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72" r:id="rId2"/>
    <p:sldId id="276" r:id="rId3"/>
    <p:sldId id="418" r:id="rId4"/>
    <p:sldId id="451" r:id="rId5"/>
    <p:sldId id="452" r:id="rId6"/>
    <p:sldId id="373" r:id="rId7"/>
    <p:sldId id="274" r:id="rId8"/>
    <p:sldId id="258" r:id="rId9"/>
    <p:sldId id="261" r:id="rId10"/>
    <p:sldId id="419" r:id="rId11"/>
    <p:sldId id="420" r:id="rId12"/>
    <p:sldId id="453" r:id="rId13"/>
    <p:sldId id="454" r:id="rId14"/>
    <p:sldId id="455" r:id="rId15"/>
    <p:sldId id="421" r:id="rId16"/>
    <p:sldId id="456" r:id="rId17"/>
    <p:sldId id="422" r:id="rId18"/>
    <p:sldId id="457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458" r:id="rId27"/>
    <p:sldId id="430" r:id="rId28"/>
    <p:sldId id="459" r:id="rId29"/>
    <p:sldId id="431" r:id="rId30"/>
    <p:sldId id="432" r:id="rId31"/>
    <p:sldId id="460" r:id="rId32"/>
    <p:sldId id="433" r:id="rId33"/>
    <p:sldId id="434" r:id="rId34"/>
    <p:sldId id="435" r:id="rId35"/>
    <p:sldId id="436" r:id="rId36"/>
    <p:sldId id="437" r:id="rId37"/>
    <p:sldId id="438" r:id="rId38"/>
    <p:sldId id="439" r:id="rId39"/>
    <p:sldId id="440" r:id="rId40"/>
    <p:sldId id="461" r:id="rId41"/>
    <p:sldId id="441" r:id="rId42"/>
    <p:sldId id="463" r:id="rId43"/>
    <p:sldId id="462" r:id="rId44"/>
    <p:sldId id="464" r:id="rId45"/>
    <p:sldId id="442" r:id="rId46"/>
    <p:sldId id="443" r:id="rId47"/>
    <p:sldId id="444" r:id="rId48"/>
    <p:sldId id="445" r:id="rId49"/>
    <p:sldId id="446" r:id="rId50"/>
    <p:sldId id="465" r:id="rId51"/>
    <p:sldId id="447" r:id="rId52"/>
    <p:sldId id="448" r:id="rId53"/>
    <p:sldId id="450" r:id="rId54"/>
    <p:sldId id="449" r:id="rId55"/>
    <p:sldId id="466" r:id="rId56"/>
    <p:sldId id="468" r:id="rId57"/>
    <p:sldId id="467" r:id="rId58"/>
    <p:sldId id="469" r:id="rId59"/>
    <p:sldId id="298" r:id="rId60"/>
    <p:sldId id="404" r:id="rId6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7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C2CAED"/>
    <a:srgbClr val="05186B"/>
    <a:srgbClr val="072087"/>
    <a:srgbClr val="9A5CC8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00" autoAdjust="0"/>
    <p:restoredTop sz="81169" autoAdjust="0"/>
  </p:normalViewPr>
  <p:slideViewPr>
    <p:cSldViewPr snapToGrid="0">
      <p:cViewPr varScale="1">
        <p:scale>
          <a:sx n="91" d="100"/>
          <a:sy n="91" d="100"/>
        </p:scale>
        <p:origin x="1416" y="90"/>
      </p:cViewPr>
      <p:guideLst>
        <p:guide orient="horz" pos="1933"/>
        <p:guide pos="5722"/>
        <p:guide pos="597"/>
        <p:guide orient="horz" pos="37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0EA68-764F-C110-4749-D00945188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3BACE6B-7EF6-213B-0B4E-52A027ACD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D2B8E0A-3E5C-EE47-58E0-69A68C824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우리가 특정 사물을 관습적인 용도로만 인식하는 경향을 심리학에서는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기능적 고착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(Functional Fixedness)'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부릅니다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창의성을 가로막는 첫 번째 심리적 장벽입니다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3463453-88E6-F709-66F2-0520B76AB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902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8114B-61C4-BEFB-C211-818812FA4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325A051-378B-3E90-52DF-F536A55BF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0B52C98-39E4-1890-BC07-3922AB9FD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심리학자 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던커의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양초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실험은 이 기능적 고착을 명확히 보여주는 고전적인 사례입니다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참가자들에게 양초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압정 한 상자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성냥이 주어지고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촛농이 테이블에 떨어지지 않게 양초를 벽에 고정하라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과제가 주어졌습니다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DF92FF-1992-F77A-FE1E-81376A120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6229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16C6B-89D1-36D0-4612-CED9DB5BA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A59DA3-2942-76B5-B442-840D3910C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8A530E2-069C-C56E-7DC8-E580E36D4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대부분의 참가자들은 양초 자체를 압정으로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고정시키려다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실패했습니다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정답은 압정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단순한 용기가 아닌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재인식하고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상자를 벽에 고정한 뒤 양초를 올려두는 것이었습니다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기능적 고착은 정책 디자인 과정에서도 빈번하게 발생합니다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728DE8A-A73F-A299-1F4A-E61C194BC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5108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208D8-3096-86F5-AB8D-CBC1044A7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3BB808D-0D8D-F98D-726F-7C19E400F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AC47D2D-986D-5197-32B9-42D1D00D2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도서관은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책을 읽거나 빌리는 곳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고정관념에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갇혀있으면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도서관을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지역 주민을 위한 창업 공간이나 커뮤니티의 중심지로 활용하는 새로운 아이디어를 떠올리기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A3F6973-1AC8-BDC5-24DD-7CD01612E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846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175EC-C1E9-9D8C-B757-AA5CABD5C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433A6A-8FAB-DD7B-A788-38F636722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7826CA2-DCB7-E449-AB52-237824D48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창의성을 가로막는 두 번째 심리적 장벽은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평가에 대한 두려움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아이디어를 내놓기도 전에 스스로를 검열하고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타인의 부정적인 반응을 예상하며 위축되는 현상을 말합니다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내면에서는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그건 예산이 너무 많이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상부에서 절대 승인하지 않을 거야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과거에 비슷한 시도를 했다가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실패했잖아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가상의 비평가들이 활동을 시작하죠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심리학에서는 이러한 내면의 목소리를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내적 비평가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(Inner Critic)'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부릅니다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B137E9-63EB-E319-7E30-2A9018F5B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3609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94181-DD09-025D-51CC-1EDC8A68C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23FF288-7507-128B-9C52-C9434D411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BEB74FC-10A7-7A6F-846E-2D71C451F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회사의 주니어 마케터가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"MZ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세대 고객 유입을 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회사 제품을 활용한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틱톡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챌린지를 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우승자에게는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CEO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점심 식사 기회를 주자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아이디어를 떠올렸다고 가정해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그는 입을 열기 전에 망설입니다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머릿속의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내적 비평가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속삭이기 시작하죠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'CEO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점심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비현실적이잖아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부장님이 듣고 요즘 애들 뜬구름 잡는 소리라고 생각할 거야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차라리 할인 쿠폰 뿌리자는 말이 훨씬 안전하겠지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이 아이디어는 입 밖으로 나오지 못하고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회의 시간에는 또다시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배너 광고 강화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기존의 안전한 의견만 나오게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평가에 대한 두려움은 잠재력 있는 아이디어를 스스로 사장시키는 가장 큰 원인이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89EEE3-5555-06A3-BCF7-401127F83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227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FD3A0-2313-480E-C20B-430B8B31D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41006FB-71EE-0218-A057-E60577294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E74620D-F2B9-CC38-1D8F-BF490E1A3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장벽은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조급한 결론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조기 수렴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(Premature Convergence)'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사람이 모여 아이디어를 낼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그럴듯해 보이는 첫 번째 아이디어가 나오면 더 이상의 탐색을 멈추고 그 아이디어에만 집중하는 경향을 말합니다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연구에 따르면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초기에 나온 아이디어들은 대부분 기존의 틀을 벗어나지 못하며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진정으로 혁신적인 아이디어는 보통 수십 개의 아이디어를 나열한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뒤에야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나타나기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4AB823D-7889-2F5B-9368-53DC6275E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8003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E8E1E-6ADE-D698-AE09-E777CB96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2D70F39-F378-B014-37B9-BA2BD1D95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56D931E-8651-5711-26F9-6374F4151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재래시장 활성화 방안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논의하는 회의에서 한 명이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주차장을 넓히고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현대적인 아케이드를 설치하자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의견을 냈다고 합시다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아이디어는 매우 합리적이고 즉시 실행 가능해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팀원들은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그거 좋네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라며 곧바로 주차장 부지나 아케이드 설계에 대한 논의로 넘어갑니다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바로 조기 수렴입니다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이 팀이 여기서 멈추지 않고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분만 더 아이디어를 냈다면 어땠을까요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 상인들의 삶을 다룬 웹툰 제작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아이들을 위한 시장 탐험 스탬프 투어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훨씬 더 새롭고 흥미로운 아이디어들이 나왔을지도 모릅니다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그럴듯한 아이디어에 대한 만족감이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나은 가능성을 탐색할 기회를 막아버린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5BC7A71-E5C2-5497-2A89-EFC34868A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776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37DC0-5F1E-06AF-D7B2-486106BA5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8A3911-AE61-E9A5-F088-C5B39501C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6885BA9-B378-6804-0DC7-50ADB6F32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이러한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심리적 장벽들을 극복하고 창의성을 효과적으로 발현시키기 위해 우리는 무엇을 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보통 심리적 장벽을 극복하기 위한 방법으로는 세 가지 전략을 제안합니다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3665EF-6A42-6741-2F2C-9B3B87868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984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27884-EA17-ED4E-3ADC-BF9645FB4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0980EC6-1940-1613-2DA8-5893F1770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08AE383-4274-D636-C4D5-28EA4ADE9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과정 자체를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놀이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인식하는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 발상은 정답을 찾는 시험이 아니라 가능성을 탐험하는 즐거운 게임이라는 마음가짐이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신제품 개발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무거운 주제 대신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우리에게 무한한 예산과 기술이 있다면 어떤 제품을 만들까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상상력을 자극하는 가상의 시나리오를 설정하는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정답을 맞춰야 한다는 부담감을 덜어내고 자유로운 탐색을 유도하는 효과가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D55FD34-ACEE-6C82-391A-A54A4160B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70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강의를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5B760-4C5E-C104-A01A-C17FEEBDC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B8448B3-82BA-90B9-5874-85D5E73AE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E5356D4-B9A3-5A43-9A5E-D71C749DB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비판에 대한 두려움 없이 아이디어를 공유할 수 있는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안전한 공간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확보하는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의견이든 자유롭게 제시할 수 있다는 심리적 안전감이 보장될 때 창의성은 발현됩니다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구체적인 예시로는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워크숍 시작 전에 팀원 모두가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시간에는 판단이나 비판을 하지 않는다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아이디어는 동등하게 존중한다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명확한 규칙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(Ground Rule)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함께 정하고 선언하는 것을 들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약속은 참가자들의 심리적 문턱을 낮춰줍니다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25CC8AB-7056-A9CC-7B96-24F51E1D3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316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B98DF-C9A6-D78D-65F8-93B97262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B3E507E-995A-7CC7-D3DA-396D56A42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BB9AE82-1CE5-9485-1DA7-49F559844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본격적인 아이디어 발상에 앞서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창의적 워밍업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운동 전에 스트레칭을 하듯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간단한 연상 게임이나 엉뚱한 질문을 통해 사고를 유연하게 만드는 준비운동이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 주제에 들어가기 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 정도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종이컵의 새로운 용도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이야기하기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코끼리와 컴퓨터의 공통점 찾기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정답이 없는 간단한 질문을 던지는 것이 효과적입니다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분석적인 사고 모드에서 창의적인 사고 모드로 전환하는 스위치 역할을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세 가지를 기억하고 실천한다면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창의성의 장벽을 넘어 훨씬 더 풍부한 아이디어의 세계로 들어갈 수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F6A8396-DF73-A840-B6EA-4D732316B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185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068D1-0794-BF11-F20C-76A9CD49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A6230D0-4A46-3967-8AD2-E19303FBE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A08382B-24AA-5F76-72C2-36B8EB2B1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아이디어 발상을 위한 대표적인 도구인 브레인스토밍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(Brainstorming)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자세히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148741-357A-C08C-D05B-7B21DDCBD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6880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47A45-9C2E-C63A-3534-F0DBE7DF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9AF4A63-97E3-19FF-CCD1-760EE0973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4488A54-A06A-5506-EC10-FB2ABB0C6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브레인스토밍은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광고 업계 전문가이자 창의성 이론가인 알렉스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오스본에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의해 고안되었습니다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일반적인 회의에서 아이디어가 제시되는 순간 비판이 시작되면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이상 창의적인 의견이 나오기 어렵다는 점을 발견했습니다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해결하기 위해 아이디어를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단계와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단계를 의식적으로 분리하는 획기적인 방법론을 제시한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5CBFDB4-D006-CCCF-8266-CD969EE2F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679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11264-D0E9-2117-53FA-9A623A493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4DA6BFB-FFA2-14A9-F98A-12855A233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C4B8783-A3AA-6B44-73A9-54A7579BA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이름 그대로 브레인스토밍은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(Brain)'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폭풍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(Storm)'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일으키듯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정해진 주제에 대해 떠오르는 생각을 모두 쏟아내는 것을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많은 경우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브레인스토밍을 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자유롭게 이야기하는 회의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정도로 생각하는 오해가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성공적인 브레인스토밍은 즉흥적인 대화가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명확한 원칙과 구조를 따르는 체계적인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63A1C4-F0CB-C30A-4D68-B2FAB23DF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1634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095D8-3CD1-449A-48DA-F239F2732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0D443EF-E3E5-8E80-4B21-523CB363F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6BAF7A-A48E-1537-1614-F22E4E64E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효과적인 브레인스토밍을 위해 반드시 지켜야 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기본 원칙이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원칙은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판단을 보류하는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(Defer Judgment)'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가장 중요하면서도 지키기 가장 어려운 원칙입니다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어르신들의 키오스크 사용 교육을 위해 게임을 활용하자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아이디어가 나왔을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어르신들이 과연 게임을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하실까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즉각적인 평가는 이제 막 싹을 틔우는 아이디어의 가능성을 차단합니다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8225DC-9AA6-0E01-FE81-87094D4E4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3982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0E33B-D7BA-DF9F-EE1B-009F0641F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10BC69B-5AB9-4959-7C24-BB7639834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CA96AF6-67EE-7D99-5564-09DA6C12C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흥미로운 접근이네요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구체적으로 어떤 형태의 게임일까요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질문을 던지면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손주와 함께 즐기는 방식의 게임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같이 아이디어가 한 단계 더 발전할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171F19-42B8-2A78-AEC6-117A1FE84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13175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D98F4-60C6-06DC-2BF7-7FC278855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BAEF857-7810-A3CD-457E-EF948FA1A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74B9A19-03B9-99E5-73CA-6AAEB086C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원칙은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파격적인 아이디어를 환영하는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(Encourage Wild Ideas)'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버스 정류장을 동네 카페처럼 만들자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공무원들이 하루 동안 시민의 역할을 체험하게 하자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아이디어는 당장 실현 불가능해 보일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이런 관습을 벗어나는 아이디어들은 우리 사고의 경계를 넓혀주고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그 안에 혁신의 단서가 숨어있기도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D90BF80-65BF-FACC-84CB-1DEF2460F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6585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8EAB1-BD51-6877-A6C9-929805AB2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2310426-0119-E3B8-2ABA-9F15A7E6E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D87DAA1-25A3-C2A2-17FF-966AC5686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원칙은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타인의 아이디어에 자신의 생각을 더하는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(Build on Others' Ideas)'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아이디어를 독립된 개체가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서로 연결되고 확장될 수 있는 재료로 보는 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090F1D2-2457-BF76-887F-FF4442B7F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311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AC46B-3DCA-4210-C653-E673F70AA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F1A111C-2A91-2228-4945-F6624D41F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5FB1D2C-E212-E324-9210-BC46C838F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동료가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쓰레기통을 투명하게 만들자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제안했을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생각이네요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거기에 더해서 분리수거가 잘 되면 쓰레기통의 색이 변하게 만들면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아이디어를 발전시키는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아이디어를 주고받다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혼자서는 생각하지 못했던 새로운 결과물로 발전하게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D7A8D2C-A3F0-54D3-E877-E1FD472DB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976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2AAD-FCFD-3BFC-B023-DF4805592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5C57C0-83B0-88E5-BEB9-8BEA33167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8CB49D-28BC-0B08-E1FE-3579654C3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하나의 성공적인 신제품이 시장에 나오기까지 몇 개의 아이디어가 필요할까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대해서 생각해 보신 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있으신가요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연구에 따라 다르지만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종종 엄청나게 많은 불완전한 아이디어들 속에서 단 하나의 성공적인 결과물이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불완전한 아이디어들 속에서 단 하나의 성공적인 결과물이 나온다고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A1537E-349C-96A9-A86C-313DE2853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9639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40D13-97A0-ADCA-8A1A-A630D576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3C4BEAC-E8B8-DBE5-6791-B0FC84B25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88BE4FA-11C0-DD00-4444-FBBB425DB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 원칙은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양으로 질을 만드는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(Go for Quantity)'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언급했듯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 발상 단계의 목표는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완벽한 아이디어 하나를 찾는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가능한 한 많은 아이디어를 확보하는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"20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 동안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아이디어 내기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구체적인 목표와 시간제한을 두면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아이디어를 평가할 틈 없이 생성 자체에만 집중하게 되어 더 많은 결과물을 얻을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102F61-EAB9-1F2C-A1AE-BAB330850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2071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09FD0-0680-60DE-DB50-1C0D25102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6830AE0-E7A3-FECB-45EB-B9C62D798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B34114-857E-C26E-B271-70A7FD12D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원칙이 이론처럼 간단하지만은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현장에서는 몇 가지 흔한 함정들이 브레인스토밍의 효과를 크게 떨어뜨리곤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A3C6956-4542-3AF8-58FE-91CBD3609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6845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184D6-2A94-84CF-6098-7A7B150E3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DC54862-192C-6FCD-8673-3948FA053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7928FB-569A-D1B8-B615-32CEE309C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대표적인 것이 바로 직급이 높거나 목소리가 큰 사람이 발언을 독점하는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하이포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HiPPO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Highest Paid Person's Opinion)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높은 연봉을 받는 사람의 의견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뜻처럼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소수의 영향력 있는 사람이 대화를 주도하기 시작하면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구성원들은 심리적으로 위축되어 좋은 아이디어가 있어도 내놓기를 주저하게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아이디어의 다양성을 해치는 가장 치명적인 요인입니다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8EB9B71-44D5-1703-9E26-B0A5EDB06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31372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3A98E-99AD-9CD7-D05A-FCCCA1A23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50C342-4392-52A2-2E0C-A67150124F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AB773E0-9041-69F5-3A24-5E5BB54F4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참가자들이 갈등을 피하고 심리적 안정감을 추구하다 보니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초반에 나온 몇 가지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안전한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아이디어의 방향에만 동조하는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집단 순응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현상도 경계해야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경우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모두가 비슷한 생각의 틀에 갇혀 더 이상 새롭고 파격적인 아이디어는 나오지 않게 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아이디어가 하나의 방향으로만 쏠리게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F56C7D-309E-E693-C7C1-2564D3915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4638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75062-ACC1-8FF5-27E8-401725030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605F1C7-3E84-F0D1-1EF5-7A425B7E6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A89C0C8-3419-F45E-7652-6FA52320E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심리적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문제뿐만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해결해야 할 문제가 명확히 정의되지 않아 논의가 본질에서 벗어나는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주제 이탈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역시 에너지를 분산시키는 흔한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"A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 대해 이야기하다가 어느새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문제에 대해 불평하고 있는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상황이 발생하는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13F7D5-6C61-2F9C-E80D-5179EA859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784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5A676-9236-9AD2-7367-9FD8C38B2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B700A14-066F-B819-C112-47C2A2B65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30D49CC-7C07-6AC1-D961-3196051F3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가장 미묘한 함정은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암묵적 평가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그로 인한 자기 검열입니다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규칙으로는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판단 보류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내걸었지만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누군가 아이디어를 냈을 때 미묘한 표정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침묵과 같은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비언어적인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부정적 신호가 오고 간다면 참가자들은 즉시 자기 검열을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말을 하면 비웃지 않을까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두려움이 확산되어 결국 아무도 솔직한 아이디어를 내지 않게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함정들을 피하고 브레인스토밍의 성공 확률을 높이기 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숙련된 진행자의 역할과 함께 다음과 같은 체계적인 절차를 따르는 것이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097A0E-A290-2A12-01A8-059F9C12A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0418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E1B2D-7759-AD88-BA0A-BE62B46C9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94FEBED-1C51-58C3-F290-88C84D494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5E764D7-2B56-8422-4A86-BE80293EE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브레인스토밍을 진행하는 기본적인 절차는 다음과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번째로는 준비 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해결하고자 하는 문제 정의문을 모두에게 명확히 공유하고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말한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원칙을 다시 한번 상기시킵니다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본격적인 시작에 앞서 간단한 워밍업 활동으로 사고를 유연하게 만드는 과정입니다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발산 단계에서는 타이머를 설정하고 정해진 시간 동안 아이디어를 만들어냅니다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아이디어는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포스트잇과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도구에 한 번에 하나씩 기록하며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참여자들은 아이디어를 말하면서 적어 다른 사람들과 공유하는 것이 좋습니다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정리단계입니다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시간이 종료되면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나온 아이디어들을 벽이나 보드에 모두 붙이고 비슷한 것끼리 묶어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그룹핑합니다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이후 각 아이디어나 그룹에 번호를 매겨 다음 단계를 위해 기록해 둡니다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CFD5F54-CFF0-FD64-DC29-2B562298D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46171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175A9-0D3A-216A-B15B-E1D87744C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B90385C-5F98-F637-65CB-9E90B4B7B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BCE3FCA-4D20-9B24-2CA3-4DB10E080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 구술 방식의 브레인스토밍 외에도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상황과 참여자의 특성에 맞게 활용할 수 있는 몇 가지 유용한 변형 기법들이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브레인라이팅을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들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브레인라이팅은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참여자들이 말을 하는 대신 각자의 아이디어를 종이에 적어 서로 돌려보며 생각을 발전시키는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발언에 소극적이거나 내성적인 구성원이 있을 때 특히 효과적이며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소수의 목소리가 회의를 주도하는 상황을 방지할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0B568C7-40F8-5F79-7CA9-7E86F34618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3091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58D4B-0B1D-B2A0-B7B5-CC3B1720D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518911-F401-36A5-628B-A57E92EA5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5461E2F-C1F4-53F6-04CC-C4E271F78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 신입생들의 학교 생활 적응을 돕는 방법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주제로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브레인라이팅을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진행한다면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명의 참여자가 각자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아이디어를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포스트잇에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분간 조용히 적고 오른쪽 사람에게 전달합니다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각자는 전달받은 아이디어들을 읽고 영감을 받아 새로운 아이디어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개를 추가하는 과정을 반복하는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하면 발언 부담 없이도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익명 선배 멘토링 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학과별 소모임 지원비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수십 개의 아이디어가 자연스럽게 축적되고 발전하게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F76853-66F6-4D38-EF49-C0BE5B8054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8826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42EC1-F63B-D64E-F7D5-509C414A8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33EF2C6-FD78-DC57-B006-7E6B56269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77F983D-B6BC-1A91-EB2D-828030830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브레인라이팅을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더욱 구조화한 형태가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6-3-5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이름 그대로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명의 참가자가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아이디어를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분마다 옆 사람에게 전달하여 구체화하는 매우 체계적인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97A25DB-1C72-E488-E065-7D056F3E6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342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2BF06-0E61-97FF-DB40-790FAA895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6F7491B-BCEA-7724-A897-7FFAAC883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0D94B85-A607-58AB-B438-8F2E77F2F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이것이 시사하는 바는 매우 명확합니다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사회가 흔히 가진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천재의 번뜩임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＇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신화와 달리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혁신은 수많은 가능성을 체계적으로 탐색하고 발전시키는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훈련 가능한 프로세스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가깝다는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68CB18-E122-C9E8-96D6-2AE24C8D7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2122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605CA-5F2D-2FD8-31DD-B7686E4A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6FC1C7E-097B-D0C0-4C44-9E12CA0B7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E926555-5CC8-A5D7-17B5-9F1A916B1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가령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 도서관의 주말 이용객 증대 방안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과제를 이 기법으로 풀어본다면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명의 참가자는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 내에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작가와의 만남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아이디어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개를 적고 옆 사람에게 넘깁니다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사람은 앞사람의 아이디어를 보고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'SF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작가 초청 강연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처럼 아이디어를 더 구체화하거나 새로운 아이디어를 추가합니다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과정을 총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 반복하면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 만에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개라는 방대한 양의 아이디어를 체계적으로 얻을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FD2FC25-03C3-24D2-AE8D-238996B672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44650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669F3-2BCD-BFB9-4825-07BD13B05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71F8C9B-802C-78F1-F957-E45F00F7D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6E7B35B-F923-8441-3FE9-D5CB149B3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해결의 방향을 완전히 뒤집어 새로운 관점을 얻는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역브레인스토밍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또한 매우 유용한 기법입니다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이 문제를 성공적으로 해결할까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이 문제를 최악으로 만들거나 완벽하게 실패하게 만들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먼저 고민하는 방법입니다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58C1CA0-EFD6-7DFB-6CBF-1B6918A11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143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0A9AA-BA63-B14C-979E-3ACFF7C94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7F0BBE8-0677-35AF-3FB9-4AB27F084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3D77A7C-C240-3002-AD7B-88648575D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가지 상황을 가정해보겠습니다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청소년 대상 금연 캠페인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기획하는 팀이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이 캠페인을 완벽하게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실패시킬까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질문을 던지면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인기 없는 연예인을 모델로 섭외한다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설교조의 고리타분한 메시지만 반복한다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등의 아이디어가 나올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도출된 실패 요인들을 다시 뒤집어보면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청소년에게 인기 있는 웹툰 작가와 협업하자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금연의 장점을 챌린지나 게임 형태로 만들자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미처 생각지 못했던 성공의 핵심 요소를 발견하거나 잠재적 위험을 사전에 방지하는 효과적인 해결책을 찾을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071116D-D846-06D1-3ECB-77C15A927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86255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7976D-DE47-CF2F-57B7-8B96E3EF0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CAE6D4-74F4-D7A4-A168-0EE50936B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D281E62-2303-49FD-4E84-C7098A59A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브레인스토밍 과정에서 아이디어가 고갈되거나 비슷한 생각의 굴레에 갇혔을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의도적으로 새로운 자극을 주어 사고의 전환을 유도하는 기법이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그중 가장 효과적인 방법 중 하나가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연결법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(Forced Connection)'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E41284B-B357-67C9-1A43-C842FBFC6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84715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DDD9B-DE03-D0B9-A23C-97F8F03BB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C9E3D94-9E65-5734-6881-9DA3C12A8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1A2F8B6-3509-4E25-1F25-DC8C84D2E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#1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관계없어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보이는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두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대상을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의도적으로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연결하여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도출하는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뇌가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논리적으로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맞지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않는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두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대상의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연결고리를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찾으려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노력하는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과정에서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회로를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벗어나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창의적인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탄생시킵니다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3ED468-1A57-E928-4BEC-58AA71BBBF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4141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1E04B-5DBD-D79D-EA61-91399EF19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DA1293E-02FB-F28A-BD4A-D2C54AD46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E5FDCF5-B6ED-CAA8-48A6-7C1EBF8F7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사실 이러한 사고방식은 수많은 혁신 제품의 시작이었습니다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어울리지 않는 두 단어를 강제 연결한 결과물이 바로 소니의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워크맨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전화기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컴퓨터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연결이 지금의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탄생시켰습니다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배우는 이 기법들이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세상을 바꾼 생각의 시작입니다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4D1B85-2FD6-BEF6-D6FE-E34E0990A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39342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3046B-6258-85CE-3790-85643F35C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B9C1EA4-4C35-09EE-5205-1DA3D4010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6D6559C-F186-023D-60C5-B7BF38468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대표적인 강제 연결 기법으로는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랜덤 단어 기법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해결할 문제와 아무 관련이 없는 명사를 무작위로 선택하여 강제로 연결하는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도서관 이용률 증대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과제에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편의점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단어를 연결해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편의점의 속성인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접근성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다양한 거점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아이디어를 얻어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무인 도서 대출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반납 시스템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도입하거나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서점 및 카페와 제휴하여 도서 픽업 거점 확대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현실적인 방안을 도출할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3D0DC2-C659-495E-6790-3382BE2CA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49191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E50C8-5D84-4465-6DAE-BCE28FAA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C95140E-84A8-63B3-F6E2-1F37B28B6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9F11B6A-5D37-5202-8B4B-E2635C655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많은 도시에서 유동인구가 많은 지하철역에 무인 도서 대출 기기를 설치하여 접근성을 높인 것은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도서관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교통 거점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개념을 성공적으로 연결한 사례입니다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887798D-9E16-C24C-73E5-7D4DF0BB2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1337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F8718-F453-B195-0A47-E01B573C4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512D4D2-83B0-F65B-3FC1-9C6F6C4DD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99E71F1-518D-CA85-2628-3F38F93F5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단어뿐만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 시각적인 자극을 활용하는 방법도 매우 효과적입니다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무작위로 선택한 이미지를 보고 그 속성이나 형태를 문제 해결과 연결하는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가령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쓰레기 무단 투기 문제 해결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과제에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이미지를 연결해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거울의 핵심 기능인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아이디어를 얻어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상습 투기 지역에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양심 거울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설치하여 투기자가 자신의 모습을 보게 함으로써 행동 변화를 유도할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거울의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깨끗함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속성에서 착안하여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쓰레기 배출 장소를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동네의 얼굴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브랜딩하고 주변을 화단이나 갤러리로 꾸미는 캠페인을 기획할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851C20-03FB-E208-6D01-487FFA540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4754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654CB-BBA6-14DD-0C82-458490EC9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0F207CB-75A9-DC0B-015C-A6ABB0FA7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8E11130-1043-6F1C-9544-732284FF2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다른 접근법으로는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성공적인 다른 시스템의 운영 방식을 빌려오는 은유와 유추를 활용하는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#2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우리의 공공 정책 서비스가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넷플릭스라면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어떨까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질문함으로써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월정액으로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다양한 공공 서비스를 이용하는 구독형 모델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개인의 데이터에 기반하여 필요한 정책과 혜택을 먼저 추천해주는 시스템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시민들이 직접 정책을 경험하고 평가하는 피드백 시스템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새로운 아이디어들을 탐색해볼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다른 산업의 성공 모델을 은유적으로 차용하는 것만으로도 기존의 틀을 깨는 아이디어를 얻을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21A679-4953-9441-78D1-1F5EF4E75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546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325CB-E08F-F09A-AE81-C1C089D46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9FA317D-73B9-421D-87FD-9A783ECCF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2CDB6D-3ABA-0403-8E4B-7C0C250C4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지난 시간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프로세스의 철학적 기반이 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발산적 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중요성에 대해 이야기했습니다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시간에는 그 철학을 현실로 만드는 구체적인 방법론과 도구들을 배우고자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강의가 끝날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#@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어떤 문제 앞에서도 자신감 있게 아이디어를 생성하고 발전시킬 수 있는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자신만의 잘 정리된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도구함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갖게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도구함에는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낡은 가정을 부수는 망치도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이질적인 개념을 잇는 접착제도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혼란스러운 생각을 정리하는 분류함도 들어있을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F94AF81-C6F9-48B2-0964-61C47D73D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2486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69783-1CA9-2ABB-7CB2-5401D0DE5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349AE15-19F2-4B6D-43F1-7D125B59A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6BE5159-9204-5FCB-2F6C-E837E9315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배운 브레인스토밍의 원칙들이 실제 현장에서 어떻게 적용되는지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가상 시나리오를 통해 다시 한번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70473A7-37A1-A24B-7CF0-A33F1C28A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20319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50E1F-AECD-D046-53E2-9D1967451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96A1614-3288-8B73-695E-859D2BD78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4B592B-3264-9506-5207-7AA8FEDA3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지역의 주민 센터 직원들과 주민 대표들이 모여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우리 동네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가구들이 외로움을 덜 느끼고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이웃과 자연스럽게 연결될 수 있도록 도울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문제에 대해 브레인스토밍을 시작했다고 가정해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세션 진행자는 먼저 오늘의 과제를 명확히 공유하고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#2 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 동안 최소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아이디어를 목표로 하되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판단 보류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파격적 아이디어 환영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 더하기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양으로 승부라는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원칙을 다시 한번 강조합니다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냉장고와 버스정류장의 공통점 찾기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간단한 워밍업으로 참가자들의 경직된 사고를 푼 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본격적인 아이디어 발상에 들어갑니다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AE162D-50B7-5071-E181-33728A5C3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379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2EDBF-B83A-D9FF-986C-A4447C1E1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1AA11C-0ADF-2C69-43D2-6FF2B5007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E1E2AFE-8E33-93B3-A5A1-E71B377A3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타이머가 시작되자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참가자가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집 현관문에 오늘의 기분 스티커를 붙이자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다소 파격적인 아이디어를 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진행자는 이를 비판 없이 수용하며 기록을 독려합니다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그러자 다른 참가자가 사생활 문제를 보완하며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'Yes, and'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자세로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반려식물 화분을 나눠주고 서로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돌봐주게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아이디어를 덧붙입니다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반려식물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아이디어는 곧바로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#6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주말 반려식물 자랑 대회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또 다른 행사 아이디어로 발전합니다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이어서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가구를 위한 공유 주방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새로운 아이디어가 나왔고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곧바로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금요일 밤의 동네 심야식당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더 매력적인 컨셉으로 진화하기도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진행자는 중간중간 아이디어가 막힐 때마다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기술을 마음껏 쓸 수 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질문을 던지며 새로운 자극을 주었습니다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#9 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분이 지난 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#10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벽에는 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개가 넘는 아이디어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포스트잇이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붙었고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팀은 비슷한 아이디어들을 묶기 시작했습니다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동네 산책 친구 매칭 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기반 연결 아이디어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공유 주방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옥상 텃밭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공간 기반 커뮤니티 아이디어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반려동물 산책 모임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맛집 탐방 클럽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취미 기반 모임 아이디어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몇 개의 의미 있는 묶음으로 정리되었습니다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746323E-2653-F9E5-E451-BD940DC7E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43507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3B075-7559-6E29-8641-9FFA68101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A77386C-BEA9-98AE-98B6-4502C1223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B5BE955-08F7-9C7A-7610-4D286B8CD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사례에서도 역시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그건 누가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참여하겠어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비판 대신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#@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기분 스티커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다소 엉뚱한 아이디어가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반려식물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현실적인 대안으로 발전하는 과정을 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4D0670-E50C-08AC-E659-EF5A492A9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79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8C478-1709-E769-A42B-4CA3F43D4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BFAFFDE-72DE-9F3C-F3D7-2526BBAD7A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1555FC-EB9A-AE64-3CD9-A2DAAD9F2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공유 주방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하나의 아이디어는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심야식당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더 매력적인 컨셉으로 진화했습니다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브레인스토밍의 원칙을 제대로 지킬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개인의 상상력을 넘어 집단 지성의 힘으로 더 풍부하고 다채로운 아이디어의 숲을 만들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1C7A02-ECEE-EFD7-F923-39A539016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42995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오늘 창의성을 가로막는 우리 안의 심리적 장벽들을 진단하는 것으로 여정을 시작했습니다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사물의 용도를 한정 짓는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기능적 고착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타인의 시선을 의식하는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평가에 대한 두려움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괜찮은 첫 아이디어에 안주하려는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조급한 결론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함정을 살펴보았습니다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나아가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전문가이기에 오히려 시야가 좁아지는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경험의 함정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까지 들여다보았습니다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 장벽들을 넘어설 수 있도록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단계와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단계를 분리하는 브레인스토밍의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원칙을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아이디어가 고갈되었을 때 의도적인 충격을 주어 사고의 경계를 넓히는 강제 연결법과 같은 구체적인 기법들도 익혔습니다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배운 이 모든 것은 여러분의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도구함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담길 소중한 자산입니다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것은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도구들은 한 번 배운다고 해서 저절로 손에 익는 것이 아니라는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기억하십시오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창의성은 번뜩이는 영감에만 의존하는 신비한 능력이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우리가 배운 것과 같은 구체적인 도구와 원칙을 꾸준히 적용하고 훈련할 때 향상되는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강의가 끝난 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일상에서 마주하는 작은 문제 하나를 골라 오늘 배운 기법 중 하나라도 가볍게 적용해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보시길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권합니다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저녁 메뉴 정하기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랜덤 단어 기법을 써보거나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주말 계획 세우기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역브레인스토밍을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활용해 보는 식의 작은 시도가 여러분의 창의력을 단련시킬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시간에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도구함을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채우기 위해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다음과 같은 논리적 순서에 따라 세 가지 핵심 내용을 다루겠습니다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창의성을 가로막는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장벽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들의 실체를 더 깊이 이해하고 그것을 극복할 전략을 먼저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단단한 기초 공사처럼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 발상의 가장 기본이자 대명사인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브레인스토밍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제대로 활용하는 원칙과 절차를 익힐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이것은 모든 아이디어 작업의 가장 근본이 되는 기술입니다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아이디어가 막혔을 때 인위적인 충격을 주어 생각의 돌파구를 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연결법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추가적인 발상 기법들을 학습하도록 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간단한 사고 실험을 하나 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머릿속으로 종이 클립을 하나 떠올려 보십시오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클립으로 무엇을 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4B0FE-2D67-86BB-BAD4-750AF3AC4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F046238-2A13-4A95-658F-7DE4B7FC83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990A53B-056F-0443-2C99-39572E26E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아마 대부분은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종이를 묶는다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본래의 용도를 가장 먼저 떠올리셨을 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한 창의성 테스트에 따르면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사람들은 평균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용도를 찾아내고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창의성이 뛰어난 사람들은 그 이상의 용도를 낸다고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D3E4903-BFDD-5AA4-F4CC-DB7BDE922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64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89BF23B-7CC1-5604-44FD-A553A293AE11}"/>
              </a:ext>
            </a:extLst>
          </p:cNvPr>
          <p:cNvGrpSpPr/>
          <p:nvPr userDrawn="1"/>
        </p:nvGrpSpPr>
        <p:grpSpPr>
          <a:xfrm>
            <a:off x="635561" y="291960"/>
            <a:ext cx="2190189" cy="413683"/>
            <a:chOff x="635561" y="291960"/>
            <a:chExt cx="219018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011B703D-F672-1F33-1385-797AFEDFD93E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4A80A57-3C6F-008A-FFC2-D841C44A048D}"/>
                </a:ext>
              </a:extLst>
            </p:cNvPr>
            <p:cNvSpPr/>
            <p:nvPr/>
          </p:nvSpPr>
          <p:spPr>
            <a:xfrm>
              <a:off x="635561" y="291960"/>
              <a:ext cx="219018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아이디어 발상 및 확산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04B3E7BA-6C4B-5D73-F44E-294648D0AD62}"/>
              </a:ext>
            </a:extLst>
          </p:cNvPr>
          <p:cNvGrpSpPr/>
          <p:nvPr userDrawn="1"/>
        </p:nvGrpSpPr>
        <p:grpSpPr>
          <a:xfrm>
            <a:off x="635561" y="291960"/>
            <a:ext cx="2190189" cy="413683"/>
            <a:chOff x="635561" y="291960"/>
            <a:chExt cx="2190189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A44F84D8-82BD-4B23-0320-50AFD2A66EF6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F94D2D4C-B9EA-BD03-AFA6-18755C83443D}"/>
                </a:ext>
              </a:extLst>
            </p:cNvPr>
            <p:cNvSpPr/>
            <p:nvPr/>
          </p:nvSpPr>
          <p:spPr>
            <a:xfrm>
              <a:off x="635561" y="291960"/>
              <a:ext cx="219018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아이디어 발상 및 확산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EEB8BAFB-91A1-2A76-C43B-D74E354745B6}"/>
              </a:ext>
            </a:extLst>
          </p:cNvPr>
          <p:cNvGrpSpPr/>
          <p:nvPr userDrawn="1"/>
        </p:nvGrpSpPr>
        <p:grpSpPr>
          <a:xfrm>
            <a:off x="635561" y="291960"/>
            <a:ext cx="2190189" cy="413683"/>
            <a:chOff x="635561" y="291960"/>
            <a:chExt cx="219018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2974A9E1-DA18-DD19-1010-CAC7295B94D7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C6A215DD-B08C-2E46-C15E-8104FE2446FB}"/>
                </a:ext>
              </a:extLst>
            </p:cNvPr>
            <p:cNvSpPr/>
            <p:nvPr/>
          </p:nvSpPr>
          <p:spPr>
            <a:xfrm>
              <a:off x="635561" y="291960"/>
              <a:ext cx="219018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아이디어 발상 및 확산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18C87DBD-6487-E804-D177-3317C20FA0CF}"/>
              </a:ext>
            </a:extLst>
          </p:cNvPr>
          <p:cNvGrpSpPr/>
          <p:nvPr userDrawn="1"/>
        </p:nvGrpSpPr>
        <p:grpSpPr>
          <a:xfrm>
            <a:off x="635561" y="291960"/>
            <a:ext cx="2190189" cy="413683"/>
            <a:chOff x="635561" y="291960"/>
            <a:chExt cx="219018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8F4A5F0D-CAEB-DDD5-4A1D-6701163A6D34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B88EA474-7C4E-EF88-8274-4743996B6515}"/>
                </a:ext>
              </a:extLst>
            </p:cNvPr>
            <p:cNvSpPr/>
            <p:nvPr/>
          </p:nvSpPr>
          <p:spPr>
            <a:xfrm>
              <a:off x="635561" y="291960"/>
              <a:ext cx="219018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아이디어 발상 및 확산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788312" y="291961"/>
            <a:ext cx="2615378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아이디어 발상 및 확산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12203" y="3920649"/>
                <a:ext cx="80983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9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2699778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아이디어 발상 및 확산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5C8AD-9205-05D8-B7E3-D502A3994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6C926E1-61DA-4C32-0B2A-82EE8CBD92B8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pic>
        <p:nvPicPr>
          <p:cNvPr id="3" name="그림 2" descr="문구용품, 종이 클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5EE69B-FFCF-5749-7D57-1FE8A26B0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8206"/>
          <a:stretch>
            <a:fillRect/>
          </a:stretch>
        </p:blipFill>
        <p:spPr>
          <a:xfrm>
            <a:off x="3614785" y="1474581"/>
            <a:ext cx="4618894" cy="3188114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DF465823-B4B7-E7D3-C5B7-E282A20C724D}"/>
              </a:ext>
            </a:extLst>
          </p:cNvPr>
          <p:cNvGrpSpPr/>
          <p:nvPr/>
        </p:nvGrpSpPr>
        <p:grpSpPr>
          <a:xfrm>
            <a:off x="8172480" y="1484506"/>
            <a:ext cx="2525714" cy="2525714"/>
            <a:chOff x="9779867" y="752178"/>
            <a:chExt cx="2525714" cy="252571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2D7B223-29F6-CD5C-1816-80758765A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30689" flipH="1">
              <a:off x="9779867" y="752178"/>
              <a:ext cx="2525714" cy="2525714"/>
            </a:xfrm>
            <a:prstGeom prst="rect">
              <a:avLst/>
            </a:prstGeom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060AF4F-7EEB-6875-F600-C6DD3DFE4563}"/>
                </a:ext>
              </a:extLst>
            </p:cNvPr>
            <p:cNvSpPr/>
            <p:nvPr/>
          </p:nvSpPr>
          <p:spPr>
            <a:xfrm>
              <a:off x="9978301" y="1737055"/>
              <a:ext cx="19888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종이를 묶는다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2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4E72091-EB51-3932-99F8-F61852DC5710}"/>
              </a:ext>
            </a:extLst>
          </p:cNvPr>
          <p:cNvGrpSpPr/>
          <p:nvPr/>
        </p:nvGrpSpPr>
        <p:grpSpPr>
          <a:xfrm>
            <a:off x="3889727" y="4343286"/>
            <a:ext cx="7235827" cy="537648"/>
            <a:chOff x="-148327" y="2558269"/>
            <a:chExt cx="5236392" cy="537648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8E6B233D-5813-C42E-64DC-E2EF69DE6F52}"/>
                </a:ext>
              </a:extLst>
            </p:cNvPr>
            <p:cNvSpPr/>
            <p:nvPr/>
          </p:nvSpPr>
          <p:spPr>
            <a:xfrm>
              <a:off x="-148327" y="2625126"/>
              <a:ext cx="5236392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2266F4-3CA3-0A1D-C061-5E3ADAF2880C}"/>
                </a:ext>
              </a:extLst>
            </p:cNvPr>
            <p:cNvSpPr txBox="1"/>
            <p:nvPr/>
          </p:nvSpPr>
          <p:spPr>
            <a:xfrm>
              <a:off x="354396" y="2558269"/>
              <a:ext cx="4230950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대부분 사람들은 </a:t>
              </a:r>
              <a:r>
                <a:rPr lang="en-US" altLang="ko-KR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10~15</a:t>
              </a: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개의 용도를 떠올림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1E69C5A-9E81-1DF0-062B-F58EB6D943D7}"/>
              </a:ext>
            </a:extLst>
          </p:cNvPr>
          <p:cNvGrpSpPr/>
          <p:nvPr/>
        </p:nvGrpSpPr>
        <p:grpSpPr>
          <a:xfrm>
            <a:off x="3889727" y="4971041"/>
            <a:ext cx="7235827" cy="537648"/>
            <a:chOff x="-148327" y="2558269"/>
            <a:chExt cx="5236392" cy="537648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6C155B13-ECF3-332E-5520-40F042EA0223}"/>
                </a:ext>
              </a:extLst>
            </p:cNvPr>
            <p:cNvSpPr/>
            <p:nvPr/>
          </p:nvSpPr>
          <p:spPr>
            <a:xfrm>
              <a:off x="-148327" y="2625126"/>
              <a:ext cx="5236392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9D6038-F434-52D9-A7DD-5F3EF1FF695B}"/>
                </a:ext>
              </a:extLst>
            </p:cNvPr>
            <p:cNvSpPr txBox="1"/>
            <p:nvPr/>
          </p:nvSpPr>
          <p:spPr>
            <a:xfrm>
              <a:off x="-86425" y="2558269"/>
              <a:ext cx="5112591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창의적인 사람은 그보다 더 많은 아이디어를 </a:t>
              </a:r>
              <a:r>
                <a:rPr lang="ko-KR" altLang="en-US" sz="240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만들어냄</a:t>
              </a:r>
              <a:endParaRPr lang="ko-KR" altLang="en-US" sz="24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1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6A5C2-E9AF-B523-28B0-9C2462DB4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F401795-07E3-72AB-4E03-C0F6089F53AE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256FD-8EF4-CC18-03BE-5D36A9BF33D1}"/>
              </a:ext>
            </a:extLst>
          </p:cNvPr>
          <p:cNvSpPr txBox="1"/>
          <p:nvPr/>
        </p:nvSpPr>
        <p:spPr>
          <a:xfrm>
            <a:off x="1134095" y="1593928"/>
            <a:ext cx="3761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발상의 심리적 장벽과 극복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3690C9-B536-68DD-A28B-E99E7F2631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D3C7084B-4476-6284-AB88-B62557BAA661}"/>
              </a:ext>
            </a:extLst>
          </p:cNvPr>
          <p:cNvGrpSpPr/>
          <p:nvPr/>
        </p:nvGrpSpPr>
        <p:grpSpPr>
          <a:xfrm>
            <a:off x="3776155" y="2616200"/>
            <a:ext cx="8244608" cy="630942"/>
            <a:chOff x="4374206" y="2798058"/>
            <a:chExt cx="8244608" cy="63094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0A748B-ACF3-59DD-04ED-6B2EA4BDA84C}"/>
                </a:ext>
              </a:extLst>
            </p:cNvPr>
            <p:cNvSpPr txBox="1"/>
            <p:nvPr/>
          </p:nvSpPr>
          <p:spPr>
            <a:xfrm>
              <a:off x="4943315" y="2798058"/>
              <a:ext cx="767549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기능적 고착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Functional Fixedness)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A6B16D9-91E8-927F-E571-06D0D2F8C2F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id="{D67FB7C7-CD68-6132-B835-88AEF8AF0FD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7" name="그림 1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FE4D802-387B-B939-431F-FF9AEB6B0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E5C25A2-2A82-B129-5841-2605036A27F5}"/>
              </a:ext>
            </a:extLst>
          </p:cNvPr>
          <p:cNvGrpSpPr/>
          <p:nvPr/>
        </p:nvGrpSpPr>
        <p:grpSpPr>
          <a:xfrm>
            <a:off x="4590438" y="3328749"/>
            <a:ext cx="6189857" cy="463460"/>
            <a:chOff x="3965516" y="2790917"/>
            <a:chExt cx="618985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EAC0ED-D274-3AB1-0FEB-915FB3D88D2A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사물이나 개념을 관습적인 용도로만 인식하는 경향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AC3381F5-C0D9-AFD3-26F4-641E2E46B1F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4AE72B04-B45B-A67A-8640-812C9EF86CF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556C9F9E-0ADE-578D-7FB1-146F7A539C4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F897DE5-F0FA-2EFD-441D-6124C4F8A1C6}"/>
              </a:ext>
            </a:extLst>
          </p:cNvPr>
          <p:cNvGrpSpPr/>
          <p:nvPr/>
        </p:nvGrpSpPr>
        <p:grpSpPr>
          <a:xfrm>
            <a:off x="4590438" y="3973516"/>
            <a:ext cx="6189857" cy="463460"/>
            <a:chOff x="3965516" y="2790917"/>
            <a:chExt cx="6189857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5E1BBF-5F2D-9E89-4863-6E0AD25F5EB4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창의성을 가로막는 첫 번째 심리적 장벽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CD8305A7-5733-56DA-9B25-6959516629E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CD07BE80-0163-4266-0381-16147BB19E4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8BDD3FDD-9DA4-02D8-BC73-7A1E91595AB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979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59054-B224-259E-417B-46456F5CE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BE1AA1E-F02A-AB7B-BAA7-FE2BD82336AF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E3EEB-DEA9-7689-925F-61C1F9626722}"/>
              </a:ext>
            </a:extLst>
          </p:cNvPr>
          <p:cNvSpPr txBox="1"/>
          <p:nvPr/>
        </p:nvSpPr>
        <p:spPr>
          <a:xfrm>
            <a:off x="1134095" y="1593928"/>
            <a:ext cx="3761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발상의 심리적 장벽과 극복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DAABDE-FCCA-D615-557F-F0ED663B43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837939FF-F405-BBC0-70C3-A64FADBC4DE1}"/>
              </a:ext>
            </a:extLst>
          </p:cNvPr>
          <p:cNvGrpSpPr/>
          <p:nvPr/>
        </p:nvGrpSpPr>
        <p:grpSpPr>
          <a:xfrm>
            <a:off x="3776155" y="2616200"/>
            <a:ext cx="8244608" cy="630942"/>
            <a:chOff x="4374206" y="2798058"/>
            <a:chExt cx="8244608" cy="6309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6CA064-04E3-3BDD-96C9-8C55A103E61D}"/>
                </a:ext>
              </a:extLst>
            </p:cNvPr>
            <p:cNvSpPr txBox="1"/>
            <p:nvPr/>
          </p:nvSpPr>
          <p:spPr>
            <a:xfrm>
              <a:off x="4943315" y="2798058"/>
              <a:ext cx="767549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기능적 고착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Functional Fixedness)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5E5C5D9B-6772-3ABD-B488-7194E1DFFD3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5FF5E0AE-7CED-127D-EC53-6554A5DBA47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0" name="그림 1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D39DE86-3581-8E67-C416-7F19210D1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F54FF3A-1CB8-E696-758D-C377F64C109B}"/>
              </a:ext>
            </a:extLst>
          </p:cNvPr>
          <p:cNvGrpSpPr/>
          <p:nvPr/>
        </p:nvGrpSpPr>
        <p:grpSpPr>
          <a:xfrm>
            <a:off x="4590438" y="3328749"/>
            <a:ext cx="6189857" cy="863570"/>
            <a:chOff x="3965516" y="2790917"/>
            <a:chExt cx="6189857" cy="8635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63B6B3-BA54-CE8C-40C3-BA22E8A8471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1945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년 심리학자 칼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던커의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양초 문제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실험은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기능적 고착을 명확히 보여주는 고전적인 사례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967B335-0E3F-FDCC-7B3F-895FBBCAD44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8712F610-6E70-79BC-AD6E-8638E609514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8D371E7B-7146-6B87-0A5D-16000BC734E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D712D2D8-A314-0B60-22A7-6B4B2514D204}"/>
              </a:ext>
            </a:extLst>
          </p:cNvPr>
          <p:cNvGrpSpPr/>
          <p:nvPr/>
        </p:nvGrpSpPr>
        <p:grpSpPr>
          <a:xfrm>
            <a:off x="5801575" y="4176328"/>
            <a:ext cx="4148008" cy="1354638"/>
            <a:chOff x="4250025" y="3883500"/>
            <a:chExt cx="6238003" cy="2037179"/>
          </a:xfrm>
        </p:grpSpPr>
        <p:pic>
          <p:nvPicPr>
            <p:cNvPr id="27" name="그림 26" descr="양초, 흑백, 모노크롬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B6E7B6A-D094-8CBF-270C-C96E3B7B3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0" b="23242"/>
            <a:stretch>
              <a:fillRect/>
            </a:stretch>
          </p:blipFill>
          <p:spPr>
            <a:xfrm>
              <a:off x="4250025" y="3933236"/>
              <a:ext cx="2985476" cy="1987442"/>
            </a:xfrm>
            <a:prstGeom prst="rect">
              <a:avLst/>
            </a:prstGeom>
          </p:spPr>
        </p:pic>
        <p:pic>
          <p:nvPicPr>
            <p:cNvPr id="29" name="그림 28" descr="압정, 문구용품, 메탈웨어, 손톱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AF04F65-D0D5-6361-BD67-CF914672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8905" y="4171873"/>
              <a:ext cx="1761696" cy="1748806"/>
            </a:xfrm>
            <a:prstGeom prst="rect">
              <a:avLst/>
            </a:prstGeom>
          </p:spPr>
        </p:pic>
        <p:pic>
          <p:nvPicPr>
            <p:cNvPr id="97" name="그림 96" descr="시합, 바지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2D54C87-46AE-6838-D5F9-88A65A10A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3" t="13668" r="61916" b="13668"/>
            <a:stretch>
              <a:fillRect/>
            </a:stretch>
          </p:blipFill>
          <p:spPr>
            <a:xfrm>
              <a:off x="9582468" y="3883500"/>
              <a:ext cx="905560" cy="2037178"/>
            </a:xfrm>
            <a:prstGeom prst="rect">
              <a:avLst/>
            </a:prstGeom>
          </p:spPr>
        </p:pic>
      </p:grp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12B119B2-AEA9-ACCA-8538-5D41CC4828A2}"/>
              </a:ext>
            </a:extLst>
          </p:cNvPr>
          <p:cNvGrpSpPr/>
          <p:nvPr/>
        </p:nvGrpSpPr>
        <p:grpSpPr>
          <a:xfrm>
            <a:off x="5072926" y="5514975"/>
            <a:ext cx="6425600" cy="469900"/>
            <a:chOff x="2658075" y="5811757"/>
            <a:chExt cx="6425600" cy="469900"/>
          </a:xfrm>
        </p:grpSpPr>
        <p:sp>
          <p:nvSpPr>
            <p:cNvPr id="103" name="사각형: 둥근 모서리 102">
              <a:extLst>
                <a:ext uri="{FF2B5EF4-FFF2-40B4-BE49-F238E27FC236}">
                  <a16:creationId xmlns:a16="http://schemas.microsoft.com/office/drawing/2014/main" id="{DB1DCB8C-7B93-BBBB-7209-CAFEE4A4488F}"/>
                </a:ext>
              </a:extLst>
            </p:cNvPr>
            <p:cNvSpPr/>
            <p:nvPr/>
          </p:nvSpPr>
          <p:spPr>
            <a:xfrm>
              <a:off x="2658075" y="5811757"/>
              <a:ext cx="64256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C141FB-B8EA-9100-A978-B72F898996BF}"/>
                </a:ext>
              </a:extLst>
            </p:cNvPr>
            <p:cNvSpPr txBox="1"/>
            <p:nvPr/>
          </p:nvSpPr>
          <p:spPr>
            <a:xfrm>
              <a:off x="2907312" y="5861966"/>
              <a:ext cx="585711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"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촛농이 테이블에 떨어지지 않게 양초를 벽에 고정하라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"</a:t>
              </a:r>
              <a:endPara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82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1551F-3E0E-20B9-709C-FE5AF78B3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74A86C9-64D8-996D-92E5-CAB89EAFD917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56578-3945-F5C7-6A7D-AE725218C8D8}"/>
              </a:ext>
            </a:extLst>
          </p:cNvPr>
          <p:cNvSpPr txBox="1"/>
          <p:nvPr/>
        </p:nvSpPr>
        <p:spPr>
          <a:xfrm>
            <a:off x="1134095" y="1593928"/>
            <a:ext cx="3761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발상의 심리적 장벽과 극복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257382-6766-4B66-26A8-73EBA905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6047B865-98F9-0C27-0A53-8D94FB070C8B}"/>
              </a:ext>
            </a:extLst>
          </p:cNvPr>
          <p:cNvGrpSpPr/>
          <p:nvPr/>
        </p:nvGrpSpPr>
        <p:grpSpPr>
          <a:xfrm>
            <a:off x="3776155" y="2616200"/>
            <a:ext cx="8244608" cy="630942"/>
            <a:chOff x="4374206" y="2798058"/>
            <a:chExt cx="8244608" cy="6309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DC2DC6-5409-3BC1-95CC-21F2ADF048D9}"/>
                </a:ext>
              </a:extLst>
            </p:cNvPr>
            <p:cNvSpPr txBox="1"/>
            <p:nvPr/>
          </p:nvSpPr>
          <p:spPr>
            <a:xfrm>
              <a:off x="4943315" y="2798058"/>
              <a:ext cx="767549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기능적 고착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Functional Fixedness)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DDBB347C-86F1-1DCF-4083-7B95C252D05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9CE03380-DB8E-241D-2A64-90C8C1377D2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0" name="그림 1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801F0DA-6109-EDC0-094C-2AA652A4F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294221E-BE34-00DF-072C-813BBE0D990D}"/>
              </a:ext>
            </a:extLst>
          </p:cNvPr>
          <p:cNvGrpSpPr/>
          <p:nvPr/>
        </p:nvGrpSpPr>
        <p:grpSpPr>
          <a:xfrm>
            <a:off x="4590438" y="3328749"/>
            <a:ext cx="6189857" cy="863570"/>
            <a:chOff x="3965516" y="2790917"/>
            <a:chExt cx="6189857" cy="8635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227491-0DA2-1728-6B60-A54835F6FA89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대부분의 참가자들은 양초 자체를 압정으로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고정시키려다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실패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08392727-ACDD-C82E-43F4-230EB3977E2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BBE86D72-1FC5-A056-E456-1D80DE946A3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D59E957A-7E45-669B-44F2-66F58BCB5A8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793AE8B2-F3D1-BF97-711D-B38A5B3FD2AB}"/>
              </a:ext>
            </a:extLst>
          </p:cNvPr>
          <p:cNvGrpSpPr/>
          <p:nvPr/>
        </p:nvGrpSpPr>
        <p:grpSpPr>
          <a:xfrm>
            <a:off x="4590438" y="4270503"/>
            <a:ext cx="6464424" cy="863570"/>
            <a:chOff x="3965516" y="2790917"/>
            <a:chExt cx="6464424" cy="8635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5082C0-EEC6-1F6B-E3D8-438C40251429}"/>
                </a:ext>
              </a:extLst>
            </p:cNvPr>
            <p:cNvSpPr txBox="1"/>
            <p:nvPr/>
          </p:nvSpPr>
          <p:spPr>
            <a:xfrm>
              <a:off x="4282222" y="2790917"/>
              <a:ext cx="614771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정답은 압정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상자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단순한 용기가 아닌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으로 재인식하고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 상자를 벽에 고정한 뒤 양초를 올려두는 것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3896345-D3B6-89D5-41FD-AC6B5EAB9E0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6C2810EF-311E-8D73-8D99-29953EDB99D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9409F5AB-4552-4C0E-7068-48C410E6653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578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F6E0B-3C8A-6168-FC3A-26EE5D546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책장, 책, 장면, 공공 도서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227F442-6616-944D-651B-77BA15F32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>
          <a:xfrm>
            <a:off x="5168" y="0"/>
            <a:ext cx="12181664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0AC7C713-4A92-8B8D-27BB-224EFC15E82F}"/>
              </a:ext>
            </a:extLst>
          </p:cNvPr>
          <p:cNvSpPr/>
          <p:nvPr/>
        </p:nvSpPr>
        <p:spPr>
          <a:xfrm>
            <a:off x="10335" y="2157009"/>
            <a:ext cx="12181664" cy="2090650"/>
          </a:xfrm>
          <a:prstGeom prst="rect">
            <a:avLst/>
          </a:prstGeom>
          <a:solidFill>
            <a:srgbClr val="EBEE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D5B6D64-A0AC-084B-1D42-4882C17B2390}"/>
              </a:ext>
            </a:extLst>
          </p:cNvPr>
          <p:cNvGrpSpPr/>
          <p:nvPr/>
        </p:nvGrpSpPr>
        <p:grpSpPr>
          <a:xfrm>
            <a:off x="1747979" y="2512858"/>
            <a:ext cx="8635586" cy="463460"/>
            <a:chOff x="3965516" y="2790917"/>
            <a:chExt cx="8635586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F02C05-E515-FA33-06B6-4C9B3D93DE22}"/>
                </a:ext>
              </a:extLst>
            </p:cNvPr>
            <p:cNvSpPr txBox="1"/>
            <p:nvPr/>
          </p:nvSpPr>
          <p:spPr>
            <a:xfrm>
              <a:off x="4282222" y="2790917"/>
              <a:ext cx="83188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도서관은 책을 읽거나 빌리는 곳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고정관념에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갇혀있음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6933A7F1-D037-A843-12E2-87B263DD6CC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D6335E57-077C-D623-FE53-D81D76BE6B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C9A956A3-644D-48CC-2B43-C8C9C695092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B3D4EAD-57FE-A0BB-065C-1955F8C9122F}"/>
              </a:ext>
            </a:extLst>
          </p:cNvPr>
          <p:cNvGrpSpPr/>
          <p:nvPr/>
        </p:nvGrpSpPr>
        <p:grpSpPr>
          <a:xfrm>
            <a:off x="1747979" y="3165442"/>
            <a:ext cx="8635586" cy="863570"/>
            <a:chOff x="3965516" y="2790917"/>
            <a:chExt cx="8635586" cy="86357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5E4A447-00A4-6482-8FA3-D1DA91BE1262}"/>
                </a:ext>
              </a:extLst>
            </p:cNvPr>
            <p:cNvSpPr txBox="1"/>
            <p:nvPr/>
          </p:nvSpPr>
          <p:spPr>
            <a:xfrm>
              <a:off x="4282222" y="2790917"/>
              <a:ext cx="831888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지역 주민을 위한 창업 공간이나 커뮤니티의 중심지로 활용하는 새로운 아이디어를 </a:t>
              </a:r>
              <a:r>
                <a:rPr lang="ko-KR" altLang="en-US" sz="2000" spc="-8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떠올리기 어려움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DDCD51E5-89B8-7E83-3079-70CCE45CD3B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E063B32C-0D24-526A-5CA7-290B207B33C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7FB4F1C9-F794-DA7B-983D-850B8012135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009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5A405-7C0B-C68D-A882-27B1446B4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50A66FF-5222-281C-B4D8-668888AFD9ED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62CAA8-753B-5A00-A2C3-3F6531485CB9}"/>
              </a:ext>
            </a:extLst>
          </p:cNvPr>
          <p:cNvSpPr txBox="1"/>
          <p:nvPr/>
        </p:nvSpPr>
        <p:spPr>
          <a:xfrm>
            <a:off x="1134095" y="1593928"/>
            <a:ext cx="3761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발상의 심리적 장벽과 극복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514918-6D68-6D43-C13E-C6D9E92617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02C3865-F436-0AC4-618F-F11747A57C3D}"/>
              </a:ext>
            </a:extLst>
          </p:cNvPr>
          <p:cNvGrpSpPr/>
          <p:nvPr/>
        </p:nvGrpSpPr>
        <p:grpSpPr>
          <a:xfrm>
            <a:off x="1009506" y="2616200"/>
            <a:ext cx="8859327" cy="630942"/>
            <a:chOff x="4374206" y="2798058"/>
            <a:chExt cx="8859327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612C1D-6597-DFB5-6CFE-117559F72F21}"/>
                </a:ext>
              </a:extLst>
            </p:cNvPr>
            <p:cNvSpPr txBox="1"/>
            <p:nvPr/>
          </p:nvSpPr>
          <p:spPr>
            <a:xfrm>
              <a:off x="4943315" y="2798058"/>
              <a:ext cx="829021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평가에 대한 두려움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Fear of Evaluation)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3F4A8F5-A6A0-24D4-A576-F2CE28582FB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45B5C17F-C899-2EA0-A297-378BE05AF91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811D712-3FE8-222C-7436-AFD64AA24F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B699E41-E321-5069-002C-52A3D26E5F98}"/>
              </a:ext>
            </a:extLst>
          </p:cNvPr>
          <p:cNvGrpSpPr/>
          <p:nvPr/>
        </p:nvGrpSpPr>
        <p:grpSpPr>
          <a:xfrm>
            <a:off x="1683111" y="3328749"/>
            <a:ext cx="6189857" cy="863570"/>
            <a:chOff x="3965516" y="2790917"/>
            <a:chExt cx="6189857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984D27-F95C-117B-33F7-D3B92269A391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아이디어를 내놓기도 전에 내적 비평가가 자기검열을 시작하는 현상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4D7988FD-3FD8-1B22-D4A2-7A3E489BD1B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C5B1D9CE-EE95-5A4C-1EE3-1F8D40C04AC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C715FE65-E715-3541-E38E-F2A1F2AA217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2B7BF2E-3999-0616-0D3F-7AAD8C6172CA}"/>
              </a:ext>
            </a:extLst>
          </p:cNvPr>
          <p:cNvGrpSpPr/>
          <p:nvPr/>
        </p:nvGrpSpPr>
        <p:grpSpPr>
          <a:xfrm>
            <a:off x="1683111" y="4176723"/>
            <a:ext cx="6534766" cy="1263679"/>
            <a:chOff x="3965516" y="2790917"/>
            <a:chExt cx="6534766" cy="126367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E51DFC-55DA-597C-0927-AFF0A1CF9959}"/>
                </a:ext>
              </a:extLst>
            </p:cNvPr>
            <p:cNvSpPr txBox="1"/>
            <p:nvPr/>
          </p:nvSpPr>
          <p:spPr>
            <a:xfrm>
              <a:off x="4282222" y="2790917"/>
              <a:ext cx="6218060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그건 예산이 너무 많이 들어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.",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상부에서 절대 승인하지 않을 거야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.",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과거에 비슷한 시도를 했다가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실패했잖아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같은 가상의 비평가들이 활동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D6C8CAFE-6CAC-3197-E403-912684F3BC2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2AAD2AD9-B954-9276-F229-9FDA3028413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8B5F0203-E229-DE53-DBA4-96EB50D5C2B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8CBF04E-93E0-AEB5-6279-4E9363B86EBD}"/>
              </a:ext>
            </a:extLst>
          </p:cNvPr>
          <p:cNvSpPr txBox="1"/>
          <p:nvPr/>
        </p:nvSpPr>
        <p:spPr>
          <a:xfrm flipH="1">
            <a:off x="2556468" y="5446508"/>
            <a:ext cx="538553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내적 비평가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Inner Critic)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460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C9E68-FFE5-1ECB-FB09-2AE8C90ED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의류, 가구, 사람, 신발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4D3C5A-4407-F768-21E7-CD31BBF10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B7C115-19B7-CB4D-D6E0-C99DBA2D2950}"/>
              </a:ext>
            </a:extLst>
          </p:cNvPr>
          <p:cNvSpPr txBox="1"/>
          <p:nvPr/>
        </p:nvSpPr>
        <p:spPr>
          <a:xfrm>
            <a:off x="697645" y="298706"/>
            <a:ext cx="10439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24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MZ</a:t>
            </a:r>
            <a:r>
              <a:rPr lang="ko-KR" altLang="en-US" sz="24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세대 고객 유입을 위해</a:t>
            </a:r>
            <a:r>
              <a:rPr lang="en-US" altLang="ko-KR" sz="24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4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우리 회사 제품을 활용한 </a:t>
            </a:r>
            <a:r>
              <a:rPr lang="ko-KR" altLang="en-US" sz="2400" dirty="0" err="1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틱톡</a:t>
            </a:r>
            <a:r>
              <a:rPr lang="ko-KR" altLang="en-US" sz="24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챌린지를 열고</a:t>
            </a:r>
            <a:r>
              <a:rPr lang="en-US" altLang="ko-KR" sz="24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4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우승자에게는 </a:t>
            </a:r>
            <a:r>
              <a:rPr lang="en-US" altLang="ko-KR" sz="24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CEO</a:t>
            </a:r>
            <a:r>
              <a:rPr lang="ko-KR" altLang="en-US" sz="24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와 점심 식사 기회를 주자</a:t>
            </a:r>
            <a:r>
              <a:rPr lang="en-US" altLang="ko-KR" sz="24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!</a:t>
            </a:r>
            <a:endParaRPr lang="ko-KR" altLang="en-US" sz="24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9643DE68-424C-70A5-BECF-40046FDFFAD0}"/>
              </a:ext>
            </a:extLst>
          </p:cNvPr>
          <p:cNvSpPr/>
          <p:nvPr/>
        </p:nvSpPr>
        <p:spPr>
          <a:xfrm>
            <a:off x="10335" y="2790053"/>
            <a:ext cx="12181664" cy="3005234"/>
          </a:xfrm>
          <a:prstGeom prst="rect">
            <a:avLst/>
          </a:prstGeom>
          <a:solidFill>
            <a:srgbClr val="EBEE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B5136783-5AEB-B40B-32F7-FDB0897EF5A8}"/>
              </a:ext>
            </a:extLst>
          </p:cNvPr>
          <p:cNvGrpSpPr/>
          <p:nvPr/>
        </p:nvGrpSpPr>
        <p:grpSpPr>
          <a:xfrm>
            <a:off x="1747979" y="3786762"/>
            <a:ext cx="8635586" cy="863570"/>
            <a:chOff x="3965516" y="2790917"/>
            <a:chExt cx="8635586" cy="86357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2DCC47D-4DF1-EE08-E043-0DD18909A96E}"/>
                </a:ext>
              </a:extLst>
            </p:cNvPr>
            <p:cNvSpPr txBox="1"/>
            <p:nvPr/>
          </p:nvSpPr>
          <p:spPr>
            <a:xfrm>
              <a:off x="4282222" y="2790917"/>
              <a:ext cx="831888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'CEO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점심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너무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비현실적이잖아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부장님이 듣고 요즘 애들 뜬구름 잡는 소리라고 생각할 거야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차라리 할인 쿠폰 뿌리자는 말이 훨씬 안전하겠지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.'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87A67E6C-D4E2-D657-3237-1595E82D08C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B3C8DCD9-0D52-8124-F9F9-7D51BB35F6F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587FE930-7FED-DEB1-6A9F-09A51833333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B07C73AA-9E9E-E6EA-AEDB-FA846BBB76A0}"/>
              </a:ext>
            </a:extLst>
          </p:cNvPr>
          <p:cNvGrpSpPr/>
          <p:nvPr/>
        </p:nvGrpSpPr>
        <p:grpSpPr>
          <a:xfrm>
            <a:off x="1747979" y="4830116"/>
            <a:ext cx="8635586" cy="463460"/>
            <a:chOff x="3965516" y="2790917"/>
            <a:chExt cx="8635586" cy="46346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8AE804E-40FA-3B71-E16E-FC5041D91655}"/>
                </a:ext>
              </a:extLst>
            </p:cNvPr>
            <p:cNvSpPr txBox="1"/>
            <p:nvPr/>
          </p:nvSpPr>
          <p:spPr>
            <a:xfrm>
              <a:off x="4282222" y="2790917"/>
              <a:ext cx="831888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회의 시간에는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 배너 광고 강화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같은 기존의 안전한 의견만 나옴</a:t>
              </a:r>
            </a:p>
          </p:txBody>
        </p: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6752CA1F-C2B5-EAB1-CE12-DFE2C58910A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8" name="원호 97">
                <a:extLst>
                  <a:ext uri="{FF2B5EF4-FFF2-40B4-BE49-F238E27FC236}">
                    <a16:creationId xmlns:a16="http://schemas.microsoft.com/office/drawing/2014/main" id="{2E26ADB5-DCFC-A280-C933-9D59BC448EB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9" name="자유형: 도형 98">
                <a:extLst>
                  <a:ext uri="{FF2B5EF4-FFF2-40B4-BE49-F238E27FC236}">
                    <a16:creationId xmlns:a16="http://schemas.microsoft.com/office/drawing/2014/main" id="{AF627156-9DF3-6618-FF32-B6D3ECEDF5B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89D2E93E-3706-2B2D-9D27-E1B1FA14B807}"/>
              </a:ext>
            </a:extLst>
          </p:cNvPr>
          <p:cNvGrpSpPr/>
          <p:nvPr/>
        </p:nvGrpSpPr>
        <p:grpSpPr>
          <a:xfrm>
            <a:off x="697645" y="3074444"/>
            <a:ext cx="4755860" cy="537648"/>
            <a:chOff x="749019" y="2558269"/>
            <a:chExt cx="3441700" cy="537648"/>
          </a:xfrm>
        </p:grpSpPr>
        <p:sp>
          <p:nvSpPr>
            <p:cNvPr id="102" name="사각형: 둥근 모서리 101">
              <a:extLst>
                <a:ext uri="{FF2B5EF4-FFF2-40B4-BE49-F238E27FC236}">
                  <a16:creationId xmlns:a16="http://schemas.microsoft.com/office/drawing/2014/main" id="{A09181B9-3DD6-033F-E6A6-2E6779B464F3}"/>
                </a:ext>
              </a:extLst>
            </p:cNvPr>
            <p:cNvSpPr/>
            <p:nvPr/>
          </p:nvSpPr>
          <p:spPr>
            <a:xfrm>
              <a:off x="749019" y="2625126"/>
              <a:ext cx="3441700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2DCD7C8-BCAD-F0C0-91F4-1237D756C974}"/>
                </a:ext>
              </a:extLst>
            </p:cNvPr>
            <p:cNvSpPr txBox="1"/>
            <p:nvPr/>
          </p:nvSpPr>
          <p:spPr>
            <a:xfrm>
              <a:off x="1502847" y="2558269"/>
              <a:ext cx="1934042" cy="5376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내적 비평가의 경우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54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2D68F-AC2C-5D11-3BF5-82A89FE76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6A7C840-29F1-21E5-59B1-F9CCFB5269B2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1085B-8185-17B9-CBBD-10368F2D525E}"/>
              </a:ext>
            </a:extLst>
          </p:cNvPr>
          <p:cNvSpPr txBox="1"/>
          <p:nvPr/>
        </p:nvSpPr>
        <p:spPr>
          <a:xfrm>
            <a:off x="1134095" y="1593928"/>
            <a:ext cx="3761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발상의 심리적 장벽과 극복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607C565-501E-EB81-A6CC-9C6416FE5D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A8CB217-8D3F-CB74-B07A-1CFAD4873A2D}"/>
              </a:ext>
            </a:extLst>
          </p:cNvPr>
          <p:cNvGrpSpPr/>
          <p:nvPr/>
        </p:nvGrpSpPr>
        <p:grpSpPr>
          <a:xfrm>
            <a:off x="1009506" y="2616200"/>
            <a:ext cx="8859327" cy="630942"/>
            <a:chOff x="4374206" y="2798058"/>
            <a:chExt cx="8859327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8F1BE51-7915-A6CD-50AB-B83D68F4C367}"/>
                </a:ext>
              </a:extLst>
            </p:cNvPr>
            <p:cNvSpPr txBox="1"/>
            <p:nvPr/>
          </p:nvSpPr>
          <p:spPr>
            <a:xfrm>
              <a:off x="4943315" y="2798058"/>
              <a:ext cx="829021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조기 수렴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Premature Convergence)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5774734F-2F1D-9DE6-FD4D-7650004C160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1180AEEB-8E44-C440-1C93-1CB2670B72F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0DE5D7E-C4DA-A30D-0384-50CF1F92B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74DF8D9B-5283-6D2E-40FE-3561094918B7}"/>
              </a:ext>
            </a:extLst>
          </p:cNvPr>
          <p:cNvGrpSpPr/>
          <p:nvPr/>
        </p:nvGrpSpPr>
        <p:grpSpPr>
          <a:xfrm>
            <a:off x="1683111" y="3328749"/>
            <a:ext cx="6189857" cy="863570"/>
            <a:chOff x="3965516" y="2790917"/>
            <a:chExt cx="6189857" cy="8635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E83B5E-7B41-09CF-61E5-BA6E42918873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그럴듯해 보이는 첫 번째 아이디어에 집착하여 더 나은 가능성을 탐색하지 않는 현상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3B004F4D-A0B2-B7F3-F8DC-76FB49E6171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3085D6B7-AB86-B0B1-AFA0-B49839A7ED8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C1E56519-5BAD-587C-1615-096FCB91B48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4517A38-56BD-E6F7-6329-C18BB3ADE57C}"/>
              </a:ext>
            </a:extLst>
          </p:cNvPr>
          <p:cNvGrpSpPr/>
          <p:nvPr/>
        </p:nvGrpSpPr>
        <p:grpSpPr>
          <a:xfrm>
            <a:off x="1683111" y="4176723"/>
            <a:ext cx="6534766" cy="1263679"/>
            <a:chOff x="3965516" y="2790917"/>
            <a:chExt cx="6534766" cy="126367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03D9DC-9190-38AB-9F55-3BBB02C1F66B}"/>
                </a:ext>
              </a:extLst>
            </p:cNvPr>
            <p:cNvSpPr txBox="1"/>
            <p:nvPr/>
          </p:nvSpPr>
          <p:spPr>
            <a:xfrm>
              <a:off x="4282222" y="2790917"/>
              <a:ext cx="6218060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초기에 나온 아이디어들은 대부분 기존의 틀을 벗어나지 못하며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진정으로 혁신적인 아이디어는 보통 수십 개의 아이디어를 나열한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뒤에야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나타나기 시작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A60BFA6C-F5E8-8C34-D419-C861DF093F9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56717359-9C8B-F325-B152-75AE5D0D468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135E56D5-9BEA-8523-B4B0-F057B3998C3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28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7F7BF-A99D-6B6B-C040-4E114256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895189C-C4E2-5914-2C58-466E86E6E1C0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A4A26D-BB82-0A62-585E-BE998EB4B33B}"/>
              </a:ext>
            </a:extLst>
          </p:cNvPr>
          <p:cNvSpPr txBox="1"/>
          <p:nvPr/>
        </p:nvSpPr>
        <p:spPr>
          <a:xfrm>
            <a:off x="1134095" y="1593928"/>
            <a:ext cx="3761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발상의 심리적 장벽과 극복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77A929-1E9A-44AC-B2BC-ED2509038B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7CC1DE3-9B70-9880-57BB-E49620FC4312}"/>
              </a:ext>
            </a:extLst>
          </p:cNvPr>
          <p:cNvGrpSpPr/>
          <p:nvPr/>
        </p:nvGrpSpPr>
        <p:grpSpPr>
          <a:xfrm>
            <a:off x="1009506" y="2616200"/>
            <a:ext cx="8859327" cy="630942"/>
            <a:chOff x="4374206" y="2798058"/>
            <a:chExt cx="8859327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63B365-8383-0F29-62B7-743D4415D862}"/>
                </a:ext>
              </a:extLst>
            </p:cNvPr>
            <p:cNvSpPr txBox="1"/>
            <p:nvPr/>
          </p:nvSpPr>
          <p:spPr>
            <a:xfrm>
              <a:off x="4943315" y="2798058"/>
              <a:ext cx="829021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조기 수렴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Premature Convergence)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6B5AFA89-9486-BC5B-D178-59C13B6BF1A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C7BDBAF7-EF5B-E07E-8598-65C32432F32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" name="그림 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530ED76-445B-5793-DF1C-CBA0CB999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82FD49D1-BD34-895A-1790-D5197E93337B}"/>
              </a:ext>
            </a:extLst>
          </p:cNvPr>
          <p:cNvGrpSpPr/>
          <p:nvPr/>
        </p:nvGrpSpPr>
        <p:grpSpPr>
          <a:xfrm>
            <a:off x="1683111" y="3328749"/>
            <a:ext cx="7789135" cy="863570"/>
            <a:chOff x="3965516" y="2790917"/>
            <a:chExt cx="7789135" cy="8635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33A01B-16A9-4B9C-89E2-44EC967A9EB4}"/>
                </a:ext>
              </a:extLst>
            </p:cNvPr>
            <p:cNvSpPr txBox="1"/>
            <p:nvPr/>
          </p:nvSpPr>
          <p:spPr>
            <a:xfrm>
              <a:off x="4282222" y="2790917"/>
              <a:ext cx="74724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동네 재래시장 활성화 방안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논의하는 회의에서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주차장을 넓히고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현대적인 아케이드를 설치하자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는 의견을 냈을 경우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19526CB-11A1-16A0-F61E-010DFAD62E9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460B44B5-8A8C-81B5-4373-894E4B5045A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61C43BFC-BD75-CB3D-6F26-3BD5F87386E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39192BF-31F1-9A33-A31C-D031A31B3AAD}"/>
              </a:ext>
            </a:extLst>
          </p:cNvPr>
          <p:cNvSpPr txBox="1"/>
          <p:nvPr/>
        </p:nvSpPr>
        <p:spPr>
          <a:xfrm>
            <a:off x="2021532" y="4205653"/>
            <a:ext cx="6786406" cy="166378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첫 번째 그럴듯한 아이디어에 만족하며 주차장 설계 등 실행 논의로 넘어가는 것이 조기 수렴임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만약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30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분만 더 아이디어를 냈다면 웹툰 제작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스탬프 투어 등 훨씬 더 새롭고 흥미로운 아이디어가 나올 수 있었음</a:t>
            </a:r>
          </a:p>
        </p:txBody>
      </p:sp>
    </p:spTree>
    <p:extLst>
      <p:ext uri="{BB962C8B-B14F-4D97-AF65-F5344CB8AC3E}">
        <p14:creationId xmlns:p14="http://schemas.microsoft.com/office/powerpoint/2010/main" val="335616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B9CA7-726B-4F22-36FF-E8CBF58D1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A99F2F0-3E82-5DC1-E40E-D8ACEF5B2815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E1411-1BD2-0185-4659-70C7CC0C30E6}"/>
              </a:ext>
            </a:extLst>
          </p:cNvPr>
          <p:cNvSpPr txBox="1"/>
          <p:nvPr/>
        </p:nvSpPr>
        <p:spPr>
          <a:xfrm>
            <a:off x="1134095" y="1593928"/>
            <a:ext cx="3761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발상의 심리적 장벽과 극복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859087-EBC0-437C-949E-D665B30C2F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77B69E-C607-1E03-778E-7E191F5417FE}"/>
              </a:ext>
            </a:extLst>
          </p:cNvPr>
          <p:cNvSpPr txBox="1"/>
          <p:nvPr/>
        </p:nvSpPr>
        <p:spPr>
          <a:xfrm flipH="1">
            <a:off x="3416160" y="4938511"/>
            <a:ext cx="5385530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심리적 장벽들을 극복하고 창의성을 효과적으로 발현시키기 위해 할 일은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501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9FFB3-C305-5CF5-8732-853245B35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B3D744C-D488-8735-768D-2E48DE5671AE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B973A-EE19-8521-956A-54F23AE6C89D}"/>
              </a:ext>
            </a:extLst>
          </p:cNvPr>
          <p:cNvSpPr txBox="1"/>
          <p:nvPr/>
        </p:nvSpPr>
        <p:spPr>
          <a:xfrm>
            <a:off x="1134095" y="1593928"/>
            <a:ext cx="3761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발상의 심리적 장벽과 극복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C4BB2C-7C1B-5084-9C87-660E11EDBB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C1C7800-FD0B-9264-342F-000B4393EBF9}"/>
              </a:ext>
            </a:extLst>
          </p:cNvPr>
          <p:cNvGrpSpPr/>
          <p:nvPr/>
        </p:nvGrpSpPr>
        <p:grpSpPr>
          <a:xfrm>
            <a:off x="3776155" y="2616200"/>
            <a:ext cx="6147880" cy="630942"/>
            <a:chOff x="4374206" y="2798058"/>
            <a:chExt cx="614788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66CE71-5463-A05F-3A3F-BA96DF409459}"/>
                </a:ext>
              </a:extLst>
            </p:cNvPr>
            <p:cNvSpPr txBox="1"/>
            <p:nvPr/>
          </p:nvSpPr>
          <p:spPr>
            <a:xfrm>
              <a:off x="4943315" y="2798058"/>
              <a:ext cx="557877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장벽 극복을 위한 세 가지 전략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9C6C3B36-6840-EF3E-740A-4FE0B051B12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DBD44959-E1FE-E3E9-F295-753B5A23B7B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A3433A2-F797-BF2F-B343-EC0B8CCCF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2965A19-4710-AE9F-3722-23323A6E44A6}"/>
              </a:ext>
            </a:extLst>
          </p:cNvPr>
          <p:cNvGrpSpPr/>
          <p:nvPr/>
        </p:nvGrpSpPr>
        <p:grpSpPr>
          <a:xfrm>
            <a:off x="4431380" y="3429000"/>
            <a:ext cx="6345001" cy="571286"/>
            <a:chOff x="1013126" y="1841927"/>
            <a:chExt cx="6345001" cy="5712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62E1BA-9AC4-79EF-ACB5-27AD717B6D22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과정을 놀이로 인식</a:t>
              </a: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72CC5575-624E-F503-5C57-7F16CDA0D28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B0D532C-91E7-52FC-3493-A8896672E2CB}"/>
              </a:ext>
            </a:extLst>
          </p:cNvPr>
          <p:cNvGrpSpPr/>
          <p:nvPr/>
        </p:nvGrpSpPr>
        <p:grpSpPr>
          <a:xfrm>
            <a:off x="5152861" y="4157417"/>
            <a:ext cx="6085662" cy="463460"/>
            <a:chOff x="3965516" y="2790917"/>
            <a:chExt cx="6085662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C2C4D5-9FFE-9736-A6CA-3153A12F423B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정답 찾기가 아닌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가능성 탐험하는 게임으로 접근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33B3A2D1-051C-8FC5-D703-D0854A14546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62B4E3E5-CDA3-EDC6-3333-1993DC6D027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7E6BF92B-643D-3193-2EF8-DD1CB3B5B35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2BD8117-F18F-8865-24BC-38978C1F7CF3}"/>
              </a:ext>
            </a:extLst>
          </p:cNvPr>
          <p:cNvGrpSpPr/>
          <p:nvPr/>
        </p:nvGrpSpPr>
        <p:grpSpPr>
          <a:xfrm>
            <a:off x="5152861" y="4693215"/>
            <a:ext cx="6085662" cy="1263679"/>
            <a:chOff x="3965516" y="2790917"/>
            <a:chExt cx="6085662" cy="126367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49323A-721C-E0A7-DE16-1CD226E37231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신제품 개발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무거운 주제 대신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만약 우리에게 무한한 예산과 기술이 있다면 어떤 제품을 만들까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같이 상상력을 자극하는 가상의 시나리오를 설정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35EEBE9F-9005-3B76-CB91-5837B5A286A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2242A96A-39B1-E8B7-A734-A22C312ED7A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16539CC8-9F25-0BAA-E498-F31FF9D7070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620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3A4C4-7622-69F6-6215-7930C2185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324FA0A-E395-3801-F186-70FC3C77CBB3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2A5DA-C59A-8E29-2796-BF2D19D08B46}"/>
              </a:ext>
            </a:extLst>
          </p:cNvPr>
          <p:cNvSpPr txBox="1"/>
          <p:nvPr/>
        </p:nvSpPr>
        <p:spPr>
          <a:xfrm>
            <a:off x="1134095" y="1593928"/>
            <a:ext cx="3761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발상의 심리적 장벽과 극복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3E0955B-1997-1AAD-9DFA-E71FB33CA0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D913059-978A-BFBF-CA3B-C3F99E58F571}"/>
              </a:ext>
            </a:extLst>
          </p:cNvPr>
          <p:cNvGrpSpPr/>
          <p:nvPr/>
        </p:nvGrpSpPr>
        <p:grpSpPr>
          <a:xfrm>
            <a:off x="3776155" y="2616200"/>
            <a:ext cx="6147880" cy="630942"/>
            <a:chOff x="4374206" y="2798058"/>
            <a:chExt cx="614788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289C2D-B8D5-5F2D-85AB-A097A0E54364}"/>
                </a:ext>
              </a:extLst>
            </p:cNvPr>
            <p:cNvSpPr txBox="1"/>
            <p:nvPr/>
          </p:nvSpPr>
          <p:spPr>
            <a:xfrm>
              <a:off x="4943315" y="2798058"/>
              <a:ext cx="557877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장벽 극복을 위한 세 가지 전략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53E0EF16-091D-0CC8-3635-4C3D813DE32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D59FC590-CB3A-554C-E6E7-E2DA5747178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CD0F647-C560-C318-94F0-3E11206222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5CAFDD5-DAE8-552A-7C88-AC88EB664E49}"/>
              </a:ext>
            </a:extLst>
          </p:cNvPr>
          <p:cNvGrpSpPr/>
          <p:nvPr/>
        </p:nvGrpSpPr>
        <p:grpSpPr>
          <a:xfrm>
            <a:off x="4431380" y="3429000"/>
            <a:ext cx="6345001" cy="571286"/>
            <a:chOff x="1013126" y="1841927"/>
            <a:chExt cx="6345001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2C7B54-6DA6-20A5-C1EC-A52112658E87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안전한 공간 확보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40ED0A11-3E91-B01C-14CF-249B5208192A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FF9B0E6-09CE-257C-9E18-FED582102374}"/>
              </a:ext>
            </a:extLst>
          </p:cNvPr>
          <p:cNvGrpSpPr/>
          <p:nvPr/>
        </p:nvGrpSpPr>
        <p:grpSpPr>
          <a:xfrm>
            <a:off x="5152861" y="4157417"/>
            <a:ext cx="6085662" cy="463460"/>
            <a:chOff x="3965516" y="2790917"/>
            <a:chExt cx="6085662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C25635-0FDF-8ED3-7B42-021C1881B867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판단 없는 수용과 상호 존중의 규칙 설정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A8ACF78-646B-F35C-872C-B82C0AC3817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677B70F4-707C-81F3-7BFC-00CB0A4202C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09AFBC02-AA67-CA05-050D-E5892E0D0B6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8A12CF4A-AE06-6952-1615-8C08AD738CB2}"/>
              </a:ext>
            </a:extLst>
          </p:cNvPr>
          <p:cNvGrpSpPr/>
          <p:nvPr/>
        </p:nvGrpSpPr>
        <p:grpSpPr>
          <a:xfrm>
            <a:off x="5152861" y="4693215"/>
            <a:ext cx="6085662" cy="1663789"/>
            <a:chOff x="3965516" y="2790917"/>
            <a:chExt cx="6085662" cy="166378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9BC3A1-4A19-D5B1-2DA0-BC3EE32A84AC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워크숍 시작 전에 팀원 모두가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시간에는 판단이나 비판을 하지 않는다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', 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모든 아이디어는 동등하게 존중한다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같은 명확한 규칙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(Ground Rule)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함께 정하고 선언하는 것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54E3328C-8D71-FB2F-960F-C2DB60B4C96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E2061369-997B-A3C3-0809-AA993F8B5FD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F37BF27D-7B26-8B52-5A23-EA55A53E955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84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CE262-4C13-40FB-70BA-820DED7A3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DB6D1E7-E431-4EFD-48B3-42C124B3F599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6F04D-98C3-B9F9-EDEC-1C4744844BEB}"/>
              </a:ext>
            </a:extLst>
          </p:cNvPr>
          <p:cNvSpPr txBox="1"/>
          <p:nvPr/>
        </p:nvSpPr>
        <p:spPr>
          <a:xfrm>
            <a:off x="1134095" y="1593928"/>
            <a:ext cx="37612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발상의 심리적 장벽과 극복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2DC45F-1D4C-37E3-31F4-A9E0A45364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7E7335A-A762-DD82-55C6-3B6431315141}"/>
              </a:ext>
            </a:extLst>
          </p:cNvPr>
          <p:cNvGrpSpPr/>
          <p:nvPr/>
        </p:nvGrpSpPr>
        <p:grpSpPr>
          <a:xfrm>
            <a:off x="3776155" y="2616200"/>
            <a:ext cx="6147880" cy="630942"/>
            <a:chOff x="4374206" y="2798058"/>
            <a:chExt cx="614788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50DF6E-831F-04F1-6090-6CF3AD0250AA}"/>
                </a:ext>
              </a:extLst>
            </p:cNvPr>
            <p:cNvSpPr txBox="1"/>
            <p:nvPr/>
          </p:nvSpPr>
          <p:spPr>
            <a:xfrm>
              <a:off x="4943315" y="2798058"/>
              <a:ext cx="557877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장벽 극복을 위한 세 가지 전략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C428DEC6-2F4B-4030-59F9-9472247A5FC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E8DC2AAD-4C28-C130-18CB-BA1C7A715F0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F91C74F-88BE-8C36-1CB0-43629AF91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BE04FDF9-594E-FA91-1C0A-F15BC93D428C}"/>
              </a:ext>
            </a:extLst>
          </p:cNvPr>
          <p:cNvGrpSpPr/>
          <p:nvPr/>
        </p:nvGrpSpPr>
        <p:grpSpPr>
          <a:xfrm>
            <a:off x="4431380" y="3429000"/>
            <a:ext cx="6345001" cy="571286"/>
            <a:chOff x="1013126" y="1841927"/>
            <a:chExt cx="6345001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341EF1-C1C4-CFB8-3863-126AA47A9E42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창의적 워밍업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925E3936-7712-9A9D-2B18-30E9213B0FE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7AFDF4A-BD18-CF20-9772-817B6F411E66}"/>
              </a:ext>
            </a:extLst>
          </p:cNvPr>
          <p:cNvGrpSpPr/>
          <p:nvPr/>
        </p:nvGrpSpPr>
        <p:grpSpPr>
          <a:xfrm>
            <a:off x="5152861" y="4157417"/>
            <a:ext cx="6085662" cy="463460"/>
            <a:chOff x="3965516" y="2790917"/>
            <a:chExt cx="6085662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4712F2-5FCA-E72A-E2E4-8BE4FCDF3E79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본 주제 전 엉뚱한 발상 연습으로 사고 유연화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B0E4A15B-DD09-6C83-FF89-CDF8BCE1556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22CC20E1-14A8-3541-0665-8274EE3AD54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A4F11447-6BC6-FBF3-86B7-1F575E141F2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932209A-982D-5DA9-74E7-1D736D89FC0D}"/>
              </a:ext>
            </a:extLst>
          </p:cNvPr>
          <p:cNvGrpSpPr/>
          <p:nvPr/>
        </p:nvGrpSpPr>
        <p:grpSpPr>
          <a:xfrm>
            <a:off x="5152861" y="4693215"/>
            <a:ext cx="6085662" cy="1263679"/>
            <a:chOff x="3965516" y="2790917"/>
            <a:chExt cx="6085662" cy="12636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9088BD-4C1A-FEFE-154A-4273A8143493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본 주제에 들어가기 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종이컵의 새로운 용도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가지 이야기하기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코끼리와 컴퓨터의 공통점 찾기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처럼 정답이 없는 간단한 질문을 던지는 것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05923847-32D1-C66E-FD9D-7AF6924A092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7BF7AAF6-7F9E-2E61-8C93-3B124230DEB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14878DAE-F5A1-2E13-E8E2-914A47A98A7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59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C9105-E14B-5AB3-D3DC-64A71D11C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38BFC9-8D8B-CBE6-A1A8-7FB95F3CC8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BF654E7-2020-90B8-9D61-848CC25F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02FF59-5A9F-7453-FB64-32A3F1A0EDD9}"/>
              </a:ext>
            </a:extLst>
          </p:cNvPr>
          <p:cNvSpPr txBox="1"/>
          <p:nvPr/>
        </p:nvSpPr>
        <p:spPr>
          <a:xfrm>
            <a:off x="1398561" y="2529890"/>
            <a:ext cx="93948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브레인스토밍의 원리와 실제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999D8E3-C5DE-7C9F-7102-A965ACE077BE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B7F68A7-9860-E76C-4335-08FF19A255A0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FF8AB400-03BD-CEE9-0BC7-E5945B1E33C2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56EE0F1-62ED-0851-F02F-E4D31CE21526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BFDDFC70-69E3-16BB-321E-B71B84F07354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FC627AB1-0A94-BD18-DD9F-562D5118C4D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95C831-17EA-1E9D-8B7B-BEF3E59612E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D983A9-678A-DDE1-3465-DCC1700C7CDE}"/>
              </a:ext>
            </a:extLst>
          </p:cNvPr>
          <p:cNvSpPr txBox="1"/>
          <p:nvPr/>
        </p:nvSpPr>
        <p:spPr>
          <a:xfrm>
            <a:off x="6021351" y="1593371"/>
            <a:ext cx="46679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5E410C3B-A153-80F6-210C-AD4D3F63CF93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FA677FA2-797D-D31B-344C-F2E99C808E67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C57B2E3D-0A7C-46AF-5B54-191E725C9D3C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72A7D89F-B409-F16B-E1F6-E54AC6823F99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42783F40-584E-7013-3A95-788CD91C0FC5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9C05192A-2DBB-45C8-DB43-E0541275B753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FDD63B06-EC04-E29E-738D-8174948942C9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74CFDE66-D96A-2CC1-B07B-0944C14022D1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319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0784-727E-1A6B-CC22-550312DAB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1493368-7EB2-34B8-C212-A6F70FDFAE9B}"/>
              </a:ext>
            </a:extLst>
          </p:cNvPr>
          <p:cNvSpPr txBox="1"/>
          <p:nvPr/>
        </p:nvSpPr>
        <p:spPr>
          <a:xfrm>
            <a:off x="778495" y="673792"/>
            <a:ext cx="37744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브레인스토밍의 원리와 실제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21DEE-7070-EFE4-303C-3154F78F73D8}"/>
              </a:ext>
            </a:extLst>
          </p:cNvPr>
          <p:cNvSpPr txBox="1"/>
          <p:nvPr/>
        </p:nvSpPr>
        <p:spPr>
          <a:xfrm flipH="1">
            <a:off x="3563815" y="5699232"/>
            <a:ext cx="506437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브레인스토밍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Brainstorming)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36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10D55-6E0C-F8D9-9F08-182EB72B2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F8BB921-D9AD-D5C7-81CB-1D554DDEA4EA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BE15FA-1DAE-96C1-2B0F-7E28948E40DC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브레인스토밍의 원칙과 실제 적용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FED93A-7235-03A6-E422-65AB60694D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CEC39B36-8307-D0FC-63EC-1ECC4E44A186}"/>
              </a:ext>
            </a:extLst>
          </p:cNvPr>
          <p:cNvGrpSpPr/>
          <p:nvPr/>
        </p:nvGrpSpPr>
        <p:grpSpPr>
          <a:xfrm>
            <a:off x="1009506" y="2616200"/>
            <a:ext cx="6753815" cy="630942"/>
            <a:chOff x="4374206" y="2798058"/>
            <a:chExt cx="6753815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B3CBEB-CD63-D027-0301-C187630909C3}"/>
                </a:ext>
              </a:extLst>
            </p:cNvPr>
            <p:cNvSpPr txBox="1"/>
            <p:nvPr/>
          </p:nvSpPr>
          <p:spPr>
            <a:xfrm>
              <a:off x="4943315" y="2798058"/>
              <a:ext cx="618470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브레인스토밍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Brainstorming)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CA5600CD-CDF5-8C81-928A-8E11B8728C3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6732640C-15A0-1FA3-AC42-A1E3596AFB3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2D28C6B-FAC7-07B3-1466-F979B1439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BADA25D7-56C4-07C7-28B6-5AC144148861}"/>
              </a:ext>
            </a:extLst>
          </p:cNvPr>
          <p:cNvGrpSpPr/>
          <p:nvPr/>
        </p:nvGrpSpPr>
        <p:grpSpPr>
          <a:xfrm>
            <a:off x="1683111" y="3328749"/>
            <a:ext cx="7101381" cy="863570"/>
            <a:chOff x="3965516" y="2790917"/>
            <a:chExt cx="7101381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63F385-4935-47E2-7FFE-59FFB7C1CA38}"/>
                </a:ext>
              </a:extLst>
            </p:cNvPr>
            <p:cNvSpPr txBox="1"/>
            <p:nvPr/>
          </p:nvSpPr>
          <p:spPr>
            <a:xfrm>
              <a:off x="4282222" y="2790917"/>
              <a:ext cx="6784675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브레인스토밍은 광고 전문가이자 창의성 이론가인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알렉스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오스본이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고안했음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66F9876-2828-0655-72A6-14B91056908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19436380-9FA9-96E8-9925-7DC065E16FE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2B91821C-DDD2-A214-D5AD-AD6812DCBBA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2578461-1684-4D0B-4768-A08168DCF09A}"/>
              </a:ext>
            </a:extLst>
          </p:cNvPr>
          <p:cNvGrpSpPr/>
          <p:nvPr/>
        </p:nvGrpSpPr>
        <p:grpSpPr>
          <a:xfrm>
            <a:off x="1683111" y="4192319"/>
            <a:ext cx="7101381" cy="863570"/>
            <a:chOff x="3965516" y="2790917"/>
            <a:chExt cx="7101381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4D7042-C2D0-7B67-3C6E-350F995AA3A3}"/>
                </a:ext>
              </a:extLst>
            </p:cNvPr>
            <p:cNvSpPr txBox="1"/>
            <p:nvPr/>
          </p:nvSpPr>
          <p:spPr>
            <a:xfrm>
              <a:off x="4282222" y="2790917"/>
              <a:ext cx="6784675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일반 회의에서 아이디어가 나오자마자 비판이 시작되면 창의성이 억제된다는 점을 발견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009151E3-DFE1-A579-00DC-2FD8B0CBAE4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68B3F36B-C3A9-6C65-FAEF-D64594A7B91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987C1751-77F2-216F-795F-DE096D7F8B5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8577D66-6873-238F-B747-24DEB5014B8C}"/>
              </a:ext>
            </a:extLst>
          </p:cNvPr>
          <p:cNvGrpSpPr/>
          <p:nvPr/>
        </p:nvGrpSpPr>
        <p:grpSpPr>
          <a:xfrm>
            <a:off x="1683111" y="5055889"/>
            <a:ext cx="7101381" cy="863570"/>
            <a:chOff x="3965516" y="2790917"/>
            <a:chExt cx="7101381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00C0F5-075E-039C-2192-3C2C2112FBC8}"/>
                </a:ext>
              </a:extLst>
            </p:cNvPr>
            <p:cNvSpPr txBox="1"/>
            <p:nvPr/>
          </p:nvSpPr>
          <p:spPr>
            <a:xfrm>
              <a:off x="4282222" y="2790917"/>
              <a:ext cx="6784675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해결을 위해 아이디어 생성과 판단 단계를 분리하는 방법을 제시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A74B8AAB-F51E-3BD6-84FC-83FC35D7EC3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096ADB11-83F5-1B41-9733-0472458E030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EF987B95-C712-4B4D-DA54-55533E5CD86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788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4524D-FE28-4706-A51A-47EBC836D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7497AE7-6207-8C33-FB47-D65439A8E69C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B129C-BA58-32AD-C125-4A43BD84E9F6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브레인스토밍의 원칙과 실제 적용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A3EF14-EAE2-86C5-762C-B39FBB70A0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18A40299-4BC7-7080-436E-02221F7944FE}"/>
              </a:ext>
            </a:extLst>
          </p:cNvPr>
          <p:cNvGrpSpPr/>
          <p:nvPr/>
        </p:nvGrpSpPr>
        <p:grpSpPr>
          <a:xfrm>
            <a:off x="1009506" y="2616200"/>
            <a:ext cx="6753815" cy="630942"/>
            <a:chOff x="4374206" y="2798058"/>
            <a:chExt cx="6753815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2D56E3-CE0A-F839-B666-9F58CEF81192}"/>
                </a:ext>
              </a:extLst>
            </p:cNvPr>
            <p:cNvSpPr txBox="1"/>
            <p:nvPr/>
          </p:nvSpPr>
          <p:spPr>
            <a:xfrm>
              <a:off x="4943315" y="2798058"/>
              <a:ext cx="618470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브레인스토밍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Brainstorming)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80D2B31-917A-3EA9-A23B-922D6518262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A44A0336-4C9E-80BF-48CE-DC6F20FF30F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76C2A7B-0190-ABED-7DDB-26B281FBB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F8B1E92-AB65-1E47-52C3-0E68E07A5A0E}"/>
              </a:ext>
            </a:extLst>
          </p:cNvPr>
          <p:cNvGrpSpPr/>
          <p:nvPr/>
        </p:nvGrpSpPr>
        <p:grpSpPr>
          <a:xfrm>
            <a:off x="1683111" y="5157545"/>
            <a:ext cx="7789135" cy="863570"/>
            <a:chOff x="3965516" y="2790917"/>
            <a:chExt cx="7789135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DB47CD-891F-143A-FBB0-C4824EFD85B9}"/>
                </a:ext>
              </a:extLst>
            </p:cNvPr>
            <p:cNvSpPr txBox="1"/>
            <p:nvPr/>
          </p:nvSpPr>
          <p:spPr>
            <a:xfrm>
              <a:off x="4282222" y="2790917"/>
              <a:ext cx="74724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성공적인 브레인스토밍은 즉흥적인 대화가 아니라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명확한 원칙과 구조를 따르는 체계적인 과정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86DF36D0-0AD7-E588-4E1B-6FD15E53D89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120BF573-6680-3127-FD3C-51E9099555F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B74E5EDB-5352-37A4-6290-114DD80F111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F7D00FE-56BC-3679-3118-BDB87A9D8441}"/>
              </a:ext>
            </a:extLst>
          </p:cNvPr>
          <p:cNvGrpSpPr/>
          <p:nvPr/>
        </p:nvGrpSpPr>
        <p:grpSpPr>
          <a:xfrm>
            <a:off x="2238670" y="3274903"/>
            <a:ext cx="1859678" cy="1859678"/>
            <a:chOff x="2436092" y="3411162"/>
            <a:chExt cx="1859678" cy="1859678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FB50AA43-4395-4953-BD5E-9E5FFB93C34F}"/>
                </a:ext>
              </a:extLst>
            </p:cNvPr>
            <p:cNvSpPr/>
            <p:nvPr/>
          </p:nvSpPr>
          <p:spPr>
            <a:xfrm>
              <a:off x="2436092" y="3411162"/>
              <a:ext cx="1859678" cy="185967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525200-2964-A635-0B86-1AC76425693A}"/>
                </a:ext>
              </a:extLst>
            </p:cNvPr>
            <p:cNvSpPr txBox="1"/>
            <p:nvPr/>
          </p:nvSpPr>
          <p:spPr>
            <a:xfrm>
              <a:off x="2729445" y="3779263"/>
              <a:ext cx="1272976" cy="11414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두뇌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Brain)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569D707A-3821-292F-6904-12B34CB4872C}"/>
              </a:ext>
            </a:extLst>
          </p:cNvPr>
          <p:cNvGrpSpPr/>
          <p:nvPr/>
        </p:nvGrpSpPr>
        <p:grpSpPr>
          <a:xfrm>
            <a:off x="4851502" y="3272504"/>
            <a:ext cx="1859678" cy="1859678"/>
            <a:chOff x="2436092" y="3411162"/>
            <a:chExt cx="1859678" cy="1859678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51FBD2C4-08D1-BDC9-1A91-11D68FBC6600}"/>
                </a:ext>
              </a:extLst>
            </p:cNvPr>
            <p:cNvSpPr/>
            <p:nvPr/>
          </p:nvSpPr>
          <p:spPr>
            <a:xfrm>
              <a:off x="2436092" y="3411162"/>
              <a:ext cx="1859678" cy="185967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A56C18-1830-D161-2D8A-113C46DA466C}"/>
                </a:ext>
              </a:extLst>
            </p:cNvPr>
            <p:cNvSpPr txBox="1"/>
            <p:nvPr/>
          </p:nvSpPr>
          <p:spPr>
            <a:xfrm>
              <a:off x="2656251" y="3779263"/>
              <a:ext cx="1419363" cy="11414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폭풍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Storm)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30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3C8E1-5FAE-76EE-F6FC-671F2C9DB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19E1EF6-16CB-1FA9-E5F9-0FCDDD0D9186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6C931A-EA74-9C62-905E-8E56D8098B7B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브레인스토밍의 원칙과 실제 적용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6E018D-E6DC-5A1E-66B2-5DDB231C8F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63C6748-9607-EDDE-0DB1-13314F689882}"/>
              </a:ext>
            </a:extLst>
          </p:cNvPr>
          <p:cNvGrpSpPr/>
          <p:nvPr/>
        </p:nvGrpSpPr>
        <p:grpSpPr>
          <a:xfrm>
            <a:off x="3776155" y="2616200"/>
            <a:ext cx="7983318" cy="630942"/>
            <a:chOff x="4374206" y="2798058"/>
            <a:chExt cx="7983318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FE12-3F76-B72A-0BD4-D8E1AE4DCD7C}"/>
                </a:ext>
              </a:extLst>
            </p:cNvPr>
            <p:cNvSpPr txBox="1"/>
            <p:nvPr/>
          </p:nvSpPr>
          <p:spPr>
            <a:xfrm>
              <a:off x="4943315" y="2798058"/>
              <a:ext cx="741420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효과적인 브레인스토밍을 위한 기본 원칙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BB15EB31-FD19-0BE6-7FBC-07CC56286F0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914ACEAC-DC8D-494A-BEDA-4EF521D47CB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0A97EA4-F9AD-20C3-3B49-2F2D69A29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0FDCCDA-D6C3-46D7-A30D-6198DBA8F2C1}"/>
              </a:ext>
            </a:extLst>
          </p:cNvPr>
          <p:cNvGrpSpPr/>
          <p:nvPr/>
        </p:nvGrpSpPr>
        <p:grpSpPr>
          <a:xfrm>
            <a:off x="4431380" y="3429000"/>
            <a:ext cx="6345001" cy="571286"/>
            <a:chOff x="1013126" y="1841927"/>
            <a:chExt cx="6345001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D817FF-059B-F1C8-1B15-B4444BEC08D3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판단 보류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Defer Judgment)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9EBB0FE5-C4D7-9A61-23AB-99203FECCAB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5123542-F212-BE3F-502F-789462CF24CD}"/>
              </a:ext>
            </a:extLst>
          </p:cNvPr>
          <p:cNvGrpSpPr/>
          <p:nvPr/>
        </p:nvGrpSpPr>
        <p:grpSpPr>
          <a:xfrm>
            <a:off x="5152861" y="4157417"/>
            <a:ext cx="6085662" cy="1663789"/>
            <a:chOff x="3965516" y="2790917"/>
            <a:chExt cx="6085662" cy="16637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505B08-8E72-8BAF-C25F-2A02D7A5402C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어르신들의 키오스크 사용 교육을 위해 게임을 활용하자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는 아이디어가 나왔을 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어르신들이 과연 게임을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하실까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즉각적인 평가는 이제 막 싹을 틔우는 아이디어의 가능성을 차단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8FAE279-0BBC-7B4C-FC9A-CFA544F2A03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1861896C-FABA-582E-F93A-757DBA978AF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BAC5D031-61D8-81A8-D83D-19A82E1373E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29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8073C-3D19-2FAF-2B8D-30049B0F0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42577C7-61C8-D43A-CEC4-42717AFE7E6F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2B66A4-C005-9366-23BC-089EF34F9905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브레인스토밍의 원칙과 실제 적용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B4EC1D-C41B-269C-F646-CAB3192A3B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2C1F4DD4-83C2-2C30-330B-2DD292BDBB82}"/>
              </a:ext>
            </a:extLst>
          </p:cNvPr>
          <p:cNvGrpSpPr/>
          <p:nvPr/>
        </p:nvGrpSpPr>
        <p:grpSpPr>
          <a:xfrm>
            <a:off x="3776155" y="2616200"/>
            <a:ext cx="7983318" cy="630942"/>
            <a:chOff x="4374206" y="2798058"/>
            <a:chExt cx="7983318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B07B25-D56D-70B6-AC01-9CA7D70A8314}"/>
                </a:ext>
              </a:extLst>
            </p:cNvPr>
            <p:cNvSpPr txBox="1"/>
            <p:nvPr/>
          </p:nvSpPr>
          <p:spPr>
            <a:xfrm>
              <a:off x="4943315" y="2798058"/>
              <a:ext cx="741420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효과적인 브레인스토밍을 위한 기본 원칙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000C62E1-EF0D-DDB4-807E-DD0D5A59080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BF53DED1-DDCA-E968-53C5-E97AA0F9E94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74E54E8-A746-85E6-CABF-2D96185FB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E8BA10D-C9BA-2707-629F-32884847EB0E}"/>
              </a:ext>
            </a:extLst>
          </p:cNvPr>
          <p:cNvGrpSpPr/>
          <p:nvPr/>
        </p:nvGrpSpPr>
        <p:grpSpPr>
          <a:xfrm>
            <a:off x="4431380" y="3429000"/>
            <a:ext cx="6345001" cy="571286"/>
            <a:chOff x="1013126" y="1841927"/>
            <a:chExt cx="6345001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B703FF-78D9-C4A7-1F54-487EF2539438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판단 보류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Defer Judgment)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CFC91B65-5753-9A35-5187-FFF0709C536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2A7B51E-4F84-8104-8814-A73CD7F6270D}"/>
              </a:ext>
            </a:extLst>
          </p:cNvPr>
          <p:cNvGrpSpPr/>
          <p:nvPr/>
        </p:nvGrpSpPr>
        <p:grpSpPr>
          <a:xfrm>
            <a:off x="5152861" y="4157417"/>
            <a:ext cx="6085662" cy="1663789"/>
            <a:chOff x="3965516" y="2790917"/>
            <a:chExt cx="6085662" cy="16637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F58B46-7050-4170-9511-1DE6C6A73FAC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흥미로운 접근이네요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구체적으로 어떤 형태의 게임일까요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라고 질문을 던지면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손주와 함께 즐기는 방식의 게임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 같이 아이디어가 한 단계 더 발전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975123E9-D9F8-D993-5FB5-D323810634B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AABBECD9-DE3F-3D2F-D1E1-693EB84ED75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9DF51A1B-20C2-3679-D634-0BBCEFE2322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439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599F1-9759-AAE0-666E-13CE7E347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AC7BC53-0590-8B87-E59E-232ADB483F07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19A8CD-80CF-C1ED-A4D0-A57F50D8F01C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브레인스토밍의 원칙과 실제 적용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CF28BAF-47C4-C91F-7108-B93E3C79B6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DFFC0E75-09BA-AEDC-2F8F-EC256210C3F1}"/>
              </a:ext>
            </a:extLst>
          </p:cNvPr>
          <p:cNvGrpSpPr/>
          <p:nvPr/>
        </p:nvGrpSpPr>
        <p:grpSpPr>
          <a:xfrm>
            <a:off x="3776155" y="2616200"/>
            <a:ext cx="7983318" cy="630942"/>
            <a:chOff x="4374206" y="2798058"/>
            <a:chExt cx="7983318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40B246-2894-2756-FED1-99934A81A4FD}"/>
                </a:ext>
              </a:extLst>
            </p:cNvPr>
            <p:cNvSpPr txBox="1"/>
            <p:nvPr/>
          </p:nvSpPr>
          <p:spPr>
            <a:xfrm>
              <a:off x="4943315" y="2798058"/>
              <a:ext cx="741420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효과적인 브레인스토밍을 위한 기본 원칙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8C380A41-C884-B555-3BED-417BFE96039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E9A30157-57BC-3811-AD16-EC01EF6EF83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C973A3A-5E26-7B52-E53A-3DCD9233C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F70D8A7-C2FB-BF3E-7D67-9A17BC013442}"/>
              </a:ext>
            </a:extLst>
          </p:cNvPr>
          <p:cNvGrpSpPr/>
          <p:nvPr/>
        </p:nvGrpSpPr>
        <p:grpSpPr>
          <a:xfrm>
            <a:off x="4431380" y="3429000"/>
            <a:ext cx="6345001" cy="571286"/>
            <a:chOff x="1013126" y="1841927"/>
            <a:chExt cx="6345001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A77DE8-EED3-21BF-1FFE-63ACA8EBF74A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파격적 아이디어 환영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(Wild Ideas)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DB17779B-56BA-2D6A-7A8E-F6B5416FEB6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34AA5B2-76E8-C76C-5A01-3B4A27EF3DE1}"/>
              </a:ext>
            </a:extLst>
          </p:cNvPr>
          <p:cNvGrpSpPr/>
          <p:nvPr/>
        </p:nvGrpSpPr>
        <p:grpSpPr>
          <a:xfrm>
            <a:off x="5152861" y="4157417"/>
            <a:ext cx="6085662" cy="463460"/>
            <a:chOff x="3965516" y="2790917"/>
            <a:chExt cx="6085662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FE960D-5BEC-C85F-CD7E-44B50CB61CCE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버스 정류장을 동네 카페처럼 만들자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EC47460-E3BC-9635-0518-CFECEF78B5D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BAB4068F-2A1E-CF87-A037-6F63E8F94CF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2D634202-46FC-94C2-8362-CE48150B346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C03BE40-3A0D-AC09-170C-9A83A7BF2387}"/>
              </a:ext>
            </a:extLst>
          </p:cNvPr>
          <p:cNvGrpSpPr/>
          <p:nvPr/>
        </p:nvGrpSpPr>
        <p:grpSpPr>
          <a:xfrm>
            <a:off x="5152861" y="4833446"/>
            <a:ext cx="6085662" cy="463460"/>
            <a:chOff x="3965516" y="2790917"/>
            <a:chExt cx="6085662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54C03A-7BA3-4E83-7689-1936ED1820A8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공무원들이 하루 동안 시민의 역할을 체험하게 하자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EB1D47DB-C63E-E37A-F644-2005249D6B9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CA2E8061-4A95-36DE-4949-31E0046F22E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4F918BBC-4E30-97C3-FC98-2034F4971A4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33CEC2D-08CE-13DF-4C77-BEDB943D0A3C}"/>
              </a:ext>
            </a:extLst>
          </p:cNvPr>
          <p:cNvSpPr txBox="1"/>
          <p:nvPr/>
        </p:nvSpPr>
        <p:spPr>
          <a:xfrm flipH="1">
            <a:off x="3337169" y="5478215"/>
            <a:ext cx="8674819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관습을 벗어나는 아이디어가 사고의 경계를 넓히고 혁신의 단서가 됨</a:t>
            </a:r>
          </a:p>
        </p:txBody>
      </p:sp>
    </p:spTree>
    <p:extLst>
      <p:ext uri="{BB962C8B-B14F-4D97-AF65-F5344CB8AC3E}">
        <p14:creationId xmlns:p14="http://schemas.microsoft.com/office/powerpoint/2010/main" val="39311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3D66-7934-89EE-CD69-A83045D19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전구, 백열 전구, 소형 형광등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DBF0372-0016-74E5-29BF-B184452F2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2" b="5252"/>
          <a:stretch>
            <a:fillRect/>
          </a:stretch>
        </p:blipFill>
        <p:spPr>
          <a:xfrm>
            <a:off x="445" y="0"/>
            <a:ext cx="1219111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6065FC-B0EB-EA75-BCAF-4801B3D83834}"/>
              </a:ext>
            </a:extLst>
          </p:cNvPr>
          <p:cNvSpPr txBox="1"/>
          <p:nvPr/>
        </p:nvSpPr>
        <p:spPr>
          <a:xfrm>
            <a:off x="95861" y="673845"/>
            <a:ext cx="77976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altLang="ko-KR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하나의 성공적인 신제품이 </a:t>
            </a:r>
            <a:br>
              <a:rPr lang="en-US" altLang="ko-KR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시장에 나오기까지 </a:t>
            </a:r>
            <a:br>
              <a:rPr lang="en-US" altLang="ko-KR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몇 개의 아이디어가 필요할까</a:t>
            </a:r>
            <a:r>
              <a:rPr lang="en-US" altLang="ko-KR" sz="4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?'</a:t>
            </a:r>
            <a:endParaRPr lang="ko-KR" altLang="en-US" sz="4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26D2B0A9-FC19-AA3A-6F44-97DB40C6C6DE}"/>
              </a:ext>
            </a:extLst>
          </p:cNvPr>
          <p:cNvGrpSpPr/>
          <p:nvPr/>
        </p:nvGrpSpPr>
        <p:grpSpPr>
          <a:xfrm>
            <a:off x="0" y="4532923"/>
            <a:ext cx="12192000" cy="1381340"/>
            <a:chOff x="0" y="2743201"/>
            <a:chExt cx="12192000" cy="1381340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86973DC2-463C-C3A6-1FD0-EC2AE6DFEFCA}"/>
                </a:ext>
              </a:extLst>
            </p:cNvPr>
            <p:cNvSpPr/>
            <p:nvPr/>
          </p:nvSpPr>
          <p:spPr>
            <a:xfrm>
              <a:off x="0" y="2743201"/>
              <a:ext cx="12192000" cy="1381340"/>
            </a:xfrm>
            <a:prstGeom prst="rect">
              <a:avLst/>
            </a:prstGeom>
            <a:solidFill>
              <a:srgbClr val="EBEEF6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7BEE213-A6F0-ECBD-577B-31C9C6511EDA}"/>
                </a:ext>
              </a:extLst>
            </p:cNvPr>
            <p:cNvSpPr txBox="1"/>
            <p:nvPr/>
          </p:nvSpPr>
          <p:spPr>
            <a:xfrm>
              <a:off x="1854631" y="3153040"/>
              <a:ext cx="8482738" cy="55624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500" spc="-150" dirty="0">
                  <a:solidFill>
                    <a:prstClr val="black"/>
                  </a:solidFill>
                  <a:latin typeface="나눔스퀘어 네오 ExtraBold" panose="00000900000000000000" pitchFamily="2" charset="-127"/>
                  <a:ea typeface="나눔스퀘어 네오 ExtraBold" panose="00000900000000000000" pitchFamily="2" charset="-127"/>
                </a:rPr>
                <a:t>불완전한 아이디어들 속에서 단 하나의 성공적인 결과물이 나옴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16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F5FA8-A5D2-C56C-3188-EF38262F1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78C8159-3E51-0B6F-AEFF-3BBA78C737BF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704D9A-FC2B-FA93-3199-E770D6A5C9BF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브레인스토밍의 원칙과 실제 적용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45967F-EA8D-65BF-4195-6D4E706ECA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3DFF6256-4DE8-16F1-4053-CFBC2A1D417E}"/>
              </a:ext>
            </a:extLst>
          </p:cNvPr>
          <p:cNvGrpSpPr/>
          <p:nvPr/>
        </p:nvGrpSpPr>
        <p:grpSpPr>
          <a:xfrm>
            <a:off x="3776155" y="2616200"/>
            <a:ext cx="7983318" cy="630942"/>
            <a:chOff x="4374206" y="2798058"/>
            <a:chExt cx="7983318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C052D6-560E-F420-7B77-582077162860}"/>
                </a:ext>
              </a:extLst>
            </p:cNvPr>
            <p:cNvSpPr txBox="1"/>
            <p:nvPr/>
          </p:nvSpPr>
          <p:spPr>
            <a:xfrm>
              <a:off x="4943315" y="2798058"/>
              <a:ext cx="741420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효과적인 브레인스토밍을 위한 기본 원칙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0BEDE41-0021-CA1F-62C4-716F93B5DBD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12060FF1-87F6-90DB-AF1D-F13233E3F5E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8627199-CEC2-DF8A-61F0-5992A4257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9E5CE91-24FA-6F1B-F0C1-C599500B39E8}"/>
              </a:ext>
            </a:extLst>
          </p:cNvPr>
          <p:cNvGrpSpPr/>
          <p:nvPr/>
        </p:nvGrpSpPr>
        <p:grpSpPr>
          <a:xfrm>
            <a:off x="4431380" y="3429000"/>
            <a:ext cx="6345001" cy="571286"/>
            <a:chOff x="1013126" y="1841927"/>
            <a:chExt cx="6345001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572ABA-711F-FB8D-CD79-53294256AEFA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아이디어 더하기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Build on Ideas)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A3D906A-4824-20D8-E15A-76B2D4CFB79E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A2A89F7-A49E-A259-1CF4-4ED0147899D0}"/>
              </a:ext>
            </a:extLst>
          </p:cNvPr>
          <p:cNvGrpSpPr/>
          <p:nvPr/>
        </p:nvGrpSpPr>
        <p:grpSpPr>
          <a:xfrm>
            <a:off x="5152861" y="4157417"/>
            <a:ext cx="6085662" cy="863570"/>
            <a:chOff x="3965516" y="2790917"/>
            <a:chExt cx="6085662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4637C2-11F8-F2CB-E17F-AD905F4D7929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아이디어를 독립된 개체가 아닌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서로 연결되고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확장될 수 있는 재료로 보는 관점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A5FE9D60-DCA1-9768-FA2F-CDD434CEB02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5AB228AF-D7D6-356D-2D44-1E5A9B0ED12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D2376119-CC6E-997A-1925-3B7B70DD3E2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14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A61C6-A662-2CA5-0C8C-CE0271EED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88DDE0C-52A4-BF43-E81A-7869725EE172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DA1FCD-F0AC-DB60-8297-17CA3567E348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브레인스토밍의 원칙과 실제 적용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02F5E5-B709-92E0-2B3F-E65AABCB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6BD7E383-0361-599A-8F85-FBC05C3CBAF1}"/>
              </a:ext>
            </a:extLst>
          </p:cNvPr>
          <p:cNvGrpSpPr/>
          <p:nvPr/>
        </p:nvGrpSpPr>
        <p:grpSpPr>
          <a:xfrm>
            <a:off x="3776155" y="2616200"/>
            <a:ext cx="7983318" cy="630942"/>
            <a:chOff x="4374206" y="2798058"/>
            <a:chExt cx="7983318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5DF2AE-136B-BC0D-002D-904BCCC2E6F9}"/>
                </a:ext>
              </a:extLst>
            </p:cNvPr>
            <p:cNvSpPr txBox="1"/>
            <p:nvPr/>
          </p:nvSpPr>
          <p:spPr>
            <a:xfrm>
              <a:off x="4943315" y="2798058"/>
              <a:ext cx="741420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효과적인 브레인스토밍을 위한 기본 원칙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0295DFF-EA31-2633-C018-D6274C4E843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E7E69797-FFCF-594E-E7AE-F959CD1DC73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569A0C1-2651-52B1-0B0F-3BEB30085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FF57B666-A6DA-886C-59D7-4DB6EF90A698}"/>
              </a:ext>
            </a:extLst>
          </p:cNvPr>
          <p:cNvGrpSpPr/>
          <p:nvPr/>
        </p:nvGrpSpPr>
        <p:grpSpPr>
          <a:xfrm>
            <a:off x="4431380" y="3429000"/>
            <a:ext cx="6345001" cy="571286"/>
            <a:chOff x="1013126" y="1841927"/>
            <a:chExt cx="6345001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4FDDCE-126D-7C41-0AE1-D1966B1B8307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아이디어 더하기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Build on Ideas)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C6FE5E96-DAF1-E0DA-663A-196B0B07EB9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598EF7B-2E48-9719-6278-DD5875688E51}"/>
              </a:ext>
            </a:extLst>
          </p:cNvPr>
          <p:cNvGrpSpPr/>
          <p:nvPr/>
        </p:nvGrpSpPr>
        <p:grpSpPr>
          <a:xfrm>
            <a:off x="5152861" y="4157417"/>
            <a:ext cx="6085662" cy="463460"/>
            <a:chOff x="3965516" y="2790917"/>
            <a:chExt cx="6085662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293EEC-C98A-245F-2487-3E24063193A7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쓰레기통을 투명하게 만들자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03EDF5DC-B377-A001-2D58-6C8B78D0E75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FB28B38E-A5D5-FCFF-2410-67D1DCC4974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43D6705B-C00B-7ABD-F58D-2101CBD9611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9EB5D88-855D-5B3F-9427-54995CDB18E1}"/>
              </a:ext>
            </a:extLst>
          </p:cNvPr>
          <p:cNvGrpSpPr/>
          <p:nvPr/>
        </p:nvGrpSpPr>
        <p:grpSpPr>
          <a:xfrm>
            <a:off x="5152861" y="4841047"/>
            <a:ext cx="6085662" cy="863570"/>
            <a:chOff x="3965516" y="2790917"/>
            <a:chExt cx="6085662" cy="8635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E1C97C-6FF5-5B2F-288D-D55862917C29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좋은 생각이에요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!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거기에 더해서 분리수거가 잘 되면 쓰레기통 색이 변하게 만들면 어떨까요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5669FD8A-010A-222C-0C23-864F9106E8A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3FF2FE2F-6E03-76B1-06FA-61D967AEB27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6CEF5A5D-B0C7-177C-61FC-192AC054098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303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40D3F-FD4A-4194-2E14-55C28D263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4E14516-63A5-F6BF-E666-A73D0107D0C4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4A0DC-263E-0816-DB8C-F1586E61B9E1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브레인스토밍의 원칙과 실제 적용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7EE19B-CE0E-015A-40BF-BBB58FFF28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F2CF613B-3952-3800-F77C-BB9D33F13A32}"/>
              </a:ext>
            </a:extLst>
          </p:cNvPr>
          <p:cNvGrpSpPr/>
          <p:nvPr/>
        </p:nvGrpSpPr>
        <p:grpSpPr>
          <a:xfrm>
            <a:off x="3776155" y="2616200"/>
            <a:ext cx="6848841" cy="630942"/>
            <a:chOff x="4374206" y="2798058"/>
            <a:chExt cx="6848841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E255C-FFBA-0157-EBAD-7E4398220784}"/>
                </a:ext>
              </a:extLst>
            </p:cNvPr>
            <p:cNvSpPr txBox="1"/>
            <p:nvPr/>
          </p:nvSpPr>
          <p:spPr>
            <a:xfrm>
              <a:off x="4943315" y="2798058"/>
              <a:ext cx="627973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양으로 승부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Go for Quantity)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242AF167-DB23-2319-3666-624B22D37EE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B7FA028C-624F-4C1A-6C3B-DD8FEE73FCE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D32BED3-67E0-52BA-8C19-87197AD09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E26E3C5-A765-46FD-B458-F3060E3FC35C}"/>
              </a:ext>
            </a:extLst>
          </p:cNvPr>
          <p:cNvGrpSpPr/>
          <p:nvPr/>
        </p:nvGrpSpPr>
        <p:grpSpPr>
          <a:xfrm>
            <a:off x="4431380" y="3429000"/>
            <a:ext cx="6345001" cy="571286"/>
            <a:chOff x="1013126" y="1841927"/>
            <a:chExt cx="6345001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58CB17-BC8A-ECE3-71B3-82F2DFE91EBD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아이디어 더하기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Build on Ideas)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7CB48884-BD9A-50AA-BEC9-AE77BD6F408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C135E55-91E5-AC21-5F16-5A41AEE4FF04}"/>
              </a:ext>
            </a:extLst>
          </p:cNvPr>
          <p:cNvGrpSpPr/>
          <p:nvPr/>
        </p:nvGrpSpPr>
        <p:grpSpPr>
          <a:xfrm>
            <a:off x="5152861" y="4157417"/>
            <a:ext cx="6085662" cy="863570"/>
            <a:chOff x="3965516" y="2790917"/>
            <a:chExt cx="6085662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AC05EC-221D-DAE7-B5C8-21CC5442D53B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완벽한 아이디어 하나보다 가능한 많은 아이디어를 확보하는 것이 목표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341C42B-0984-A99E-86EE-7396F98290F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F1B81B3F-A7F4-3070-6160-3CDD6A6FDD3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722030C6-173C-56BC-C37C-621781743A5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0695EBE-5FA3-6583-227C-426E37A12624}"/>
              </a:ext>
            </a:extLst>
          </p:cNvPr>
          <p:cNvGrpSpPr/>
          <p:nvPr/>
        </p:nvGrpSpPr>
        <p:grpSpPr>
          <a:xfrm>
            <a:off x="5152861" y="5106986"/>
            <a:ext cx="6085662" cy="1663789"/>
            <a:chOff x="3965516" y="2790917"/>
            <a:chExt cx="6085662" cy="166378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F1D30D-E824-5695-D75E-DE7767F4F2AB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"20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 동안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50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개의 아이디어 내기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같이 구체적인 목표와 시간제한을 두면 아이디어를 평가할 틈 없이 생성에만 집중하게 함</a:t>
              </a:r>
            </a:p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A01B7A7C-9881-4C65-6D4A-3E214E3821B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17DA5F77-095E-A46E-1C3A-C0C93D7F688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6B83FC25-3B6B-92E7-43B6-7F784C2AE0F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339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554F-D41C-2FAA-647A-C76A3C80B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343695F-4D94-E203-C3BE-7812C2F1944C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0F05A7-2367-5DC0-E0C4-7AC7B644AF68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 실패의 일반적 원인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47B49B-7120-D5DB-4A33-B792E06C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67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D2410-2AA7-1D9E-98EC-87A23997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AED1AD9-37CE-08F4-43B5-8BE65A411187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0911A-5D40-F00B-76EA-8C7119D69C80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 실패의 일반적 원인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AE8462-2309-C4F9-B2EA-C89F90300A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A9227350-8E3C-A29A-B958-6238538F48AA}"/>
              </a:ext>
            </a:extLst>
          </p:cNvPr>
          <p:cNvGrpSpPr/>
          <p:nvPr/>
        </p:nvGrpSpPr>
        <p:grpSpPr>
          <a:xfrm>
            <a:off x="947738" y="2385193"/>
            <a:ext cx="8579216" cy="571286"/>
            <a:chOff x="1013126" y="1841927"/>
            <a:chExt cx="8579216" cy="5712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A3ABA6-01A5-4D5E-60EB-68F775B33377}"/>
                </a:ext>
              </a:extLst>
            </p:cNvPr>
            <p:cNvSpPr txBox="1"/>
            <p:nvPr/>
          </p:nvSpPr>
          <p:spPr>
            <a:xfrm>
              <a:off x="1013126" y="1841927"/>
              <a:ext cx="8579216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하이포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HiPPO, Highest Paid Person's Opinion)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현상</a:t>
              </a:r>
              <a:endPara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8B2354D0-021C-65D0-1684-0CEA51C0630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30E6B41-CF20-6038-B026-A1A8CCE08BB5}"/>
              </a:ext>
            </a:extLst>
          </p:cNvPr>
          <p:cNvGrpSpPr/>
          <p:nvPr/>
        </p:nvGrpSpPr>
        <p:grpSpPr>
          <a:xfrm>
            <a:off x="1669219" y="3168317"/>
            <a:ext cx="6085662" cy="863570"/>
            <a:chOff x="3965516" y="2790917"/>
            <a:chExt cx="6085662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6802D4-A449-8B51-B61E-5D818019CFCE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직급이 높거나 목소리가 큰 사람이 대화를 주도하여 다른 구성원들이 심리적으로 위축되는 현상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7386686C-ACF4-B759-54A0-AA62A04E0E9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BFEAE5EA-0C17-F684-8348-9D41151FE3C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5C4AC32D-70A8-AE92-1F5C-DC7191DAA6F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0638CE7-1D59-A3DA-3E64-29E9399D4511}"/>
              </a:ext>
            </a:extLst>
          </p:cNvPr>
          <p:cNvGrpSpPr/>
          <p:nvPr/>
        </p:nvGrpSpPr>
        <p:grpSpPr>
          <a:xfrm>
            <a:off x="1669219" y="4133518"/>
            <a:ext cx="6085662" cy="463460"/>
            <a:chOff x="3965516" y="2790917"/>
            <a:chExt cx="6085662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C78FC9-44F9-49A6-69CE-4BEB99BF6A80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아이디어 다양성과 참여도 저하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7B012085-CA5D-5089-F505-A7577221205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56DC700D-40FC-0762-EC0E-71B095C2A23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5872F73B-17DA-0DC0-A553-120A8104D7B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96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D385D-A7E5-B499-6874-464BEEF45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3DD128B-F4D1-4E1F-B585-BEB1E24C9D81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EE1346-6F5D-8564-430F-283880A587FC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 실패의 일반적 원인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B4F537E-7086-7FCA-DC67-B5274E5A53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DB6B25C8-B172-662F-DBDC-4A7EF5F6F8F0}"/>
              </a:ext>
            </a:extLst>
          </p:cNvPr>
          <p:cNvGrpSpPr/>
          <p:nvPr/>
        </p:nvGrpSpPr>
        <p:grpSpPr>
          <a:xfrm>
            <a:off x="947738" y="2385193"/>
            <a:ext cx="7281862" cy="571286"/>
            <a:chOff x="1013126" y="1841927"/>
            <a:chExt cx="7281862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9A1EA0-F5C2-0C10-3C8D-D83040759D9F}"/>
                </a:ext>
              </a:extLst>
            </p:cNvPr>
            <p:cNvSpPr txBox="1"/>
            <p:nvPr/>
          </p:nvSpPr>
          <p:spPr>
            <a:xfrm>
              <a:off x="1013126" y="1841927"/>
              <a:ext cx="7281862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집단 순응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(Group Conformity)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A2830376-1874-AD99-9CE4-8C62D5E985C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336AE955-08B0-C725-2872-DFB2EF2F654B}"/>
              </a:ext>
            </a:extLst>
          </p:cNvPr>
          <p:cNvGrpSpPr/>
          <p:nvPr/>
        </p:nvGrpSpPr>
        <p:grpSpPr>
          <a:xfrm>
            <a:off x="1669219" y="3168317"/>
            <a:ext cx="6085662" cy="863570"/>
            <a:chOff x="3965516" y="2790917"/>
            <a:chExt cx="6085662" cy="8635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D84D8F-DCA9-7653-32B5-C57AF8BC49C4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갈등을 피하고 안정감을 추구하여 초반의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안전한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아이디어 방향에만 동조하는 현상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3C819FB2-FE99-37E4-9308-CD0827D8CCD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C9C9D20A-8432-842F-A52C-3C4F1512C25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CDE56D73-1D7A-24D7-96AE-08946BE3B30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634D5FF-67E6-A27E-3EE8-ECC8B6A58306}"/>
              </a:ext>
            </a:extLst>
          </p:cNvPr>
          <p:cNvGrpSpPr/>
          <p:nvPr/>
        </p:nvGrpSpPr>
        <p:grpSpPr>
          <a:xfrm>
            <a:off x="1669219" y="4133518"/>
            <a:ext cx="6085662" cy="463460"/>
            <a:chOff x="3965516" y="2790917"/>
            <a:chExt cx="6085662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4F27A2-F79B-2CF6-C214-695DA4E69958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비슷한 생각의 틀에 갇혀 아이디어의 방향 쏠림 발생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FF463EA-1C87-2596-953F-3A312B74982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99EDCB8E-A287-714D-5BF2-8AC8EDD88FF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F20FDDDE-9E40-480F-828A-1FE89151E40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580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A0211-F7A6-D4DB-6850-032954875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4470E63-538B-24E6-C0FB-0DD4CD6B9AF8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DF24AC-9CBD-91B6-B9A6-8287665DFF48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 실패의 일반적 원인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C81D6D1-6492-B858-091E-DDBA32E178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86181FAB-01A5-A9FD-B664-746D956592BC}"/>
              </a:ext>
            </a:extLst>
          </p:cNvPr>
          <p:cNvGrpSpPr/>
          <p:nvPr/>
        </p:nvGrpSpPr>
        <p:grpSpPr>
          <a:xfrm>
            <a:off x="947738" y="2385193"/>
            <a:ext cx="5929800" cy="571286"/>
            <a:chOff x="1013126" y="1841927"/>
            <a:chExt cx="5929800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46A4C8-1BB7-C410-EA87-5BBEBCD9B7D0}"/>
                </a:ext>
              </a:extLst>
            </p:cNvPr>
            <p:cNvSpPr txBox="1"/>
            <p:nvPr/>
          </p:nvSpPr>
          <p:spPr>
            <a:xfrm>
              <a:off x="1013126" y="1841927"/>
              <a:ext cx="592980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주제 이탈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(Topic Deviation)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FB0B3AF2-B886-B197-6877-55B03F0C95A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36AD175-53D1-367B-C3C1-3798978E7E5D}"/>
              </a:ext>
            </a:extLst>
          </p:cNvPr>
          <p:cNvGrpSpPr/>
          <p:nvPr/>
        </p:nvGrpSpPr>
        <p:grpSpPr>
          <a:xfrm>
            <a:off x="1669219" y="3168317"/>
            <a:ext cx="6085662" cy="863570"/>
            <a:chOff x="3965516" y="2790917"/>
            <a:chExt cx="6085662" cy="8635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CC953F-FA88-820D-8A14-5B0055503380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문제가 명확히 정의되지 않아 논의가 본질에서 벗어나 에너지가 분산되는 현상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E150ADFB-A9EE-98B2-7A62-98813CF4BA9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4CB7890A-8001-6638-9245-596CECF5DFF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71CA00FE-0D92-2268-793B-C7ABBD90F46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85B171D-9DC3-E5EE-CC03-74A937A05C42}"/>
              </a:ext>
            </a:extLst>
          </p:cNvPr>
          <p:cNvGrpSpPr/>
          <p:nvPr/>
        </p:nvGrpSpPr>
        <p:grpSpPr>
          <a:xfrm>
            <a:off x="1669219" y="4133518"/>
            <a:ext cx="6085662" cy="463460"/>
            <a:chOff x="3965516" y="2790917"/>
            <a:chExt cx="6085662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914B19-1CC7-8440-7063-B6F786A33F40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"A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문제에서 시작해 어느새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문제를 논의하는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상황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F26B38A-7305-05F5-4FCE-A0CBCB8271F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AF1416A3-F305-99E6-C6B4-EF4046C6D78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71BF3912-E8EA-7086-DE1A-65698A8F067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17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2A878-CBA2-977C-1058-3D5ED6642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0A0EC74-50E3-4AC1-9D9A-AEC58C8E948D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566CF-2999-58D2-9090-AD6839682C33}"/>
              </a:ext>
            </a:extLst>
          </p:cNvPr>
          <p:cNvSpPr txBox="1"/>
          <p:nvPr/>
        </p:nvSpPr>
        <p:spPr>
          <a:xfrm>
            <a:off x="1134095" y="1593928"/>
            <a:ext cx="39183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 실패의 일반적 원인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524668-E393-E4D4-381C-E2FBA9F3B3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483C647C-D49B-86EA-2C1D-DECEBB93FE26}"/>
              </a:ext>
            </a:extLst>
          </p:cNvPr>
          <p:cNvGrpSpPr/>
          <p:nvPr/>
        </p:nvGrpSpPr>
        <p:grpSpPr>
          <a:xfrm>
            <a:off x="947738" y="2385193"/>
            <a:ext cx="5929800" cy="571286"/>
            <a:chOff x="1013126" y="1841927"/>
            <a:chExt cx="5929800" cy="5712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7285FD-57F4-E6DD-8BE0-0A4580D70A6D}"/>
                </a:ext>
              </a:extLst>
            </p:cNvPr>
            <p:cNvSpPr txBox="1"/>
            <p:nvPr/>
          </p:nvSpPr>
          <p:spPr>
            <a:xfrm>
              <a:off x="1013126" y="1841927"/>
              <a:ext cx="592980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암묵적 평가 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(Implicit Evaluation)</a:t>
              </a: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85867208-D147-49FC-E0DB-C2590CF13C6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F64C0831-998C-1D2E-6B24-E16674392953}"/>
              </a:ext>
            </a:extLst>
          </p:cNvPr>
          <p:cNvGrpSpPr/>
          <p:nvPr/>
        </p:nvGrpSpPr>
        <p:grpSpPr>
          <a:xfrm>
            <a:off x="1669219" y="3168317"/>
            <a:ext cx="6085662" cy="863570"/>
            <a:chOff x="3965516" y="2790917"/>
            <a:chExt cx="6085662" cy="8635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7DFD6C-7DD6-D0A0-418F-9AF63A4E1068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규칙으로는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판단 보류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내걸었지만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미묘한 표정이나 한숨 같은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비언어적인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부정적 신호로 인한 자기 검열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D546B30C-22D9-06E2-86C7-CA76FFB6FB9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39072734-5323-0FDC-690F-03B7CBC4011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8E68C996-F9BC-D06A-9683-89DBAC48951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03295E5-8A53-B546-AB7D-A024CABE3E4D}"/>
              </a:ext>
            </a:extLst>
          </p:cNvPr>
          <p:cNvGrpSpPr/>
          <p:nvPr/>
        </p:nvGrpSpPr>
        <p:grpSpPr>
          <a:xfrm>
            <a:off x="1669219" y="4133518"/>
            <a:ext cx="6085662" cy="463460"/>
            <a:chOff x="3965516" y="2790917"/>
            <a:chExt cx="6085662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35925B-6AB0-F2C3-402B-33381C1D5482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이런 말을 하면 비웃지 않을까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하는 두려움 확산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F507CD5B-D16F-FAF8-E516-43F1AFE8F84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F7585809-44A0-7CB0-E81B-C273BC692C7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A5B92108-FADF-D1D5-B429-5189D5F8F17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88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D6697-D1AC-472C-479C-8E14D57F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4DA5917-8E96-CEDB-5590-908F44CB9894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3082E3-41F7-03BB-AC3D-B5CD83EB1433}"/>
              </a:ext>
            </a:extLst>
          </p:cNvPr>
          <p:cNvSpPr txBox="1"/>
          <p:nvPr/>
        </p:nvSpPr>
        <p:spPr>
          <a:xfrm>
            <a:off x="1134095" y="1593928"/>
            <a:ext cx="36769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실전 브레인스토밍 절차와 변형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87EE7E-2839-9E27-B4F9-48BB1268D7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7" name="그룹 36">
            <a:extLst>
              <a:ext uri="{FF2B5EF4-FFF2-40B4-BE49-F238E27FC236}">
                <a16:creationId xmlns:a16="http://schemas.microsoft.com/office/drawing/2014/main" id="{C8A35B02-3EF6-710D-449D-D39287B3D1C9}"/>
              </a:ext>
            </a:extLst>
          </p:cNvPr>
          <p:cNvGrpSpPr/>
          <p:nvPr/>
        </p:nvGrpSpPr>
        <p:grpSpPr>
          <a:xfrm>
            <a:off x="947738" y="3000391"/>
            <a:ext cx="2860638" cy="2860638"/>
            <a:chOff x="947738" y="3000391"/>
            <a:chExt cx="2860638" cy="2860638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E39C1D20-1463-8DA7-1834-16446A40CC55}"/>
                </a:ext>
              </a:extLst>
            </p:cNvPr>
            <p:cNvSpPr/>
            <p:nvPr/>
          </p:nvSpPr>
          <p:spPr>
            <a:xfrm>
              <a:off x="947738" y="3000391"/>
              <a:ext cx="2860638" cy="2860638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F121E92-F12F-A433-3238-ECCA3699EEBD}"/>
                </a:ext>
              </a:extLst>
            </p:cNvPr>
            <p:cNvSpPr/>
            <p:nvPr/>
          </p:nvSpPr>
          <p:spPr>
            <a:xfrm>
              <a:off x="1127382" y="3180035"/>
              <a:ext cx="2501350" cy="250135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2673CE-60E1-17BC-97B8-51622EA024BC}"/>
                </a:ext>
              </a:extLst>
            </p:cNvPr>
            <p:cNvSpPr txBox="1"/>
            <p:nvPr/>
          </p:nvSpPr>
          <p:spPr>
            <a:xfrm>
              <a:off x="1599639" y="3287215"/>
              <a:ext cx="1556836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준비 단계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737E6E-C1A0-2348-0E45-1421A8416208}"/>
                </a:ext>
              </a:extLst>
            </p:cNvPr>
            <p:cNvSpPr txBox="1"/>
            <p:nvPr/>
          </p:nvSpPr>
          <p:spPr>
            <a:xfrm>
              <a:off x="1169657" y="3922926"/>
              <a:ext cx="2501350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265113" indent="-265113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정의문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명확화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265113" indent="-265113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4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가지 원칙 상기</a:t>
              </a:r>
            </a:p>
            <a:p>
              <a:pPr marL="265113" indent="-265113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창의적 워밍업 활동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30F80AA-5665-9938-6F62-0DC25FD466C3}"/>
              </a:ext>
            </a:extLst>
          </p:cNvPr>
          <p:cNvGrpSpPr/>
          <p:nvPr/>
        </p:nvGrpSpPr>
        <p:grpSpPr>
          <a:xfrm>
            <a:off x="3916791" y="3000391"/>
            <a:ext cx="3438013" cy="2860638"/>
            <a:chOff x="3916791" y="2562731"/>
            <a:chExt cx="3438013" cy="2860638"/>
          </a:xfrm>
        </p:grpSpPr>
        <p:sp>
          <p:nvSpPr>
            <p:cNvPr id="18" name="화살표: 아래쪽 17">
              <a:extLst>
                <a:ext uri="{FF2B5EF4-FFF2-40B4-BE49-F238E27FC236}">
                  <a16:creationId xmlns:a16="http://schemas.microsoft.com/office/drawing/2014/main" id="{846F7B72-220E-E1C8-35EC-435DA63C2F54}"/>
                </a:ext>
              </a:extLst>
            </p:cNvPr>
            <p:cNvSpPr/>
            <p:nvPr/>
          </p:nvSpPr>
          <p:spPr>
            <a:xfrm rot="16200000">
              <a:off x="3948232" y="3580297"/>
              <a:ext cx="381312" cy="444194"/>
            </a:xfrm>
            <a:prstGeom prst="downArrow">
              <a:avLst/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0" name="사각형: 잘린 대각선 방향 모서리 19">
              <a:extLst>
                <a:ext uri="{FF2B5EF4-FFF2-40B4-BE49-F238E27FC236}">
                  <a16:creationId xmlns:a16="http://schemas.microsoft.com/office/drawing/2014/main" id="{B868F1E4-8F80-0009-3C2E-80B0E603E8F7}"/>
                </a:ext>
              </a:extLst>
            </p:cNvPr>
            <p:cNvSpPr/>
            <p:nvPr/>
          </p:nvSpPr>
          <p:spPr>
            <a:xfrm>
              <a:off x="4494166" y="2562731"/>
              <a:ext cx="2860638" cy="2860638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95330E96-FBF5-6063-A8E9-E6A0713994A8}"/>
                </a:ext>
              </a:extLst>
            </p:cNvPr>
            <p:cNvSpPr/>
            <p:nvPr/>
          </p:nvSpPr>
          <p:spPr>
            <a:xfrm>
              <a:off x="4673810" y="2742375"/>
              <a:ext cx="2501350" cy="250135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ABEBD7-D354-0007-0DE3-0A4D745F7082}"/>
                </a:ext>
              </a:extLst>
            </p:cNvPr>
            <p:cNvSpPr txBox="1"/>
            <p:nvPr/>
          </p:nvSpPr>
          <p:spPr>
            <a:xfrm>
              <a:off x="5137250" y="2849555"/>
              <a:ext cx="1574470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10000"/>
                </a:lnSpc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발산 단계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63CFE07-DDB6-7C60-A0FD-631562CD71BD}"/>
                </a:ext>
              </a:extLst>
            </p:cNvPr>
            <p:cNvSpPr txBox="1"/>
            <p:nvPr/>
          </p:nvSpPr>
          <p:spPr>
            <a:xfrm>
              <a:off x="4716085" y="3485266"/>
              <a:ext cx="2459075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265113" indent="-265113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타이머 설정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265113" indent="-265113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 번에 하나씩 기록</a:t>
              </a:r>
            </a:p>
            <a:p>
              <a:pPr marL="265113" indent="-265113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모두가 볼 수 있게 공유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0CE9C3DF-B427-3154-5C5B-C2EEC84AD498}"/>
              </a:ext>
            </a:extLst>
          </p:cNvPr>
          <p:cNvGrpSpPr/>
          <p:nvPr/>
        </p:nvGrpSpPr>
        <p:grpSpPr>
          <a:xfrm>
            <a:off x="7463219" y="3000391"/>
            <a:ext cx="3438013" cy="2860638"/>
            <a:chOff x="7463219" y="2562731"/>
            <a:chExt cx="3438013" cy="2860638"/>
          </a:xfrm>
        </p:grpSpPr>
        <p:sp>
          <p:nvSpPr>
            <p:cNvPr id="24" name="화살표: 아래쪽 23">
              <a:extLst>
                <a:ext uri="{FF2B5EF4-FFF2-40B4-BE49-F238E27FC236}">
                  <a16:creationId xmlns:a16="http://schemas.microsoft.com/office/drawing/2014/main" id="{D7CEB256-A6FF-A087-966F-A02CF81CED24}"/>
                </a:ext>
              </a:extLst>
            </p:cNvPr>
            <p:cNvSpPr/>
            <p:nvPr/>
          </p:nvSpPr>
          <p:spPr>
            <a:xfrm rot="16200000">
              <a:off x="7494660" y="3580297"/>
              <a:ext cx="381312" cy="444194"/>
            </a:xfrm>
            <a:prstGeom prst="downArrow">
              <a:avLst/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25" name="사각형: 잘린 대각선 방향 모서리 24">
              <a:extLst>
                <a:ext uri="{FF2B5EF4-FFF2-40B4-BE49-F238E27FC236}">
                  <a16:creationId xmlns:a16="http://schemas.microsoft.com/office/drawing/2014/main" id="{C07DAD0F-F783-5F87-356C-1399B1BA9905}"/>
                </a:ext>
              </a:extLst>
            </p:cNvPr>
            <p:cNvSpPr/>
            <p:nvPr/>
          </p:nvSpPr>
          <p:spPr>
            <a:xfrm>
              <a:off x="8040594" y="2562731"/>
              <a:ext cx="2860638" cy="2860638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456C7D8D-787B-8290-CDFE-C355F3518D58}"/>
                </a:ext>
              </a:extLst>
            </p:cNvPr>
            <p:cNvSpPr/>
            <p:nvPr/>
          </p:nvSpPr>
          <p:spPr>
            <a:xfrm>
              <a:off x="8220238" y="2742375"/>
              <a:ext cx="2501350" cy="250135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982EDD-5A12-53A1-4E33-4110DA8F9525}"/>
                </a:ext>
              </a:extLst>
            </p:cNvPr>
            <p:cNvSpPr txBox="1"/>
            <p:nvPr/>
          </p:nvSpPr>
          <p:spPr>
            <a:xfrm>
              <a:off x="8683678" y="2849555"/>
              <a:ext cx="1574470" cy="5832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10000"/>
                </a:lnSpc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정리 단계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E862D9-A8EC-0BBD-03B4-498C159E1080}"/>
                </a:ext>
              </a:extLst>
            </p:cNvPr>
            <p:cNvSpPr txBox="1"/>
            <p:nvPr/>
          </p:nvSpPr>
          <p:spPr>
            <a:xfrm>
              <a:off x="8262513" y="3485266"/>
              <a:ext cx="2459075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265113" lvl="0" indent="-265113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아이디어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그룹핑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265113" lvl="0" indent="-265113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유사 내용 묶기</a:t>
              </a:r>
            </a:p>
            <a:p>
              <a:pPr marL="265113" lvl="0" indent="-265113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번호 매기기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42E57699-9F81-26C8-26D7-56034A7964E7}"/>
              </a:ext>
            </a:extLst>
          </p:cNvPr>
          <p:cNvGrpSpPr/>
          <p:nvPr/>
        </p:nvGrpSpPr>
        <p:grpSpPr>
          <a:xfrm>
            <a:off x="1009506" y="2264509"/>
            <a:ext cx="2470592" cy="630942"/>
            <a:chOff x="4374206" y="2798058"/>
            <a:chExt cx="2470592" cy="6309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195FA7-6E92-C1B2-6B1D-A9C0867EBD02}"/>
                </a:ext>
              </a:extLst>
            </p:cNvPr>
            <p:cNvSpPr txBox="1"/>
            <p:nvPr/>
          </p:nvSpPr>
          <p:spPr>
            <a:xfrm>
              <a:off x="4943315" y="2798058"/>
              <a:ext cx="19014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기본 절차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60151786-D214-E4D1-9804-1749C2EA477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CEA0E8EF-B5ED-51EA-BE34-45C5AF1610C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6" name="그림 35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D375D8A-42B7-FC93-EF32-799293795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50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E4BB4-BD50-5310-E041-1746933C0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66B0493-2882-BCD9-2CD0-ECCA324CA33C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8B2F29-E895-8EB8-E000-9BE20F6CE227}"/>
              </a:ext>
            </a:extLst>
          </p:cNvPr>
          <p:cNvSpPr txBox="1"/>
          <p:nvPr/>
        </p:nvSpPr>
        <p:spPr>
          <a:xfrm>
            <a:off x="1134095" y="1593928"/>
            <a:ext cx="36769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실전 브레인스토밍 절차와 변형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D9BFCD-6EA8-A30B-026A-D6169FBBFA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4A02E43E-9842-FA93-825F-CD7704743884}"/>
              </a:ext>
            </a:extLst>
          </p:cNvPr>
          <p:cNvGrpSpPr/>
          <p:nvPr/>
        </p:nvGrpSpPr>
        <p:grpSpPr>
          <a:xfrm>
            <a:off x="4127851" y="2264509"/>
            <a:ext cx="4974482" cy="630942"/>
            <a:chOff x="4374206" y="2798058"/>
            <a:chExt cx="4974482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3A1C12-8C67-1E7F-729B-92139F9C1C2B}"/>
                </a:ext>
              </a:extLst>
            </p:cNvPr>
            <p:cNvSpPr txBox="1"/>
            <p:nvPr/>
          </p:nvSpPr>
          <p:spPr>
            <a:xfrm>
              <a:off x="4943315" y="2798058"/>
              <a:ext cx="440537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브레인스토밍 변형 기법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6B21607A-52C7-9486-C1E5-73122440839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798529A9-05E4-48A2-12E6-C15AE8E8D05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8" name="그림 7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B8BDD80-C530-D73C-D048-684CB6522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CFE3A90-A111-B9BA-B9FD-FA8CB9B5F0C6}"/>
              </a:ext>
            </a:extLst>
          </p:cNvPr>
          <p:cNvGrpSpPr/>
          <p:nvPr/>
        </p:nvGrpSpPr>
        <p:grpSpPr>
          <a:xfrm>
            <a:off x="4431380" y="3108569"/>
            <a:ext cx="6345001" cy="571286"/>
            <a:chOff x="1013126" y="1841927"/>
            <a:chExt cx="6345001" cy="57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27F929-41BB-1B6C-77B4-ECE21DEFBCCC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브레인라이팅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3A844A4E-53D3-473B-3458-C6CE7129395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61BD094-43CB-7788-EC73-6A3234FD20FF}"/>
              </a:ext>
            </a:extLst>
          </p:cNvPr>
          <p:cNvGrpSpPr/>
          <p:nvPr/>
        </p:nvGrpSpPr>
        <p:grpSpPr>
          <a:xfrm>
            <a:off x="5152861" y="3836986"/>
            <a:ext cx="6085662" cy="863570"/>
            <a:chOff x="3965516" y="2790917"/>
            <a:chExt cx="6085662" cy="8635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3E9947-404E-B1BC-EF56-9C4C1A508612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말하는 대신 각자 종이에 아이디어를 적고 서로 돌려보며 발전시키는 방식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08CC103C-ED33-31A0-5AF4-8BF5E631F75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0FA829BA-3F3D-6367-7B8B-28302A8294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3BDBFDAA-370A-895A-D245-08651CDCD76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F381561-5D01-4716-E017-B523E8C7C457}"/>
              </a:ext>
            </a:extLst>
          </p:cNvPr>
          <p:cNvGrpSpPr/>
          <p:nvPr/>
        </p:nvGrpSpPr>
        <p:grpSpPr>
          <a:xfrm>
            <a:off x="5152861" y="4806855"/>
            <a:ext cx="6085662" cy="463460"/>
            <a:chOff x="3965516" y="2790917"/>
            <a:chExt cx="6085662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AD24CD-0D52-3A20-EB5C-E48FBCF06F9C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발언에 소극적인 사람들에게 효과적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F0DBA419-9662-6699-FEAC-7239CCCF7E8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7BFFA2D5-03FF-C5AA-0C13-68AB274F959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7949B5D8-1010-6EBE-269E-51EA4047892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BAFF4962-8796-1C74-F3E7-74AA9BB8E3D6}"/>
              </a:ext>
            </a:extLst>
          </p:cNvPr>
          <p:cNvGrpSpPr/>
          <p:nvPr/>
        </p:nvGrpSpPr>
        <p:grpSpPr>
          <a:xfrm>
            <a:off x="5152861" y="5376614"/>
            <a:ext cx="6085662" cy="463460"/>
            <a:chOff x="3965516" y="2790917"/>
            <a:chExt cx="6085662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EF42B71-84BC-5BBD-BC53-5184BD93067A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소수의 목소리가 회의를 주도하는 상황 방지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B0A1DC76-BEAB-FE86-F421-E35FB80488B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17CCE301-C1D5-3134-4416-6FD1D6A2679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05B2FE66-1BFF-0635-099A-0AA3F0D50D9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51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D132D-BD3D-40A7-85DD-65ED06C79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DD3DB760-43BF-5563-A850-0752EF31F4D6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A7E8AB7-FA7A-572E-A125-EC694481D8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0D59E35-E121-AB70-FF30-CA0A0C9422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0248D27A-CEC4-9533-A026-9864B808DA79}"/>
              </a:ext>
            </a:extLst>
          </p:cNvPr>
          <p:cNvGrpSpPr/>
          <p:nvPr/>
        </p:nvGrpSpPr>
        <p:grpSpPr>
          <a:xfrm>
            <a:off x="1192074" y="2384470"/>
            <a:ext cx="4677387" cy="463460"/>
            <a:chOff x="3965516" y="2790917"/>
            <a:chExt cx="4677387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B2607D-61A8-C6EA-6CDF-6E7C238CB388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혁신이란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5A9754D-6100-6089-257B-0B041B3E05B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F16AD0E7-C709-8677-5957-80C3A85C050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F6D13118-9E34-3CDB-DBEE-34D530C56F1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79057DE-9D12-6AC9-0363-131595BA69C7}"/>
              </a:ext>
            </a:extLst>
          </p:cNvPr>
          <p:cNvGrpSpPr/>
          <p:nvPr/>
        </p:nvGrpSpPr>
        <p:grpSpPr>
          <a:xfrm>
            <a:off x="1820972" y="3068638"/>
            <a:ext cx="2308381" cy="2308380"/>
            <a:chOff x="1820972" y="3068638"/>
            <a:chExt cx="2308381" cy="2308380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EE6E5EBB-57A3-83C3-FA0F-84061FB8567F}"/>
                </a:ext>
              </a:extLst>
            </p:cNvPr>
            <p:cNvSpPr/>
            <p:nvPr/>
          </p:nvSpPr>
          <p:spPr>
            <a:xfrm>
              <a:off x="1820972" y="3068638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F770A7-D64B-9DCF-C331-EE678F5E932A}"/>
                </a:ext>
              </a:extLst>
            </p:cNvPr>
            <p:cNvSpPr txBox="1"/>
            <p:nvPr/>
          </p:nvSpPr>
          <p:spPr>
            <a:xfrm>
              <a:off x="1820975" y="3918999"/>
              <a:ext cx="2308378" cy="60131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천재의 번뜩임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2569A9A7-0844-3BF7-A5A9-7963982D00B5}"/>
              </a:ext>
            </a:extLst>
          </p:cNvPr>
          <p:cNvGrpSpPr/>
          <p:nvPr/>
        </p:nvGrpSpPr>
        <p:grpSpPr>
          <a:xfrm>
            <a:off x="5404326" y="3065468"/>
            <a:ext cx="2308381" cy="2308380"/>
            <a:chOff x="1820972" y="3068638"/>
            <a:chExt cx="2308381" cy="2308380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0A21DCAE-C861-A9CB-6F77-AC6B11AFABF3}"/>
                </a:ext>
              </a:extLst>
            </p:cNvPr>
            <p:cNvSpPr/>
            <p:nvPr/>
          </p:nvSpPr>
          <p:spPr>
            <a:xfrm>
              <a:off x="1820972" y="3068638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A8F848-ECE5-3055-FDE7-19133EA58A96}"/>
                </a:ext>
              </a:extLst>
            </p:cNvPr>
            <p:cNvSpPr txBox="1"/>
            <p:nvPr/>
          </p:nvSpPr>
          <p:spPr>
            <a:xfrm>
              <a:off x="1820975" y="3648925"/>
              <a:ext cx="2308378" cy="114146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훈련 가능한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프로세스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18" name="화살표: 아래쪽 17">
            <a:extLst>
              <a:ext uri="{FF2B5EF4-FFF2-40B4-BE49-F238E27FC236}">
                <a16:creationId xmlns:a16="http://schemas.microsoft.com/office/drawing/2014/main" id="{9E06270A-1C30-4F33-1C13-529B3459B02E}"/>
              </a:ext>
            </a:extLst>
          </p:cNvPr>
          <p:cNvSpPr/>
          <p:nvPr/>
        </p:nvSpPr>
        <p:spPr>
          <a:xfrm rot="16200000">
            <a:off x="4465638" y="3881522"/>
            <a:ext cx="602400" cy="701740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906F47-37FE-F5F0-36E7-9FD705AEC845}"/>
              </a:ext>
            </a:extLst>
          </p:cNvPr>
          <p:cNvSpPr txBox="1"/>
          <p:nvPr/>
        </p:nvSpPr>
        <p:spPr>
          <a:xfrm>
            <a:off x="2395222" y="3248391"/>
            <a:ext cx="1156087" cy="19478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en-US" altLang="ko-KR" sz="10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X</a:t>
            </a:r>
            <a:endParaRPr lang="ko-KR" altLang="en-US" sz="1000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55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2D82C2-11BE-1140-B8FA-5741CC192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" name="그림 29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7C4F42-EAE6-8E61-54F0-A5ABD98A2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87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7" name="그림 36" descr="의류, 그림, 스케치, 일러스트레이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8B16152-C22D-9C11-904A-CF3628D3C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0" y="1608016"/>
            <a:ext cx="4720492" cy="472049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18508F3-A7E9-6D1D-34B5-CCB4A706CFF3}"/>
              </a:ext>
            </a:extLst>
          </p:cNvPr>
          <p:cNvSpPr txBox="1"/>
          <p:nvPr/>
        </p:nvSpPr>
        <p:spPr>
          <a:xfrm>
            <a:off x="947738" y="1463406"/>
            <a:ext cx="6397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8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8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대학 신입생들의 학교 생활 적응을 돕는 방법</a:t>
            </a:r>
            <a:r>
              <a:rPr lang="en-US" altLang="ko-KR" sz="28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endParaRPr lang="ko-KR" altLang="en-US" sz="28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B48430B0-8446-5907-B2E7-C7B663B61B08}"/>
              </a:ext>
            </a:extLst>
          </p:cNvPr>
          <p:cNvGrpSpPr/>
          <p:nvPr/>
        </p:nvGrpSpPr>
        <p:grpSpPr>
          <a:xfrm>
            <a:off x="5570382" y="2395767"/>
            <a:ext cx="6189857" cy="863570"/>
            <a:chOff x="3965516" y="2790917"/>
            <a:chExt cx="6189857" cy="86357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06D740C-23D3-8172-7597-FB79CF9C234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5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명의 참여자가 각자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개의 아이디어를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포스트잇에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적고 오른쪽 사람에게 전달함</a:t>
              </a:r>
            </a:p>
          </p:txBody>
        </p: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6F89E927-A52C-4F47-1892-ECFFFD2525B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7" name="원호 46">
                <a:extLst>
                  <a:ext uri="{FF2B5EF4-FFF2-40B4-BE49-F238E27FC236}">
                    <a16:creationId xmlns:a16="http://schemas.microsoft.com/office/drawing/2014/main" id="{7F34889A-869E-AB91-7442-C17DBBE317C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8" name="자유형: 도형 47">
                <a:extLst>
                  <a:ext uri="{FF2B5EF4-FFF2-40B4-BE49-F238E27FC236}">
                    <a16:creationId xmlns:a16="http://schemas.microsoft.com/office/drawing/2014/main" id="{A9B1D7EE-9FD0-5DF1-08AF-77A0D5BB8AF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431D1068-E7E5-E15A-BBCB-33F0BE06DFB2}"/>
              </a:ext>
            </a:extLst>
          </p:cNvPr>
          <p:cNvGrpSpPr/>
          <p:nvPr/>
        </p:nvGrpSpPr>
        <p:grpSpPr>
          <a:xfrm>
            <a:off x="5570382" y="3540720"/>
            <a:ext cx="6189857" cy="863570"/>
            <a:chOff x="3965516" y="2790917"/>
            <a:chExt cx="6189857" cy="86357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3976FEA-852A-C9E3-CAB2-ED6806461049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전달받은 아이디어를 참고해 새로운 아이디어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개를 추가하는 과정을 반복함</a:t>
              </a:r>
            </a:p>
          </p:txBody>
        </p: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FA5798E4-D7B9-8773-F1FC-BAF47DAFCA5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2" name="원호 51">
                <a:extLst>
                  <a:ext uri="{FF2B5EF4-FFF2-40B4-BE49-F238E27FC236}">
                    <a16:creationId xmlns:a16="http://schemas.microsoft.com/office/drawing/2014/main" id="{FE8D10FF-F6E0-E8DF-3532-228E3C79588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64A94C11-EA31-80FF-D2C6-97480869A66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EDC1F643-B25D-342B-7363-87D37BA0210B}"/>
              </a:ext>
            </a:extLst>
          </p:cNvPr>
          <p:cNvGrpSpPr/>
          <p:nvPr/>
        </p:nvGrpSpPr>
        <p:grpSpPr>
          <a:xfrm>
            <a:off x="5570382" y="4685673"/>
            <a:ext cx="6189857" cy="863570"/>
            <a:chOff x="3965516" y="2790917"/>
            <a:chExt cx="6189857" cy="86357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662F8CA-D5B9-555C-1C97-31790D1224EE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이를 통해 발언 부담 없이 다양한 아이디어가 자연스럽게 축적되고 발전함</a:t>
              </a:r>
            </a:p>
          </p:txBody>
        </p: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8035C65D-BFE4-62D0-D081-50B850B68B2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7" name="원호 56">
                <a:extLst>
                  <a:ext uri="{FF2B5EF4-FFF2-40B4-BE49-F238E27FC236}">
                    <a16:creationId xmlns:a16="http://schemas.microsoft.com/office/drawing/2014/main" id="{0A916DF6-D3CC-8DE8-B97A-91ED752E47F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8" name="자유형: 도형 57">
                <a:extLst>
                  <a:ext uri="{FF2B5EF4-FFF2-40B4-BE49-F238E27FC236}">
                    <a16:creationId xmlns:a16="http://schemas.microsoft.com/office/drawing/2014/main" id="{F765CD4D-0F91-576A-0BDA-AB6C4D32DDE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457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42205-B9BC-51B3-4FF1-48D8CE16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326A9FF-EA05-8FB6-8848-D73AAD50B0DE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7D97FE-E685-A40A-FA07-D4BD75DAC228}"/>
              </a:ext>
            </a:extLst>
          </p:cNvPr>
          <p:cNvSpPr txBox="1"/>
          <p:nvPr/>
        </p:nvSpPr>
        <p:spPr>
          <a:xfrm>
            <a:off x="1134095" y="1593928"/>
            <a:ext cx="36769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실전 브레인스토밍 절차와 변형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8412240-ABF4-8E12-E843-68C276162D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858D6C81-F9E2-236A-443A-1DD9F139E26B}"/>
              </a:ext>
            </a:extLst>
          </p:cNvPr>
          <p:cNvGrpSpPr/>
          <p:nvPr/>
        </p:nvGrpSpPr>
        <p:grpSpPr>
          <a:xfrm>
            <a:off x="4127851" y="2264509"/>
            <a:ext cx="4974482" cy="630942"/>
            <a:chOff x="4374206" y="2798058"/>
            <a:chExt cx="4974482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79034E-9816-D92E-D95B-6AA6C33D2DFC}"/>
                </a:ext>
              </a:extLst>
            </p:cNvPr>
            <p:cNvSpPr txBox="1"/>
            <p:nvPr/>
          </p:nvSpPr>
          <p:spPr>
            <a:xfrm>
              <a:off x="4943315" y="2798058"/>
              <a:ext cx="440537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브레인스토밍 변형 기법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93E8F809-16E3-221E-5AFE-D02AE532994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8ACA31E5-1C88-33DB-94BB-2C1FF7DB575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8" name="그림 7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1EBA2AD-25C1-259C-D3DA-8752D4C60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C3D1E48-757F-CC61-DF70-1F6A5F38A7CB}"/>
              </a:ext>
            </a:extLst>
          </p:cNvPr>
          <p:cNvGrpSpPr/>
          <p:nvPr/>
        </p:nvGrpSpPr>
        <p:grpSpPr>
          <a:xfrm>
            <a:off x="4431380" y="3108569"/>
            <a:ext cx="6345001" cy="571286"/>
            <a:chOff x="1013126" y="1841927"/>
            <a:chExt cx="6345001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5CACA7-079F-9CBB-9A40-22AD9345E39B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6-3-5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기법</a:t>
              </a: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080B8719-DF2E-1E8F-D6AD-59C37BB1A7C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5A56CCF-182A-2BF1-2807-C99B1B36933F}"/>
              </a:ext>
            </a:extLst>
          </p:cNvPr>
          <p:cNvGrpSpPr/>
          <p:nvPr/>
        </p:nvGrpSpPr>
        <p:grpSpPr>
          <a:xfrm>
            <a:off x="5152861" y="3836986"/>
            <a:ext cx="6085662" cy="863570"/>
            <a:chOff x="3965516" y="2790917"/>
            <a:chExt cx="6085662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58E4A9-216C-3667-218C-F3AF72AAF601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6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명이 각자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개의 아이디어를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5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분마다 옆 사람에게 전달하며 구체화함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029CDC74-EA9F-B7C8-388B-3DB73F65C77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F66A0E8A-B5BB-38D6-7ABE-17AB207AB8A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02202BF7-F9F6-B155-8FE2-4CFDD71F403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9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484B6-E8CB-F20A-DEF7-A65D1402B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997E092-EE5F-11DA-88E5-6FD64999D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87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BAB87E-89BD-8663-5EF5-FF3193ACA1B9}"/>
              </a:ext>
            </a:extLst>
          </p:cNvPr>
          <p:cNvSpPr txBox="1"/>
          <p:nvPr/>
        </p:nvSpPr>
        <p:spPr>
          <a:xfrm>
            <a:off x="947738" y="1463406"/>
            <a:ext cx="5491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8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8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지역 도서관의 주말 이용객 증대 방안</a:t>
            </a:r>
            <a:r>
              <a:rPr lang="en-US" altLang="ko-KR" sz="28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endParaRPr lang="ko-KR" altLang="en-US" sz="28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DBBA460-C656-A4C4-B659-E6ADF8CE8044}"/>
              </a:ext>
            </a:extLst>
          </p:cNvPr>
          <p:cNvGrpSpPr/>
          <p:nvPr/>
        </p:nvGrpSpPr>
        <p:grpSpPr>
          <a:xfrm>
            <a:off x="5570382" y="2395767"/>
            <a:ext cx="6189857" cy="863570"/>
            <a:chOff x="3965516" y="2790917"/>
            <a:chExt cx="6189857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2D5B8C-B313-5D8F-ECFA-FD22D1D0C868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6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명의 참가자는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5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 내에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작가와의 만남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같은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아이디어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개를 적고 옆 사람에게 넘김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F0788626-4298-B52C-76FC-AA2792F9B28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9B0C633C-2712-910F-D951-36171ED93BD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F377319F-CC76-D3D2-0AFA-8D8A7451346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15976A7-D4E7-7DBA-AFE1-3BF1FE089C5D}"/>
              </a:ext>
            </a:extLst>
          </p:cNvPr>
          <p:cNvGrpSpPr/>
          <p:nvPr/>
        </p:nvGrpSpPr>
        <p:grpSpPr>
          <a:xfrm>
            <a:off x="5570382" y="3481342"/>
            <a:ext cx="6189857" cy="1263679"/>
            <a:chOff x="3965516" y="2790917"/>
            <a:chExt cx="6189857" cy="126367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BFCF1C-AC93-48F3-0D80-67EF3E25477B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다음 사람은 앞사람의 아이디어를 보고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'SF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작가 초청 강연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처럼 아이디어를 더 구체화하거나 새로운 아이디어를 추가함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AADBF753-7F8C-DE6C-B989-339C5FDD67C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126093D2-8944-E86F-7867-1FCD204D243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011ECD87-CF39-A8A1-7EB0-8A40333998A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87181D9F-4D6C-02C5-2C07-77964DDE7F26}"/>
              </a:ext>
            </a:extLst>
          </p:cNvPr>
          <p:cNvGrpSpPr/>
          <p:nvPr/>
        </p:nvGrpSpPr>
        <p:grpSpPr>
          <a:xfrm>
            <a:off x="5570382" y="4967027"/>
            <a:ext cx="6189857" cy="863570"/>
            <a:chOff x="3965516" y="2790917"/>
            <a:chExt cx="6189857" cy="86357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81EF757-C739-6EC5-359D-5D888DF4EEA3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과정을 총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5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번 반복하면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 만에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108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개라는 방대한 양의 아이디어를 체계적으로 얻을 수 있음</a:t>
              </a: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36CA06AB-0522-9A06-D85F-9A7BF880483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9" name="원호 98">
                <a:extLst>
                  <a:ext uri="{FF2B5EF4-FFF2-40B4-BE49-F238E27FC236}">
                    <a16:creationId xmlns:a16="http://schemas.microsoft.com/office/drawing/2014/main" id="{5708E837-F4C5-CD13-613C-954D46488AB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CB4DDF9A-2CC5-88D3-6EDD-EB30D2B29A1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103" name="그림 102" descr="집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4FD702-00CF-BBBB-B128-EB54A6C04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62" y="2249861"/>
            <a:ext cx="3141784" cy="325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34A97-20C6-FB6D-3B16-DBF116A2E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122E5DE-242D-BFA0-0A07-99E1212E4254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EA4BAD-4D22-209B-2A41-74A836412E86}"/>
              </a:ext>
            </a:extLst>
          </p:cNvPr>
          <p:cNvSpPr txBox="1"/>
          <p:nvPr/>
        </p:nvSpPr>
        <p:spPr>
          <a:xfrm>
            <a:off x="1134095" y="1593928"/>
            <a:ext cx="367696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실전 브레인스토밍 절차와 변형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746F493-F5B3-D855-B9CC-740DCFA9E4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0943FC5F-A01B-0488-8AF8-0AF736D8958A}"/>
              </a:ext>
            </a:extLst>
          </p:cNvPr>
          <p:cNvGrpSpPr/>
          <p:nvPr/>
        </p:nvGrpSpPr>
        <p:grpSpPr>
          <a:xfrm>
            <a:off x="4127851" y="2264509"/>
            <a:ext cx="4974482" cy="630942"/>
            <a:chOff x="4374206" y="2798058"/>
            <a:chExt cx="4974482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B89223-1825-0AB2-4BF4-E55C1587E2FD}"/>
                </a:ext>
              </a:extLst>
            </p:cNvPr>
            <p:cNvSpPr txBox="1"/>
            <p:nvPr/>
          </p:nvSpPr>
          <p:spPr>
            <a:xfrm>
              <a:off x="4943315" y="2798058"/>
              <a:ext cx="440537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브레인스토밍 변형 기법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5867EA33-C268-F5AD-E805-AB0B1C2F0C3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7" name="타원 6">
                <a:extLst>
                  <a:ext uri="{FF2B5EF4-FFF2-40B4-BE49-F238E27FC236}">
                    <a16:creationId xmlns:a16="http://schemas.microsoft.com/office/drawing/2014/main" id="{CC45CEC8-0E35-C0C9-5052-FFCF4A22851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8" name="그림 7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AF623E4-B25E-5852-A833-C9717AEE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3640BFF-A6E6-EBCB-F9AC-7227DBCCBD2F}"/>
              </a:ext>
            </a:extLst>
          </p:cNvPr>
          <p:cNvGrpSpPr/>
          <p:nvPr/>
        </p:nvGrpSpPr>
        <p:grpSpPr>
          <a:xfrm>
            <a:off x="4431380" y="3108569"/>
            <a:ext cx="6345001" cy="571286"/>
            <a:chOff x="1013126" y="1841927"/>
            <a:chExt cx="6345001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046A3F-DBD8-DA6E-6398-408482A9A1D9}"/>
                </a:ext>
              </a:extLst>
            </p:cNvPr>
            <p:cNvSpPr txBox="1"/>
            <p:nvPr/>
          </p:nvSpPr>
          <p:spPr>
            <a:xfrm>
              <a:off x="1013126" y="1841927"/>
              <a:ext cx="6345001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역브레인스토밍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A3BAEBB3-B8F3-5B50-EB5A-FE9344589A2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1662414-16B9-6BEC-45DD-7D7902430674}"/>
              </a:ext>
            </a:extLst>
          </p:cNvPr>
          <p:cNvGrpSpPr/>
          <p:nvPr/>
        </p:nvGrpSpPr>
        <p:grpSpPr>
          <a:xfrm>
            <a:off x="5152861" y="3836986"/>
            <a:ext cx="6085662" cy="863570"/>
            <a:chOff x="3965516" y="2790917"/>
            <a:chExt cx="6085662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0EA17D-51C8-038E-BE7F-A28626D0E6F2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어떻게 이 문제를 최악으로 만들 수 있을까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먼저 고민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113D3B47-5853-1277-CD5E-09EC21CA1E6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D3EBDB09-1AD3-DC8F-2619-3556F428703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E55CD462-B64D-F675-29FD-76A99B3636A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A9E130D-0747-1263-FDC8-42BAD864A9CD}"/>
              </a:ext>
            </a:extLst>
          </p:cNvPr>
          <p:cNvGrpSpPr/>
          <p:nvPr/>
        </p:nvGrpSpPr>
        <p:grpSpPr>
          <a:xfrm>
            <a:off x="5152861" y="4806855"/>
            <a:ext cx="6085662" cy="463460"/>
            <a:chOff x="3965516" y="2790917"/>
            <a:chExt cx="6085662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ABB04D-C6D9-EC99-D097-01E899CEEB71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실패 요인을 뒤집어 성공 요소 발견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0368E9E8-36C4-1A3D-84EE-BBB5CB0EBB8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6C54DF57-C6C5-3C44-8865-5CF3264AD4E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D84466D8-5336-7C77-14A5-46FAFA81511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1078079-9005-9DC3-6895-4472398CB82C}"/>
              </a:ext>
            </a:extLst>
          </p:cNvPr>
          <p:cNvGrpSpPr/>
          <p:nvPr/>
        </p:nvGrpSpPr>
        <p:grpSpPr>
          <a:xfrm>
            <a:off x="5152861" y="5376614"/>
            <a:ext cx="6085662" cy="463460"/>
            <a:chOff x="3965516" y="2790917"/>
            <a:chExt cx="6085662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A1DE8B-B673-8404-F336-DF18B80D8AD3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소수의 목소리가 회의를 주도하는 상황 방지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570525CA-5AB6-66FE-AF40-0F02DC1672A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C47D177B-5DE0-CF63-4D34-D4757F2E299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CE84B2D4-E47A-879D-4C48-72E57D76160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032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FE810-DC94-1044-1D22-F735B7EEF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9454BA-4BF8-876B-0FF2-CE3CDC4DD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87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966AB0-2342-17F0-C6D6-ADB023AD773C}"/>
              </a:ext>
            </a:extLst>
          </p:cNvPr>
          <p:cNvSpPr txBox="1"/>
          <p:nvPr/>
        </p:nvSpPr>
        <p:spPr>
          <a:xfrm>
            <a:off x="947738" y="1463406"/>
            <a:ext cx="3701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en-US" altLang="ko-KR" sz="28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8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청소년 대상 금연 캠페인</a:t>
            </a:r>
            <a:r>
              <a:rPr lang="en-US" altLang="ko-KR" sz="28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'</a:t>
            </a:r>
            <a:endParaRPr lang="ko-KR" altLang="en-US" sz="28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C65C6E4-9732-48DC-68C7-5A1FEC438B56}"/>
              </a:ext>
            </a:extLst>
          </p:cNvPr>
          <p:cNvGrpSpPr/>
          <p:nvPr/>
        </p:nvGrpSpPr>
        <p:grpSpPr>
          <a:xfrm>
            <a:off x="5570382" y="2067523"/>
            <a:ext cx="6189857" cy="863570"/>
            <a:chOff x="3965516" y="2790917"/>
            <a:chExt cx="6189857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5CC9981-A235-D8E1-905A-69847D57F19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어떻게 하면 이 캠페인을 완벽하게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실패시킬까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라고 질문을 던질 경우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1033590E-06ED-53AC-16B8-209D5EF625D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39DC4ED3-0655-15EA-1385-3E1D6EBD52E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94D8A50F-DF2B-C012-622F-7772FF759AF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AC96CF92-AE5E-0AF6-9725-84AD50E64841}"/>
              </a:ext>
            </a:extLst>
          </p:cNvPr>
          <p:cNvGrpSpPr/>
          <p:nvPr/>
        </p:nvGrpSpPr>
        <p:grpSpPr>
          <a:xfrm>
            <a:off x="5570382" y="3153098"/>
            <a:ext cx="6189857" cy="1263679"/>
            <a:chOff x="3965516" y="2790917"/>
            <a:chExt cx="6189857" cy="126367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1BE8E0-D268-FC80-F977-EEF681B3424C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가장 인기 없는 연예인을 모델로 섭외한다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거나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설교조의 고리타분한 메시지만 반복한다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등의 아이디어가 나옴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157D83D9-71C4-88A9-8F45-D530B74AFFF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246FB1A6-05AD-02E5-2EB6-C233BFBB2EF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AA5ACB77-98DF-49F0-1F99-AF8713E6E64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DBD6219C-C147-3BB0-D651-12658F8105A4}"/>
              </a:ext>
            </a:extLst>
          </p:cNvPr>
          <p:cNvGrpSpPr/>
          <p:nvPr/>
        </p:nvGrpSpPr>
        <p:grpSpPr>
          <a:xfrm>
            <a:off x="5570382" y="4638783"/>
            <a:ext cx="6189857" cy="1263679"/>
            <a:chOff x="3965516" y="2790917"/>
            <a:chExt cx="6189857" cy="126367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2B0B14E-C328-F7DA-98D2-75024EF4BD9A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청소년에게 인기 있는 웹툰 작가와 협업하자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거나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금연의 장점을 챌린지나 게임 형태로 만들자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같은 핵심 요소를 발견하거나 잠재적 위험을 사전에 방지</a:t>
              </a: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84076A23-1BE4-4AE5-2296-3C7C52960D9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9" name="원호 98">
                <a:extLst>
                  <a:ext uri="{FF2B5EF4-FFF2-40B4-BE49-F238E27FC236}">
                    <a16:creationId xmlns:a16="http://schemas.microsoft.com/office/drawing/2014/main" id="{20493ED6-39FA-3E03-9500-AAF116989EB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F471B989-6BE6-8E09-B964-92A9E7A877F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1876F39-FEBD-0223-3535-242EE66EA3AC}"/>
              </a:ext>
            </a:extLst>
          </p:cNvPr>
          <p:cNvGrpSpPr/>
          <p:nvPr/>
        </p:nvGrpSpPr>
        <p:grpSpPr>
          <a:xfrm>
            <a:off x="300872" y="2300916"/>
            <a:ext cx="5664382" cy="3277416"/>
            <a:chOff x="-1572667" y="1407089"/>
            <a:chExt cx="7645182" cy="4423508"/>
          </a:xfrm>
        </p:grpSpPr>
        <p:pic>
          <p:nvPicPr>
            <p:cNvPr id="3" name="그림 2" descr="인간의 얼굴, 의류, 사람, 일러스트레이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931534F-15F9-C861-E3C4-92CDE4042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667" y="1407089"/>
              <a:ext cx="4423508" cy="4423508"/>
            </a:xfrm>
            <a:prstGeom prst="rect">
              <a:avLst/>
            </a:prstGeom>
          </p:spPr>
        </p:pic>
        <p:pic>
          <p:nvPicPr>
            <p:cNvPr id="5" name="그림 4" descr="만화 영화, 의류, 인간의 얼굴, 일러스트레이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ABB83A9-BE1D-32C3-83EF-003A266A9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007" y="1407089"/>
              <a:ext cx="4423508" cy="4423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4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56E24-4C5C-9587-4994-79F49B154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0A183B-2908-267B-17B4-49E44A67FD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76465E9-BAAD-4687-6C52-FB099E45D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01BB7C-BFCB-879E-FA2D-75E697A2C5D2}"/>
              </a:ext>
            </a:extLst>
          </p:cNvPr>
          <p:cNvSpPr txBox="1"/>
          <p:nvPr/>
        </p:nvSpPr>
        <p:spPr>
          <a:xfrm>
            <a:off x="1639814" y="2529890"/>
            <a:ext cx="89123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강제 연결법과 창의적 자극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B64998C-1400-4AF3-2F29-AFC5896DA301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80C53527-827D-084C-4091-CD448AFF08CC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00163691-C441-9380-6347-B5F1A6879009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D2809258-F662-C511-8E6C-8FF1E22B1B73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4FAD16EE-CACC-0CEF-2F52-36A7E69C5632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1B6595F2-CB74-D896-8652-D8E77F666FDD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014C984-7A94-1F44-22AD-E2F9F35E8EFF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E21556-00B4-DB74-85AC-6265E912D5F7}"/>
              </a:ext>
            </a:extLst>
          </p:cNvPr>
          <p:cNvSpPr txBox="1"/>
          <p:nvPr/>
        </p:nvSpPr>
        <p:spPr>
          <a:xfrm>
            <a:off x="6014939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21A559A-668A-1825-0327-69F7C2B22E56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5E298496-972D-58D4-9F5A-AAF540237C42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CE420DE-3FD5-9B65-6C7B-BB80CF409052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4FC86D28-B5A0-8FB8-1E89-BE7BDF9D5D3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BCD5A53-E6EA-33CA-3D2D-D0321EE77F9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239A5F36-5C34-0677-A147-83D93DA9B67B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5C8679BE-88D4-C2AB-0725-00B17F0FC9BF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BCE2587E-A6B7-B61D-8164-88BD3C435AA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9353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ABDAC-EDD6-AEFB-954E-8BA5142E2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6863F85-317B-31DD-6F42-E4AC763084C1}"/>
              </a:ext>
            </a:extLst>
          </p:cNvPr>
          <p:cNvSpPr txBox="1"/>
          <p:nvPr/>
        </p:nvSpPr>
        <p:spPr>
          <a:xfrm>
            <a:off x="778495" y="673792"/>
            <a:ext cx="35932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연결법과 창의적 자극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BFF455-8AF8-6039-FAB8-FEB1CF61D9AB}"/>
              </a:ext>
            </a:extLst>
          </p:cNvPr>
          <p:cNvSpPr txBox="1"/>
          <p:nvPr/>
        </p:nvSpPr>
        <p:spPr>
          <a:xfrm flipH="1">
            <a:off x="3016738" y="5699232"/>
            <a:ext cx="615852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강제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연결법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Forced Connection)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397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A1BA6-65E1-54EE-A474-D3868FD68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2F85E8A-B77F-5C3B-7EAE-B156A75BDBEB}"/>
              </a:ext>
            </a:extLst>
          </p:cNvPr>
          <p:cNvSpPr txBox="1"/>
          <p:nvPr/>
        </p:nvSpPr>
        <p:spPr>
          <a:xfrm>
            <a:off x="778495" y="673792"/>
            <a:ext cx="35932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연결법과 창의적 자극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AE089-9E78-5F00-BB0F-09FB5D5E82E9}"/>
              </a:ext>
            </a:extLst>
          </p:cNvPr>
          <p:cNvSpPr txBox="1"/>
          <p:nvPr/>
        </p:nvSpPr>
        <p:spPr>
          <a:xfrm>
            <a:off x="1134095" y="1593928"/>
            <a:ext cx="435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연결법의 실제와 랜덤 자극 예시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8F1916-32E6-5341-6C05-0E60B84569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093D03-878A-95BD-B56A-79B2060C0A31}"/>
              </a:ext>
            </a:extLst>
          </p:cNvPr>
          <p:cNvSpPr txBox="1"/>
          <p:nvPr/>
        </p:nvSpPr>
        <p:spPr>
          <a:xfrm flipH="1">
            <a:off x="2857654" y="2896914"/>
            <a:ext cx="5988972" cy="149962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전혀 관계없어 보이는 두 가지 대상을 의도적으로 연결하여 새로운 아이디어를 도출하는 기법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600F74-314A-86AC-83C7-FBA30331B652}"/>
              </a:ext>
            </a:extLst>
          </p:cNvPr>
          <p:cNvSpPr txBox="1"/>
          <p:nvPr/>
        </p:nvSpPr>
        <p:spPr>
          <a:xfrm flipH="1">
            <a:off x="2857654" y="4434036"/>
            <a:ext cx="5988972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논리적으로 맞지 않는 대상의 연결고리를 찾는 과정에서 기존 사고 회로를 벗어나는 효과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624A313-B0AE-7BB7-2196-E7850355E791}"/>
              </a:ext>
            </a:extLst>
          </p:cNvPr>
          <p:cNvGrpSpPr/>
          <p:nvPr/>
        </p:nvGrpSpPr>
        <p:grpSpPr>
          <a:xfrm>
            <a:off x="970403" y="2616200"/>
            <a:ext cx="2671741" cy="3172125"/>
            <a:chOff x="3891852" y="2616200"/>
            <a:chExt cx="1878814" cy="1878814"/>
          </a:xfrm>
        </p:grpSpPr>
        <p:sp>
          <p:nvSpPr>
            <p:cNvPr id="8" name="사각형: 잘린 대각선 방향 모서리 7">
              <a:extLst>
                <a:ext uri="{FF2B5EF4-FFF2-40B4-BE49-F238E27FC236}">
                  <a16:creationId xmlns:a16="http://schemas.microsoft.com/office/drawing/2014/main" id="{913A8A22-D22D-D72E-1E0E-57C2CBA05B22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8F2A5620-65A1-4986-9E1C-088941AD4E08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08B810-9A3E-C5B4-EB84-6B79D6685058}"/>
                </a:ext>
              </a:extLst>
            </p:cNvPr>
            <p:cNvSpPr txBox="1"/>
            <p:nvPr/>
          </p:nvSpPr>
          <p:spPr>
            <a:xfrm>
              <a:off x="4163470" y="3382882"/>
              <a:ext cx="1335577" cy="34544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강제 </a:t>
              </a:r>
              <a:r>
                <a:rPr lang="ko-KR" altLang="en-US" dirty="0" err="1"/>
                <a:t>연결법</a:t>
              </a:r>
              <a:endParaRPr lang="pt-BR" altLang="ko-KR" dirty="0"/>
            </a:p>
          </p:txBody>
        </p:sp>
      </p:grpSp>
    </p:spTree>
    <p:extLst>
      <p:ext uri="{BB962C8B-B14F-4D97-AF65-F5344CB8AC3E}">
        <p14:creationId xmlns:p14="http://schemas.microsoft.com/office/powerpoint/2010/main" val="30357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B891-A3F9-1E56-C9AB-D2BB4FFD2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037B1BD-9AA2-02D6-2484-6A27263F0D03}"/>
              </a:ext>
            </a:extLst>
          </p:cNvPr>
          <p:cNvSpPr txBox="1"/>
          <p:nvPr/>
        </p:nvSpPr>
        <p:spPr>
          <a:xfrm>
            <a:off x="778495" y="673792"/>
            <a:ext cx="35932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연결법과 창의적 자극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6E7F07-735F-ED1A-CBBA-B82FF386953B}"/>
              </a:ext>
            </a:extLst>
          </p:cNvPr>
          <p:cNvSpPr txBox="1"/>
          <p:nvPr/>
        </p:nvSpPr>
        <p:spPr>
          <a:xfrm>
            <a:off x="1134095" y="1593928"/>
            <a:ext cx="435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연결법의 실제와 랜덤 자극 예시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98B28D-0408-9C38-FB7D-E0E97F74FC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139BB600-A3AF-5995-BF18-61754AFD7C6F}"/>
              </a:ext>
            </a:extLst>
          </p:cNvPr>
          <p:cNvGrpSpPr/>
          <p:nvPr/>
        </p:nvGrpSpPr>
        <p:grpSpPr>
          <a:xfrm>
            <a:off x="1004595" y="2316791"/>
            <a:ext cx="5881782" cy="630942"/>
            <a:chOff x="4374206" y="2798058"/>
            <a:chExt cx="5881782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AA4FAA-F661-1E61-4C65-C0B0627144F4}"/>
                </a:ext>
              </a:extLst>
            </p:cNvPr>
            <p:cNvSpPr txBox="1"/>
            <p:nvPr/>
          </p:nvSpPr>
          <p:spPr>
            <a:xfrm>
              <a:off x="4943315" y="2798058"/>
              <a:ext cx="531267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혁신 사례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강제 연결의 성과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15E4A17F-C775-5369-AEF4-CB2661BE8F75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0F6F66D2-6209-BBD5-AA46-652D320AB85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F093640-3AF4-8244-8CBB-7663E0249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793EBFE-5253-814D-BDF7-5D7E939D2462}"/>
              </a:ext>
            </a:extLst>
          </p:cNvPr>
          <p:cNvGrpSpPr/>
          <p:nvPr/>
        </p:nvGrpSpPr>
        <p:grpSpPr>
          <a:xfrm>
            <a:off x="1789609" y="3287469"/>
            <a:ext cx="6465835" cy="463460"/>
            <a:chOff x="3965516" y="2790917"/>
            <a:chExt cx="6465835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9BE3CE-18B3-EBF8-5ED4-EA04D33F3E51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음악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조깅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→ 소니 워크맨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988A9364-6EC0-1FB9-CF24-2CE54CC04FC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530403BA-14E5-0106-2A70-2D2BC9C0478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A6002306-0AD0-2951-D49F-C53DAE7AEEF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358CB23-A7E2-DAD1-0B36-6D3B2B859A79}"/>
              </a:ext>
            </a:extLst>
          </p:cNvPr>
          <p:cNvGrpSpPr/>
          <p:nvPr/>
        </p:nvGrpSpPr>
        <p:grpSpPr>
          <a:xfrm>
            <a:off x="1789609" y="4129099"/>
            <a:ext cx="6465835" cy="463460"/>
            <a:chOff x="3965516" y="2790917"/>
            <a:chExt cx="6465835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9B44F-3AC9-4879-73F3-99A47EA0C8CB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전화기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컴퓨터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→ 소니 워크맨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018AD2A0-D37B-4AA8-7F62-9BB40F241A3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A8E3AF02-770B-F00A-887B-D9693E579E2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5866ECFD-430B-3C76-CBDC-72DC95AED73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6466252-2BA7-C24C-7625-13214C4E6E7F}"/>
              </a:ext>
            </a:extLst>
          </p:cNvPr>
          <p:cNvSpPr txBox="1"/>
          <p:nvPr/>
        </p:nvSpPr>
        <p:spPr>
          <a:xfrm flipH="1">
            <a:off x="1578594" y="4931805"/>
            <a:ext cx="517416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세상을 바꾼 생각의 시작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427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48D5F-2C3D-98E1-1D22-F7DDA6CE2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8549E19-2CB9-0C63-1A81-4961DA6203F5}"/>
              </a:ext>
            </a:extLst>
          </p:cNvPr>
          <p:cNvSpPr txBox="1"/>
          <p:nvPr/>
        </p:nvSpPr>
        <p:spPr>
          <a:xfrm>
            <a:off x="778495" y="673792"/>
            <a:ext cx="35932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연결법과 창의적 자극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BDB13A-492E-1F57-1087-7845DDB20B22}"/>
              </a:ext>
            </a:extLst>
          </p:cNvPr>
          <p:cNvSpPr txBox="1"/>
          <p:nvPr/>
        </p:nvSpPr>
        <p:spPr>
          <a:xfrm>
            <a:off x="1134095" y="1593928"/>
            <a:ext cx="435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연결법의 실제와 랜덤 자극 예시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1EFA9F-DA2F-139A-2F6C-4C27E8D136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056A5F08-58F3-5CE0-CAE1-2C213ADEAC82}"/>
              </a:ext>
            </a:extLst>
          </p:cNvPr>
          <p:cNvGrpSpPr/>
          <p:nvPr/>
        </p:nvGrpSpPr>
        <p:grpSpPr>
          <a:xfrm>
            <a:off x="947738" y="2385193"/>
            <a:ext cx="5929800" cy="571286"/>
            <a:chOff x="1013126" y="1841927"/>
            <a:chExt cx="5929800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6F33C7-D4ED-B227-16CF-292BAF3F2577}"/>
                </a:ext>
              </a:extLst>
            </p:cNvPr>
            <p:cNvSpPr txBox="1"/>
            <p:nvPr/>
          </p:nvSpPr>
          <p:spPr>
            <a:xfrm>
              <a:off x="1013126" y="1841927"/>
              <a:ext cx="592980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랜덤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단어법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39556E7A-53D5-1B63-45BE-963FC1E6B5F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6A1535BA-8073-C106-5216-8ED068551EDA}"/>
              </a:ext>
            </a:extLst>
          </p:cNvPr>
          <p:cNvGrpSpPr/>
          <p:nvPr/>
        </p:nvGrpSpPr>
        <p:grpSpPr>
          <a:xfrm>
            <a:off x="1669219" y="3168317"/>
            <a:ext cx="6085662" cy="463460"/>
            <a:chOff x="3965516" y="2790917"/>
            <a:chExt cx="6085662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E6A94F-D5C0-25D3-C489-0929D7A573DB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무관한 단어를 문제에 연결하여 새로운 관점 발견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1747DA6-9C55-26EE-E3B5-0F1CB7AFC9C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A683F72E-63AC-4E1E-D766-47C425D0A58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E1A4CE05-42DE-6B65-F114-318451D75DD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28E6043D-03BA-75B8-98E9-66393D6C323B}"/>
              </a:ext>
            </a:extLst>
          </p:cNvPr>
          <p:cNvGrpSpPr/>
          <p:nvPr/>
        </p:nvGrpSpPr>
        <p:grpSpPr>
          <a:xfrm>
            <a:off x="1000332" y="3809451"/>
            <a:ext cx="2175424" cy="2175424"/>
            <a:chOff x="4210427" y="3273960"/>
            <a:chExt cx="3087673" cy="3087673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2362A5D8-5922-77BE-33E6-91298A3CE571}"/>
                </a:ext>
              </a:extLst>
            </p:cNvPr>
            <p:cNvSpPr/>
            <p:nvPr/>
          </p:nvSpPr>
          <p:spPr>
            <a:xfrm>
              <a:off x="4210427" y="3273960"/>
              <a:ext cx="3087673" cy="308767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A2457B-8705-DCF1-C98A-E65C54C78CDD}"/>
                </a:ext>
              </a:extLst>
            </p:cNvPr>
            <p:cNvSpPr txBox="1"/>
            <p:nvPr/>
          </p:nvSpPr>
          <p:spPr>
            <a:xfrm>
              <a:off x="4953845" y="3624404"/>
              <a:ext cx="1600839" cy="238678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도서관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+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편의점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CAF0C1-7829-1089-8F8A-400B2AF05534}"/>
              </a:ext>
            </a:extLst>
          </p:cNvPr>
          <p:cNvSpPr txBox="1"/>
          <p:nvPr/>
        </p:nvSpPr>
        <p:spPr>
          <a:xfrm>
            <a:off x="3311072" y="4288477"/>
            <a:ext cx="5768957" cy="12636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24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시간 무인 도서 대출 시스템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다양한 거점에 도서 픽업 스테이션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동네 서점 및 카페와 제휴하여 도서 픽업 거점 확대</a:t>
            </a:r>
          </a:p>
        </p:txBody>
      </p:sp>
    </p:spTree>
    <p:extLst>
      <p:ext uri="{BB962C8B-B14F-4D97-AF65-F5344CB8AC3E}">
        <p14:creationId xmlns:p14="http://schemas.microsoft.com/office/powerpoint/2010/main" val="25366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5033E-58EF-0A8C-4A8E-B78D02B00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955D9EB5-9936-81B4-8534-6AE03410F526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D416F290-D7A8-72D7-C5C4-91ADB59051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02269048-7240-2223-37B0-EFE15FC706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9EA18D-70D1-BF8D-F96C-9B237CFC7472}"/>
              </a:ext>
            </a:extLst>
          </p:cNvPr>
          <p:cNvSpPr txBox="1"/>
          <p:nvPr/>
        </p:nvSpPr>
        <p:spPr>
          <a:xfrm>
            <a:off x="1871814" y="2540563"/>
            <a:ext cx="5138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발산적 사고</a:t>
            </a:r>
            <a:r>
              <a:rPr lang="en-US" altLang="ko-KR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4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의 중요성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2491138-32A6-336F-9A9B-DF708CA26BE3}"/>
              </a:ext>
            </a:extLst>
          </p:cNvPr>
          <p:cNvGrpSpPr/>
          <p:nvPr/>
        </p:nvGrpSpPr>
        <p:grpSpPr>
          <a:xfrm>
            <a:off x="2317488" y="3377023"/>
            <a:ext cx="4677387" cy="863570"/>
            <a:chOff x="3965516" y="2790917"/>
            <a:chExt cx="4677387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4C5579-C36A-55A3-F750-C9E82FC1A246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어떤 문제에서도 아이디어를 자신 있게 만들어내는 창의적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도구함을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갖게 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B6E66B76-F2C7-949B-350F-872FE44C2D7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2F70045C-C744-9FAD-F638-66B941F7797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7E422CBA-F107-5174-49FE-C6881A8B7C1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819C673-F136-5A4E-7990-69007BD17F31}"/>
              </a:ext>
            </a:extLst>
          </p:cNvPr>
          <p:cNvGrpSpPr/>
          <p:nvPr/>
        </p:nvGrpSpPr>
        <p:grpSpPr>
          <a:xfrm>
            <a:off x="2317488" y="4424654"/>
            <a:ext cx="4677387" cy="863570"/>
            <a:chOff x="3965516" y="2790917"/>
            <a:chExt cx="4677387" cy="8635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B04822-8831-6565-94F9-AAB6F1711C69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 안에는 망치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접착제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분류함처럼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사고를 확장시키는 도구들이 들어 있음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6C4B38FB-8177-E832-CA23-AD4CB923AA9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6815540B-EB5C-4904-7301-6E46754460E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505B53E4-E43D-E827-1DCE-4071AE0E4BF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864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6E98D-C639-CCF7-B31D-DD31E951E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8F8E37B-2F97-EEE6-68F7-BDFCA7E7B46B}"/>
              </a:ext>
            </a:extLst>
          </p:cNvPr>
          <p:cNvSpPr txBox="1"/>
          <p:nvPr/>
        </p:nvSpPr>
        <p:spPr>
          <a:xfrm>
            <a:off x="778495" y="673792"/>
            <a:ext cx="35932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연결법과 창의적 자극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40D50-F101-C67A-9146-873F91DDAF7B}"/>
              </a:ext>
            </a:extLst>
          </p:cNvPr>
          <p:cNvSpPr txBox="1"/>
          <p:nvPr/>
        </p:nvSpPr>
        <p:spPr>
          <a:xfrm>
            <a:off x="1134095" y="1593928"/>
            <a:ext cx="435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연결법의 실제와 랜덤 자극 예시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007CDC8-C07B-1562-CE5B-06303938CF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CA533BF-B9DE-7940-CAD9-0F793EF309D1}"/>
              </a:ext>
            </a:extLst>
          </p:cNvPr>
          <p:cNvGrpSpPr/>
          <p:nvPr/>
        </p:nvGrpSpPr>
        <p:grpSpPr>
          <a:xfrm>
            <a:off x="947738" y="2385193"/>
            <a:ext cx="5929800" cy="571286"/>
            <a:chOff x="1013126" y="1841927"/>
            <a:chExt cx="5929800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BC4CB7-7A95-E40A-2607-E75422CB14B5}"/>
                </a:ext>
              </a:extLst>
            </p:cNvPr>
            <p:cNvSpPr txBox="1"/>
            <p:nvPr/>
          </p:nvSpPr>
          <p:spPr>
            <a:xfrm>
              <a:off x="1013126" y="1841927"/>
              <a:ext cx="592980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랜덤 </a:t>
              </a: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단어법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B9FFA9B2-3B3D-C766-550D-F056CE35657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E0EE368-3DBE-C2F7-029B-F418F993CE46}"/>
              </a:ext>
            </a:extLst>
          </p:cNvPr>
          <p:cNvGrpSpPr/>
          <p:nvPr/>
        </p:nvGrpSpPr>
        <p:grpSpPr>
          <a:xfrm>
            <a:off x="1985924" y="4139069"/>
            <a:ext cx="5132634" cy="1147857"/>
            <a:chOff x="7443729" y="2903069"/>
            <a:chExt cx="5132634" cy="11478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CE1E01-7DB0-6A94-96C6-94B70CE89A28}"/>
                </a:ext>
              </a:extLst>
            </p:cNvPr>
            <p:cNvSpPr txBox="1"/>
            <p:nvPr/>
          </p:nvSpPr>
          <p:spPr>
            <a:xfrm>
              <a:off x="7443729" y="3264492"/>
              <a:ext cx="5132634" cy="786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</a:t>
              </a: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도서관</a:t>
              </a:r>
              <a:r>
                <a:rPr lang="en-US" altLang="ko-KR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 </a:t>
              </a:r>
              <a:r>
                <a:rPr lang="en-US" altLang="ko-KR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교통 거점</a:t>
              </a:r>
              <a:r>
                <a:rPr lang="en-US" altLang="ko-KR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이라는 개념을 성공적으로 연결한 사례</a:t>
              </a:r>
              <a:endParaRPr lang="en-US" altLang="ko-KR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4" name="화살표: 아래쪽 23">
              <a:extLst>
                <a:ext uri="{FF2B5EF4-FFF2-40B4-BE49-F238E27FC236}">
                  <a16:creationId xmlns:a16="http://schemas.microsoft.com/office/drawing/2014/main" id="{DE4FC0BB-99E3-93B7-7371-7F5511AF0E67}"/>
                </a:ext>
              </a:extLst>
            </p:cNvPr>
            <p:cNvSpPr/>
            <p:nvPr/>
          </p:nvSpPr>
          <p:spPr>
            <a:xfrm flipH="1">
              <a:off x="9831047" y="2903069"/>
              <a:ext cx="326728" cy="380608"/>
            </a:xfrm>
            <a:prstGeom prst="downArrow">
              <a:avLst/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1EF14ED-C997-6B2D-59ED-956334B8A449}"/>
              </a:ext>
            </a:extLst>
          </p:cNvPr>
          <p:cNvGrpSpPr/>
          <p:nvPr/>
        </p:nvGrpSpPr>
        <p:grpSpPr>
          <a:xfrm>
            <a:off x="1669219" y="3168317"/>
            <a:ext cx="6085662" cy="863570"/>
            <a:chOff x="3965516" y="2790917"/>
            <a:chExt cx="6085662" cy="8635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7D4E1B-4F49-B463-894B-3B4B279D119C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유동인구가 많은 지하철역에 무인 도서 대출 기기를 설치하여 접근성을 높임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A86E1836-4281-527B-675F-EDBC26DEFF7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3AE59412-ABE9-918D-5C90-7E0332DF329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6FACC85A-0C23-6FA0-58A2-6B8C580AFB1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08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2AADF-9ED4-F462-DAFA-268755BB3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3646C4B-4307-B098-E6A0-6C6E84535EEC}"/>
              </a:ext>
            </a:extLst>
          </p:cNvPr>
          <p:cNvSpPr txBox="1"/>
          <p:nvPr/>
        </p:nvSpPr>
        <p:spPr>
          <a:xfrm>
            <a:off x="778495" y="673792"/>
            <a:ext cx="35932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연결법과 창의적 자극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DE114-BFF8-4822-0606-D32A8BE10D09}"/>
              </a:ext>
            </a:extLst>
          </p:cNvPr>
          <p:cNvSpPr txBox="1"/>
          <p:nvPr/>
        </p:nvSpPr>
        <p:spPr>
          <a:xfrm>
            <a:off x="1134095" y="1593928"/>
            <a:ext cx="551240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아이디어 확장 전략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은유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유추 및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타산업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접목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E8F880-029F-CC28-AC5B-28DA79B7D7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E1E5C95A-1CFB-624F-AD08-813A474583E0}"/>
              </a:ext>
            </a:extLst>
          </p:cNvPr>
          <p:cNvGrpSpPr/>
          <p:nvPr/>
        </p:nvGrpSpPr>
        <p:grpSpPr>
          <a:xfrm>
            <a:off x="947738" y="2385193"/>
            <a:ext cx="5929800" cy="571286"/>
            <a:chOff x="1013126" y="1841927"/>
            <a:chExt cx="5929800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5F7187-76C5-D112-0B1A-0E9D0E941BF0}"/>
                </a:ext>
              </a:extLst>
            </p:cNvPr>
            <p:cNvSpPr txBox="1"/>
            <p:nvPr/>
          </p:nvSpPr>
          <p:spPr>
            <a:xfrm>
              <a:off x="1013126" y="1841927"/>
              <a:ext cx="592980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시각적 자극</a:t>
              </a:r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B0330276-C8B6-B161-22B4-A3A948DFCB9E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02A3C6C5-98FE-E17B-A439-45CA40693D80}"/>
              </a:ext>
            </a:extLst>
          </p:cNvPr>
          <p:cNvGrpSpPr/>
          <p:nvPr/>
        </p:nvGrpSpPr>
        <p:grpSpPr>
          <a:xfrm>
            <a:off x="1669219" y="3168317"/>
            <a:ext cx="6085662" cy="463460"/>
            <a:chOff x="3965516" y="2790917"/>
            <a:chExt cx="6085662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93D830-889A-BDE8-AEB6-FB048F4EDA21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무작위 이미지의 속성을 문제 해결에 연결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95CC240-AFA8-60E5-60B2-C5D72EF3556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CED60DA7-F2CD-8399-3A2B-B63E2EAF5A8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468BC4DF-13DD-70B8-C6F7-85B219F0163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F7C2C38-DCE9-C399-977F-1AEA0A0F37B5}"/>
              </a:ext>
            </a:extLst>
          </p:cNvPr>
          <p:cNvGrpSpPr/>
          <p:nvPr/>
        </p:nvGrpSpPr>
        <p:grpSpPr>
          <a:xfrm>
            <a:off x="1000332" y="3809451"/>
            <a:ext cx="2175424" cy="2175424"/>
            <a:chOff x="4210427" y="3273960"/>
            <a:chExt cx="3087673" cy="3087673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F1F9E85E-A481-D16F-63B5-651B086EFA97}"/>
                </a:ext>
              </a:extLst>
            </p:cNvPr>
            <p:cNvSpPr/>
            <p:nvPr/>
          </p:nvSpPr>
          <p:spPr>
            <a:xfrm>
              <a:off x="4210427" y="3273960"/>
              <a:ext cx="3087673" cy="308767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BAF654-AC5E-8F1A-2B20-BC6EE4A831F9}"/>
                </a:ext>
              </a:extLst>
            </p:cNvPr>
            <p:cNvSpPr txBox="1"/>
            <p:nvPr/>
          </p:nvSpPr>
          <p:spPr>
            <a:xfrm>
              <a:off x="4493342" y="3624404"/>
              <a:ext cx="2521843" cy="238678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쓰레기 투기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+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거울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53BE6AE-FF88-F992-ED2A-82B4464132A3}"/>
              </a:ext>
            </a:extLst>
          </p:cNvPr>
          <p:cNvSpPr txBox="1"/>
          <p:nvPr/>
        </p:nvSpPr>
        <p:spPr>
          <a:xfrm>
            <a:off x="3311072" y="4488531"/>
            <a:ext cx="5768957" cy="86357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양심 거울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설치로 투기자 자아성찰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깨끗한 환경 갤러리로 공간 재구성</a:t>
            </a:r>
          </a:p>
        </p:txBody>
      </p:sp>
    </p:spTree>
    <p:extLst>
      <p:ext uri="{BB962C8B-B14F-4D97-AF65-F5344CB8AC3E}">
        <p14:creationId xmlns:p14="http://schemas.microsoft.com/office/powerpoint/2010/main" val="9063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42251-C6CE-9A85-6EC0-C66149A40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599CC03-96B3-0CD7-B515-63C6E593EB62}"/>
              </a:ext>
            </a:extLst>
          </p:cNvPr>
          <p:cNvSpPr txBox="1"/>
          <p:nvPr/>
        </p:nvSpPr>
        <p:spPr>
          <a:xfrm>
            <a:off x="778495" y="673792"/>
            <a:ext cx="35932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강제 연결법과 창의적 자극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E2B91-ED9E-997B-4C98-C24060A7C645}"/>
              </a:ext>
            </a:extLst>
          </p:cNvPr>
          <p:cNvSpPr txBox="1"/>
          <p:nvPr/>
        </p:nvSpPr>
        <p:spPr>
          <a:xfrm>
            <a:off x="1134095" y="1593928"/>
            <a:ext cx="536974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아이디어 확장 전략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은유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유추 및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타산업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접목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EF9225-341D-3F7D-5E92-18FFEF263B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2F377E9-B4D5-AB33-4D71-A74F47EBC0FC}"/>
              </a:ext>
            </a:extLst>
          </p:cNvPr>
          <p:cNvGrpSpPr/>
          <p:nvPr/>
        </p:nvGrpSpPr>
        <p:grpSpPr>
          <a:xfrm>
            <a:off x="947738" y="2385193"/>
            <a:ext cx="5929800" cy="571286"/>
            <a:chOff x="1013126" y="1841927"/>
            <a:chExt cx="5929800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416F72-53EA-D056-DD08-9D1C9E1F31FA}"/>
                </a:ext>
              </a:extLst>
            </p:cNvPr>
            <p:cNvSpPr txBox="1"/>
            <p:nvPr/>
          </p:nvSpPr>
          <p:spPr>
            <a:xfrm>
              <a:off x="1013126" y="1841927"/>
              <a:ext cx="592980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은유와 유추</a:t>
              </a:r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8D63941F-3A35-9C23-121E-FE2D00EBA5DF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50A908A-A367-E7ED-1013-EBAFA1521D89}"/>
              </a:ext>
            </a:extLst>
          </p:cNvPr>
          <p:cNvGrpSpPr/>
          <p:nvPr/>
        </p:nvGrpSpPr>
        <p:grpSpPr>
          <a:xfrm>
            <a:off x="1669219" y="3168317"/>
            <a:ext cx="6085662" cy="463460"/>
            <a:chOff x="3965516" y="2790917"/>
            <a:chExt cx="6085662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05F735-65AA-77EC-9298-D232E4AD348D}"/>
                </a:ext>
              </a:extLst>
            </p:cNvPr>
            <p:cNvSpPr txBox="1"/>
            <p:nvPr/>
          </p:nvSpPr>
          <p:spPr>
            <a:xfrm>
              <a:off x="4282221" y="2790917"/>
              <a:ext cx="576895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성공 시스템의 원리를 전혀 다른 분야에 적용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2F9BC688-81D9-1E83-D395-CC26B744780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CC1F839F-2913-00FC-F2F8-60E7E6B8DD8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BA87224D-1F92-34CE-F33A-E917D5E070F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85C05D1-5BA4-80F7-6C16-D60802B1A2C4}"/>
              </a:ext>
            </a:extLst>
          </p:cNvPr>
          <p:cNvGrpSpPr/>
          <p:nvPr/>
        </p:nvGrpSpPr>
        <p:grpSpPr>
          <a:xfrm>
            <a:off x="1000332" y="3809451"/>
            <a:ext cx="2175424" cy="2175424"/>
            <a:chOff x="4210427" y="3273960"/>
            <a:chExt cx="3087673" cy="3087673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83888B26-D380-CE97-DF2F-F10D4C31C14F}"/>
                </a:ext>
              </a:extLst>
            </p:cNvPr>
            <p:cNvSpPr/>
            <p:nvPr/>
          </p:nvSpPr>
          <p:spPr>
            <a:xfrm>
              <a:off x="4210427" y="3273960"/>
              <a:ext cx="3087673" cy="308767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D55A0C-E683-6697-D59B-592B450D8B4F}"/>
                </a:ext>
              </a:extLst>
            </p:cNvPr>
            <p:cNvSpPr txBox="1"/>
            <p:nvPr/>
          </p:nvSpPr>
          <p:spPr>
            <a:xfrm>
              <a:off x="4558867" y="3624404"/>
              <a:ext cx="2390791" cy="238678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공공서비스 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+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넷플릭스</a:t>
              </a:r>
              <a:endPara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8D01A92-C40A-14F5-9F13-EF70D3564D61}"/>
              </a:ext>
            </a:extLst>
          </p:cNvPr>
          <p:cNvSpPr txBox="1"/>
          <p:nvPr/>
        </p:nvSpPr>
        <p:spPr>
          <a:xfrm>
            <a:off x="3311072" y="4488531"/>
            <a:ext cx="5768957" cy="86357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구독형 공공서비스 모델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개인 맞춤형 정책 추천 시스템</a:t>
            </a:r>
          </a:p>
        </p:txBody>
      </p:sp>
    </p:spTree>
    <p:extLst>
      <p:ext uri="{BB962C8B-B14F-4D97-AF65-F5344CB8AC3E}">
        <p14:creationId xmlns:p14="http://schemas.microsoft.com/office/powerpoint/2010/main" val="84778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232D6-DD5A-CF39-4F13-C887E1214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E81BF0-7D5F-A0AE-C4E4-3E21C2BAC5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7B88E5-83E5-DABB-2CC3-635D5521E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4C0430-2D4B-01AA-A3C8-6C9454CD3C9E}"/>
              </a:ext>
            </a:extLst>
          </p:cNvPr>
          <p:cNvSpPr txBox="1"/>
          <p:nvPr/>
        </p:nvSpPr>
        <p:spPr>
          <a:xfrm>
            <a:off x="2984733" y="2529890"/>
            <a:ext cx="62225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0" b="0" i="0" u="none" strike="noStrike" kern="1200" cap="none" spc="-470" normalizeH="0" baseline="0" noProof="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브레인스토밍 예시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EB01B43D-D872-D204-2294-91240D40DA40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49C78E4A-7CF4-4FA6-7D9C-1096C0A172B5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D4F0BB04-4B02-0CE3-E058-0247BA008A4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0C4DC48-A8B5-C47D-0E1B-2DFFBEEE17E2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51E8494-C74F-C5CC-934E-2915F32E2DB9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A773471A-AB6A-1B18-041F-8A983B53BB5E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EA8B6A7-2509-FE1C-EDE2-E400CB68BEC8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rPr>
              <a:t>0</a:t>
            </a:r>
            <a:endParaRPr kumimoji="0" lang="ko-KR" altLang="en-US" sz="3600" b="0" i="0" u="none" strike="noStrike" kern="1200" cap="none" spc="0" normalizeH="0" baseline="0" noProof="0" dirty="0">
              <a:ln>
                <a:solidFill>
                  <a:srgbClr val="156082">
                    <a:alpha val="0"/>
                  </a:srgbClr>
                </a:solidFill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카페24 아네모네" pitchFamily="2" charset="-127"/>
              <a:ea typeface="카페24 아네모네" pitchFamily="2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7A6296-580A-82AD-B778-BD79791D1182}"/>
              </a:ext>
            </a:extLst>
          </p:cNvPr>
          <p:cNvSpPr txBox="1"/>
          <p:nvPr/>
        </p:nvSpPr>
        <p:spPr>
          <a:xfrm>
            <a:off x="6000512" y="1593371"/>
            <a:ext cx="50847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4</a:t>
            </a:r>
            <a:endParaRPr kumimoji="0" lang="ko-KR" altLang="en-US" sz="3600" b="0" i="0" u="none" strike="noStrike" kern="1200" cap="none" spc="0" normalizeH="0" baseline="0" noProof="0" dirty="0">
              <a:ln>
                <a:solidFill>
                  <a:srgbClr val="156082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카페24 아네모네" pitchFamily="2" charset="-127"/>
              <a:ea typeface="카페24 아네모네" pitchFamily="2" charset="-127"/>
              <a:cs typeface="+mn-cs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C0641F38-08D0-A078-FAA8-D4952379FB06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23865170-D14F-C47A-C5D4-B714EC0000E7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3DD7F284-9394-2D3F-6280-4F4F169ACEB1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A5780C87-881A-E42F-5DE7-40F4D9415963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AD0E204-4AAC-E940-0E4A-26F52D9A4D76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C8553A2B-4817-D2FA-FE4E-E7D020850D31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96F92B4-34CC-CA7F-D648-EBF88889C32F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814B466B-8541-DA9B-90CE-67B89EBC6E8B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645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7F1D8-FACD-2A04-D951-6C9371537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79D09BE-A03F-D308-42ED-ACF93AF9539E}"/>
              </a:ext>
            </a:extLst>
          </p:cNvPr>
          <p:cNvSpPr txBox="1"/>
          <p:nvPr/>
        </p:nvSpPr>
        <p:spPr>
          <a:xfrm>
            <a:off x="778495" y="673792"/>
            <a:ext cx="25369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 예시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D96DC-40B8-32A7-5FA1-0790D9FE7564}"/>
              </a:ext>
            </a:extLst>
          </p:cNvPr>
          <p:cNvSpPr txBox="1"/>
          <p:nvPr/>
        </p:nvSpPr>
        <p:spPr>
          <a:xfrm>
            <a:off x="1134095" y="1593928"/>
            <a:ext cx="42585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실전 사례 기반 창의적 브레인스토밍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79CBD8-6446-3FF8-1216-157B24ED1D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FD9CB-1C19-8442-B35A-E03916DF693D}"/>
              </a:ext>
            </a:extLst>
          </p:cNvPr>
          <p:cNvSpPr txBox="1"/>
          <p:nvPr/>
        </p:nvSpPr>
        <p:spPr>
          <a:xfrm flipH="1">
            <a:off x="2414668" y="5665189"/>
            <a:ext cx="736266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브레인스토밍 원칙의 실제 적용을 가상 시나리오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411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34964-B2E9-F31E-91A9-4F54DA5CE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7B098F-8108-D5F5-8DF4-2945BF9D5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03FE34-B41F-7ECA-DEDB-B4E90D57B5F2}"/>
              </a:ext>
            </a:extLst>
          </p:cNvPr>
          <p:cNvSpPr txBox="1"/>
          <p:nvPr/>
        </p:nvSpPr>
        <p:spPr>
          <a:xfrm flipH="1">
            <a:off x="2949351" y="2625144"/>
            <a:ext cx="5988972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목표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: 20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분 동안 최소 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50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개 아이디어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1AB804-55A7-EDFD-A2CE-68D1A675CEBB}"/>
              </a:ext>
            </a:extLst>
          </p:cNvPr>
          <p:cNvSpPr txBox="1"/>
          <p:nvPr/>
        </p:nvSpPr>
        <p:spPr>
          <a:xfrm flipH="1">
            <a:off x="2949351" y="3241739"/>
            <a:ext cx="5988972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판단 보류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파격적 아이디어 환영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43846-94D9-61C0-87CE-E4D870461F08}"/>
              </a:ext>
            </a:extLst>
          </p:cNvPr>
          <p:cNvSpPr txBox="1"/>
          <p:nvPr/>
        </p:nvSpPr>
        <p:spPr>
          <a:xfrm flipH="1">
            <a:off x="2949351" y="3858334"/>
            <a:ext cx="5988972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아이디어에 더하기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양으로 승부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331439-9A33-DEFA-5453-8BC5BBDDE0A0}"/>
              </a:ext>
            </a:extLst>
          </p:cNvPr>
          <p:cNvSpPr txBox="1"/>
          <p:nvPr/>
        </p:nvSpPr>
        <p:spPr>
          <a:xfrm flipH="1">
            <a:off x="2949351" y="4474929"/>
            <a:ext cx="5988972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워밍업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냉장고와 버스정류장의 공통점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C34D9420-420B-349B-F423-99B8DE83E2B4}"/>
              </a:ext>
            </a:extLst>
          </p:cNvPr>
          <p:cNvGrpSpPr/>
          <p:nvPr/>
        </p:nvGrpSpPr>
        <p:grpSpPr>
          <a:xfrm>
            <a:off x="588230" y="652115"/>
            <a:ext cx="10653216" cy="1169551"/>
            <a:chOff x="4374206" y="2798058"/>
            <a:chExt cx="10653216" cy="11695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847533-05A7-051C-35E7-09A57CCBDA2D}"/>
                </a:ext>
              </a:extLst>
            </p:cNvPr>
            <p:cNvSpPr txBox="1"/>
            <p:nvPr/>
          </p:nvSpPr>
          <p:spPr>
            <a:xfrm>
              <a:off x="4943316" y="2798058"/>
              <a:ext cx="1008410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어떻게 하면 우리 동네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1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인 가구들이 외로움을 덜 느끼고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,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이웃과 자연스럽게 연결될 수 있을까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?</a:t>
              </a: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05E883D2-3FBE-9264-04DC-007EA7E00DD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351C9894-6425-EE62-CBF6-EE87C54260C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C3747EF-6755-1333-A3C2-1F30ED9FC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671AF46A-C539-BF24-C36F-1C670A1CC7DE}"/>
              </a:ext>
            </a:extLst>
          </p:cNvPr>
          <p:cNvGrpSpPr/>
          <p:nvPr/>
        </p:nvGrpSpPr>
        <p:grpSpPr>
          <a:xfrm>
            <a:off x="1062100" y="2211566"/>
            <a:ext cx="2671741" cy="3172125"/>
            <a:chOff x="3891852" y="2616200"/>
            <a:chExt cx="1878814" cy="1878814"/>
          </a:xfrm>
        </p:grpSpPr>
        <p:sp>
          <p:nvSpPr>
            <p:cNvPr id="13" name="사각형: 잘린 대각선 방향 모서리 12">
              <a:extLst>
                <a:ext uri="{FF2B5EF4-FFF2-40B4-BE49-F238E27FC236}">
                  <a16:creationId xmlns:a16="http://schemas.microsoft.com/office/drawing/2014/main" id="{70AF5E26-DDEA-5FFE-0015-80AE8A23B8E2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71AAA3B-CFED-4E75-CDE4-9760C876D028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41C3C2-B38B-4A94-E7D4-D92DAA147016}"/>
                </a:ext>
              </a:extLst>
            </p:cNvPr>
            <p:cNvSpPr txBox="1"/>
            <p:nvPr/>
          </p:nvSpPr>
          <p:spPr>
            <a:xfrm>
              <a:off x="4163471" y="3382882"/>
              <a:ext cx="1335577" cy="34544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진행자 안내</a:t>
              </a:r>
              <a:endParaRPr lang="en-US" altLang="ko-KR" dirty="0"/>
            </a:p>
          </p:txBody>
        </p:sp>
      </p:grpSp>
    </p:spTree>
    <p:extLst>
      <p:ext uri="{BB962C8B-B14F-4D97-AF65-F5344CB8AC3E}">
        <p14:creationId xmlns:p14="http://schemas.microsoft.com/office/powerpoint/2010/main" val="60089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0F879-B045-E01D-23D4-7A403DDEF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F6D25E-40C9-F4C3-A3B9-DE08A6AFF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231D6FCA-307D-F033-72F0-1F16B319CE21}"/>
              </a:ext>
            </a:extLst>
          </p:cNvPr>
          <p:cNvGrpSpPr/>
          <p:nvPr/>
        </p:nvGrpSpPr>
        <p:grpSpPr>
          <a:xfrm>
            <a:off x="588230" y="652115"/>
            <a:ext cx="10653216" cy="1169551"/>
            <a:chOff x="4374206" y="2798058"/>
            <a:chExt cx="10653216" cy="11695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AB9F8E-4128-5A14-C603-5BC58A5F1B77}"/>
                </a:ext>
              </a:extLst>
            </p:cNvPr>
            <p:cNvSpPr txBox="1"/>
            <p:nvPr/>
          </p:nvSpPr>
          <p:spPr>
            <a:xfrm>
              <a:off x="4943316" y="2798058"/>
              <a:ext cx="1008410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어떻게 하면 우리 동네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1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인 가구들이 외로움을 덜 느끼고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,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이웃과 자연스럽게 연결될 수 있을까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?</a:t>
              </a: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03347B82-7105-5D68-A543-E8F2F1BA7C0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EF0CEDB6-9FC3-E7E6-2BC6-00CD66F81E9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0B3F4BB-2767-F09B-CCB4-A6B69CAD9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C05795A-F5D0-970A-044D-AA6917587DDF}"/>
              </a:ext>
            </a:extLst>
          </p:cNvPr>
          <p:cNvGrpSpPr/>
          <p:nvPr/>
        </p:nvGrpSpPr>
        <p:grpSpPr>
          <a:xfrm>
            <a:off x="1656659" y="2010321"/>
            <a:ext cx="6465835" cy="463460"/>
            <a:chOff x="3965516" y="2790917"/>
            <a:chExt cx="6465835" cy="4634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137056-1DF4-40DA-EAAE-5A17C7A2F42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브레인스토밍 방식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5B92F2CF-EA25-E964-83FC-43F34FC5D91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90FA9C69-D3C4-7965-2DF8-03F694CAB2D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EC96AF59-1F57-777E-E3B0-76F744842C3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4E15A70-8CFC-D538-9943-C0645DA6A24C}"/>
              </a:ext>
            </a:extLst>
          </p:cNvPr>
          <p:cNvGrpSpPr/>
          <p:nvPr/>
        </p:nvGrpSpPr>
        <p:grpSpPr>
          <a:xfrm>
            <a:off x="1556107" y="2763757"/>
            <a:ext cx="5970110" cy="469900"/>
            <a:chOff x="5030469" y="4502150"/>
            <a:chExt cx="5828031" cy="469900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EDEEE892-0639-D904-0365-038767D8311D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C8ECDC-F267-5A58-0D61-A98E0FE168F7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모든 참가자가 </a:t>
              </a: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포스트잇에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아이디어 작성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85594759-AC2A-8912-7775-0D299C136E44}"/>
              </a:ext>
            </a:extLst>
          </p:cNvPr>
          <p:cNvGrpSpPr/>
          <p:nvPr/>
        </p:nvGrpSpPr>
        <p:grpSpPr>
          <a:xfrm>
            <a:off x="1556107" y="4253552"/>
            <a:ext cx="5970110" cy="469900"/>
            <a:chOff x="5030469" y="4502150"/>
            <a:chExt cx="5828031" cy="469900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35F33088-0AAB-92DA-27F6-C07751C050A8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1950B9-FDA9-D3E3-0AEE-EF9DAE78E43B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다른 사람 아이디어에 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"Yes, and..." 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방식으로 추가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5F60918B-6B42-7CBC-92FE-D16EF82C22BC}"/>
              </a:ext>
            </a:extLst>
          </p:cNvPr>
          <p:cNvGrpSpPr/>
          <p:nvPr/>
        </p:nvGrpSpPr>
        <p:grpSpPr>
          <a:xfrm>
            <a:off x="1556107" y="3463720"/>
            <a:ext cx="5970110" cy="469900"/>
            <a:chOff x="5030469" y="4502150"/>
            <a:chExt cx="5828031" cy="469900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0BA2F6EC-0CDD-355D-BC92-F91222E8C345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F030B63-8DF4-91D6-BCB2-05FF0F421C2D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비판 없이 모든 의견 수용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88FC569-AE50-D88E-A585-37E80289B14F}"/>
              </a:ext>
            </a:extLst>
          </p:cNvPr>
          <p:cNvGrpSpPr/>
          <p:nvPr/>
        </p:nvGrpSpPr>
        <p:grpSpPr>
          <a:xfrm>
            <a:off x="1556107" y="5043385"/>
            <a:ext cx="5970110" cy="469900"/>
            <a:chOff x="5030469" y="4502150"/>
            <a:chExt cx="5828031" cy="469900"/>
          </a:xfrm>
        </p:grpSpPr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22805A65-8FA0-AB8C-2FB7-13B348329427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7A5244-75D9-21E9-C8BE-7686C018A94A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타이머를 사용한 시간 제한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D3E3B94C-5C6E-FB88-6A1A-CEE656037762}"/>
              </a:ext>
            </a:extLst>
          </p:cNvPr>
          <p:cNvGrpSpPr/>
          <p:nvPr/>
        </p:nvGrpSpPr>
        <p:grpSpPr>
          <a:xfrm>
            <a:off x="7757786" y="2570071"/>
            <a:ext cx="1828800" cy="705002"/>
            <a:chOff x="7943878" y="2121280"/>
            <a:chExt cx="1828800" cy="705002"/>
          </a:xfrm>
        </p:grpSpPr>
        <p:sp>
          <p:nvSpPr>
            <p:cNvPr id="33" name="Shape 19">
              <a:extLst>
                <a:ext uri="{FF2B5EF4-FFF2-40B4-BE49-F238E27FC236}">
                  <a16:creationId xmlns:a16="http://schemas.microsoft.com/office/drawing/2014/main" id="{2937F920-0980-998C-4F34-36344161AE3A}"/>
                </a:ext>
              </a:extLst>
            </p:cNvPr>
            <p:cNvSpPr/>
            <p:nvPr/>
          </p:nvSpPr>
          <p:spPr>
            <a:xfrm>
              <a:off x="7943878" y="2121280"/>
              <a:ext cx="1828800" cy="705002"/>
            </a:xfrm>
            <a:prstGeom prst="roundRect">
              <a:avLst>
                <a:gd name="adj" fmla="val 10516"/>
              </a:avLst>
            </a:prstGeom>
            <a:solidFill>
              <a:srgbClr val="FEF3C7"/>
            </a:solidFill>
            <a:ln w="12700">
              <a:solidFill>
                <a:srgbClr val="FDE68A"/>
              </a:solidFill>
              <a:prstDash val="solid"/>
            </a:ln>
            <a:effectLst>
              <a:outerShdw blurRad="50800" dist="25400" dir="2700000" algn="bl" rotWithShape="0">
                <a:srgbClr val="000000">
                  <a:alpha val="1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4" name="Text 21">
              <a:extLst>
                <a:ext uri="{FF2B5EF4-FFF2-40B4-BE49-F238E27FC236}">
                  <a16:creationId xmlns:a16="http://schemas.microsoft.com/office/drawing/2014/main" id="{E037F424-139A-51CB-6CDA-568153CC5FC8}"/>
                </a:ext>
              </a:extLst>
            </p:cNvPr>
            <p:cNvSpPr txBox="1"/>
            <p:nvPr/>
          </p:nvSpPr>
          <p:spPr>
            <a:xfrm>
              <a:off x="8060921" y="2219121"/>
              <a:ext cx="1657807" cy="5148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 latinLnBrk="0">
                <a:buNone/>
              </a:pPr>
              <a:r>
                <a:rPr lang="en-US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모든</a:t>
              </a:r>
              <a:r>
                <a:rPr lang="en-US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 집 </a:t>
              </a:r>
              <a:r>
                <a:rPr lang="en-US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현관문에</a:t>
              </a:r>
              <a:r>
                <a:rPr lang="en-US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 </a:t>
              </a:r>
              <a:r>
                <a:rPr lang="en-US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오늘의</a:t>
              </a:r>
              <a:r>
                <a:rPr lang="en-US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 </a:t>
              </a:r>
              <a:r>
                <a:rPr lang="en-US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기분</a:t>
              </a:r>
              <a:r>
                <a:rPr lang="en-US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 </a:t>
              </a:r>
              <a:r>
                <a:rPr lang="en-US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스티커</a:t>
              </a:r>
              <a:r>
                <a:rPr lang="en-US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 </a:t>
              </a:r>
              <a:r>
                <a:rPr lang="en-US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붙이기</a:t>
              </a:r>
              <a:endParaRPr lang="en-US" sz="12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15A6D8C-12B1-AB73-4B48-8BDD46F3E5B5}"/>
              </a:ext>
            </a:extLst>
          </p:cNvPr>
          <p:cNvGrpSpPr/>
          <p:nvPr/>
        </p:nvGrpSpPr>
        <p:grpSpPr>
          <a:xfrm>
            <a:off x="9889385" y="2570071"/>
            <a:ext cx="1828800" cy="705002"/>
            <a:chOff x="7943878" y="2121280"/>
            <a:chExt cx="1828800" cy="705002"/>
          </a:xfrm>
        </p:grpSpPr>
        <p:sp>
          <p:nvSpPr>
            <p:cNvPr id="37" name="Shape 19">
              <a:extLst>
                <a:ext uri="{FF2B5EF4-FFF2-40B4-BE49-F238E27FC236}">
                  <a16:creationId xmlns:a16="http://schemas.microsoft.com/office/drawing/2014/main" id="{ADCF8EE8-4757-61DA-E94B-C9F1D8A38520}"/>
                </a:ext>
              </a:extLst>
            </p:cNvPr>
            <p:cNvSpPr/>
            <p:nvPr/>
          </p:nvSpPr>
          <p:spPr>
            <a:xfrm>
              <a:off x="7943878" y="2121280"/>
              <a:ext cx="1828800" cy="705002"/>
            </a:xfrm>
            <a:prstGeom prst="roundRect">
              <a:avLst>
                <a:gd name="adj" fmla="val 10516"/>
              </a:avLst>
            </a:prstGeom>
            <a:solidFill>
              <a:srgbClr val="DBEAFE"/>
            </a:solidFill>
            <a:ln w="12700">
              <a:solidFill>
                <a:srgbClr val="93C5FD"/>
              </a:solidFill>
              <a:prstDash val="solid"/>
            </a:ln>
            <a:effectLst>
              <a:outerShdw blurRad="50800" dist="25400" dir="2700000" algn="bl" rotWithShape="0">
                <a:srgbClr val="000000">
                  <a:alpha val="1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8" name="Text 21">
              <a:extLst>
                <a:ext uri="{FF2B5EF4-FFF2-40B4-BE49-F238E27FC236}">
                  <a16:creationId xmlns:a16="http://schemas.microsoft.com/office/drawing/2014/main" id="{AE1F5807-A263-4CB1-B17A-726F177CC1F0}"/>
                </a:ext>
              </a:extLst>
            </p:cNvPr>
            <p:cNvSpPr txBox="1"/>
            <p:nvPr/>
          </p:nvSpPr>
          <p:spPr>
            <a:xfrm>
              <a:off x="8060921" y="2219121"/>
              <a:ext cx="1657807" cy="5148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latinLnBrk="0"/>
              <a:r>
                <a:rPr lang="en-US" altLang="ko-KR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반려식물</a:t>
              </a:r>
              <a:r>
                <a:rPr lang="en-US" altLang="ko-KR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en-US" altLang="ko-KR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화분을</a:t>
              </a:r>
              <a:r>
                <a:rPr lang="en-US" altLang="ko-KR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en-US" altLang="ko-KR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나눠주고</a:t>
              </a:r>
              <a:r>
                <a:rPr lang="en-US" altLang="ko-KR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en-US" altLang="ko-KR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서로</a:t>
              </a:r>
              <a:r>
                <a:rPr lang="en-US" altLang="ko-KR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en-US" altLang="ko-KR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돌봐주는</a:t>
              </a:r>
              <a:r>
                <a:rPr lang="en-US" altLang="ko-KR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r>
                <a:rPr lang="en-US" altLang="ko-KR" sz="12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</a:t>
              </a:r>
              <a:endParaRPr lang="en-US" altLang="ko-KR" sz="12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0A64EB2-9435-4637-533A-EB4715D57692}"/>
              </a:ext>
            </a:extLst>
          </p:cNvPr>
          <p:cNvGrpSpPr/>
          <p:nvPr/>
        </p:nvGrpSpPr>
        <p:grpSpPr>
          <a:xfrm>
            <a:off x="7757786" y="3675183"/>
            <a:ext cx="1828800" cy="705002"/>
            <a:chOff x="7943878" y="2121280"/>
            <a:chExt cx="1828800" cy="705002"/>
          </a:xfrm>
        </p:grpSpPr>
        <p:sp>
          <p:nvSpPr>
            <p:cNvPr id="40" name="Shape 19">
              <a:extLst>
                <a:ext uri="{FF2B5EF4-FFF2-40B4-BE49-F238E27FC236}">
                  <a16:creationId xmlns:a16="http://schemas.microsoft.com/office/drawing/2014/main" id="{0AFD4986-7B98-4EBE-4E18-4A4FB2E1D951}"/>
                </a:ext>
              </a:extLst>
            </p:cNvPr>
            <p:cNvSpPr/>
            <p:nvPr/>
          </p:nvSpPr>
          <p:spPr>
            <a:xfrm>
              <a:off x="7943878" y="2121280"/>
              <a:ext cx="1828800" cy="705002"/>
            </a:xfrm>
            <a:prstGeom prst="roundRect">
              <a:avLst>
                <a:gd name="adj" fmla="val 10516"/>
              </a:avLst>
            </a:prstGeom>
            <a:solidFill>
              <a:srgbClr val="FEF3C7"/>
            </a:solidFill>
            <a:ln w="12700">
              <a:solidFill>
                <a:srgbClr val="FDE68A"/>
              </a:solidFill>
              <a:prstDash val="solid"/>
            </a:ln>
            <a:effectLst>
              <a:outerShdw blurRad="50800" dist="25400" dir="2700000" algn="bl" rotWithShape="0">
                <a:srgbClr val="000000">
                  <a:alpha val="1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1" name="Text 21">
              <a:extLst>
                <a:ext uri="{FF2B5EF4-FFF2-40B4-BE49-F238E27FC236}">
                  <a16:creationId xmlns:a16="http://schemas.microsoft.com/office/drawing/2014/main" id="{6734A0BA-8771-2758-5829-DE79593A4DF6}"/>
                </a:ext>
              </a:extLst>
            </p:cNvPr>
            <p:cNvSpPr txBox="1"/>
            <p:nvPr/>
          </p:nvSpPr>
          <p:spPr>
            <a:xfrm>
              <a:off x="8060921" y="2219121"/>
              <a:ext cx="1657807" cy="5148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latinLnBrk="0"/>
              <a:r>
                <a:rPr lang="ko-KR" altLang="en-US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주말 반려식물 자랑 대회</a:t>
              </a: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4C77DE69-6B70-24CF-B084-4564BA7A6284}"/>
              </a:ext>
            </a:extLst>
          </p:cNvPr>
          <p:cNvGrpSpPr/>
          <p:nvPr/>
        </p:nvGrpSpPr>
        <p:grpSpPr>
          <a:xfrm>
            <a:off x="9889385" y="3675183"/>
            <a:ext cx="1828800" cy="705002"/>
            <a:chOff x="7943878" y="2121280"/>
            <a:chExt cx="1828800" cy="705002"/>
          </a:xfrm>
        </p:grpSpPr>
        <p:sp>
          <p:nvSpPr>
            <p:cNvPr id="43" name="Shape 19">
              <a:extLst>
                <a:ext uri="{FF2B5EF4-FFF2-40B4-BE49-F238E27FC236}">
                  <a16:creationId xmlns:a16="http://schemas.microsoft.com/office/drawing/2014/main" id="{3353E224-95E9-DE8F-C590-5A289CEB233A}"/>
                </a:ext>
              </a:extLst>
            </p:cNvPr>
            <p:cNvSpPr/>
            <p:nvPr/>
          </p:nvSpPr>
          <p:spPr>
            <a:xfrm>
              <a:off x="7943878" y="2121280"/>
              <a:ext cx="1828800" cy="705002"/>
            </a:xfrm>
            <a:prstGeom prst="roundRect">
              <a:avLst>
                <a:gd name="adj" fmla="val 10516"/>
              </a:avLst>
            </a:prstGeom>
            <a:solidFill>
              <a:srgbClr val="DBEAFE"/>
            </a:solidFill>
            <a:ln w="12700">
              <a:solidFill>
                <a:srgbClr val="93C5FD"/>
              </a:solidFill>
              <a:prstDash val="solid"/>
            </a:ln>
            <a:effectLst>
              <a:outerShdw blurRad="50800" dist="25400" dir="2700000" algn="bl" rotWithShape="0">
                <a:srgbClr val="000000">
                  <a:alpha val="1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4" name="Text 21">
              <a:extLst>
                <a:ext uri="{FF2B5EF4-FFF2-40B4-BE49-F238E27FC236}">
                  <a16:creationId xmlns:a16="http://schemas.microsoft.com/office/drawing/2014/main" id="{935F1739-ECA2-BB7F-0243-D80A04374C15}"/>
                </a:ext>
              </a:extLst>
            </p:cNvPr>
            <p:cNvSpPr txBox="1"/>
            <p:nvPr/>
          </p:nvSpPr>
          <p:spPr>
            <a:xfrm>
              <a:off x="8060921" y="2219121"/>
              <a:ext cx="1657807" cy="5148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latinLnBrk="0"/>
              <a:r>
                <a:rPr lang="ko-KR" altLang="en-US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금요일 밤의 동네 심야식당 운영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A1E9F67-43D2-A87C-1D01-20C5F270F846}"/>
              </a:ext>
            </a:extLst>
          </p:cNvPr>
          <p:cNvGrpSpPr/>
          <p:nvPr/>
        </p:nvGrpSpPr>
        <p:grpSpPr>
          <a:xfrm>
            <a:off x="7757786" y="4780295"/>
            <a:ext cx="1828800" cy="705002"/>
            <a:chOff x="7943878" y="2121280"/>
            <a:chExt cx="1828800" cy="705002"/>
          </a:xfrm>
        </p:grpSpPr>
        <p:sp>
          <p:nvSpPr>
            <p:cNvPr id="46" name="Shape 19">
              <a:extLst>
                <a:ext uri="{FF2B5EF4-FFF2-40B4-BE49-F238E27FC236}">
                  <a16:creationId xmlns:a16="http://schemas.microsoft.com/office/drawing/2014/main" id="{AAD8B5A4-62DE-9993-C0EE-9DEA17482DE6}"/>
                </a:ext>
              </a:extLst>
            </p:cNvPr>
            <p:cNvSpPr/>
            <p:nvPr/>
          </p:nvSpPr>
          <p:spPr>
            <a:xfrm>
              <a:off x="7943878" y="2121280"/>
              <a:ext cx="1828800" cy="705002"/>
            </a:xfrm>
            <a:prstGeom prst="roundRect">
              <a:avLst>
                <a:gd name="adj" fmla="val 10516"/>
              </a:avLst>
            </a:prstGeom>
            <a:solidFill>
              <a:srgbClr val="FEF3C7"/>
            </a:solidFill>
            <a:ln w="12700">
              <a:solidFill>
                <a:srgbClr val="FDE68A"/>
              </a:solidFill>
              <a:prstDash val="solid"/>
            </a:ln>
            <a:effectLst>
              <a:outerShdw blurRad="50800" dist="25400" dir="2700000" algn="bl" rotWithShape="0">
                <a:srgbClr val="000000">
                  <a:alpha val="1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7" name="Text 21">
              <a:extLst>
                <a:ext uri="{FF2B5EF4-FFF2-40B4-BE49-F238E27FC236}">
                  <a16:creationId xmlns:a16="http://schemas.microsoft.com/office/drawing/2014/main" id="{255E04D4-DE9B-F32C-AB2C-358F342E9F56}"/>
                </a:ext>
              </a:extLst>
            </p:cNvPr>
            <p:cNvSpPr txBox="1"/>
            <p:nvPr/>
          </p:nvSpPr>
          <p:spPr>
            <a:xfrm>
              <a:off x="8060921" y="2219121"/>
              <a:ext cx="1657807" cy="5148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latinLnBrk="0"/>
              <a:r>
                <a:rPr lang="ko-KR" altLang="en-US" sz="12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주말 반려식물 자랑 대회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EB8F5B29-8ADF-4AB3-9470-854C3E24217C}"/>
              </a:ext>
            </a:extLst>
          </p:cNvPr>
          <p:cNvGrpSpPr/>
          <p:nvPr/>
        </p:nvGrpSpPr>
        <p:grpSpPr>
          <a:xfrm>
            <a:off x="9889385" y="4780295"/>
            <a:ext cx="1828800" cy="705002"/>
            <a:chOff x="7943878" y="2121280"/>
            <a:chExt cx="1828800" cy="705002"/>
          </a:xfrm>
        </p:grpSpPr>
        <p:sp>
          <p:nvSpPr>
            <p:cNvPr id="49" name="Shape 19">
              <a:extLst>
                <a:ext uri="{FF2B5EF4-FFF2-40B4-BE49-F238E27FC236}">
                  <a16:creationId xmlns:a16="http://schemas.microsoft.com/office/drawing/2014/main" id="{36B2E004-475D-E358-EE33-AE086CEC84F7}"/>
                </a:ext>
              </a:extLst>
            </p:cNvPr>
            <p:cNvSpPr/>
            <p:nvPr/>
          </p:nvSpPr>
          <p:spPr>
            <a:xfrm>
              <a:off x="7943878" y="2121280"/>
              <a:ext cx="1828800" cy="705002"/>
            </a:xfrm>
            <a:prstGeom prst="roundRect">
              <a:avLst>
                <a:gd name="adj" fmla="val 10516"/>
              </a:avLst>
            </a:prstGeom>
            <a:solidFill>
              <a:srgbClr val="DBEAFE"/>
            </a:solidFill>
            <a:ln w="12700">
              <a:solidFill>
                <a:srgbClr val="93C5FD"/>
              </a:solidFill>
              <a:prstDash val="solid"/>
            </a:ln>
            <a:effectLst>
              <a:outerShdw blurRad="50800" dist="25400" dir="2700000" algn="bl" rotWithShape="0">
                <a:srgbClr val="000000">
                  <a:alpha val="10000"/>
                </a:srgbClr>
              </a:outerShdw>
            </a:effec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0" name="Text 21">
              <a:extLst>
                <a:ext uri="{FF2B5EF4-FFF2-40B4-BE49-F238E27FC236}">
                  <a16:creationId xmlns:a16="http://schemas.microsoft.com/office/drawing/2014/main" id="{DCD9C10D-8501-B32B-0253-6BA0211CD4AB}"/>
                </a:ext>
              </a:extLst>
            </p:cNvPr>
            <p:cNvSpPr txBox="1"/>
            <p:nvPr/>
          </p:nvSpPr>
          <p:spPr>
            <a:xfrm>
              <a:off x="8060921" y="2219121"/>
              <a:ext cx="1657807" cy="5148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ko-KR" altLang="en-US" sz="1200" dirty="0">
                  <a:solidFill>
                    <a:srgbClr val="2D3748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층별 </a:t>
              </a:r>
              <a:r>
                <a:rPr lang="ko-KR" altLang="en-US" sz="1200" dirty="0" err="1">
                  <a:solidFill>
                    <a:srgbClr val="2D3748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공구함</a:t>
              </a:r>
              <a:r>
                <a:rPr lang="ko-KR" altLang="en-US" sz="1200" dirty="0">
                  <a:solidFill>
                    <a:srgbClr val="2D3748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 공유 서비스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4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F2DBC-45C4-F8CF-3C7B-DD5F4812D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617CC72-D934-1BC5-E2D6-9AE1A624157C}"/>
              </a:ext>
            </a:extLst>
          </p:cNvPr>
          <p:cNvSpPr txBox="1"/>
          <p:nvPr/>
        </p:nvSpPr>
        <p:spPr>
          <a:xfrm>
            <a:off x="778495" y="673792"/>
            <a:ext cx="25369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 예시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F1506-98A7-2F6F-8140-4782BD082749}"/>
              </a:ext>
            </a:extLst>
          </p:cNvPr>
          <p:cNvSpPr txBox="1"/>
          <p:nvPr/>
        </p:nvSpPr>
        <p:spPr>
          <a:xfrm>
            <a:off x="1134095" y="1593928"/>
            <a:ext cx="42585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실전 사례 기반 창의적 브레인스토밍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03ECF6-ADBA-25F9-7D54-B3B3DEFBAD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22B4D3FC-9200-886C-F49F-7C01CD82FDEB}"/>
              </a:ext>
            </a:extLst>
          </p:cNvPr>
          <p:cNvGrpSpPr/>
          <p:nvPr/>
        </p:nvGrpSpPr>
        <p:grpSpPr>
          <a:xfrm>
            <a:off x="2514085" y="2598738"/>
            <a:ext cx="4207146" cy="469900"/>
            <a:chOff x="5030469" y="4502150"/>
            <a:chExt cx="5828031" cy="469900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DEB3594B-C5EA-1A2D-B6B9-EC3FF60FCDEC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FA7C3D-6965-DA5A-95C3-400C06DC94DD}"/>
                </a:ext>
              </a:extLst>
            </p:cNvPr>
            <p:cNvSpPr txBox="1"/>
            <p:nvPr/>
          </p:nvSpPr>
          <p:spPr>
            <a:xfrm>
              <a:off x="5256528" y="4552359"/>
              <a:ext cx="53124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"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그건 누가 </a:t>
              </a: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참여하겠어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?"</a:t>
              </a:r>
              <a:endPara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7F8CB655-FEF7-7F07-2EAB-887D9BE093F3}"/>
              </a:ext>
            </a:extLst>
          </p:cNvPr>
          <p:cNvSpPr/>
          <p:nvPr/>
        </p:nvSpPr>
        <p:spPr>
          <a:xfrm flipH="1">
            <a:off x="4434287" y="3171091"/>
            <a:ext cx="326728" cy="44343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D3ECF84-FD32-AB30-5ADE-7929430C78AB}"/>
              </a:ext>
            </a:extLst>
          </p:cNvPr>
          <p:cNvGrpSpPr/>
          <p:nvPr/>
        </p:nvGrpSpPr>
        <p:grpSpPr>
          <a:xfrm>
            <a:off x="2517995" y="3814031"/>
            <a:ext cx="4207146" cy="469900"/>
            <a:chOff x="5030469" y="4502150"/>
            <a:chExt cx="5828031" cy="469900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4966D4E3-2ADB-66C3-FA50-831886784B36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72F24B-1046-5561-5E2D-E4F3722BFC82}"/>
                </a:ext>
              </a:extLst>
            </p:cNvPr>
            <p:cNvSpPr txBox="1"/>
            <p:nvPr/>
          </p:nvSpPr>
          <p:spPr>
            <a:xfrm>
              <a:off x="5256528" y="4552359"/>
              <a:ext cx="53124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'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기분 스티커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'</a:t>
              </a:r>
              <a:endPara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  <p:sp>
        <p:nvSpPr>
          <p:cNvPr id="12" name="화살표: 아래쪽 11">
            <a:extLst>
              <a:ext uri="{FF2B5EF4-FFF2-40B4-BE49-F238E27FC236}">
                <a16:creationId xmlns:a16="http://schemas.microsoft.com/office/drawing/2014/main" id="{8FD1C7E5-9224-8A01-931C-810E05C150F6}"/>
              </a:ext>
            </a:extLst>
          </p:cNvPr>
          <p:cNvSpPr/>
          <p:nvPr/>
        </p:nvSpPr>
        <p:spPr>
          <a:xfrm flipH="1">
            <a:off x="4438197" y="4386384"/>
            <a:ext cx="326728" cy="44343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81FBF00-A568-1C9B-CA4A-B6D1DA49E0D1}"/>
              </a:ext>
            </a:extLst>
          </p:cNvPr>
          <p:cNvGrpSpPr/>
          <p:nvPr/>
        </p:nvGrpSpPr>
        <p:grpSpPr>
          <a:xfrm>
            <a:off x="2521905" y="5029324"/>
            <a:ext cx="4207146" cy="469900"/>
            <a:chOff x="5030469" y="4502150"/>
            <a:chExt cx="5828031" cy="46990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6EB12310-66FD-E14B-A3B9-00BE1AE4FA8B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06A50A-3CBA-9FC8-A6B4-39BDBD804D6C}"/>
                </a:ext>
              </a:extLst>
            </p:cNvPr>
            <p:cNvSpPr txBox="1"/>
            <p:nvPr/>
          </p:nvSpPr>
          <p:spPr>
            <a:xfrm>
              <a:off x="5256528" y="4552359"/>
              <a:ext cx="53124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'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반려식물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'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이라는 현실적인 대안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50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11650-C1CC-2F32-C219-8FDC31C4B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BE99DA0-EC43-08B5-4E78-C3F2996731E6}"/>
              </a:ext>
            </a:extLst>
          </p:cNvPr>
          <p:cNvSpPr txBox="1"/>
          <p:nvPr/>
        </p:nvSpPr>
        <p:spPr>
          <a:xfrm>
            <a:off x="778495" y="673792"/>
            <a:ext cx="25369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브레인스토밍 예시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95639A-668B-AFC2-38C8-0FF45817A740}"/>
              </a:ext>
            </a:extLst>
          </p:cNvPr>
          <p:cNvSpPr txBox="1"/>
          <p:nvPr/>
        </p:nvSpPr>
        <p:spPr>
          <a:xfrm>
            <a:off x="1134095" y="1593928"/>
            <a:ext cx="425853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실전 사례 기반 창의적 브레인스토밍</a:t>
            </a:r>
          </a:p>
        </p:txBody>
      </p:sp>
      <p:pic>
        <p:nvPicPr>
          <p:cNvPr id="3" name="그림 2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7F50C6-5A24-3A5C-6F35-881F4FB1F6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C5A00945-2E95-89DC-2BC7-F9D7637B187E}"/>
              </a:ext>
            </a:extLst>
          </p:cNvPr>
          <p:cNvGrpSpPr/>
          <p:nvPr/>
        </p:nvGrpSpPr>
        <p:grpSpPr>
          <a:xfrm>
            <a:off x="2514085" y="2598738"/>
            <a:ext cx="4207146" cy="469900"/>
            <a:chOff x="5030469" y="4502150"/>
            <a:chExt cx="5828031" cy="469900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CCC61FB5-E258-B4DC-617A-5911DD8D6BCE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9374D3-594C-0527-E28B-D09FE6142733}"/>
                </a:ext>
              </a:extLst>
            </p:cNvPr>
            <p:cNvSpPr txBox="1"/>
            <p:nvPr/>
          </p:nvSpPr>
          <p:spPr>
            <a:xfrm>
              <a:off x="5256528" y="4552359"/>
              <a:ext cx="53124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공유 주방</a:t>
              </a:r>
            </a:p>
          </p:txBody>
        </p:sp>
      </p:grpSp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BAA5DBCC-C6E1-2D3C-20CC-9A919704E38A}"/>
              </a:ext>
            </a:extLst>
          </p:cNvPr>
          <p:cNvSpPr/>
          <p:nvPr/>
        </p:nvSpPr>
        <p:spPr>
          <a:xfrm flipH="1">
            <a:off x="4434287" y="3171091"/>
            <a:ext cx="326728" cy="44343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EB996CEC-3DED-692E-9DF9-D0B04766FF65}"/>
              </a:ext>
            </a:extLst>
          </p:cNvPr>
          <p:cNvGrpSpPr/>
          <p:nvPr/>
        </p:nvGrpSpPr>
        <p:grpSpPr>
          <a:xfrm>
            <a:off x="2517995" y="3814031"/>
            <a:ext cx="4207146" cy="469900"/>
            <a:chOff x="5030469" y="4502150"/>
            <a:chExt cx="5828031" cy="469900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E81E9DBD-84B3-98A1-CC0C-6ECB57C78618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8F0B02-D43C-6859-4FA7-7B2D33FC2DDF}"/>
                </a:ext>
              </a:extLst>
            </p:cNvPr>
            <p:cNvSpPr txBox="1"/>
            <p:nvPr/>
          </p:nvSpPr>
          <p:spPr>
            <a:xfrm>
              <a:off x="5256528" y="4552359"/>
              <a:ext cx="531241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심야식당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DD5C81-7895-F5DE-E352-7E626D78EF51}"/>
              </a:ext>
            </a:extLst>
          </p:cNvPr>
          <p:cNvSpPr txBox="1"/>
          <p:nvPr/>
        </p:nvSpPr>
        <p:spPr>
          <a:xfrm flipH="1">
            <a:off x="993172" y="4842304"/>
            <a:ext cx="7029450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브레인스토밍 원칙을 지키면 집단 지성으로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더 풍부한 아이디어를 낼 수 있음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323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B044A04-65AA-BD49-F517-AED0BAE46AF0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심리적 장벽들을 진단하는 여정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097F6C3-C86E-CF40-EB3D-EEBF7C368240}"/>
              </a:ext>
            </a:extLst>
          </p:cNvPr>
          <p:cNvGrpSpPr/>
          <p:nvPr/>
        </p:nvGrpSpPr>
        <p:grpSpPr>
          <a:xfrm>
            <a:off x="3276298" y="3801403"/>
            <a:ext cx="5807377" cy="463460"/>
            <a:chOff x="3965516" y="2790917"/>
            <a:chExt cx="5807377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A663F2-35B2-930A-5003-732274BA9042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기능적 고착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Functional Fixedness)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43214A48-D489-1697-8ECE-B26989C42DB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71F2A8BF-4DE4-8318-A970-0FF24D79D91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768D1C0D-2DFE-604B-055B-058343E963F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BC889BA4-19A7-FEFE-D77C-2B5F7868872F}"/>
              </a:ext>
            </a:extLst>
          </p:cNvPr>
          <p:cNvGrpSpPr/>
          <p:nvPr/>
        </p:nvGrpSpPr>
        <p:grpSpPr>
          <a:xfrm>
            <a:off x="3276298" y="4362743"/>
            <a:ext cx="5807377" cy="463460"/>
            <a:chOff x="3965516" y="2790917"/>
            <a:chExt cx="5807377" cy="463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9137FA-20D1-A6D6-D215-C9C79BB3873D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평가에 대한 두려움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Fear of Evaluation)</a:t>
              </a: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564EF804-9770-B2DD-83B5-B3C72014C2A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3" name="원호 32">
                <a:extLst>
                  <a:ext uri="{FF2B5EF4-FFF2-40B4-BE49-F238E27FC236}">
                    <a16:creationId xmlns:a16="http://schemas.microsoft.com/office/drawing/2014/main" id="{C1F7B68C-194C-1E31-FE9B-6B82C582AF2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7C833E9A-E628-6A5B-F5EF-D15B931643D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FB44E311-7C5E-B6AD-EE79-99C31328FCEA}"/>
              </a:ext>
            </a:extLst>
          </p:cNvPr>
          <p:cNvGrpSpPr/>
          <p:nvPr/>
        </p:nvGrpSpPr>
        <p:grpSpPr>
          <a:xfrm>
            <a:off x="3276298" y="4924083"/>
            <a:ext cx="5807377" cy="463460"/>
            <a:chOff x="3965516" y="2790917"/>
            <a:chExt cx="5807377" cy="46346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002859-ADA0-56D5-C9EE-0714A5158915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조기 수렴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Premature Convergence)</a:t>
              </a: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0FB60B7A-6D43-343B-42B2-C03D2543423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8" name="원호 37">
                <a:extLst>
                  <a:ext uri="{FF2B5EF4-FFF2-40B4-BE49-F238E27FC236}">
                    <a16:creationId xmlns:a16="http://schemas.microsoft.com/office/drawing/2014/main" id="{069ECB9C-C585-282E-DA60-009C97352C5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3DFC48E3-8690-7D3D-F1E6-32ACAA025C9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D43DBF63-1C87-A651-87AB-5D268384FBC5}"/>
              </a:ext>
            </a:extLst>
          </p:cNvPr>
          <p:cNvGrpSpPr/>
          <p:nvPr/>
        </p:nvGrpSpPr>
        <p:grpSpPr>
          <a:xfrm>
            <a:off x="3276298" y="5485423"/>
            <a:ext cx="5807377" cy="463460"/>
            <a:chOff x="3965516" y="2790917"/>
            <a:chExt cx="5807377" cy="46346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00B6FB7-D5B9-95F4-9E2A-FC3E23EEE01E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경험의 함정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612E9CD8-EF2C-6264-10B2-C8A47E58177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3" name="원호 42">
                <a:extLst>
                  <a:ext uri="{FF2B5EF4-FFF2-40B4-BE49-F238E27FC236}">
                    <a16:creationId xmlns:a16="http://schemas.microsoft.com/office/drawing/2014/main" id="{4333CF4D-DE23-3336-359A-137AE0B7086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179992CC-E09C-58BC-6B38-5D46F500AA8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560553"/>
            <a:ext cx="3733714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브레인스토밍 원칙 및 절차 학습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417553"/>
            <a:ext cx="4253087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b="1" dirty="0"/>
              <a:t>창의성을 가로막는 심리적 장벽 이해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59" y="4703553"/>
            <a:ext cx="2922595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>
                <a:solidFill>
                  <a:srgbClr val="002373"/>
                </a:solidFill>
              </a:rPr>
              <a:t>추가적인 발상 기법 학습</a:t>
            </a: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342979"/>
            <a:ext cx="57291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 dirty="0" err="1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스캠퍼</a:t>
            </a:r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SCAMPER)</a:t>
            </a:r>
            <a:endParaRPr lang="ko-KR" altLang="en-US" sz="32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rgbClr val="002373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CBB221-F3D3-A69C-A1D7-33B93BBF6229}"/>
              </a:ext>
            </a:extLst>
          </p:cNvPr>
          <p:cNvGrpSpPr/>
          <p:nvPr/>
        </p:nvGrpSpPr>
        <p:grpSpPr>
          <a:xfrm>
            <a:off x="2402275" y="2093964"/>
            <a:ext cx="6341675" cy="824969"/>
            <a:chOff x="2402275" y="2242645"/>
            <a:chExt cx="6341675" cy="8249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710A8-C676-EC46-AA32-216A4C243199}"/>
                </a:ext>
              </a:extLst>
            </p:cNvPr>
            <p:cNvSpPr txBox="1"/>
            <p:nvPr/>
          </p:nvSpPr>
          <p:spPr>
            <a:xfrm>
              <a:off x="2647950" y="2242645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창의성을 방해하는 심리적 장벽의 원인을 이해하고 극복 전략을 파악할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BB7812-A62F-6EB1-2EAC-CC5E7237020A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69B263C6-9FCF-AD33-A88A-6CE4DB8C30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46564BF-9E01-7F0B-FAF5-B8C68563C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F284581-A377-DA8E-1677-42980DAEB4AB}"/>
              </a:ext>
            </a:extLst>
          </p:cNvPr>
          <p:cNvGrpSpPr/>
          <p:nvPr/>
        </p:nvGrpSpPr>
        <p:grpSpPr>
          <a:xfrm>
            <a:off x="2402275" y="3368749"/>
            <a:ext cx="6341675" cy="824969"/>
            <a:chOff x="2402275" y="3265794"/>
            <a:chExt cx="6341675" cy="8249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B3F9C-EB04-B628-2F2C-5AEDB28B6141}"/>
                </a:ext>
              </a:extLst>
            </p:cNvPr>
            <p:cNvSpPr txBox="1"/>
            <p:nvPr/>
          </p:nvSpPr>
          <p:spPr>
            <a:xfrm>
              <a:off x="2647950" y="3265794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아이디어 발상의 기본 도구인 브레인스토밍의 원칙과 절차를 익힐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9898B51-27CC-2090-35D4-8AD26FC346E0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5E4A1606-C2F6-36B7-571C-ADD3673056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06179D5-E450-4B58-E98B-1A1FCF8BC2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E8697F-77C8-F373-60D9-F1F3A5EE27C7}"/>
              </a:ext>
            </a:extLst>
          </p:cNvPr>
          <p:cNvGrpSpPr/>
          <p:nvPr/>
        </p:nvGrpSpPr>
        <p:grpSpPr>
          <a:xfrm>
            <a:off x="2402275" y="4643534"/>
            <a:ext cx="6341675" cy="824969"/>
            <a:chOff x="2402275" y="4451673"/>
            <a:chExt cx="6341675" cy="8249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4DD80-B274-A00B-753D-E413F81F9FBA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사고의 한계를 넘어서는 강제 </a:t>
              </a:r>
              <a:r>
                <a:rPr lang="ko-KR" altLang="en-US" sz="19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연결법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등 발상 기법을 활용할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D3E799E-DCA3-6950-4E14-B3EEFB796829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E9D0A924-EAD5-2153-D6C9-5BBA4E641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F3C3AD21-3C89-7E9F-9AD4-FCAD00A2E8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3143841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418626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693409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2499183" y="2529890"/>
            <a:ext cx="71936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29203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창의성의 장벽과 극복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955A6B-C694-889E-0FF3-BF788718C4CF}"/>
              </a:ext>
            </a:extLst>
          </p:cNvPr>
          <p:cNvSpPr txBox="1"/>
          <p:nvPr/>
        </p:nvSpPr>
        <p:spPr>
          <a:xfrm flipH="1">
            <a:off x="3821723" y="5665189"/>
            <a:ext cx="454855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클립으로 무엇을 할 수 있을까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4" name="그림 3" descr="문구용품, 종이 클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956669-C990-4ABA-47DB-1AE7610B5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8206"/>
          <a:stretch>
            <a:fillRect/>
          </a:stretch>
        </p:blipFill>
        <p:spPr>
          <a:xfrm>
            <a:off x="7393354" y="2608666"/>
            <a:ext cx="4618894" cy="31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12793</TotalTime>
  <Words>5526</Words>
  <Application>Microsoft Office PowerPoint</Application>
  <PresentationFormat>와이드스크린</PresentationFormat>
  <Paragraphs>452</Paragraphs>
  <Slides>60</Slides>
  <Notes>56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60</vt:i4>
      </vt:variant>
    </vt:vector>
  </HeadingPairs>
  <TitlesOfParts>
    <vt:vector size="71" baseType="lpstr">
      <vt:lpstr>Noto Sans KR</vt:lpstr>
      <vt:lpstr>나눔스퀘어 ExtraBold</vt:lpstr>
      <vt:lpstr>나눔스퀘어 네오 Bold</vt:lpstr>
      <vt:lpstr>나눔스퀘어 네오 ExtraBold</vt:lpstr>
      <vt:lpstr>나눔스퀘어 네오 Heavy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케이알</cp:lastModifiedBy>
  <cp:revision>1496</cp:revision>
  <dcterms:created xsi:type="dcterms:W3CDTF">2025-08-10T23:59:04Z</dcterms:created>
  <dcterms:modified xsi:type="dcterms:W3CDTF">2025-10-17T13:32:22Z</dcterms:modified>
</cp:coreProperties>
</file>