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2" r:id="rId2"/>
    <p:sldId id="276" r:id="rId3"/>
    <p:sldId id="620" r:id="rId4"/>
    <p:sldId id="621" r:id="rId5"/>
    <p:sldId id="373" r:id="rId6"/>
    <p:sldId id="258" r:id="rId7"/>
    <p:sldId id="519" r:id="rId8"/>
    <p:sldId id="622" r:id="rId9"/>
    <p:sldId id="623" r:id="rId10"/>
    <p:sldId id="624" r:id="rId11"/>
    <p:sldId id="625" r:id="rId12"/>
    <p:sldId id="421" r:id="rId13"/>
    <p:sldId id="585" r:id="rId14"/>
    <p:sldId id="655" r:id="rId15"/>
    <p:sldId id="626" r:id="rId16"/>
    <p:sldId id="627" r:id="rId17"/>
    <p:sldId id="656" r:id="rId18"/>
    <p:sldId id="628" r:id="rId19"/>
    <p:sldId id="629" r:id="rId20"/>
    <p:sldId id="630" r:id="rId21"/>
    <p:sldId id="426" r:id="rId22"/>
    <p:sldId id="619" r:id="rId23"/>
    <p:sldId id="631" r:id="rId24"/>
    <p:sldId id="632" r:id="rId25"/>
    <p:sldId id="633" r:id="rId26"/>
    <p:sldId id="634" r:id="rId27"/>
    <p:sldId id="657" r:id="rId28"/>
    <p:sldId id="635" r:id="rId29"/>
    <p:sldId id="658" r:id="rId30"/>
    <p:sldId id="636" r:id="rId31"/>
    <p:sldId id="637" r:id="rId32"/>
    <p:sldId id="638" r:id="rId33"/>
    <p:sldId id="547" r:id="rId34"/>
    <p:sldId id="548" r:id="rId35"/>
    <p:sldId id="649" r:id="rId36"/>
    <p:sldId id="650" r:id="rId37"/>
    <p:sldId id="586" r:id="rId38"/>
    <p:sldId id="648" r:id="rId39"/>
    <p:sldId id="659" r:id="rId40"/>
    <p:sldId id="642" r:id="rId41"/>
    <p:sldId id="643" r:id="rId42"/>
    <p:sldId id="645" r:id="rId43"/>
    <p:sldId id="646" r:id="rId44"/>
    <p:sldId id="647" r:id="rId45"/>
    <p:sldId id="660" r:id="rId46"/>
    <p:sldId id="651" r:id="rId47"/>
    <p:sldId id="652" r:id="rId48"/>
    <p:sldId id="298" r:id="rId49"/>
    <p:sldId id="654" r:id="rId50"/>
    <p:sldId id="404" r:id="rId51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A01"/>
    <a:srgbClr val="FF7674"/>
    <a:srgbClr val="0B2EB7"/>
    <a:srgbClr val="072087"/>
    <a:srgbClr val="DFE3F5"/>
    <a:srgbClr val="9A5CC8"/>
    <a:srgbClr val="F5C7A5"/>
    <a:srgbClr val="C2CAED"/>
    <a:srgbClr val="7A52C4"/>
    <a:srgbClr val="644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5" autoAdjust="0"/>
    <p:restoredTop sz="86639" autoAdjust="0"/>
  </p:normalViewPr>
  <p:slideViewPr>
    <p:cSldViewPr snapToGrid="0">
      <p:cViewPr varScale="1">
        <p:scale>
          <a:sx n="49" d="100"/>
          <a:sy n="49" d="100"/>
        </p:scale>
        <p:origin x="48" y="864"/>
      </p:cViewPr>
      <p:guideLst>
        <p:guide orient="horz" pos="1933"/>
        <p:guide pos="5722"/>
        <p:guide pos="483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EEB310-8674-483F-929D-C190C8882D8F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C7B529-AFF3-4E5E-A5AE-5801984EB5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3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C703D-E99C-BEE3-AD37-6549102DD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65F8C53-0F67-762E-C796-BA8023239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B8D402D-72C1-212E-E825-4B3536DC1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T, Time-bound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시한성입니다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장기적으로 개선하겠다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말은 사실상 아무 의미가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"2025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일까지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명확한 마감일이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시한을 정할 때는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시행 주기와 맞춰야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시장 임기가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년인데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목표를 세우면 책임소재가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불분명해지죠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효과가 나타나기까지 필요한 최소 기간도 고려해야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직업훈련 프로그램이라면 최소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개월은 지나야 취업 효과를 볼 수 있을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일찍 평가하면 실패한 정책으로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오해받을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평가와 피드백 주기도 생각해야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분기별로 점검할 건지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반기별로 할 건지를 미리 정해두면 중간 수정이 가능해집니다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각 요소를 깊이 있게 적용하면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단순한 구호가 아닌 실제로 측정하고 관리할 수 있는 진짜 성과 지표가 만들어집니다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9F0112-A800-AE56-14C6-850536D39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967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571E9-CF51-33E0-42DD-ED5C3DFB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9ECC0F-CAFC-652D-0DA1-F4DC8FE09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BB3243-87B7-FECC-277E-CA471543B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정책 평가에서 자주 혼동되는 두 개념을 명확히 구분해보겠습니다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바로 효율성과 효과성입니다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효율성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Efficiency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적은 자원으로 많은 산출을 얻었는가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묻습니다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간단히 말해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가성비와 같습니다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원으로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명을 교육한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프로그램과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원으로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명을 교육한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프로그램이 있다고 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프로그램은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인당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프로그램은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인당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원이 들었으니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더 효율적입니다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공식으로 표현하면 산출을 투입으로 나눈 값이죠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D36A00-BD3D-420C-8793-A48934FD6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919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26085-7097-AC02-4ACC-03C5A53B4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C2BE22-1803-35C0-E4B2-82B4AE3F35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809CD3F-6FAC-C9A5-0881-FB830D107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효과성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Effectiveness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원하는 목표를 얼마나 달성했는가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묻습니다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효율성과는 전혀 다른 관점입니다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아까 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A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프로그램이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명을 교육했지만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명만 취업했고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프로그램이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 중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취업시켰다면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어떨까요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목표가 취업률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달성이었다면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실패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초과 달성입니다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B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비용은 더 들었지만 훨씬 효과적인 프로그램인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FC64E1-3FB7-4B2B-E3A5-501CD30A2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337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4BE1E-2F5D-4BCA-8E5A-44C9081AD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43CD199-7B84-9BBF-3FDE-AF67714DD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8AFB494-EAF2-3CDE-9AE0-7AB2ACC48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교훈이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효율성에만 집착하면 싸구려 프로그램을 양산하게 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효과성에만 집중하면 예산을 낭비할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이 둘의 균형을 찾아야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제한된 예산으로 최대한의 사회적 가치를 창출하는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그것이 공공정책의 이상입니다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5E05B8-5238-691E-698B-00E7FB00F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76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9C6C0-F999-149D-4361-28628D9B8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259ABDF-7DA6-AEC2-AB7A-5DF704DC3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02E529E-3B2C-CDE8-A1ED-E84AF0EC9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다음으로 정량 지표와 정성 지표의 딜레마를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정말 중요한 문제인데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정책 입안자들이 여기서 실수를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정량 지표의 가장 큰 유혹은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명확하고 객관적이라는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취업자 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평균 임금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이수율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같은 숫자는 누가 봐도 똑같이 해석됩니다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여기에 치명적인 함정이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측정하기 쉬운 것만 측정하게 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281711-3399-01CC-E9A3-270F6070C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97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87850-A160-A643-E411-74B4225C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F0DFAA-072E-9C07-6A6A-AE8B09855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9C8A275-0A5C-E7E4-D855-CFF881BF4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사례를 들어볼까요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청년 취업 지원 프로그램이 취업률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달성했다고 자랑합니다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훌륭해 보이죠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자세히 들여다보니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대부분이 최저임금 수준의 단기 계약직이었습니다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 후 추적해보니 절반이 다시 실업 상태가 되었고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취업을 유지한 사람들도 직업 만족도가 매우 낮았습니다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프로그램이 정말 성공했다고 할 수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바로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정량 지표의 함정입니다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취업자 수는 측정하기 쉽지만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일자리의 질이나 지속가능성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청년들의 행복감 같은 정말 중요한 것들은 측정하기 어려워 무시하게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맥나마라의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오류라고도 불리는 이 현상은 베트남전에서 미군이 적군 사살 수만 세다가 전쟁에서 진 것에서 유래한 이름입니다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6D6C8E-CF29-5CB0-A273-CDA53D45F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188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1239F-0CF8-FCB4-2F9D-675E20AE7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A6F48A8-41C6-AF4D-A059-14EC92CB5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91E014-01C4-7519-7E6D-2839AA0A8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그렇다면 정성 지표는 왜 중요할까요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정성 지표는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숫자로 표현하기 어려운 질적 변화를 포착합니다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청년이 이렇게 말했다고 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프로그램 덕분에 제가 뭘 잘하는지 알게 됐어요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미래가 두렵지 않고 오히려 기대돼요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이것을 어떻게 숫자로 표현할 수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이런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변화야말로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정책의 진정한 성과 아닐까요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정성 지표에는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자신감 향상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자기효능감 증가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사회적 관계 개선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삶의 만족도 같은 것들이 포함됩니다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측정하기는 어렵지만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변화가 없다면 취업을 해도 금방 그만두거나 불행한 직장생활을 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균형이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성과지표 비율에 대한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균형 잡힌 예시를 보여드리겠습니다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전체 평가에서 정량 지표를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정성 지표를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비중으로 설정합니다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정량 지표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중에서는 취업률을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소득 증가를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프로그램 이수율을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배분합니다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정성 지표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직무 만족도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미래 전망 긍정도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자기효능감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구성합니다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이런 비율일까요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정량 지표가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이유는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객관성과 비교가능성을 확보하기 위해서입니다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상당한 비중을 정성 지표에 할당함으로써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숫자에 가려진 진짜 변화를 놓치지 않으려는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EEAB7A-A0FB-1166-1A78-C39755C0E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791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630CD-D367-9F66-E3B2-9B54A6ADE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FBFA4D3-60D2-9B19-71BD-444184681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0EE2F09-C985-04B2-1231-B8ECF7866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이렇게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균형 잡힌 지표를 사용한 프로그램들이 장기적으로 더 좋은 성과를 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단기 취업률은 약간 낮을 수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취업 유지율이 높고 참가자들의 삶의 질이 실질적으로 개선되기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D072F0-8028-6204-35D4-9F1967313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065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3AC71-92E8-47CE-5826-19AC1D75E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C621BCB-32A0-E44E-98DC-01D4A70C7C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50176A7-E4BC-DC08-ABF4-C9B2E0EB0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한 가지 더 강조하고 싶은 점이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정성 지표를 수집할 때도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체계적인 방법을 사용해야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표준화된 설문도구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구조화된 인터뷰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포커스그룹 토론 같은 검증된 방법론을 활용하면 정성 데이터도 충분히 신뢰할 수 있는 근거가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대충 물어보고 느낌으로 평가한다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식의 접근은 정성 지표의 가치를 떨어뜨릴 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99CD04-D6E9-5EC1-60CB-64AB05A27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977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01C2B-26C0-23D0-524E-3E5F0B823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4FDB981-8740-C4D2-096A-72E87EE99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B6B245-F794-3E71-3233-7CB0F3840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논리 모형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Logic Model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대해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논리 모형은 정책 설계나 평가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공공사업 기획 시 자주 사용되는 핵심 개념으로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프로그램의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‘이론적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인과구조’를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시각화한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논리모형은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정책이나 프로그램이 어떤 논리적 과정을 통해 성과를 만들어내는지를 체계적으로 보여주는 도식적 또는 서술적 모형입니다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자원을 투입하여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활동을 수행하고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산출을 내며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궁극적으로 어떤 변화를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이끌어내는가”를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연결하여 설명하는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인과적 로드맵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(cause-and-effect roadmap)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9B7C1D-B731-FAA0-1160-ADB450113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90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안녕하세요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정책의 성과를 어떻게 측정하고 평가할 것인가라는 매우 중요한 주제를 다루겠습니다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측정하지 않으면 관리할 수 없고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관리하지 않으면 개선할 수 없다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말을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들어보셨을껍니다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여기서 우리가 조심해야 할 함정이 하나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1975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영국 경제학자 찰스 굿하트가 아주 흥미로운 이야기를 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지표가 목표가 되는 순간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지표는 더 이상 좋은 지표가 아니다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무슨 말인지 감이 안 오시죠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제가 가상의 사례 하나를 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82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288C5-85B6-B552-3AF9-50964C91A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0404AF-DC69-D9AB-E056-3E7528C6D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7DC82E8-39BD-69F2-B3D7-2BB0735AF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직업교육훈련 프로그램을 예시로 논리모형의 기본 구성요소에 대해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직업교육 훈련을 예로 들어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번째는 투입으로 프로그램을 수행하기 위해 필요한 자원입니다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예로 들면 투입되는 예산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강사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교재 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둘째는 활동입니다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투입된 자원을 활용하여 수행하는 주요행위입니다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예로는 직업기술 교육 실시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취업 상담 제공 등이 이에 해당할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셋째는 산출입니다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활동의 즉각적이고 측정 가능한 결과물로서 교육 수료 인원 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회차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 등을 이야기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넷째는 성과입니다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활동을 통해 참여자에게 나타나는 단기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중기적 변화로서 직업기술 향상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취업 자신감 증가 등을 들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영향은 사회적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경제적 차원에서 나타나는 장기적 변화로 실업률 감소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 경제 활성화를 들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011264-EF24-3D2D-8FF2-503191BD4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405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F94D1-C940-DA25-7B41-2D9BC7FEA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146D927-BB79-CC21-D3F7-4D410B7A6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0AC39AB-F594-BE88-F1EF-1AF6EA8BF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논리모형의 흐름구조는 다음과 같습니다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Inputs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투입 → 활동 → 산출 → 성과 → 영향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화살표는 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if-then(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)”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논리적 가정을 나타냅니다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자원이 투입되면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그러면 활동이 수행되고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결과 산출물이 나오며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이를 통해 변화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발생하고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궁극적으로 사회적 영향이 나타난다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여기서 중요한 건 각 단계 아래에 숨어있는 가정들입니다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당연하다고 생각하는 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가정들이 틀릴 때 정책은 실패합니다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45632F-D410-395D-F68C-C5702D2E6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543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B1FFA-72E5-2DE2-ECFA-4F47DBC4A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FB7CC1B-ED88-0412-9AE0-059CE0B74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FD6656E-8200-E458-0F3C-B0AC1055A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사례로 이해해봅시다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디지털 교육 정책을 논리 모형으로 만들어보겠습니다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자원과 투입 단계입니다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우리에게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원의 예산이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전공 대학생 봉사자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명을 모집했습니다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전국 노인복지관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개소를 교육 장소로 확보했고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태블릿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 1,000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대를 준비했습니다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이것들이 우리가 투입하는 자원입니다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암묵적 가정이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뭘까요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대학생들이 노인을 가르칠 수 있다는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복지관이 적절한 교육 공간이라는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태블릿이 노인에게 적합한 기기라는 것 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094E67-01F3-9F88-D74E-E78459084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548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85D03-79B7-C08F-879A-EDE0209A0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A6D958C-B445-4B35-21B5-7683F6CB7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909C695-2FC0-A574-94E5-DEF5FDAF2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활동 단계입니다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자원으로 무엇을 할 건가요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시간씩 교육 프로그램을 운영합니다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소그룹으로 맞춤 교육을 진행하고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카카오톡이나 유튜브 같은 실생활 앱을 중심으로 가르칩니다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배운 노인이 다른 노인을 돕는 또래 도우미도 양성합니다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여기서의 가정은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회가 적절한 빈도라는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시간이 노인의 집중력에 맞다는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소그룹이 효과적이라는 것 등이죠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989437-9BA3-1DDA-24C3-AEC13777D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285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158F9-20C6-965A-F26E-F3177C92B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CA03C85-FB58-3333-13EE-BF9578D97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17298A-6F28-03FF-924F-D2671B576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산출물 단계입니다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활동의 직접적 결과물이 무엇인가요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#1 5,000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명의 노인이 교육을 수료하고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명의 디지털 도우미가 양성됩니다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종의 노인 맞춤형 교육 자료를 개발하고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수료생들을 위한 온라인 커뮤니티도 만듭니다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이것들은 우리가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직접 통제할 수 있는 산출물입니다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900CC1-7932-FA66-E814-AAB379302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351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F3B21-BC96-CE61-09C7-1476503AC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1CFA6D1-9F61-046B-D96F-B3173AF8E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6B97279-498C-A7DA-56B9-0EFC9FFD3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단기 성과입니다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 후 무슨 변화가 일어날까요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교육받은 노인의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스마트폰 기본 기능을 사용할 수 있게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절반은 온라인 뱅킹을 시작하고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70%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손주들과 화상통화를 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60%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네이버에서 정보를 검색할 수 있게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여기서부터는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우리가 완전히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통제할 수 없는 영역입니다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교육했다고 모두가 실제로 활용하는 건 아니니까요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70F869-4633-F131-EAE9-B71087A3B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951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9EE62-8E0D-101B-B200-9D92D63C4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E549045-E2ED-887A-EA1B-331DAF14D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DFE9FF-3565-2297-D9DC-E8D08084A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중기 성과입니다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년이 지나면 어떻게 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서비스가 일상의 일부가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온라인으로 병원 예약을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쇼핑을 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동영상을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중요한 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사회적 고립감이 감소한다는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 커뮤니티에서 친구를 만들고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가족과 더 자주 소통합니다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의료나 복지 서비스에 대한 접근성도 크게 향상됩니다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499483-466D-99CF-A259-E369BFB72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387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18766-299C-EEA7-AA68-1C5C6243D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6E375E5-F9B9-AF57-BDDA-F0E3252A4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D9F402A-751D-F970-C913-CA1B6972F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장기 영향입니다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후를 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궁극적으로 노인들의 삶의 질이 향상됩니다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세대 간 소통이 활발해지고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 사회의 디지털 격차가 줄어듭니다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사회 통합으로 이어집니다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 정책의 최종 목표입니다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70BDBF-CA8A-43CB-9446-EC505A41F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264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CE06A-1627-B292-1D50-87E1B4022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231FCDB-F3F7-73F2-690E-7FD5829E33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8FD9107-5788-2107-1E28-6BE2779C7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이 단계들이 어떻게 연결되는지 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논리 모형의 핵심은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If-Then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이렇게 한다면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그렇다면 저렇게 될 것이다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인과관계의 사슬입니다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우리가 노인에게 디지털 교육을 제공한다면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그들은 디지털 기기를 사용할 수 있게 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그들이 디지털 기기를 사용할 수 있다면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 서비스를 활용할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온라인 서비스를 활용한다면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일상생활이 더 편리해질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#7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일상생활이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편리해진다면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#8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궁극적으로 삶의 질이 향상될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C9FAE2-6DE2-7D01-953D-1C0E92A96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477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F65B0-5C96-E542-BF8F-AA1E986CC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552A827-1BA0-8E31-CAF7-2068C66B6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306CB5-257E-DA60-52F1-E4FE2A2D1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여기서 중요한 통찰이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연결고리가 같은 강도를 갖는 건 아니라는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교육을 받으면 기본 조작 능력을 갖게 될 확률은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매우 높습니다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능력이 있다고 실제로 활용할 확률은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 줄 안다고 다 하는 건 아니니까요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활용한다고 해서 삶의 질이 향상될 확률은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정도로 더 낮습니다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많은 요인들이 작용하기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인과관계의 강도를 평가하면 어디에 더 집중해야 하는지가 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약한 연결고리를 강화하는 추가 전략이 필요하다는 것을 알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EF48B6-361A-C1E0-EEEF-C917E8651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56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D6CE8-D05F-D094-28F4-F4E20ADE6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25795C2-C158-B0CB-92E9-461AFF9AA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16D9BAD-DE74-10D1-40DE-299CD3C52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지자체가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시민들이 민원 처리가 너무 늦다고 불만이 많았어요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시장님이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민원 서비스 품질을 획기적으로 개선하겠다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 선언했습니다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 지표로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'24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내 처리율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정했고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잡았습니다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처음에는 효과가 있는 것 같았어요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대시보드를 보니 숫자가 쭉쭉 올라갑니다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70%, 80%,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드디어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달성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박수가 나왔겠죠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이상한 일이 벌어졌습니다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민원을 넣어본 시민들은 여전히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아무것도 달라진 게 없다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 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.#5 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현장을 들여다봤더니 기가 막힌 일이 벌어지고 있었습니다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9813A8-0583-AEFF-D831-B9EDC1C48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28176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63345-E2A4-1F94-7AF1-E7B7A5BCE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99382D-4EC9-58E5-77F5-A2AE58A8E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6C623B-59DF-0AD4-3A95-B6FD98728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논리 모형의 진짜 가치는 숨어있는 가정들을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명시화하는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데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당연하다고 생각하는 것들을 하나하나 꺼내서 검토하는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가정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노인들이 디지털 교육에 참여할 의지가 있다고 가정합니다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정말 그럴까요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노인들은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나이 들어서 뭘 배워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생각할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가정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신체적으로나 인지적으로 학습이 가능하다고 가정합니다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시력이 나쁘거나 손가락 관절염이 있으면 어떻게 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가정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 후에도 기기에 접근할 수 있다고 가정합니다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집에 와이파이가 없거나 태블릿이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없으면요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 가정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가족이나 지인의 지원이 있을 거라 가정합니다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독거노인은 어떻게 하죠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 번째 가정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인터넷 인프라가 갖춰져 있다고 가정합니다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농촌 지역은 어떨까요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E852EA-3408-B78F-9FA9-460A4B8A0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6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4E3A5-CC13-9801-E259-8186F63E9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E322C5-62F5-6495-36D6-C2979E520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24F7324-9081-2274-9E4B-1A929C7B1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가정들이 틀릴 때의 위험을 분석해야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위험 매트릭스를 만들어봅시다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 저조는 발생 확률이 중간이지만 영향도는 높습니다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아무도 안 오면 정책 자체가 무의미하니까요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대응 전략은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교통비 지원이나 수료증 같은 인센티브를 제공할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기기 부족은 발생 확률은 낮지만 영향은 중간입니다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대응은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태블릿 대여 프로그램을 운영하면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건강 문제로 인한 학습 어려움은 발생 확률도 중간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영향도 중간입니다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시력이 나쁜 분들을 위한 큰 화면 기기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관절염 있는 분들을 위한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터치펜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제공 같은 맞춤형 교육이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큰 위험은 지속성 부족입니다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발생 확률도 높고 영향도 높습니다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교육받고 집에 가서 안 쓰면 다 잊어버립니다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대응 전략은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정기적인 복습 프로그램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헬프데스크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운영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또래 도우미 네트워크 구축 등이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CB2451-EC30-EBBE-714A-FA1F2AF36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148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9C61F-68E2-4935-87D7-8C8A5618A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D2EE7FA-A908-4002-BA6C-E89A5DA7E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9818DD8-D594-1A3B-4644-7422B1115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논리 모형을 이렇게 꼼꼼히 만들면 정책의 작동 원리가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어디서 실패할 수 있는지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무엇을 보강해야 하는지가 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막연한 기대가 아닌 논리적 추론에 기반한 정책 설계가 가능해지는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바로 논리 모형의 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88EA18-0998-0CA6-AA1D-8376136FE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7789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C5823-0E28-06F4-D025-581874EFE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F7340D9-629D-9E24-6EA8-E884D7225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F37FA65-E06A-7266-D204-502E741AD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정책 효과를 분석하는 구체적인 방법론들을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정량적 분석 도구부터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번째는 비용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편익 분석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Cost-Benefit Analysis,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줄여서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비용과 편익을 돈으로 환산해서 비교하는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공식은 복잡해 보이지만 원리는 간단합니다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미래에 발생할 모든 편익에서 비용을 빼고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그것을 현재가치로 환산하는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자전거 도로 건설을 예로 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년간 비용을 계산해보니 건설비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유지보수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그 도로를 다른 용도로 쓰지 못하는 기회비용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억을 합쳐 총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억이 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편익은 어떨까요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자전거를 타서 건강해진 사람들의 의료비 절감이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대중교통이나 자동차 대신 자전거를 타서 절약한 교통비가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매연 감소로 인한 환경 개선 효과를 돈으로 환산하면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교통체증 감소로 절약된 시간의 가치가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총 편익이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B/C Ratio,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편익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비용 비율은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나눈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1.33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보다 크다는 것은 투자한 돈보다 더 큰 가치를 창출한다는 의미입니다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경제적 타당성이 있다는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CFE8B6-BC80-DEAE-F1E3-851F711A7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4388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C2193-533E-EEF1-FC47-CD8C88B16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8327F9B-C8B7-EEDF-A0F7-5739758AB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DE9C004-E93E-548D-AA30-BEEA0E0F6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여기서 주의할 점이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 개선이나 시간 절약을 어떻게 돈으로 환산할 것인가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CBA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가장 큰 도전입니다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BA86CC-CAF2-D45F-149E-A9360FEE1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6485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1D43F-C6C9-A7FA-12F1-6CE1CCCBE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7B4B1F2-BB3C-6C49-BE70-2DBE8153D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A5EB7B7-63D3-8203-1B91-E44B06776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비용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 분석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Cost-Effectiveness Analysis, CEA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CBA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달리 모든 것을 돈으로 환산하지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대신 동일한 목표를 달성하는 여러 방법 중 어느 것이 가장 효율적인지 비교합니다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금연 정책을 예로 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인터넷에 금연 광고를 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억을 써서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명이 금연에 성공했다면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명당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원이 든 셈입니다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금연 클리닉을 운영하는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억을 써서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명이 성공했다면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명당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돈은 더 들었지만 효과가 훨씬 커서 결과적으로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B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더 비용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CEA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장점은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건강이나 생명처럼 돈으로 환산하기 어려운 것들을 다룰 때 유용하다는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명을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금연시키는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원이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비싼지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싼지는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주관적일 수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원보다는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원이 낫다는 것은 객관적입니다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CCC46D-0AA0-A88E-848B-003649F17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701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A29E0-DF0C-7850-62D9-897493EB7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5492D5-D69B-CD88-B6EC-B9963AEB5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816710-090A-F506-BA38-D4B5BFBA6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사회적 투자수익률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Social Return on Investment, SROI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경제적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가치뿐만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아니라 사회적 가치까지 화폐가치로 환산하는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야심찬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시도입니다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청소년 멘토링 프로그램을 실제 사례로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원을 투자했습니다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프로그램 운영비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멘토 교육비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관리 비용 모두 포함해서요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투자가 만들어낸 사회적 가치는 얼마일까요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학업 성취도 향상을 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멘토링을 받은 학생들의 성적이 올라가면 미래 소득이 증가합니다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현재가치로 환산하면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비행 예방 효과도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멘토링으로 비행을 저지르지 않게 된 청소년들이 있다면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그들을 처벌하고 교정하는 데 드는 사회적 비용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억이 절감됩니다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가족 기능이 개선되어 가족 상담을 받지 않아도 되는 경우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억이 절약되고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자존감 향상으로 인한 정신건강 개선의 가치를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억으로 추정합니다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총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억의 사회적 가치가 창출되었습니다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SROI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억을 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억으로 나눈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 투자할 때마다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원의 사회적 가치가 만들어진다는 의미입니다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인상적이죠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여기서도 주의가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자존감 향상을 어떻게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억으로 계산했을까요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추정에는 항상 논란의 여지가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4DC127-618D-681F-01F0-4545726B7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0628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AF406-56A2-8A55-6515-4B54430A6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69F9E7-2904-D3E0-9667-627B3AFBDE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86A95CC-CE30-EE17-F063-89E3B046A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숫자로 모든 것을 표현할 수는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때로는 이야기가 더 강력한 증거가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정성적 평가 방법을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번째는 최상의 변화 기법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Most Significant Change, MSC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구조화된 스토리텔링을 통해 정책의 영향을 평가하는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MSC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프로세스는 이렇습니다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변화 영역을 정의합니다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 차원의 변화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가족 차원의 변화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지역사회 차원의 변화 같은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식으로요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그다음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참여자들로부터 변화 스토리를 수집합니다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수백 개의 스토리 중에서 가장 중요한 것들을 선정하고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그것이 중요한지 분석합니다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이를 통해 배운 점을 정리합니다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B7DABB-C76A-858F-099F-E86B3AF35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863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12014-8218-A33D-73D0-BF26BE8FE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8E5C28C-3FDB-E02F-1411-7C31A7024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215FDDB-767A-4101-A4CF-8EF0C3932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스토리를 들려드리겠습니다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"70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김 할머니는 스마트폰 교육을 받은 후 미국에 사는 손자와 매일 화상통화를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할머니는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이제야 진짜 할머니가 된 것 같다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 하셨습니다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우울증 약을 끊었고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매일 아침 손자 얼굴 보는 게 삶의 낙이 되었다고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이 스토리가 가장 중요한 변화로 선정되었을까요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정량 지표로는 절대 포착할 수 없는 정서적 가치를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세대 간 연결이라는 우리 사회가 추구하는 가치를 실현합니다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우울증 개선이라는 예상치 못한 건강 효과까지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한 편의 이야기가 수많은 통계보다 더 강력하게 정책의 가치를 전달합니다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1F6707-4875-7081-FA73-4430C9B04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5116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E8DCE-B239-A231-3B31-DC4D21D13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C07849-3ECF-6CDB-FAAC-856D7A4D3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5070899-F732-8E9C-C7FF-56AA284CD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번째는 성과 스토리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Outcome Harvesting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계획하지 않았던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예상하지 못했던 성과를 발견하는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프로세스는 이렇습니다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실제로 일어난 모든 변화를 수집합니다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변화 내용이 계획에 있었든 없었든 상관없습니다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변화들의 중요성을 평가하고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 정책이 그 변화에 얼마나 기여했는지 검증합니다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이로부터 교훈을 도출합니다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8E4E1E-76EB-1FCC-998E-8B23F5449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01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92334-3638-298A-7DA5-A66F81DBD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93F92A-F531-69EB-337D-5441FFB06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1E22E4-7D8D-61B0-1F1E-62144D548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민원이 접수되면 담당자들이 일단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 서류가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자동 답변을 보냅니다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집계되는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곱나더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시계는 다시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부터 시작합니다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민원이 들어오면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이건 우리 부서 소관이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라며 다른 부서로 떠넘깁니다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자기 부서 처리 시간에는 안 잡히기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결과적으로 핵심 지표는 개선되었습니다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시민들은 여전히 민원 해결까지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주를 기다려야 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바로 굿하트의 법칙이 경고하는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지표의 역기능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측정하려던 것과 실제로 측정하게 되는 것 사이의 간극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지표를 맞추기 위해 본질을 왜곡하는 현상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오늘 꼭 짚고 넘어가야 할 문제입니다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D2AE52-A1BC-E620-FA24-595F7F348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71019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53054-1A78-8ACD-F697-18BD08D56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A221D63-5858-84ED-79F5-F4F103218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F72F18C-86FB-2662-03D7-51A93601C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디지털 교육의 계획된 성과는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노인들의 디지털 기기 활용 증가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였습니다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실제로는 놀라운 일이 일어났습니다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일부 노인들이 유튜브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크리에이터가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된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요리 비법을 공유하는 할머니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인생 조언을 하는 할아버지가 수만 명의 구독자를 모았습니다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계획에 없었지만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노인에 대한 사회적 인식을 바꾸고 세대 통합에 기여하는 엄청난 성과였습니다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9DA180-B2EC-A9C1-DB92-18E410E7D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41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292C3-92E2-B28E-49CC-50CCD08CE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FC9918C-2F29-EEF7-65B1-4C9EA8B5D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858CFC6-4C55-CABD-52CB-7652F31C1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진정한 통찰은 정량과 정성을 결합할 때 나옵니다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통합 평가 프레임워크를 소개하겠습니다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평가 매트릭스를 만들어 각 측면을 정량과 정성 지표로 함께 평가합니다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효과성 측면에서는 목표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달성률이라는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정량 지표와 수혜자 만족도라는 정성 지표를 함께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전체 평가의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차지합니다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효율성은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B/C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정량 지표와 프로세스 개선 스토리 같은 정성 지표로 평가하며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가중치를 둡니다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형평성은 특히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25%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비중을 차지하는데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수혜자가 얼마나 고르게 분포했는지 숫자만 보는 게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소외계층의 실제 변화 스토리도 함께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지속가능성도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차지합니다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프로그램의 재정적 자립도 같은 정량 지표와 함께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제도화가 얼마나 잘 되었는지 같은 정성적 측면도 평가합니다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0FABC4-3604-45B5-327C-A396E1A43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06246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8B804-4084-8966-09D8-0FC0FD37E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527595D-1108-3B2E-23D8-FAB4403DA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F3194F9-B9CC-7ECA-55F4-8B8B8DEA9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삼각 검증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Triangulation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대해 말씀드리겠습니다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결론에 여러 방법으로 도달할 때 우리는 확신을 가질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정책의 성공 여부를 평가한다고 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설문조사에서 만족도가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좋은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신호죠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이것만으로는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부족합니다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행동 데이터를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프로그램을 마친 사람 중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다시 참여하거나 다른 사람에게 추천했습니다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설문과 행동이 일치합니다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심층 인터뷰를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대부분이 긍정적인 변화를 구체적으로 설명합니다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가지 다른 방법이 모두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정책은 효과적이다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결론을 가리킵니다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확신을 가질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삼각 검증의 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가지 방법에만 의존하면 실수할 수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방법이 수렴할 때 진실에 가까워집니다</a:t>
            </a: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D750281-0A03-5E77-0DCC-5BFEAE0D3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5947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강의를 전체를 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 왜 체계적인 테스트와 평가가 필요한지를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추측과 직관에 의존하지 않고 증거에 기반한 정책을 만드는 것의 중요성을 이해했죠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사용자 테스트를 설계하고 실행하는지를 구체적으로 다뤘습니다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사용자와 함께 정책을 검증하는 방법을 익혔습니다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마지막으로 어떻게 성과를 측정하고 영향을 평가하는지를 깊이 있게 탐구했습니다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105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9D9A4-CC7F-1D3F-6BB1-9B5B24735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521A93C-3676-751F-4C4A-1D1DDA921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5D1F641-9303-B453-DED0-4E61A2D4E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모든 것은 하나의 목적을 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바로 더 나은 정책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나은 사회를 만드는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배운 모든 도구와 방법론은 이 궁극적 목표를 위한 수단일 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중요한 것은 그 도구를 사용하려는 여러분의 의지와 열정입니다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불완전하더라도 시작하는 용기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실패하더라도 다시 일어서는 끈기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무엇보다 더 나은 세상을 만들고자 하는 열정이 있다면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여러분은 훌륭한 정책디자이너가 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D6C17E-A646-B411-AF02-09B07C2ED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1442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8918-4FDA-7CFF-FB5B-667F4793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0D57F1-C0E2-59C2-B82B-B4FF943FC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7B2C95-985A-3EE0-59DC-7B373513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강의를 마치면서 이 말씀을 드리고 싶습니다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정책디자인은 단순히 문제를 해결하는 기술이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그것은 희망을 설계하는 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나은 미래가 가능하다는 희망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함께 노력하면 변화를 만들 수 있다는 희망을 현실로 만드는 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그 희망의 설계자가 되기를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DE391-0E02-A288-1173-3BAE3999D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47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B8D5-EF0B-F60A-5F0F-6FFE23D3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6445B-B7C4-40A8-FAD1-E797D6876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A4265E-E135-0F08-6CDB-354DAE3C4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오늘 우리가 함께 고민할 핵심 질문은 이것입니다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사회문제 해결을 위한 정책의 성공을 객관적으로 평가하려면 어떤 성과 지표를 개발해야 할까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그 지표로 정책 효과를 어떻게 제대로 분석할 수 있을까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D3FE7-E169-517F-2328-192B991F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1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8E95F-EDF3-9837-03D2-2C8897CC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A7BF3B-95AA-2DD3-919C-5D6172D82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1F1302-7F78-5DBC-7EF6-0C3949FA5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기준은 이미 많이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들어보셨을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정책 영역에서 이를 제대로 적용하는 것은 생각보다 훨씬 복잡하고 섬세한 작업입니다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오늘은 각 요소를 정말 깊이 있게 파헤쳐보겠습니다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S, Specific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구체성부터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실업 문제를 개선하겠다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목표가 있다고 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언뜻 들으면 명확해 보이지만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막연합니다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청년이 누구를 말하는 건가요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전국의 모든 청년인가요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실업 문제라는 게 정확히 무엇을 의미하나요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이걸 구체화해보면 이렇게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서울시에 거주하는 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사이의 대졸 청년들이 첫 직장을 구하는 데 걸리는 기간을 단축하겠다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차이가 확실히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느껴지시죠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지역을 서울시로 한정했고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연령을 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세로 명확히 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대상을 대졸 청년으로 세분화했고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무엇보다 측정 포인트를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직장 구직 기간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명시했습니다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구체적이어야 우리가 무엇을 해야 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무엇을 측정해야 하는지가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BF62EA-57B0-9B38-7608-E229D0132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00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CF073-DB4E-FE74-1CE0-E340A35AB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CCB5323-CEE4-D299-6BD5-B2BE1269D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5F3335A-E6A8-1210-87D2-6F8005930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M, Measurable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측정가능성입니다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청년들이 더 희망적으로 느낀다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목표를 어떻게 측정할 수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희망이라는 추상적 개념을 숫자로 만들기는 쉽지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표준화된 지각된 스트레스 척도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(Perceived Stress Scale, PSS-10)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사용해서 구직 스트레스 지수를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감소시킨다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 하면 어떨까요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측정이 가능해집니다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측정 가능한 지표를 만들려면 세 가지가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PSS-10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명확한 측정 도구가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데이터를 수집할 수 있는 현실적인 방법이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매일 모든 청년을 인터뷰할 수는 없으니까요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비교할 기준선 데이터가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작년 수치를 모르면서 올해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감소했다고 말할 수는 없겠죠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0DD1BB-AA32-D4DF-2079-59AEBDA35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848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B6040-AF4F-8C5A-16F4-90E2EBF1D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A131497-F3F3-01FB-983B-8840A1A1D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C5BCCD3-9FDF-8B47-AC9D-E9F45523E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 Achievable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달성가능성을 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 내에 청년 실업률을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만들겠다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목표는 어떨까요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좋은 정책이라도 이건 불가능합니다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내에 청년 실업률을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포인트 감소시킨다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목표는 도전적이지만 달성 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달성 가능성을 어떻게 판단할까요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과거에 비슷한 정책을 시행했던 다른 도시나 국가의 성과를 벤치마킹해봐야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걸려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포인트를 줄였다면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만에 하겠다는 건 재검토가 필요하겠죠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우리가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가진 예산과 인력이 충분한지도 따져봐야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좋은 목표도 자원 없이는 달성할 수 없으니까요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경기 침체나 팬데믹 같은 외부 환경 요인도 고려해야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CE04EC-370A-B02C-87FB-3832B9876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646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E3145-DC14-2433-6E61-D4DD16AEB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C9EBE2C-68C0-55A0-A82A-00A2EFE0B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462D3DE-E52C-007E-3BE1-C422820ED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R, Relevant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관련성입니다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많은 실수가 일어납니다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청년 실업 해결이 목표인데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정책 홈페이지 방문자 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핵심 지표로 삼는다면 어떨까요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방문자가 아무리 많아도 실제 취업으로 이어지지 않으면 의미가 없죠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진짜 관련성 있는 지표는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정책을 통해 실제로 취업한 인원 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관련성을 체크할 때는 세 가지 질문을 던져보세요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지표가 우리의 정책 목표와 직접적으로 연결되는가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 등 이해관계자들이 모두 이 지표가 중요하다고 동의하는가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세운 변화 이론과 논리적으로 연결되는가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세 질문에 모두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답할 수 있어야 관련성 있는 지표입니다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088701-389F-503C-CD22-13F6A9E8B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17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EEF4808-3EB3-70C1-1E03-B5FF9D6B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1" y="1476"/>
            <a:ext cx="12293599" cy="1217003"/>
          </a:xfrm>
          <a:prstGeom prst="rect">
            <a:avLst/>
          </a:prstGeom>
        </p:spPr>
      </p:pic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C747F7-9804-B31E-542F-53F2E6C66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7E1D6FFE-819A-7EFE-F4D0-59230AF6CE9C}"/>
              </a:ext>
            </a:extLst>
          </p:cNvPr>
          <p:cNvGrpSpPr/>
          <p:nvPr userDrawn="1"/>
        </p:nvGrpSpPr>
        <p:grpSpPr>
          <a:xfrm>
            <a:off x="635561" y="291960"/>
            <a:ext cx="3681120" cy="413683"/>
            <a:chOff x="635561" y="291960"/>
            <a:chExt cx="3681120" cy="413683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2D40E0B8-6841-E07B-083B-0B007F26E628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D1641003-CE90-C50C-A3CA-913B12ED0025}"/>
                </a:ext>
              </a:extLst>
            </p:cNvPr>
            <p:cNvSpPr/>
            <p:nvPr/>
          </p:nvSpPr>
          <p:spPr>
            <a:xfrm>
              <a:off x="635561" y="291960"/>
              <a:ext cx="3681120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(1)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사용자 테스트 및 피드백 수집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5898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55D078-2B25-1F64-EB6A-FA3A86D38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88B03F79-EE3B-7545-26CA-5216BB5C4886}"/>
              </a:ext>
            </a:extLst>
          </p:cNvPr>
          <p:cNvGrpSpPr/>
          <p:nvPr userDrawn="1"/>
        </p:nvGrpSpPr>
        <p:grpSpPr>
          <a:xfrm>
            <a:off x="635561" y="291960"/>
            <a:ext cx="3681120" cy="413683"/>
            <a:chOff x="635561" y="291960"/>
            <a:chExt cx="3681120" cy="4136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FE958BF8-4743-9C1D-BF6A-BBCD04FFD1CD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063C5976-896A-FF03-229D-501D6FDC3BA7}"/>
                </a:ext>
              </a:extLst>
            </p:cNvPr>
            <p:cNvSpPr/>
            <p:nvPr/>
          </p:nvSpPr>
          <p:spPr>
            <a:xfrm>
              <a:off x="635561" y="291960"/>
              <a:ext cx="3681120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(1)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사용자 테스트 및 피드백 수집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112" descr="스크린샷, 어둠, 블루, 우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244B76-ED28-20E7-A34C-8E5F0EB4B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12192000" cy="403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-1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B4EA0-3B1C-8AB3-D97E-C0EEF1A25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5357DDF2-FC6A-5872-E585-832D41D09CF6}"/>
              </a:ext>
            </a:extLst>
          </p:cNvPr>
          <p:cNvGrpSpPr/>
          <p:nvPr userDrawn="1"/>
        </p:nvGrpSpPr>
        <p:grpSpPr>
          <a:xfrm>
            <a:off x="635561" y="291960"/>
            <a:ext cx="3681120" cy="413683"/>
            <a:chOff x="635561" y="291960"/>
            <a:chExt cx="3681120" cy="413683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117D1052-EC25-B1ED-D094-BB6D902AC576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F7CAD764-A421-1ACB-0C5D-697E74AFF4A4}"/>
                </a:ext>
              </a:extLst>
            </p:cNvPr>
            <p:cNvSpPr/>
            <p:nvPr/>
          </p:nvSpPr>
          <p:spPr>
            <a:xfrm>
              <a:off x="635561" y="291960"/>
              <a:ext cx="3681120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(1)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사용자 테스트 및 피드백 수집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0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야외, 수평선, 자연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D45F26-0A2F-1696-A477-E4EEEF54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12192000" cy="0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88C506-B8A7-B343-290B-1DA4A183F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8C1C029B-99A0-9ACF-C71A-3AE3FA326C44}"/>
              </a:ext>
            </a:extLst>
          </p:cNvPr>
          <p:cNvGrpSpPr/>
          <p:nvPr userDrawn="1"/>
        </p:nvGrpSpPr>
        <p:grpSpPr>
          <a:xfrm>
            <a:off x="635561" y="291960"/>
            <a:ext cx="3681120" cy="413683"/>
            <a:chOff x="635561" y="291960"/>
            <a:chExt cx="3681120" cy="4136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C4866095-39EF-5858-E1E3-99CF5EFA7CD3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49E64CC6-C48A-5211-DDB5-5CA6B51CCA6F}"/>
                </a:ext>
              </a:extLst>
            </p:cNvPr>
            <p:cNvSpPr/>
            <p:nvPr/>
          </p:nvSpPr>
          <p:spPr>
            <a:xfrm>
              <a:off x="635561" y="291960"/>
              <a:ext cx="3681120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(1)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사용자 테스트 및 피드백 수집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4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70F10D-5BCA-EC72-08A9-6A051E92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08442-FAEE-2429-A127-79BA523E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BC533-0C69-58BA-EDE4-DD21CBF45C0A}"/>
              </a:ext>
            </a:extLst>
          </p:cNvPr>
          <p:cNvCxnSpPr/>
          <p:nvPr userDrawn="1"/>
        </p:nvCxnSpPr>
        <p:spPr>
          <a:xfrm>
            <a:off x="0" y="13614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사다리꼴 7">
            <a:extLst>
              <a:ext uri="{FF2B5EF4-FFF2-40B4-BE49-F238E27FC236}">
                <a16:creationId xmlns:a16="http://schemas.microsoft.com/office/drawing/2014/main" id="{8150AC52-6D2C-6CF1-5A9A-53DE5D22FE7B}"/>
              </a:ext>
            </a:extLst>
          </p:cNvPr>
          <p:cNvSpPr/>
          <p:nvPr userDrawn="1"/>
        </p:nvSpPr>
        <p:spPr>
          <a:xfrm rot="10800000">
            <a:off x="4532671" y="-1"/>
            <a:ext cx="3126658" cy="422788"/>
          </a:xfrm>
          <a:prstGeom prst="trapezoid">
            <a:avLst>
              <a:gd name="adj" fmla="val 105000"/>
            </a:avLst>
          </a:prstGeom>
          <a:blipFill dpi="0" rotWithShape="1">
            <a:blip r:embed="rId4"/>
            <a:srcRect/>
            <a:tile tx="0" ty="-698500" sx="70000" sy="9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6653EE2-26AE-818F-0179-E14744A655F3}"/>
              </a:ext>
            </a:extLst>
          </p:cNvPr>
          <p:cNvSpPr/>
          <p:nvPr userDrawn="1"/>
        </p:nvSpPr>
        <p:spPr>
          <a:xfrm>
            <a:off x="4253347" y="291961"/>
            <a:ext cx="3685308" cy="2813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88900" dist="889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216000" bIns="0" rtlCol="0" anchor="ctr">
            <a:spAutoFit/>
          </a:bodyPr>
          <a:lstStyle/>
          <a:p>
            <a:pPr algn="ctr"/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테스트 및 평가</a:t>
            </a:r>
            <a:r>
              <a:rPr lang="en-US" altLang="ko-KR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(1) - </a:t>
            </a:r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사용자 테스트 및 피드백 수집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5E7125-D16D-2140-A07A-DB78C0E16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4786" y="584096"/>
            <a:ext cx="777319" cy="777319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F04912-7C69-5FEC-223A-9FB58D6B5729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8808CF9-1A7F-28A7-7A8E-454C1901C95D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9AA307-5B7C-106A-F83D-891FBF2AC9A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57A0091-3568-5A8F-D0F0-046C48F55F4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1ECD51-F0B6-8BAB-E5A0-C75C9F1792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4" r:id="rId3"/>
    <p:sldLayoutId id="2147483655" r:id="rId4"/>
    <p:sldLayoutId id="2147483653" r:id="rId5"/>
    <p:sldLayoutId id="21474836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778A0B3-1E7B-BA67-CD7D-44BEB415CB1E}"/>
              </a:ext>
            </a:extLst>
          </p:cNvPr>
          <p:cNvGrpSpPr/>
          <p:nvPr/>
        </p:nvGrpSpPr>
        <p:grpSpPr>
          <a:xfrm>
            <a:off x="0" y="0"/>
            <a:ext cx="12192193" cy="6858000"/>
            <a:chOff x="0" y="0"/>
            <a:chExt cx="12192193" cy="6858000"/>
          </a:xfrm>
        </p:grpSpPr>
        <p:pic>
          <p:nvPicPr>
            <p:cNvPr id="118" name="그림 117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84D913-529E-5D2C-6B3F-3CC87E99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54294B0B-5092-7DE8-DE7A-74BA4783919C}"/>
                </a:ext>
              </a:extLst>
            </p:cNvPr>
            <p:cNvCxnSpPr/>
            <p:nvPr/>
          </p:nvCxnSpPr>
          <p:spPr>
            <a:xfrm>
              <a:off x="0" y="1232214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EC6F9B13-5556-AD99-3970-06ADFD4184B7}"/>
                </a:ext>
              </a:extLst>
            </p:cNvPr>
            <p:cNvCxnSpPr/>
            <p:nvPr/>
          </p:nvCxnSpPr>
          <p:spPr>
            <a:xfrm>
              <a:off x="0" y="3790982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03AD25B7-B7CD-0055-65F7-604048DD2927}"/>
                </a:ext>
              </a:extLst>
            </p:cNvPr>
            <p:cNvCxnSpPr/>
            <p:nvPr/>
          </p:nvCxnSpPr>
          <p:spPr>
            <a:xfrm>
              <a:off x="0" y="4410107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7359754F-5C5B-8422-7C4E-843C17986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2462212" cy="2462212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46C73CE-FAFC-D19E-5FE2-CD380011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0543" y="5086350"/>
              <a:ext cx="1771650" cy="17716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94FA73C5-C12B-244E-9EBD-7A5A89DBF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920649"/>
              <a:ext cx="1399984" cy="1399984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 descr="텍스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A67A4F-EF5F-F4FE-3D5F-CA3773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44000" y="355600"/>
              <a:ext cx="2667000" cy="558800"/>
            </a:xfrm>
            <a:prstGeom prst="rect">
              <a:avLst/>
            </a:prstGeom>
          </p:spPr>
        </p:pic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2388F86-5751-5438-AAA1-4F1E0CD8A2BA}"/>
                </a:ext>
              </a:extLst>
            </p:cNvPr>
            <p:cNvGrpSpPr/>
            <p:nvPr/>
          </p:nvGrpSpPr>
          <p:grpSpPr>
            <a:xfrm>
              <a:off x="802482" y="378145"/>
              <a:ext cx="54768" cy="569116"/>
              <a:chOff x="895351" y="378145"/>
              <a:chExt cx="54768" cy="56911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1D476CE6-0570-415D-F7F0-A90931B25395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58FCE246-6494-2359-CB39-8394D624C4FA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018CE1C-80B1-1298-AD24-17CC562B0542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1181452-3445-F801-0B89-DFB92F442A8E}"/>
                </a:ext>
              </a:extLst>
            </p:cNvPr>
            <p:cNvGrpSpPr/>
            <p:nvPr/>
          </p:nvGrpSpPr>
          <p:grpSpPr>
            <a:xfrm>
              <a:off x="6643688" y="5329558"/>
              <a:ext cx="54768" cy="569116"/>
              <a:chOff x="895351" y="378145"/>
              <a:chExt cx="54768" cy="569116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B17E927C-D271-65CC-03E9-75DDC5C78E36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E0D27114-C95D-9501-BF1B-DF2539D5A6F6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8E30A757-9DAD-713E-655C-9774DE527FEC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0CC498-ECA8-9011-AD59-CCF158365F4E}"/>
                </a:ext>
              </a:extLst>
            </p:cNvPr>
            <p:cNvSpPr txBox="1"/>
            <p:nvPr/>
          </p:nvSpPr>
          <p:spPr>
            <a:xfrm>
              <a:off x="1063625" y="2200275"/>
              <a:ext cx="5477782" cy="158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700" spc="-4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5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정책디자인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F2BA08F-CCAA-0266-1565-BF78CCF24BFD}"/>
                </a:ext>
              </a:extLst>
            </p:cNvPr>
            <p:cNvSpPr txBox="1"/>
            <p:nvPr/>
          </p:nvSpPr>
          <p:spPr>
            <a:xfrm>
              <a:off x="1047750" y="1447800"/>
              <a:ext cx="54412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spc="-18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에어" pitchFamily="2" charset="-127"/>
                  <a:ea typeface="카페24 아네모네에어" pitchFamily="2" charset="-127"/>
                </a:rPr>
                <a:t>사회문제 해결을 위한</a:t>
              </a:r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5099BFA-4AB8-E3B6-F881-B904E3269AF2}"/>
                </a:ext>
              </a:extLst>
            </p:cNvPr>
            <p:cNvGrpSpPr/>
            <p:nvPr/>
          </p:nvGrpSpPr>
          <p:grpSpPr>
            <a:xfrm>
              <a:off x="5469730" y="0"/>
              <a:ext cx="5295106" cy="3792563"/>
              <a:chOff x="5493544" y="0"/>
              <a:chExt cx="5295106" cy="3792563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6BA3D972-D55E-F778-77A6-7163DC53F538}"/>
                  </a:ext>
                </a:extLst>
              </p:cNvPr>
              <p:cNvSpPr/>
              <p:nvPr/>
            </p:nvSpPr>
            <p:spPr>
              <a:xfrm flipH="1">
                <a:off x="5738810" y="1433511"/>
                <a:ext cx="5049840" cy="2116139"/>
              </a:xfrm>
              <a:custGeom>
                <a:avLst/>
                <a:gdLst>
                  <a:gd name="connsiteX0" fmla="*/ 2933702 w 5049840"/>
                  <a:gd name="connsiteY0" fmla="*/ 0 h 2116139"/>
                  <a:gd name="connsiteX1" fmla="*/ 2933701 w 5049840"/>
                  <a:gd name="connsiteY1" fmla="*/ 0 h 2116139"/>
                  <a:gd name="connsiteX2" fmla="*/ 0 w 5049840"/>
                  <a:gd name="connsiteY2" fmla="*/ 0 h 2116139"/>
                  <a:gd name="connsiteX3" fmla="*/ 0 w 5049840"/>
                  <a:gd name="connsiteY3" fmla="*/ 2116139 h 2116139"/>
                  <a:gd name="connsiteX4" fmla="*/ 2933701 w 5049840"/>
                  <a:gd name="connsiteY4" fmla="*/ 2116139 h 2116139"/>
                  <a:gd name="connsiteX5" fmla="*/ 2933702 w 5049840"/>
                  <a:gd name="connsiteY5" fmla="*/ 2116139 h 2116139"/>
                  <a:gd name="connsiteX6" fmla="*/ 5049840 w 5049840"/>
                  <a:gd name="connsiteY6" fmla="*/ 2116139 h 2116139"/>
                  <a:gd name="connsiteX7" fmla="*/ 2933702 w 5049840"/>
                  <a:gd name="connsiteY7" fmla="*/ 1 h 2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840" h="2116139">
                    <a:moveTo>
                      <a:pt x="2933702" y="0"/>
                    </a:moveTo>
                    <a:lnTo>
                      <a:pt x="2933701" y="0"/>
                    </a:lnTo>
                    <a:lnTo>
                      <a:pt x="0" y="0"/>
                    </a:lnTo>
                    <a:lnTo>
                      <a:pt x="0" y="2116139"/>
                    </a:lnTo>
                    <a:lnTo>
                      <a:pt x="2933701" y="2116139"/>
                    </a:lnTo>
                    <a:lnTo>
                      <a:pt x="2933702" y="2116139"/>
                    </a:lnTo>
                    <a:lnTo>
                      <a:pt x="5049840" y="2116139"/>
                    </a:lnTo>
                    <a:lnTo>
                      <a:pt x="293370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8459E8C2-1C24-0DE2-F1E3-057C5AD4F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3544" y="0"/>
                <a:ext cx="3792563" cy="3792563"/>
              </a:xfrm>
              <a:prstGeom prst="line">
                <a:avLst/>
              </a:prstGeom>
              <a:ln w="6350">
                <a:solidFill>
                  <a:srgbClr val="1F3C67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2A1142DF-AD9A-287F-ECBD-E90B46F435C0}"/>
                </a:ext>
              </a:extLst>
            </p:cNvPr>
            <p:cNvGrpSpPr/>
            <p:nvPr/>
          </p:nvGrpSpPr>
          <p:grpSpPr>
            <a:xfrm>
              <a:off x="1150573" y="5434333"/>
              <a:ext cx="473870" cy="473870"/>
              <a:chOff x="1150573" y="5434333"/>
              <a:chExt cx="473870" cy="47387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33EC226-1FC0-E12A-00B7-03E4057344DA}"/>
                  </a:ext>
                </a:extLst>
              </p:cNvPr>
              <p:cNvSpPr/>
              <p:nvPr/>
            </p:nvSpPr>
            <p:spPr>
              <a:xfrm>
                <a:off x="115057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1" name="그림 140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F4300C-2B6A-24FB-9E6E-21D2B6D05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1574" y="5480051"/>
                <a:ext cx="441325" cy="387350"/>
              </a:xfrm>
              <a:prstGeom prst="rect">
                <a:avLst/>
              </a:prstGeom>
            </p:spPr>
          </p:pic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EED4200B-41C2-85BE-4AD6-0CCA8A97E182}"/>
                </a:ext>
              </a:extLst>
            </p:cNvPr>
            <p:cNvGrpSpPr/>
            <p:nvPr/>
          </p:nvGrpSpPr>
          <p:grpSpPr>
            <a:xfrm>
              <a:off x="1808393" y="5434333"/>
              <a:ext cx="473870" cy="473870"/>
              <a:chOff x="1808393" y="5434333"/>
              <a:chExt cx="473870" cy="473870"/>
            </a:xfrm>
          </p:grpSpPr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57EBD714-5BB6-D949-E90F-B522E218C6C2}"/>
                  </a:ext>
                </a:extLst>
              </p:cNvPr>
              <p:cNvSpPr/>
              <p:nvPr/>
            </p:nvSpPr>
            <p:spPr>
              <a:xfrm>
                <a:off x="180839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4" name="그림 14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211A61-7063-6442-7356-7A891C911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0550" y="5499099"/>
                <a:ext cx="358775" cy="368301"/>
              </a:xfrm>
              <a:prstGeom prst="rect">
                <a:avLst/>
              </a:prstGeom>
            </p:spPr>
          </p:pic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5378133-4B41-A919-1F4D-618C55F61C99}"/>
                </a:ext>
              </a:extLst>
            </p:cNvPr>
            <p:cNvGrpSpPr/>
            <p:nvPr/>
          </p:nvGrpSpPr>
          <p:grpSpPr>
            <a:xfrm>
              <a:off x="2466213" y="5434333"/>
              <a:ext cx="473870" cy="473870"/>
              <a:chOff x="2466213" y="5434333"/>
              <a:chExt cx="473870" cy="473870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B75A1735-0CBE-68E5-27D8-4D1166F0D54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7" name="그림 14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2A8321-6E12-C3E6-EBEF-10E7E6B54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84D6E644-BFFD-2D92-7A35-746B125BAA3D}"/>
                </a:ext>
              </a:extLst>
            </p:cNvPr>
            <p:cNvGrpSpPr/>
            <p:nvPr/>
          </p:nvGrpSpPr>
          <p:grpSpPr>
            <a:xfrm>
              <a:off x="3124033" y="5434333"/>
              <a:ext cx="473870" cy="473870"/>
              <a:chOff x="3124033" y="5434333"/>
              <a:chExt cx="473870" cy="47387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B0AAF1AB-1178-5A31-47DE-A409035F9989}"/>
                  </a:ext>
                </a:extLst>
              </p:cNvPr>
              <p:cNvSpPr/>
              <p:nvPr/>
            </p:nvSpPr>
            <p:spPr>
              <a:xfrm>
                <a:off x="312403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0" name="그림 14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6CEA1A-BD66-5AEC-3C4B-319F253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5480051"/>
                <a:ext cx="339725" cy="387350"/>
              </a:xfrm>
              <a:prstGeom prst="rect">
                <a:avLst/>
              </a:prstGeom>
            </p:spPr>
          </p:pic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FAA27F9E-0949-9834-8E0B-F8BECC7B60E2}"/>
                </a:ext>
              </a:extLst>
            </p:cNvPr>
            <p:cNvGrpSpPr/>
            <p:nvPr/>
          </p:nvGrpSpPr>
          <p:grpSpPr>
            <a:xfrm>
              <a:off x="3781854" y="5434333"/>
              <a:ext cx="473870" cy="473870"/>
              <a:chOff x="3781854" y="5434333"/>
              <a:chExt cx="473870" cy="47387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0CBE33A6-5EE0-05CF-2F58-9E092B886D41}"/>
                  </a:ext>
                </a:extLst>
              </p:cNvPr>
              <p:cNvSpPr/>
              <p:nvPr/>
            </p:nvSpPr>
            <p:spPr>
              <a:xfrm>
                <a:off x="3781854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3" name="그림 15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541CF9D-80B3-43C3-2258-6AC6C169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3974" y="5480051"/>
                <a:ext cx="390525" cy="387350"/>
              </a:xfrm>
              <a:prstGeom prst="rect">
                <a:avLst/>
              </a:prstGeom>
            </p:spPr>
          </p:pic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6C17F00F-8092-56BC-9AEB-7D3D2754DA11}"/>
                </a:ext>
              </a:extLst>
            </p:cNvPr>
            <p:cNvGrpSpPr/>
            <p:nvPr/>
          </p:nvGrpSpPr>
          <p:grpSpPr>
            <a:xfrm>
              <a:off x="1033462" y="3920649"/>
              <a:ext cx="1543051" cy="400110"/>
              <a:chOff x="1033462" y="3920649"/>
              <a:chExt cx="1543051" cy="400110"/>
            </a:xfrm>
          </p:grpSpPr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5D9C7DF5-8FC1-C78B-3BEA-BBCB641E0F4C}"/>
                  </a:ext>
                </a:extLst>
              </p:cNvPr>
              <p:cNvSpPr/>
              <p:nvPr/>
            </p:nvSpPr>
            <p:spPr>
              <a:xfrm>
                <a:off x="1033462" y="3925253"/>
                <a:ext cx="1543051" cy="365760"/>
              </a:xfrm>
              <a:prstGeom prst="parallelogram">
                <a:avLst>
                  <a:gd name="adj" fmla="val 99218"/>
                </a:avLst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5CF771-E4EE-E50B-392A-2EB59E513DB9}"/>
                  </a:ext>
                </a:extLst>
              </p:cNvPr>
              <p:cNvSpPr txBox="1"/>
              <p:nvPr/>
            </p:nvSpPr>
            <p:spPr>
              <a:xfrm>
                <a:off x="1363311" y="3920649"/>
                <a:ext cx="907621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13</a:t>
                </a:r>
                <a:r>
                  <a:rPr lang="ko-KR" altLang="en-US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주차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EAED6-C3E9-5D38-B2EC-6274B3FCEA5D}"/>
                </a:ext>
              </a:extLst>
            </p:cNvPr>
            <p:cNvSpPr txBox="1"/>
            <p:nvPr/>
          </p:nvSpPr>
          <p:spPr>
            <a:xfrm>
              <a:off x="2533650" y="3903980"/>
              <a:ext cx="5690982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테스트 및 평가</a:t>
              </a:r>
              <a:r>
                <a:rPr lang="en-US" altLang="ko-KR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(1) - </a:t>
              </a:r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사용자 테스트 및 피드백 수집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4F479-CD41-8375-3A82-1EEBFC0E9DF7}"/>
                </a:ext>
              </a:extLst>
            </p:cNvPr>
            <p:cNvSpPr txBox="1"/>
            <p:nvPr/>
          </p:nvSpPr>
          <p:spPr>
            <a:xfrm>
              <a:off x="4885711" y="5221605"/>
              <a:ext cx="10871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박 형 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9BE83-3286-C91F-6B99-B75006D25F32}"/>
                </a:ext>
              </a:extLst>
            </p:cNvPr>
            <p:cNvSpPr txBox="1"/>
            <p:nvPr/>
          </p:nvSpPr>
          <p:spPr>
            <a:xfrm>
              <a:off x="4537744" y="5666848"/>
              <a:ext cx="18283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성균관대학교 행정학과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E2D3C4-40B9-4FB1-1B81-0A40309420F5}"/>
                </a:ext>
              </a:extLst>
            </p:cNvPr>
            <p:cNvSpPr txBox="1"/>
            <p:nvPr/>
          </p:nvSpPr>
          <p:spPr>
            <a:xfrm>
              <a:off x="5859581" y="5311248"/>
              <a:ext cx="50654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교수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48E54-B0D1-9F82-7354-41913E123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37EEAD8-E6A9-B15D-8B40-1D104FCD65FB}"/>
              </a:ext>
            </a:extLst>
          </p:cNvPr>
          <p:cNvSpPr txBox="1"/>
          <p:nvPr/>
        </p:nvSpPr>
        <p:spPr>
          <a:xfrm>
            <a:off x="778495" y="673792"/>
            <a:ext cx="35183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SMART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기준의 심화 적용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7FCDD02-DFA4-095B-4B9A-F4CBAB71C3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3AFC4F-18AB-9F60-5370-80F706BEBBA6}"/>
              </a:ext>
            </a:extLst>
          </p:cNvPr>
          <p:cNvSpPr txBox="1"/>
          <p:nvPr/>
        </p:nvSpPr>
        <p:spPr>
          <a:xfrm>
            <a:off x="1134095" y="1593928"/>
            <a:ext cx="31359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SMART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기준의 핵심 개념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B3FCB30-5E50-2B08-7AB8-88D63A6DFDE6}"/>
              </a:ext>
            </a:extLst>
          </p:cNvPr>
          <p:cNvGrpSpPr/>
          <p:nvPr/>
        </p:nvGrpSpPr>
        <p:grpSpPr>
          <a:xfrm>
            <a:off x="4638382" y="3019679"/>
            <a:ext cx="7458993" cy="463460"/>
            <a:chOff x="3965516" y="2790917"/>
            <a:chExt cx="7458993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E68082-D47A-6F33-5206-6F566E8D2896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 정책 홈페이지 방문자 수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목표와 무관한 지표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4317B9B3-1BB5-76F4-0309-F4B3505CD8F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208E9C53-665A-5EEF-6A5F-DE1C3B2B6C3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065513DF-388B-17CD-A714-78FE539E4F9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2D9E57F3-5FB6-ACFC-CBD1-1B483A39BECD}"/>
              </a:ext>
            </a:extLst>
          </p:cNvPr>
          <p:cNvGrpSpPr/>
          <p:nvPr/>
        </p:nvGrpSpPr>
        <p:grpSpPr>
          <a:xfrm>
            <a:off x="4099764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C8E5BF-A754-C52F-96E9-26E45AEC0A3D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9A5CC8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R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elevant(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관련성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D1EF0116-D896-946B-83BC-A4D050F05864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45737AAB-DEC2-17DB-9AEA-3AFC152E17B3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2578746-83EE-834D-7EE9-FDEF0D50D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62A1538-A183-9035-9EB3-60339C89BE2D}"/>
              </a:ext>
            </a:extLst>
          </p:cNvPr>
          <p:cNvGrpSpPr/>
          <p:nvPr/>
        </p:nvGrpSpPr>
        <p:grpSpPr>
          <a:xfrm>
            <a:off x="4848338" y="3550609"/>
            <a:ext cx="6515497" cy="824541"/>
            <a:chOff x="1009417" y="2314719"/>
            <a:chExt cx="6515497" cy="824541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97DF9AD9-BD86-FB24-85B4-C3B31E4C3262}"/>
                </a:ext>
              </a:extLst>
            </p:cNvPr>
            <p:cNvSpPr/>
            <p:nvPr/>
          </p:nvSpPr>
          <p:spPr>
            <a:xfrm>
              <a:off x="1280891" y="2530231"/>
              <a:ext cx="6244023" cy="60902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청년 정책을 통해 실제로 취업한 인원 수</a:t>
              </a:r>
              <a:endParaRPr lang="ko-KR" altLang="en-US" dirty="0"/>
            </a:p>
          </p:txBody>
        </p:sp>
        <p:pic>
          <p:nvPicPr>
            <p:cNvPr id="16" name="그림 15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2ED9E5E6-1C31-A1E7-4AD5-84C30D82A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4550B13-F7C1-FE78-E217-7865866CFA7D}"/>
              </a:ext>
            </a:extLst>
          </p:cNvPr>
          <p:cNvSpPr/>
          <p:nvPr/>
        </p:nvSpPr>
        <p:spPr>
          <a:xfrm>
            <a:off x="5046186" y="5089100"/>
            <a:ext cx="2099628" cy="6386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정책 목표와 </a:t>
            </a:r>
            <a:b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직접 연결</a:t>
            </a:r>
            <a:endParaRPr lang="ko-KR" altLang="en-US" sz="1600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E12CA20-CF3C-7FE6-31C3-ABD19A1F993E}"/>
              </a:ext>
            </a:extLst>
          </p:cNvPr>
          <p:cNvSpPr/>
          <p:nvPr/>
        </p:nvSpPr>
        <p:spPr>
          <a:xfrm>
            <a:off x="7365802" y="5089100"/>
            <a:ext cx="2099628" cy="6386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이해관계자 동의</a:t>
            </a:r>
            <a:endParaRPr lang="ko-KR" altLang="en-US" sz="1600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448BDE4A-A6D9-C829-EB7C-2536CACA9F78}"/>
              </a:ext>
            </a:extLst>
          </p:cNvPr>
          <p:cNvSpPr/>
          <p:nvPr/>
        </p:nvSpPr>
        <p:spPr>
          <a:xfrm>
            <a:off x="9685418" y="5089100"/>
            <a:ext cx="2099628" cy="6386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변화 이론과 </a:t>
            </a:r>
            <a:b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논리적 연결</a:t>
            </a:r>
            <a:endParaRPr lang="ko-KR" altLang="en-US" sz="1600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B21F8E8-32FA-9217-9DFD-E534767E6A04}"/>
              </a:ext>
            </a:extLst>
          </p:cNvPr>
          <p:cNvGrpSpPr/>
          <p:nvPr/>
        </p:nvGrpSpPr>
        <p:grpSpPr>
          <a:xfrm>
            <a:off x="4638382" y="4501472"/>
            <a:ext cx="7458993" cy="463460"/>
            <a:chOff x="3965516" y="2790917"/>
            <a:chExt cx="7458993" cy="4634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53421A-D7DD-1A65-1CC8-4002DF230A69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관련성 체크 시 필수 질문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9D8BDB70-CD87-FB58-3E16-29CBF686558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A436D2CB-C18D-D75A-AC65-3026E42829A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F889F4FE-5619-D65F-3A9A-3995E17925D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7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57919-91F0-5F8F-C718-97B8F0C16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7D91EF7-4345-DDC3-C762-6EB3D7440EC5}"/>
              </a:ext>
            </a:extLst>
          </p:cNvPr>
          <p:cNvSpPr txBox="1"/>
          <p:nvPr/>
        </p:nvSpPr>
        <p:spPr>
          <a:xfrm>
            <a:off x="778495" y="673792"/>
            <a:ext cx="35183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SMART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기준의 심화 적용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2FCB990-740E-E7AE-638B-B4FD813D8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4FD571-24C9-9CDE-78E1-EF8E4CCB143A}"/>
              </a:ext>
            </a:extLst>
          </p:cNvPr>
          <p:cNvSpPr txBox="1"/>
          <p:nvPr/>
        </p:nvSpPr>
        <p:spPr>
          <a:xfrm>
            <a:off x="1134095" y="1593928"/>
            <a:ext cx="31359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SMART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기준의 핵심 개념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FFFAEDB-C709-19FA-7628-238F13113689}"/>
              </a:ext>
            </a:extLst>
          </p:cNvPr>
          <p:cNvGrpSpPr/>
          <p:nvPr/>
        </p:nvGrpSpPr>
        <p:grpSpPr>
          <a:xfrm>
            <a:off x="4638382" y="3019679"/>
            <a:ext cx="7458993" cy="463460"/>
            <a:chOff x="3965516" y="2790917"/>
            <a:chExt cx="7458993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85FA55-B353-B6C7-C469-61991FEC15C2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장기적으로 개선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불명확한 마감일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1B75C52-F91C-5F3F-0A0C-7A703645987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F418F093-CADE-35DE-186D-6122DFB917D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EF93F328-1239-0BA0-48B0-79AE105DD5A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F6ED802-8A21-FF07-DF10-19AD73F1F990}"/>
              </a:ext>
            </a:extLst>
          </p:cNvPr>
          <p:cNvGrpSpPr/>
          <p:nvPr/>
        </p:nvGrpSpPr>
        <p:grpSpPr>
          <a:xfrm>
            <a:off x="4099764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5CCCA6-7A70-5206-E66C-AF5FCF209B3F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Time-bound(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시한성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8CE219D-87AD-D928-0E45-0C7A9560780C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994E7DEC-B00C-A2DB-80F8-C29BBA91478C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2FFE242A-3FE2-CD55-29D4-3E771DD7A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24619CC-F1DE-2BE7-DCE1-5D8C1052A5DA}"/>
              </a:ext>
            </a:extLst>
          </p:cNvPr>
          <p:cNvGrpSpPr/>
          <p:nvPr/>
        </p:nvGrpSpPr>
        <p:grpSpPr>
          <a:xfrm>
            <a:off x="4848338" y="3550609"/>
            <a:ext cx="6515497" cy="824541"/>
            <a:chOff x="1009417" y="2314719"/>
            <a:chExt cx="6515497" cy="824541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5B8F543A-EB73-67CE-14FB-5686E7EE8A33}"/>
                </a:ext>
              </a:extLst>
            </p:cNvPr>
            <p:cNvSpPr/>
            <p:nvPr/>
          </p:nvSpPr>
          <p:spPr>
            <a:xfrm>
              <a:off x="1280891" y="2530231"/>
              <a:ext cx="6244023" cy="60902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2025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년 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12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월 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31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일까지</a:t>
              </a:r>
              <a:endParaRPr lang="ko-KR" altLang="en-US" dirty="0"/>
            </a:p>
          </p:txBody>
        </p:sp>
        <p:pic>
          <p:nvPicPr>
            <p:cNvPr id="16" name="그림 15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27F2CFC-1A50-C728-2C59-9457E5B03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EC44A9A-0E32-7686-65F1-65E3413296F2}"/>
              </a:ext>
            </a:extLst>
          </p:cNvPr>
          <p:cNvSpPr/>
          <p:nvPr/>
        </p:nvSpPr>
        <p:spPr>
          <a:xfrm>
            <a:off x="5046186" y="4590662"/>
            <a:ext cx="2099628" cy="7275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정책 시행 주기와 </a:t>
            </a:r>
            <a:b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연계</a:t>
            </a:r>
            <a:endParaRPr lang="ko-KR" altLang="en-US" sz="1600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4CC2014-E5BF-915B-3E1D-9AE45E6A27EB}"/>
              </a:ext>
            </a:extLst>
          </p:cNvPr>
          <p:cNvSpPr/>
          <p:nvPr/>
        </p:nvSpPr>
        <p:spPr>
          <a:xfrm>
            <a:off x="7365802" y="4590662"/>
            <a:ext cx="2099628" cy="7275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효과 발현 </a:t>
            </a:r>
            <a:b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최소 기간 고려</a:t>
            </a:r>
            <a:endParaRPr lang="ko-KR" altLang="en-US" sz="1600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AE8732F-6BDF-128B-FFD9-B72FD9E2A57C}"/>
              </a:ext>
            </a:extLst>
          </p:cNvPr>
          <p:cNvSpPr/>
          <p:nvPr/>
        </p:nvSpPr>
        <p:spPr>
          <a:xfrm>
            <a:off x="9685418" y="4590662"/>
            <a:ext cx="2099628" cy="7275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평가 및 피드백 </a:t>
            </a:r>
            <a:b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주기 설정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965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46C6-09C7-F1EE-ADA1-C5056E90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44A2D1-806F-E20F-FA8D-B4A6B8A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421220-75EF-936B-EACF-C4D49F93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B61C6-9F88-B8A6-1C70-0C2D6713FBA8}"/>
              </a:ext>
            </a:extLst>
          </p:cNvPr>
          <p:cNvSpPr txBox="1"/>
          <p:nvPr/>
        </p:nvSpPr>
        <p:spPr>
          <a:xfrm>
            <a:off x="2209490" y="2529890"/>
            <a:ext cx="77730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효율성 </a:t>
            </a: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효과성</a:t>
            </a: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,</a:t>
            </a:r>
            <a:b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정량 지표 </a:t>
            </a: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정성 지표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44A3E45-2A2A-D3DE-6E27-E59932A8B340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0D4BE1-E4A0-8798-C207-CB7480FBB4A1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96FFEDB-2CB9-9DE2-56BE-B68E2E5C7594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C79CCA4-E10E-9ADE-01B9-15E60B13C567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C67040-2669-46C5-FA15-3EBA8BC09ED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0AB4739-ED59-2DB6-4767-14C832E89CD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0A5F93-1ECE-219E-BDF9-C950BF5853C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F1EB3-1531-9E3B-37F1-1A6B6505846B}"/>
              </a:ext>
            </a:extLst>
          </p:cNvPr>
          <p:cNvSpPr txBox="1"/>
          <p:nvPr/>
        </p:nvSpPr>
        <p:spPr>
          <a:xfrm>
            <a:off x="6021351" y="1593371"/>
            <a:ext cx="4667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4A50152-14A4-1CCC-12B2-039D29C8449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D45A9AC-6B12-C17F-9475-CF5AF376C33F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4284330-27C6-7C76-B97F-14E7F365BB90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B1F87D26-E396-6121-680F-27EF8D7E8B12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7A2DF56-EDE7-74DD-2360-B4A8D3ED8F8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DA5971B-DAFA-D907-2BB9-8F84BBEA4646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B43B43D6-2679-26BC-C1CB-E781FEBC9DCF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E1485E1-F70A-8457-9879-E7AFAC17862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4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19B3-DDC3-8705-D326-AF541A57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789E454-57B6-E229-B692-A2EF980628E2}"/>
              </a:ext>
            </a:extLst>
          </p:cNvPr>
          <p:cNvSpPr txBox="1"/>
          <p:nvPr/>
        </p:nvSpPr>
        <p:spPr>
          <a:xfrm>
            <a:off x="778495" y="673792"/>
            <a:ext cx="5578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효율성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효과성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지표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16F8A-4EF3-1DF8-E948-638F1AD3BDEB}"/>
              </a:ext>
            </a:extLst>
          </p:cNvPr>
          <p:cNvSpPr txBox="1"/>
          <p:nvPr/>
        </p:nvSpPr>
        <p:spPr>
          <a:xfrm>
            <a:off x="1134095" y="1593928"/>
            <a:ext cx="20021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효율성과 효과성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E73F3D-9B91-0D68-6B2C-FD35CA0D2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6802DF-7C77-C226-5DE2-4300BA898A4F}"/>
              </a:ext>
            </a:extLst>
          </p:cNvPr>
          <p:cNvSpPr txBox="1"/>
          <p:nvPr/>
        </p:nvSpPr>
        <p:spPr>
          <a:xfrm rot="21257611" flipH="1">
            <a:off x="5878139" y="2918081"/>
            <a:ext cx="164236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가성비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6B9D190-EB81-785C-F762-9D253DFEA09D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0F8A1F-3118-1BD6-EC7A-B146A7C1FB47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적은 자원으로 많은 산출을 얻었는가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09734D80-86C2-8525-0F69-3CC4A7700BD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2" name="원호 31">
                <a:extLst>
                  <a:ext uri="{FF2B5EF4-FFF2-40B4-BE49-F238E27FC236}">
                    <a16:creationId xmlns:a16="http://schemas.microsoft.com/office/drawing/2014/main" id="{4DA88CA3-6391-B1AB-E0C2-7DADE555F51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57D8020B-368C-181E-56FF-5222AE4AF9C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B9289E58-5259-2A83-B98E-C09232422FCF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EC68C9-33DE-58CC-0408-2F534DC554F2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효율성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(Efficiency)</a:t>
              </a:r>
              <a:endPara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263D732F-4A54-D0B3-6D5B-E3806D63AAC3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BAEABAE8-3002-C981-0A0C-4FE77F5E24D9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8" name="그림 3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B4A4FCD7-CBEC-4BA1-4417-2B91AF9B0B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679D8C5-1FB0-8E79-4812-EBBDDB72DE7C}"/>
              </a:ext>
            </a:extLst>
          </p:cNvPr>
          <p:cNvGrpSpPr/>
          <p:nvPr/>
        </p:nvGrpSpPr>
        <p:grpSpPr>
          <a:xfrm>
            <a:off x="1766896" y="3569604"/>
            <a:ext cx="7002563" cy="1187388"/>
            <a:chOff x="1547337" y="4508469"/>
            <a:chExt cx="7002563" cy="118738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42BFF1-781E-42C7-4617-86237DEAFECF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프로그램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1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원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100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 교육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1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인당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100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원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B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프로그램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2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원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150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 교육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1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인당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133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원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EF8216C8-778A-712C-575A-D85A14898404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0B7554AE-1949-449D-ED7C-5DCFDA49172A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44" name="사각형: 둥근 모서리 43">
                <a:extLst>
                  <a:ext uri="{FF2B5EF4-FFF2-40B4-BE49-F238E27FC236}">
                    <a16:creationId xmlns:a16="http://schemas.microsoft.com/office/drawing/2014/main" id="{792DF607-9EF7-9B11-9423-D8F7AFA365D2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4913C0B2-04A8-AB4F-94C7-66216B5EE074}"/>
              </a:ext>
            </a:extLst>
          </p:cNvPr>
          <p:cNvSpPr/>
          <p:nvPr/>
        </p:nvSpPr>
        <p:spPr>
          <a:xfrm>
            <a:off x="2474190" y="4019013"/>
            <a:ext cx="5272809" cy="294788"/>
          </a:xfrm>
          <a:prstGeom prst="roundRect">
            <a:avLst>
              <a:gd name="adj" fmla="val 50000"/>
            </a:avLst>
          </a:prstGeom>
          <a:solidFill>
            <a:srgbClr val="F3CA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8F9431C7-7433-B46D-D386-EB771A204637}"/>
              </a:ext>
            </a:extLst>
          </p:cNvPr>
          <p:cNvGrpSpPr/>
          <p:nvPr/>
        </p:nvGrpSpPr>
        <p:grpSpPr>
          <a:xfrm>
            <a:off x="1516847" y="4827865"/>
            <a:ext cx="7458993" cy="463460"/>
            <a:chOff x="3965516" y="2790917"/>
            <a:chExt cx="7458993" cy="46346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71F9FEC-08D6-94F5-6BAA-1301DD84FE09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효율성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=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산출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(Output) /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투입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(Input)</a:t>
              </a: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5188FBA3-9611-75D1-9A75-807179DA963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4" name="원호 53">
                <a:extLst>
                  <a:ext uri="{FF2B5EF4-FFF2-40B4-BE49-F238E27FC236}">
                    <a16:creationId xmlns:a16="http://schemas.microsoft.com/office/drawing/2014/main" id="{C288957D-99C2-48BE-8D35-868E6822AD5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3FD2F92C-3DEE-1A11-A562-5EB1F54AEBE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32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6A167-0B2D-6555-B716-AA59973AD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F3BCDCD-251D-ACAC-1027-1671CFEDD21E}"/>
              </a:ext>
            </a:extLst>
          </p:cNvPr>
          <p:cNvSpPr txBox="1"/>
          <p:nvPr/>
        </p:nvSpPr>
        <p:spPr>
          <a:xfrm>
            <a:off x="778495" y="673792"/>
            <a:ext cx="5578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효율성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효과성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지표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DBCC2-3B41-883E-EAC5-DC76D5C407E5}"/>
              </a:ext>
            </a:extLst>
          </p:cNvPr>
          <p:cNvSpPr txBox="1"/>
          <p:nvPr/>
        </p:nvSpPr>
        <p:spPr>
          <a:xfrm>
            <a:off x="1134095" y="1593928"/>
            <a:ext cx="20021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효율성과 효과성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B8F1ED2-385E-3256-CD60-34FA5D9943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8BB9FD0C-AD6D-6B1A-859B-6C4973CC121F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6A7FA0-2D96-13DB-C987-EBF440186AB7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우리가 원하는 목표를 얼마나 달성했는가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953C3033-E81D-7799-AF3D-4D2BE61F0E0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2" name="원호 31">
                <a:extLst>
                  <a:ext uri="{FF2B5EF4-FFF2-40B4-BE49-F238E27FC236}">
                    <a16:creationId xmlns:a16="http://schemas.microsoft.com/office/drawing/2014/main" id="{655E96FD-1A77-C029-FFE6-5BEE6BC7F8F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9B7264B4-70A3-77EC-E37E-1A1082EE359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4D96505-74E7-4A22-B907-F14FB36BF08F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033770-20D3-5104-9129-ED761578128B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효과성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(Effectiveness)</a:t>
              </a:r>
              <a:endPara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851FCF4F-674C-37AD-004F-8CE3C60BC9BE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22FBF052-97C2-7C40-2B88-21B1356B9F96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8" name="그림 3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3AD031D-9A91-2ADF-90C1-DCFD6D6DF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B7F2FF4-DAEC-B665-4F71-B199FF6F6504}"/>
              </a:ext>
            </a:extLst>
          </p:cNvPr>
          <p:cNvGrpSpPr/>
          <p:nvPr/>
        </p:nvGrpSpPr>
        <p:grpSpPr>
          <a:xfrm>
            <a:off x="1766896" y="3569604"/>
            <a:ext cx="7872404" cy="1187388"/>
            <a:chOff x="1547337" y="4508469"/>
            <a:chExt cx="7872404" cy="118738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D2485D-0222-DC13-52A8-BA9FC7FA5135}"/>
                </a:ext>
              </a:extLst>
            </p:cNvPr>
            <p:cNvSpPr txBox="1"/>
            <p:nvPr/>
          </p:nvSpPr>
          <p:spPr>
            <a:xfrm>
              <a:off x="2190469" y="4832287"/>
              <a:ext cx="7229272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프로그램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1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원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100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 교육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1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인당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100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원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10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 취업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B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프로그램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2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원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150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 교육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1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인당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133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원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100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 취업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D5FD53D8-94F0-0EF9-E837-32058B908986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90A4BC20-68E7-E317-1896-0CE561079BA0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44" name="사각형: 둥근 모서리 43">
                <a:extLst>
                  <a:ext uri="{FF2B5EF4-FFF2-40B4-BE49-F238E27FC236}">
                    <a16:creationId xmlns:a16="http://schemas.microsoft.com/office/drawing/2014/main" id="{A721737C-28B6-1949-5802-5804EE7A5453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FDFC0CBD-1E8A-44E1-100E-F68363B7ADC7}"/>
              </a:ext>
            </a:extLst>
          </p:cNvPr>
          <p:cNvSpPr/>
          <p:nvPr/>
        </p:nvSpPr>
        <p:spPr>
          <a:xfrm>
            <a:off x="2474190" y="4429297"/>
            <a:ext cx="6860310" cy="294788"/>
          </a:xfrm>
          <a:prstGeom prst="roundRect">
            <a:avLst>
              <a:gd name="adj" fmla="val 50000"/>
            </a:avLst>
          </a:prstGeom>
          <a:solidFill>
            <a:srgbClr val="F3CA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5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CBFB2-016F-1381-FCBD-09D542E14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9B9B23B-9F92-66F4-8B38-E9E5E071977A}"/>
              </a:ext>
            </a:extLst>
          </p:cNvPr>
          <p:cNvSpPr txBox="1"/>
          <p:nvPr/>
        </p:nvSpPr>
        <p:spPr>
          <a:xfrm>
            <a:off x="778495" y="673792"/>
            <a:ext cx="5578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효율성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효과성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지표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A84BB0-8506-E394-2DD1-7CB6F8FCC5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9905C7-B057-1490-A0EE-00AEE20A4C2B}"/>
              </a:ext>
            </a:extLst>
          </p:cNvPr>
          <p:cNvSpPr txBox="1"/>
          <p:nvPr/>
        </p:nvSpPr>
        <p:spPr>
          <a:xfrm>
            <a:off x="1134095" y="1593928"/>
            <a:ext cx="20021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효율성과 효과성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FCE6ABE-85DC-E1B2-9674-73F79EA70A1D}"/>
              </a:ext>
            </a:extLst>
          </p:cNvPr>
          <p:cNvGrpSpPr/>
          <p:nvPr/>
        </p:nvGrpSpPr>
        <p:grpSpPr>
          <a:xfrm>
            <a:off x="9020021" y="2735423"/>
            <a:ext cx="2308380" cy="2308380"/>
            <a:chOff x="9020021" y="2735423"/>
            <a:chExt cx="2308380" cy="230838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B2B3218F-E3EE-3C8B-A327-A7AB72A6E1F2}"/>
                </a:ext>
              </a:extLst>
            </p:cNvPr>
            <p:cNvSpPr/>
            <p:nvPr/>
          </p:nvSpPr>
          <p:spPr>
            <a:xfrm>
              <a:off x="9020021" y="2735423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9A5CC8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4E903A-02DE-E88F-803B-27691DE901A1}"/>
                </a:ext>
              </a:extLst>
            </p:cNvPr>
            <p:cNvSpPr txBox="1"/>
            <p:nvPr/>
          </p:nvSpPr>
          <p:spPr>
            <a:xfrm>
              <a:off x="9651473" y="3975903"/>
              <a:ext cx="1045479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 낭비</a:t>
              </a:r>
              <a:endPara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F5205D-8F57-D24A-E103-2E7FBC61F647}"/>
                </a:ext>
              </a:extLst>
            </p:cNvPr>
            <p:cNvSpPr txBox="1"/>
            <p:nvPr/>
          </p:nvSpPr>
          <p:spPr>
            <a:xfrm>
              <a:off x="9315965" y="3478555"/>
              <a:ext cx="1716497" cy="6013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효과성 집착</a:t>
              </a:r>
            </a:p>
          </p:txBody>
        </p:sp>
        <p:pic>
          <p:nvPicPr>
            <p:cNvPr id="21" name="그림 20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B614D5-5786-CD51-EA66-A36BDAAF7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344" r="-3436"/>
            <a:stretch>
              <a:fillRect/>
            </a:stretch>
          </p:blipFill>
          <p:spPr>
            <a:xfrm>
              <a:off x="9864565" y="2919413"/>
              <a:ext cx="614408" cy="520158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6D59896-7471-D987-5CEB-44D91A9DAC9A}"/>
              </a:ext>
            </a:extLst>
          </p:cNvPr>
          <p:cNvGrpSpPr/>
          <p:nvPr/>
        </p:nvGrpSpPr>
        <p:grpSpPr>
          <a:xfrm>
            <a:off x="863601" y="2735423"/>
            <a:ext cx="2308380" cy="2308380"/>
            <a:chOff x="863601" y="2735423"/>
            <a:chExt cx="2308380" cy="2308380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5FC180F2-256B-0D3D-4016-7CE98C8B0E9D}"/>
                </a:ext>
              </a:extLst>
            </p:cNvPr>
            <p:cNvSpPr/>
            <p:nvPr/>
          </p:nvSpPr>
          <p:spPr>
            <a:xfrm>
              <a:off x="863601" y="2735423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DDA3E3-E1CF-65EB-81D0-2CD700C71C8D}"/>
                </a:ext>
              </a:extLst>
            </p:cNvPr>
            <p:cNvSpPr txBox="1"/>
            <p:nvPr/>
          </p:nvSpPr>
          <p:spPr>
            <a:xfrm>
              <a:off x="963175" y="3975903"/>
              <a:ext cx="2109232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싸구려 프로그램 양산</a:t>
              </a:r>
              <a:endParaRPr kumimoji="0" lang="en-US" altLang="ko-KR" sz="1700" b="0" i="0" u="none" strike="noStrike" kern="1200" cap="none" spc="-30" normalizeH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756D05-F3DD-B598-542F-22819954CCAE}"/>
                </a:ext>
              </a:extLst>
            </p:cNvPr>
            <p:cNvSpPr txBox="1"/>
            <p:nvPr/>
          </p:nvSpPr>
          <p:spPr>
            <a:xfrm>
              <a:off x="1167558" y="3478555"/>
              <a:ext cx="1700467" cy="6013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효율성 집착</a:t>
              </a:r>
              <a:endPara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22" name="그림 2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EDC531A-10FE-FD9F-C6D6-09665D510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10587" y="2958397"/>
              <a:ext cx="614408" cy="520158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99ABEA8-3B69-F8B0-CBCB-DC691CA33E67}"/>
              </a:ext>
            </a:extLst>
          </p:cNvPr>
          <p:cNvSpPr txBox="1"/>
          <p:nvPr/>
        </p:nvSpPr>
        <p:spPr>
          <a:xfrm flipH="1">
            <a:off x="2780640" y="5668470"/>
            <a:ext cx="643321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제한된 예산으로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최대한의 사회적 가치 창출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563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DD20E-CD47-5D42-DCEE-582F0DA38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2E5699B-C181-F0C7-E633-931906CDE43C}"/>
              </a:ext>
            </a:extLst>
          </p:cNvPr>
          <p:cNvSpPr txBox="1"/>
          <p:nvPr/>
        </p:nvSpPr>
        <p:spPr>
          <a:xfrm>
            <a:off x="778495" y="673792"/>
            <a:ext cx="5578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효율성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효과성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지표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28FF0FB-361C-9CD9-87CD-1AD4974E14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463F60-603C-C347-B6E0-DAECCD2411B6}"/>
              </a:ext>
            </a:extLst>
          </p:cNvPr>
          <p:cNvSpPr txBox="1"/>
          <p:nvPr/>
        </p:nvSpPr>
        <p:spPr>
          <a:xfrm>
            <a:off x="1134095" y="1593928"/>
            <a:ext cx="26680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지표와 정성 지표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5B24FBE-68D4-1C4D-59F3-46BA5AF5A44A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A9E0DC-8E54-F6CA-F630-5B0A2B71E037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명확하고 객관적인 수치화 가능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E347F4F-69D0-98F1-15CC-B3941249C4A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DD11B14C-7C38-D30B-E60A-87008940416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037BEE06-CC0A-8E0F-2EDC-9EBA6F15EF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62E1A68-7157-813A-800F-D100CD648423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C92318-2F4B-C522-FE2B-9AF8ED62C224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정량 지표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(Quantitative)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21CAF05-8EE2-5182-2A83-DAC0C0E8574C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29CFBCE8-2BEA-C7CB-1D94-521F58AACE34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2B0F2C4-F6AA-96F0-A229-2E91547B2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A231F17-0C52-6C41-0A79-7C24E425CFFD}"/>
              </a:ext>
            </a:extLst>
          </p:cNvPr>
          <p:cNvGrpSpPr/>
          <p:nvPr/>
        </p:nvGrpSpPr>
        <p:grpSpPr>
          <a:xfrm>
            <a:off x="1516847" y="3580180"/>
            <a:ext cx="7458993" cy="463460"/>
            <a:chOff x="3965516" y="2790917"/>
            <a:chExt cx="7458993" cy="463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5E8139-DEE6-8200-D9E3-6BB4700E8E17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취업자 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평균 임금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교육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이수율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F40495EB-696A-99D7-C17F-82E9868F56F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78815F1A-C149-1478-9B6B-C455079234E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BAFFE558-6117-AD1C-C4F2-29587D0DE5E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F67C69A-98B5-97A7-09CD-D99BE88E21B7}"/>
              </a:ext>
            </a:extLst>
          </p:cNvPr>
          <p:cNvGrpSpPr/>
          <p:nvPr/>
        </p:nvGrpSpPr>
        <p:grpSpPr>
          <a:xfrm>
            <a:off x="1516847" y="4162679"/>
            <a:ext cx="7458993" cy="463460"/>
            <a:chOff x="3965516" y="2790917"/>
            <a:chExt cx="7458993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CE7413-51D3-2EBA-9F25-B1C7F9B28654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비교와 추세 분석 용이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A8594ED6-15D7-9A00-676A-54AE2E793CD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BCD2CAD2-6CB0-A5A0-B312-8F62505FBE4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012DDA13-85D4-5CBD-3B4A-D4F54EF3800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FB65937-FB0C-047B-72A2-4AB6E3FAC97A}"/>
              </a:ext>
            </a:extLst>
          </p:cNvPr>
          <p:cNvGrpSpPr/>
          <p:nvPr/>
        </p:nvGrpSpPr>
        <p:grpSpPr>
          <a:xfrm>
            <a:off x="1516847" y="4723180"/>
            <a:ext cx="7458993" cy="463460"/>
            <a:chOff x="3965516" y="2790917"/>
            <a:chExt cx="7458993" cy="4634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38FDF3-4ADF-E70D-9780-D268B35CF92B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함정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측정하기 쉬운 것만 측정하게 됨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26F370BB-51ED-35FD-0E67-68D05E9F305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7" name="원호 26">
                <a:extLst>
                  <a:ext uri="{FF2B5EF4-FFF2-40B4-BE49-F238E27FC236}">
                    <a16:creationId xmlns:a16="http://schemas.microsoft.com/office/drawing/2014/main" id="{E3546133-6443-BA82-BDD6-C3345171FB3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24E70327-96EC-67BE-86AF-B62B6CCE5E8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87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BB3F1-970D-73F7-234B-34F6A2768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EB9B63C-2307-DEA4-8A0E-8968DDC1A47A}"/>
              </a:ext>
            </a:extLst>
          </p:cNvPr>
          <p:cNvSpPr txBox="1"/>
          <p:nvPr/>
        </p:nvSpPr>
        <p:spPr>
          <a:xfrm>
            <a:off x="778495" y="673792"/>
            <a:ext cx="5578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효율성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효과성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지표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C45C11-C6FB-0CFD-4288-6348A5A38A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3193C-A2FB-9583-9FD0-37008EE8EFE1}"/>
              </a:ext>
            </a:extLst>
          </p:cNvPr>
          <p:cNvSpPr txBox="1"/>
          <p:nvPr/>
        </p:nvSpPr>
        <p:spPr>
          <a:xfrm>
            <a:off x="1134095" y="1593928"/>
            <a:ext cx="26680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지표와 정성 지표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99EDB5C-3B71-DD35-FF17-00D8B4CD3886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4D185F-41B5-80AD-0528-474DF05B194C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정량 지표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사례</a:t>
              </a:r>
              <a:endPara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B92F91C5-B5D8-0C94-B794-BD23B0C3059D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71214466-D5A6-AEAD-E9A1-B87D2D3E9B73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림 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EFC6BAE2-9B75-99D4-6DA1-A03758395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ADDF8AD-3280-A8EB-90AD-8349277C4AD4}"/>
              </a:ext>
            </a:extLst>
          </p:cNvPr>
          <p:cNvGrpSpPr/>
          <p:nvPr/>
        </p:nvGrpSpPr>
        <p:grpSpPr>
          <a:xfrm>
            <a:off x="1547336" y="3068639"/>
            <a:ext cx="7536339" cy="2767012"/>
            <a:chOff x="1547336" y="3068639"/>
            <a:chExt cx="7536339" cy="2767012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3A2E31AC-13FA-56B0-9514-797C6775F5CF}"/>
                </a:ext>
              </a:extLst>
            </p:cNvPr>
            <p:cNvSpPr/>
            <p:nvPr/>
          </p:nvSpPr>
          <p:spPr>
            <a:xfrm>
              <a:off x="1547336" y="3068639"/>
              <a:ext cx="7536339" cy="2767012"/>
            </a:xfrm>
            <a:prstGeom prst="rect">
              <a:avLst/>
            </a:prstGeom>
            <a:solidFill>
              <a:srgbClr val="DFE3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3A7BB1-3740-9526-BD34-0BF3C5833093}"/>
                </a:ext>
              </a:extLst>
            </p:cNvPr>
            <p:cNvSpPr txBox="1"/>
            <p:nvPr/>
          </p:nvSpPr>
          <p:spPr>
            <a:xfrm>
              <a:off x="1969201" y="3175090"/>
              <a:ext cx="669260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 취업 지원 프로그램 </a:t>
              </a:r>
              <a:r>
                <a:rPr lang="ko-KR" altLang="en-US" sz="2000" u="sng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취업률 </a:t>
              </a:r>
              <a:r>
                <a:rPr lang="en-US" altLang="ko-KR" sz="2000" u="sng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70%</a:t>
              </a:r>
              <a:r>
                <a:rPr lang="ko-KR" altLang="en-US" sz="2000" u="sng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달성</a:t>
              </a:r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8C03A38-8F62-4C90-5F3A-63CFA631AF83}"/>
              </a:ext>
            </a:extLst>
          </p:cNvPr>
          <p:cNvSpPr/>
          <p:nvPr/>
        </p:nvSpPr>
        <p:spPr>
          <a:xfrm>
            <a:off x="3246555" y="3745001"/>
            <a:ext cx="4043246" cy="4634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최저임금 수준의 단기 계약직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3799118-EBD6-9AFE-BBAC-C0FACA171B96}"/>
              </a:ext>
            </a:extLst>
          </p:cNvPr>
          <p:cNvGrpSpPr/>
          <p:nvPr/>
        </p:nvGrpSpPr>
        <p:grpSpPr>
          <a:xfrm>
            <a:off x="2164471" y="4208461"/>
            <a:ext cx="6270914" cy="1098769"/>
            <a:chOff x="2164471" y="4208461"/>
            <a:chExt cx="6270914" cy="1098769"/>
          </a:xfrm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04CA69BB-F351-20C6-961E-A3C055529ACF}"/>
                </a:ext>
              </a:extLst>
            </p:cNvPr>
            <p:cNvSpPr/>
            <p:nvPr/>
          </p:nvSpPr>
          <p:spPr>
            <a:xfrm>
              <a:off x="2164471" y="4666985"/>
              <a:ext cx="3103707" cy="6402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개월 후 절반 이상 실업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9" name="화살표: 아래쪽 18">
              <a:extLst>
                <a:ext uri="{FF2B5EF4-FFF2-40B4-BE49-F238E27FC236}">
                  <a16:creationId xmlns:a16="http://schemas.microsoft.com/office/drawing/2014/main" id="{9C020919-B6DE-5143-815A-81ABB368CF4C}"/>
                </a:ext>
              </a:extLst>
            </p:cNvPr>
            <p:cNvSpPr/>
            <p:nvPr/>
          </p:nvSpPr>
          <p:spPr>
            <a:xfrm>
              <a:off x="5121541" y="4208461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E7D09F24-8A6D-4F13-7B28-D5221A710102}"/>
                </a:ext>
              </a:extLst>
            </p:cNvPr>
            <p:cNvSpPr/>
            <p:nvPr/>
          </p:nvSpPr>
          <p:spPr>
            <a:xfrm>
              <a:off x="5331678" y="4666985"/>
              <a:ext cx="3103707" cy="6402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직업 만족도 최악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7BE4AA4-DE5C-9EF8-AE01-2921F170725C}"/>
              </a:ext>
            </a:extLst>
          </p:cNvPr>
          <p:cNvSpPr txBox="1"/>
          <p:nvPr/>
        </p:nvSpPr>
        <p:spPr>
          <a:xfrm rot="21293598" flipH="1">
            <a:off x="6570888" y="5151745"/>
            <a:ext cx="255593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정량 지표의 함정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EF8C94-C0FF-66FB-E4D0-DDFEE23610BA}"/>
              </a:ext>
            </a:extLst>
          </p:cNvPr>
          <p:cNvSpPr txBox="1"/>
          <p:nvPr/>
        </p:nvSpPr>
        <p:spPr>
          <a:xfrm rot="21293598" flipH="1">
            <a:off x="670268" y="2889447"/>
            <a:ext cx="255593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맥나마라의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오류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84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92968-1CF2-4032-7463-C2E51162E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30311C7-B8BC-424E-8982-12D9A149A000}"/>
              </a:ext>
            </a:extLst>
          </p:cNvPr>
          <p:cNvSpPr txBox="1"/>
          <p:nvPr/>
        </p:nvSpPr>
        <p:spPr>
          <a:xfrm>
            <a:off x="778495" y="673792"/>
            <a:ext cx="5578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효율성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효과성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지표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228CCFF-581C-8303-0443-E57B9D4BBB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D9E8E8-4932-A0C9-5C77-EE1D735DE836}"/>
              </a:ext>
            </a:extLst>
          </p:cNvPr>
          <p:cNvSpPr txBox="1"/>
          <p:nvPr/>
        </p:nvSpPr>
        <p:spPr>
          <a:xfrm>
            <a:off x="1134095" y="1593928"/>
            <a:ext cx="26680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지표와 정성 지표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43A5B79-DCBF-F660-6078-E605D7A5C2F0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B04047-EFAE-CF7D-36A1-12929FB798DF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숫자로 표현하기 어려운 질적 변화 포착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998A972-05E8-9CAD-F7C0-60111C246C3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FF7D5797-1F59-6EC9-1F52-B8C7760BF20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6871C4E1-3817-41E2-B683-5AB4480DDD8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F2A6F66-196A-0BEB-A4EC-9E3DA2034ED8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2436B1-0D99-E1B4-635C-FF3245226BD7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정성 지표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(Qualitative)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DF273B7-561E-E077-F97D-E96D25199BE9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B2770202-A2A8-DB1A-D4DB-4A4E183ADA58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9BB30D9-37B0-B6CE-D659-30DDA1D6F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467351E-4307-5751-8879-884CCC1DB0ED}"/>
              </a:ext>
            </a:extLst>
          </p:cNvPr>
          <p:cNvGrpSpPr/>
          <p:nvPr/>
        </p:nvGrpSpPr>
        <p:grpSpPr>
          <a:xfrm>
            <a:off x="1516847" y="3580180"/>
            <a:ext cx="7458993" cy="463460"/>
            <a:chOff x="3965516" y="2790917"/>
            <a:chExt cx="7458993" cy="463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9BA6B9-3239-152C-8018-7BCB4864228F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자신감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자기효능감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사회적 관계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69674022-5AFB-194F-DF10-FE3892A453D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FFA26A34-BBED-373E-ABB4-98A47EE3987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5061D1E0-A14B-B8BB-1E17-6F094425C9C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E35C9E1-B2B3-DDA0-1CF7-40B90A535D2C}"/>
              </a:ext>
            </a:extLst>
          </p:cNvPr>
          <p:cNvSpPr txBox="1"/>
          <p:nvPr/>
        </p:nvSpPr>
        <p:spPr>
          <a:xfrm rot="21293598" flipH="1">
            <a:off x="5469428" y="3541619"/>
            <a:ext cx="198457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균형 필요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D582A1C-DF63-B71B-6779-1F0A6FBAE163}"/>
              </a:ext>
            </a:extLst>
          </p:cNvPr>
          <p:cNvGrpSpPr/>
          <p:nvPr/>
        </p:nvGrpSpPr>
        <p:grpSpPr>
          <a:xfrm>
            <a:off x="1726803" y="4200096"/>
            <a:ext cx="7002563" cy="1187388"/>
            <a:chOff x="1547337" y="4508469"/>
            <a:chExt cx="7002563" cy="118738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AB48DD-156B-D797-0D17-CA0FEB903BC4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균형 잡힌 예시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전체 평가에서 정량 지표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60%,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정성 지표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40%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설정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926B54B7-DF83-8C57-688C-8078ED0C5F99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DB8EA626-D4D3-441E-2B4C-C11A945F7FBA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34" name="사각형: 둥근 모서리 33">
                <a:extLst>
                  <a:ext uri="{FF2B5EF4-FFF2-40B4-BE49-F238E27FC236}">
                    <a16:creationId xmlns:a16="http://schemas.microsoft.com/office/drawing/2014/main" id="{AC316210-113A-E066-3BC2-E41FC3EF59BF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C6B7393-EA35-9BE3-1BFF-87CB32D33E86}"/>
              </a:ext>
            </a:extLst>
          </p:cNvPr>
          <p:cNvSpPr txBox="1"/>
          <p:nvPr/>
        </p:nvSpPr>
        <p:spPr>
          <a:xfrm>
            <a:off x="2468114" y="5405891"/>
            <a:ext cx="7441682" cy="80021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정량 지표 </a:t>
            </a:r>
            <a:r>
              <a:rPr lang="en-US" altLang="ko-KR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60%:</a:t>
            </a:r>
            <a:r>
              <a:rPr lang="ko-KR" altLang="en-US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취업률 </a:t>
            </a:r>
            <a:r>
              <a:rPr lang="en-US" altLang="ko-KR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25%, </a:t>
            </a:r>
            <a:r>
              <a:rPr lang="ko-KR" altLang="en-US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소득 증가 </a:t>
            </a:r>
            <a:r>
              <a:rPr lang="en-US" altLang="ko-KR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20%, </a:t>
            </a:r>
            <a:r>
              <a:rPr lang="ko-KR" altLang="en-US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프로그램 </a:t>
            </a:r>
            <a:r>
              <a:rPr lang="ko-KR" altLang="en-US" spc="-15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이수율</a:t>
            </a:r>
            <a:r>
              <a:rPr lang="ko-KR" altLang="en-US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15%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정성 지표 </a:t>
            </a:r>
            <a:r>
              <a:rPr lang="en-US" altLang="ko-KR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40%:</a:t>
            </a:r>
            <a:r>
              <a:rPr lang="ko-KR" altLang="en-US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 직무 만족도 </a:t>
            </a:r>
            <a:r>
              <a:rPr lang="en-US" altLang="ko-KR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15%, </a:t>
            </a:r>
            <a:r>
              <a:rPr lang="ko-KR" altLang="en-US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미래 전망 긍정도 </a:t>
            </a:r>
            <a:r>
              <a:rPr lang="en-US" altLang="ko-KR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15%, </a:t>
            </a:r>
            <a:r>
              <a:rPr lang="ko-KR" altLang="en-US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자기효능감 </a:t>
            </a:r>
            <a:r>
              <a:rPr lang="en-US" altLang="ko-KR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10%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3593711-5F8F-294F-07A6-D8C095198ED6}"/>
              </a:ext>
            </a:extLst>
          </p:cNvPr>
          <p:cNvGrpSpPr/>
          <p:nvPr/>
        </p:nvGrpSpPr>
        <p:grpSpPr>
          <a:xfrm>
            <a:off x="63499" y="5360113"/>
            <a:ext cx="2404615" cy="431657"/>
            <a:chOff x="-375431" y="4953085"/>
            <a:chExt cx="2404615" cy="431657"/>
          </a:xfrm>
        </p:grpSpPr>
        <p:sp>
          <p:nvSpPr>
            <p:cNvPr id="37" name="화살표: 아래쪽 36">
              <a:extLst>
                <a:ext uri="{FF2B5EF4-FFF2-40B4-BE49-F238E27FC236}">
                  <a16:creationId xmlns:a16="http://schemas.microsoft.com/office/drawing/2014/main" id="{D3D10C1A-8A62-0FA6-B219-44C09D6B653A}"/>
                </a:ext>
              </a:extLst>
            </p:cNvPr>
            <p:cNvSpPr/>
            <p:nvPr/>
          </p:nvSpPr>
          <p:spPr>
            <a:xfrm rot="16200000">
              <a:off x="1714378" y="5063804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28F7A6-A42D-B784-32B3-E0F6A64078D1}"/>
                </a:ext>
              </a:extLst>
            </p:cNvPr>
            <p:cNvSpPr txBox="1"/>
            <p:nvPr/>
          </p:nvSpPr>
          <p:spPr>
            <a:xfrm>
              <a:off x="-375431" y="4953085"/>
              <a:ext cx="2102233" cy="431657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객관성</a:t>
              </a:r>
              <a:r>
                <a:rPr lang="en-US" altLang="ko-KR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&amp;</a:t>
              </a:r>
              <a:r>
                <a:rPr lang="ko-KR" altLang="en-US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비교가능성</a:t>
              </a:r>
              <a:endParaRPr lang="ko-KR" altLang="en-US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7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D2FE9-4E9D-536A-2931-956F4E878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A293387-BBB2-8941-22D3-CBEC8F5CFA8F}"/>
              </a:ext>
            </a:extLst>
          </p:cNvPr>
          <p:cNvSpPr txBox="1"/>
          <p:nvPr/>
        </p:nvSpPr>
        <p:spPr>
          <a:xfrm>
            <a:off x="778495" y="673792"/>
            <a:ext cx="5578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효율성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효과성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지표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257CF2-D242-BE4A-A21D-BFF7D75276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6F56EF-56BE-FB80-F52A-DBE0AEACA0C4}"/>
              </a:ext>
            </a:extLst>
          </p:cNvPr>
          <p:cNvSpPr txBox="1"/>
          <p:nvPr/>
        </p:nvSpPr>
        <p:spPr>
          <a:xfrm>
            <a:off x="1134095" y="1593928"/>
            <a:ext cx="26680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지표와 정성 지표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AD441-CAED-0993-D418-414381D979FE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균형 잡힌 지표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를 사용한 프로그램들이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장기적으로 더 좋은 성과 도출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98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FFC1FA32-7EB2-8DA9-3E6A-C1870BC8D91C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7682DB8-D4EF-5275-7109-075451E75C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FA952B8-8DFE-888F-A4F2-5B38C6FF81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B90E14E-1FB6-88E6-0E29-FCB8A75A44A9}"/>
              </a:ext>
            </a:extLst>
          </p:cNvPr>
          <p:cNvSpPr txBox="1"/>
          <p:nvPr/>
        </p:nvSpPr>
        <p:spPr>
          <a:xfrm>
            <a:off x="2922869" y="1355018"/>
            <a:ext cx="4230004" cy="6578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정책 성과 측정 및 평가 방법</a:t>
            </a:r>
            <a:endParaRPr lang="en-US" altLang="ko-KR" sz="30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EF18FB1-2BAD-3698-B740-03860032FF31}"/>
              </a:ext>
            </a:extLst>
          </p:cNvPr>
          <p:cNvGrpSpPr/>
          <p:nvPr/>
        </p:nvGrpSpPr>
        <p:grpSpPr>
          <a:xfrm>
            <a:off x="1885331" y="2228492"/>
            <a:ext cx="6305080" cy="1396621"/>
            <a:chOff x="1871477" y="2401674"/>
            <a:chExt cx="6305080" cy="13966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783E32-76D5-FE56-C1BF-A37316496FE2}"/>
                </a:ext>
              </a:extLst>
            </p:cNvPr>
            <p:cNvSpPr txBox="1"/>
            <p:nvPr/>
          </p:nvSpPr>
          <p:spPr>
            <a:xfrm>
              <a:off x="1871477" y="2636853"/>
              <a:ext cx="6305080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측정하지 않으면 관리할 수 없고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관리하지 않으면 개선할 수 없다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.</a:t>
              </a:r>
              <a:endParaRPr lang="ko-KR" altLang="en-US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639532CF-E1C1-B336-2931-AEC1D23328FA}"/>
                </a:ext>
              </a:extLst>
            </p:cNvPr>
            <p:cNvGrpSpPr/>
            <p:nvPr/>
          </p:nvGrpSpPr>
          <p:grpSpPr>
            <a:xfrm>
              <a:off x="2909015" y="2401674"/>
              <a:ext cx="375380" cy="467414"/>
              <a:chOff x="7786255" y="1766527"/>
              <a:chExt cx="375380" cy="467414"/>
            </a:xfrm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47293024-0877-CD3E-D1F3-CBB67FCAE14A}"/>
                  </a:ext>
                </a:extLst>
              </p:cNvPr>
              <p:cNvGrpSpPr/>
              <p:nvPr/>
            </p:nvGrpSpPr>
            <p:grpSpPr>
              <a:xfrm>
                <a:off x="7863763" y="1766527"/>
                <a:ext cx="297872" cy="467414"/>
                <a:chOff x="7786255" y="1766527"/>
                <a:chExt cx="297872" cy="467414"/>
              </a:xfrm>
              <a:solidFill>
                <a:srgbClr val="C2CAED"/>
              </a:solidFill>
            </p:grpSpPr>
            <p:sp>
              <p:nvSpPr>
                <p:cNvPr id="16" name="타원 15">
                  <a:extLst>
                    <a:ext uri="{FF2B5EF4-FFF2-40B4-BE49-F238E27FC236}">
                      <a16:creationId xmlns:a16="http://schemas.microsoft.com/office/drawing/2014/main" id="{5DDA760D-F6B1-534D-9F78-CFF0E3F5AD40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이등변 삼각형 16">
                  <a:extLst>
                    <a:ext uri="{FF2B5EF4-FFF2-40B4-BE49-F238E27FC236}">
                      <a16:creationId xmlns:a16="http://schemas.microsoft.com/office/drawing/2014/main" id="{5C73CB22-0229-7A86-12D1-64EA25ABC45A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8755B4EE-C4D2-8B5B-0F6C-A5A99E26CB22}"/>
                  </a:ext>
                </a:extLst>
              </p:cNvPr>
              <p:cNvGrpSpPr/>
              <p:nvPr/>
            </p:nvGrpSpPr>
            <p:grpSpPr>
              <a:xfrm>
                <a:off x="7786255" y="1766527"/>
                <a:ext cx="297872" cy="467414"/>
                <a:chOff x="7786255" y="1766527"/>
                <a:chExt cx="297872" cy="467414"/>
              </a:xfrm>
            </p:grpSpPr>
            <p:sp>
              <p:nvSpPr>
                <p:cNvPr id="14" name="타원 13">
                  <a:extLst>
                    <a:ext uri="{FF2B5EF4-FFF2-40B4-BE49-F238E27FC236}">
                      <a16:creationId xmlns:a16="http://schemas.microsoft.com/office/drawing/2014/main" id="{FAD86827-E6BA-FED5-8968-433171655C08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이등변 삼각형 14">
                  <a:extLst>
                    <a:ext uri="{FF2B5EF4-FFF2-40B4-BE49-F238E27FC236}">
                      <a16:creationId xmlns:a16="http://schemas.microsoft.com/office/drawing/2014/main" id="{F87560BB-D2E0-5EAA-C22F-DF9EF31E1891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B6D2E83-1C8C-39DD-DD97-6F7CEEDC7A70}"/>
                </a:ext>
              </a:extLst>
            </p:cNvPr>
            <p:cNvGrpSpPr/>
            <p:nvPr/>
          </p:nvGrpSpPr>
          <p:grpSpPr>
            <a:xfrm rot="10800000">
              <a:off x="6871416" y="3330881"/>
              <a:ext cx="375380" cy="467414"/>
              <a:chOff x="7786255" y="1766527"/>
              <a:chExt cx="375380" cy="467414"/>
            </a:xfrm>
          </p:grpSpPr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E375EB9F-71D6-71C1-0CC3-7A51B37D73AF}"/>
                  </a:ext>
                </a:extLst>
              </p:cNvPr>
              <p:cNvGrpSpPr/>
              <p:nvPr/>
            </p:nvGrpSpPr>
            <p:grpSpPr>
              <a:xfrm>
                <a:off x="7863763" y="1766527"/>
                <a:ext cx="297872" cy="467414"/>
                <a:chOff x="7786255" y="1766527"/>
                <a:chExt cx="297872" cy="467414"/>
              </a:xfrm>
              <a:solidFill>
                <a:srgbClr val="C2CAED"/>
              </a:solidFill>
            </p:grpSpPr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id="{AA7312B5-0943-A7A8-DCBF-9DC63019D1BB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이등변 삼각형 23">
                  <a:extLst>
                    <a:ext uri="{FF2B5EF4-FFF2-40B4-BE49-F238E27FC236}">
                      <a16:creationId xmlns:a16="http://schemas.microsoft.com/office/drawing/2014/main" id="{6C6E987B-4FE4-D386-7CA1-E59FFEE74262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A88EDCBD-DC58-D670-7652-D8B6947E4846}"/>
                  </a:ext>
                </a:extLst>
              </p:cNvPr>
              <p:cNvGrpSpPr/>
              <p:nvPr/>
            </p:nvGrpSpPr>
            <p:grpSpPr>
              <a:xfrm>
                <a:off x="7786255" y="1766527"/>
                <a:ext cx="297872" cy="467414"/>
                <a:chOff x="7786255" y="1766527"/>
                <a:chExt cx="297872" cy="467414"/>
              </a:xfrm>
            </p:grpSpPr>
            <p:sp>
              <p:nvSpPr>
                <p:cNvPr id="21" name="타원 20">
                  <a:extLst>
                    <a:ext uri="{FF2B5EF4-FFF2-40B4-BE49-F238E27FC236}">
                      <a16:creationId xmlns:a16="http://schemas.microsoft.com/office/drawing/2014/main" id="{5BE57720-8107-ABB5-2261-130C38D3B9DA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이등변 삼각형 21">
                  <a:extLst>
                    <a:ext uri="{FF2B5EF4-FFF2-40B4-BE49-F238E27FC236}">
                      <a16:creationId xmlns:a16="http://schemas.microsoft.com/office/drawing/2014/main" id="{F3D000C0-2E98-8AB8-7144-2F96A32075C4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5039356-08B2-53D8-F166-B971E26688F5}"/>
              </a:ext>
            </a:extLst>
          </p:cNvPr>
          <p:cNvSpPr/>
          <p:nvPr/>
        </p:nvSpPr>
        <p:spPr>
          <a:xfrm>
            <a:off x="1299" y="3865418"/>
            <a:ext cx="12190701" cy="2992581"/>
          </a:xfrm>
          <a:prstGeom prst="rect">
            <a:avLst/>
          </a:prstGeom>
          <a:solidFill>
            <a:srgbClr val="C2C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721F77-45CC-8333-E243-6030BC045888}"/>
              </a:ext>
            </a:extLst>
          </p:cNvPr>
          <p:cNvSpPr txBox="1"/>
          <p:nvPr/>
        </p:nvSpPr>
        <p:spPr>
          <a:xfrm>
            <a:off x="3298249" y="4751795"/>
            <a:ext cx="5541707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어떤 지표가 목표가 되는 순간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그 지표는 더 이상 좋은 지표가 아니다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!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49DA975C-BD57-76B3-B9B7-B2299B61F4CF}"/>
              </a:ext>
            </a:extLst>
          </p:cNvPr>
          <p:cNvGrpSpPr/>
          <p:nvPr/>
        </p:nvGrpSpPr>
        <p:grpSpPr>
          <a:xfrm>
            <a:off x="-2" y="3288407"/>
            <a:ext cx="3358919" cy="3569593"/>
            <a:chOff x="-2" y="3288407"/>
            <a:chExt cx="3358919" cy="3569593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1208A058-AE71-AEE6-FD65-E35D690C125A}"/>
                </a:ext>
              </a:extLst>
            </p:cNvPr>
            <p:cNvGrpSpPr/>
            <p:nvPr/>
          </p:nvGrpSpPr>
          <p:grpSpPr>
            <a:xfrm>
              <a:off x="-2" y="3288407"/>
              <a:ext cx="3358919" cy="3569593"/>
              <a:chOff x="-2" y="3288407"/>
              <a:chExt cx="3358919" cy="3569593"/>
            </a:xfrm>
          </p:grpSpPr>
          <p:pic>
            <p:nvPicPr>
              <p:cNvPr id="30" name="그림 29" descr="클립아트, 그림, 만화 영화, 의류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A28A0E29-F94A-EFCB-A51F-D02B28105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6C72BC"/>
                  </a:clrFrom>
                  <a:clrTo>
                    <a:srgbClr val="6C72B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139" b="13915"/>
              <a:stretch>
                <a:fillRect/>
              </a:stretch>
            </p:blipFill>
            <p:spPr>
              <a:xfrm flipH="1">
                <a:off x="-2" y="3288407"/>
                <a:ext cx="3358919" cy="3569593"/>
              </a:xfrm>
              <a:prstGeom prst="rect">
                <a:avLst/>
              </a:prstGeom>
            </p:spPr>
          </p:pic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4B72798C-6AB6-14FA-4963-D6DD337844E5}"/>
                  </a:ext>
                </a:extLst>
              </p:cNvPr>
              <p:cNvSpPr/>
              <p:nvPr/>
            </p:nvSpPr>
            <p:spPr>
              <a:xfrm>
                <a:off x="341228" y="5848582"/>
                <a:ext cx="2636650" cy="75766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rgbClr val="0B2EB7">
                    <a:alpha val="25000"/>
                  </a:srgbClr>
                </a:solidFill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buClr>
                    <a:prstClr val="white"/>
                  </a:buClr>
                  <a:defRPr/>
                </a:pPr>
                <a:r>
                  <a:rPr lang="en-US" altLang="ko-KR" spc="-13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B2EB7"/>
                    </a:solidFill>
                    <a:latin typeface="카페24 아네모네" pitchFamily="2" charset="-127"/>
                    <a:ea typeface="카페24 아네모네" pitchFamily="2" charset="-127"/>
                  </a:rPr>
                  <a:t>1975</a:t>
                </a:r>
                <a:r>
                  <a:rPr lang="ko-KR" altLang="en-US" spc="-13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B2EB7"/>
                    </a:solidFill>
                    <a:latin typeface="카페24 아네모네" pitchFamily="2" charset="-127"/>
                    <a:ea typeface="카페24 아네모네" pitchFamily="2" charset="-127"/>
                  </a:rPr>
                  <a:t>년 영국 경제학자 </a:t>
                </a:r>
                <a:br>
                  <a:rPr lang="en-US" altLang="ko-KR" sz="2400" spc="-13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B2EB7"/>
                    </a:solidFill>
                    <a:latin typeface="카페24 아네모네" pitchFamily="2" charset="-127"/>
                    <a:ea typeface="카페24 아네모네" pitchFamily="2" charset="-127"/>
                  </a:rPr>
                </a:br>
                <a:r>
                  <a:rPr lang="ko-KR" altLang="en-US" sz="2400" spc="-13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B2EB7"/>
                    </a:solidFill>
                    <a:latin typeface="카페24 아네모네" pitchFamily="2" charset="-127"/>
                    <a:ea typeface="카페24 아네모네" pitchFamily="2" charset="-127"/>
                  </a:rPr>
                  <a:t>찰스 </a:t>
                </a:r>
                <a:r>
                  <a:rPr lang="ko-KR" altLang="en-US" sz="2400" spc="-130" dirty="0" err="1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0B2EB7"/>
                    </a:solidFill>
                    <a:latin typeface="카페24 아네모네" pitchFamily="2" charset="-127"/>
                    <a:ea typeface="카페24 아네모네" pitchFamily="2" charset="-127"/>
                  </a:rPr>
                  <a:t>굿하트</a:t>
                </a:r>
                <a:endPara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413F9656-59E1-EDAC-C473-8982215002FC}"/>
                </a:ext>
              </a:extLst>
            </p:cNvPr>
            <p:cNvSpPr/>
            <p:nvPr/>
          </p:nvSpPr>
          <p:spPr>
            <a:xfrm>
              <a:off x="1115290" y="4003963"/>
              <a:ext cx="387927" cy="464127"/>
            </a:xfrm>
            <a:prstGeom prst="ellipse">
              <a:avLst/>
            </a:prstGeom>
            <a:solidFill>
              <a:srgbClr val="F5C7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F93AB8DC-E309-8E00-1B26-053BC7750B53}"/>
                </a:ext>
              </a:extLst>
            </p:cNvPr>
            <p:cNvSpPr/>
            <p:nvPr/>
          </p:nvSpPr>
          <p:spPr>
            <a:xfrm>
              <a:off x="1205344" y="4104367"/>
              <a:ext cx="387927" cy="464127"/>
            </a:xfrm>
            <a:prstGeom prst="ellipse">
              <a:avLst/>
            </a:prstGeom>
            <a:solidFill>
              <a:srgbClr val="F5C7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C24C94E4-F1A2-A249-1445-092C9D2E25E2}"/>
                </a:ext>
              </a:extLst>
            </p:cNvPr>
            <p:cNvSpPr/>
            <p:nvPr/>
          </p:nvSpPr>
          <p:spPr>
            <a:xfrm rot="20527366" flipV="1">
              <a:off x="1417460" y="4056816"/>
              <a:ext cx="207817" cy="150956"/>
            </a:xfrm>
            <a:prstGeom prst="ellipse">
              <a:avLst/>
            </a:prstGeom>
            <a:solidFill>
              <a:srgbClr val="F5C7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19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824E7-D1F2-970C-9DDF-2FD3F9637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3E958EE-9451-223F-DFDD-C3516A5BBB62}"/>
              </a:ext>
            </a:extLst>
          </p:cNvPr>
          <p:cNvSpPr txBox="1"/>
          <p:nvPr/>
        </p:nvSpPr>
        <p:spPr>
          <a:xfrm>
            <a:off x="778495" y="673792"/>
            <a:ext cx="5578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효율성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효과성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vs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지표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C8E6C41-0740-82C0-15CA-0093C680DC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07406F-60CF-A79E-091A-847F595CAD9E}"/>
              </a:ext>
            </a:extLst>
          </p:cNvPr>
          <p:cNvSpPr txBox="1"/>
          <p:nvPr/>
        </p:nvSpPr>
        <p:spPr>
          <a:xfrm>
            <a:off x="1134095" y="1593928"/>
            <a:ext cx="26680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지표와 정성 지표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7BCEBA7-41A4-5675-9FD3-100A43062923}"/>
              </a:ext>
            </a:extLst>
          </p:cNvPr>
          <p:cNvGrpSpPr/>
          <p:nvPr/>
        </p:nvGrpSpPr>
        <p:grpSpPr>
          <a:xfrm>
            <a:off x="778495" y="2987336"/>
            <a:ext cx="2671741" cy="1585004"/>
            <a:chOff x="3891852" y="2616200"/>
            <a:chExt cx="1878814" cy="1878814"/>
          </a:xfrm>
        </p:grpSpPr>
        <p:sp>
          <p:nvSpPr>
            <p:cNvPr id="5" name="사각형: 잘린 대각선 방향 모서리 4">
              <a:extLst>
                <a:ext uri="{FF2B5EF4-FFF2-40B4-BE49-F238E27FC236}">
                  <a16:creationId xmlns:a16="http://schemas.microsoft.com/office/drawing/2014/main" id="{465E2606-185C-E97B-ABF5-A8DFCAFA6E9E}"/>
                </a:ext>
              </a:extLst>
            </p:cNvPr>
            <p:cNvSpPr/>
            <p:nvPr/>
          </p:nvSpPr>
          <p:spPr>
            <a:xfrm>
              <a:off x="3891852" y="2616200"/>
              <a:ext cx="1878814" cy="1878814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4D4BC5E-64EB-8784-86F6-8BF1935C1246}"/>
                </a:ext>
              </a:extLst>
            </p:cNvPr>
            <p:cNvSpPr/>
            <p:nvPr/>
          </p:nvSpPr>
          <p:spPr>
            <a:xfrm>
              <a:off x="4009839" y="2734187"/>
              <a:ext cx="1642840" cy="1642840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8F53B2-1BC8-44E7-9D55-CD595B55EC8A}"/>
                </a:ext>
              </a:extLst>
            </p:cNvPr>
            <p:cNvSpPr txBox="1"/>
            <p:nvPr/>
          </p:nvSpPr>
          <p:spPr>
            <a:xfrm>
              <a:off x="4283863" y="3209930"/>
              <a:ext cx="1094794" cy="69135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R="0" lvl="0" indent="0"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900" b="0" i="0" u="none" strike="noStrike" cap="none" spc="-80" normalizeH="0" baseline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 dirty="0"/>
                <a:t>정성 지표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84FFF34-C9D4-DE8C-C834-6080AC1BE228}"/>
              </a:ext>
            </a:extLst>
          </p:cNvPr>
          <p:cNvGrpSpPr/>
          <p:nvPr/>
        </p:nvGrpSpPr>
        <p:grpSpPr>
          <a:xfrm>
            <a:off x="8394760" y="2605178"/>
            <a:ext cx="3179618" cy="1727139"/>
            <a:chOff x="8394760" y="2605178"/>
            <a:chExt cx="3179618" cy="17271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105B99-3881-49D9-97FE-FFF64BD5E62F}"/>
                </a:ext>
              </a:extLst>
            </p:cNvPr>
            <p:cNvSpPr txBox="1"/>
            <p:nvPr/>
          </p:nvSpPr>
          <p:spPr>
            <a:xfrm>
              <a:off x="8534460" y="2605178"/>
              <a:ext cx="290021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체계적인 방법 사용</a:t>
              </a:r>
              <a:endParaRPr lang="ko-KR" altLang="en-US" sz="2000" b="1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993FF7-D5D3-6F6A-B54B-07DC1B0E3C18}"/>
                </a:ext>
              </a:extLst>
            </p:cNvPr>
            <p:cNvSpPr txBox="1"/>
            <p:nvPr/>
          </p:nvSpPr>
          <p:spPr>
            <a:xfrm>
              <a:off x="8394760" y="3068638"/>
              <a:ext cx="3179618" cy="126367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표준화된 설문도구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구조화된 인터뷰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포커스그룹 토론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0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9899-12A1-20B9-6F24-6D0162B1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B39E3F-54A9-8FF4-5D3E-BD284908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36B8AD-8AA0-597F-0673-4942803D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5DD16-A050-9123-D331-E654E47C8E59}"/>
              </a:ext>
            </a:extLst>
          </p:cNvPr>
          <p:cNvSpPr txBox="1"/>
          <p:nvPr/>
        </p:nvSpPr>
        <p:spPr>
          <a:xfrm>
            <a:off x="1621268" y="2529890"/>
            <a:ext cx="87873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논리 모형과 정책 인과구조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D77D2CD-3D52-E764-643F-226EFCD7ECD1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86E329-F483-E2C6-ED3C-60ACB93D9A1E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13057FE-E6D4-B563-CFA2-039F10E4360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240636D-7B5E-6AA9-84D0-379E2E159D9E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54BD051-26EE-8294-31B6-74F64AEE8CA6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A732B7D2-357E-8104-642C-C178B0B636F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31DB98-D288-F543-C71A-5730A1F77396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DE04F5-415D-5FFE-BAAD-59526C3908B2}"/>
              </a:ext>
            </a:extLst>
          </p:cNvPr>
          <p:cNvSpPr txBox="1"/>
          <p:nvPr/>
        </p:nvSpPr>
        <p:spPr>
          <a:xfrm>
            <a:off x="6014939" y="1593371"/>
            <a:ext cx="479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799A80D-2A7F-0B6F-C417-0758E1E26104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0F2EEDE-6F4E-4118-E590-9559E126008B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57470FA-B22A-5726-2C7A-C9DB5B72EAC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3A1AD81-800A-5CB1-572E-24AC52FFF86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F55F5AC-32CF-5F29-24F9-326E0715D5A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E0E5333-0D49-6698-6715-76EF7F7FD6BB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00A5D58-B932-F4DE-9504-6E22BBE610C1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0D637F5-4B71-2FA7-740B-C24777EF0F7F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156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34435-361A-B107-A125-93CBE4BC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E8A3738-C07F-8514-87A7-94376D77A5B0}"/>
              </a:ext>
            </a:extLst>
          </p:cNvPr>
          <p:cNvSpPr txBox="1"/>
          <p:nvPr/>
        </p:nvSpPr>
        <p:spPr>
          <a:xfrm>
            <a:off x="778495" y="673792"/>
            <a:ext cx="3550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모형과 정책 인과구조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AC6A3-CC66-8374-23BD-76F84482B4B0}"/>
              </a:ext>
            </a:extLst>
          </p:cNvPr>
          <p:cNvSpPr txBox="1"/>
          <p:nvPr/>
        </p:nvSpPr>
        <p:spPr>
          <a:xfrm>
            <a:off x="1134095" y="1593928"/>
            <a:ext cx="2554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모형의 구성요소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4CF0DB-7BC4-4B32-CECB-A9D732C5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BF73B5E0-ED40-A750-F4E7-BE35CAFF317E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A2E53E-E611-A8FD-1555-477CAA39C7F7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논리 모형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(Logic Model)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30C15E0-D704-94C8-9107-64033D486401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EC11AAFD-603C-29C2-8FD2-377E9F6A5A23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770C2FB7-980D-5EAA-E1C3-E48E3B8D9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1A8C170-7CAF-749B-679E-B63C2F3AF581}"/>
              </a:ext>
            </a:extLst>
          </p:cNvPr>
          <p:cNvGrpSpPr/>
          <p:nvPr/>
        </p:nvGrpSpPr>
        <p:grpSpPr>
          <a:xfrm>
            <a:off x="5312958" y="2908996"/>
            <a:ext cx="6189857" cy="463460"/>
            <a:chOff x="3965516" y="2790917"/>
            <a:chExt cx="6189857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605700-8701-C5AE-77E3-B6308E8C08B7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정책이 어떻게 작동할 것인지를 시각화한 지도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EF1B2E4-5B31-BDF9-2B34-AC8FCD4994D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A228EED2-A02A-86C3-6201-72B975B00BC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1CC9090A-0155-A376-2401-6892CB458F2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4F9AB6B-D860-9823-7D1C-8B5120A96736}"/>
              </a:ext>
            </a:extLst>
          </p:cNvPr>
          <p:cNvSpPr txBox="1"/>
          <p:nvPr/>
        </p:nvSpPr>
        <p:spPr>
          <a:xfrm rot="21293598" flipH="1">
            <a:off x="8297429" y="3497316"/>
            <a:ext cx="283097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이론적 인과구조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0033AA2-CE4C-5E5A-8228-4FCD50F03125}"/>
              </a:ext>
            </a:extLst>
          </p:cNvPr>
          <p:cNvGrpSpPr/>
          <p:nvPr/>
        </p:nvGrpSpPr>
        <p:grpSpPr>
          <a:xfrm>
            <a:off x="5312958" y="4264613"/>
            <a:ext cx="6189857" cy="863570"/>
            <a:chOff x="3965516" y="2790917"/>
            <a:chExt cx="6189857" cy="86357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41A4E0-CF4E-0F9C-B1AC-BE947E993C77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투입에서 최종 영향까지의 경로를 보여주는 인과관계 사슬 구조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B3855BEA-33C0-D99F-9099-DEA729F8FD3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D954D0F4-7CD4-FD73-C110-E519CE22B34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53847F9B-69F9-72E7-D9E4-8A21E0AAF1D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6B6D692-9327-B390-5ACC-164A09CF561C}"/>
              </a:ext>
            </a:extLst>
          </p:cNvPr>
          <p:cNvGrpSpPr/>
          <p:nvPr/>
        </p:nvGrpSpPr>
        <p:grpSpPr>
          <a:xfrm>
            <a:off x="5769329" y="5128183"/>
            <a:ext cx="5946422" cy="469359"/>
            <a:chOff x="1743429" y="4953085"/>
            <a:chExt cx="5946422" cy="469359"/>
          </a:xfrm>
        </p:grpSpPr>
        <p:sp>
          <p:nvSpPr>
            <p:cNvPr id="28" name="화살표: 아래쪽 27">
              <a:extLst>
                <a:ext uri="{FF2B5EF4-FFF2-40B4-BE49-F238E27FC236}">
                  <a16:creationId xmlns:a16="http://schemas.microsoft.com/office/drawing/2014/main" id="{8491E93C-E009-4575-448D-B258CC767EED}"/>
                </a:ext>
              </a:extLst>
            </p:cNvPr>
            <p:cNvSpPr/>
            <p:nvPr/>
          </p:nvSpPr>
          <p:spPr>
            <a:xfrm rot="16200000">
              <a:off x="1714378" y="5063804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7D3ABA-4F6C-9575-463B-0095FF5E5793}"/>
                </a:ext>
              </a:extLst>
            </p:cNvPr>
            <p:cNvSpPr txBox="1"/>
            <p:nvPr/>
          </p:nvSpPr>
          <p:spPr>
            <a:xfrm>
              <a:off x="1999123" y="4953085"/>
              <a:ext cx="5690728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인과적 로드맵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(Cause-and-effect Roadmap)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0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2E070-8C31-CED5-66F4-59F419E3C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84090C4-6339-08E0-677C-449866C884B6}"/>
              </a:ext>
            </a:extLst>
          </p:cNvPr>
          <p:cNvSpPr txBox="1"/>
          <p:nvPr/>
        </p:nvSpPr>
        <p:spPr>
          <a:xfrm>
            <a:off x="778495" y="673792"/>
            <a:ext cx="3550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모형과 정책 인과구조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B0FAB08-BDF4-1A94-0DA1-2CE21FEB69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C0746B-51B1-BFB3-FC11-CDBFE905206B}"/>
              </a:ext>
            </a:extLst>
          </p:cNvPr>
          <p:cNvSpPr txBox="1"/>
          <p:nvPr/>
        </p:nvSpPr>
        <p:spPr>
          <a:xfrm>
            <a:off x="1134095" y="1593928"/>
            <a:ext cx="2554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모형의 구성요소</a:t>
            </a: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8358A952-3F25-E95B-BF8D-D2EF3F9A3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893832"/>
              </p:ext>
            </p:extLst>
          </p:nvPr>
        </p:nvGraphicFramePr>
        <p:xfrm>
          <a:off x="1134094" y="2235270"/>
          <a:ext cx="9714720" cy="399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606">
                  <a:extLst>
                    <a:ext uri="{9D8B030D-6E8A-4147-A177-3AD203B41FA5}">
                      <a16:colId xmlns:a16="http://schemas.microsoft.com/office/drawing/2014/main" val="675562818"/>
                    </a:ext>
                  </a:extLst>
                </a:gridCol>
                <a:gridCol w="4445000">
                  <a:extLst>
                    <a:ext uri="{9D8B030D-6E8A-4147-A177-3AD203B41FA5}">
                      <a16:colId xmlns:a16="http://schemas.microsoft.com/office/drawing/2014/main" val="967422525"/>
                    </a:ext>
                  </a:extLst>
                </a:gridCol>
                <a:gridCol w="3343114">
                  <a:extLst>
                    <a:ext uri="{9D8B030D-6E8A-4147-A177-3AD203B41FA5}">
                      <a16:colId xmlns:a16="http://schemas.microsoft.com/office/drawing/2014/main" val="3342123456"/>
                    </a:ext>
                  </a:extLst>
                </a:gridCol>
              </a:tblGrid>
              <a:tr h="55118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800" b="0" kern="1200" spc="-100" baseline="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구성 요소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208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800" b="0" kern="1200" spc="-100" baseline="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설명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800" b="0" kern="1200" spc="-100" baseline="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예시</a:t>
                      </a:r>
                      <a:r>
                        <a:rPr lang="en-US" altLang="ko-KR" sz="1800" b="0" kern="1200" spc="-100" baseline="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1800" b="0" kern="1200" spc="-100" baseline="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직업훈련 프로그램</a:t>
                      </a:r>
                      <a:r>
                        <a:rPr lang="en-US" altLang="ko-KR" sz="1800" b="0" kern="1200" spc="-100" baseline="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05687"/>
                  </a:ext>
                </a:extLst>
              </a:tr>
              <a:tr h="498045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투입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(</a:t>
                      </a:r>
                      <a:r>
                        <a:rPr 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Input)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3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프로그램을 수행하기 위해 필요한 자원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예산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강사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교육장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교재 등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63900"/>
                  </a:ext>
                </a:extLst>
              </a:tr>
              <a:tr h="815603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활동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(</a:t>
                      </a:r>
                      <a:r>
                        <a:rPr 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Activity)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3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투입된 자원을 활용하여 수행하는 주요 행위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직업기술 교육 실시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취업 상담 제공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77046"/>
                  </a:ext>
                </a:extLst>
              </a:tr>
              <a:tr h="498045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산출</a:t>
                      </a:r>
                      <a:r>
                        <a:rPr lang="en-US" altLang="ko-KR" sz="1600" kern="1200" spc="-70" baseline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(</a:t>
                      </a:r>
                      <a:r>
                        <a:rPr lang="en-US" sz="1600" kern="1200" spc="-70" baseline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Output)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3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활동의 즉각적이고 측정 가능한 결과물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교육 수료 인원 수</a:t>
                      </a:r>
                      <a:r>
                        <a:rPr lang="en-US" altLang="ko-KR" sz="1600" kern="1200" spc="-70" baseline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600" kern="1200" spc="-70" baseline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교육 회차 수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11352"/>
                  </a:ext>
                </a:extLst>
              </a:tr>
              <a:tr h="815603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성과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(</a:t>
                      </a:r>
                      <a:r>
                        <a:rPr 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Outcome)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3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활동을 통해 참여자에게 나타나는 단기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·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중기적 변화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직업기술 향상</a:t>
                      </a:r>
                      <a:r>
                        <a:rPr lang="en-US" altLang="ko-KR" sz="1600" kern="1200" spc="-70" baseline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600" kern="1200" spc="-70" baseline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취업 자신감 증가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71985"/>
                  </a:ext>
                </a:extLst>
              </a:tr>
              <a:tr h="815603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영향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(</a:t>
                      </a:r>
                      <a:r>
                        <a:rPr 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Impact)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3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사회적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·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경제적 차원에서 나타나는 장기적 변화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실업률 감소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지역 경제 활성화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930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408ED-C0E9-53ED-44C1-72309DE97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5788537-2937-2292-8790-848461738DE7}"/>
              </a:ext>
            </a:extLst>
          </p:cNvPr>
          <p:cNvSpPr txBox="1"/>
          <p:nvPr/>
        </p:nvSpPr>
        <p:spPr>
          <a:xfrm>
            <a:off x="778495" y="673792"/>
            <a:ext cx="3550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모형과 정책 인과구조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3EE9950-346C-9410-F6E0-DECAA2FDCA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4076B-EBAA-0ACB-6350-1EE703868066}"/>
              </a:ext>
            </a:extLst>
          </p:cNvPr>
          <p:cNvSpPr txBox="1"/>
          <p:nvPr/>
        </p:nvSpPr>
        <p:spPr>
          <a:xfrm>
            <a:off x="1134095" y="1593928"/>
            <a:ext cx="25548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논리모형의 흐름구조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4D077A1-0803-8CED-D6A5-2FFDFD1830AB}"/>
              </a:ext>
            </a:extLst>
          </p:cNvPr>
          <p:cNvGrpSpPr/>
          <p:nvPr/>
        </p:nvGrpSpPr>
        <p:grpSpPr>
          <a:xfrm>
            <a:off x="909649" y="2385362"/>
            <a:ext cx="1420802" cy="1043638"/>
            <a:chOff x="1757693" y="2827239"/>
            <a:chExt cx="1492127" cy="1043638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F9B9CE26-2FA7-878E-A3C5-AF4EB1F18231}"/>
                </a:ext>
              </a:extLst>
            </p:cNvPr>
            <p:cNvSpPr/>
            <p:nvPr/>
          </p:nvSpPr>
          <p:spPr>
            <a:xfrm>
              <a:off x="1757693" y="2840485"/>
              <a:ext cx="1492127" cy="103039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5FE801-DD40-1559-E207-032F0C8DF2BF}"/>
                </a:ext>
              </a:extLst>
            </p:cNvPr>
            <p:cNvSpPr txBox="1"/>
            <p:nvPr/>
          </p:nvSpPr>
          <p:spPr>
            <a:xfrm>
              <a:off x="1761116" y="3284273"/>
              <a:ext cx="1485282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Inputs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FD1A6C-25E9-D70E-054C-155B25B3908A}"/>
                </a:ext>
              </a:extLst>
            </p:cNvPr>
            <p:cNvSpPr txBox="1"/>
            <p:nvPr/>
          </p:nvSpPr>
          <p:spPr>
            <a:xfrm>
              <a:off x="1904408" y="2827239"/>
              <a:ext cx="119869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투입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11557E27-B316-0C46-5CCF-1FFA3F7FE7CE}"/>
              </a:ext>
            </a:extLst>
          </p:cNvPr>
          <p:cNvGrpSpPr/>
          <p:nvPr/>
        </p:nvGrpSpPr>
        <p:grpSpPr>
          <a:xfrm>
            <a:off x="2553111" y="2385362"/>
            <a:ext cx="1420802" cy="1043638"/>
            <a:chOff x="1757693" y="2827239"/>
            <a:chExt cx="1492127" cy="1043638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8A54DFDA-7463-6BF4-C40E-01A0E854A86C}"/>
                </a:ext>
              </a:extLst>
            </p:cNvPr>
            <p:cNvSpPr/>
            <p:nvPr/>
          </p:nvSpPr>
          <p:spPr>
            <a:xfrm>
              <a:off x="1757693" y="2840485"/>
              <a:ext cx="1492127" cy="103039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AEFF3E-74A0-BD08-C7F7-335194F7E23D}"/>
                </a:ext>
              </a:extLst>
            </p:cNvPr>
            <p:cNvSpPr txBox="1"/>
            <p:nvPr/>
          </p:nvSpPr>
          <p:spPr>
            <a:xfrm>
              <a:off x="1761116" y="3284273"/>
              <a:ext cx="1485282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Activities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22AC54-A3F6-1757-F2B6-C6D659C900F5}"/>
                </a:ext>
              </a:extLst>
            </p:cNvPr>
            <p:cNvSpPr txBox="1"/>
            <p:nvPr/>
          </p:nvSpPr>
          <p:spPr>
            <a:xfrm>
              <a:off x="1904408" y="2827239"/>
              <a:ext cx="119869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활동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DF0EB1F-34B5-E786-884C-EA16802508ED}"/>
              </a:ext>
            </a:extLst>
          </p:cNvPr>
          <p:cNvGrpSpPr/>
          <p:nvPr/>
        </p:nvGrpSpPr>
        <p:grpSpPr>
          <a:xfrm>
            <a:off x="4173549" y="2385362"/>
            <a:ext cx="1420802" cy="1043638"/>
            <a:chOff x="1757693" y="2827239"/>
            <a:chExt cx="1492127" cy="1043638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B42AC73D-85BD-2101-25CF-095893E49795}"/>
                </a:ext>
              </a:extLst>
            </p:cNvPr>
            <p:cNvSpPr/>
            <p:nvPr/>
          </p:nvSpPr>
          <p:spPr>
            <a:xfrm>
              <a:off x="1757693" y="2840485"/>
              <a:ext cx="1492127" cy="103039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49112C-BB2A-36BF-686A-7CE7C5749253}"/>
                </a:ext>
              </a:extLst>
            </p:cNvPr>
            <p:cNvSpPr txBox="1"/>
            <p:nvPr/>
          </p:nvSpPr>
          <p:spPr>
            <a:xfrm>
              <a:off x="1761116" y="3284273"/>
              <a:ext cx="1485282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Outputs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D803F3-0E30-3683-6949-B8BF1CDFEDE7}"/>
                </a:ext>
              </a:extLst>
            </p:cNvPr>
            <p:cNvSpPr txBox="1"/>
            <p:nvPr/>
          </p:nvSpPr>
          <p:spPr>
            <a:xfrm>
              <a:off x="1904408" y="2827239"/>
              <a:ext cx="119869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산출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BAAC9F4-D2CE-BE53-3A14-F55AEDC2554B}"/>
              </a:ext>
            </a:extLst>
          </p:cNvPr>
          <p:cNvGrpSpPr/>
          <p:nvPr/>
        </p:nvGrpSpPr>
        <p:grpSpPr>
          <a:xfrm>
            <a:off x="5817011" y="2385362"/>
            <a:ext cx="1420802" cy="1043638"/>
            <a:chOff x="1757693" y="2827239"/>
            <a:chExt cx="1492127" cy="1043638"/>
          </a:xfrm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6088A2FB-B8BA-DAE8-F42D-DE1CE5CB0A38}"/>
                </a:ext>
              </a:extLst>
            </p:cNvPr>
            <p:cNvSpPr/>
            <p:nvPr/>
          </p:nvSpPr>
          <p:spPr>
            <a:xfrm>
              <a:off x="1757693" y="2840485"/>
              <a:ext cx="1492127" cy="103039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6E77A6-BB96-C8F9-EB45-1E27B9AA4B5F}"/>
                </a:ext>
              </a:extLst>
            </p:cNvPr>
            <p:cNvSpPr txBox="1"/>
            <p:nvPr/>
          </p:nvSpPr>
          <p:spPr>
            <a:xfrm>
              <a:off x="1761116" y="3284273"/>
              <a:ext cx="1485282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Outcomes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5D36C1-6863-D138-3F99-24F00710C15F}"/>
                </a:ext>
              </a:extLst>
            </p:cNvPr>
            <p:cNvSpPr txBox="1"/>
            <p:nvPr/>
          </p:nvSpPr>
          <p:spPr>
            <a:xfrm>
              <a:off x="1904408" y="2827239"/>
              <a:ext cx="119869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성과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73C247D-5D34-EF3E-1334-3667620D491F}"/>
              </a:ext>
            </a:extLst>
          </p:cNvPr>
          <p:cNvGrpSpPr/>
          <p:nvPr/>
        </p:nvGrpSpPr>
        <p:grpSpPr>
          <a:xfrm>
            <a:off x="7461661" y="2385362"/>
            <a:ext cx="1420802" cy="1043638"/>
            <a:chOff x="1757693" y="2827239"/>
            <a:chExt cx="1492127" cy="1043638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966DB9A5-693F-5571-0F6D-BED5CC6702EF}"/>
                </a:ext>
              </a:extLst>
            </p:cNvPr>
            <p:cNvSpPr/>
            <p:nvPr/>
          </p:nvSpPr>
          <p:spPr>
            <a:xfrm>
              <a:off x="1757693" y="2840485"/>
              <a:ext cx="1492127" cy="103039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B9B266-3289-3DF1-E00C-0B8D5FE499B5}"/>
                </a:ext>
              </a:extLst>
            </p:cNvPr>
            <p:cNvSpPr txBox="1"/>
            <p:nvPr/>
          </p:nvSpPr>
          <p:spPr>
            <a:xfrm>
              <a:off x="1761116" y="3284273"/>
              <a:ext cx="1485282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Impact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733748-D1B3-98ED-8805-CD1C8472E6C2}"/>
                </a:ext>
              </a:extLst>
            </p:cNvPr>
            <p:cNvSpPr txBox="1"/>
            <p:nvPr/>
          </p:nvSpPr>
          <p:spPr>
            <a:xfrm>
              <a:off x="1904408" y="2827239"/>
              <a:ext cx="119869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영향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D98AD50-EF7E-FEAA-517F-1200610140DE}"/>
              </a:ext>
            </a:extLst>
          </p:cNvPr>
          <p:cNvGrpSpPr/>
          <p:nvPr/>
        </p:nvGrpSpPr>
        <p:grpSpPr>
          <a:xfrm>
            <a:off x="2330451" y="2913804"/>
            <a:ext cx="5126763" cy="0"/>
            <a:chOff x="2330451" y="2913804"/>
            <a:chExt cx="5126763" cy="0"/>
          </a:xfrm>
        </p:grpSpPr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FC228A5C-E464-5D87-528D-69B7F24BC2C9}"/>
                </a:ext>
              </a:extLst>
            </p:cNvPr>
            <p:cNvCxnSpPr>
              <a:stCxn id="4" idx="3"/>
              <a:endCxn id="9" idx="1"/>
            </p:cNvCxnSpPr>
            <p:nvPr/>
          </p:nvCxnSpPr>
          <p:spPr>
            <a:xfrm>
              <a:off x="2330451" y="2913804"/>
              <a:ext cx="2226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96651007-16AD-C7A0-A133-F7C3846C274D}"/>
                </a:ext>
              </a:extLst>
            </p:cNvPr>
            <p:cNvCxnSpPr/>
            <p:nvPr/>
          </p:nvCxnSpPr>
          <p:spPr>
            <a:xfrm>
              <a:off x="3950889" y="2913804"/>
              <a:ext cx="2226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27B2EF39-2E68-2D0D-0748-FDECA4F0524A}"/>
                </a:ext>
              </a:extLst>
            </p:cNvPr>
            <p:cNvCxnSpPr/>
            <p:nvPr/>
          </p:nvCxnSpPr>
          <p:spPr>
            <a:xfrm>
              <a:off x="5614116" y="2913804"/>
              <a:ext cx="2226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A9CEA965-F659-053B-63A8-E51676F84D18}"/>
                </a:ext>
              </a:extLst>
            </p:cNvPr>
            <p:cNvCxnSpPr/>
            <p:nvPr/>
          </p:nvCxnSpPr>
          <p:spPr>
            <a:xfrm>
              <a:off x="7234554" y="2913804"/>
              <a:ext cx="2226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95B1303-BFBD-E646-848D-F1FB9171AFE6}"/>
              </a:ext>
            </a:extLst>
          </p:cNvPr>
          <p:cNvSpPr txBox="1"/>
          <p:nvPr/>
        </p:nvSpPr>
        <p:spPr>
          <a:xfrm>
            <a:off x="945425" y="3787404"/>
            <a:ext cx="788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If-Then </a:t>
            </a:r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인과관계 구조</a:t>
            </a:r>
            <a:endParaRPr lang="ko-KR" altLang="en-US" sz="280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DD6608-F3F7-8B85-115F-16ADDA37FC41}"/>
              </a:ext>
            </a:extLst>
          </p:cNvPr>
          <p:cNvSpPr txBox="1"/>
          <p:nvPr/>
        </p:nvSpPr>
        <p:spPr>
          <a:xfrm flipH="1">
            <a:off x="1672170" y="4383385"/>
            <a:ext cx="642356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가정들이 틀릴 때 정책은 실패한다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06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473F1-78F3-96FE-3B66-DCC3B2FA9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9AEEBE8-9123-EDFE-31A3-971EF47B857B}"/>
              </a:ext>
            </a:extLst>
          </p:cNvPr>
          <p:cNvSpPr txBox="1"/>
          <p:nvPr/>
        </p:nvSpPr>
        <p:spPr>
          <a:xfrm>
            <a:off x="778495" y="673792"/>
            <a:ext cx="3550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모형과 정책 인과구조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9411A00-F571-BFB1-38C5-C269A12E14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EBB2DD-8A90-086C-1128-DB18BBE81EC1}"/>
              </a:ext>
            </a:extLst>
          </p:cNvPr>
          <p:cNvSpPr txBox="1"/>
          <p:nvPr/>
        </p:nvSpPr>
        <p:spPr>
          <a:xfrm>
            <a:off x="1134095" y="1593928"/>
            <a:ext cx="335476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노인 디지털 교육 정책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AE65429-91BA-2652-05A3-B81F753A9B78}"/>
              </a:ext>
            </a:extLst>
          </p:cNvPr>
          <p:cNvGrpSpPr/>
          <p:nvPr/>
        </p:nvGrpSpPr>
        <p:grpSpPr>
          <a:xfrm>
            <a:off x="1287595" y="2352132"/>
            <a:ext cx="5684706" cy="571286"/>
            <a:chOff x="1013128" y="1841927"/>
            <a:chExt cx="5684706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86E246-764A-D4B3-2950-96908AFD9AC1}"/>
                </a:ext>
              </a:extLst>
            </p:cNvPr>
            <p:cNvSpPr txBox="1"/>
            <p:nvPr/>
          </p:nvSpPr>
          <p:spPr>
            <a:xfrm>
              <a:off x="1013128" y="1841927"/>
              <a:ext cx="56847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자원과 투입 단계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43746C9D-95BD-829B-0806-16AE5D6DA310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C2E4F000-13C5-7AA7-0153-F8A8AEA1EE26}"/>
              </a:ext>
            </a:extLst>
          </p:cNvPr>
          <p:cNvGrpSpPr/>
          <p:nvPr/>
        </p:nvGrpSpPr>
        <p:grpSpPr>
          <a:xfrm>
            <a:off x="1650374" y="3235346"/>
            <a:ext cx="7245976" cy="869469"/>
            <a:chOff x="3965516" y="2790917"/>
            <a:chExt cx="7245976" cy="8694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C291EE-569B-CE27-D71D-F8DBBA412BD7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10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원 예산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IT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전공 대학생 봉사자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200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 모집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전국 노인복지관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50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개소를 교육 장소로 확보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태블릿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PC 1,000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 준비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1B126E9-3B60-5186-CEA0-AE9AB1E005F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0E9426B8-95A5-FD4A-5D69-395E435ADDF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7DFE59BF-F1B9-0262-C3CD-808D2FF5CC9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B26748A-84F2-3925-D57E-3588D789FBF4}"/>
              </a:ext>
            </a:extLst>
          </p:cNvPr>
          <p:cNvGrpSpPr/>
          <p:nvPr/>
        </p:nvGrpSpPr>
        <p:grpSpPr>
          <a:xfrm>
            <a:off x="1650374" y="4137046"/>
            <a:ext cx="7245976" cy="469359"/>
            <a:chOff x="3965516" y="2790917"/>
            <a:chExt cx="7245976" cy="4693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009342-58F9-92F0-E0C2-C0F85CB608B0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암묵적 가정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929D8CB-81B1-A192-5FA7-78FA7190973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6156495-69AF-099D-965C-87DE17013D9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D144C8A7-656A-0681-AD59-D9B7117AA7A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82D939C-013A-08DE-637B-AF37B33CECCB}"/>
              </a:ext>
            </a:extLst>
          </p:cNvPr>
          <p:cNvSpPr txBox="1"/>
          <p:nvPr/>
        </p:nvSpPr>
        <p:spPr>
          <a:xfrm>
            <a:off x="1972111" y="4638636"/>
            <a:ext cx="5939989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대학생들이 노인을 가르칠 수 있다는 것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복지관이 적절한 교육 공간이라는 것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태블릿이 노인에게 적합한 기기라는 것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2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3B406-A460-B71D-43C4-934AD1EB6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FAD153B-52B0-5C5E-F602-74114DCF241D}"/>
              </a:ext>
            </a:extLst>
          </p:cNvPr>
          <p:cNvSpPr txBox="1"/>
          <p:nvPr/>
        </p:nvSpPr>
        <p:spPr>
          <a:xfrm>
            <a:off x="778495" y="673792"/>
            <a:ext cx="3550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모형과 정책 인과구조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0F3649-40B6-440A-F515-5C62873C2A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E0272-E873-F65C-073F-FD096D0E66E3}"/>
              </a:ext>
            </a:extLst>
          </p:cNvPr>
          <p:cNvSpPr txBox="1"/>
          <p:nvPr/>
        </p:nvSpPr>
        <p:spPr>
          <a:xfrm>
            <a:off x="1134095" y="1593928"/>
            <a:ext cx="335476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노인 디지털 교육 정책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7D6232-5B90-B0A0-96B0-2E91EE82814F}"/>
              </a:ext>
            </a:extLst>
          </p:cNvPr>
          <p:cNvGrpSpPr/>
          <p:nvPr/>
        </p:nvGrpSpPr>
        <p:grpSpPr>
          <a:xfrm>
            <a:off x="1287595" y="2352132"/>
            <a:ext cx="5684706" cy="571286"/>
            <a:chOff x="1013128" y="1841927"/>
            <a:chExt cx="5684706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B72F4D-29F5-385E-2133-65F31B61B3A2}"/>
                </a:ext>
              </a:extLst>
            </p:cNvPr>
            <p:cNvSpPr txBox="1"/>
            <p:nvPr/>
          </p:nvSpPr>
          <p:spPr>
            <a:xfrm>
              <a:off x="1013128" y="1841927"/>
              <a:ext cx="56847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활동 단계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3DC887EA-F4D1-2A1A-3DC7-0CED41E7AD0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7605E49D-0FBF-A901-49D1-10B11ACFE286}"/>
              </a:ext>
            </a:extLst>
          </p:cNvPr>
          <p:cNvGrpSpPr/>
          <p:nvPr/>
        </p:nvGrpSpPr>
        <p:grpSpPr>
          <a:xfrm>
            <a:off x="1650374" y="3235346"/>
            <a:ext cx="7245976" cy="1269578"/>
            <a:chOff x="3965516" y="2790917"/>
            <a:chExt cx="7245976" cy="12695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C10EF9-B4B8-7191-7C3B-956108EE2934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126957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매번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시간씩 교육 프로그램 운영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1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소그룹으로 맞춤 교육 진행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실생활 앱을 중심으로 교육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특히 배운 노인이 다른 노인을 돕는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또래 도우미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양성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040934D-6091-C207-CF1C-A76351226D7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64184651-F44A-D498-DECD-B87EA026EB1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1F502542-AF9A-8E2D-48C0-C7588B7A81B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34E23BB-A2F6-6C56-09C7-9EC2FDF24D45}"/>
              </a:ext>
            </a:extLst>
          </p:cNvPr>
          <p:cNvGrpSpPr/>
          <p:nvPr/>
        </p:nvGrpSpPr>
        <p:grpSpPr>
          <a:xfrm>
            <a:off x="1650374" y="4551569"/>
            <a:ext cx="7245976" cy="469359"/>
            <a:chOff x="3965516" y="2790917"/>
            <a:chExt cx="7245976" cy="4693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D23AA4-E101-04D7-63F8-F35A178FD759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암묵적 가정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3B3C6D4-09C1-D608-C615-B2F54ADED69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741FC94-4AEA-16F2-B978-F6CE7A9EEDA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CE6768BD-56B5-767C-BE6E-54504EC3862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455E204-B330-B62C-7267-8C556C71B84C}"/>
              </a:ext>
            </a:extLst>
          </p:cNvPr>
          <p:cNvSpPr txBox="1"/>
          <p:nvPr/>
        </p:nvSpPr>
        <p:spPr>
          <a:xfrm>
            <a:off x="1972111" y="5053159"/>
            <a:ext cx="5939989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회가 적절한 빈도라는 것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시간이 노인의 집중력에 맞다는 것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소그룹이 효과적이라는 것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87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3661-33AA-5827-F02B-FB918097F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D5372BB-E3B0-94F4-4949-43F1ED4E5290}"/>
              </a:ext>
            </a:extLst>
          </p:cNvPr>
          <p:cNvSpPr txBox="1"/>
          <p:nvPr/>
        </p:nvSpPr>
        <p:spPr>
          <a:xfrm>
            <a:off x="778495" y="673792"/>
            <a:ext cx="3550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모형과 정책 인과구조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7571EEB-FE05-91DC-7415-6B06788500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04173-C31D-6B27-950C-8F16D93B90E9}"/>
              </a:ext>
            </a:extLst>
          </p:cNvPr>
          <p:cNvSpPr txBox="1"/>
          <p:nvPr/>
        </p:nvSpPr>
        <p:spPr>
          <a:xfrm>
            <a:off x="1134095" y="1593928"/>
            <a:ext cx="335476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노인 디지털 교육 정책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05084BE-6272-5C33-D89B-27C0400DFA75}"/>
              </a:ext>
            </a:extLst>
          </p:cNvPr>
          <p:cNvGrpSpPr/>
          <p:nvPr/>
        </p:nvGrpSpPr>
        <p:grpSpPr>
          <a:xfrm>
            <a:off x="1287595" y="2352132"/>
            <a:ext cx="5684706" cy="571286"/>
            <a:chOff x="1013128" y="1841927"/>
            <a:chExt cx="5684706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454090-133F-54DA-1383-303F42B4F93D}"/>
                </a:ext>
              </a:extLst>
            </p:cNvPr>
            <p:cNvSpPr txBox="1"/>
            <p:nvPr/>
          </p:nvSpPr>
          <p:spPr>
            <a:xfrm>
              <a:off x="1013128" y="1841927"/>
              <a:ext cx="56847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산출물 단계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1535580B-5525-74B4-7248-A2697EA692A3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96B61BC4-EDBF-6995-FE62-A32401544FF2}"/>
              </a:ext>
            </a:extLst>
          </p:cNvPr>
          <p:cNvGrpSpPr/>
          <p:nvPr/>
        </p:nvGrpSpPr>
        <p:grpSpPr>
          <a:xfrm>
            <a:off x="1650374" y="3235346"/>
            <a:ext cx="7245976" cy="1269578"/>
            <a:chOff x="3965516" y="2790917"/>
            <a:chExt cx="7245976" cy="12695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470DFD-E734-A071-A6EB-F2FEAE5FDB7D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126957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5,000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명의 노인이 교육 수료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500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명의 디지털 도우미 양성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20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종의 노인 맞춤형 교육 자료 개발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수료생들을 위한 온라인 커뮤니티 생성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DF9DEB84-AD0B-6504-E6F8-84A1A6E5374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96435D77-B80F-7FEB-D10F-666BB7EE53C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985B1FB2-D68C-56D8-31DC-93358E0FDF8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807A705-0A63-3402-C529-61DF489DAB47}"/>
              </a:ext>
            </a:extLst>
          </p:cNvPr>
          <p:cNvSpPr txBox="1"/>
          <p:nvPr/>
        </p:nvSpPr>
        <p:spPr>
          <a:xfrm rot="21293598" flipH="1">
            <a:off x="4823266" y="4310116"/>
            <a:ext cx="408749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직접 통제 가능한 산출물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32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9D09A-5ACC-C224-3D42-75FB0E76C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46F0364-D6C8-DA47-2B5F-E650F2129E3E}"/>
              </a:ext>
            </a:extLst>
          </p:cNvPr>
          <p:cNvSpPr txBox="1"/>
          <p:nvPr/>
        </p:nvSpPr>
        <p:spPr>
          <a:xfrm>
            <a:off x="778495" y="673792"/>
            <a:ext cx="3550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모형과 정책 인과구조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B6BB695-54CA-5DF1-B4C8-115F598585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CC84F3-4795-9A39-42D5-529B318E1A64}"/>
              </a:ext>
            </a:extLst>
          </p:cNvPr>
          <p:cNvSpPr txBox="1"/>
          <p:nvPr/>
        </p:nvSpPr>
        <p:spPr>
          <a:xfrm>
            <a:off x="1134095" y="1593928"/>
            <a:ext cx="335476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노인 디지털 교육 정책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41D7DFB-1771-EA45-D03A-25E569EA8676}"/>
              </a:ext>
            </a:extLst>
          </p:cNvPr>
          <p:cNvGrpSpPr/>
          <p:nvPr/>
        </p:nvGrpSpPr>
        <p:grpSpPr>
          <a:xfrm>
            <a:off x="4202245" y="2352132"/>
            <a:ext cx="5684706" cy="571286"/>
            <a:chOff x="1013128" y="1841927"/>
            <a:chExt cx="5684706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1678C0-D61A-0054-3A72-F77E1024AADD}"/>
                </a:ext>
              </a:extLst>
            </p:cNvPr>
            <p:cNvSpPr txBox="1"/>
            <p:nvPr/>
          </p:nvSpPr>
          <p:spPr>
            <a:xfrm>
              <a:off x="1013128" y="1841927"/>
              <a:ext cx="56847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단기 성과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(6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개월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F39AE44A-C231-54AC-262A-187484A6D008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1D8AB484-80AA-2807-D353-EA6D08FFAB89}"/>
              </a:ext>
            </a:extLst>
          </p:cNvPr>
          <p:cNvGrpSpPr/>
          <p:nvPr/>
        </p:nvGrpSpPr>
        <p:grpSpPr>
          <a:xfrm>
            <a:off x="4565024" y="3235346"/>
            <a:ext cx="7245976" cy="463460"/>
            <a:chOff x="3965516" y="2790917"/>
            <a:chExt cx="7245976" cy="4634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6722C2-D7C2-1425-05F9-AD73856F2B82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교육받은 노인의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80%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스마트폰 기본 기능 사용 가능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DED36E46-5AAD-8753-5185-DB9F1BF89ED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DE7F2730-FC77-AF8F-7DB5-B744249A5FD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DEB2541B-E7F2-6FC7-9A3D-71B5DEBB4A6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D16818F-50E4-A346-D176-0C03A4A9AF66}"/>
              </a:ext>
            </a:extLst>
          </p:cNvPr>
          <p:cNvGrpSpPr/>
          <p:nvPr/>
        </p:nvGrpSpPr>
        <p:grpSpPr>
          <a:xfrm>
            <a:off x="4565024" y="3768746"/>
            <a:ext cx="7245976" cy="469359"/>
            <a:chOff x="3965516" y="2790917"/>
            <a:chExt cx="7245976" cy="4693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C87672-07D6-8BF0-335F-0C4CC3640635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절반은 온라인 뱅킹 시작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1E5F4AE-C439-2582-9644-98B81DF97DD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96162CC7-0F32-C172-A4FA-D4C72FF4161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0B762121-AA41-4448-178D-5F1CF2D096F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7D4919C-47AF-50B0-4EB3-DDBB7853E96B}"/>
              </a:ext>
            </a:extLst>
          </p:cNvPr>
          <p:cNvGrpSpPr/>
          <p:nvPr/>
        </p:nvGrpSpPr>
        <p:grpSpPr>
          <a:xfrm>
            <a:off x="4565024" y="4295796"/>
            <a:ext cx="7245976" cy="463460"/>
            <a:chOff x="3965516" y="2790917"/>
            <a:chExt cx="7245976" cy="4634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63605A-AE62-5410-1ED0-88579FB1D62D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70%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는 손주들과 화상통화 가능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5AE75A21-0F04-C7FD-51EC-A3D1BE9548C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3BCC709C-7F54-0F50-B842-CB9793BB040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E900A0A2-F0D5-58CD-DB53-0D244F1B6DB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C32594E-939A-5758-7AFC-62701664D357}"/>
              </a:ext>
            </a:extLst>
          </p:cNvPr>
          <p:cNvGrpSpPr/>
          <p:nvPr/>
        </p:nvGrpSpPr>
        <p:grpSpPr>
          <a:xfrm>
            <a:off x="4565024" y="4829196"/>
            <a:ext cx="7245976" cy="469359"/>
            <a:chOff x="3965516" y="2790917"/>
            <a:chExt cx="7245976" cy="4693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635DB8-C8DC-D7BE-8417-91E32D314197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60%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는 네이버에서 정보 검색 가능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79A871B1-CDEE-15F1-FBEB-E895AD5D492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8D3BDB5D-C723-0051-3488-63297C2DDCD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62DB527C-8F9D-3C52-A68E-9763FDBBFA8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C0039E1-A7EF-31CD-3624-D9510C2FACB5}"/>
              </a:ext>
            </a:extLst>
          </p:cNvPr>
          <p:cNvSpPr txBox="1"/>
          <p:nvPr/>
        </p:nvSpPr>
        <p:spPr>
          <a:xfrm rot="21293598" flipH="1">
            <a:off x="8311520" y="5230580"/>
            <a:ext cx="287684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통제할 수 없는 영역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36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64591-60F5-E152-7C67-2784CC76E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9AB073B-4E0C-463C-8DD1-4BB462BDB97F}"/>
              </a:ext>
            </a:extLst>
          </p:cNvPr>
          <p:cNvSpPr txBox="1"/>
          <p:nvPr/>
        </p:nvSpPr>
        <p:spPr>
          <a:xfrm>
            <a:off x="778495" y="673792"/>
            <a:ext cx="3550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모형과 정책 인과구조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C975551-D87A-33FA-A339-9226C85FF7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84E54E-AC37-501C-A28C-5A2414090607}"/>
              </a:ext>
            </a:extLst>
          </p:cNvPr>
          <p:cNvSpPr txBox="1"/>
          <p:nvPr/>
        </p:nvSpPr>
        <p:spPr>
          <a:xfrm>
            <a:off x="1134095" y="1593928"/>
            <a:ext cx="335476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노인 디지털 교육 정책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D77CC85-47EE-B3BC-C8B8-ABA74300998B}"/>
              </a:ext>
            </a:extLst>
          </p:cNvPr>
          <p:cNvGrpSpPr/>
          <p:nvPr/>
        </p:nvGrpSpPr>
        <p:grpSpPr>
          <a:xfrm>
            <a:off x="4202245" y="2352132"/>
            <a:ext cx="5684706" cy="571286"/>
            <a:chOff x="1013128" y="1841927"/>
            <a:chExt cx="5684706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F50794-B6B3-AEBB-99D0-B374FD3163BD}"/>
                </a:ext>
              </a:extLst>
            </p:cNvPr>
            <p:cNvSpPr txBox="1"/>
            <p:nvPr/>
          </p:nvSpPr>
          <p:spPr>
            <a:xfrm>
              <a:off x="1013128" y="1841927"/>
              <a:ext cx="56847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중기 성과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(1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년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2331DF45-2666-60D0-9D72-EA6C20D3756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5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723157C1-7435-C72B-F423-EF4B31A5C1C5}"/>
              </a:ext>
            </a:extLst>
          </p:cNvPr>
          <p:cNvGrpSpPr/>
          <p:nvPr/>
        </p:nvGrpSpPr>
        <p:grpSpPr>
          <a:xfrm>
            <a:off x="4565024" y="3235346"/>
            <a:ext cx="7245976" cy="463460"/>
            <a:chOff x="3965516" y="2790917"/>
            <a:chExt cx="7245976" cy="4634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2F0B49-EF8F-9367-339C-AD07B075A7B6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디지털 서비스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일상의 일부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D873B2-BBF8-8565-B280-49DA0439833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4F20619D-1F58-92C1-388D-B8C04FDAEA8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17BEC1B0-09C6-D4D1-0261-F211A3B8FF6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19CA694-A8B6-B1DA-CE67-FAD4BCC0FEE9}"/>
              </a:ext>
            </a:extLst>
          </p:cNvPr>
          <p:cNvGrpSpPr/>
          <p:nvPr/>
        </p:nvGrpSpPr>
        <p:grpSpPr>
          <a:xfrm>
            <a:off x="4565024" y="3768746"/>
            <a:ext cx="7245976" cy="469359"/>
            <a:chOff x="3965516" y="2790917"/>
            <a:chExt cx="7245976" cy="4693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FA8E16-371B-2B2C-EE4A-9E807A549CCA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사회적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고립감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감소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E3051466-E77D-CB12-183E-8433A298C97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2A67EEAA-E313-4025-E875-F7425DE933C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C84E1B6F-04B7-EAAE-866C-C6F54B64F46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0C7A579-85EB-9F62-43A6-B36EBE81698F}"/>
              </a:ext>
            </a:extLst>
          </p:cNvPr>
          <p:cNvGrpSpPr/>
          <p:nvPr/>
        </p:nvGrpSpPr>
        <p:grpSpPr>
          <a:xfrm>
            <a:off x="4565024" y="4295796"/>
            <a:ext cx="7245976" cy="463460"/>
            <a:chOff x="3965516" y="2790917"/>
            <a:chExt cx="7245976" cy="4634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A5DBB6-8FC0-8E42-A0FC-5C406D0081DD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의료나 복지 서비스에 대한 접근성 향상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08041FC-2104-29A5-9425-4B54E12D302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40B66FA9-4DEC-CE11-1398-CE69D191F78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19F4659B-C112-E851-1E6D-65E83741095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85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9D663-0010-7668-FFFA-E1A701F1A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CCB6C8C2-A310-8AEB-9B7B-23B6BCEEBEFC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55237D3D-007A-891D-9422-3BA47BE118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EDFC5CC1-DD5A-55A6-E3B2-D55F348092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171C88F-4198-7F1A-EC7D-AF8CB11425B5}"/>
              </a:ext>
            </a:extLst>
          </p:cNvPr>
          <p:cNvSpPr txBox="1"/>
          <p:nvPr/>
        </p:nvSpPr>
        <p:spPr>
          <a:xfrm>
            <a:off x="888164" y="1358978"/>
            <a:ext cx="63487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#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민원 처리 속도를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KPI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로 설정한 지자체의 사례 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E631847-02B7-1E16-CA78-52B337A3A709}"/>
              </a:ext>
            </a:extLst>
          </p:cNvPr>
          <p:cNvGrpSpPr/>
          <p:nvPr/>
        </p:nvGrpSpPr>
        <p:grpSpPr>
          <a:xfrm>
            <a:off x="1203368" y="1877882"/>
            <a:ext cx="7929087" cy="463460"/>
            <a:chOff x="3965516" y="2790917"/>
            <a:chExt cx="7929087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50920A-B97E-FE62-864A-70AA8614C35E}"/>
                </a:ext>
              </a:extLst>
            </p:cNvPr>
            <p:cNvSpPr txBox="1"/>
            <p:nvPr/>
          </p:nvSpPr>
          <p:spPr>
            <a:xfrm>
              <a:off x="4282223" y="2790917"/>
              <a:ext cx="761238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민원 서비스 품질을 획기적으로 개선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하겠다고 선언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E80B1979-1714-9047-7C14-F5E84AB6734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CEC0495E-F371-DB3C-BAE3-C52E9EE9BBD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21116B99-34EB-0063-CB62-20C35F32E52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54E4298-FC1A-9E3B-8F3A-78FEE50B2F40}"/>
              </a:ext>
            </a:extLst>
          </p:cNvPr>
          <p:cNvGrpSpPr/>
          <p:nvPr/>
        </p:nvGrpSpPr>
        <p:grpSpPr>
          <a:xfrm>
            <a:off x="1203368" y="2472122"/>
            <a:ext cx="5772639" cy="463460"/>
            <a:chOff x="3965516" y="2790917"/>
            <a:chExt cx="5772639" cy="4634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226A37-372D-00F5-F8BF-8D302A73F6BE}"/>
                </a:ext>
              </a:extLst>
            </p:cNvPr>
            <p:cNvSpPr txBox="1"/>
            <p:nvPr/>
          </p:nvSpPr>
          <p:spPr>
            <a:xfrm>
              <a:off x="4282223" y="2790917"/>
              <a:ext cx="545593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핵심 지표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24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시간 내 처리율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목표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90%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6E63BE60-8296-88EA-9328-8DDDA9AEE42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4C392605-09A7-2839-57AC-70BC0E85D69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9C57C2C0-5E09-8A21-5043-B9BF91F9FD4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7C8FE0A-CB2F-63DF-CB16-ACEF21222491}"/>
              </a:ext>
            </a:extLst>
          </p:cNvPr>
          <p:cNvSpPr txBox="1"/>
          <p:nvPr/>
        </p:nvSpPr>
        <p:spPr>
          <a:xfrm rot="21257611" flipH="1">
            <a:off x="5932527" y="2569437"/>
            <a:ext cx="198589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90%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달성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285F9D75-83DE-1C19-077A-99D9A93AA983}"/>
              </a:ext>
            </a:extLst>
          </p:cNvPr>
          <p:cNvGrpSpPr/>
          <p:nvPr/>
        </p:nvGrpSpPr>
        <p:grpSpPr>
          <a:xfrm>
            <a:off x="1780958" y="3362587"/>
            <a:ext cx="5455932" cy="928663"/>
            <a:chOff x="1780958" y="3362587"/>
            <a:chExt cx="5455932" cy="928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3B0E52-AB8F-ED70-5AA4-0B0FC95FF3B3}"/>
                </a:ext>
              </a:extLst>
            </p:cNvPr>
            <p:cNvSpPr txBox="1"/>
            <p:nvPr/>
          </p:nvSpPr>
          <p:spPr>
            <a:xfrm>
              <a:off x="1780958" y="3827790"/>
              <a:ext cx="545593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시민 만족도는 개선되지 않음</a:t>
              </a: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D4F9E16E-F3C0-0667-7EAB-02BA7D4A1F97}"/>
                </a:ext>
              </a:extLst>
            </p:cNvPr>
            <p:cNvGrpSpPr/>
            <p:nvPr/>
          </p:nvGrpSpPr>
          <p:grpSpPr>
            <a:xfrm>
              <a:off x="3769149" y="3362587"/>
              <a:ext cx="1479550" cy="476250"/>
              <a:chOff x="3816350" y="4565650"/>
              <a:chExt cx="1479550" cy="476250"/>
            </a:xfrm>
          </p:grpSpPr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E0419C47-45F6-61A9-FBA2-088D638982C8}"/>
                  </a:ext>
                </a:extLst>
              </p:cNvPr>
              <p:cNvSpPr/>
              <p:nvPr/>
            </p:nvSpPr>
            <p:spPr>
              <a:xfrm>
                <a:off x="3816350" y="4565650"/>
                <a:ext cx="476250" cy="476250"/>
              </a:xfrm>
              <a:prstGeom prst="ellipse">
                <a:avLst/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pc="-80" dirty="0">
                    <a:solidFill>
                      <a:schemeClr val="bg1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그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22A3A54E-B0B5-0F50-D1AA-E7F7CF301E9D}"/>
                  </a:ext>
                </a:extLst>
              </p:cNvPr>
              <p:cNvSpPr/>
              <p:nvPr/>
            </p:nvSpPr>
            <p:spPr>
              <a:xfrm>
                <a:off x="4318000" y="4565650"/>
                <a:ext cx="476250" cy="476250"/>
              </a:xfrm>
              <a:prstGeom prst="ellipse">
                <a:avLst/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pc="-80">
                    <a:solidFill>
                      <a:schemeClr val="bg1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러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92098D81-7830-133F-E58D-03EA9FAC58D7}"/>
                  </a:ext>
                </a:extLst>
              </p:cNvPr>
              <p:cNvSpPr/>
              <p:nvPr/>
            </p:nvSpPr>
            <p:spPr>
              <a:xfrm>
                <a:off x="4819650" y="4565650"/>
                <a:ext cx="476250" cy="476250"/>
              </a:xfrm>
              <a:prstGeom prst="ellipse">
                <a:avLst/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pc="-80" dirty="0">
                    <a:solidFill>
                      <a:schemeClr val="bg1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나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E818E4B-8776-96C4-533A-7660977FAC25}"/>
              </a:ext>
            </a:extLst>
          </p:cNvPr>
          <p:cNvSpPr txBox="1"/>
          <p:nvPr/>
        </p:nvSpPr>
        <p:spPr>
          <a:xfrm>
            <a:off x="1730903" y="4896772"/>
            <a:ext cx="621099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16600" spc="-80" dirty="0">
                <a:solidFill>
                  <a:schemeClr val="bg1">
                    <a:lumMod val="95000"/>
                  </a:schemeClr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WHY?</a:t>
            </a:r>
            <a:endParaRPr lang="ko-KR" altLang="en-US" sz="16600" spc="-80" dirty="0">
              <a:solidFill>
                <a:schemeClr val="bg1">
                  <a:lumMod val="95000"/>
                </a:schemeClr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FE74F-D961-7E7B-F849-1CA1D8317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B4FBA60-B31D-3895-DF50-929951A14131}"/>
              </a:ext>
            </a:extLst>
          </p:cNvPr>
          <p:cNvSpPr txBox="1"/>
          <p:nvPr/>
        </p:nvSpPr>
        <p:spPr>
          <a:xfrm>
            <a:off x="778495" y="673792"/>
            <a:ext cx="3550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모형과 정책 인과구조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2346AEF-31B3-F38F-C63C-928B5C44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CD6D5-484E-F188-FD6B-77B4158FFDFA}"/>
              </a:ext>
            </a:extLst>
          </p:cNvPr>
          <p:cNvSpPr txBox="1"/>
          <p:nvPr/>
        </p:nvSpPr>
        <p:spPr>
          <a:xfrm>
            <a:off x="1134095" y="1593928"/>
            <a:ext cx="335476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노인 디지털 교육 정책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61D1B86-3F1B-0872-E496-9606CD25355F}"/>
              </a:ext>
            </a:extLst>
          </p:cNvPr>
          <p:cNvGrpSpPr/>
          <p:nvPr/>
        </p:nvGrpSpPr>
        <p:grpSpPr>
          <a:xfrm>
            <a:off x="4202245" y="2352132"/>
            <a:ext cx="5684706" cy="571286"/>
            <a:chOff x="1013128" y="1841927"/>
            <a:chExt cx="5684706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6FA64-4691-5D7F-7104-85888B8149D2}"/>
                </a:ext>
              </a:extLst>
            </p:cNvPr>
            <p:cNvSpPr txBox="1"/>
            <p:nvPr/>
          </p:nvSpPr>
          <p:spPr>
            <a:xfrm>
              <a:off x="1013128" y="1841927"/>
              <a:ext cx="56847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장기 영향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(3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년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244988D4-61BB-12B3-5DCA-60D6DD7F25A9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6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A1D2A86F-C6DD-F2DE-1C95-6342BC7C56E0}"/>
              </a:ext>
            </a:extLst>
          </p:cNvPr>
          <p:cNvGrpSpPr/>
          <p:nvPr/>
        </p:nvGrpSpPr>
        <p:grpSpPr>
          <a:xfrm>
            <a:off x="4565024" y="3235346"/>
            <a:ext cx="7245976" cy="463460"/>
            <a:chOff x="3965516" y="2790917"/>
            <a:chExt cx="7245976" cy="4634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344835-1AEC-396A-1769-E822E6DE8B43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궁극적으로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노인들의 삶의 질 향상</a:t>
              </a:r>
              <a:endPara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63C80192-CBAD-6170-CBE1-0EBBAC320F5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A566E502-266D-E23B-846A-B4D814E3C02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81D23CC7-269C-3BA4-22A7-B3976A14D4B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590B2F2-4C3D-F658-248C-72E012E70DA7}"/>
              </a:ext>
            </a:extLst>
          </p:cNvPr>
          <p:cNvGrpSpPr/>
          <p:nvPr/>
        </p:nvGrpSpPr>
        <p:grpSpPr>
          <a:xfrm>
            <a:off x="4565024" y="3768746"/>
            <a:ext cx="7245976" cy="469359"/>
            <a:chOff x="3965516" y="2790917"/>
            <a:chExt cx="7245976" cy="4693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E4CB9E-F2EB-5984-DB33-B3754E770DE3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세대 간 소통 활발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DA74A18-E8AC-78A3-F228-A805F528153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31B94D96-A27A-CDE5-046B-2550842246F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D3699B2F-5283-011F-A259-0D9D8028479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D2FF1E3-7387-54E5-B125-74CB417A3822}"/>
              </a:ext>
            </a:extLst>
          </p:cNvPr>
          <p:cNvGrpSpPr/>
          <p:nvPr/>
        </p:nvGrpSpPr>
        <p:grpSpPr>
          <a:xfrm>
            <a:off x="4565024" y="4295796"/>
            <a:ext cx="7245976" cy="463460"/>
            <a:chOff x="3965516" y="2790917"/>
            <a:chExt cx="7245976" cy="4634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E48A94-AE8B-F77C-DCD7-269D1A252DE1}"/>
                </a:ext>
              </a:extLst>
            </p:cNvPr>
            <p:cNvSpPr txBox="1"/>
            <p:nvPr/>
          </p:nvSpPr>
          <p:spPr>
            <a:xfrm>
              <a:off x="4282222" y="2790917"/>
              <a:ext cx="692927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사회의 디지털 격차 감소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사회 통합</a:t>
              </a:r>
              <a:endPara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B851EFCF-D54B-E7EF-9C1B-B7137DBE07F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C827ECD3-EF2B-BD90-C6D6-236A151E28C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46D04FFA-B6F8-539D-2298-0B10F9242C8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F6F24E-FBF4-1C2C-625A-4ED1BD3A7E0A}"/>
              </a:ext>
            </a:extLst>
          </p:cNvPr>
          <p:cNvSpPr txBox="1"/>
          <p:nvPr/>
        </p:nvSpPr>
        <p:spPr>
          <a:xfrm rot="21293598" flipH="1">
            <a:off x="8311520" y="4798641"/>
            <a:ext cx="287684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정책의 최종 목표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599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AFA45-DC6A-C4E5-E1C9-8816CEA1A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A113F48-D12B-75A4-F421-38BEF45B7877}"/>
              </a:ext>
            </a:extLst>
          </p:cNvPr>
          <p:cNvSpPr txBox="1"/>
          <p:nvPr/>
        </p:nvSpPr>
        <p:spPr>
          <a:xfrm>
            <a:off x="778495" y="673792"/>
            <a:ext cx="3550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모형과 정책 인과구조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136ABE-51D8-60E1-7F70-1BE7D06920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497715-629A-28C0-52DE-A23664F98CF5}"/>
              </a:ext>
            </a:extLst>
          </p:cNvPr>
          <p:cNvSpPr txBox="1"/>
          <p:nvPr/>
        </p:nvSpPr>
        <p:spPr>
          <a:xfrm>
            <a:off x="1134095" y="1593928"/>
            <a:ext cx="38404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모형의 핵심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If-Then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구조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F1E2D-12F7-0D70-7EDB-15CB24BE58F4}"/>
              </a:ext>
            </a:extLst>
          </p:cNvPr>
          <p:cNvSpPr txBox="1"/>
          <p:nvPr/>
        </p:nvSpPr>
        <p:spPr>
          <a:xfrm>
            <a:off x="1134094" y="2120572"/>
            <a:ext cx="6524005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u="sng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If</a:t>
            </a:r>
            <a:r>
              <a:rPr lang="en-US" altLang="ko-KR" sz="2000" u="sng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u="sng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노인에게 디지털 교육을 제공한다면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7A86D-06C0-EF8F-140F-7E260E4BEFF7}"/>
              </a:ext>
            </a:extLst>
          </p:cNvPr>
          <p:cNvSpPr txBox="1"/>
          <p:nvPr/>
        </p:nvSpPr>
        <p:spPr>
          <a:xfrm>
            <a:off x="1134094" y="2536805"/>
            <a:ext cx="6524005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Then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그들은 디지털 기기를 사용할 수 있게 될 것이다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27500-0FDF-5234-CB90-B3DD8B9F87AB}"/>
              </a:ext>
            </a:extLst>
          </p:cNvPr>
          <p:cNvSpPr txBox="1"/>
          <p:nvPr/>
        </p:nvSpPr>
        <p:spPr>
          <a:xfrm>
            <a:off x="1134094" y="3068638"/>
            <a:ext cx="6524005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u="sng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If</a:t>
            </a:r>
            <a:r>
              <a:rPr lang="en-US" altLang="ko-KR" sz="2000" u="sng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u="sng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디지털 기기를 사용할 수 있다면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7F6A1-9706-B5A0-273A-FDBB8AA61E90}"/>
              </a:ext>
            </a:extLst>
          </p:cNvPr>
          <p:cNvSpPr txBox="1"/>
          <p:nvPr/>
        </p:nvSpPr>
        <p:spPr>
          <a:xfrm>
            <a:off x="1134094" y="3484871"/>
            <a:ext cx="6524005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Then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서비스를 활용할 것이다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55826-4591-B87D-819D-663E58DA36D4}"/>
              </a:ext>
            </a:extLst>
          </p:cNvPr>
          <p:cNvSpPr txBox="1"/>
          <p:nvPr/>
        </p:nvSpPr>
        <p:spPr>
          <a:xfrm>
            <a:off x="1134094" y="4050972"/>
            <a:ext cx="6524005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u="sng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If</a:t>
            </a:r>
            <a:r>
              <a:rPr lang="en-US" altLang="ko-KR" sz="2000" u="sng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u="sng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서비스를 활용한다면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3AB0D-5E4C-8B41-76EC-8CA3623FB1E4}"/>
              </a:ext>
            </a:extLst>
          </p:cNvPr>
          <p:cNvSpPr txBox="1"/>
          <p:nvPr/>
        </p:nvSpPr>
        <p:spPr>
          <a:xfrm>
            <a:off x="1134094" y="4467205"/>
            <a:ext cx="6524005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Then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사회적 고립이 감소하고 삶의 질이 향상될 것이다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835D7-7EBE-7EA6-547B-AA74D86385B7}"/>
              </a:ext>
            </a:extLst>
          </p:cNvPr>
          <p:cNvSpPr txBox="1"/>
          <p:nvPr/>
        </p:nvSpPr>
        <p:spPr>
          <a:xfrm>
            <a:off x="1134094" y="4999038"/>
            <a:ext cx="6524005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u="sng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If</a:t>
            </a:r>
            <a:r>
              <a:rPr lang="en-US" altLang="ko-KR" sz="2000" u="sng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u="sng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일상생활이 </a:t>
            </a:r>
            <a:r>
              <a:rPr lang="ko-KR" altLang="en-US" sz="2000" u="sng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편리해진다면</a:t>
            </a:r>
            <a:endParaRPr lang="ko-KR" altLang="en-US" sz="2000" u="sng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D40F3-58F4-46D6-B1D6-5F5347E1BEEE}"/>
              </a:ext>
            </a:extLst>
          </p:cNvPr>
          <p:cNvSpPr txBox="1"/>
          <p:nvPr/>
        </p:nvSpPr>
        <p:spPr>
          <a:xfrm>
            <a:off x="1134094" y="5415271"/>
            <a:ext cx="6524005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Then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궁극적으로 삶의 질이 향상될 것이다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54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7F1E6-43C2-E121-C9A2-99837952B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4D03FC8-FBE7-6CAE-3C91-E1ADD4E22284}"/>
              </a:ext>
            </a:extLst>
          </p:cNvPr>
          <p:cNvSpPr txBox="1"/>
          <p:nvPr/>
        </p:nvSpPr>
        <p:spPr>
          <a:xfrm>
            <a:off x="778495" y="673792"/>
            <a:ext cx="35500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논리 모형과 정책 인과구조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6FA0E0-49BC-5C61-4C86-48A110DC99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5FC5B7-C69E-20F7-07FF-3ED991390BF6}"/>
              </a:ext>
            </a:extLst>
          </p:cNvPr>
          <p:cNvSpPr txBox="1"/>
          <p:nvPr/>
        </p:nvSpPr>
        <p:spPr>
          <a:xfrm>
            <a:off x="1134095" y="1593928"/>
            <a:ext cx="235673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인과관계 체인 구성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8974A-9A53-DCDB-1D6A-003000B8E47A}"/>
              </a:ext>
            </a:extLst>
          </p:cNvPr>
          <p:cNvSpPr txBox="1"/>
          <p:nvPr/>
        </p:nvSpPr>
        <p:spPr>
          <a:xfrm flipH="1">
            <a:off x="2691740" y="5668470"/>
            <a:ext cx="661101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모든 연결고리가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같은 강도를 갖는 건 아님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1742DA4-B984-D0F5-0A8E-FECFDE63B6B2}"/>
              </a:ext>
            </a:extLst>
          </p:cNvPr>
          <p:cNvGrpSpPr/>
          <p:nvPr/>
        </p:nvGrpSpPr>
        <p:grpSpPr>
          <a:xfrm>
            <a:off x="7928245" y="2698905"/>
            <a:ext cx="3922084" cy="863570"/>
            <a:chOff x="3965516" y="2790917"/>
            <a:chExt cx="3922084" cy="8635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F18D43-3560-3848-028A-DBFCC77C1E61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약한 연결고리를 강화하는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추가 전략 필요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82A5880F-1DD8-5F26-F79C-6DFF96166EA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1521BEFE-0A3F-AEBD-8BB3-DDF7916D25D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2992852B-1D9B-3B48-AD4F-D8C310E940F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55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6BAA-3C1A-57BF-1039-A4C9D26C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DFFAB7-47D8-AE87-5957-AB8142A7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BA8602-682E-FF23-4BC5-047EA836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A1A84-3C40-5A8C-2321-39837FE5312C}"/>
              </a:ext>
            </a:extLst>
          </p:cNvPr>
          <p:cNvSpPr txBox="1"/>
          <p:nvPr/>
        </p:nvSpPr>
        <p:spPr>
          <a:xfrm>
            <a:off x="2499184" y="2529890"/>
            <a:ext cx="71936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가정과 위험요소 식별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40F1BBA-4B82-B360-5C23-E484B2D9A1B2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76B9D1F-EE7D-D426-65C6-9A85468B1DE0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A8E3DC3-FC45-79AB-66D7-3E69B494AAA2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730CCD2-E283-BF59-FAF3-F31D67280D29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6FC0836-AAB5-9D8F-FA72-317F4D72CB6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8C38958-AD2F-0D9C-6422-A3762579A44C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DC8FFF-A819-1997-F7FF-DDBB3A78479B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FD19B-90BD-C3D9-DBA0-F9B31B20F2BA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4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522FA2A-293B-D11D-9483-D42D322581F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060093F-CAF1-3CD4-3DFC-6067D40F40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C5FC0ED-3BD6-DA5E-2764-8B00672ACE23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EAD1C25-3624-A3F3-B5F8-CE99B63AC52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309AF22-30BF-EDA6-2425-A774813F3EC6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0175796-36EF-0178-249D-6563F5D9273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AD3EEE6-7AAD-7557-CBA3-C0FC1614E2A9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BC385486-1BDF-32DA-6638-95DB057B36D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76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B8081-CCCC-2B05-6CC5-D48EAA7B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BD7C742-65F0-C282-2375-659F69038E91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가정과 위험요소 식별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BD00A-57E7-16CA-12DB-18991449BAD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E01E2C-C80F-731C-14CD-4566C14988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7F9386-76DC-BE05-FB17-8857717828A5}"/>
              </a:ext>
            </a:extLst>
          </p:cNvPr>
          <p:cNvSpPr txBox="1"/>
          <p:nvPr/>
        </p:nvSpPr>
        <p:spPr>
          <a:xfrm>
            <a:off x="1134095" y="1593928"/>
            <a:ext cx="259814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숨어있는 가정 명시화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BE17CAF-1E4A-C54F-209A-FA1174E6EEFF}"/>
              </a:ext>
            </a:extLst>
          </p:cNvPr>
          <p:cNvGrpSpPr/>
          <p:nvPr/>
        </p:nvGrpSpPr>
        <p:grpSpPr>
          <a:xfrm>
            <a:off x="1287594" y="2352132"/>
            <a:ext cx="7411906" cy="571286"/>
            <a:chOff x="1013127" y="1841927"/>
            <a:chExt cx="7411906" cy="5712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F86B20-04C6-E41D-EA49-07A80958E258}"/>
                </a:ext>
              </a:extLst>
            </p:cNvPr>
            <p:cNvSpPr txBox="1"/>
            <p:nvPr/>
          </p:nvSpPr>
          <p:spPr>
            <a:xfrm>
              <a:off x="1013127" y="1841927"/>
              <a:ext cx="74119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노인들이 디지털 교육에 참여할 의지가 있다고 가정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A230D367-124D-42A6-DCDB-EB664A6F955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51B3675-10E6-0BF9-05D8-726254C7117E}"/>
              </a:ext>
            </a:extLst>
          </p:cNvPr>
          <p:cNvGrpSpPr/>
          <p:nvPr/>
        </p:nvGrpSpPr>
        <p:grpSpPr>
          <a:xfrm>
            <a:off x="1287594" y="3096456"/>
            <a:ext cx="7411906" cy="571286"/>
            <a:chOff x="1013127" y="1841927"/>
            <a:chExt cx="7411906" cy="5712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92CD32-D342-B1D1-72B4-82BC825DEE6E}"/>
                </a:ext>
              </a:extLst>
            </p:cNvPr>
            <p:cNvSpPr txBox="1"/>
            <p:nvPr/>
          </p:nvSpPr>
          <p:spPr>
            <a:xfrm>
              <a:off x="1013127" y="1841927"/>
              <a:ext cx="74119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신체적으로나 인지적으로 학습이 가능하다고 가정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06CD115-DDD6-E382-18C1-18417886BC55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E8D3179-4456-3C1E-A2CD-D3C46DB3011F}"/>
              </a:ext>
            </a:extLst>
          </p:cNvPr>
          <p:cNvGrpSpPr/>
          <p:nvPr/>
        </p:nvGrpSpPr>
        <p:grpSpPr>
          <a:xfrm>
            <a:off x="1287594" y="3857082"/>
            <a:ext cx="7411906" cy="571286"/>
            <a:chOff x="1013127" y="1841927"/>
            <a:chExt cx="7411906" cy="5712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C44412-D103-0E96-FE92-DD8A0483C1DA}"/>
                </a:ext>
              </a:extLst>
            </p:cNvPr>
            <p:cNvSpPr txBox="1"/>
            <p:nvPr/>
          </p:nvSpPr>
          <p:spPr>
            <a:xfrm>
              <a:off x="1013127" y="1841927"/>
              <a:ext cx="74119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교육 후에도 기기에 접근할 수 있다고 가정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24B39D40-90BE-BB59-622A-CF12FE0A19B7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B3C3B1B-E22D-419B-5137-8426349F7C46}"/>
              </a:ext>
            </a:extLst>
          </p:cNvPr>
          <p:cNvGrpSpPr/>
          <p:nvPr/>
        </p:nvGrpSpPr>
        <p:grpSpPr>
          <a:xfrm>
            <a:off x="1287594" y="4601406"/>
            <a:ext cx="7411906" cy="571286"/>
            <a:chOff x="1013127" y="1841927"/>
            <a:chExt cx="7411906" cy="5712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97F278-F4A1-6838-0FB0-9DA1AAE076F8}"/>
                </a:ext>
              </a:extLst>
            </p:cNvPr>
            <p:cNvSpPr txBox="1"/>
            <p:nvPr/>
          </p:nvSpPr>
          <p:spPr>
            <a:xfrm>
              <a:off x="1013127" y="1841927"/>
              <a:ext cx="74119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가족이나 지인의 지원이 있을 거라 가정</a:t>
              </a: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63A78A40-B31E-7606-7860-3A2EED6427EE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49B5A01-EF5B-3121-6B0F-01B9FB747B5C}"/>
              </a:ext>
            </a:extLst>
          </p:cNvPr>
          <p:cNvGrpSpPr/>
          <p:nvPr/>
        </p:nvGrpSpPr>
        <p:grpSpPr>
          <a:xfrm>
            <a:off x="1287594" y="5325306"/>
            <a:ext cx="7411906" cy="571286"/>
            <a:chOff x="1013127" y="1841927"/>
            <a:chExt cx="7411906" cy="5712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88D2D4-8632-2C10-5CFE-0DA83AF920B7}"/>
                </a:ext>
              </a:extLst>
            </p:cNvPr>
            <p:cNvSpPr txBox="1"/>
            <p:nvPr/>
          </p:nvSpPr>
          <p:spPr>
            <a:xfrm>
              <a:off x="1013127" y="1841927"/>
              <a:ext cx="741190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인터넷 인프라가 갖춰져 있다고 가정</a:t>
              </a: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C281A401-DF8E-9BEB-F805-A2C6BC48D6A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5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8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55C20-38A1-E8C8-BD32-4C7D4DF31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D92093E-56BA-92E6-C0FC-2194395D592E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가정과 위험요소 식별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648E8-9B3F-101A-1162-E3D7986A3026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0179D9B-F93D-176E-0397-4F5FB1BDAA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6B6F6F3-67AE-492C-35A6-902958290D3E}"/>
              </a:ext>
            </a:extLst>
          </p:cNvPr>
          <p:cNvSpPr txBox="1"/>
          <p:nvPr/>
        </p:nvSpPr>
        <p:spPr>
          <a:xfrm>
            <a:off x="1134095" y="1593928"/>
            <a:ext cx="17607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위험 매트릭스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405F152-D517-D9E7-FDBF-B3D464F04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87476"/>
              </p:ext>
            </p:extLst>
          </p:nvPr>
        </p:nvGraphicFramePr>
        <p:xfrm>
          <a:off x="1235694" y="2184470"/>
          <a:ext cx="7228857" cy="328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256">
                  <a:extLst>
                    <a:ext uri="{9D8B030D-6E8A-4147-A177-3AD203B41FA5}">
                      <a16:colId xmlns:a16="http://schemas.microsoft.com/office/drawing/2014/main" val="4195724565"/>
                    </a:ext>
                  </a:extLst>
                </a:gridCol>
                <a:gridCol w="2597150">
                  <a:extLst>
                    <a:ext uri="{9D8B030D-6E8A-4147-A177-3AD203B41FA5}">
                      <a16:colId xmlns:a16="http://schemas.microsoft.com/office/drawing/2014/main" val="675562818"/>
                    </a:ext>
                  </a:extLst>
                </a:gridCol>
                <a:gridCol w="2838451">
                  <a:extLst>
                    <a:ext uri="{9D8B030D-6E8A-4147-A177-3AD203B41FA5}">
                      <a16:colId xmlns:a16="http://schemas.microsoft.com/office/drawing/2014/main" val="3342123456"/>
                    </a:ext>
                  </a:extLst>
                </a:gridCol>
              </a:tblGrid>
              <a:tr h="4380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위험</a:t>
                      </a:r>
                      <a:r>
                        <a:rPr lang="en-US" altLang="ko-KR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/</a:t>
                      </a:r>
                      <a:r>
                        <a:rPr lang="ko-KR" altLang="en-US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확률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너무 넓은 질문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좋은 질문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05687"/>
                  </a:ext>
                </a:extLst>
              </a:tr>
              <a:tr h="1421841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b="1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영향도 낮음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 err="1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저위험</a:t>
                      </a: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예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: 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기기 부족</a:t>
                      </a:r>
                      <a:endParaRPr lang="en-US" altLang="ko-KR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altLang="ko-KR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altLang="ko-KR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 err="1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중위험</a:t>
                      </a: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예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: 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건강문제</a:t>
                      </a:r>
                      <a:endParaRPr lang="en-US" altLang="ko-KR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altLang="ko-KR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altLang="ko-KR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63900"/>
                  </a:ext>
                </a:extLst>
              </a:tr>
              <a:tr h="1421841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b="1" kern="1200" spc="-100" baseline="0" dirty="0">
                          <a:solidFill>
                            <a:schemeClr val="bg1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영향도 높음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 err="1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중위험</a:t>
                      </a: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예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: 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참여 저조</a:t>
                      </a:r>
                      <a:endParaRPr lang="en-US" altLang="ko-KR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altLang="ko-KR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altLang="ko-KR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고위험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예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: 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지속성 부족</a:t>
                      </a:r>
                      <a:endParaRPr lang="en-US" altLang="ko-KR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altLang="ko-KR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altLang="ko-KR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67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77046"/>
                  </a:ext>
                </a:extLst>
              </a:tr>
            </a:tbl>
          </a:graphicData>
        </a:graphic>
      </p:graphicFrame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E49B732-B936-3302-450A-FF332A79EE97}"/>
              </a:ext>
            </a:extLst>
          </p:cNvPr>
          <p:cNvSpPr/>
          <p:nvPr/>
        </p:nvSpPr>
        <p:spPr>
          <a:xfrm>
            <a:off x="3178883" y="4724400"/>
            <a:ext cx="2313867" cy="59055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인센티브 제공</a:t>
            </a:r>
            <a:endParaRPr kumimoji="0" lang="en-US" altLang="ko-KR" sz="16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6BFF780-6E10-E021-0783-F41E34EDF196}"/>
              </a:ext>
            </a:extLst>
          </p:cNvPr>
          <p:cNvSpPr/>
          <p:nvPr/>
        </p:nvSpPr>
        <p:spPr>
          <a:xfrm>
            <a:off x="3178883" y="3329456"/>
            <a:ext cx="2313867" cy="59055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16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태블릿 대여 프로그램</a:t>
            </a:r>
            <a:endParaRPr kumimoji="0" lang="en-US" altLang="ko-KR" sz="16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2F816A2-46B0-6899-0EC8-92639EBE053B}"/>
              </a:ext>
            </a:extLst>
          </p:cNvPr>
          <p:cNvSpPr/>
          <p:nvPr/>
        </p:nvSpPr>
        <p:spPr>
          <a:xfrm>
            <a:off x="5903033" y="3329456"/>
            <a:ext cx="2313867" cy="59055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16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맞춤형 교육</a:t>
            </a:r>
            <a:endParaRPr kumimoji="0" lang="en-US" altLang="ko-KR" sz="16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6F6E486-0186-A655-1D7D-5794AAEB0A65}"/>
              </a:ext>
            </a:extLst>
          </p:cNvPr>
          <p:cNvSpPr/>
          <p:nvPr/>
        </p:nvSpPr>
        <p:spPr>
          <a:xfrm>
            <a:off x="5903033" y="4724399"/>
            <a:ext cx="2313867" cy="59055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정기적인 복습 프로그램</a:t>
            </a:r>
            <a:r>
              <a:rPr lang="en-US" altLang="ko-KR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</a:t>
            </a:r>
            <a:r>
              <a:rPr lang="ko-KR" altLang="en-US" sz="1600" spc="-15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헬프데스크</a:t>
            </a:r>
            <a:r>
              <a:rPr lang="ko-KR" altLang="en-US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운영</a:t>
            </a:r>
            <a:r>
              <a:rPr lang="en-US" altLang="ko-KR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1600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등</a:t>
            </a:r>
            <a:endParaRPr kumimoji="0" lang="en-US" altLang="ko-KR" sz="1600" b="0" i="0" u="none" strike="noStrike" kern="1200" cap="none" spc="-1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34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71199-77C1-40FA-0DA0-3699DFADD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C8E9588-302D-6AA1-10CD-8F1AF1F032D6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가정과 위험요소 식별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72951-3178-6BC5-1AD7-10753807594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6F25D0-458E-9F32-35FF-7FCD7ED7FF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66C11BE-4608-FAF4-2195-75CAEF36970D}"/>
              </a:ext>
            </a:extLst>
          </p:cNvPr>
          <p:cNvSpPr txBox="1"/>
          <p:nvPr/>
        </p:nvSpPr>
        <p:spPr>
          <a:xfrm>
            <a:off x="1134095" y="1593928"/>
            <a:ext cx="17607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위험 매트릭스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D6BBBC-4983-ECB6-30D6-995D3E465679}"/>
              </a:ext>
            </a:extLst>
          </p:cNvPr>
          <p:cNvSpPr txBox="1"/>
          <p:nvPr/>
        </p:nvSpPr>
        <p:spPr>
          <a:xfrm flipH="1">
            <a:off x="2691740" y="5097185"/>
            <a:ext cx="6611010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막연한 기대가 아닌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논리적 추론에 기반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한 정책 설계 가능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585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003E-862F-DACD-2A0E-F59CED40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3E117C-2C4D-80E8-915D-94AB8FA5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365D22-B4E9-00B1-69BF-A340E4FB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31A92-F7C3-6DC7-2256-CAB18B385D60}"/>
              </a:ext>
            </a:extLst>
          </p:cNvPr>
          <p:cNvSpPr txBox="1"/>
          <p:nvPr/>
        </p:nvSpPr>
        <p:spPr>
          <a:xfrm>
            <a:off x="2548395" y="2529890"/>
            <a:ext cx="70952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정량</a:t>
            </a: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·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정성 평가방법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0E83E84-FFAB-614B-D710-81DD27D35137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4179DEA-127B-35E5-4317-4FBDEE599AB2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1E8A2F2-15AF-6548-C0C4-7230D4F5BC7E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7727479-B946-021B-9104-6F1C7A28F960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E1CF171-344F-E564-8D24-697AD1BA3A44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474D970B-3206-0348-6C51-8CF24AC1B0A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C29A42-B2E5-7226-5D0B-5CF81BDA5B19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9BA6D-3FCA-CF1D-BD1B-A1409EBA7E70}"/>
              </a:ext>
            </a:extLst>
          </p:cNvPr>
          <p:cNvSpPr txBox="1"/>
          <p:nvPr/>
        </p:nvSpPr>
        <p:spPr>
          <a:xfrm>
            <a:off x="6018947" y="1593371"/>
            <a:ext cx="4716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5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A6EC7E7-368B-08EF-193A-5A3F950E3B9C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BA2B21B-45A5-D66C-A500-E3824B95C8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4D145F2D-4FCB-0373-25D0-2021ECD8FB4F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F529BF5B-FF82-64DB-8138-9D472448EE7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4DED3D2-12BE-6944-CFF2-7057EAE523FC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2DE59AB1-C74C-C0A6-6F73-75024213182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3C538F59-348B-1D19-2892-7C3F073C410A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820A018-8ADF-5A50-447D-51BD844636F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9642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0B332-924D-EC15-12BB-10F503481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A792DC3-E33B-C0A2-A8BA-9F65C623E76D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평가방법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DEA9B-E216-C5F5-CEC7-5D3C3534F77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B1BA68-C3B5-9C74-FE3B-8A39AFF056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613276-A377-3CC2-2930-58F03DC00B0D}"/>
              </a:ext>
            </a:extLst>
          </p:cNvPr>
          <p:cNvSpPr txBox="1"/>
          <p:nvPr/>
        </p:nvSpPr>
        <p:spPr>
          <a:xfrm>
            <a:off x="1134095" y="1593928"/>
            <a:ext cx="21419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정량적 분석 도구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D0EB6-E904-0EF5-70D4-B4F53292DDDA}"/>
              </a:ext>
            </a:extLst>
          </p:cNvPr>
          <p:cNvSpPr txBox="1"/>
          <p:nvPr/>
        </p:nvSpPr>
        <p:spPr>
          <a:xfrm>
            <a:off x="2032326" y="3582423"/>
            <a:ext cx="6190923" cy="47607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216000" tIns="0" rIns="216000" bIns="0" rtlCol="0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2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B/C Ratio = </a:t>
            </a:r>
            <a:r>
              <a:rPr lang="ko-KR" altLang="en-US" sz="2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편익</a:t>
            </a:r>
            <a:r>
              <a:rPr lang="en-US" altLang="ko-KR" sz="2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/</a:t>
            </a:r>
            <a:r>
              <a:rPr lang="ko-KR" altLang="en-US" sz="2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비용 </a:t>
            </a:r>
            <a:r>
              <a:rPr lang="en-US" altLang="ko-KR" sz="2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&gt; 1 </a:t>
            </a:r>
            <a:r>
              <a:rPr lang="ko-KR" altLang="en-US" sz="2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이면 경제적 타당성 있음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182986D-3E03-DE2C-AB4E-6CAE56AED049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0200FF-B76F-71DC-4FA6-1EAD5177DBFC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모든 비용과 편익을 화폐가치로 환산하여 비교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84494586-023A-185D-4D6C-A7762B0AB0A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15B4EEF4-981A-811A-7641-497002707BE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9DB4703D-22B0-C6B9-FF24-FA42D0ED834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9695C6D-7C86-8DAE-0657-B9712B843EDB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48891D-4EC3-AA24-AFC8-FE3BFC5F75EB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비용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-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편익 분석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(CBA)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BADE951-0FDB-7834-5D95-8D04874C5DE6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3B0C3D61-30D3-DCBC-6EF1-CC7BC357F559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6" name="그림 1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4FA49D0-44C0-9374-A811-D7C26609FB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1C8866D-58E4-EF6D-9AFD-317188D2BFA6}"/>
              </a:ext>
            </a:extLst>
          </p:cNvPr>
          <p:cNvGrpSpPr/>
          <p:nvPr/>
        </p:nvGrpSpPr>
        <p:grpSpPr>
          <a:xfrm>
            <a:off x="1577303" y="4157778"/>
            <a:ext cx="7194336" cy="1546642"/>
            <a:chOff x="1547337" y="4508469"/>
            <a:chExt cx="7194336" cy="15466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17E3E7-ED5C-744E-4F12-A592565CEB85}"/>
                </a:ext>
              </a:extLst>
            </p:cNvPr>
            <p:cNvSpPr txBox="1"/>
            <p:nvPr/>
          </p:nvSpPr>
          <p:spPr>
            <a:xfrm>
              <a:off x="2382243" y="4508469"/>
              <a:ext cx="6359430" cy="1546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자전거 도로 건설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건설비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100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유지보수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기회비용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=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총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150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</a:t>
              </a:r>
              <a:endPara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편익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의료비 절감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교통비 절약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80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환경 개선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  </a:t>
              </a:r>
              <a:b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         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절약한 시간의 가치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=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총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</a:t>
              </a:r>
              <a:endPara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D5C8F712-2347-883A-A8AB-016506458B51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1437709E-90B4-4809-86E2-B87098D1A36F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CE8F9732-9B57-D003-8AC1-791D3460CDDE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99E3F5-4B69-0087-8A39-47381EFBDB9D}"/>
              </a:ext>
            </a:extLst>
          </p:cNvPr>
          <p:cNvSpPr txBox="1"/>
          <p:nvPr/>
        </p:nvSpPr>
        <p:spPr>
          <a:xfrm rot="21293598" flipH="1">
            <a:off x="6009697" y="5576325"/>
            <a:ext cx="286084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B/C Ratio = 1.33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98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3B026-0DAE-7C9E-719A-E69CFD814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E9335EB-AFB6-C751-CC8E-25B048BB807E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평가방법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95C7D-5B9A-63D8-4671-B4D685C2CDCB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66738AF-5D71-DEE2-3A41-39AF847B8C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315C8EA-48B5-69D5-2F98-31DF3CE9C876}"/>
              </a:ext>
            </a:extLst>
          </p:cNvPr>
          <p:cNvSpPr txBox="1"/>
          <p:nvPr/>
        </p:nvSpPr>
        <p:spPr>
          <a:xfrm>
            <a:off x="1134095" y="1593928"/>
            <a:ext cx="21419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정량적 분석 도구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39E0EE7-D425-A90B-5D1D-75F8F1044C41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25373C-F46F-5F57-704D-5B077BA7B6AB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비용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-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편익 분석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(CBA)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75EA597-002A-8D2B-2287-86B0ECEAE0B7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823A96E2-6AB4-0337-8ED2-0E3E3DDC3AF1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6" name="그림 1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34D0FD90-03BD-306F-ADA6-ECFBB50BAB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98086FC-345E-2694-E3EA-951391071C6E}"/>
              </a:ext>
            </a:extLst>
          </p:cNvPr>
          <p:cNvGrpSpPr/>
          <p:nvPr/>
        </p:nvGrpSpPr>
        <p:grpSpPr>
          <a:xfrm>
            <a:off x="1752873" y="3080872"/>
            <a:ext cx="5633332" cy="2026082"/>
            <a:chOff x="1752873" y="3080872"/>
            <a:chExt cx="5633332" cy="20260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5FD739-AF18-785F-C264-271349C9DA1F}"/>
                </a:ext>
              </a:extLst>
            </p:cNvPr>
            <p:cNvSpPr txBox="1"/>
            <p:nvPr/>
          </p:nvSpPr>
          <p:spPr>
            <a:xfrm>
              <a:off x="1752873" y="3600201"/>
              <a:ext cx="563333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개선이나 시간 절약을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어떻게 돈으로 환산할 것인가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 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3DADEE8-F23D-09C3-C01A-6CED3ADF33A2}"/>
                </a:ext>
              </a:extLst>
            </p:cNvPr>
            <p:cNvGrpSpPr/>
            <p:nvPr/>
          </p:nvGrpSpPr>
          <p:grpSpPr>
            <a:xfrm>
              <a:off x="4381849" y="3080872"/>
              <a:ext cx="375380" cy="467414"/>
              <a:chOff x="7786255" y="1766527"/>
              <a:chExt cx="375380" cy="467414"/>
            </a:xfrm>
          </p:grpSpPr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06BD80C2-34ED-6755-A092-DBFC3B6AA707}"/>
                  </a:ext>
                </a:extLst>
              </p:cNvPr>
              <p:cNvGrpSpPr/>
              <p:nvPr/>
            </p:nvGrpSpPr>
            <p:grpSpPr>
              <a:xfrm>
                <a:off x="7863763" y="1766527"/>
                <a:ext cx="297872" cy="467414"/>
                <a:chOff x="7786255" y="1766527"/>
                <a:chExt cx="297872" cy="467414"/>
              </a:xfrm>
              <a:solidFill>
                <a:srgbClr val="C2CAED"/>
              </a:solidFill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id="{5338F033-D171-2E60-1E03-41D1BDC9E78D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이등변 삼각형 27">
                  <a:extLst>
                    <a:ext uri="{FF2B5EF4-FFF2-40B4-BE49-F238E27FC236}">
                      <a16:creationId xmlns:a16="http://schemas.microsoft.com/office/drawing/2014/main" id="{D79CFC09-C173-5026-C2DD-0CB0BFCF45E9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7BB8C80C-7BC1-99DC-8AE9-2EEE922D6E26}"/>
                  </a:ext>
                </a:extLst>
              </p:cNvPr>
              <p:cNvGrpSpPr/>
              <p:nvPr/>
            </p:nvGrpSpPr>
            <p:grpSpPr>
              <a:xfrm>
                <a:off x="7786255" y="1766527"/>
                <a:ext cx="297872" cy="467414"/>
                <a:chOff x="7786255" y="1766527"/>
                <a:chExt cx="297872" cy="467414"/>
              </a:xfrm>
            </p:grpSpPr>
            <p:sp>
              <p:nvSpPr>
                <p:cNvPr id="25" name="타원 24">
                  <a:extLst>
                    <a:ext uri="{FF2B5EF4-FFF2-40B4-BE49-F238E27FC236}">
                      <a16:creationId xmlns:a16="http://schemas.microsoft.com/office/drawing/2014/main" id="{357A8660-17B0-7EBF-2D66-D0FCBA571187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이등변 삼각형 25">
                  <a:extLst>
                    <a:ext uri="{FF2B5EF4-FFF2-40B4-BE49-F238E27FC236}">
                      <a16:creationId xmlns:a16="http://schemas.microsoft.com/office/drawing/2014/main" id="{D58B8C00-0603-FB65-1DEF-F5496F910343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53CDD06D-9B70-9204-D400-59CAC293BDA5}"/>
                </a:ext>
              </a:extLst>
            </p:cNvPr>
            <p:cNvGrpSpPr/>
            <p:nvPr/>
          </p:nvGrpSpPr>
          <p:grpSpPr>
            <a:xfrm rot="10800000">
              <a:off x="4381850" y="4639540"/>
              <a:ext cx="375380" cy="467414"/>
              <a:chOff x="7786255" y="1766527"/>
              <a:chExt cx="375380" cy="467414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1CE1F757-857A-B69B-64D7-30A71E55AB0F}"/>
                  </a:ext>
                </a:extLst>
              </p:cNvPr>
              <p:cNvGrpSpPr/>
              <p:nvPr/>
            </p:nvGrpSpPr>
            <p:grpSpPr>
              <a:xfrm>
                <a:off x="7863763" y="1766527"/>
                <a:ext cx="297872" cy="467414"/>
                <a:chOff x="7786255" y="1766527"/>
                <a:chExt cx="297872" cy="467414"/>
              </a:xfrm>
              <a:solidFill>
                <a:srgbClr val="C2CAED"/>
              </a:solidFill>
            </p:grpSpPr>
            <p:sp>
              <p:nvSpPr>
                <p:cNvPr id="35" name="타원 34">
                  <a:extLst>
                    <a:ext uri="{FF2B5EF4-FFF2-40B4-BE49-F238E27FC236}">
                      <a16:creationId xmlns:a16="http://schemas.microsoft.com/office/drawing/2014/main" id="{A36D76C9-08F2-6165-4D9B-69BBCAF06AD0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이등변 삼각형 35">
                  <a:extLst>
                    <a:ext uri="{FF2B5EF4-FFF2-40B4-BE49-F238E27FC236}">
                      <a16:creationId xmlns:a16="http://schemas.microsoft.com/office/drawing/2014/main" id="{C0A988F8-8EFF-09CA-82AD-D97337A1B88F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2C98C8C5-7398-5124-6CFB-DEBE230F8EAC}"/>
                  </a:ext>
                </a:extLst>
              </p:cNvPr>
              <p:cNvGrpSpPr/>
              <p:nvPr/>
            </p:nvGrpSpPr>
            <p:grpSpPr>
              <a:xfrm>
                <a:off x="7786255" y="1766527"/>
                <a:ext cx="297872" cy="467414"/>
                <a:chOff x="7786255" y="1766527"/>
                <a:chExt cx="297872" cy="467414"/>
              </a:xfrm>
            </p:grpSpPr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F07E3C6C-0B20-387C-E340-ED346694B057}"/>
                    </a:ext>
                  </a:extLst>
                </p:cNvPr>
                <p:cNvSpPr/>
                <p:nvPr/>
              </p:nvSpPr>
              <p:spPr>
                <a:xfrm>
                  <a:off x="7786255" y="1936069"/>
                  <a:ext cx="297872" cy="297872"/>
                </a:xfrm>
                <a:prstGeom prst="ellips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이등변 삼각형 33">
                  <a:extLst>
                    <a:ext uri="{FF2B5EF4-FFF2-40B4-BE49-F238E27FC236}">
                      <a16:creationId xmlns:a16="http://schemas.microsoft.com/office/drawing/2014/main" id="{5F2E8283-DA32-954E-CC05-FF7FF5184668}"/>
                    </a:ext>
                  </a:extLst>
                </p:cNvPr>
                <p:cNvSpPr/>
                <p:nvPr/>
              </p:nvSpPr>
              <p:spPr>
                <a:xfrm rot="1802947">
                  <a:off x="7908568" y="1766527"/>
                  <a:ext cx="108255" cy="297872"/>
                </a:xfrm>
                <a:prstGeom prst="triangle">
                  <a:avLst/>
                </a:prstGeom>
                <a:solidFill>
                  <a:srgbClr val="4741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0F7EDDD-5432-76F5-AA66-DF8310CED6E7}"/>
              </a:ext>
            </a:extLst>
          </p:cNvPr>
          <p:cNvSpPr txBox="1"/>
          <p:nvPr/>
        </p:nvSpPr>
        <p:spPr>
          <a:xfrm rot="21293598" flipH="1">
            <a:off x="5095297" y="4589960"/>
            <a:ext cx="286084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CBA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의 가장 큰 도전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2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9C48F-DDDE-3738-B3F3-A1B476AA5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7C83E14E-A074-2FBC-4B1D-A29D9A7EDD1C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90B9D8C8-0552-6E64-48F0-FF7C500B86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8582DE9-875C-A57D-F92A-EEF42C6470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BBE733-3730-0B7F-24A1-17C977841540}"/>
              </a:ext>
            </a:extLst>
          </p:cNvPr>
          <p:cNvSpPr txBox="1"/>
          <p:nvPr/>
        </p:nvSpPr>
        <p:spPr>
          <a:xfrm>
            <a:off x="888164" y="1358978"/>
            <a:ext cx="63487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#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사례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민원 처리 속도를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KPI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로 설정한 지자체의 사례 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598E927-B3D5-8DC5-7E35-8B112AD528AA}"/>
              </a:ext>
            </a:extLst>
          </p:cNvPr>
          <p:cNvSpPr/>
          <p:nvPr/>
        </p:nvSpPr>
        <p:spPr>
          <a:xfrm>
            <a:off x="1526581" y="2067295"/>
            <a:ext cx="6486555" cy="7457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민원 접수 시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자동 답변으로 추가 서류 요청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AE57308D-1562-96B4-DC67-A9A2A211F243}"/>
              </a:ext>
            </a:extLst>
          </p:cNvPr>
          <p:cNvSpPr/>
          <p:nvPr/>
        </p:nvSpPr>
        <p:spPr>
          <a:xfrm>
            <a:off x="1526581" y="2944880"/>
            <a:ext cx="6486555" cy="7457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복잡한 민원 접수 시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부서 간 전가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543272E-BA35-D0B6-3BD3-F676B3B9CACF}"/>
              </a:ext>
            </a:extLst>
          </p:cNvPr>
          <p:cNvGrpSpPr/>
          <p:nvPr/>
        </p:nvGrpSpPr>
        <p:grpSpPr>
          <a:xfrm>
            <a:off x="1526580" y="3822465"/>
            <a:ext cx="6486555" cy="1357599"/>
            <a:chOff x="1621831" y="4904509"/>
            <a:chExt cx="6486555" cy="1357599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FFD08849-DF52-7918-C81A-565D110ECA4B}"/>
                </a:ext>
              </a:extLst>
            </p:cNvPr>
            <p:cNvSpPr/>
            <p:nvPr/>
          </p:nvSpPr>
          <p:spPr>
            <a:xfrm>
              <a:off x="1621831" y="5400883"/>
              <a:ext cx="6486555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핵심 지표는 개선되었으나 실질적으로는 아님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8" name="화살표: 아래쪽 7">
              <a:extLst>
                <a:ext uri="{FF2B5EF4-FFF2-40B4-BE49-F238E27FC236}">
                  <a16:creationId xmlns:a16="http://schemas.microsoft.com/office/drawing/2014/main" id="{96B5AF38-6E32-A5C3-C8CE-3C8B2DA2DE42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D62DF4F-12BD-7E8E-3705-9FBBADABE780}"/>
              </a:ext>
            </a:extLst>
          </p:cNvPr>
          <p:cNvSpPr txBox="1"/>
          <p:nvPr/>
        </p:nvSpPr>
        <p:spPr>
          <a:xfrm rot="21257611" flipH="1">
            <a:off x="6554188" y="4894420"/>
            <a:ext cx="224116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지표의 역기능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996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09CD0-FE9C-B971-7D39-6C686B455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216ECF0-8B2C-C9B3-125C-A49142BECF32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평가방법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3183C-275F-1B48-2A9F-CD77333AD26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9085CE-465A-C743-A4B9-9B4160ED4A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D8597-2892-652B-D6EC-611D9AB91124}"/>
              </a:ext>
            </a:extLst>
          </p:cNvPr>
          <p:cNvSpPr txBox="1"/>
          <p:nvPr/>
        </p:nvSpPr>
        <p:spPr>
          <a:xfrm>
            <a:off x="1134095" y="1593928"/>
            <a:ext cx="21419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정량적 분석 도구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378C665-A731-207C-4454-68D598CE08AF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3A836D-6755-C9A6-D70F-0A9D6AF38DAC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화폐 환산 없이 목표 달성을 위한 효율적 대안 비교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719B552C-455E-8A09-10B8-67762D7A687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7EEC1F73-B6D0-760A-D8A7-A706B42BEB6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576B7BBE-6BA0-474B-1787-561239DB718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08B7890-25CD-8011-EFC9-C7E39458B31F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07EB96-C062-5DD0-0204-D642534300D4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비용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-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효과 분석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(CEA)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F047853-8A76-2CBC-2F8B-6B82E6FC6DEB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6FB3685D-A63A-8BC6-91DB-CC6B05DBB9DB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12CBAC2-51C8-290B-C9C5-D68D5A787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E4C8C91-29FF-3C07-30DB-76F18566236F}"/>
              </a:ext>
            </a:extLst>
          </p:cNvPr>
          <p:cNvGrpSpPr/>
          <p:nvPr/>
        </p:nvGrpSpPr>
        <p:grpSpPr>
          <a:xfrm>
            <a:off x="1781504" y="3579928"/>
            <a:ext cx="7194336" cy="826445"/>
            <a:chOff x="1547337" y="4508469"/>
            <a:chExt cx="7194336" cy="8264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86A13A-DDB0-6461-56F4-CF2AE1FAC075}"/>
                </a:ext>
              </a:extLst>
            </p:cNvPr>
            <p:cNvSpPr txBox="1"/>
            <p:nvPr/>
          </p:nvSpPr>
          <p:spPr>
            <a:xfrm>
              <a:off x="2382243" y="4508469"/>
              <a:ext cx="6359430" cy="826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금연 정책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금연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명당 비용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A: 100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원 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vs B: 67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원</a:t>
              </a:r>
              <a:endPara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0D5551FE-D3C4-3F3B-1618-CDA74CF34A83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25BD6296-5834-5B2B-D826-5DDB8F16CF3B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F5F1EF81-2672-3F0E-21DD-3E72F4DF473E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A1E6E285-05AE-8E38-3357-877A88C423F8}"/>
              </a:ext>
            </a:extLst>
          </p:cNvPr>
          <p:cNvSpPr/>
          <p:nvPr/>
        </p:nvSpPr>
        <p:spPr>
          <a:xfrm>
            <a:off x="6381285" y="4120149"/>
            <a:ext cx="1168574" cy="249382"/>
          </a:xfrm>
          <a:prstGeom prst="roundRect">
            <a:avLst>
              <a:gd name="adj" fmla="val 50000"/>
            </a:avLst>
          </a:prstGeom>
          <a:solidFill>
            <a:srgbClr val="F3CA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85F76D-8961-8FA3-EEF8-6E39EA21131A}"/>
              </a:ext>
            </a:extLst>
          </p:cNvPr>
          <p:cNvSpPr txBox="1"/>
          <p:nvPr/>
        </p:nvSpPr>
        <p:spPr>
          <a:xfrm flipH="1">
            <a:off x="1829242" y="4624109"/>
            <a:ext cx="665393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돈으로 환산하기 어려운 것들을 다룰 때 유용</a:t>
            </a:r>
          </a:p>
        </p:txBody>
      </p:sp>
    </p:spTree>
    <p:extLst>
      <p:ext uri="{BB962C8B-B14F-4D97-AF65-F5344CB8AC3E}">
        <p14:creationId xmlns:p14="http://schemas.microsoft.com/office/powerpoint/2010/main" val="272320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FDD29-4C75-2D23-2570-BFD4752BD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1E5A5B9-7BB5-3BDE-57A5-0ACA189F6D44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평가방법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E708D-9145-EF3A-A213-E64B39A3962A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1099FEE-E34F-E819-420B-7A837C79C3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47E415-A0E3-B60E-28A7-4438B7ED2C70}"/>
              </a:ext>
            </a:extLst>
          </p:cNvPr>
          <p:cNvSpPr txBox="1"/>
          <p:nvPr/>
        </p:nvSpPr>
        <p:spPr>
          <a:xfrm>
            <a:off x="1134095" y="1593928"/>
            <a:ext cx="21419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정량적 분석 도구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A5B8506-783B-55AD-103E-A0F8DCD5677B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286EE2-3038-EAF6-71C7-48D88B82ACE5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경제적 가치와 사회적 가치를 모두 화폐가치로 환산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4CF73E40-5221-4D3E-E4B7-94FE2AA12BE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55D63718-5A3B-B712-E82E-46B4C53585E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9D8B6F24-EDFD-598E-62C9-6F80B58D81C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530CDE3-95BA-F5FB-701B-1937850AED06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871D86-8A37-033F-F96C-FE662A93F641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사회적 투자수익률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(SROI)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5FD6FAC-9F0E-6BB5-6FEE-D7E634124853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0AF133C5-F584-6897-4E34-59297602D709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6" name="그림 1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2411897E-5DAD-8165-BF6D-452F159CD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55C0A62-F66F-8F9B-8511-473BD492A2C4}"/>
              </a:ext>
            </a:extLst>
          </p:cNvPr>
          <p:cNvGrpSpPr/>
          <p:nvPr/>
        </p:nvGrpSpPr>
        <p:grpSpPr>
          <a:xfrm>
            <a:off x="1781504" y="3579928"/>
            <a:ext cx="7302171" cy="1186543"/>
            <a:chOff x="1547337" y="4508469"/>
            <a:chExt cx="7302171" cy="11865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E4566C-EAAA-9737-6F8F-F82EF6EFD3EA}"/>
                </a:ext>
              </a:extLst>
            </p:cNvPr>
            <p:cNvSpPr txBox="1"/>
            <p:nvPr/>
          </p:nvSpPr>
          <p:spPr>
            <a:xfrm>
              <a:off x="2382243" y="4508469"/>
              <a:ext cx="6467265" cy="1186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청소년 멘토링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→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투자</a:t>
              </a:r>
              <a:endParaRPr lang="en-US" altLang="ko-KR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학업성취 향상 </a:t>
              </a:r>
              <a:r>
                <a:rPr lang="en-US" altLang="ko-KR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1.5</a:t>
              </a:r>
              <a:r>
                <a:rPr lang="ko-KR" altLang="en-US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</a:t>
              </a:r>
              <a:r>
                <a:rPr lang="en-US" altLang="ko-KR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+ </a:t>
              </a:r>
              <a:r>
                <a:rPr lang="ko-KR" altLang="en-US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비행 감소 </a:t>
              </a:r>
              <a:r>
                <a:rPr lang="en-US" altLang="ko-KR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r>
                <a:rPr lang="ko-KR" altLang="en-US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</a:t>
              </a:r>
              <a:r>
                <a:rPr lang="en-US" altLang="ko-KR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+ </a:t>
              </a:r>
              <a:r>
                <a:rPr lang="ko-KR" altLang="en-US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가족 상담 감소 </a:t>
              </a:r>
              <a:r>
                <a:rPr lang="en-US" altLang="ko-KR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0.5</a:t>
              </a:r>
              <a:r>
                <a:rPr lang="ko-KR" altLang="en-US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</a:t>
              </a:r>
              <a:r>
                <a:rPr lang="en-US" altLang="ko-KR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+ </a:t>
              </a:r>
              <a:r>
                <a:rPr lang="ko-KR" altLang="en-US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정신건강 개선 가치 </a:t>
              </a:r>
              <a:r>
                <a:rPr lang="en-US" altLang="ko-KR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0.5</a:t>
              </a:r>
              <a:r>
                <a:rPr lang="ko-KR" altLang="en-US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</a:t>
              </a:r>
              <a:r>
                <a:rPr lang="en-US" altLang="ko-KR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- </a:t>
              </a:r>
              <a:r>
                <a:rPr lang="ko-KR" altLang="en-US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투자 비용 </a:t>
              </a:r>
              <a:r>
                <a:rPr lang="en-US" altLang="ko-KR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r>
                <a:rPr lang="ko-KR" altLang="en-US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</a:t>
              </a:r>
              <a:r>
                <a:rPr lang="en-US" altLang="ko-KR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= </a:t>
              </a:r>
              <a:r>
                <a:rPr lang="ko-KR" altLang="en-US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총 </a:t>
              </a:r>
              <a:r>
                <a:rPr lang="en-US" altLang="ko-KR" spc="-1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3.5</a:t>
              </a:r>
              <a:r>
                <a:rPr lang="ko-KR" altLang="en-US" spc="-1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억</a:t>
              </a:r>
              <a:r>
                <a:rPr lang="ko-KR" altLang="en-US" spc="-10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사회적 가치 창출</a:t>
              </a:r>
              <a:endParaRPr lang="en-US" altLang="ko-KR" spc="-10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C0AC6BB9-EC32-B8D3-E8E2-790AF30C02A1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0D0D2C78-6FF8-6D85-9A44-3531EBF10253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0C458BBB-B8AF-FFFC-C6A7-A6327E1F6961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5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05505-8104-9EB0-5F07-56C12F5C0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B67A638-26F2-4012-E5FE-98304FA8B62D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평가방법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D7818-19F1-68F2-C94F-8B3D4FC7AC19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4AF0EA-6A9C-E7A2-0D63-5292625431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E6A099-34C9-6C60-67C7-E2E1A7FC7291}"/>
              </a:ext>
            </a:extLst>
          </p:cNvPr>
          <p:cNvSpPr txBox="1"/>
          <p:nvPr/>
        </p:nvSpPr>
        <p:spPr>
          <a:xfrm>
            <a:off x="1134095" y="1593928"/>
            <a:ext cx="21419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정성적 평가 방법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99EE80D-6336-6AA4-08A5-C3178E68EEA3}"/>
              </a:ext>
            </a:extLst>
          </p:cNvPr>
          <p:cNvGrpSpPr/>
          <p:nvPr/>
        </p:nvGrpSpPr>
        <p:grpSpPr>
          <a:xfrm>
            <a:off x="4920447" y="3019679"/>
            <a:ext cx="7458993" cy="463460"/>
            <a:chOff x="3965516" y="2790917"/>
            <a:chExt cx="7458993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7C067-D9C5-A2A6-5400-CF03421B26F2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구조화된 스토리텔링을 통해 정책의 영향을 평가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E5A7E23-4182-DAF6-34E7-C4D20C3D924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DAAA305A-DB1A-63D2-7B30-A5A85B7DE15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10EEA7A4-92F7-35AC-186B-3EF5B0B3F69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933896B-EE2B-9C53-F180-2CDE7BCDFA5C}"/>
              </a:ext>
            </a:extLst>
          </p:cNvPr>
          <p:cNvGrpSpPr/>
          <p:nvPr/>
        </p:nvGrpSpPr>
        <p:grpSpPr>
          <a:xfrm>
            <a:off x="4381829" y="2206903"/>
            <a:ext cx="8010790" cy="630942"/>
            <a:chOff x="4374206" y="2798058"/>
            <a:chExt cx="8010790" cy="6309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312BFD-7BFC-7B03-B7DB-C36605BFC743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최상의 변화 기법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(MSC)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9B03511-765E-4A76-1329-9F814FEF8567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6D8413DC-0A1D-E5F8-0427-73C1D0822D59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" name="그림 1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72B7B1EE-A58F-56F8-A055-790627AE4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BDEA5E8-E6D3-D2D7-5F95-3FA90EC4953C}"/>
              </a:ext>
            </a:extLst>
          </p:cNvPr>
          <p:cNvGrpSpPr/>
          <p:nvPr/>
        </p:nvGrpSpPr>
        <p:grpSpPr>
          <a:xfrm>
            <a:off x="4920447" y="3529784"/>
            <a:ext cx="7458993" cy="463460"/>
            <a:chOff x="3965516" y="2790917"/>
            <a:chExt cx="7458993" cy="4634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38DFEB-57FB-EC4F-B33C-9E444E5723CE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MSC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프로세스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3C92349F-0A46-7FA2-0A87-D5F241FEDAD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1DE51DB1-0B53-BEC1-4DA9-E4DDE51E2CB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6BDF7F7F-E34E-7C5E-1B57-628DEECE941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088A8EC-E82E-6E2E-F48B-F5B77A3C32A1}"/>
              </a:ext>
            </a:extLst>
          </p:cNvPr>
          <p:cNvSpPr txBox="1"/>
          <p:nvPr/>
        </p:nvSpPr>
        <p:spPr>
          <a:xfrm>
            <a:off x="5237153" y="4039889"/>
            <a:ext cx="6122997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변화 영역 정의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변화 스토리 수집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배울 점 정리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96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E3DC7-BF10-13ED-1E76-10BFD6006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71A3D7C-EBE6-F955-F28C-BD0AED3E9581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평가방법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2F754-CE7A-4074-F900-DF3E763FC92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D61BAB2-8BFB-FECA-DA19-EE167D9E7B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39CFBE-E4DC-0ACF-F4FB-0C410A56B08F}"/>
              </a:ext>
            </a:extLst>
          </p:cNvPr>
          <p:cNvSpPr txBox="1"/>
          <p:nvPr/>
        </p:nvSpPr>
        <p:spPr>
          <a:xfrm>
            <a:off x="1134095" y="1593928"/>
            <a:ext cx="21419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정성적 평가 방법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56D6446-1E03-2ABE-746C-71D1E3C0355F}"/>
              </a:ext>
            </a:extLst>
          </p:cNvPr>
          <p:cNvGrpSpPr/>
          <p:nvPr/>
        </p:nvGrpSpPr>
        <p:grpSpPr>
          <a:xfrm>
            <a:off x="3993347" y="2040204"/>
            <a:ext cx="7566828" cy="2511367"/>
            <a:chOff x="1516847" y="2155883"/>
            <a:chExt cx="7566828" cy="2511367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77EC62B9-4F09-5C93-02F1-AFAE9D9A4C75}"/>
                </a:ext>
              </a:extLst>
            </p:cNvPr>
            <p:cNvSpPr/>
            <p:nvPr/>
          </p:nvSpPr>
          <p:spPr>
            <a:xfrm>
              <a:off x="1516847" y="3015284"/>
              <a:ext cx="7566828" cy="1651966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70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 김 할머니는 스마트폰 교육을 받은 후 미국에 사는 손자와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매일 화상통화를 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할머니는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이제야 진짜 할머니가 된 것 같다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 하셨습니다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우울증 약을 끊었고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매일 아침 손자 얼굴 보는 게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삶의 낙이 되었다고 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91FF71B1-5B8E-CE11-F7BE-053DCFC80ADF}"/>
                </a:ext>
              </a:extLst>
            </p:cNvPr>
            <p:cNvGrpSpPr/>
            <p:nvPr/>
          </p:nvGrpSpPr>
          <p:grpSpPr>
            <a:xfrm>
              <a:off x="1569778" y="2155883"/>
              <a:ext cx="1763972" cy="961103"/>
              <a:chOff x="1114676" y="3444191"/>
              <a:chExt cx="1644150" cy="895819"/>
            </a:xfrm>
          </p:grpSpPr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3C13A7E4-2806-D05F-B285-7A7949490D6D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A6F38715-C6EB-A1C5-F0B3-6D6CFCE25EDA}"/>
                  </a:ext>
                </a:extLst>
              </p:cNvPr>
              <p:cNvSpPr/>
              <p:nvPr/>
            </p:nvSpPr>
            <p:spPr>
              <a:xfrm>
                <a:off x="1114676" y="3444191"/>
                <a:ext cx="1644150" cy="706234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9BF186-EBDD-0E3A-45BD-563E20F67CD2}"/>
                  </a:ext>
                </a:extLst>
              </p:cNvPr>
              <p:cNvSpPr txBox="1"/>
              <p:nvPr/>
            </p:nvSpPr>
            <p:spPr>
              <a:xfrm>
                <a:off x="1194236" y="3539267"/>
                <a:ext cx="1485030" cy="51636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R="0" lvl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rgbClr val="4741BE"/>
                  </a:buClr>
                  <a:buSzTx/>
                  <a:tabLst/>
                  <a:defRPr/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실제 사례</a:t>
                </a: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1D5F8E9-EE01-03D4-A870-5E297F90F9FC}"/>
              </a:ext>
            </a:extLst>
          </p:cNvPr>
          <p:cNvGrpSpPr/>
          <p:nvPr/>
        </p:nvGrpSpPr>
        <p:grpSpPr>
          <a:xfrm>
            <a:off x="4272747" y="4684933"/>
            <a:ext cx="7458993" cy="463460"/>
            <a:chOff x="3965516" y="2790917"/>
            <a:chExt cx="7458993" cy="4634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FBB043-1805-5579-DB4C-2FD7B8919B51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정량 지표로는 절대 포착할 수 없는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정서적 가치 실현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2AEF1009-9A30-B5CA-B192-0BB7AC73296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07F90A67-CD53-E8B9-54F9-035E09F374E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B9354544-3854-600B-2A83-B984254B068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14E9590-7063-ABEE-CA96-DDF3A5795A35}"/>
              </a:ext>
            </a:extLst>
          </p:cNvPr>
          <p:cNvGrpSpPr/>
          <p:nvPr/>
        </p:nvGrpSpPr>
        <p:grpSpPr>
          <a:xfrm>
            <a:off x="4272747" y="5205633"/>
            <a:ext cx="7458993" cy="463460"/>
            <a:chOff x="3965516" y="2790917"/>
            <a:chExt cx="7458993" cy="4634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0F059A-812D-33F5-2305-800A54F9A625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세대 간 연결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이라는 우리 사회가 추구하는 가치 실현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E1E6F1E8-17B9-9717-DDA2-B858C7E8DA2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6A324DAF-1C47-9987-EB16-81A6058F252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077EC962-2C7A-4698-66CC-B9191AA7C97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BEA01F6-592D-FA45-8220-55DA8F915ACD}"/>
              </a:ext>
            </a:extLst>
          </p:cNvPr>
          <p:cNvGrpSpPr/>
          <p:nvPr/>
        </p:nvGrpSpPr>
        <p:grpSpPr>
          <a:xfrm>
            <a:off x="4272747" y="5694661"/>
            <a:ext cx="7458993" cy="463460"/>
            <a:chOff x="3965516" y="2790917"/>
            <a:chExt cx="7458993" cy="46346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C7ECFB-DDBA-8705-A3DB-B38DF9476EF8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우울증 개선이라는 예상치 못한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건강 효과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D4F088CF-F659-2C74-86D1-6C312A6CFD4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4" name="원호 23">
                <a:extLst>
                  <a:ext uri="{FF2B5EF4-FFF2-40B4-BE49-F238E27FC236}">
                    <a16:creationId xmlns:a16="http://schemas.microsoft.com/office/drawing/2014/main" id="{AA138C0C-59F7-48A5-0273-5F0E97F0048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D6670B0B-1E42-D969-D833-13E526EF3CD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66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5D652-921A-75B5-E9A7-626B1B5CA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FC542AB-4A4E-7BFE-8F86-C7A2A132160C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평가방법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3F1B2-D69E-FCDE-BECA-7BFC353C6AC2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EE6AC7-3D2B-34F9-02F7-B8FBAD5621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283D7E-55C6-9D8C-E5BB-A8C26F8D692F}"/>
              </a:ext>
            </a:extLst>
          </p:cNvPr>
          <p:cNvSpPr txBox="1"/>
          <p:nvPr/>
        </p:nvSpPr>
        <p:spPr>
          <a:xfrm>
            <a:off x="1134095" y="1593928"/>
            <a:ext cx="21419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정성적 평가 방법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A91BA0E-E0F9-77CB-1BAB-FBC184FF4D17}"/>
              </a:ext>
            </a:extLst>
          </p:cNvPr>
          <p:cNvGrpSpPr/>
          <p:nvPr/>
        </p:nvGrpSpPr>
        <p:grpSpPr>
          <a:xfrm>
            <a:off x="4920447" y="3019679"/>
            <a:ext cx="7458993" cy="463460"/>
            <a:chOff x="3965516" y="2790917"/>
            <a:chExt cx="7458993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8150A3-0B8F-01BD-A0D4-818A462A5FB3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계획하지 않았던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예상하지 못했던 성과를 발견하는 방법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627148D-59E5-66E8-F64C-957263E7752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B82186FC-FD4A-B78D-2FE9-B908417A8FD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368EDE01-B15C-B978-5A14-F4AD58443FD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AC83993-CCF5-A029-8426-AF9EF5820896}"/>
              </a:ext>
            </a:extLst>
          </p:cNvPr>
          <p:cNvGrpSpPr/>
          <p:nvPr/>
        </p:nvGrpSpPr>
        <p:grpSpPr>
          <a:xfrm>
            <a:off x="4381829" y="2206903"/>
            <a:ext cx="8010790" cy="630942"/>
            <a:chOff x="4374206" y="2798058"/>
            <a:chExt cx="8010790" cy="6309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410677-712B-6306-6E65-6CE6CC7919B9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성과 스토리</a:t>
              </a:r>
              <a:r>
                <a:rPr lang="en-US" altLang="ko-KR" sz="3200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(Outcome Harvesting)</a:t>
              </a:r>
              <a:endPara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0B78FFA-EDBD-DF39-E468-14E5301CE70C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6D57B2F8-915F-8443-17B0-52778A36CD9B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" name="그림 1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E6D6DE66-629C-CF87-3C06-248073529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C567D18-526D-ECAC-97E1-69B593CCCD5C}"/>
              </a:ext>
            </a:extLst>
          </p:cNvPr>
          <p:cNvGrpSpPr/>
          <p:nvPr/>
        </p:nvGrpSpPr>
        <p:grpSpPr>
          <a:xfrm>
            <a:off x="4920447" y="3529784"/>
            <a:ext cx="7458993" cy="463460"/>
            <a:chOff x="3965516" y="2790917"/>
            <a:chExt cx="7458993" cy="4634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65808C-9025-928E-FC9D-CECAB1EC171C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프로세스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47297D15-6739-95FA-81E0-03AC716FE0E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C949C5B7-CC64-9A51-127A-A959D83F6A2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5996D6FE-6FA2-5A2A-38E0-9F9EC041A07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918F2CF-6C7D-F6CE-2F87-587665C2F05C}"/>
              </a:ext>
            </a:extLst>
          </p:cNvPr>
          <p:cNvSpPr txBox="1"/>
          <p:nvPr/>
        </p:nvSpPr>
        <p:spPr>
          <a:xfrm>
            <a:off x="5237153" y="4039889"/>
            <a:ext cx="6122997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실제로 일어난 모든 변화 수집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변화 중요성 평가 및 검증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교훈 도출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94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90105-E7E7-5198-9A1F-0426E2AF0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F9001D1-C2A0-69D1-EF01-AFF2E26CB0B1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평가방법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61D49-571D-EE7E-60C2-349A24BDADF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0C65E3-4E2E-5C1F-A41B-E3A7DA20A1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635C51-6B5A-2415-810A-6B6D6A785371}"/>
              </a:ext>
            </a:extLst>
          </p:cNvPr>
          <p:cNvSpPr txBox="1"/>
          <p:nvPr/>
        </p:nvSpPr>
        <p:spPr>
          <a:xfrm>
            <a:off x="1134095" y="1593928"/>
            <a:ext cx="21419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정성적 평가 방법</a:t>
            </a: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002F1CB6-BED1-8ED6-9FBC-7EA3B3F38BB4}"/>
              </a:ext>
            </a:extLst>
          </p:cNvPr>
          <p:cNvGrpSpPr/>
          <p:nvPr/>
        </p:nvGrpSpPr>
        <p:grpSpPr>
          <a:xfrm>
            <a:off x="4381829" y="2206903"/>
            <a:ext cx="8010790" cy="630942"/>
            <a:chOff x="4374206" y="2798058"/>
            <a:chExt cx="8010790" cy="63094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221F8B5-06DD-E8FD-CADE-886B130E4A49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성과 스토리</a:t>
              </a:r>
              <a:r>
                <a:rPr lang="en-US" altLang="ko-KR" sz="3200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(Outcome Harvesting)</a:t>
              </a:r>
              <a:endPara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060C4D6E-969F-33B2-09BB-CC3C9CD53A87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D560B198-03DD-7E70-481C-CDB92D832E06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6" name="그림 4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B82B3B8C-39DB-1DBD-1C8F-1C0626DF5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B1369659-2F42-D765-DBA0-20EC43A4DDBE}"/>
              </a:ext>
            </a:extLst>
          </p:cNvPr>
          <p:cNvGrpSpPr/>
          <p:nvPr/>
        </p:nvGrpSpPr>
        <p:grpSpPr>
          <a:xfrm>
            <a:off x="4995387" y="2984469"/>
            <a:ext cx="7002563" cy="1187388"/>
            <a:chOff x="1547337" y="4508469"/>
            <a:chExt cx="7002563" cy="118738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B072C7-0EC2-EBDA-7AFD-BFABE415AB1F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노인 디지털 교육의 계획된 성과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→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노인들의 디지털 기기 활용 증가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8DA5BA92-A45A-295E-E2B6-F3B729DD3205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FED3F2B8-2101-7CA6-C891-F2F6F6A5DB58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51" name="사각형: 둥근 모서리 50">
                <a:extLst>
                  <a:ext uri="{FF2B5EF4-FFF2-40B4-BE49-F238E27FC236}">
                    <a16:creationId xmlns:a16="http://schemas.microsoft.com/office/drawing/2014/main" id="{223D5351-E214-642F-C9A9-F95186758413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5F9300D-A8C7-7270-1D20-EEDB73D37031}"/>
              </a:ext>
            </a:extLst>
          </p:cNvPr>
          <p:cNvSpPr txBox="1"/>
          <p:nvPr/>
        </p:nvSpPr>
        <p:spPr>
          <a:xfrm rot="21293598" flipH="1">
            <a:off x="8746546" y="4103936"/>
            <a:ext cx="286084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유튜브 크리에이터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41ACFF6B-F50A-BC60-A197-5F6F240C86A5}"/>
              </a:ext>
            </a:extLst>
          </p:cNvPr>
          <p:cNvGrpSpPr/>
          <p:nvPr/>
        </p:nvGrpSpPr>
        <p:grpSpPr>
          <a:xfrm>
            <a:off x="5548979" y="4732928"/>
            <a:ext cx="5290472" cy="1357599"/>
            <a:chOff x="2219873" y="4904509"/>
            <a:chExt cx="5290472" cy="1357599"/>
          </a:xfrm>
        </p:grpSpPr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FB757CB3-F480-C08B-FB5F-53B0D4E7C500}"/>
                </a:ext>
              </a:extLst>
            </p:cNvPr>
            <p:cNvSpPr/>
            <p:nvPr/>
          </p:nvSpPr>
          <p:spPr>
            <a:xfrm>
              <a:off x="2219873" y="5400883"/>
              <a:ext cx="5290472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노인에 대한 사회적 인식을 바꾸고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세대 통합에 기여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58" name="화살표: 아래쪽 57">
              <a:extLst>
                <a:ext uri="{FF2B5EF4-FFF2-40B4-BE49-F238E27FC236}">
                  <a16:creationId xmlns:a16="http://schemas.microsoft.com/office/drawing/2014/main" id="{B8D61C1C-6074-B378-258D-C097FBD90034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370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3B69E-B58E-6BCC-DDDF-3EF7DD046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E3506A3-9940-E7DD-E2ED-6A77EB8411EE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평가방법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059C2-8181-A0B1-CF46-991F832B7030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99E40B6-B1A3-6C6D-34CB-809353207A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86010-B1B5-A1C7-E992-0E470BFF6383}"/>
              </a:ext>
            </a:extLst>
          </p:cNvPr>
          <p:cNvSpPr txBox="1"/>
          <p:nvPr/>
        </p:nvSpPr>
        <p:spPr>
          <a:xfrm>
            <a:off x="1134095" y="1593928"/>
            <a:ext cx="25837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 평가 프레임워크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2D44282-1259-125A-DF07-005A17872324}"/>
              </a:ext>
            </a:extLst>
          </p:cNvPr>
          <p:cNvGrpSpPr/>
          <p:nvPr/>
        </p:nvGrpSpPr>
        <p:grpSpPr>
          <a:xfrm>
            <a:off x="1566641" y="2893091"/>
            <a:ext cx="7229215" cy="469359"/>
            <a:chOff x="3965516" y="2790917"/>
            <a:chExt cx="7229215" cy="469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76CA44-03D0-493E-DEC1-EFDBD2F63143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효과성 </a:t>
              </a:r>
              <a:r>
                <a:rPr lang="en-US" altLang="ko-KR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30%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목표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달성률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및 수혜자 만족도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0FB4959-7E8E-370D-6D0B-2325C84AA0D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C6010980-EE85-C25D-14B9-A034399B148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D69BEE12-00FA-FBD9-65E1-64DB4FE89AD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E103F07-714A-7C3D-1983-5F63F86DFEB9}"/>
              </a:ext>
            </a:extLst>
          </p:cNvPr>
          <p:cNvGrpSpPr/>
          <p:nvPr/>
        </p:nvGrpSpPr>
        <p:grpSpPr>
          <a:xfrm>
            <a:off x="1566641" y="3484247"/>
            <a:ext cx="7654862" cy="469359"/>
            <a:chOff x="3965516" y="2790917"/>
            <a:chExt cx="7654862" cy="4693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29440B-6FE0-1781-7F3C-B3A3A56E751B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효율성 </a:t>
              </a:r>
              <a:r>
                <a:rPr lang="en-US" altLang="ko-KR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20%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: ROI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나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B/C 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및 프로세스 개선 스토리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DB6432D1-5E79-C43E-A08C-0B140E6FA52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84E18C80-DF66-488B-53C7-82AFAD08210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24DFAF83-66B2-4F56-729B-8AD62F81E37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45888A6-81B0-3EB4-058D-082890D53C6D}"/>
              </a:ext>
            </a:extLst>
          </p:cNvPr>
          <p:cNvSpPr/>
          <p:nvPr/>
        </p:nvSpPr>
        <p:spPr>
          <a:xfrm>
            <a:off x="1280891" y="2162001"/>
            <a:ext cx="7419763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평가 매트릭스를 만들어 각 측면을 정량과 정성 지표로 함께 평가</a:t>
            </a:r>
            <a:endParaRPr lang="ko-KR" altLang="en-US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9F76041-5F6E-741F-9828-C8216CCF917C}"/>
              </a:ext>
            </a:extLst>
          </p:cNvPr>
          <p:cNvGrpSpPr/>
          <p:nvPr/>
        </p:nvGrpSpPr>
        <p:grpSpPr>
          <a:xfrm>
            <a:off x="1566641" y="4082622"/>
            <a:ext cx="7229215" cy="469359"/>
            <a:chOff x="3965516" y="2790917"/>
            <a:chExt cx="7229215" cy="4693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B66DCA-4ACF-3F76-C2BB-88F1F4E07E02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형평성 </a:t>
              </a:r>
              <a:r>
                <a:rPr lang="en-US" altLang="ko-KR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25%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수혜자 분포 및 소외계층 실제 스토리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EE9E4B3D-460B-490D-3534-8DEE0533A2B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DC690169-F0D9-1163-D778-8DA6C9B2888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4A71C7DC-1D63-C529-C53F-AA7B704DA45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7FBA259-9D8F-6CA1-6840-9CCB3B38C8DC}"/>
              </a:ext>
            </a:extLst>
          </p:cNvPr>
          <p:cNvGrpSpPr/>
          <p:nvPr/>
        </p:nvGrpSpPr>
        <p:grpSpPr>
          <a:xfrm>
            <a:off x="1566641" y="4673778"/>
            <a:ext cx="7654862" cy="469359"/>
            <a:chOff x="3965516" y="2790917"/>
            <a:chExt cx="7654862" cy="4693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3DA0F0-D371-B6E8-89E0-6825B9A4ABCF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지속가능성 </a:t>
              </a:r>
              <a:r>
                <a:rPr lang="en-US" altLang="ko-KR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25%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프로그램의 재정적 자립도 및 제도화 평가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3442219A-F992-17E2-A5E6-66726236AEC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9605B722-930C-7AD1-474D-C709345BD19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EC839048-B614-E0C2-3285-4EE79B42648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00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360E9-2CD5-FBDF-5D89-66EDF9177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0A9D9E1-5D3B-3A50-9667-BF9134C1654E}"/>
              </a:ext>
            </a:extLst>
          </p:cNvPr>
          <p:cNvSpPr txBox="1"/>
          <p:nvPr/>
        </p:nvSpPr>
        <p:spPr>
          <a:xfrm>
            <a:off x="778495" y="673792"/>
            <a:ext cx="29203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정량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·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정성 평가방법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5B140-38C9-FF74-8902-42D3AF65EDA9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07BDEC-9BE8-66ED-2C39-FEA23A74F9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79948-4238-E649-220C-C419FF13F94B}"/>
              </a:ext>
            </a:extLst>
          </p:cNvPr>
          <p:cNvSpPr txBox="1"/>
          <p:nvPr/>
        </p:nvSpPr>
        <p:spPr>
          <a:xfrm>
            <a:off x="1134095" y="1593928"/>
            <a:ext cx="33531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삼각 검증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(Triangulation)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41386-27A5-2FAB-2343-E3376F9CFB90}"/>
              </a:ext>
            </a:extLst>
          </p:cNvPr>
          <p:cNvSpPr txBox="1"/>
          <p:nvPr/>
        </p:nvSpPr>
        <p:spPr>
          <a:xfrm flipH="1">
            <a:off x="2691740" y="5668470"/>
            <a:ext cx="661101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같은 결론에 여러 방법으로 도달할 때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→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확신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3D6BE-BF60-C589-BE87-9F4329547D4B}"/>
              </a:ext>
            </a:extLst>
          </p:cNvPr>
          <p:cNvSpPr txBox="1"/>
          <p:nvPr/>
        </p:nvSpPr>
        <p:spPr>
          <a:xfrm>
            <a:off x="8629650" y="2427266"/>
            <a:ext cx="2584450" cy="47607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216000" tIns="0" rIns="216000" bIns="0" rtlCol="0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설문조사</a:t>
            </a:r>
            <a:endParaRPr lang="en-US" altLang="ko-KR" sz="20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BF504-E161-4850-70F2-F97F904B903C}"/>
              </a:ext>
            </a:extLst>
          </p:cNvPr>
          <p:cNvSpPr txBox="1"/>
          <p:nvPr/>
        </p:nvSpPr>
        <p:spPr>
          <a:xfrm>
            <a:off x="8629650" y="2953033"/>
            <a:ext cx="2584450" cy="47607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216000" tIns="0" rIns="216000" bIns="0" rtlCol="0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실제 행동 데이터</a:t>
            </a:r>
            <a:endParaRPr lang="en-US" altLang="ko-KR" sz="20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7DDD3-2E5A-7566-76CC-A811769A5A76}"/>
              </a:ext>
            </a:extLst>
          </p:cNvPr>
          <p:cNvSpPr txBox="1"/>
          <p:nvPr/>
        </p:nvSpPr>
        <p:spPr>
          <a:xfrm>
            <a:off x="8629650" y="3481624"/>
            <a:ext cx="2584450" cy="47607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216000" tIns="0" rIns="216000" bIns="0" rtlCol="0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심층 인터뷰</a:t>
            </a:r>
            <a:endParaRPr lang="en-US" altLang="ko-KR" sz="20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035A2-98D6-41A4-9269-C82338A61044}"/>
              </a:ext>
            </a:extLst>
          </p:cNvPr>
          <p:cNvSpPr txBox="1"/>
          <p:nvPr/>
        </p:nvSpPr>
        <p:spPr>
          <a:xfrm>
            <a:off x="8471766" y="1887482"/>
            <a:ext cx="2900218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정책의 </a:t>
            </a:r>
            <a:r>
              <a:rPr lang="ko-KR" altLang="en-US" sz="2000" spc="-8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성공 여부 평가</a:t>
            </a:r>
            <a:endParaRPr lang="ko-KR" altLang="en-US" sz="2000" spc="-8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D988626-44B3-3C62-860F-CA4EADE64435}"/>
              </a:ext>
            </a:extLst>
          </p:cNvPr>
          <p:cNvGrpSpPr/>
          <p:nvPr/>
        </p:nvGrpSpPr>
        <p:grpSpPr>
          <a:xfrm>
            <a:off x="9499963" y="4100654"/>
            <a:ext cx="843821" cy="1058715"/>
            <a:chOff x="9499963" y="4100654"/>
            <a:chExt cx="843821" cy="1058715"/>
          </a:xfrm>
        </p:grpSpPr>
        <p:sp>
          <p:nvSpPr>
            <p:cNvPr id="10" name="화살표: 아래쪽 9">
              <a:extLst>
                <a:ext uri="{FF2B5EF4-FFF2-40B4-BE49-F238E27FC236}">
                  <a16:creationId xmlns:a16="http://schemas.microsoft.com/office/drawing/2014/main" id="{4ED7BB9D-A275-DA56-5A4F-1BDF4794C6D8}"/>
                </a:ext>
              </a:extLst>
            </p:cNvPr>
            <p:cNvSpPr/>
            <p:nvPr/>
          </p:nvSpPr>
          <p:spPr>
            <a:xfrm>
              <a:off x="9727911" y="4100654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8D1755-AC1A-1273-BFAB-074A02AA0508}"/>
                </a:ext>
              </a:extLst>
            </p:cNvPr>
            <p:cNvSpPr txBox="1"/>
            <p:nvPr/>
          </p:nvSpPr>
          <p:spPr>
            <a:xfrm>
              <a:off x="9499963" y="4501497"/>
              <a:ext cx="843821" cy="6578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확신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59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15DD57-3395-AB4F-37BA-B2C00E4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ADFB3-9C11-B6C8-C67A-69A8F6AA93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C36F49-E1FB-65DA-C1CE-F90F5504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F48AE-5D58-89E6-5AF3-8EA9C719E0A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체계적인 테스트와 평가의 필요성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F8A92E-5C5B-7CE0-94B3-BBA87A7B937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F0D3A3-0EC3-D600-B1AD-211417FB8F8F}"/>
              </a:ext>
            </a:extLst>
          </p:cNvPr>
          <p:cNvGrpSpPr/>
          <p:nvPr/>
        </p:nvGrpSpPr>
        <p:grpSpPr>
          <a:xfrm>
            <a:off x="3276298" y="3972695"/>
            <a:ext cx="5978538" cy="463460"/>
            <a:chOff x="3965516" y="2790917"/>
            <a:chExt cx="5978538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59635A-73D8-9E6C-61E3-5B090C31C98C}"/>
                </a:ext>
              </a:extLst>
            </p:cNvPr>
            <p:cNvSpPr txBox="1"/>
            <p:nvPr/>
          </p:nvSpPr>
          <p:spPr>
            <a:xfrm>
              <a:off x="4282223" y="2790917"/>
              <a:ext cx="566183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추측과 직관에 의존하지 않고 증거에 기반한 정책 마련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E6A20BB-AAF0-8BE5-4490-9C40259CC1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063D8AB-7B5B-79C9-95F8-C7CED26FD7A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92DE7B2-084D-9797-5658-29A93F84F4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F8B3B32-C797-9610-AACD-B8C2165FCED6}"/>
              </a:ext>
            </a:extLst>
          </p:cNvPr>
          <p:cNvGrpSpPr/>
          <p:nvPr/>
        </p:nvGrpSpPr>
        <p:grpSpPr>
          <a:xfrm>
            <a:off x="3276298" y="4515983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53348B-208E-76B9-0DA8-920BBA98C533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 테스트 설계 및 실행 방법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C98B834-5F51-451E-5082-652476B0DC7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B9CD8ACF-EDF3-D51E-FDB9-213865792C2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7E8C8980-EAC8-1C60-E075-4405ADD0B20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20D072E-F494-4510-A92C-C9764BF56B24}"/>
              </a:ext>
            </a:extLst>
          </p:cNvPr>
          <p:cNvGrpSpPr/>
          <p:nvPr/>
        </p:nvGrpSpPr>
        <p:grpSpPr>
          <a:xfrm>
            <a:off x="3276298" y="5047939"/>
            <a:ext cx="6027029" cy="463460"/>
            <a:chOff x="3965516" y="2790917"/>
            <a:chExt cx="6027029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003F88-3731-DFA0-86E9-0520C947DD3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실제 사용자와 함께 정책을 검증하는 방법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B7782B3-9FFB-1678-DEEA-FF6D163A676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A91667DD-297A-229C-9681-444253B6C08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DE1554A3-BD64-EBCD-F949-03E7CDB3087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D837350E-E932-02F7-3D86-E25282EB7E55}"/>
              </a:ext>
            </a:extLst>
          </p:cNvPr>
          <p:cNvGrpSpPr/>
          <p:nvPr/>
        </p:nvGrpSpPr>
        <p:grpSpPr>
          <a:xfrm>
            <a:off x="3276298" y="5571235"/>
            <a:ext cx="6027029" cy="463460"/>
            <a:chOff x="3965516" y="2790917"/>
            <a:chExt cx="6027029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91213E-DF3B-AA19-2BB2-B1A6B71AB561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성과 측정 방법 및 영향 평가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7A6F288-E39D-EFE3-9282-928921545CA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223024C9-C222-B304-F71A-133946E2081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131DDD42-05C9-E4E7-D5EE-F03CE2B7E5D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5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F4E26-F7C7-B687-21E6-49526440A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F5F6A1-30D7-B011-CF69-8B1A2C9C8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FA64C4-6175-5AE6-B088-2F97CA140139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0DF684B-117A-6683-97A0-910C6073B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9361C-FB53-A617-45BE-FEA187C2817D}"/>
              </a:ext>
            </a:extLst>
          </p:cNvPr>
          <p:cNvSpPr txBox="1"/>
          <p:nvPr/>
        </p:nvSpPr>
        <p:spPr>
          <a:xfrm>
            <a:off x="3044372" y="4063626"/>
            <a:ext cx="6103256" cy="73250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40000"/>
              </a:lnSpc>
            </a:pPr>
            <a:r>
              <a:rPr lang="ko-KR" altLang="en-US" sz="32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더 나은 정책</a:t>
            </a:r>
            <a:r>
              <a:rPr lang="en-US" altLang="ko-KR" sz="32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32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더 나은 사회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4174945-F5E2-E068-8939-240663091B98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8BD47B9-D62B-C588-8615-0969CA2B4720}"/>
              </a:ext>
            </a:extLst>
          </p:cNvPr>
          <p:cNvGrpSpPr/>
          <p:nvPr/>
        </p:nvGrpSpPr>
        <p:grpSpPr>
          <a:xfrm>
            <a:off x="3548397" y="3882444"/>
            <a:ext cx="375380" cy="467414"/>
            <a:chOff x="7786255" y="1766527"/>
            <a:chExt cx="375380" cy="467414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4D2094D7-654A-B88C-CAD0-653AEE00CB74}"/>
                </a:ext>
              </a:extLst>
            </p:cNvPr>
            <p:cNvGrpSpPr/>
            <p:nvPr/>
          </p:nvGrpSpPr>
          <p:grpSpPr>
            <a:xfrm>
              <a:off x="7863763" y="1766527"/>
              <a:ext cx="297872" cy="467414"/>
              <a:chOff x="7786255" y="1766527"/>
              <a:chExt cx="297872" cy="467414"/>
            </a:xfrm>
            <a:solidFill>
              <a:srgbClr val="C2CAED"/>
            </a:solidFill>
          </p:grpSpPr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4E61E69C-0623-7910-1BD4-22ACD4727656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이등변 삼각형 32">
                <a:extLst>
                  <a:ext uri="{FF2B5EF4-FFF2-40B4-BE49-F238E27FC236}">
                    <a16:creationId xmlns:a16="http://schemas.microsoft.com/office/drawing/2014/main" id="{D767A48D-DA65-2588-F91A-37695CE08153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50925AB9-2F32-6F41-144D-59BCD38D4142}"/>
                </a:ext>
              </a:extLst>
            </p:cNvPr>
            <p:cNvGrpSpPr/>
            <p:nvPr/>
          </p:nvGrpSpPr>
          <p:grpSpPr>
            <a:xfrm>
              <a:off x="7786255" y="1766527"/>
              <a:ext cx="297872" cy="467414"/>
              <a:chOff x="7786255" y="1766527"/>
              <a:chExt cx="297872" cy="467414"/>
            </a:xfrm>
          </p:grpSpPr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D8CBB5F8-B371-99ED-A21B-73B6B0FC8DB0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이등변 삼각형 20">
                <a:extLst>
                  <a:ext uri="{FF2B5EF4-FFF2-40B4-BE49-F238E27FC236}">
                    <a16:creationId xmlns:a16="http://schemas.microsoft.com/office/drawing/2014/main" id="{D9C73C33-5844-172B-40F9-C90B6DE65218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FC773A7-3D10-59DD-3259-5DBDC0A268CF}"/>
              </a:ext>
            </a:extLst>
          </p:cNvPr>
          <p:cNvGrpSpPr/>
          <p:nvPr/>
        </p:nvGrpSpPr>
        <p:grpSpPr>
          <a:xfrm rot="11700000">
            <a:off x="8278140" y="4414023"/>
            <a:ext cx="375380" cy="467414"/>
            <a:chOff x="7786255" y="1766527"/>
            <a:chExt cx="375380" cy="467414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95C2CEE8-7A9D-6BD9-DF35-64B850681F22}"/>
                </a:ext>
              </a:extLst>
            </p:cNvPr>
            <p:cNvGrpSpPr/>
            <p:nvPr/>
          </p:nvGrpSpPr>
          <p:grpSpPr>
            <a:xfrm>
              <a:off x="7863763" y="1766527"/>
              <a:ext cx="297872" cy="467414"/>
              <a:chOff x="7786255" y="1766527"/>
              <a:chExt cx="297872" cy="467414"/>
            </a:xfrm>
            <a:solidFill>
              <a:srgbClr val="C2CAED"/>
            </a:solidFill>
          </p:grpSpPr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42AAC206-2824-F122-4FF4-69510553C77B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이등변 삼각형 39">
                <a:extLst>
                  <a:ext uri="{FF2B5EF4-FFF2-40B4-BE49-F238E27FC236}">
                    <a16:creationId xmlns:a16="http://schemas.microsoft.com/office/drawing/2014/main" id="{573D7346-412F-4688-70EE-E9F26249A7B4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888F9638-62BB-64AE-C80F-920DFE16D70D}"/>
                </a:ext>
              </a:extLst>
            </p:cNvPr>
            <p:cNvGrpSpPr/>
            <p:nvPr/>
          </p:nvGrpSpPr>
          <p:grpSpPr>
            <a:xfrm>
              <a:off x="7786255" y="1766527"/>
              <a:ext cx="297872" cy="467414"/>
              <a:chOff x="7786255" y="1766527"/>
              <a:chExt cx="297872" cy="467414"/>
            </a:xfrm>
          </p:grpSpPr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A887BC6F-0889-7DE1-5868-F93B183A6544}"/>
                  </a:ext>
                </a:extLst>
              </p:cNvPr>
              <p:cNvSpPr/>
              <p:nvPr/>
            </p:nvSpPr>
            <p:spPr>
              <a:xfrm>
                <a:off x="7786255" y="1936069"/>
                <a:ext cx="297872" cy="297872"/>
              </a:xfrm>
              <a:prstGeom prst="ellips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이등변 삼각형 37">
                <a:extLst>
                  <a:ext uri="{FF2B5EF4-FFF2-40B4-BE49-F238E27FC236}">
                    <a16:creationId xmlns:a16="http://schemas.microsoft.com/office/drawing/2014/main" id="{3F31D6D6-74FD-288F-1F01-49206EAB6BB1}"/>
                  </a:ext>
                </a:extLst>
              </p:cNvPr>
              <p:cNvSpPr/>
              <p:nvPr/>
            </p:nvSpPr>
            <p:spPr>
              <a:xfrm rot="1802947">
                <a:off x="7908568" y="1766527"/>
                <a:ext cx="108255" cy="297872"/>
              </a:xfrm>
              <a:prstGeom prst="triangle">
                <a:avLst/>
              </a:prstGeom>
              <a:solidFill>
                <a:srgbClr val="4741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522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EE47-77B2-B826-A0FF-31A0C22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2BE4AF-FDB5-B53E-D1C8-593AC722E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그림 49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F31CB12-35CB-75EF-7226-68B799A2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C05AA-0598-EA83-EA1E-576C031151A0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D88A21-6E1B-BDA3-885A-C7D8694FC33D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8251E65-11B0-8131-2CF0-59661EF6C61E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0FDE542-EE01-2E43-B12C-D6F1930ACBC2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D0AC519F-2991-A34C-CA2E-B10FE4BF2C6F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F295-BAC5-61F6-2BC5-7E34AF9C4D5D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내용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C88F691-0716-60CC-F44E-6D14133B8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1238250" cy="12382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06E7E3F-43A5-4C53-4F2A-159653BC05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125" y="1899460"/>
              <a:ext cx="11338875" cy="0"/>
            </a:xfrm>
            <a:prstGeom prst="line">
              <a:avLst/>
            </a:prstGeom>
            <a:ln w="6350">
              <a:gradFill>
                <a:gsLst>
                  <a:gs pos="25000">
                    <a:srgbClr val="1F3C67">
                      <a:alpha val="20000"/>
                    </a:srgbClr>
                  </a:gs>
                  <a:gs pos="75000">
                    <a:srgbClr val="1F3C67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9BCD6F7-C18C-8DCE-9A45-EF1A45FA2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A5D8198-3727-B136-123C-A2901DD943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림 6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264ADA-C7F0-2F62-078C-3041C165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0"/>
            <a:stretch>
              <a:fillRect/>
            </a:stretch>
          </p:blipFill>
          <p:spPr>
            <a:xfrm>
              <a:off x="536574" y="1524573"/>
              <a:ext cx="558801" cy="643951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82F4CD4-5F3B-D846-BAC8-2ACFA94D2790}"/>
              </a:ext>
            </a:extLst>
          </p:cNvPr>
          <p:cNvGrpSpPr/>
          <p:nvPr/>
        </p:nvGrpSpPr>
        <p:grpSpPr>
          <a:xfrm>
            <a:off x="2197100" y="2146005"/>
            <a:ext cx="5803900" cy="4132183"/>
            <a:chOff x="2197100" y="2146004"/>
            <a:chExt cx="5803900" cy="564740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664979C-FF9A-A450-5B50-57018B0F9651}"/>
                </a:ext>
              </a:extLst>
            </p:cNvPr>
            <p:cNvSpPr/>
            <p:nvPr/>
          </p:nvSpPr>
          <p:spPr>
            <a:xfrm>
              <a:off x="2197100" y="2146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8516081-776A-3EB6-8E67-7D2A0047CF51}"/>
                </a:ext>
              </a:extLst>
            </p:cNvPr>
            <p:cNvSpPr/>
            <p:nvPr/>
          </p:nvSpPr>
          <p:spPr>
            <a:xfrm>
              <a:off x="2197100" y="3289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A1E27F4-F26C-30D9-036D-97D4AC84B7F6}"/>
                </a:ext>
              </a:extLst>
            </p:cNvPr>
            <p:cNvSpPr/>
            <p:nvPr/>
          </p:nvSpPr>
          <p:spPr>
            <a:xfrm>
              <a:off x="2197100" y="4432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776E8D4-14B2-1036-5FD6-10A853B947F8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B47F018-1A00-FACC-B482-7BC8C091F5D6}"/>
                </a:ext>
              </a:extLst>
            </p:cNvPr>
            <p:cNvSpPr/>
            <p:nvPr/>
          </p:nvSpPr>
          <p:spPr>
            <a:xfrm>
              <a:off x="2197100" y="3289004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D26F942-40C9-2697-0B41-2D55DDDC516B}"/>
                </a:ext>
              </a:extLst>
            </p:cNvPr>
            <p:cNvSpPr/>
            <p:nvPr/>
          </p:nvSpPr>
          <p:spPr>
            <a:xfrm>
              <a:off x="2197100" y="4432004"/>
              <a:ext cx="457200" cy="1041696"/>
            </a:xfrm>
            <a:prstGeom prst="rect">
              <a:avLst/>
            </a:prstGeom>
            <a:solidFill>
              <a:srgbClr val="9A5C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283066-1E3D-1DD1-5007-B04D409A201A}"/>
                </a:ext>
              </a:extLst>
            </p:cNvPr>
            <p:cNvSpPr txBox="1"/>
            <p:nvPr/>
          </p:nvSpPr>
          <p:spPr>
            <a:xfrm>
              <a:off x="2937859" y="3469137"/>
              <a:ext cx="4970656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효율성 </a:t>
              </a:r>
              <a:r>
                <a:rPr lang="en-US" altLang="ko-KR" b="1" dirty="0"/>
                <a:t>vs </a:t>
              </a:r>
              <a:r>
                <a:rPr lang="ko-KR" altLang="en-US" b="1" dirty="0"/>
                <a:t>효과성</a:t>
              </a:r>
              <a:r>
                <a:rPr lang="en-US" altLang="ko-KR" b="1" dirty="0"/>
                <a:t>, </a:t>
              </a:r>
              <a:r>
                <a:rPr lang="ko-KR" altLang="en-US" b="1" dirty="0"/>
                <a:t>정량 지표 </a:t>
              </a:r>
              <a:r>
                <a:rPr lang="en-US" altLang="ko-KR" b="1" dirty="0"/>
                <a:t>vs </a:t>
              </a:r>
              <a:r>
                <a:rPr lang="ko-KR" altLang="en-US" b="1" dirty="0"/>
                <a:t>정성 지표</a:t>
              </a:r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9D48FA-1A07-66D3-73C8-0545BDCF906E}"/>
                </a:ext>
              </a:extLst>
            </p:cNvPr>
            <p:cNvSpPr txBox="1"/>
            <p:nvPr/>
          </p:nvSpPr>
          <p:spPr>
            <a:xfrm>
              <a:off x="2937859" y="2326137"/>
              <a:ext cx="3133102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en-US" altLang="ko-KR" b="1" dirty="0"/>
                <a:t>SMART </a:t>
              </a:r>
              <a:r>
                <a:rPr lang="ko-KR" altLang="en-US" b="1" dirty="0"/>
                <a:t>기준의 심화 적용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A1FDFB-ED01-CFEF-E5DB-79CE83E4445B}"/>
                </a:ext>
              </a:extLst>
            </p:cNvPr>
            <p:cNvSpPr txBox="1"/>
            <p:nvPr/>
          </p:nvSpPr>
          <p:spPr>
            <a:xfrm>
              <a:off x="2937859" y="4612138"/>
              <a:ext cx="3150221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논리 모형과 정책 인과구조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896BABF-D72F-750E-275C-A86C5D141897}"/>
                </a:ext>
              </a:extLst>
            </p:cNvPr>
            <p:cNvSpPr/>
            <p:nvPr/>
          </p:nvSpPr>
          <p:spPr>
            <a:xfrm>
              <a:off x="2197100" y="5602713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815F13A-DFDF-4D3A-2CBE-B4151DE7578F}"/>
                </a:ext>
              </a:extLst>
            </p:cNvPr>
            <p:cNvSpPr/>
            <p:nvPr/>
          </p:nvSpPr>
          <p:spPr>
            <a:xfrm>
              <a:off x="2197100" y="5602713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1EF8D8-B607-2BD2-D926-C69EF0FA4386}"/>
                </a:ext>
              </a:extLst>
            </p:cNvPr>
            <p:cNvSpPr txBox="1"/>
            <p:nvPr/>
          </p:nvSpPr>
          <p:spPr>
            <a:xfrm>
              <a:off x="2937859" y="5782846"/>
              <a:ext cx="2592376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가정과 위험요소 식별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2C43043-9D67-0377-706D-717C8EDE7556}"/>
                </a:ext>
              </a:extLst>
            </p:cNvPr>
            <p:cNvSpPr/>
            <p:nvPr/>
          </p:nvSpPr>
          <p:spPr>
            <a:xfrm>
              <a:off x="2197100" y="6751708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9E68AC1-375B-72C9-EC80-7B989C2F910E}"/>
                </a:ext>
              </a:extLst>
            </p:cNvPr>
            <p:cNvSpPr/>
            <p:nvPr/>
          </p:nvSpPr>
          <p:spPr>
            <a:xfrm>
              <a:off x="2197100" y="6751707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9CEB22-74CF-0AF8-E35B-6765A9E8B325}"/>
                </a:ext>
              </a:extLst>
            </p:cNvPr>
            <p:cNvSpPr txBox="1"/>
            <p:nvPr/>
          </p:nvSpPr>
          <p:spPr>
            <a:xfrm>
              <a:off x="2937859" y="6943408"/>
              <a:ext cx="2371162" cy="6582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정량</a:t>
              </a:r>
              <a:r>
                <a:rPr lang="en-US" altLang="ko-KR" b="1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b="1" dirty="0"/>
                <a:t>정성 평가방법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179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606F-A3D4-7D81-CEC6-4A9F1A10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62F2BCA-1477-7FFA-2CC6-DA067F8507F4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C0CAE41-E83B-50EF-BD1F-652C09A8C4E9}"/>
              </a:ext>
            </a:extLst>
          </p:cNvPr>
          <p:cNvCxnSpPr>
            <a:cxnSpLocks/>
          </p:cNvCxnSpPr>
          <p:nvPr/>
        </p:nvCxnSpPr>
        <p:spPr>
          <a:xfrm>
            <a:off x="954857" y="0"/>
            <a:ext cx="2889403" cy="2889403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잘린 한쪽 모서리 41">
            <a:extLst>
              <a:ext uri="{FF2B5EF4-FFF2-40B4-BE49-F238E27FC236}">
                <a16:creationId xmlns:a16="http://schemas.microsoft.com/office/drawing/2014/main" id="{89924406-804F-3AC7-06E5-3CA6AF0BB2EA}"/>
              </a:ext>
            </a:extLst>
          </p:cNvPr>
          <p:cNvSpPr/>
          <p:nvPr/>
        </p:nvSpPr>
        <p:spPr>
          <a:xfrm flipH="1" flipV="1">
            <a:off x="3844260" y="2899055"/>
            <a:ext cx="8347740" cy="1642840"/>
          </a:xfrm>
          <a:prstGeom prst="snip1Rect">
            <a:avLst>
              <a:gd name="adj" fmla="val 37614"/>
            </a:avLst>
          </a:prstGeom>
          <a:solidFill>
            <a:schemeClr val="bg1"/>
          </a:solidFill>
          <a:ln w="6350">
            <a:solidFill>
              <a:srgbClr val="C2CAED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AC46CF7-C38E-F32A-6D3C-2816BE5383C5}"/>
              </a:ext>
            </a:extLst>
          </p:cNvPr>
          <p:cNvGrpSpPr/>
          <p:nvPr/>
        </p:nvGrpSpPr>
        <p:grpSpPr>
          <a:xfrm>
            <a:off x="3483609" y="2529706"/>
            <a:ext cx="2698909" cy="400110"/>
            <a:chOff x="1033461" y="3920649"/>
            <a:chExt cx="2698909" cy="400110"/>
          </a:xfrm>
        </p:grpSpPr>
        <p:sp>
          <p:nvSpPr>
            <p:cNvPr id="44" name="평행 사변형 43">
              <a:extLst>
                <a:ext uri="{FF2B5EF4-FFF2-40B4-BE49-F238E27FC236}">
                  <a16:creationId xmlns:a16="http://schemas.microsoft.com/office/drawing/2014/main" id="{A4576C99-78A0-D2F3-1687-33240C921C41}"/>
                </a:ext>
              </a:extLst>
            </p:cNvPr>
            <p:cNvSpPr/>
            <p:nvPr/>
          </p:nvSpPr>
          <p:spPr>
            <a:xfrm flipH="1">
              <a:off x="1033461" y="3925253"/>
              <a:ext cx="2698909" cy="365760"/>
            </a:xfrm>
            <a:prstGeom prst="parallelogram">
              <a:avLst>
                <a:gd name="adj" fmla="val 9921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48F664-2F2E-11D3-DFBB-C25C84CB1542}"/>
                </a:ext>
              </a:extLst>
            </p:cNvPr>
            <p:cNvSpPr txBox="1"/>
            <p:nvPr/>
          </p:nvSpPr>
          <p:spPr>
            <a:xfrm>
              <a:off x="1569049" y="3920649"/>
              <a:ext cx="169629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다음 시간 안내</a:t>
              </a:r>
            </a:p>
          </p:txBody>
        </p:sp>
      </p:grp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07DF8FFD-1CFF-3C6D-398E-A471BDDFE82F}"/>
              </a:ext>
            </a:extLst>
          </p:cNvPr>
          <p:cNvCxnSpPr>
            <a:cxnSpLocks/>
          </p:cNvCxnSpPr>
          <p:nvPr/>
        </p:nvCxnSpPr>
        <p:spPr>
          <a:xfrm>
            <a:off x="4466238" y="4541895"/>
            <a:ext cx="2316105" cy="2316105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F12642D-369F-711F-6745-F674A8DD171C}"/>
              </a:ext>
            </a:extLst>
          </p:cNvPr>
          <p:cNvGrpSpPr/>
          <p:nvPr/>
        </p:nvGrpSpPr>
        <p:grpSpPr>
          <a:xfrm rot="5400000" flipH="1">
            <a:off x="5353050" y="5978845"/>
            <a:ext cx="54768" cy="569116"/>
            <a:chOff x="895351" y="378145"/>
            <a:chExt cx="54768" cy="569116"/>
          </a:xfrm>
        </p:grpSpPr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1133F7C-EB19-4EB1-32ED-AA393DBD0710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9EC117A5-02CA-574C-E373-01E7993AC450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B5ED3E8F-A698-18A6-DDE7-CBC47A91089E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E6F1DAA-281C-2F7D-F33A-0DB34ED14771}"/>
              </a:ext>
            </a:extLst>
          </p:cNvPr>
          <p:cNvGrpSpPr/>
          <p:nvPr/>
        </p:nvGrpSpPr>
        <p:grpSpPr>
          <a:xfrm>
            <a:off x="7936276" y="5424807"/>
            <a:ext cx="473870" cy="473870"/>
            <a:chOff x="1150573" y="5434333"/>
            <a:chExt cx="473870" cy="473870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BB0FDD4F-E718-F03F-4222-BD9A7AE0A10D}"/>
                </a:ext>
              </a:extLst>
            </p:cNvPr>
            <p:cNvSpPr/>
            <p:nvPr/>
          </p:nvSpPr>
          <p:spPr>
            <a:xfrm>
              <a:off x="115057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그림 63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7F8A68D-03E2-C33D-208D-49261CF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71574" y="5480051"/>
              <a:ext cx="441325" cy="387350"/>
            </a:xfrm>
            <a:prstGeom prst="rect">
              <a:avLst/>
            </a:prstGeom>
          </p:spPr>
        </p:pic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C9EA10F1-DBD6-5C2A-865A-9AE53B733588}"/>
              </a:ext>
            </a:extLst>
          </p:cNvPr>
          <p:cNvGrpSpPr/>
          <p:nvPr/>
        </p:nvGrpSpPr>
        <p:grpSpPr>
          <a:xfrm>
            <a:off x="8594096" y="5424807"/>
            <a:ext cx="473870" cy="473870"/>
            <a:chOff x="1808393" y="5434333"/>
            <a:chExt cx="473870" cy="473870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D031BC7-3297-00C8-3923-81D74F965CEA}"/>
                </a:ext>
              </a:extLst>
            </p:cNvPr>
            <p:cNvSpPr/>
            <p:nvPr/>
          </p:nvSpPr>
          <p:spPr>
            <a:xfrm>
              <a:off x="180839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7" name="그림 66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AA4FD80-4E47-1FDC-7346-31D5B533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0550" y="5499099"/>
              <a:ext cx="358775" cy="368301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D350994-055D-9529-729E-F2CF2FD0545C}"/>
              </a:ext>
            </a:extLst>
          </p:cNvPr>
          <p:cNvGrpSpPr/>
          <p:nvPr/>
        </p:nvGrpSpPr>
        <p:grpSpPr>
          <a:xfrm>
            <a:off x="9251916" y="5424807"/>
            <a:ext cx="473870" cy="473870"/>
            <a:chOff x="2466213" y="5434333"/>
            <a:chExt cx="473870" cy="473870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6230B3C0-E300-9F24-6606-5390D5670116}"/>
                </a:ext>
              </a:extLst>
            </p:cNvPr>
            <p:cNvSpPr/>
            <p:nvPr/>
          </p:nvSpPr>
          <p:spPr>
            <a:xfrm>
              <a:off x="246621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0" name="그림 69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BB747F2-B149-3C2B-2DC8-046511CD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05074" y="5480051"/>
              <a:ext cx="412751" cy="387350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C4D5713-1BA7-3C21-619B-785CC0421EF0}"/>
              </a:ext>
            </a:extLst>
          </p:cNvPr>
          <p:cNvGrpSpPr/>
          <p:nvPr/>
        </p:nvGrpSpPr>
        <p:grpSpPr>
          <a:xfrm>
            <a:off x="9909736" y="5424807"/>
            <a:ext cx="473870" cy="473870"/>
            <a:chOff x="3124033" y="5434333"/>
            <a:chExt cx="473870" cy="473870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E4AD3708-E8F3-0D0F-253A-C248B55CD70C}"/>
                </a:ext>
              </a:extLst>
            </p:cNvPr>
            <p:cNvSpPr/>
            <p:nvPr/>
          </p:nvSpPr>
          <p:spPr>
            <a:xfrm>
              <a:off x="312403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3" name="그림 72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D14013F-D31E-61FB-ECCA-AE070985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00400" y="5480051"/>
              <a:ext cx="339725" cy="387350"/>
            </a:xfrm>
            <a:prstGeom prst="rect">
              <a:avLst/>
            </a:prstGeom>
          </p:spPr>
        </p:pic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07F5D830-C2CF-C520-3958-535A4281B4FB}"/>
              </a:ext>
            </a:extLst>
          </p:cNvPr>
          <p:cNvGrpSpPr/>
          <p:nvPr/>
        </p:nvGrpSpPr>
        <p:grpSpPr>
          <a:xfrm>
            <a:off x="10567557" y="5424807"/>
            <a:ext cx="473870" cy="473870"/>
            <a:chOff x="3781854" y="5434333"/>
            <a:chExt cx="473870" cy="473870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14483898-55C4-251D-C48E-45227445D0D0}"/>
                </a:ext>
              </a:extLst>
            </p:cNvPr>
            <p:cNvSpPr/>
            <p:nvPr/>
          </p:nvSpPr>
          <p:spPr>
            <a:xfrm>
              <a:off x="3781854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" name="그림 75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9EE5D50-D6C2-6524-101A-11D960D2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3974" y="5480051"/>
              <a:ext cx="390525" cy="387350"/>
            </a:xfrm>
            <a:prstGeom prst="rect">
              <a:avLst/>
            </a:prstGeom>
          </p:spPr>
        </p:pic>
      </p:grp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30CAA625-8CE8-4BDC-53BF-6C238D111AD6}"/>
              </a:ext>
            </a:extLst>
          </p:cNvPr>
          <p:cNvCxnSpPr/>
          <p:nvPr/>
        </p:nvCxnSpPr>
        <p:spPr>
          <a:xfrm flipH="1" flipV="1">
            <a:off x="0" y="53695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E396D29-2DEB-7ACA-C2DF-12CCC31106B7}"/>
              </a:ext>
            </a:extLst>
          </p:cNvPr>
          <p:cNvCxnSpPr/>
          <p:nvPr/>
        </p:nvCxnSpPr>
        <p:spPr>
          <a:xfrm flipH="1" flipV="1">
            <a:off x="0" y="59410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EBA3F6-E75E-AA19-5E9B-7B621FEC324A}"/>
              </a:ext>
            </a:extLst>
          </p:cNvPr>
          <p:cNvSpPr txBox="1"/>
          <p:nvPr/>
        </p:nvSpPr>
        <p:spPr>
          <a:xfrm>
            <a:off x="4654443" y="3096758"/>
            <a:ext cx="694873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/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테스트 및 평가 </a:t>
            </a:r>
            <a:r>
              <a:rPr lang="en-US" altLang="ko-KR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(2) </a:t>
            </a:r>
            <a:br>
              <a:rPr lang="en-US" altLang="ko-KR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en-US" altLang="ko-KR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에어" pitchFamily="2" charset="-127"/>
                <a:ea typeface="카페24 아네모네에어" pitchFamily="2" charset="-127"/>
              </a:rPr>
              <a:t>- </a:t>
            </a:r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에어" pitchFamily="2" charset="-127"/>
                <a:ea typeface="카페24 아네모네에어" pitchFamily="2" charset="-127"/>
              </a:rPr>
              <a:t>성과 지표 개발 및 정책 효과 분석</a:t>
            </a:r>
          </a:p>
        </p:txBody>
      </p:sp>
    </p:spTree>
    <p:extLst>
      <p:ext uri="{BB962C8B-B14F-4D97-AF65-F5344CB8AC3E}">
        <p14:creationId xmlns:p14="http://schemas.microsoft.com/office/powerpoint/2010/main" val="358203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F6271-0FEB-CF85-DB44-90634101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E36193-6D5B-455C-E174-6699ACBC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E105-118A-2935-D94D-579FD91DDF86}"/>
              </a:ext>
            </a:extLst>
          </p:cNvPr>
          <p:cNvSpPr txBox="1"/>
          <p:nvPr/>
        </p:nvSpPr>
        <p:spPr>
          <a:xfrm>
            <a:off x="1760327" y="2529890"/>
            <a:ext cx="8671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SMART 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기준의 심화 적용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C49B05A-532B-905B-183A-2D1C0B1EFE8D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45FCB1-C4D6-81F2-5C4F-C2F895414D5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77BA96-F4FA-B37B-13D7-12B6769C0CD1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E533642-171D-6AFB-496D-38F59B5774A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22107A4-F820-3B99-9358-7CE7D3383E3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D7502EDB-5EF8-4F21-13F9-A78145591A7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05D6B2-37AD-8BD3-2674-1C872232B31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5C9C5-80E2-2B7F-D973-CAAE9ABD8375}"/>
              </a:ext>
            </a:extLst>
          </p:cNvPr>
          <p:cNvSpPr txBox="1"/>
          <p:nvPr/>
        </p:nvSpPr>
        <p:spPr>
          <a:xfrm>
            <a:off x="6058220" y="1593371"/>
            <a:ext cx="393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B41B72-34EC-7923-3AB3-BF359F8C3F3D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939906-3EB7-9C0C-3643-F5967DA45E9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D3EF5B-13E3-5A34-473A-7A4A7288A37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39C1673-F14D-3D2A-09BC-606DE135F61B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394A527-B2BA-C27A-9950-280D9AAF82A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9F53A0-9ED9-2355-198B-E4B5A93AE01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BFC96DB-196C-9E0D-8018-3E9DD4AF6CEB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F0C89E3-A1E3-3BAB-7477-5A71C8649D8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4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10757-6D90-477D-36A1-8C82F78E2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75FCDB1-BC81-63D6-2065-9A6D2E82456C}"/>
              </a:ext>
            </a:extLst>
          </p:cNvPr>
          <p:cNvSpPr txBox="1"/>
          <p:nvPr/>
        </p:nvSpPr>
        <p:spPr>
          <a:xfrm>
            <a:off x="778495" y="673792"/>
            <a:ext cx="35183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SMART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기준의 심화 적용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DB8745-466B-8C9B-3E58-F47A90582F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327B5-D76E-2B1C-BB50-60C66A75903A}"/>
              </a:ext>
            </a:extLst>
          </p:cNvPr>
          <p:cNvSpPr txBox="1"/>
          <p:nvPr/>
        </p:nvSpPr>
        <p:spPr>
          <a:xfrm>
            <a:off x="1134095" y="1593928"/>
            <a:ext cx="31359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SMART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기준의 핵심 개념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48D9EE9-92D6-51C7-ECD8-8A52B3E1D542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B8D10E-45D5-E3EC-5B79-F54B168D0D8D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목표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 실업 문제 개선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8A2AE79-8006-EF82-79CD-9E7FFC0D508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8" name="원호 7">
                <a:extLst>
                  <a:ext uri="{FF2B5EF4-FFF2-40B4-BE49-F238E27FC236}">
                    <a16:creationId xmlns:a16="http://schemas.microsoft.com/office/drawing/2014/main" id="{F2A5B5E2-24DB-A3A7-81B4-D1B5AC7D612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EA99C654-970A-0605-2C03-260812AB3FE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278BF81-01F2-D7C8-048D-CBDF3F6005E7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F07210-8E62-3379-2639-E1A0198F3170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9A5CC8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S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pecific(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구체성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79D1BF19-89B6-CCDE-AD4C-F51273DE6B10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F9F81564-FBDD-CB26-2129-6476CE6924FD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" name="그림 1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4C02A94F-56EE-ECB9-94FC-84E4B709E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6D5E1A1-7C2E-EB17-40E2-398A4A4B37A6}"/>
              </a:ext>
            </a:extLst>
          </p:cNvPr>
          <p:cNvSpPr txBox="1"/>
          <p:nvPr/>
        </p:nvSpPr>
        <p:spPr>
          <a:xfrm rot="21257611" flipH="1">
            <a:off x="4719039" y="2869316"/>
            <a:ext cx="224116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너무 막연함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84BB08E-9344-D946-C4AF-00FE634A314A}"/>
              </a:ext>
            </a:extLst>
          </p:cNvPr>
          <p:cNvGrpSpPr/>
          <p:nvPr/>
        </p:nvGrpSpPr>
        <p:grpSpPr>
          <a:xfrm>
            <a:off x="1726803" y="3550609"/>
            <a:ext cx="6515497" cy="1174952"/>
            <a:chOff x="1009417" y="2314719"/>
            <a:chExt cx="6515497" cy="1174952"/>
          </a:xfrm>
        </p:grpSpPr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F6DD82F4-F442-2BC4-CA47-1DFB2163F29A}"/>
                </a:ext>
              </a:extLst>
            </p:cNvPr>
            <p:cNvSpPr/>
            <p:nvPr/>
          </p:nvSpPr>
          <p:spPr>
            <a:xfrm>
              <a:off x="1280891" y="2530231"/>
              <a:ext cx="6244023" cy="95944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서울시에 거주하는 만 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19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세에서 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34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세 사이의 대졸 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청년들이 첫 직장을 구하는 데 걸리는 기간을 단축하겠다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.</a:t>
              </a:r>
              <a:endParaRPr lang="ko-KR" altLang="en-US" dirty="0"/>
            </a:p>
          </p:txBody>
        </p:sp>
        <p:pic>
          <p:nvPicPr>
            <p:cNvPr id="28" name="그림 27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5E151576-9EB2-6871-9285-51BDB6718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7E763CF8-A9FC-3245-DDA1-10CAECBE40B2}"/>
              </a:ext>
            </a:extLst>
          </p:cNvPr>
          <p:cNvGrpSpPr/>
          <p:nvPr/>
        </p:nvGrpSpPr>
        <p:grpSpPr>
          <a:xfrm>
            <a:off x="1516847" y="4873879"/>
            <a:ext cx="7458993" cy="463460"/>
            <a:chOff x="3965516" y="2790917"/>
            <a:chExt cx="7458993" cy="46346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C7B29A-6382-840D-2A2E-C3918C31B3CB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지역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연령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대상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측정 포인트를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명확히 특정</a:t>
              </a: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E40F7B01-EFB3-9F78-C5EE-34AE0479467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7" name="원호 36">
                <a:extLst>
                  <a:ext uri="{FF2B5EF4-FFF2-40B4-BE49-F238E27FC236}">
                    <a16:creationId xmlns:a16="http://schemas.microsoft.com/office/drawing/2014/main" id="{CA15D93A-184B-E90E-95C0-5EAF930D22B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C62AB93F-D8F0-8CBB-70D8-3192D41E21A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0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E2B26-1BF0-BB99-9C2E-7B44CA63A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DFB5B06-AF42-755D-DDFA-96C52EBEA82F}"/>
              </a:ext>
            </a:extLst>
          </p:cNvPr>
          <p:cNvSpPr txBox="1"/>
          <p:nvPr/>
        </p:nvSpPr>
        <p:spPr>
          <a:xfrm>
            <a:off x="778495" y="673792"/>
            <a:ext cx="35183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SMART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기준의 심화 적용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8561B4D-A8AE-3A46-A696-4CDC0018B4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E6420C-C51A-1F4B-FD96-68F933411EA6}"/>
              </a:ext>
            </a:extLst>
          </p:cNvPr>
          <p:cNvSpPr txBox="1"/>
          <p:nvPr/>
        </p:nvSpPr>
        <p:spPr>
          <a:xfrm>
            <a:off x="1134095" y="1593928"/>
            <a:ext cx="31359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SMART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기준의 핵심 개념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BC064F6-F7B7-4199-94F1-9F41D8CD63B2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3D8DBC-EC6A-4D97-0B96-0F6A0A27A5E6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청년들이 더 희망적으로 느낌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추상적 개념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1E5490A1-DDA2-2D91-6DB4-B644A1DF985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76D96AD7-FCF0-36E8-602E-9B51FD1E14A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A115C3A9-0AC6-8945-D430-4FC5DBA632F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EB5F4E7-05A1-FC8A-01B0-53AAABA4CEC1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4D7D43-1E91-408F-D358-3313752CCB75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9A5CC8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M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easurable(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측정가능성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76FBDFF3-FFE9-4128-325D-078DE6C5538E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2539A380-3498-6ED6-825E-4FE04DEEBBCF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5" name="그림 14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2C22C2A-9AC1-051A-BFE1-95F264782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18813FD-DE3C-9F59-833C-77B90444E3E9}"/>
              </a:ext>
            </a:extLst>
          </p:cNvPr>
          <p:cNvGrpSpPr/>
          <p:nvPr/>
        </p:nvGrpSpPr>
        <p:grpSpPr>
          <a:xfrm>
            <a:off x="1726803" y="3550609"/>
            <a:ext cx="6515497" cy="1174952"/>
            <a:chOff x="1009417" y="2314719"/>
            <a:chExt cx="6515497" cy="1174952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7236530B-D4C9-9172-CD05-E9950916CEAE}"/>
                </a:ext>
              </a:extLst>
            </p:cNvPr>
            <p:cNvSpPr/>
            <p:nvPr/>
          </p:nvSpPr>
          <p:spPr>
            <a:xfrm>
              <a:off x="1280891" y="2530231"/>
              <a:ext cx="6244023" cy="95944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표준화된 지각 스트레스 척도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(PSS-10)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로 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구직 스트레스 지수를 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20% 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감소시킨다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.</a:t>
              </a:r>
              <a:endParaRPr lang="ko-KR" altLang="en-US" dirty="0"/>
            </a:p>
          </p:txBody>
        </p:sp>
        <p:pic>
          <p:nvPicPr>
            <p:cNvPr id="18" name="그림 17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E244E0B-98FF-4959-838F-5AE3F7F10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58D1B6AB-7AAD-5622-1E37-EBF3BE7A4415}"/>
              </a:ext>
            </a:extLst>
          </p:cNvPr>
          <p:cNvSpPr/>
          <p:nvPr/>
        </p:nvSpPr>
        <p:spPr>
          <a:xfrm>
            <a:off x="2083756" y="5395637"/>
            <a:ext cx="2099628" cy="46936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측정 도구</a:t>
            </a:r>
            <a:endParaRPr lang="ko-KR" altLang="en-US" sz="1600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36CE81A-82F7-756C-7583-C99952A13409}"/>
              </a:ext>
            </a:extLst>
          </p:cNvPr>
          <p:cNvSpPr/>
          <p:nvPr/>
        </p:nvSpPr>
        <p:spPr>
          <a:xfrm>
            <a:off x="4403372" y="5395637"/>
            <a:ext cx="2099628" cy="46936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데이터 수집 방법</a:t>
            </a:r>
            <a:endParaRPr lang="ko-KR" altLang="en-US" sz="1600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1F4D4E5-9194-B7C3-74B6-62F3B62B5E54}"/>
              </a:ext>
            </a:extLst>
          </p:cNvPr>
          <p:cNvGrpSpPr/>
          <p:nvPr/>
        </p:nvGrpSpPr>
        <p:grpSpPr>
          <a:xfrm>
            <a:off x="1516847" y="4828869"/>
            <a:ext cx="7458993" cy="463460"/>
            <a:chOff x="3965516" y="2790917"/>
            <a:chExt cx="7458993" cy="46346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771B03-7707-C678-1670-79578E094E17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측정 가능 지표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D88D6B33-6378-D585-8C40-EC494CD39DD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4" name="원호 23">
                <a:extLst>
                  <a:ext uri="{FF2B5EF4-FFF2-40B4-BE49-F238E27FC236}">
                    <a16:creationId xmlns:a16="http://schemas.microsoft.com/office/drawing/2014/main" id="{FE79F3F1-BEA8-6604-C949-E6F91B9C7F0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D0B53DE1-FDEA-A6D2-C629-4CA71F22AE1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1E1EE4E-1560-ECE3-96D1-DFE160940D48}"/>
              </a:ext>
            </a:extLst>
          </p:cNvPr>
          <p:cNvSpPr/>
          <p:nvPr/>
        </p:nvSpPr>
        <p:spPr>
          <a:xfrm>
            <a:off x="6722988" y="5395637"/>
            <a:ext cx="2099628" cy="46936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기준선 데이터 확보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083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36C59-F425-65D8-1D30-E19B65E1F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4786B00-6DF3-AF8C-DBD0-D8C54BA18F68}"/>
              </a:ext>
            </a:extLst>
          </p:cNvPr>
          <p:cNvSpPr txBox="1"/>
          <p:nvPr/>
        </p:nvSpPr>
        <p:spPr>
          <a:xfrm>
            <a:off x="778495" y="673792"/>
            <a:ext cx="35183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SMART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기준의 심화 적용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640B79-4671-56F8-8C1F-95F691A909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D852A5-63AE-5499-5DBC-99DDFC7BF1A9}"/>
              </a:ext>
            </a:extLst>
          </p:cNvPr>
          <p:cNvSpPr txBox="1"/>
          <p:nvPr/>
        </p:nvSpPr>
        <p:spPr>
          <a:xfrm>
            <a:off x="1134095" y="1593928"/>
            <a:ext cx="31359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SMART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기준의 핵심 개념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9D33A12-F854-3D10-DC35-9E85AB53C356}"/>
              </a:ext>
            </a:extLst>
          </p:cNvPr>
          <p:cNvGrpSpPr/>
          <p:nvPr/>
        </p:nvGrpSpPr>
        <p:grpSpPr>
          <a:xfrm>
            <a:off x="4638382" y="3019679"/>
            <a:ext cx="7458993" cy="463460"/>
            <a:chOff x="3965516" y="2790917"/>
            <a:chExt cx="7458993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F2431A-B653-4981-2078-9670E9E7A104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개월 내 청년 실업률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0% 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불가능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755F8DB4-9F8B-1E66-E0D5-E8A0FE7443F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3B225A1F-472C-F9BB-20B2-8A25DC6500C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2D63979F-13AC-C42B-155F-AC11BD063FD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8C37434-37DC-7C76-45FF-7FA31ED6ABB1}"/>
              </a:ext>
            </a:extLst>
          </p:cNvPr>
          <p:cNvGrpSpPr/>
          <p:nvPr/>
        </p:nvGrpSpPr>
        <p:grpSpPr>
          <a:xfrm>
            <a:off x="4099764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CCD541-72B2-3989-2144-507CC5340C7E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9A5CC8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A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chievable(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달성가능성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DA27CAFD-E686-3AA3-ECB8-2DC49FD6A1DC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5F5AACC0-F102-68C5-0B89-D726449681FE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21457E2-8EF1-B82C-E0F2-E91B04976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7EE813A-D99E-AD96-37FA-09F23E4492FF}"/>
              </a:ext>
            </a:extLst>
          </p:cNvPr>
          <p:cNvGrpSpPr/>
          <p:nvPr/>
        </p:nvGrpSpPr>
        <p:grpSpPr>
          <a:xfrm>
            <a:off x="4848338" y="3550609"/>
            <a:ext cx="6515497" cy="824541"/>
            <a:chOff x="1009417" y="2314719"/>
            <a:chExt cx="6515497" cy="824541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11E8C74D-89B2-ADC0-8865-FC9853EE2F9F}"/>
                </a:ext>
              </a:extLst>
            </p:cNvPr>
            <p:cNvSpPr/>
            <p:nvPr/>
          </p:nvSpPr>
          <p:spPr>
            <a:xfrm>
              <a:off x="1280891" y="2530231"/>
              <a:ext cx="6244023" cy="60902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1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년 내 청년 실업률 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2%p 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감소</a:t>
              </a:r>
              <a:endParaRPr lang="ko-KR" altLang="en-US" dirty="0"/>
            </a:p>
          </p:txBody>
        </p:sp>
        <p:pic>
          <p:nvPicPr>
            <p:cNvPr id="16" name="그림 15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824FC4C-5473-00E4-A4B4-528773536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73C8A71-A90B-9415-3068-5EB65455A3F4}"/>
              </a:ext>
            </a:extLst>
          </p:cNvPr>
          <p:cNvSpPr/>
          <p:nvPr/>
        </p:nvSpPr>
        <p:spPr>
          <a:xfrm>
            <a:off x="5046186" y="5089100"/>
            <a:ext cx="2099628" cy="46936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측정 도구</a:t>
            </a:r>
            <a:endParaRPr lang="ko-KR" altLang="en-US" sz="1600" dirty="0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776D0FEF-DF94-ECFB-5F7B-0640089ED763}"/>
              </a:ext>
            </a:extLst>
          </p:cNvPr>
          <p:cNvSpPr/>
          <p:nvPr/>
        </p:nvSpPr>
        <p:spPr>
          <a:xfrm>
            <a:off x="7365802" y="5089100"/>
            <a:ext cx="2099628" cy="46936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데이터 수집 방법</a:t>
            </a:r>
            <a:endParaRPr lang="ko-KR" altLang="en-US" sz="1600" dirty="0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686DAC51-C8D5-C8B7-E7ED-0568BE0C0F3C}"/>
              </a:ext>
            </a:extLst>
          </p:cNvPr>
          <p:cNvSpPr/>
          <p:nvPr/>
        </p:nvSpPr>
        <p:spPr>
          <a:xfrm>
            <a:off x="9685418" y="5089100"/>
            <a:ext cx="2099628" cy="46936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기준선 데이터 확보</a:t>
            </a:r>
            <a:endParaRPr lang="ko-KR" altLang="en-US" sz="1600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3EB15D2E-78DE-49DE-4332-C7BC5365165E}"/>
              </a:ext>
            </a:extLst>
          </p:cNvPr>
          <p:cNvGrpSpPr/>
          <p:nvPr/>
        </p:nvGrpSpPr>
        <p:grpSpPr>
          <a:xfrm>
            <a:off x="4638382" y="4501472"/>
            <a:ext cx="7458993" cy="463460"/>
            <a:chOff x="3965516" y="2790917"/>
            <a:chExt cx="7458993" cy="4634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4DBF78-7795-C1AF-050B-BE6B96050E08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달성 가능성 판단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DAA2F0F-802F-3EF3-B6E9-F65DB3C4DCC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8" name="원호 27">
                <a:extLst>
                  <a:ext uri="{FF2B5EF4-FFF2-40B4-BE49-F238E27FC236}">
                    <a16:creationId xmlns:a16="http://schemas.microsoft.com/office/drawing/2014/main" id="{B54A1C6F-900C-781E-2BFF-B2FAC87FB19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C0D63280-4ED9-8736-5D98-2C4457B8950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78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13885</TotalTime>
  <Words>6180</Words>
  <Application>Microsoft Office PowerPoint</Application>
  <PresentationFormat>와이드스크린</PresentationFormat>
  <Paragraphs>531</Paragraphs>
  <Slides>50</Slides>
  <Notes>45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8" baseType="lpstr">
      <vt:lpstr>나눔스퀘어 네오 Bold</vt:lpstr>
      <vt:lpstr>나눔스퀘어 네오 Heavy</vt:lpstr>
      <vt:lpstr>나눔스퀘어 네오 Regular</vt:lpstr>
      <vt:lpstr>카페24 아네모네</vt:lpstr>
      <vt:lpstr>카페24 아네모네에어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윤호 남</dc:creator>
  <cp:lastModifiedBy>USER</cp:lastModifiedBy>
  <cp:revision>3456</cp:revision>
  <dcterms:created xsi:type="dcterms:W3CDTF">2025-08-10T23:59:04Z</dcterms:created>
  <dcterms:modified xsi:type="dcterms:W3CDTF">2025-11-14T06:04:51Z</dcterms:modified>
</cp:coreProperties>
</file>