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72" r:id="rId2"/>
    <p:sldId id="418" r:id="rId3"/>
    <p:sldId id="373" r:id="rId4"/>
    <p:sldId id="274" r:id="rId5"/>
    <p:sldId id="258" r:id="rId6"/>
    <p:sldId id="606" r:id="rId7"/>
    <p:sldId id="607" r:id="rId8"/>
    <p:sldId id="608" r:id="rId9"/>
    <p:sldId id="609" r:id="rId10"/>
    <p:sldId id="611" r:id="rId11"/>
    <p:sldId id="612" r:id="rId12"/>
    <p:sldId id="421" r:id="rId13"/>
    <p:sldId id="420" r:id="rId14"/>
    <p:sldId id="614" r:id="rId15"/>
    <p:sldId id="615" r:id="rId16"/>
    <p:sldId id="422" r:id="rId17"/>
    <p:sldId id="616" r:id="rId18"/>
    <p:sldId id="424" r:id="rId19"/>
    <p:sldId id="617" r:id="rId20"/>
    <p:sldId id="618" r:id="rId21"/>
    <p:sldId id="619" r:id="rId22"/>
    <p:sldId id="425" r:id="rId23"/>
    <p:sldId id="620" r:id="rId24"/>
    <p:sldId id="621" r:id="rId25"/>
    <p:sldId id="426" r:id="rId26"/>
    <p:sldId id="622" r:id="rId27"/>
    <p:sldId id="427" r:id="rId28"/>
    <p:sldId id="623" r:id="rId29"/>
    <p:sldId id="624" r:id="rId30"/>
    <p:sldId id="625" r:id="rId31"/>
    <p:sldId id="626" r:id="rId32"/>
    <p:sldId id="628" r:id="rId33"/>
    <p:sldId id="627" r:id="rId34"/>
    <p:sldId id="292" r:id="rId35"/>
    <p:sldId id="605" r:id="rId36"/>
    <p:sldId id="404" r:id="rId3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3" userDrawn="1">
          <p15:clr>
            <a:srgbClr val="A4A3A4"/>
          </p15:clr>
        </p15:guide>
        <p15:guide id="2" pos="5722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39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2EB7"/>
    <a:srgbClr val="C2CAED"/>
    <a:srgbClr val="05186B"/>
    <a:srgbClr val="072087"/>
    <a:srgbClr val="9A5CC8"/>
    <a:srgbClr val="644BC2"/>
    <a:srgbClr val="4D79CF"/>
    <a:srgbClr val="7A52C4"/>
    <a:srgbClr val="4741BE"/>
    <a:srgbClr val="C5A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20" autoAdjust="0"/>
    <p:restoredTop sz="81412" autoAdjust="0"/>
  </p:normalViewPr>
  <p:slideViewPr>
    <p:cSldViewPr snapToGrid="0">
      <p:cViewPr varScale="1">
        <p:scale>
          <a:sx n="125" d="100"/>
          <a:sy n="125" d="100"/>
        </p:scale>
        <p:origin x="1392" y="96"/>
      </p:cViewPr>
      <p:guideLst>
        <p:guide orient="horz" pos="1933"/>
        <p:guide pos="5722"/>
        <p:guide pos="597"/>
        <p:guide orient="horz" pos="39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EB310-8674-483F-929D-C190C8882D8F}" type="datetimeFigureOut">
              <a:rPr lang="ko-KR" altLang="en-US" smtClean="0"/>
              <a:t>10-05(Sun)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7B529-AFF3-4E5E-A5AE-5801984EB5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132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4445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FAA3A-6DC4-67CF-F901-77B905681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D1845AC-77AA-EE14-10F0-64B4AC0F90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087A283-9FAB-B291-4D87-68332FF5D2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좋은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HMW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질문은 적절한 범위를 갖는 것이 중요합니다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가령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어떻게 하면 우리가 대학 생활을 개선할 수 있을까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같은 질문은 너무 넓어서 막연하고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반대로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어떻게 하면 우리가 학생 식당에 키오스크를 설치할 수 있을까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처럼 이미 해결책을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정해놓은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질문은 상상력을 제한합니다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중간에서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어떻게 하면 우리가 학생들이 공강 시간을 더 의미 있게 활용하도록 도울 수 있을까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같은 질문이 바로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명확한 문제 영역을 제시하면서도 다양한 해결책을 상상하게 하는 좋은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HMW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질문의 예시입니다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0E6EB37-8494-5BB5-0042-3491FF890E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4922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27911-1CED-5CE5-7AEB-1F919FCBD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066C61E-1FD9-7C97-EAE8-8585AAAE53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8FE5FF1-86B0-4D11-3C88-E4F81A1BC4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HMW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질문은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문제에 갇혀 있던 우리의 시야를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무한한 가능성의 영역으로 넓혀주는 매우 강력한 도구입니다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그럼 다음 슬라이드에서는 실제 문제 사례를 가지고 어떻게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HMW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질문으로 변환할 수 있는지 구체적으로 연습해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F186CB0-EF01-D52A-89C9-91B902D45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6566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8D68B-20A9-37EA-DD64-CD905DCC7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033B5F2-081E-0392-3CA4-D3C4B857CE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6D17499-695F-20F5-7E53-0EAD1A0825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HMW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질문의 개념과 구조를 이해했다면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실제 문제 사례를 가지고 어떻게 이 질문으로 변환할 수 있는지 구체적으로 연습해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복잡해 보이지만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간단한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 레시피를 따르면 어떤 문제든 쉽게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HMW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질문으로 바꿀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F952D1C-8613-211D-AFE5-14A5CBB320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206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08929-7BF1-3CEB-43A6-55A2112BE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E0688DD-4E4E-3B42-AE55-9133CE70EA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F11104F-668D-8635-F2FD-BBCD68D49B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주차에서 다뤘던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어르신의 키오스크 사용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다시 가져와 이 레시피를 따라가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 단계는 인터뷰와 관찰을 통해 발견한 핵심적인 고충 지점을 명확히 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어르신들은 키오스크 앞에서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뒷사람 눈치 때문에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심리적 압박감을 느낀다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같이 말이죠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문제점을 명확히 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 단계로 그 이면에 숨겨진 긍정적인 욕구나 목표를 발견해야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어르신들이 진짜 원하는 것은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실수해도 괜찮은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안전한 환경에서 배우고 싶다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것일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1686EB6-E0E8-F832-8381-7976B7D5BE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0445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37B22-3FD5-EF7F-3868-A0F42932B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EDDD475-3D32-5833-81C0-9DA23A1AB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394BAA7-DF0C-152C-0752-19D23C8114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숨겨진 욕구를 찾아냈다면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 세 번째 단계에서 이 욕구를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HMW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형식으로 조합하는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결과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어떻게 하면 어르신들이 실수해도 괜찮다는 느낌을 받으며 안전하게 키오스크를 연습할 수 있도록 도울 수 있을까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질문이 완성됩니다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어떤가요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심리적 압박감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문제에 갇혀 있을 때보다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훨씬 더 다양하고 긍정적인 해결책을 상상할 수 있게 되지 않나요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 #3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연습용 키오스크 도입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시니어 전용 시간대 운영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심리적 안전망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만들어주는 다양한 아이디어가 나올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C4F95E8-C361-A705-57F6-F29496F30A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5076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D94BC-395D-1BAE-1024-5F4F811D6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73C732D-55C4-D638-7996-8E473C73CA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E8C6571-CC7B-610E-D39F-091F943E10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하나 더 연습해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주차 앞부분에서 다뤘던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도서관 자리 예약 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문제를 기억하시나요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학생들은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"9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 정각에 앱이 멈출 때 가장 큰 좌절감을 느낀다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 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잠시 영상을 멈추고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여러분이 직접 방금 배운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 레시피를 적용해서 이 문제를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HMW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질문으로 한번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바꿔보시겠어요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잠시 멈춤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BGM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넣어주세요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좋은 시도들이 많았을 것 같습니다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 문제점은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앱이 멈추는 것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#3 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 숨겨진 욕구는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아마도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노력한 만큼 공정한 기회를 얻고 싶다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 겁니다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402B106-2BD6-5BF9-3A18-D96406D3B8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870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00319-3F60-29C2-257C-DBD37EDB4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BA46609-878C-F4DD-0CB9-20CFB3F449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FE9E093-CAD8-B87F-ECC1-47C8B66C45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조합하면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어떻게 하면 시험 기간에 학생들이 자리를 공정하게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배분받고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있다고 느끼게 할 수 있을까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같은 질문이 가능하겠죠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질문은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서버 증설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기술적인 해결책에만 갇히지 않고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공정성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학생들의 근본적인 가치를 충족시키는 방향으로 우리의 시야를 넓혀줍니다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통해 우리는 선착순 예약 방식 외에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추첨제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시간대별 예약 분산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같은 전혀 다른 차원의 해결책도 고민해 볼 수 있게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HMW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문제를 기회로 전환하는 강력한 첫걸음입니다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모든 분석과 통찰을 종합하여 우리 프로젝트의 흔들리지 않는 북극성을 세우는 방법을 알아보겠습니다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EF1FA39-B864-6307-F475-D4554ABF4C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3940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53B1D-41C5-EEBC-B3C1-E0A008785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688D131-D957-DAD1-C1E9-B923AE1B3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BB222E9-066E-1CFB-9E8E-4BE981307C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'How Might We'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질문을 통해 우리는 문제에서 수많은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발견했습니다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이렇게 발산된 아이디어들 속에서 길을 잃지 않으려면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 여정의 방향을 명확하게 잡아줄 하나의 잘 정의된 문제가 필요합니다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정책디자인에서 이 중심축 역할을 하는 것이 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정의문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(Problem Statement)'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지금까지 우리가 진행한 모든 리서치와 분석을 종합하여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 팀이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누구의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무엇을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해결해야 하는지를 단 하나의 명확하고 간결한 문장으로 정의하는 것을 의미합니다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문제 정의문의 힘은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막연한 목표와 명확한 문제 정의를 비교해 보면 극명하게 드러납니다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102F6ED-D1AA-4363-008C-4221B1245A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4684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1FD42-8AA6-1653-0DBD-A63B7BBD4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B48135F-94B7-7497-D3A8-511160C544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F28512B-C436-C964-4712-07F1F06F6E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이전 차시에서 다뤘던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어르신의 키오스크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가지고 생각해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만약 문제 정의를 단순히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어르신들의 키오스크 문제를 해결할 것이다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라고만 한다면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문장은 너무 막연해서 우리가 정확히 누구를 도와야 하는지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그들이 겪는 진짜 어려움이 무엇인지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그래서 무엇을 해야 할지 전혀 알려주지 않습니다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팀원마다 각자 다른 문제를 상상하게 만들어 힘을 분산시킬 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우리가 진행한 리서치를 바탕으로 다음과 같이 정의한다면 이야기는 완전히 달라집니다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디지털 정보에 소외된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 이상 어르신들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(WHO)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뒷사람 눈치가 보여 키오스크 앞에서 심리적 압박감을 느끼기 때문에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(WHAT),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일상생활에 필수적인 주문과 예매를 포기하는 경우가 많다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(WHY)."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문장은 우리가 도와야 할 대상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(WHO),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그들이 겪는 핵심적인 고충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(WHAT),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이 문제가 왜 중요한지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(WHY)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명확히 담고 있어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자연스럽게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심리적 안정감을 주는 해결책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구체적인 방향성을 제시해 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EE67E15-7BE8-658B-316E-EAC9DB18D9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71620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A3D3A-140A-B810-4EF1-A3C7B6C8A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69C4A80-1929-ECB5-0B2F-6EB228A7B5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DD14334-5926-276C-78D7-8E660AE22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좋은 문제 정의문은 우리 프로젝트의 나침반과 같습니다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팀원들의 의견이 저마다 다를 때 우리가 나아가야 할 공동의 방향을 제시해 주고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수많은 아이디어가 쏟아져 나올 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아이디어가 우리가 정의한 문제를 해결하는 데 정말로 도움이 되는가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판단하는 의사결정의 기준이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 정의문은 단순히 문장 하나를 만드는 것이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 프로젝트의 성공을 좌우하는 가장 중요한 기준점을 세우는 과정입니다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 이 강력한 문제 정의문을 어떻게 만들 수 있을까요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슬라이드에서 구체적인 작성법과 템플릿을 알아보겠습니다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6800F91-679F-CEDF-717E-BB5FDB4634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4345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92AAD-FCFD-3BFC-B023-DF4805592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E5C57C0-83B0-88E5-BEB9-8BEA33167F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58CB49D-28BC-0B08-E1FE-3579654C3A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차시에서는 우리가 문제의 틀 자체를 바꾸는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 재정의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문제의 복잡한 시스템 구조를 한눈에 파악하는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인과관계 지도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대해 학습했습니다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통해 우리는 더 나은 문제를 발견하고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문제의 근본적인 작동 원리를 이해할 준비를 마쳤습니다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지도를 손에 넣었다고 해서 목적지에 저절로 도착하는 것은 아닙니다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이번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차시에서는 우리가 분석한 추상적인 문제 구조를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 해결책을 향해 나아갈 수 있는 구체적인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실행 과제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전환하는 방법을 배우겠습니다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1A1537E-349C-96A9-A86C-313DE28533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96392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5327E-D79B-8A5B-3A6D-D931AFFF7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5F2B410-10CB-519E-31EC-24C3D0F86E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695C41F-B613-7854-6A12-EF2BEB5C44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 정의문이 왜 중요한지 이해했다면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어떻게 하면 좋은 문제 정의문을 작성할 수 있는지 그 구체적인 방법과 템플릿을 알아보겠습니다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A3B332D-7DD5-68C3-CA34-E345B13E73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57062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5EE60-644E-05D1-2A13-09916C086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26FF724-89F3-55DB-9942-5D00C06370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26A3CDE-9377-7177-5C8F-8AB35A4140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좋은 문제 정의문은 우리가 지금까지 수집한 모든 데이터와 통찰을 바탕으로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크게 세 가지 요소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누구의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무엇을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해결해야 하는가에 답할 수 있어야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위한 간단하면서도 강력한 템플릿은 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"[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 팀은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[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사용자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집단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어려움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해결하고자 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왜냐하면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 상황에 대한 핵심 통찰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발견했기 때문이다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구조를 따르는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98CA918-B3D5-6CDE-E510-0EB725F9B4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3439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99674-E814-E2DF-05D1-2C42FC47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6F77417-F6B3-8B67-DBC0-7B8A514FFA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03806BE-0952-EF02-ABAF-0B87418386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템플릿의 앞부분인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'[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'[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]＇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우리가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STP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분석을 통해 선정한 타겟 집단과 그들이 겪는 핵심적인 고충을 담는 부분입니다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마지막으로 가장 중요한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'[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핵심 통찰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부분에는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우리가 지난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주차의 질적 연구와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주차의 양적 연구를 통해 증명해낸 문제의 진짜 이유를 담습니다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통찰 부분이 바로 우리 정책의 방향을 결정하는 가장 핵심적인 내용이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0710DDB-1CF6-2EB4-5FEA-4C0B37EBA5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13668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1DA97-D258-6756-33FB-8B2BE85CA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4168007-1213-E420-B579-AD18CF9A80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2A118B1-106A-A3A1-DCD6-C8903A5553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물론 이 템플릿을 채운다고 해서 저절로 좋은 문제 정의문이 되는 것은 아닙니다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좋은 문제 정의문이 되기 위해서는 몇 가지 중요한 조건을 만족해야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#1,2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특정 기술이나 조직이 아닌 사람의 필요에 초점을 맞춰야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#3,4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팀원 누구나 똑같이 이해할 수 있도록 명확하고 간결해야 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F8D0B74-A95C-F4CA-D67B-351249A047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48239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8C032-8E0C-9951-0C6D-FABDF8012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568F471-7661-7B91-AE92-1697F92F01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CE2034E-D561-A981-2644-18789A1EE8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#1,2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특정 해결책을 미리 정해두지 않아 창의적인 아이디어가 나올 수 있도록 넓은 방향성을 제시해야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#3,4 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가진 자원과 시간 안에서 도전해볼 만한 실행 가능한 범위를 설정해야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문제 정의문은 템플릿을 채우는 것을 넘어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조건들을 만족시키기 위한 깊은 고민과 팀의 합의를 통해 완성되는 우리 프로젝트의 가장 중요한 나침반입니다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그럼 이 템플릿을 활용해서 우리가 앞서 다뤘던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디지털 소외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문제에 대한 문제 정의문을 완성해 볼까요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슬라이드에서 함께 작성해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F6CCA87-42D0-2C57-BC1E-4361ADFF17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16004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05DB7-7EF5-5C09-0349-7F754E0BD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BA60B29-6067-8B94-50A5-4656868EA4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A2BEBB5-F210-6760-CDB5-0B1370C956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그럼 우리가 배운 문제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정의문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템플릿을 활용해서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앞서 다루었던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디지털 소외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문제에 대한 문제 정의문을 함께 완성해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0F176A6-F0B3-EA08-2AC8-7417CCE6E6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94729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98F7F-64E6-DD1D-7117-CD832ECDA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6335D24-15D4-B2E0-9131-E8B953A798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FCAEE58-DBB3-5B5C-E295-7ED5ADF8EE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 정의문을 하나의 문장으로 만들기 위해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개의 핵심 블록을 조립한다고 생각해 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 블록은 우리의 주인공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대상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(WHO)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단순히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어르신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우리의 연구를 통해 더 구체화된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디지털 기기 사용에 심리적 장벽을 느끼는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 어르신들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468FBC9-1526-2F63-2A00-DD891659BC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54894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D0415-3526-628C-6B1E-A7533D2BA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15C6B12-A5B0-74FD-1112-48A0E41FBB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83AF1A4-BA01-ABE3-F238-D8D8DA8295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 블록은 이분들이 겪는 핵심 고충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(WHAT)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정보 소외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추상적인 개념 대신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그로 인해 발생하는 구체적인 결과인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일상생활에 필수적인 주문이나 예매를 스스로 해결하지 못하고 포기하게 되는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서술합니다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A1687A1-0E6A-E769-1D52-18124B28E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33154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27689-3A24-2DEC-668F-5A00C12D2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6F68463-9D69-72C7-9755-6565DA8A8C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E6C7F33-DD83-630D-C3A9-530A19F550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 세 번째 블록은 이 문제의 근본 원인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(WHY)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발견한 핵심 통찰인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실수에 대한 두려움과 타인에게 피해를 줄지 모른다는 사회적 압박감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여기에 들어갑니다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81DE548-52BA-49D5-8FA6-A0B1B4A6D9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98907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D171D-D638-1634-6BF4-9FF237F29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F118E0F-46B3-3CFA-2920-AA898FA951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EDA337D-9AFA-542B-D3B6-1610BEEE6B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세 블록을 논리적으로 연결하면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다음과 같은 강력한 문제 정의문이 탄생합니다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 팀은 디지털 기기 사용에 심리적 장벽을 느끼는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 어르신들이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일상생활에 필수적인 주문이나 예매를 스스로 해결하지 못하고 포기하게 되는 문제를 해결하고자 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##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왜냐하면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이분들이 기기 조작 미숙보다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실수에 대한 두려움과 사회적 압박감 때문에 새로운 기술 시도를 포기한다는 점을 발견했기 때문이다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.“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2EC8E58-111A-FCA5-D9AC-E983FED892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5813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6B8D5-EF0B-F60A-5F0F-6FFE23D3B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E06445B-B7C4-40A8-FAD1-E797D6876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4A4265E-E135-0F08-6CDB-354DAE3C4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재정의된 문제를 긍정적이고 실행 가능한 기회로 바꾸는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'How Might We'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질문 기법을 익힐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이 모든 분석과 통찰을 종합하여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 프로젝트의 흔들리지 않는 기준점이 되어 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정의문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작성하는 방법까지 학습하겠습니다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C6D3FE7-E169-517F-2328-192B991FC3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31126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FF245-9E56-AD5B-E2B0-5D7BA4D44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B6F1CC5-A76E-6DA4-CE36-96832BC200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D420A90-CB0D-DB14-3C10-8FC975B3E1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어떤가요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문장이 얼마나 강력한지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배운 좋은 문제 정의문의 조건들을 기준으로 직접 검증해 볼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#!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문장은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'70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 어르신들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심리적 압박감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인간의 경험에 초점을 맞추고 있으므로 인간 중심적입니다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팀원 모두가 우리가 해결할 문제의 대상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원인을 동일하게 이해할 수 있어 명확하고 간결합니다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191F16B-8BC6-FD0A-E329-A3AFDAC2F0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04289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A2364-D6F9-785D-9888-BFC5C5720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CDA921F-4032-1A84-3D37-55F10C6146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80176F2-825D-9159-B4EE-2E5CFCB68E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심리적 압박감 해소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방향은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제시하지만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특정 해결책을 강요하지 않아 창의적 아이디어를 위한 충분한 공간을 열어주므로 넓은 방향성을 제시합니다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 노인의 디지털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거대한 범위 대신 구체적이고 도전 가능한 범위로 문제를 좁혀주어 실행 가능합니다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문제 정의문이 해당 프로젝트의 흔들리지 않는 나침반이 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E8CEB64-4A3C-CFE2-7E89-8603C11D6D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71298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이것으로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주차 이론 강의를 모두 마치겠습니다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우리는 수집된 데이터를 바탕으로 문제의 본질을 명확히 정의하고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해결해야 할 핵심 과제를 도출하는 방법을 학습했습니다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오프라인 수업에서는 오늘 배운 도구들을 직접 여러분의 팀 프로젝트에 적용해 볼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크게 세 가지 활동을 진행하게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34739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57732-862B-62B4-CB23-7A21CB533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234C72B-1544-6DEB-D86A-C4BDDC45B5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57D29D2-6D68-6939-7812-8C9190DC63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팀이 선정한 문제에 대한 인과관계 지도를 그려보며 문제의 전체 시스템 구조를 시각화해 보세요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이해를 바탕으로 해결책을 탐색할 수 있는 긍정적인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HMW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질문을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 이상 만들어 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마지막으로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앞선 두 활동의 모든 통찰을 종합하여 팀 프로젝트의 방향을 결정할 최종 문제 정의문을 한 문장으로 완성해 주시기 바랍니다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한 문장이 바로 이번 오프라인 실습의 핵심 결과물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(Key Deliverable)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문제 정의문은 앞으로 여러분의 중간 발표에서 프로젝트의 목표를 가장 압축적으로 보여주는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핵심 내용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될 것이며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앞으로 나올 모든 아이디어를 평가하고 걸러내는 가장 중요한 기준으로 사용될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EB2671C-F430-A2DF-6568-E48CBF86CA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26460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58918-4FDA-7CFF-FB5B-667F4793F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C0D57F1-C0E2-59C2-B82B-B4FF943FCF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47B2C95-985A-3EE0-59DC-7B3735131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우리는 문제에 대한 깊고 넓은 이해를 바탕으로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진짜 풀어야 할 문제가 무엇인지 명확하게 정의했습니다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이 단단한 토대 위에서 문제를 해결하기 위한 창의적이고 다양한 아이디어를 발상하는 단계로 나아갑니다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그럼 오프라인 수업에서 뵙겠습니다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수고 많으셨습니다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EADE391-0E02-A288-1173-3BAE3999DB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4471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문제 정의문은 단순히 우리 팀의 목표를 선언하는 것을 넘어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앞으로 쏟아져 나올 수많은 아이디어들을 걸러내는 강력한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필터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역할을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아이디어가 나왔을 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아이디어가 우리가 정의한 핵심 문제를 해결하는 데 정말로 도움이 되는가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질문에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아니오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답이 나온다면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그것이 아무리 멋진 아이디어라도 과감히 버릴 수 있는 기준을 제공해 주는 매우 실용적인 도구입니다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문제에서 기회를 발견하는 첫 번째 도구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'How Might We'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질문부터 시작하겠습니다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2017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E1E7B-E2D9-7991-4CC7-06288F798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5F115EA-D396-D264-B33A-0B4416BF1E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FF228D1-0A1C-786B-E32F-CC396ABB51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문제의 구조를 파악하고 더 나은 관점에서 문제를 재정의했다면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그 문제를 어떻게 해결할 수 있을지에 대한 구체적인 고민을 시작해야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문제 그 자체에만 매몰되다 보면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종종 부정적인 생각에 갇히거나 해결책의 범위를 스스로 좁히곤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우리의 관점을 문제에서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전환시켜주는 매우 간단하면서도 강력한 도구가 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'How Might We',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줄여서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HMW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질문입니다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HMW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우리가 발견한 문제나 사용자의 고충 지점을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창의적인 해결책을 유도하는 긍정적이고 개방적인 질문으로 바꾸는 기법입니다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35FEEDF-67FF-A2C4-7BF8-9FC57A8DA4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2952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D72D5-3D4B-DEDC-D8B3-547512044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7AE4488-18FD-2DA8-9952-2F3005289D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61ADD17-D8A8-15DE-1EE4-5A8773840F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발견한 문제가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학생들은 점심시간에 학생 식당 줄이 너무 길어 불만이 많다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해봅시다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문제에 갇혀 있으면 우리는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어떻게 줄을 줄일까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좁은 해결책만 고민하게 되지만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HMW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마법을 적용하면 질문이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어떻게 하면 우리가 점심시간의 대기 경험을 더 즐겁고 효율적으로 만들 수 있을까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바뀝니다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BDD96B1-2DC0-B818-E04F-4891E74AA1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1043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A806E-452E-7F12-8790-BA962B6DA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B57258C-F8D6-3A74-A09E-BB7E27B91E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ABD178F-39F6-5D68-B943-B8E319F60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질문이 바뀌자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모바일 주문 시스템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＇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대기 중 즐길 거리 제공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 훨씬 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다채롭고 창의적인 해결책의 문이 열리는 것이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느껴지시나요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68D0025-D6E9-2BFF-EBD4-E121B1836F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2019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185AE-8B25-6079-3785-794BD65C6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2974E3A-A106-CA40-A613-68E2A02C51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FBB5E43-4FFD-7988-2A61-A0DA06823A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HMW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이것은 불가능해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부정적인 장벽을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어떻게 하면 이것을 가능하게 만들 수 있을까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긍정적인 도전 과제로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바꾸어주는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HMW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질문은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How, Might, We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단어의 조합으로 이루어져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3F569E2-EE91-F912-A2D4-6B992AA52F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5781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4657E-25F5-A787-A250-02F4158D3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F747EB5-CE85-151F-94E0-8DDCF68EB9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8DC76F0-AF14-D8B6-090A-323EEB3692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해결책이 존재함을 암시하며 구체적인 행동을 고민하게 만들고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Might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정답이 없음을 암시하며 자유로운 아이디어 탐색의 여지를 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 문제가 우리 팀이 함께 풀어야 할 공동의 과제임을 강조합니다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이 세 단어를 조합한다고 해서 모두 좋은 질문이 되는 것은 아닙니다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2CB2DFE-F7B7-917D-5550-A095C845E7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256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613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EEF4808-3EB3-70C1-1E03-B5FF9D6B0F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91" y="1476"/>
            <a:ext cx="12293599" cy="1217003"/>
          </a:xfrm>
          <a:prstGeom prst="rect">
            <a:avLst/>
          </a:prstGeom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BF09000C-2E82-CBBD-5A18-B8F03B0FFC77}"/>
              </a:ext>
            </a:extLst>
          </p:cNvPr>
          <p:cNvGrpSpPr/>
          <p:nvPr userDrawn="1"/>
        </p:nvGrpSpPr>
        <p:grpSpPr>
          <a:xfrm>
            <a:off x="635561" y="291960"/>
            <a:ext cx="2426204" cy="413683"/>
            <a:chOff x="635561" y="291960"/>
            <a:chExt cx="2426204" cy="413683"/>
          </a:xfrm>
        </p:grpSpPr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id="{68FD2BDC-1836-D66A-F4C8-B9C1632B7B3F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39A8D3FC-B8A9-895B-D0BF-855C58EF49D5}"/>
                </a:ext>
              </a:extLst>
            </p:cNvPr>
            <p:cNvSpPr/>
            <p:nvPr/>
          </p:nvSpPr>
          <p:spPr>
            <a:xfrm>
              <a:off x="635561" y="291960"/>
              <a:ext cx="2426204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문제 정의 및 핵심 과제 도출</a:t>
              </a:r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8C747F7-9804-B31E-542F-53F2E6C66C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53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72F5E34B-F838-1B32-A888-5A21443A0930}"/>
              </a:ext>
            </a:extLst>
          </p:cNvPr>
          <p:cNvSpPr/>
          <p:nvPr userDrawn="1"/>
        </p:nvSpPr>
        <p:spPr>
          <a:xfrm>
            <a:off x="-101600" y="5898"/>
            <a:ext cx="12293600" cy="1201547"/>
          </a:xfrm>
          <a:prstGeom prst="rect">
            <a:avLst/>
          </a:prstGeom>
          <a:gradFill>
            <a:gsLst>
              <a:gs pos="16000">
                <a:srgbClr val="0B2EB7">
                  <a:alpha val="0"/>
                </a:srgbClr>
              </a:gs>
              <a:gs pos="100000">
                <a:srgbClr val="0B2EB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 descr="블러, 다채로움, 스크린샷, 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6D9D54-EBEE-3EA0-06E2-13518C3CB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98"/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4241800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B55D078-2B25-1F64-EB6A-FA3A86D38C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185B453C-66CD-3445-A1A3-1417ADD76967}"/>
              </a:ext>
            </a:extLst>
          </p:cNvPr>
          <p:cNvGrpSpPr/>
          <p:nvPr userDrawn="1"/>
        </p:nvGrpSpPr>
        <p:grpSpPr>
          <a:xfrm>
            <a:off x="635561" y="291960"/>
            <a:ext cx="2426204" cy="413683"/>
            <a:chOff x="635561" y="291960"/>
            <a:chExt cx="2426204" cy="413683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9D4D95B3-AC4C-E606-A191-692E02A403C6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6147F371-021D-A17B-0D1B-D3D7FB072C79}"/>
                </a:ext>
              </a:extLst>
            </p:cNvPr>
            <p:cNvSpPr/>
            <p:nvPr/>
          </p:nvSpPr>
          <p:spPr>
            <a:xfrm>
              <a:off x="635561" y="291960"/>
              <a:ext cx="2426204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문제 정의 및 핵심 과제 도출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2077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그림 112" descr="스크린샷, 어둠, 블루, 우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5244B76-ED28-20E7-A34C-8E5F0EB4B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819400"/>
            <a:ext cx="12192000" cy="40386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72F5E34B-F838-1B32-A888-5A21443A0930}"/>
              </a:ext>
            </a:extLst>
          </p:cNvPr>
          <p:cNvSpPr/>
          <p:nvPr userDrawn="1"/>
        </p:nvSpPr>
        <p:spPr>
          <a:xfrm>
            <a:off x="-101600" y="-1"/>
            <a:ext cx="12293600" cy="1201547"/>
          </a:xfrm>
          <a:prstGeom prst="rect">
            <a:avLst/>
          </a:prstGeom>
          <a:gradFill>
            <a:gsLst>
              <a:gs pos="16000">
                <a:srgbClr val="0B2EB7">
                  <a:alpha val="0"/>
                </a:srgbClr>
              </a:gs>
              <a:gs pos="100000">
                <a:srgbClr val="0B2EB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 descr="블러, 다채로움, 스크린샷, 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6D9D54-EBEE-3EA0-06E2-13518C3CB5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98"/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4241800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CB4EA0-3B1C-8AB3-D97E-C0EEF1A252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FD5F0F91-15C2-600D-CD6E-3A6E2462C552}"/>
              </a:ext>
            </a:extLst>
          </p:cNvPr>
          <p:cNvGrpSpPr/>
          <p:nvPr userDrawn="1"/>
        </p:nvGrpSpPr>
        <p:grpSpPr>
          <a:xfrm>
            <a:off x="635561" y="291960"/>
            <a:ext cx="2426204" cy="413683"/>
            <a:chOff x="635561" y="291960"/>
            <a:chExt cx="2426204" cy="413683"/>
          </a:xfrm>
        </p:grpSpPr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E25AAEC2-4676-EFAA-3445-AFCAB91C62D4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682EFFDD-0736-C8B5-7C3D-27A0286A758F}"/>
                </a:ext>
              </a:extLst>
            </p:cNvPr>
            <p:cNvSpPr/>
            <p:nvPr/>
          </p:nvSpPr>
          <p:spPr>
            <a:xfrm>
              <a:off x="635561" y="291960"/>
              <a:ext cx="2426204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문제 정의 및 핵심 과제 도출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9705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그림 42" descr="야외, 수평선, 자연, 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DD45F26-0A2F-1696-A477-E4EEEF547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12192000" cy="0"/>
          </a:xfrm>
          <a:prstGeom prst="line">
            <a:avLst/>
          </a:prstGeom>
          <a:ln w="6350">
            <a:solidFill>
              <a:srgbClr val="1F3C67">
                <a:alpha val="3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3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188C506-B8A7-B343-290B-1DA4A183FA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41F98555-E1A4-162D-317D-F4BF743112C5}"/>
              </a:ext>
            </a:extLst>
          </p:cNvPr>
          <p:cNvGrpSpPr/>
          <p:nvPr userDrawn="1"/>
        </p:nvGrpSpPr>
        <p:grpSpPr>
          <a:xfrm>
            <a:off x="635561" y="291960"/>
            <a:ext cx="2426204" cy="413683"/>
            <a:chOff x="635561" y="291960"/>
            <a:chExt cx="2426204" cy="413683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A01EBD46-9A9E-45A8-6CAC-44FC12F0D24F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FE1E2F33-15B7-CD8A-A67A-751438536C4A}"/>
                </a:ext>
              </a:extLst>
            </p:cNvPr>
            <p:cNvSpPr/>
            <p:nvPr/>
          </p:nvSpPr>
          <p:spPr>
            <a:xfrm>
              <a:off x="635561" y="291960"/>
              <a:ext cx="2426204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문제 정의 및 핵심 과제 도출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5456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70F10D-5BCA-EC72-08A9-6A051E929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F08442-FAEE-2429-A127-79BA523EC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4B6BC533-0C69-58BA-EDE4-DD21CBF45C0A}"/>
              </a:ext>
            </a:extLst>
          </p:cNvPr>
          <p:cNvCxnSpPr/>
          <p:nvPr userDrawn="1"/>
        </p:nvCxnSpPr>
        <p:spPr>
          <a:xfrm>
            <a:off x="0" y="13614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사다리꼴 7">
            <a:extLst>
              <a:ext uri="{FF2B5EF4-FFF2-40B4-BE49-F238E27FC236}">
                <a16:creationId xmlns:a16="http://schemas.microsoft.com/office/drawing/2014/main" id="{8150AC52-6D2C-6CF1-5A9A-53DE5D22FE7B}"/>
              </a:ext>
            </a:extLst>
          </p:cNvPr>
          <p:cNvSpPr/>
          <p:nvPr userDrawn="1"/>
        </p:nvSpPr>
        <p:spPr>
          <a:xfrm rot="10800000">
            <a:off x="4532671" y="-1"/>
            <a:ext cx="3126658" cy="422788"/>
          </a:xfrm>
          <a:prstGeom prst="trapezoid">
            <a:avLst>
              <a:gd name="adj" fmla="val 105000"/>
            </a:avLst>
          </a:prstGeom>
          <a:blipFill dpi="0" rotWithShape="1">
            <a:blip r:embed="rId4"/>
            <a:srcRect/>
            <a:tile tx="0" ty="-698500" sx="70000" sy="92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6653EE2-26AE-818F-0179-E14744A655F3}"/>
              </a:ext>
            </a:extLst>
          </p:cNvPr>
          <p:cNvSpPr/>
          <p:nvPr userDrawn="1"/>
        </p:nvSpPr>
        <p:spPr>
          <a:xfrm>
            <a:off x="4752916" y="291961"/>
            <a:ext cx="2686170" cy="2813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noFill/>
          </a:ln>
          <a:effectLst>
            <a:outerShdw blurRad="88900" dist="889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216000" bIns="0" rtlCol="0" anchor="ctr">
            <a:spAutoFit/>
          </a:bodyPr>
          <a:lstStyle/>
          <a:p>
            <a:pPr algn="ctr"/>
            <a:r>
              <a:rPr lang="ko-KR" altLang="en-US" sz="13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문제 정의 및 핵심 과제 도출</a:t>
            </a: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375E7125-D16D-2140-A07A-DB78C0E16B8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14786" y="584096"/>
            <a:ext cx="777319" cy="777319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8FF04912-7C69-5FEC-223A-9FB58D6B5729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98808CF9-1A7F-28A7-7A8E-454C1901C95D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5F9AA307-5B7C-106A-F83D-891FBF2AC9A7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557A0091-3568-5A8F-D0F0-046C48F55F4E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2" name="그림 1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81ECD51-F0B6-8BAB-E5A0-C75C9F1792E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67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37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2" r:id="rId2"/>
    <p:sldLayoutId id="2147483654" r:id="rId3"/>
    <p:sldLayoutId id="2147483655" r:id="rId4"/>
    <p:sldLayoutId id="2147483653" r:id="rId5"/>
    <p:sldLayoutId id="2147483656" r:id="rId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9.jp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A778A0B3-1E7B-BA67-CD7D-44BEB415CB1E}"/>
              </a:ext>
            </a:extLst>
          </p:cNvPr>
          <p:cNvGrpSpPr/>
          <p:nvPr/>
        </p:nvGrpSpPr>
        <p:grpSpPr>
          <a:xfrm>
            <a:off x="0" y="0"/>
            <a:ext cx="12192193" cy="6858000"/>
            <a:chOff x="0" y="0"/>
            <a:chExt cx="12192193" cy="6858000"/>
          </a:xfrm>
        </p:grpSpPr>
        <p:pic>
          <p:nvPicPr>
            <p:cNvPr id="118" name="그림 117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D384D913-529E-5D2C-6B3F-3CC87E990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cxnSp>
          <p:nvCxnSpPr>
            <p:cNvPr id="119" name="직선 연결선 118">
              <a:extLst>
                <a:ext uri="{FF2B5EF4-FFF2-40B4-BE49-F238E27FC236}">
                  <a16:creationId xmlns:a16="http://schemas.microsoft.com/office/drawing/2014/main" id="{54294B0B-5092-7DE8-DE7A-74BA4783919C}"/>
                </a:ext>
              </a:extLst>
            </p:cNvPr>
            <p:cNvCxnSpPr/>
            <p:nvPr/>
          </p:nvCxnSpPr>
          <p:spPr>
            <a:xfrm>
              <a:off x="0" y="1232214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직선 연결선 119">
              <a:extLst>
                <a:ext uri="{FF2B5EF4-FFF2-40B4-BE49-F238E27FC236}">
                  <a16:creationId xmlns:a16="http://schemas.microsoft.com/office/drawing/2014/main" id="{EC6F9B13-5556-AD99-3970-06ADFD4184B7}"/>
                </a:ext>
              </a:extLst>
            </p:cNvPr>
            <p:cNvCxnSpPr/>
            <p:nvPr/>
          </p:nvCxnSpPr>
          <p:spPr>
            <a:xfrm>
              <a:off x="0" y="3790982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직선 연결선 120">
              <a:extLst>
                <a:ext uri="{FF2B5EF4-FFF2-40B4-BE49-F238E27FC236}">
                  <a16:creationId xmlns:a16="http://schemas.microsoft.com/office/drawing/2014/main" id="{03AD25B7-B7CD-0055-65F7-604048DD2927}"/>
                </a:ext>
              </a:extLst>
            </p:cNvPr>
            <p:cNvCxnSpPr/>
            <p:nvPr/>
          </p:nvCxnSpPr>
          <p:spPr>
            <a:xfrm>
              <a:off x="0" y="4410107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직선 연결선 121">
              <a:extLst>
                <a:ext uri="{FF2B5EF4-FFF2-40B4-BE49-F238E27FC236}">
                  <a16:creationId xmlns:a16="http://schemas.microsoft.com/office/drawing/2014/main" id="{7359754F-5C5B-8422-7C4E-843C17986F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0"/>
              <a:ext cx="2462212" cy="2462212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직선 연결선 122">
              <a:extLst>
                <a:ext uri="{FF2B5EF4-FFF2-40B4-BE49-F238E27FC236}">
                  <a16:creationId xmlns:a16="http://schemas.microsoft.com/office/drawing/2014/main" id="{646C73CE-FAFC-D19E-5FE2-CD380011CA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20543" y="5086350"/>
              <a:ext cx="1771650" cy="177165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직선 연결선 123">
              <a:extLst>
                <a:ext uri="{FF2B5EF4-FFF2-40B4-BE49-F238E27FC236}">
                  <a16:creationId xmlns:a16="http://schemas.microsoft.com/office/drawing/2014/main" id="{94FA73C5-C12B-244E-9EBD-7A5A89DBFF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920649"/>
              <a:ext cx="1399984" cy="1399984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5" name="그림 124" descr="텍스트, 스크린샷, 폰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84A67A4F-EF5F-F4FE-3D5F-CA3773EC0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144000" y="355600"/>
              <a:ext cx="2667000" cy="558800"/>
            </a:xfrm>
            <a:prstGeom prst="rect">
              <a:avLst/>
            </a:prstGeom>
          </p:spPr>
        </p:pic>
        <p:grpSp>
          <p:nvGrpSpPr>
            <p:cNvPr id="126" name="그룹 125">
              <a:extLst>
                <a:ext uri="{FF2B5EF4-FFF2-40B4-BE49-F238E27FC236}">
                  <a16:creationId xmlns:a16="http://schemas.microsoft.com/office/drawing/2014/main" id="{C2388F86-5751-5438-AAA1-4F1E0CD8A2BA}"/>
                </a:ext>
              </a:extLst>
            </p:cNvPr>
            <p:cNvGrpSpPr/>
            <p:nvPr/>
          </p:nvGrpSpPr>
          <p:grpSpPr>
            <a:xfrm>
              <a:off x="802482" y="378145"/>
              <a:ext cx="54768" cy="569116"/>
              <a:chOff x="895351" y="378145"/>
              <a:chExt cx="54768" cy="569116"/>
            </a:xfrm>
          </p:grpSpPr>
          <p:sp>
            <p:nvSpPr>
              <p:cNvPr id="127" name="타원 126">
                <a:extLst>
                  <a:ext uri="{FF2B5EF4-FFF2-40B4-BE49-F238E27FC236}">
                    <a16:creationId xmlns:a16="http://schemas.microsoft.com/office/drawing/2014/main" id="{1D476CE6-0570-415D-F7F0-A90931B25395}"/>
                  </a:ext>
                </a:extLst>
              </p:cNvPr>
              <p:cNvSpPr/>
              <p:nvPr/>
            </p:nvSpPr>
            <p:spPr>
              <a:xfrm>
                <a:off x="895351" y="37814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8" name="타원 127">
                <a:extLst>
                  <a:ext uri="{FF2B5EF4-FFF2-40B4-BE49-F238E27FC236}">
                    <a16:creationId xmlns:a16="http://schemas.microsoft.com/office/drawing/2014/main" id="{58FCE246-6494-2359-CB39-8394D624C4FA}"/>
                  </a:ext>
                </a:extLst>
              </p:cNvPr>
              <p:cNvSpPr/>
              <p:nvPr/>
            </p:nvSpPr>
            <p:spPr>
              <a:xfrm>
                <a:off x="895351" y="547214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9" name="타원 128">
                <a:extLst>
                  <a:ext uri="{FF2B5EF4-FFF2-40B4-BE49-F238E27FC236}">
                    <a16:creationId xmlns:a16="http://schemas.microsoft.com/office/drawing/2014/main" id="{4018CE1C-80B1-1298-AD24-17CC562B0542}"/>
                  </a:ext>
                </a:extLst>
              </p:cNvPr>
              <p:cNvSpPr/>
              <p:nvPr/>
            </p:nvSpPr>
            <p:spPr>
              <a:xfrm>
                <a:off x="895351" y="89249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61181452-3445-F801-0B89-DFB92F442A8E}"/>
                </a:ext>
              </a:extLst>
            </p:cNvPr>
            <p:cNvGrpSpPr/>
            <p:nvPr/>
          </p:nvGrpSpPr>
          <p:grpSpPr>
            <a:xfrm>
              <a:off x="6643688" y="5329558"/>
              <a:ext cx="54768" cy="569116"/>
              <a:chOff x="895351" y="378145"/>
              <a:chExt cx="54768" cy="569116"/>
            </a:xfrm>
          </p:grpSpPr>
          <p:sp>
            <p:nvSpPr>
              <p:cNvPr id="131" name="타원 130">
                <a:extLst>
                  <a:ext uri="{FF2B5EF4-FFF2-40B4-BE49-F238E27FC236}">
                    <a16:creationId xmlns:a16="http://schemas.microsoft.com/office/drawing/2014/main" id="{B17E927C-D271-65CC-03E9-75DDC5C78E36}"/>
                  </a:ext>
                </a:extLst>
              </p:cNvPr>
              <p:cNvSpPr/>
              <p:nvPr/>
            </p:nvSpPr>
            <p:spPr>
              <a:xfrm>
                <a:off x="895351" y="37814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2" name="타원 131">
                <a:extLst>
                  <a:ext uri="{FF2B5EF4-FFF2-40B4-BE49-F238E27FC236}">
                    <a16:creationId xmlns:a16="http://schemas.microsoft.com/office/drawing/2014/main" id="{E0D27114-C95D-9501-BF1B-DF2539D5A6F6}"/>
                  </a:ext>
                </a:extLst>
              </p:cNvPr>
              <p:cNvSpPr/>
              <p:nvPr/>
            </p:nvSpPr>
            <p:spPr>
              <a:xfrm>
                <a:off x="895351" y="547214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3" name="타원 132">
                <a:extLst>
                  <a:ext uri="{FF2B5EF4-FFF2-40B4-BE49-F238E27FC236}">
                    <a16:creationId xmlns:a16="http://schemas.microsoft.com/office/drawing/2014/main" id="{8E30A757-9DAD-713E-655C-9774DE527FEC}"/>
                  </a:ext>
                </a:extLst>
              </p:cNvPr>
              <p:cNvSpPr/>
              <p:nvPr/>
            </p:nvSpPr>
            <p:spPr>
              <a:xfrm>
                <a:off x="895351" y="89249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EF2BA08F-CCAA-0266-1565-BF78CCF24BFD}"/>
                </a:ext>
              </a:extLst>
            </p:cNvPr>
            <p:cNvSpPr txBox="1"/>
            <p:nvPr/>
          </p:nvSpPr>
          <p:spPr>
            <a:xfrm>
              <a:off x="1047750" y="1447800"/>
              <a:ext cx="54412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000" spc="-18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에어" pitchFamily="2" charset="-127"/>
                  <a:ea typeface="카페24 아네모네에어" pitchFamily="2" charset="-127"/>
                </a:rPr>
                <a:t>사회문제 해결을 위한</a:t>
              </a:r>
            </a:p>
          </p:txBody>
        </p:sp>
        <p:grpSp>
          <p:nvGrpSpPr>
            <p:cNvPr id="136" name="그룹 135">
              <a:extLst>
                <a:ext uri="{FF2B5EF4-FFF2-40B4-BE49-F238E27FC236}">
                  <a16:creationId xmlns:a16="http://schemas.microsoft.com/office/drawing/2014/main" id="{05099BFA-4AB8-E3B6-F881-B904E3269AF2}"/>
                </a:ext>
              </a:extLst>
            </p:cNvPr>
            <p:cNvGrpSpPr/>
            <p:nvPr/>
          </p:nvGrpSpPr>
          <p:grpSpPr>
            <a:xfrm>
              <a:off x="5469730" y="0"/>
              <a:ext cx="5295106" cy="3792563"/>
              <a:chOff x="5493544" y="0"/>
              <a:chExt cx="5295106" cy="3792563"/>
            </a:xfrm>
          </p:grpSpPr>
          <p:sp>
            <p:nvSpPr>
              <p:cNvPr id="137" name="자유형: 도형 136">
                <a:extLst>
                  <a:ext uri="{FF2B5EF4-FFF2-40B4-BE49-F238E27FC236}">
                    <a16:creationId xmlns:a16="http://schemas.microsoft.com/office/drawing/2014/main" id="{6BA3D972-D55E-F778-77A6-7163DC53F538}"/>
                  </a:ext>
                </a:extLst>
              </p:cNvPr>
              <p:cNvSpPr/>
              <p:nvPr/>
            </p:nvSpPr>
            <p:spPr>
              <a:xfrm flipH="1">
                <a:off x="5738810" y="1433511"/>
                <a:ext cx="5049840" cy="2116139"/>
              </a:xfrm>
              <a:custGeom>
                <a:avLst/>
                <a:gdLst>
                  <a:gd name="connsiteX0" fmla="*/ 2933702 w 5049840"/>
                  <a:gd name="connsiteY0" fmla="*/ 0 h 2116139"/>
                  <a:gd name="connsiteX1" fmla="*/ 2933701 w 5049840"/>
                  <a:gd name="connsiteY1" fmla="*/ 0 h 2116139"/>
                  <a:gd name="connsiteX2" fmla="*/ 0 w 5049840"/>
                  <a:gd name="connsiteY2" fmla="*/ 0 h 2116139"/>
                  <a:gd name="connsiteX3" fmla="*/ 0 w 5049840"/>
                  <a:gd name="connsiteY3" fmla="*/ 2116139 h 2116139"/>
                  <a:gd name="connsiteX4" fmla="*/ 2933701 w 5049840"/>
                  <a:gd name="connsiteY4" fmla="*/ 2116139 h 2116139"/>
                  <a:gd name="connsiteX5" fmla="*/ 2933702 w 5049840"/>
                  <a:gd name="connsiteY5" fmla="*/ 2116139 h 2116139"/>
                  <a:gd name="connsiteX6" fmla="*/ 5049840 w 5049840"/>
                  <a:gd name="connsiteY6" fmla="*/ 2116139 h 2116139"/>
                  <a:gd name="connsiteX7" fmla="*/ 2933702 w 5049840"/>
                  <a:gd name="connsiteY7" fmla="*/ 1 h 2116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49840" h="2116139">
                    <a:moveTo>
                      <a:pt x="2933702" y="0"/>
                    </a:moveTo>
                    <a:lnTo>
                      <a:pt x="2933701" y="0"/>
                    </a:lnTo>
                    <a:lnTo>
                      <a:pt x="0" y="0"/>
                    </a:lnTo>
                    <a:lnTo>
                      <a:pt x="0" y="2116139"/>
                    </a:lnTo>
                    <a:lnTo>
                      <a:pt x="2933701" y="2116139"/>
                    </a:lnTo>
                    <a:lnTo>
                      <a:pt x="2933702" y="2116139"/>
                    </a:lnTo>
                    <a:lnTo>
                      <a:pt x="5049840" y="2116139"/>
                    </a:lnTo>
                    <a:lnTo>
                      <a:pt x="2933702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38" name="직선 연결선 137">
                <a:extLst>
                  <a:ext uri="{FF2B5EF4-FFF2-40B4-BE49-F238E27FC236}">
                    <a16:creationId xmlns:a16="http://schemas.microsoft.com/office/drawing/2014/main" id="{8459E8C2-1C24-0DE2-F1E3-057C5AD4FF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93544" y="0"/>
                <a:ext cx="3792563" cy="3792563"/>
              </a:xfrm>
              <a:prstGeom prst="line">
                <a:avLst/>
              </a:prstGeom>
              <a:ln w="6350">
                <a:solidFill>
                  <a:srgbClr val="1F3C67">
                    <a:alpha val="20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9" name="그룹 138">
              <a:extLst>
                <a:ext uri="{FF2B5EF4-FFF2-40B4-BE49-F238E27FC236}">
                  <a16:creationId xmlns:a16="http://schemas.microsoft.com/office/drawing/2014/main" id="{2A1142DF-AD9A-287F-ECBD-E90B46F435C0}"/>
                </a:ext>
              </a:extLst>
            </p:cNvPr>
            <p:cNvGrpSpPr/>
            <p:nvPr/>
          </p:nvGrpSpPr>
          <p:grpSpPr>
            <a:xfrm>
              <a:off x="1150573" y="5434333"/>
              <a:ext cx="473870" cy="473870"/>
              <a:chOff x="1150573" y="5434333"/>
              <a:chExt cx="473870" cy="473870"/>
            </a:xfrm>
          </p:grpSpPr>
          <p:sp>
            <p:nvSpPr>
              <p:cNvPr id="140" name="타원 139">
                <a:extLst>
                  <a:ext uri="{FF2B5EF4-FFF2-40B4-BE49-F238E27FC236}">
                    <a16:creationId xmlns:a16="http://schemas.microsoft.com/office/drawing/2014/main" id="{D33EC226-1FC0-E12A-00B7-03E4057344DA}"/>
                  </a:ext>
                </a:extLst>
              </p:cNvPr>
              <p:cNvSpPr/>
              <p:nvPr/>
            </p:nvSpPr>
            <p:spPr>
              <a:xfrm>
                <a:off x="115057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1" name="그림 140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0F4300C-2B6A-24FB-9E6E-21D2B6D05F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71574" y="5480051"/>
                <a:ext cx="441325" cy="387350"/>
              </a:xfrm>
              <a:prstGeom prst="rect">
                <a:avLst/>
              </a:prstGeom>
            </p:spPr>
          </p:pic>
        </p:grpSp>
        <p:grpSp>
          <p:nvGrpSpPr>
            <p:cNvPr id="142" name="그룹 141">
              <a:extLst>
                <a:ext uri="{FF2B5EF4-FFF2-40B4-BE49-F238E27FC236}">
                  <a16:creationId xmlns:a16="http://schemas.microsoft.com/office/drawing/2014/main" id="{EED4200B-41C2-85BE-4AD6-0CCA8A97E182}"/>
                </a:ext>
              </a:extLst>
            </p:cNvPr>
            <p:cNvGrpSpPr/>
            <p:nvPr/>
          </p:nvGrpSpPr>
          <p:grpSpPr>
            <a:xfrm>
              <a:off x="1808393" y="5434333"/>
              <a:ext cx="473870" cy="473870"/>
              <a:chOff x="1808393" y="5434333"/>
              <a:chExt cx="473870" cy="473870"/>
            </a:xfrm>
          </p:grpSpPr>
          <p:sp>
            <p:nvSpPr>
              <p:cNvPr id="143" name="타원 142">
                <a:extLst>
                  <a:ext uri="{FF2B5EF4-FFF2-40B4-BE49-F238E27FC236}">
                    <a16:creationId xmlns:a16="http://schemas.microsoft.com/office/drawing/2014/main" id="{57EBD714-5BB6-D949-E90F-B522E218C6C2}"/>
                  </a:ext>
                </a:extLst>
              </p:cNvPr>
              <p:cNvSpPr/>
              <p:nvPr/>
            </p:nvSpPr>
            <p:spPr>
              <a:xfrm>
                <a:off x="180839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4" name="그림 143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1211A61-7063-6442-7356-7A891C911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60550" y="5499099"/>
                <a:ext cx="358775" cy="368301"/>
              </a:xfrm>
              <a:prstGeom prst="rect">
                <a:avLst/>
              </a:prstGeom>
            </p:spPr>
          </p:pic>
        </p:grpSp>
        <p:grpSp>
          <p:nvGrpSpPr>
            <p:cNvPr id="145" name="그룹 144">
              <a:extLst>
                <a:ext uri="{FF2B5EF4-FFF2-40B4-BE49-F238E27FC236}">
                  <a16:creationId xmlns:a16="http://schemas.microsoft.com/office/drawing/2014/main" id="{75378133-4B41-A919-1F4D-618C55F61C99}"/>
                </a:ext>
              </a:extLst>
            </p:cNvPr>
            <p:cNvGrpSpPr/>
            <p:nvPr/>
          </p:nvGrpSpPr>
          <p:grpSpPr>
            <a:xfrm>
              <a:off x="2466213" y="5434333"/>
              <a:ext cx="473870" cy="473870"/>
              <a:chOff x="2466213" y="5434333"/>
              <a:chExt cx="473870" cy="473870"/>
            </a:xfrm>
          </p:grpSpPr>
          <p:sp>
            <p:nvSpPr>
              <p:cNvPr id="146" name="타원 145">
                <a:extLst>
                  <a:ext uri="{FF2B5EF4-FFF2-40B4-BE49-F238E27FC236}">
                    <a16:creationId xmlns:a16="http://schemas.microsoft.com/office/drawing/2014/main" id="{B75A1735-0CBE-68E5-27D8-4D1166F0D54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7" name="그림 146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8F2A8321-6E12-C3E6-EBEF-10E7E6B54D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  <p:grpSp>
          <p:nvGrpSpPr>
            <p:cNvPr id="148" name="그룹 147">
              <a:extLst>
                <a:ext uri="{FF2B5EF4-FFF2-40B4-BE49-F238E27FC236}">
                  <a16:creationId xmlns:a16="http://schemas.microsoft.com/office/drawing/2014/main" id="{84D6E644-BFFD-2D92-7A35-746B125BAA3D}"/>
                </a:ext>
              </a:extLst>
            </p:cNvPr>
            <p:cNvGrpSpPr/>
            <p:nvPr/>
          </p:nvGrpSpPr>
          <p:grpSpPr>
            <a:xfrm>
              <a:off x="3124033" y="5434333"/>
              <a:ext cx="473870" cy="473870"/>
              <a:chOff x="3124033" y="5434333"/>
              <a:chExt cx="473870" cy="473870"/>
            </a:xfrm>
          </p:grpSpPr>
          <p:sp>
            <p:nvSpPr>
              <p:cNvPr id="149" name="타원 148">
                <a:extLst>
                  <a:ext uri="{FF2B5EF4-FFF2-40B4-BE49-F238E27FC236}">
                    <a16:creationId xmlns:a16="http://schemas.microsoft.com/office/drawing/2014/main" id="{B0AAF1AB-1178-5A31-47DE-A409035F9989}"/>
                  </a:ext>
                </a:extLst>
              </p:cNvPr>
              <p:cNvSpPr/>
              <p:nvPr/>
            </p:nvSpPr>
            <p:spPr>
              <a:xfrm>
                <a:off x="312403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0" name="그림 14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46CEA1A-BD66-5AEC-3C4B-319F25327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200400" y="5480051"/>
                <a:ext cx="339725" cy="387350"/>
              </a:xfrm>
              <a:prstGeom prst="rect">
                <a:avLst/>
              </a:prstGeom>
            </p:spPr>
          </p:pic>
        </p:grpSp>
        <p:grpSp>
          <p:nvGrpSpPr>
            <p:cNvPr id="151" name="그룹 150">
              <a:extLst>
                <a:ext uri="{FF2B5EF4-FFF2-40B4-BE49-F238E27FC236}">
                  <a16:creationId xmlns:a16="http://schemas.microsoft.com/office/drawing/2014/main" id="{FAA27F9E-0949-9834-8E0B-F8BECC7B60E2}"/>
                </a:ext>
              </a:extLst>
            </p:cNvPr>
            <p:cNvGrpSpPr/>
            <p:nvPr/>
          </p:nvGrpSpPr>
          <p:grpSpPr>
            <a:xfrm>
              <a:off x="3781854" y="5434333"/>
              <a:ext cx="473870" cy="473870"/>
              <a:chOff x="3781854" y="5434333"/>
              <a:chExt cx="473870" cy="473870"/>
            </a:xfrm>
          </p:grpSpPr>
          <p:sp>
            <p:nvSpPr>
              <p:cNvPr id="152" name="타원 151">
                <a:extLst>
                  <a:ext uri="{FF2B5EF4-FFF2-40B4-BE49-F238E27FC236}">
                    <a16:creationId xmlns:a16="http://schemas.microsoft.com/office/drawing/2014/main" id="{0CBE33A6-5EE0-05CF-2F58-9E092B886D41}"/>
                  </a:ext>
                </a:extLst>
              </p:cNvPr>
              <p:cNvSpPr/>
              <p:nvPr/>
            </p:nvSpPr>
            <p:spPr>
              <a:xfrm>
                <a:off x="3781854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3" name="그림 152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541CF9D-80B3-43C3-2258-6AC6C169D9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863974" y="5480051"/>
                <a:ext cx="390525" cy="387350"/>
              </a:xfrm>
              <a:prstGeom prst="rect">
                <a:avLst/>
              </a:prstGeom>
            </p:spPr>
          </p:pic>
        </p:grp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6C17F00F-8092-56BC-9AEB-7D3D2754DA11}"/>
                </a:ext>
              </a:extLst>
            </p:cNvPr>
            <p:cNvGrpSpPr/>
            <p:nvPr/>
          </p:nvGrpSpPr>
          <p:grpSpPr>
            <a:xfrm>
              <a:off x="1033462" y="3920649"/>
              <a:ext cx="1543051" cy="400110"/>
              <a:chOff x="1033462" y="3920649"/>
              <a:chExt cx="1543051" cy="400110"/>
            </a:xfrm>
          </p:grpSpPr>
          <p:sp>
            <p:nvSpPr>
              <p:cNvPr id="42" name="평행 사변형 41">
                <a:extLst>
                  <a:ext uri="{FF2B5EF4-FFF2-40B4-BE49-F238E27FC236}">
                    <a16:creationId xmlns:a16="http://schemas.microsoft.com/office/drawing/2014/main" id="{5D9C7DF5-8FC1-C78B-3BEA-BBCB641E0F4C}"/>
                  </a:ext>
                </a:extLst>
              </p:cNvPr>
              <p:cNvSpPr/>
              <p:nvPr/>
            </p:nvSpPr>
            <p:spPr>
              <a:xfrm>
                <a:off x="1033462" y="3925253"/>
                <a:ext cx="1543051" cy="365760"/>
              </a:xfrm>
              <a:prstGeom prst="parallelogram">
                <a:avLst>
                  <a:gd name="adj" fmla="val 99218"/>
                </a:avLst>
              </a:prstGeom>
              <a:solidFill>
                <a:srgbClr val="0B2E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85CF771-E4EE-E50B-392A-2EB59E513DB9}"/>
                  </a:ext>
                </a:extLst>
              </p:cNvPr>
              <p:cNvSpPr txBox="1"/>
              <p:nvPr/>
            </p:nvSpPr>
            <p:spPr>
              <a:xfrm>
                <a:off x="1409798" y="3920649"/>
                <a:ext cx="814647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ko-KR" sz="2000" dirty="0">
                    <a:ln>
                      <a:solidFill>
                        <a:srgbClr val="1F3C67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카페24 아네모네" pitchFamily="2" charset="-127"/>
                    <a:ea typeface="카페24 아네모네" pitchFamily="2" charset="-127"/>
                  </a:rPr>
                  <a:t>6</a:t>
                </a:r>
                <a:r>
                  <a:rPr lang="ko-KR" altLang="en-US" sz="2000" dirty="0">
                    <a:ln>
                      <a:solidFill>
                        <a:srgbClr val="1F3C67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카페24 아네모네" pitchFamily="2" charset="-127"/>
                    <a:ea typeface="카페24 아네모네" pitchFamily="2" charset="-127"/>
                  </a:rPr>
                  <a:t>주차</a:t>
                </a: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7EAED6-C3E9-5D38-B2EC-6274B3FCEA5D}"/>
                </a:ext>
              </a:extLst>
            </p:cNvPr>
            <p:cNvSpPr txBox="1"/>
            <p:nvPr/>
          </p:nvSpPr>
          <p:spPr>
            <a:xfrm>
              <a:off x="2533650" y="3903980"/>
              <a:ext cx="3300904" cy="46166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문제 정의 및 핵심 과제 도출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A24F479-CD41-8375-3A82-1EEBFC0E9DF7}"/>
                </a:ext>
              </a:extLst>
            </p:cNvPr>
            <p:cNvSpPr txBox="1"/>
            <p:nvPr/>
          </p:nvSpPr>
          <p:spPr>
            <a:xfrm>
              <a:off x="4885711" y="5221605"/>
              <a:ext cx="1087157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박 형 준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99BE83-3286-C91F-6B99-B75006D25F32}"/>
                </a:ext>
              </a:extLst>
            </p:cNvPr>
            <p:cNvSpPr txBox="1"/>
            <p:nvPr/>
          </p:nvSpPr>
          <p:spPr>
            <a:xfrm>
              <a:off x="4537744" y="5666848"/>
              <a:ext cx="1828386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ko-KR" altLang="en-US" sz="1400" spc="-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성균관대학교 행정학과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CE2D3C4-40B9-4FB1-1B81-0A40309420F5}"/>
                </a:ext>
              </a:extLst>
            </p:cNvPr>
            <p:cNvSpPr txBox="1"/>
            <p:nvPr/>
          </p:nvSpPr>
          <p:spPr>
            <a:xfrm>
              <a:off x="5992061" y="5290338"/>
              <a:ext cx="506549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ko-KR" altLang="en-US" sz="1400" spc="-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교수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A0CC498-ECA8-9011-AD59-CCF158365F4E}"/>
                </a:ext>
              </a:extLst>
            </p:cNvPr>
            <p:cNvSpPr txBox="1"/>
            <p:nvPr/>
          </p:nvSpPr>
          <p:spPr>
            <a:xfrm>
              <a:off x="1063625" y="2200275"/>
              <a:ext cx="5477782" cy="1585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700" spc="-4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blipFill dpi="0" rotWithShape="1">
                    <a:blip r:embed="rId10"/>
                    <a:srcRect/>
                    <a:tile tx="0" ty="-482600" sx="70000" sy="70000" flip="none" algn="ctr"/>
                  </a:blipFill>
                  <a:latin typeface="카페24 아네모네" pitchFamily="2" charset="-127"/>
                  <a:ea typeface="카페24 아네모네" pitchFamily="2" charset="-127"/>
                </a:rPr>
                <a:t>정책디자인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2116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82A40-F6AB-8FEB-F36C-3546D9A8D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621AF88-3E4E-BC34-7ACA-5A22B23E0F46}"/>
              </a:ext>
            </a:extLst>
          </p:cNvPr>
          <p:cNvSpPr txBox="1"/>
          <p:nvPr/>
        </p:nvSpPr>
        <p:spPr>
          <a:xfrm>
            <a:off x="778495" y="673792"/>
            <a:ext cx="35068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How Might We (HMW)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88F925-4619-F46F-4D96-43196A51D313}"/>
              </a:ext>
            </a:extLst>
          </p:cNvPr>
          <p:cNvSpPr txBox="1"/>
          <p:nvPr/>
        </p:nvSpPr>
        <p:spPr>
          <a:xfrm>
            <a:off x="1134095" y="1593928"/>
            <a:ext cx="596541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문제에서 기회로의 전환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How Might We (HMW)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450B3BC-04AA-DF86-80E6-6CBA6A59CB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3FF52EA7-3504-F174-8556-5FCB03352DF9}"/>
              </a:ext>
            </a:extLst>
          </p:cNvPr>
          <p:cNvGrpSpPr/>
          <p:nvPr/>
        </p:nvGrpSpPr>
        <p:grpSpPr>
          <a:xfrm>
            <a:off x="947738" y="2502743"/>
            <a:ext cx="2339973" cy="1160484"/>
            <a:chOff x="1763153" y="4899351"/>
            <a:chExt cx="2339973" cy="1160484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E097E64D-4046-6569-75C4-7B669869B60D}"/>
                </a:ext>
              </a:extLst>
            </p:cNvPr>
            <p:cNvSpPr/>
            <p:nvPr/>
          </p:nvSpPr>
          <p:spPr>
            <a:xfrm>
              <a:off x="1763153" y="4899351"/>
              <a:ext cx="2339973" cy="116048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A5CC8">
                  <a:alpha val="25000"/>
                </a:srgbClr>
              </a:solidFill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95E24CB-2501-AD77-5042-394D5EE8A85B}"/>
                </a:ext>
              </a:extLst>
            </p:cNvPr>
            <p:cNvSpPr txBox="1"/>
            <p:nvPr/>
          </p:nvSpPr>
          <p:spPr>
            <a:xfrm>
              <a:off x="2459796" y="5150657"/>
              <a:ext cx="978217" cy="657872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R="0" indent="0" algn="ctr" fontAlgn="auto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pt-BR" altLang="ko-KR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How</a:t>
              </a:r>
              <a:endParaRPr lang="ko-KR" altLang="en-US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38D2FAE6-96D2-ECDC-69AB-C6D8692432DE}"/>
              </a:ext>
            </a:extLst>
          </p:cNvPr>
          <p:cNvGrpSpPr/>
          <p:nvPr/>
        </p:nvGrpSpPr>
        <p:grpSpPr>
          <a:xfrm>
            <a:off x="3640715" y="2574095"/>
            <a:ext cx="5330293" cy="1017779"/>
            <a:chOff x="3965516" y="2759385"/>
            <a:chExt cx="5330293" cy="101777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CC19D1-DA33-8C8F-EB1A-CC0BC8DD5E4F}"/>
                </a:ext>
              </a:extLst>
            </p:cNvPr>
            <p:cNvSpPr txBox="1"/>
            <p:nvPr/>
          </p:nvSpPr>
          <p:spPr>
            <a:xfrm>
              <a:off x="4282223" y="2759385"/>
              <a:ext cx="5013586" cy="10177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해결책이 존재함을 암시하며</a:t>
              </a:r>
              <a:r>
                <a:rPr lang="en-US" altLang="ko-KR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실행을 전제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49366F6D-2FB9-EAA7-1B25-1F403280F7C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A725ACBF-D1CE-18E1-22C7-CB52D2AA3EB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B2E1F923-1C17-A9B7-8634-8E3926E39E6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14D31ED4-36C6-F6CA-8FD7-88CA8C22BC76}"/>
              </a:ext>
            </a:extLst>
          </p:cNvPr>
          <p:cNvGrpSpPr/>
          <p:nvPr/>
        </p:nvGrpSpPr>
        <p:grpSpPr>
          <a:xfrm>
            <a:off x="952907" y="3755518"/>
            <a:ext cx="2339973" cy="1160484"/>
            <a:chOff x="1763153" y="4899351"/>
            <a:chExt cx="2339973" cy="1160484"/>
          </a:xfrm>
        </p:grpSpPr>
        <p:sp>
          <p:nvSpPr>
            <p:cNvPr id="19" name="사각형: 둥근 모서리 18">
              <a:extLst>
                <a:ext uri="{FF2B5EF4-FFF2-40B4-BE49-F238E27FC236}">
                  <a16:creationId xmlns:a16="http://schemas.microsoft.com/office/drawing/2014/main" id="{35F2DDE8-A318-A677-5A0B-06F8D12E869C}"/>
                </a:ext>
              </a:extLst>
            </p:cNvPr>
            <p:cNvSpPr/>
            <p:nvPr/>
          </p:nvSpPr>
          <p:spPr>
            <a:xfrm>
              <a:off x="1763153" y="4899351"/>
              <a:ext cx="2339973" cy="116048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A5CC8">
                  <a:alpha val="25000"/>
                </a:srgbClr>
              </a:solidFill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C903EBE-B022-9F1B-43D7-0EF4E2AC838F}"/>
                </a:ext>
              </a:extLst>
            </p:cNvPr>
            <p:cNvSpPr txBox="1"/>
            <p:nvPr/>
          </p:nvSpPr>
          <p:spPr>
            <a:xfrm>
              <a:off x="2354062" y="5150657"/>
              <a:ext cx="1189686" cy="657872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R="0" indent="0" algn="ctr" fontAlgn="auto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pt-BR" altLang="ko-KR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Might</a:t>
              </a:r>
              <a:endParaRPr lang="ko-KR" altLang="en-US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6BB985AC-791E-7329-DC52-5D2CB808CA43}"/>
              </a:ext>
            </a:extLst>
          </p:cNvPr>
          <p:cNvGrpSpPr/>
          <p:nvPr/>
        </p:nvGrpSpPr>
        <p:grpSpPr>
          <a:xfrm>
            <a:off x="3645884" y="3826870"/>
            <a:ext cx="5330293" cy="1017779"/>
            <a:chOff x="3965516" y="2759385"/>
            <a:chExt cx="5330293" cy="101777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D56BBB3-CBFC-782D-699E-A7FDA5D12C53}"/>
                </a:ext>
              </a:extLst>
            </p:cNvPr>
            <p:cNvSpPr txBox="1"/>
            <p:nvPr/>
          </p:nvSpPr>
          <p:spPr>
            <a:xfrm>
              <a:off x="4282223" y="2759385"/>
              <a:ext cx="5013586" cy="10177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정답이 없음을 암시하며</a:t>
              </a:r>
              <a:r>
                <a:rPr lang="en-US" altLang="ko-KR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다양한 아이디어를 탐색하도록 유도</a:t>
              </a: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3080B949-3CA0-0B40-6807-E036DC2E898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4" name="원호 23">
                <a:extLst>
                  <a:ext uri="{FF2B5EF4-FFF2-40B4-BE49-F238E27FC236}">
                    <a16:creationId xmlns:a16="http://schemas.microsoft.com/office/drawing/2014/main" id="{7E07728D-7E8F-F02B-2D53-45985AD83B0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EF08CC1A-DDEA-FE4F-82C5-25309156DC0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85B2F871-DC05-3BAA-00E3-47DB94298BBB}"/>
              </a:ext>
            </a:extLst>
          </p:cNvPr>
          <p:cNvGrpSpPr/>
          <p:nvPr/>
        </p:nvGrpSpPr>
        <p:grpSpPr>
          <a:xfrm>
            <a:off x="958076" y="5008293"/>
            <a:ext cx="2339973" cy="1160484"/>
            <a:chOff x="1763153" y="4899351"/>
            <a:chExt cx="2339973" cy="1160484"/>
          </a:xfrm>
        </p:grpSpPr>
        <p:sp>
          <p:nvSpPr>
            <p:cNvPr id="27" name="사각형: 둥근 모서리 26">
              <a:extLst>
                <a:ext uri="{FF2B5EF4-FFF2-40B4-BE49-F238E27FC236}">
                  <a16:creationId xmlns:a16="http://schemas.microsoft.com/office/drawing/2014/main" id="{DA841A0C-A45E-215F-825D-59BE7EB337B1}"/>
                </a:ext>
              </a:extLst>
            </p:cNvPr>
            <p:cNvSpPr/>
            <p:nvPr/>
          </p:nvSpPr>
          <p:spPr>
            <a:xfrm>
              <a:off x="1763153" y="4899351"/>
              <a:ext cx="2339973" cy="116048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A5CC8">
                  <a:alpha val="25000"/>
                </a:srgbClr>
              </a:solidFill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9EB8200-F41E-EB38-F442-BF594196615F}"/>
                </a:ext>
              </a:extLst>
            </p:cNvPr>
            <p:cNvSpPr txBox="1"/>
            <p:nvPr/>
          </p:nvSpPr>
          <p:spPr>
            <a:xfrm>
              <a:off x="2587363" y="5150657"/>
              <a:ext cx="723082" cy="657872"/>
            </a:xfrm>
            <a:prstGeom prst="rect">
              <a:avLst/>
            </a:prstGeom>
            <a:noFill/>
          </p:spPr>
          <p:txBody>
            <a:bodyPr wrap="none" anchor="t">
              <a:spAutoFit/>
            </a:bodyPr>
            <a:lstStyle/>
            <a:p>
              <a:pPr marR="0" indent="0" algn="ctr" fontAlgn="auto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pt-BR" altLang="ko-KR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We</a:t>
              </a:r>
              <a:endParaRPr lang="ko-KR" altLang="en-US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CC387807-D3C0-78C9-0007-0F803290C6C3}"/>
              </a:ext>
            </a:extLst>
          </p:cNvPr>
          <p:cNvGrpSpPr/>
          <p:nvPr/>
        </p:nvGrpSpPr>
        <p:grpSpPr>
          <a:xfrm>
            <a:off x="3651053" y="5079645"/>
            <a:ext cx="5330293" cy="1017779"/>
            <a:chOff x="3965516" y="2759385"/>
            <a:chExt cx="5330293" cy="101777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0E4997F-B75D-EB15-BF9E-ADB686688DCB}"/>
                </a:ext>
              </a:extLst>
            </p:cNvPr>
            <p:cNvSpPr txBox="1"/>
            <p:nvPr/>
          </p:nvSpPr>
          <p:spPr>
            <a:xfrm>
              <a:off x="4282223" y="2759385"/>
              <a:ext cx="5013586" cy="10177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 문제를 팀으로서 함께 해결해야 함을 강조</a:t>
              </a:r>
            </a:p>
          </p:txBody>
        </p: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84154F8B-E61A-E4A4-92D2-3B8EAA74114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6" name="원호 95">
                <a:extLst>
                  <a:ext uri="{FF2B5EF4-FFF2-40B4-BE49-F238E27FC236}">
                    <a16:creationId xmlns:a16="http://schemas.microsoft.com/office/drawing/2014/main" id="{BC4AC24F-E279-79E9-942B-47032DC0A3E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7" name="자유형: 도형 96">
                <a:extLst>
                  <a:ext uri="{FF2B5EF4-FFF2-40B4-BE49-F238E27FC236}">
                    <a16:creationId xmlns:a16="http://schemas.microsoft.com/office/drawing/2014/main" id="{5CB7C62B-8A30-76A1-EB9D-A8E8E0AF9B3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891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8BB9F-8699-478F-CE90-BB6852E29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23928DC-8EF0-67E0-3DAB-18D28BBFF738}"/>
              </a:ext>
            </a:extLst>
          </p:cNvPr>
          <p:cNvSpPr txBox="1"/>
          <p:nvPr/>
        </p:nvSpPr>
        <p:spPr>
          <a:xfrm>
            <a:off x="778495" y="673792"/>
            <a:ext cx="35068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How Might We (HMW)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A5A2C9-D87C-5BB8-0ACD-CADAEE738F5B}"/>
              </a:ext>
            </a:extLst>
          </p:cNvPr>
          <p:cNvSpPr txBox="1"/>
          <p:nvPr/>
        </p:nvSpPr>
        <p:spPr>
          <a:xfrm>
            <a:off x="1134095" y="1593928"/>
            <a:ext cx="596541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문제에서 기회로의 전환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How Might We (HMW)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EF5BA25-2D61-EE29-10F8-4784232A5D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02AFDCF4-8F9D-8561-C160-3BE0F451AB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974856"/>
              </p:ext>
            </p:extLst>
          </p:nvPr>
        </p:nvGraphicFramePr>
        <p:xfrm>
          <a:off x="1134094" y="3194120"/>
          <a:ext cx="9714720" cy="274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8240">
                  <a:extLst>
                    <a:ext uri="{9D8B030D-6E8A-4147-A177-3AD203B41FA5}">
                      <a16:colId xmlns:a16="http://schemas.microsoft.com/office/drawing/2014/main" val="675562818"/>
                    </a:ext>
                  </a:extLst>
                </a:gridCol>
                <a:gridCol w="3238240">
                  <a:extLst>
                    <a:ext uri="{9D8B030D-6E8A-4147-A177-3AD203B41FA5}">
                      <a16:colId xmlns:a16="http://schemas.microsoft.com/office/drawing/2014/main" val="967422525"/>
                    </a:ext>
                  </a:extLst>
                </a:gridCol>
                <a:gridCol w="3238240">
                  <a:extLst>
                    <a:ext uri="{9D8B030D-6E8A-4147-A177-3AD203B41FA5}">
                      <a16:colId xmlns:a16="http://schemas.microsoft.com/office/drawing/2014/main" val="3342123456"/>
                    </a:ext>
                  </a:extLst>
                </a:gridCol>
              </a:tblGrid>
              <a:tr h="97944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너무 넓은 질문</a:t>
                      </a: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EB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너무 좁은 질문</a:t>
                      </a: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EB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좋은 질문</a:t>
                      </a: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505687"/>
                  </a:ext>
                </a:extLst>
              </a:tr>
              <a:tr h="885019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어떻게 하면 우리가 </a:t>
                      </a:r>
                      <a:br>
                        <a:rPr lang="en-US" altLang="ko-KR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</a:b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대학 생활을 개선할 수 있을까</a:t>
                      </a:r>
                      <a:r>
                        <a:rPr lang="en-US" altLang="ko-KR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?</a:t>
                      </a:r>
                      <a:endParaRPr lang="ko-KR" altLang="en-US" sz="1600" kern="1200" spc="-70" baseline="0" dirty="0">
                        <a:solidFill>
                          <a:prstClr val="black"/>
                        </a:solidFill>
                        <a:latin typeface="나눔스퀘어 네오 Bold" panose="00000800000000000000" pitchFamily="2" charset="-127"/>
                        <a:ea typeface="나눔스퀘어 네오 Bold" panose="00000800000000000000" pitchFamily="2" charset="-127"/>
                        <a:cs typeface="+mn-cs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어떻게 하면 우리가 학생 식당에 키오스크를 설치할 수 있을까</a:t>
                      </a:r>
                      <a:r>
                        <a:rPr lang="en-US" altLang="ko-KR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?</a:t>
                      </a:r>
                      <a:endParaRPr lang="ko-KR" altLang="en-US" sz="1600" kern="1200" spc="-70" baseline="0" dirty="0">
                        <a:solidFill>
                          <a:prstClr val="black"/>
                        </a:solidFill>
                        <a:latin typeface="나눔스퀘어 네오 Bold" panose="00000800000000000000" pitchFamily="2" charset="-127"/>
                        <a:ea typeface="나눔스퀘어 네오 Bold" panose="00000800000000000000" pitchFamily="2" charset="-127"/>
                        <a:cs typeface="+mn-cs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어떻게 하면 우리가 학생들이 공강 시간을 더 의미 있게 활용하도록 </a:t>
                      </a:r>
                      <a:br>
                        <a:rPr lang="en-US" altLang="ko-KR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</a:b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도울 수 있을까</a:t>
                      </a:r>
                      <a:r>
                        <a:rPr lang="en-US" altLang="ko-KR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?</a:t>
                      </a:r>
                      <a:endParaRPr lang="ko-KR" altLang="en-US" sz="1600" kern="1200" spc="-70" baseline="0" dirty="0">
                        <a:solidFill>
                          <a:prstClr val="black"/>
                        </a:solidFill>
                        <a:latin typeface="나눔스퀘어 네오 Bold" panose="00000800000000000000" pitchFamily="2" charset="-127"/>
                        <a:ea typeface="나눔스퀘어 네오 Bold" panose="00000800000000000000" pitchFamily="2" charset="-127"/>
                        <a:cs typeface="+mn-cs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B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163900"/>
                  </a:ext>
                </a:extLst>
              </a:tr>
              <a:tr h="885019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문제점</a:t>
                      </a:r>
                      <a:r>
                        <a:rPr lang="en-US" altLang="ko-KR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: </a:t>
                      </a: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어디서부터 시작해야 할지 막막함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B2E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문제점</a:t>
                      </a:r>
                      <a:r>
                        <a:rPr lang="en-US" altLang="ko-KR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: </a:t>
                      </a: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이미 해결책이 정해져 상상력을 제한함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B2E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효과</a:t>
                      </a:r>
                      <a:r>
                        <a:rPr lang="en-US" altLang="ko-KR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: </a:t>
                      </a: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명확한 영역 안에서 다양한 해결책을 상상하게 함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B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B2E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777046"/>
                  </a:ext>
                </a:extLst>
              </a:tr>
            </a:tbl>
          </a:graphicData>
        </a:graphic>
      </p:graphicFrame>
      <p:grpSp>
        <p:nvGrpSpPr>
          <p:cNvPr id="10" name="그룹 9">
            <a:extLst>
              <a:ext uri="{FF2B5EF4-FFF2-40B4-BE49-F238E27FC236}">
                <a16:creationId xmlns:a16="http://schemas.microsoft.com/office/drawing/2014/main" id="{71E9945C-B7CB-B491-96B4-45247E834C84}"/>
              </a:ext>
            </a:extLst>
          </p:cNvPr>
          <p:cNvGrpSpPr/>
          <p:nvPr/>
        </p:nvGrpSpPr>
        <p:grpSpPr>
          <a:xfrm>
            <a:off x="1428162" y="2249624"/>
            <a:ext cx="8331170" cy="630942"/>
            <a:chOff x="4374206" y="2798058"/>
            <a:chExt cx="8331170" cy="63094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700CFA-B6CB-9463-6F0E-32C82022581F}"/>
                </a:ext>
              </a:extLst>
            </p:cNvPr>
            <p:cNvSpPr txBox="1"/>
            <p:nvPr/>
          </p:nvSpPr>
          <p:spPr>
            <a:xfrm>
              <a:off x="4943315" y="2798058"/>
              <a:ext cx="776206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좋은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HMW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질문의 조건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: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적절한 범위 설정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10E3941D-F64D-C66A-FA0F-48A30190D0B5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4" name="타원 13">
                <a:extLst>
                  <a:ext uri="{FF2B5EF4-FFF2-40B4-BE49-F238E27FC236}">
                    <a16:creationId xmlns:a16="http://schemas.microsoft.com/office/drawing/2014/main" id="{13057815-828A-F136-A638-95ECCB074C3C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8" name="그림 97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64D3B012-7E99-3A24-68F9-673829615E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9422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C8DB3-FE35-1F18-3665-935B15F61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89038A5-C1CE-F070-8F1F-7C585C6CBD8A}"/>
              </a:ext>
            </a:extLst>
          </p:cNvPr>
          <p:cNvSpPr txBox="1"/>
          <p:nvPr/>
        </p:nvSpPr>
        <p:spPr>
          <a:xfrm>
            <a:off x="778495" y="673792"/>
            <a:ext cx="35068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How Might We (HMW)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547B0E-7E64-FEFD-3F57-90B9B5155B32}"/>
              </a:ext>
            </a:extLst>
          </p:cNvPr>
          <p:cNvSpPr txBox="1"/>
          <p:nvPr/>
        </p:nvSpPr>
        <p:spPr>
          <a:xfrm>
            <a:off x="1134095" y="1593928"/>
            <a:ext cx="313258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HMW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질문 만들기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3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01E118B-8C57-B90E-4413-77E01FE13E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082A71B7-2931-B5C2-86AB-6276504C84B9}"/>
              </a:ext>
            </a:extLst>
          </p:cNvPr>
          <p:cNvGrpSpPr/>
          <p:nvPr/>
        </p:nvGrpSpPr>
        <p:grpSpPr>
          <a:xfrm>
            <a:off x="2658074" y="5811757"/>
            <a:ext cx="7628925" cy="469900"/>
            <a:chOff x="5030469" y="4502150"/>
            <a:chExt cx="5828031" cy="469900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D725B157-0949-524B-E120-F9B1CBF39A77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EFCEED-7AD9-31AD-923A-381EACE1CB5E}"/>
                </a:ext>
              </a:extLst>
            </p:cNvPr>
            <p:cNvSpPr txBox="1"/>
            <p:nvPr/>
          </p:nvSpPr>
          <p:spPr>
            <a:xfrm>
              <a:off x="5066880" y="4552359"/>
              <a:ext cx="569170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갇혀 있던 시야를 무한한 가능성의 영역으로 넓혀주는 도구 </a:t>
              </a: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3B895D91-5B4E-E2C1-18BE-EF972D62788F}"/>
              </a:ext>
            </a:extLst>
          </p:cNvPr>
          <p:cNvGrpSpPr/>
          <p:nvPr/>
        </p:nvGrpSpPr>
        <p:grpSpPr>
          <a:xfrm>
            <a:off x="1998349" y="4817797"/>
            <a:ext cx="1870036" cy="1091925"/>
            <a:chOff x="1065246" y="3322255"/>
            <a:chExt cx="1743009" cy="1017755"/>
          </a:xfrm>
        </p:grpSpPr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794B0E46-4EB4-CF77-9691-348271A3C1CE}"/>
                </a:ext>
              </a:extLst>
            </p:cNvPr>
            <p:cNvSpPr/>
            <p:nvPr/>
          </p:nvSpPr>
          <p:spPr>
            <a:xfrm>
              <a:off x="1961116" y="4150425"/>
              <a:ext cx="325417" cy="189585"/>
            </a:xfrm>
            <a:custGeom>
              <a:avLst/>
              <a:gdLst>
                <a:gd name="connsiteX0" fmla="*/ 0 w 325417"/>
                <a:gd name="connsiteY0" fmla="*/ 0 h 345488"/>
                <a:gd name="connsiteX1" fmla="*/ 234740 w 325417"/>
                <a:gd name="connsiteY1" fmla="*/ 0 h 345488"/>
                <a:gd name="connsiteX2" fmla="*/ 230678 w 325417"/>
                <a:gd name="connsiteY2" fmla="*/ 7484 h 345488"/>
                <a:gd name="connsiteX3" fmla="*/ 208472 w 325417"/>
                <a:gd name="connsiteY3" fmla="*/ 117475 h 345488"/>
                <a:gd name="connsiteX4" fmla="*/ 291236 w 325417"/>
                <a:gd name="connsiteY4" fmla="*/ 317286 h 345488"/>
                <a:gd name="connsiteX5" fmla="*/ 325417 w 325417"/>
                <a:gd name="connsiteY5" fmla="*/ 345488 h 345488"/>
                <a:gd name="connsiteX6" fmla="*/ 303177 w 325417"/>
                <a:gd name="connsiteY6" fmla="*/ 338584 h 345488"/>
                <a:gd name="connsiteX7" fmla="*/ 15938 w 325417"/>
                <a:gd name="connsiteY7" fmla="*/ 51345 h 345488"/>
                <a:gd name="connsiteX8" fmla="*/ 0 w 325417"/>
                <a:gd name="connsiteY8" fmla="*/ 0 h 34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417" h="345488">
                  <a:moveTo>
                    <a:pt x="0" y="0"/>
                  </a:moveTo>
                  <a:lnTo>
                    <a:pt x="234740" y="0"/>
                  </a:lnTo>
                  <a:lnTo>
                    <a:pt x="230678" y="7484"/>
                  </a:lnTo>
                  <a:cubicBezTo>
                    <a:pt x="216379" y="41291"/>
                    <a:pt x="208472" y="78460"/>
                    <a:pt x="208472" y="117475"/>
                  </a:cubicBezTo>
                  <a:cubicBezTo>
                    <a:pt x="208472" y="195506"/>
                    <a:pt x="240100" y="266150"/>
                    <a:pt x="291236" y="317286"/>
                  </a:cubicBezTo>
                  <a:lnTo>
                    <a:pt x="325417" y="345488"/>
                  </a:lnTo>
                  <a:lnTo>
                    <a:pt x="303177" y="338584"/>
                  </a:lnTo>
                  <a:cubicBezTo>
                    <a:pt x="174027" y="283958"/>
                    <a:pt x="70564" y="180495"/>
                    <a:pt x="15938" y="513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13" name="사각형: 둥근 모서리 12">
              <a:extLst>
                <a:ext uri="{FF2B5EF4-FFF2-40B4-BE49-F238E27FC236}">
                  <a16:creationId xmlns:a16="http://schemas.microsoft.com/office/drawing/2014/main" id="{9A326578-E801-8527-E28F-4CEEE32C31A0}"/>
                </a:ext>
              </a:extLst>
            </p:cNvPr>
            <p:cNvSpPr/>
            <p:nvPr/>
          </p:nvSpPr>
          <p:spPr>
            <a:xfrm>
              <a:off x="1065246" y="3322255"/>
              <a:ext cx="1743009" cy="828170"/>
            </a:xfrm>
            <a:prstGeom prst="roundRect">
              <a:avLst>
                <a:gd name="adj" fmla="val 50000"/>
              </a:avLst>
            </a:pr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E9DE0F5-46FC-849C-AC13-C27D11CDDF77}"/>
                </a:ext>
              </a:extLst>
            </p:cNvPr>
            <p:cNvSpPr txBox="1"/>
            <p:nvPr/>
          </p:nvSpPr>
          <p:spPr>
            <a:xfrm>
              <a:off x="1243630" y="3478158"/>
              <a:ext cx="1386241" cy="51636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R="0" lvl="0" algn="ctr" defTabSz="914400" rtl="0" eaLnBrk="1" fontAlgn="auto" latinLnBrk="1" hangingPunct="1">
                <a:lnSpc>
                  <a:spcPct val="125000"/>
                </a:lnSpc>
                <a:spcBef>
                  <a:spcPts val="0"/>
                </a:spcBef>
                <a:buClr>
                  <a:srgbClr val="4741BE"/>
                </a:buClr>
                <a:buSzTx/>
                <a:tabLst/>
                <a:defRPr/>
              </a:pP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HMW 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질문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239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379AC-723B-3028-B294-8F10DB256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A52B8D4-5CC4-97C1-B322-2F0B914D3C29}"/>
              </a:ext>
            </a:extLst>
          </p:cNvPr>
          <p:cNvSpPr txBox="1"/>
          <p:nvPr/>
        </p:nvSpPr>
        <p:spPr>
          <a:xfrm>
            <a:off x="778495" y="673792"/>
            <a:ext cx="35068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How Might We (HMW)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510159-5CDC-D24D-467E-D8FA9EBE61DE}"/>
              </a:ext>
            </a:extLst>
          </p:cNvPr>
          <p:cNvSpPr txBox="1"/>
          <p:nvPr/>
        </p:nvSpPr>
        <p:spPr>
          <a:xfrm>
            <a:off x="1134095" y="1593928"/>
            <a:ext cx="546912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사례를 통한 이해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어르신의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키호스크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사용 문제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2DC4F87-C87C-EFA8-7654-EC51634CC3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3DB83C3F-F24D-F7FC-F6F1-64814C025E9D}"/>
              </a:ext>
            </a:extLst>
          </p:cNvPr>
          <p:cNvGrpSpPr/>
          <p:nvPr/>
        </p:nvGrpSpPr>
        <p:grpSpPr>
          <a:xfrm>
            <a:off x="7524138" y="3343357"/>
            <a:ext cx="4429737" cy="463460"/>
            <a:chOff x="3965516" y="2790917"/>
            <a:chExt cx="4429737" cy="46346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AE908A-D751-F901-B4C3-770E443DA0E7}"/>
                </a:ext>
              </a:extLst>
            </p:cNvPr>
            <p:cNvSpPr txBox="1"/>
            <p:nvPr/>
          </p:nvSpPr>
          <p:spPr>
            <a:xfrm>
              <a:off x="4282223" y="2790917"/>
              <a:ext cx="411303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실제 문제 사례를 통한 질문 변환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8D14A9AC-FACD-25F1-DF50-1CACE2838DC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6" name="원호 5">
                <a:extLst>
                  <a:ext uri="{FF2B5EF4-FFF2-40B4-BE49-F238E27FC236}">
                    <a16:creationId xmlns:a16="http://schemas.microsoft.com/office/drawing/2014/main" id="{46940A84-6037-A18E-CCBE-36CADC4C7E4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" name="자유형: 도형 8">
                <a:extLst>
                  <a:ext uri="{FF2B5EF4-FFF2-40B4-BE49-F238E27FC236}">
                    <a16:creationId xmlns:a16="http://schemas.microsoft.com/office/drawing/2014/main" id="{19EA7BCA-7B24-B8C2-5660-1C4BC41EEDD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779B1F24-8ACD-4892-B090-43CE740873AB}"/>
              </a:ext>
            </a:extLst>
          </p:cNvPr>
          <p:cNvGrpSpPr/>
          <p:nvPr/>
        </p:nvGrpSpPr>
        <p:grpSpPr>
          <a:xfrm>
            <a:off x="7524138" y="3945207"/>
            <a:ext cx="4429737" cy="863570"/>
            <a:chOff x="3965516" y="2790917"/>
            <a:chExt cx="4429737" cy="86357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3ACCDE-E2C6-D00D-46ED-53CA154A0D30}"/>
                </a:ext>
              </a:extLst>
            </p:cNvPr>
            <p:cNvSpPr txBox="1"/>
            <p:nvPr/>
          </p:nvSpPr>
          <p:spPr>
            <a:xfrm>
              <a:off x="4282223" y="2790917"/>
              <a:ext cx="4113030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3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단계 레시피를 통해 쉽게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HMW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질문으로 변경 가능  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44933BE8-9AAC-FE7F-3E29-E433E153C00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7CBB568B-4DB4-CCFF-58C2-2EDEFA86892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FD65BF3D-C06E-2904-D369-EF946E68877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630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30F12-DFBF-0E75-C6ED-D22C28C94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F664BC4-CFF7-F82F-C125-A2238D7AB44E}"/>
              </a:ext>
            </a:extLst>
          </p:cNvPr>
          <p:cNvSpPr txBox="1"/>
          <p:nvPr/>
        </p:nvSpPr>
        <p:spPr>
          <a:xfrm>
            <a:off x="778495" y="673792"/>
            <a:ext cx="35068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How Might We (HMW)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0A9174-F094-B975-9CB3-CC3855E3747C}"/>
              </a:ext>
            </a:extLst>
          </p:cNvPr>
          <p:cNvSpPr txBox="1"/>
          <p:nvPr/>
        </p:nvSpPr>
        <p:spPr>
          <a:xfrm>
            <a:off x="1134095" y="1593928"/>
            <a:ext cx="546912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사례를 통한 이해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어르신의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키호스크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사용 문제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40CA9FF-6553-8051-1112-1ED64093EC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165EE7-6DDF-15C0-F3AA-2AD11AB77C34}"/>
              </a:ext>
            </a:extLst>
          </p:cNvPr>
          <p:cNvSpPr txBox="1"/>
          <p:nvPr/>
        </p:nvSpPr>
        <p:spPr>
          <a:xfrm flipH="1">
            <a:off x="5927025" y="2723117"/>
            <a:ext cx="5316995" cy="999750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키오스크 앞에서 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뒷사람 눈치 때문에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) 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심리적 압박감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을 느낌</a:t>
            </a:r>
            <a:endParaRPr lang="en-US" altLang="ko-KR" sz="21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5ECC9C5C-621D-9554-408B-A870CE286E7A}"/>
              </a:ext>
            </a:extLst>
          </p:cNvPr>
          <p:cNvGrpSpPr/>
          <p:nvPr/>
        </p:nvGrpSpPr>
        <p:grpSpPr>
          <a:xfrm>
            <a:off x="4376203" y="2438681"/>
            <a:ext cx="2243732" cy="1605694"/>
            <a:chOff x="3891852" y="2616200"/>
            <a:chExt cx="1878814" cy="1878814"/>
          </a:xfrm>
        </p:grpSpPr>
        <p:sp>
          <p:nvSpPr>
            <p:cNvPr id="17" name="사각형: 잘린 대각선 방향 모서리 16">
              <a:extLst>
                <a:ext uri="{FF2B5EF4-FFF2-40B4-BE49-F238E27FC236}">
                  <a16:creationId xmlns:a16="http://schemas.microsoft.com/office/drawing/2014/main" id="{8A5E4C23-7FC7-3307-FD37-1FB549FF9E32}"/>
                </a:ext>
              </a:extLst>
            </p:cNvPr>
            <p:cNvSpPr/>
            <p:nvPr/>
          </p:nvSpPr>
          <p:spPr>
            <a:xfrm>
              <a:off x="3891852" y="2616200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61AD50B0-3244-D7A2-EAF7-9CC81358E381}"/>
                </a:ext>
              </a:extLst>
            </p:cNvPr>
            <p:cNvSpPr/>
            <p:nvPr/>
          </p:nvSpPr>
          <p:spPr>
            <a:xfrm>
              <a:off x="4009839" y="2734187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A73CA6-FEC6-65D5-F0E1-7E6D5CAF208C}"/>
                </a:ext>
              </a:extLst>
            </p:cNvPr>
            <p:cNvSpPr txBox="1"/>
            <p:nvPr/>
          </p:nvSpPr>
          <p:spPr>
            <a:xfrm>
              <a:off x="4186824" y="3311415"/>
              <a:ext cx="1288870" cy="48838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R="0" lvl="0" indent="0"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900" b="0" i="0" u="none" strike="noStrike" cap="none" spc="-80" normalizeH="0" baseline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</a:defRPr>
              </a:lvl1pPr>
            </a:lstStyle>
            <a:p>
              <a:r>
                <a:rPr lang="ko-KR" altLang="en-US" dirty="0"/>
                <a:t>고충 지점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4C913C9-2A91-CF8C-211D-2E878D1A8BD1}"/>
              </a:ext>
            </a:extLst>
          </p:cNvPr>
          <p:cNvSpPr txBox="1"/>
          <p:nvPr/>
        </p:nvSpPr>
        <p:spPr>
          <a:xfrm flipH="1">
            <a:off x="5927025" y="4500621"/>
            <a:ext cx="5316995" cy="999750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“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실수해도 괜찮은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안전한 환경에서 배우고 싶다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.”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2FEC8B5-70B1-895E-9A6D-8C5E769709EC}"/>
              </a:ext>
            </a:extLst>
          </p:cNvPr>
          <p:cNvGrpSpPr/>
          <p:nvPr/>
        </p:nvGrpSpPr>
        <p:grpSpPr>
          <a:xfrm>
            <a:off x="4376203" y="4216185"/>
            <a:ext cx="2243732" cy="1605694"/>
            <a:chOff x="3891852" y="2616200"/>
            <a:chExt cx="1878814" cy="1878814"/>
          </a:xfrm>
        </p:grpSpPr>
        <p:sp>
          <p:nvSpPr>
            <p:cNvPr id="22" name="사각형: 잘린 대각선 방향 모서리 21">
              <a:extLst>
                <a:ext uri="{FF2B5EF4-FFF2-40B4-BE49-F238E27FC236}">
                  <a16:creationId xmlns:a16="http://schemas.microsoft.com/office/drawing/2014/main" id="{D90C840E-AB49-4768-DE16-F83FBE626F12}"/>
                </a:ext>
              </a:extLst>
            </p:cNvPr>
            <p:cNvSpPr/>
            <p:nvPr/>
          </p:nvSpPr>
          <p:spPr>
            <a:xfrm>
              <a:off x="3891852" y="2616200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069017AA-89BA-AE5F-0526-C23A11A06E94}"/>
                </a:ext>
              </a:extLst>
            </p:cNvPr>
            <p:cNvSpPr/>
            <p:nvPr/>
          </p:nvSpPr>
          <p:spPr>
            <a:xfrm>
              <a:off x="4009839" y="2734187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47DDBA-CC52-8DAB-52EC-5D512F44FF16}"/>
                </a:ext>
              </a:extLst>
            </p:cNvPr>
            <p:cNvSpPr txBox="1"/>
            <p:nvPr/>
          </p:nvSpPr>
          <p:spPr>
            <a:xfrm>
              <a:off x="4058233" y="3214384"/>
              <a:ext cx="1546053" cy="68244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R="0" lvl="0" indent="0"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900" b="0" i="0" u="none" strike="noStrike" cap="none" spc="-80" normalizeH="0" baseline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</a:defRPr>
              </a:lvl1pPr>
            </a:lstStyle>
            <a:p>
              <a:r>
                <a:rPr lang="ko-KR" altLang="en-US" dirty="0"/>
                <a:t>숨겨진 욕구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463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E3501-439B-5CBB-5164-5666C8C67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C6A9436-7537-C95E-DEB3-598301162F22}"/>
              </a:ext>
            </a:extLst>
          </p:cNvPr>
          <p:cNvSpPr txBox="1"/>
          <p:nvPr/>
        </p:nvSpPr>
        <p:spPr>
          <a:xfrm>
            <a:off x="778495" y="673792"/>
            <a:ext cx="35068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How Might We (HMW)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2818EE-3D0C-E73E-A582-63FB17E2B465}"/>
              </a:ext>
            </a:extLst>
          </p:cNvPr>
          <p:cNvSpPr txBox="1"/>
          <p:nvPr/>
        </p:nvSpPr>
        <p:spPr>
          <a:xfrm>
            <a:off x="1134095" y="1593928"/>
            <a:ext cx="546912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사례를 통한 이해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어르신의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키호스크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사용 문제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9640C54-53DB-0FCE-0B12-2EB9C6B7C2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3F9682-479C-9DCF-B79D-7C0BF4B70F51}"/>
              </a:ext>
            </a:extLst>
          </p:cNvPr>
          <p:cNvSpPr txBox="1"/>
          <p:nvPr/>
        </p:nvSpPr>
        <p:spPr>
          <a:xfrm flipH="1">
            <a:off x="5927025" y="2858671"/>
            <a:ext cx="5316995" cy="1999500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ctr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"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우리가 어떻게 하면 어르신들이 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실수해도 괜찮다는 느낌을 받으며 안전하게 키오스크를 연습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할 수 있도록 도울 수 있을까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?"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EA21EC16-E783-B6DA-87D8-4FA217794A6F}"/>
              </a:ext>
            </a:extLst>
          </p:cNvPr>
          <p:cNvGrpSpPr/>
          <p:nvPr/>
        </p:nvGrpSpPr>
        <p:grpSpPr>
          <a:xfrm>
            <a:off x="4376203" y="3074110"/>
            <a:ext cx="2243732" cy="1605694"/>
            <a:chOff x="3891852" y="2616200"/>
            <a:chExt cx="1878814" cy="1878814"/>
          </a:xfrm>
        </p:grpSpPr>
        <p:sp>
          <p:nvSpPr>
            <p:cNvPr id="17" name="사각형: 잘린 대각선 방향 모서리 16">
              <a:extLst>
                <a:ext uri="{FF2B5EF4-FFF2-40B4-BE49-F238E27FC236}">
                  <a16:creationId xmlns:a16="http://schemas.microsoft.com/office/drawing/2014/main" id="{2F882834-5C4D-A9C7-75DA-782DD78BB4A5}"/>
                </a:ext>
              </a:extLst>
            </p:cNvPr>
            <p:cNvSpPr/>
            <p:nvPr/>
          </p:nvSpPr>
          <p:spPr>
            <a:xfrm>
              <a:off x="3891852" y="2616200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837A49FE-19DC-9B8C-A691-5B2AABCED2C5}"/>
                </a:ext>
              </a:extLst>
            </p:cNvPr>
            <p:cNvSpPr/>
            <p:nvPr/>
          </p:nvSpPr>
          <p:spPr>
            <a:xfrm>
              <a:off x="4009839" y="2734187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FAC991-5153-36BB-E0C3-E35EF961A295}"/>
                </a:ext>
              </a:extLst>
            </p:cNvPr>
            <p:cNvSpPr txBox="1"/>
            <p:nvPr/>
          </p:nvSpPr>
          <p:spPr>
            <a:xfrm>
              <a:off x="4090448" y="3214384"/>
              <a:ext cx="1481623" cy="68244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R="0" lvl="0" indent="0"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900" b="0" i="0" u="none" strike="noStrike" cap="none" spc="-80" normalizeH="0" baseline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</a:defRPr>
              </a:lvl1pPr>
            </a:lstStyle>
            <a:p>
              <a:r>
                <a:rPr lang="pt-BR" altLang="ko-KR" dirty="0"/>
                <a:t>HMW </a:t>
              </a:r>
              <a:r>
                <a:rPr lang="ko-KR" altLang="en-US" dirty="0"/>
                <a:t>질문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8D58C64-88F2-E583-8E98-4770D29F6A04}"/>
              </a:ext>
            </a:extLst>
          </p:cNvPr>
          <p:cNvSpPr txBox="1"/>
          <p:nvPr/>
        </p:nvSpPr>
        <p:spPr>
          <a:xfrm>
            <a:off x="4962082" y="5323244"/>
            <a:ext cx="6359430" cy="863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fontAlgn="auto" latinLnBrk="0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연습용 키오스크 도입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이나 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시니어 전용 시간대 운영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 </a:t>
            </a: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등 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심리적 안전망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을 만들어주는 다양한 아이디어 등장</a:t>
            </a:r>
            <a:endParaRPr lang="en-US" altLang="ko-KR" sz="20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5" name="화살표: 아래쪽 4">
            <a:extLst>
              <a:ext uri="{FF2B5EF4-FFF2-40B4-BE49-F238E27FC236}">
                <a16:creationId xmlns:a16="http://schemas.microsoft.com/office/drawing/2014/main" id="{BE83FF68-1135-5AB1-F9C4-41612E8E0CF4}"/>
              </a:ext>
            </a:extLst>
          </p:cNvPr>
          <p:cNvSpPr/>
          <p:nvPr/>
        </p:nvSpPr>
        <p:spPr>
          <a:xfrm rot="16200000">
            <a:off x="4588006" y="5360042"/>
            <a:ext cx="326728" cy="380608"/>
          </a:xfrm>
          <a:prstGeom prst="downArrow">
            <a:avLst/>
          </a:prstGeom>
          <a:solidFill>
            <a:srgbClr val="0B2E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</p:spTree>
    <p:extLst>
      <p:ext uri="{BB962C8B-B14F-4D97-AF65-F5344CB8AC3E}">
        <p14:creationId xmlns:p14="http://schemas.microsoft.com/office/powerpoint/2010/main" val="341635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0ACA3-CC61-1265-A103-7B976EAF8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6DBC570-8190-D25F-4597-8E71E4B8381D}"/>
              </a:ext>
            </a:extLst>
          </p:cNvPr>
          <p:cNvSpPr txBox="1"/>
          <p:nvPr/>
        </p:nvSpPr>
        <p:spPr>
          <a:xfrm>
            <a:off x="778495" y="673792"/>
            <a:ext cx="35068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How Might We (HMW)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C29861-D651-3474-87CB-BA9366B8975F}"/>
              </a:ext>
            </a:extLst>
          </p:cNvPr>
          <p:cNvSpPr txBox="1"/>
          <p:nvPr/>
        </p:nvSpPr>
        <p:spPr>
          <a:xfrm>
            <a:off x="1134095" y="1593928"/>
            <a:ext cx="438902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미니 실습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'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도서관 자리 예약 앱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문제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7A9470B-506F-B00F-655C-60173B7A18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C85C14-010F-D8C6-5F96-CAE1C79F6F2A}"/>
              </a:ext>
            </a:extLst>
          </p:cNvPr>
          <p:cNvSpPr txBox="1"/>
          <p:nvPr/>
        </p:nvSpPr>
        <p:spPr>
          <a:xfrm flipH="1">
            <a:off x="5927025" y="2723117"/>
            <a:ext cx="5316995" cy="999750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"9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시 정각에 앱이 멈출 때 가장 </a:t>
            </a:r>
            <a:b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큰 좌절감을 느낀다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."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0F70822B-06EF-4CAA-457F-FED5C5BFE027}"/>
              </a:ext>
            </a:extLst>
          </p:cNvPr>
          <p:cNvGrpSpPr/>
          <p:nvPr/>
        </p:nvGrpSpPr>
        <p:grpSpPr>
          <a:xfrm>
            <a:off x="4376203" y="2438681"/>
            <a:ext cx="2243732" cy="1605694"/>
            <a:chOff x="3891852" y="2616200"/>
            <a:chExt cx="1878814" cy="1878814"/>
          </a:xfrm>
        </p:grpSpPr>
        <p:sp>
          <p:nvSpPr>
            <p:cNvPr id="5" name="사각형: 잘린 대각선 방향 모서리 4">
              <a:extLst>
                <a:ext uri="{FF2B5EF4-FFF2-40B4-BE49-F238E27FC236}">
                  <a16:creationId xmlns:a16="http://schemas.microsoft.com/office/drawing/2014/main" id="{38C1C121-0F8E-78C1-FE5C-FA869EE29BDA}"/>
                </a:ext>
              </a:extLst>
            </p:cNvPr>
            <p:cNvSpPr/>
            <p:nvPr/>
          </p:nvSpPr>
          <p:spPr>
            <a:xfrm>
              <a:off x="3891852" y="2616200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69F245E7-F37B-D5ED-F040-954446E3E33A}"/>
                </a:ext>
              </a:extLst>
            </p:cNvPr>
            <p:cNvSpPr/>
            <p:nvPr/>
          </p:nvSpPr>
          <p:spPr>
            <a:xfrm>
              <a:off x="4009839" y="2734187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CE265F-C751-FF83-01DF-D108FE252A49}"/>
                </a:ext>
              </a:extLst>
            </p:cNvPr>
            <p:cNvSpPr txBox="1"/>
            <p:nvPr/>
          </p:nvSpPr>
          <p:spPr>
            <a:xfrm>
              <a:off x="4186824" y="3311415"/>
              <a:ext cx="1288870" cy="48838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R="0" lvl="0" indent="0"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900" b="0" i="0" u="none" strike="noStrike" cap="none" spc="-80" normalizeH="0" baseline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</a:defRPr>
              </a:lvl1pPr>
            </a:lstStyle>
            <a:p>
              <a:r>
                <a:rPr lang="ko-KR" altLang="en-US" dirty="0"/>
                <a:t>고충 지점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1F568AC-E909-D2E3-86FC-5F1429D77091}"/>
              </a:ext>
            </a:extLst>
          </p:cNvPr>
          <p:cNvSpPr txBox="1"/>
          <p:nvPr/>
        </p:nvSpPr>
        <p:spPr>
          <a:xfrm flipH="1">
            <a:off x="5927025" y="4500621"/>
            <a:ext cx="5316995" cy="999750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"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노력한 만큼 </a:t>
            </a:r>
            <a:b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공정한 기회를 얻고 싶다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."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5AA1AC39-EFFA-0EFF-D75B-2EDDF62D31C4}"/>
              </a:ext>
            </a:extLst>
          </p:cNvPr>
          <p:cNvGrpSpPr/>
          <p:nvPr/>
        </p:nvGrpSpPr>
        <p:grpSpPr>
          <a:xfrm>
            <a:off x="4376203" y="4216185"/>
            <a:ext cx="2243732" cy="1605694"/>
            <a:chOff x="3891852" y="2616200"/>
            <a:chExt cx="1878814" cy="1878814"/>
          </a:xfrm>
        </p:grpSpPr>
        <p:sp>
          <p:nvSpPr>
            <p:cNvPr id="12" name="사각형: 잘린 대각선 방향 모서리 11">
              <a:extLst>
                <a:ext uri="{FF2B5EF4-FFF2-40B4-BE49-F238E27FC236}">
                  <a16:creationId xmlns:a16="http://schemas.microsoft.com/office/drawing/2014/main" id="{E1E2FA9B-DEB6-360F-68CA-05F285AE336D}"/>
                </a:ext>
              </a:extLst>
            </p:cNvPr>
            <p:cNvSpPr/>
            <p:nvPr/>
          </p:nvSpPr>
          <p:spPr>
            <a:xfrm>
              <a:off x="3891852" y="2616200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D026E20F-4E43-B0D9-EDAD-AC72E9C17A0F}"/>
                </a:ext>
              </a:extLst>
            </p:cNvPr>
            <p:cNvSpPr/>
            <p:nvPr/>
          </p:nvSpPr>
          <p:spPr>
            <a:xfrm>
              <a:off x="4009839" y="2734187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366D28-0AB8-8271-6501-8176E946B04B}"/>
                </a:ext>
              </a:extLst>
            </p:cNvPr>
            <p:cNvSpPr txBox="1"/>
            <p:nvPr/>
          </p:nvSpPr>
          <p:spPr>
            <a:xfrm>
              <a:off x="4058233" y="3214384"/>
              <a:ext cx="1546053" cy="68244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R="0" lvl="0" indent="0"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900" b="0" i="0" u="none" strike="noStrike" cap="none" spc="-80" normalizeH="0" baseline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</a:defRPr>
              </a:lvl1pPr>
            </a:lstStyle>
            <a:p>
              <a:r>
                <a:rPr lang="ko-KR" altLang="en-US" dirty="0"/>
                <a:t>숨겨진 욕구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211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81103-7467-F359-DA5D-393735553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385DC43-8403-5D1A-0A7C-58CDCBC7312B}"/>
              </a:ext>
            </a:extLst>
          </p:cNvPr>
          <p:cNvSpPr txBox="1"/>
          <p:nvPr/>
        </p:nvSpPr>
        <p:spPr>
          <a:xfrm>
            <a:off x="778495" y="673792"/>
            <a:ext cx="35068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How Might We (HMW)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9A3116-400B-3851-4D60-D728D84332CF}"/>
              </a:ext>
            </a:extLst>
          </p:cNvPr>
          <p:cNvSpPr txBox="1"/>
          <p:nvPr/>
        </p:nvSpPr>
        <p:spPr>
          <a:xfrm>
            <a:off x="1134095" y="1593928"/>
            <a:ext cx="438902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미니 실습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'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도서관 자리 예약 앱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문제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A6EDE49-4406-3D9E-5694-184EBE7259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7784F2-7902-AE3E-CDEC-46CF9AF9BAE3}"/>
              </a:ext>
            </a:extLst>
          </p:cNvPr>
          <p:cNvSpPr txBox="1"/>
          <p:nvPr/>
        </p:nvSpPr>
        <p:spPr>
          <a:xfrm flipH="1">
            <a:off x="5927025" y="3108608"/>
            <a:ext cx="5316995" cy="1499625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ctr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"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우리가 어떻게 하면 시험 기간에 학생들이 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자리를 공정하게 </a:t>
            </a:r>
            <a:r>
              <a:rPr lang="ko-KR" altLang="en-US" sz="2100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배분받고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 있다고 느끼게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 할 수 있을까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?"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5D2B06AD-CD82-CFD4-B349-9D921C527678}"/>
              </a:ext>
            </a:extLst>
          </p:cNvPr>
          <p:cNvGrpSpPr/>
          <p:nvPr/>
        </p:nvGrpSpPr>
        <p:grpSpPr>
          <a:xfrm>
            <a:off x="4376203" y="3074110"/>
            <a:ext cx="2243732" cy="1605694"/>
            <a:chOff x="3891852" y="2616200"/>
            <a:chExt cx="1878814" cy="1878814"/>
          </a:xfrm>
        </p:grpSpPr>
        <p:sp>
          <p:nvSpPr>
            <p:cNvPr id="17" name="사각형: 잘린 대각선 방향 모서리 16">
              <a:extLst>
                <a:ext uri="{FF2B5EF4-FFF2-40B4-BE49-F238E27FC236}">
                  <a16:creationId xmlns:a16="http://schemas.microsoft.com/office/drawing/2014/main" id="{2F3621A0-5556-200F-DC15-B8E1553FD177}"/>
                </a:ext>
              </a:extLst>
            </p:cNvPr>
            <p:cNvSpPr/>
            <p:nvPr/>
          </p:nvSpPr>
          <p:spPr>
            <a:xfrm>
              <a:off x="3891852" y="2616200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F16E1D32-C1EE-CB06-FF03-D944D91EFAA8}"/>
                </a:ext>
              </a:extLst>
            </p:cNvPr>
            <p:cNvSpPr/>
            <p:nvPr/>
          </p:nvSpPr>
          <p:spPr>
            <a:xfrm>
              <a:off x="4009839" y="2734187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191A933-864A-2599-D911-F9B7013CDD11}"/>
                </a:ext>
              </a:extLst>
            </p:cNvPr>
            <p:cNvSpPr txBox="1"/>
            <p:nvPr/>
          </p:nvSpPr>
          <p:spPr>
            <a:xfrm>
              <a:off x="4090448" y="3214384"/>
              <a:ext cx="1481623" cy="68244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R="0" lvl="0" indent="0"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900" b="0" i="0" u="none" strike="noStrike" cap="none" spc="-80" normalizeH="0" baseline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</a:defRPr>
              </a:lvl1pPr>
            </a:lstStyle>
            <a:p>
              <a:r>
                <a:rPr lang="pt-BR" altLang="ko-KR" dirty="0"/>
                <a:t>HMW </a:t>
              </a:r>
              <a:r>
                <a:rPr lang="ko-KR" altLang="en-US" dirty="0"/>
                <a:t>질문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AD6991F-566A-26BA-A190-8BD762EC3C6D}"/>
              </a:ext>
            </a:extLst>
          </p:cNvPr>
          <p:cNvSpPr txBox="1"/>
          <p:nvPr/>
        </p:nvSpPr>
        <p:spPr>
          <a:xfrm>
            <a:off x="4962082" y="4982283"/>
            <a:ext cx="6359430" cy="463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fontAlgn="auto" latinLnBrk="0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선착순 외 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추첨제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', '</a:t>
            </a: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시간대별 예약 분산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 </a:t>
            </a: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등</a:t>
            </a:r>
            <a:endParaRPr lang="en-US" altLang="ko-KR" sz="20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1" name="화살표: 아래쪽 20">
            <a:extLst>
              <a:ext uri="{FF2B5EF4-FFF2-40B4-BE49-F238E27FC236}">
                <a16:creationId xmlns:a16="http://schemas.microsoft.com/office/drawing/2014/main" id="{480F1DED-F109-7151-3E32-AC0008014218}"/>
              </a:ext>
            </a:extLst>
          </p:cNvPr>
          <p:cNvSpPr/>
          <p:nvPr/>
        </p:nvSpPr>
        <p:spPr>
          <a:xfrm rot="16200000">
            <a:off x="4588006" y="5019081"/>
            <a:ext cx="326728" cy="380608"/>
          </a:xfrm>
          <a:prstGeom prst="downArrow">
            <a:avLst/>
          </a:prstGeom>
          <a:solidFill>
            <a:srgbClr val="0B2E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</p:spTree>
    <p:extLst>
      <p:ext uri="{BB962C8B-B14F-4D97-AF65-F5344CB8AC3E}">
        <p14:creationId xmlns:p14="http://schemas.microsoft.com/office/powerpoint/2010/main" val="214458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9AE99-FD9B-CB98-89D9-7AE366959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F00983F-1FD2-C513-18A1-E4215F2F32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9B01566-CE3A-EE5C-C758-F1CE297AA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2E92DB-FBFC-9767-1D9E-F659FA50E5BA}"/>
              </a:ext>
            </a:extLst>
          </p:cNvPr>
          <p:cNvSpPr txBox="1"/>
          <p:nvPr/>
        </p:nvSpPr>
        <p:spPr>
          <a:xfrm>
            <a:off x="1783667" y="2529890"/>
            <a:ext cx="862466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문제 </a:t>
            </a:r>
            <a:r>
              <a:rPr lang="ko-KR" altLang="en-US" sz="7000" spc="-470" dirty="0" err="1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정의문</a:t>
            </a:r>
            <a:b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Problem Statement)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2A6D660D-BDC2-C998-0AF0-8E85444E43AD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B2BDA154-15A2-9527-48E5-5C6C7837E432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1909FF3C-61E3-2A07-B14E-397F44147A68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DFE85FA-C69C-F3F8-394C-4EDD5AA7E03B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80C634FC-685B-18D1-EFE9-2963EAD25FF1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6752B64D-1FC3-AAA8-D2B2-D41CAC3FBB8E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2D13FDE-4EFF-FF15-E0AE-FD27DDC2DC2C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3F7FDC-22F5-B4A4-5E7D-A5FEE2241894}"/>
              </a:ext>
            </a:extLst>
          </p:cNvPr>
          <p:cNvSpPr txBox="1"/>
          <p:nvPr/>
        </p:nvSpPr>
        <p:spPr>
          <a:xfrm>
            <a:off x="6021351" y="1593371"/>
            <a:ext cx="466794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2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A6E36998-AEEB-6AA2-2359-EA5CA430FA6B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CE5DDAF-ACB6-398D-4122-4FAE1578165B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BFA9FCDA-070C-A3D9-DA84-58E2A4C4831C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67FF0672-C022-3ADD-7B2D-FDA30695969A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69D3D924-970E-67F3-45BC-5B3D555D33F5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73D51A8A-9F6D-BC0C-2180-24D7856573F6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0A6C7987-1311-A3C1-E76E-A28316CF30F8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F13F68D5-5816-E14F-40AA-776AA44BC9B8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4117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F73A6-3055-D099-C499-80BEB2C7E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C97D5D5D-168C-0D69-499F-3E437BB52198}"/>
              </a:ext>
            </a:extLst>
          </p:cNvPr>
          <p:cNvSpPr txBox="1"/>
          <p:nvPr/>
        </p:nvSpPr>
        <p:spPr>
          <a:xfrm>
            <a:off x="778495" y="673792"/>
            <a:ext cx="50442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문제 </a:t>
            </a:r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정의문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Problem Statement)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91663E-4676-969C-2BC1-FC3E852D6D65}"/>
              </a:ext>
            </a:extLst>
          </p:cNvPr>
          <p:cNvSpPr txBox="1"/>
          <p:nvPr/>
        </p:nvSpPr>
        <p:spPr>
          <a:xfrm>
            <a:off x="1134095" y="1593928"/>
            <a:ext cx="305211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프로젝트의 중심축 세우기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AE121CD-A414-060A-F5F6-471B470E22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9797D24D-2772-60A1-C57F-473451A13F32}"/>
              </a:ext>
            </a:extLst>
          </p:cNvPr>
          <p:cNvGrpSpPr/>
          <p:nvPr/>
        </p:nvGrpSpPr>
        <p:grpSpPr>
          <a:xfrm>
            <a:off x="978229" y="2206903"/>
            <a:ext cx="8010790" cy="630942"/>
            <a:chOff x="4374206" y="2798058"/>
            <a:chExt cx="8010790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0CF3517-0931-A446-FABC-75D912506F56}"/>
                </a:ext>
              </a:extLst>
            </p:cNvPr>
            <p:cNvSpPr txBox="1"/>
            <p:nvPr/>
          </p:nvSpPr>
          <p:spPr>
            <a:xfrm>
              <a:off x="4943314" y="2798058"/>
              <a:ext cx="744168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문제 </a:t>
              </a:r>
              <a:r>
                <a:rPr lang="ko-KR" altLang="en-US" dirty="0" err="1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정의문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Problem Statement)</a:t>
              </a:r>
              <a:endParaRPr lang="ko-KR" altLang="en-US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4A800D1B-1EF2-9E75-71DB-213DBC8F20C8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E35705E5-4E4A-8812-5217-7A5E1548C751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2F65ADA-964E-697E-F395-4DC2EF613F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90390B99-0276-1442-7813-8E41284E25CC}"/>
              </a:ext>
            </a:extLst>
          </p:cNvPr>
          <p:cNvSpPr/>
          <p:nvPr/>
        </p:nvSpPr>
        <p:spPr>
          <a:xfrm>
            <a:off x="1134095" y="3175187"/>
            <a:ext cx="7441682" cy="1908257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latinLnBrk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우리 팀이 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누구의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', '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무엇을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', '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왜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 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해결해야 하는지를 단 하나의 명확하고 간결한 문장으로 정의하는 것</a:t>
            </a:r>
            <a:endParaRPr lang="en-US" altLang="ko-KR" sz="19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342900" indent="-342900" latinLnBrk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ko-KR" sz="19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342900" indent="-342900" latinLnBrk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막연한 목표와 명확한 문제 정의를 비교해 보면 극명하게  드러남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6D2027-0A8D-9318-B4FD-18CDE705C2FB}"/>
              </a:ext>
            </a:extLst>
          </p:cNvPr>
          <p:cNvSpPr txBox="1"/>
          <p:nvPr/>
        </p:nvSpPr>
        <p:spPr>
          <a:xfrm flipH="1">
            <a:off x="3099699" y="5420786"/>
            <a:ext cx="5992602" cy="1142571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우리 여정의 방향을 명확하게 잡아줄 </a:t>
            </a:r>
            <a:b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하나의 잘 정의된 문제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7240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83D66-7934-89EE-CD69-A83045D19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4E9A3339-2F76-F7F9-CC44-4E04CF3055CB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79415310-11BF-0216-E99F-44536533FC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A4BA8899-2968-B48B-DFBC-4E873AE48F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39761E5C-A591-D9F9-D2F9-85CF44E9EE62}"/>
              </a:ext>
            </a:extLst>
          </p:cNvPr>
          <p:cNvGrpSpPr/>
          <p:nvPr/>
        </p:nvGrpSpPr>
        <p:grpSpPr>
          <a:xfrm>
            <a:off x="2596312" y="2212976"/>
            <a:ext cx="1909964" cy="1909964"/>
            <a:chOff x="1333303" y="4274244"/>
            <a:chExt cx="1909964" cy="1909964"/>
          </a:xfrm>
        </p:grpSpPr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C0F55B9C-2BEC-DE7D-A4FC-6739ED719D82}"/>
                </a:ext>
              </a:extLst>
            </p:cNvPr>
            <p:cNvSpPr/>
            <p:nvPr/>
          </p:nvSpPr>
          <p:spPr>
            <a:xfrm>
              <a:off x="1333303" y="4274244"/>
              <a:ext cx="1909964" cy="190996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9A5CC8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4A14A2-1AFA-E7E3-8AA2-F9872C8A256F}"/>
                </a:ext>
              </a:extLst>
            </p:cNvPr>
            <p:cNvSpPr txBox="1"/>
            <p:nvPr/>
          </p:nvSpPr>
          <p:spPr>
            <a:xfrm>
              <a:off x="1402598" y="5137792"/>
              <a:ext cx="1774556" cy="60131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문제 재정의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13" name="그림 12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6C9E9AF3-E0AD-2608-FEA6-AEDCF4FD9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344" r="-3436"/>
            <a:stretch>
              <a:fillRect/>
            </a:stretch>
          </p:blipFill>
          <p:spPr>
            <a:xfrm>
              <a:off x="1981081" y="4414842"/>
              <a:ext cx="614408" cy="520158"/>
            </a:xfrm>
            <a:prstGeom prst="rect">
              <a:avLst/>
            </a:prstGeom>
          </p:spPr>
        </p:pic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5CCB4B1F-FEC4-931D-FB42-0D286D85CD84}"/>
              </a:ext>
            </a:extLst>
          </p:cNvPr>
          <p:cNvGrpSpPr/>
          <p:nvPr/>
        </p:nvGrpSpPr>
        <p:grpSpPr>
          <a:xfrm>
            <a:off x="5561653" y="2212976"/>
            <a:ext cx="1909964" cy="1909964"/>
            <a:chOff x="3554727" y="4274244"/>
            <a:chExt cx="1909964" cy="1909964"/>
          </a:xfrm>
        </p:grpSpPr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C2218B89-7D8F-00A3-A547-3E3EF9BAF005}"/>
                </a:ext>
              </a:extLst>
            </p:cNvPr>
            <p:cNvSpPr/>
            <p:nvPr/>
          </p:nvSpPr>
          <p:spPr>
            <a:xfrm>
              <a:off x="3554727" y="4274244"/>
              <a:ext cx="1909964" cy="190996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9A5CC8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7A40A0B-A531-BD11-DB4A-7A217D68B457}"/>
                </a:ext>
              </a:extLst>
            </p:cNvPr>
            <p:cNvSpPr txBox="1"/>
            <p:nvPr/>
          </p:nvSpPr>
          <p:spPr>
            <a:xfrm>
              <a:off x="3624022" y="4867718"/>
              <a:ext cx="1774556" cy="114146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인과관계 </a:t>
              </a:r>
              <a:b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지도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20" name="그림 19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EBDB9329-169B-1826-D9A2-A1A013769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344" r="-3436"/>
            <a:stretch>
              <a:fillRect/>
            </a:stretch>
          </p:blipFill>
          <p:spPr>
            <a:xfrm>
              <a:off x="4219813" y="4414842"/>
              <a:ext cx="614408" cy="520158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4340D01-B1DA-DE91-E641-9FD0CE3CAC50}"/>
              </a:ext>
            </a:extLst>
          </p:cNvPr>
          <p:cNvSpPr txBox="1"/>
          <p:nvPr/>
        </p:nvSpPr>
        <p:spPr>
          <a:xfrm flipH="1">
            <a:off x="1495459" y="4639436"/>
            <a:ext cx="7029450" cy="1142571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더 나은 문제를 발견하고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b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그 문제의 근본적인 작동 원리를 이해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916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F5A23-8849-8087-D9B8-0388F4B69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>
            <a:extLst>
              <a:ext uri="{FF2B5EF4-FFF2-40B4-BE49-F238E27FC236}">
                <a16:creationId xmlns:a16="http://schemas.microsoft.com/office/drawing/2014/main" id="{92AB4C23-F063-B5A1-F179-4695DAD94556}"/>
              </a:ext>
            </a:extLst>
          </p:cNvPr>
          <p:cNvGrpSpPr/>
          <p:nvPr/>
        </p:nvGrpSpPr>
        <p:grpSpPr>
          <a:xfrm>
            <a:off x="-2226" y="0"/>
            <a:ext cx="12194226" cy="6858000"/>
            <a:chOff x="-2226" y="0"/>
            <a:chExt cx="12194226" cy="6858000"/>
          </a:xfrm>
        </p:grpSpPr>
        <p:pic>
          <p:nvPicPr>
            <p:cNvPr id="13" name="그림 12" descr="의류, 텍스트, 가구, 컴퓨터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97434001-A0A3-D4D6-63A6-FD4FFCCE8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16" b="80404"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14" name="그림 13" descr="의류, 텍스트, 가구, 컴퓨터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E9C7FA1F-FC0F-F27A-C35D-2AF058497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16"/>
            <a:stretch>
              <a:fillRect/>
            </a:stretch>
          </p:blipFill>
          <p:spPr>
            <a:xfrm>
              <a:off x="-2226" y="857722"/>
              <a:ext cx="3166656" cy="5142556"/>
            </a:xfrm>
            <a:prstGeom prst="rect">
              <a:avLst/>
            </a:prstGeom>
          </p:spPr>
        </p:pic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D0E11CE8-30B5-D32B-364F-B55CDA901E3F}"/>
              </a:ext>
            </a:extLst>
          </p:cNvPr>
          <p:cNvGrpSpPr/>
          <p:nvPr/>
        </p:nvGrpSpPr>
        <p:grpSpPr>
          <a:xfrm>
            <a:off x="3357170" y="1642050"/>
            <a:ext cx="6826143" cy="630942"/>
            <a:chOff x="4374206" y="2798058"/>
            <a:chExt cx="6826143" cy="63094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9AA889E-86C6-A1F8-0DBD-5F47629D4883}"/>
                </a:ext>
              </a:extLst>
            </p:cNvPr>
            <p:cNvSpPr txBox="1"/>
            <p:nvPr/>
          </p:nvSpPr>
          <p:spPr>
            <a:xfrm>
              <a:off x="4943315" y="2798058"/>
              <a:ext cx="625703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막연한 목표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vs.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명확한 문제 정의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6F66189C-81D9-505E-3A05-9F76C9E5C378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8" name="타원 17">
                <a:extLst>
                  <a:ext uri="{FF2B5EF4-FFF2-40B4-BE49-F238E27FC236}">
                    <a16:creationId xmlns:a16="http://schemas.microsoft.com/office/drawing/2014/main" id="{43503CE0-022E-4634-932B-A794FDC5BD3D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9" name="그림 1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B1C5DDDA-BF2C-5402-22CF-11DDF65131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AF4FCEF6-F512-7589-C064-52F3EC01BB83}"/>
              </a:ext>
            </a:extLst>
          </p:cNvPr>
          <p:cNvGrpSpPr/>
          <p:nvPr/>
        </p:nvGrpSpPr>
        <p:grpSpPr>
          <a:xfrm>
            <a:off x="4132579" y="2440343"/>
            <a:ext cx="7491149" cy="463460"/>
            <a:chOff x="3965516" y="2790917"/>
            <a:chExt cx="7491149" cy="46346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82454AC-4EF0-DBFF-C0BF-8F48321A747F}"/>
                </a:ext>
              </a:extLst>
            </p:cNvPr>
            <p:cNvSpPr txBox="1"/>
            <p:nvPr/>
          </p:nvSpPr>
          <p:spPr>
            <a:xfrm>
              <a:off x="4282222" y="2790917"/>
              <a:ext cx="7174443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막연한 목표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우리는 어르신들의 키오스크 문제를 해결할 것이다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."</a:t>
              </a: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C73348C5-F65E-CBFF-9284-C4521151392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A75EF4BB-82C7-5680-F8E5-C7FD9FC242D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6128E552-8D23-9ABF-934B-1EF8FBDA86C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A71BA772-5910-993B-EFEB-C41EF8EDB57C}"/>
              </a:ext>
            </a:extLst>
          </p:cNvPr>
          <p:cNvGrpSpPr/>
          <p:nvPr/>
        </p:nvGrpSpPr>
        <p:grpSpPr>
          <a:xfrm>
            <a:off x="4132579" y="3088688"/>
            <a:ext cx="7491149" cy="463460"/>
            <a:chOff x="3965516" y="2790917"/>
            <a:chExt cx="7491149" cy="4634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F2A0AF2-46C8-F0E1-7B20-EDF82F8D2DF6}"/>
                </a:ext>
              </a:extLst>
            </p:cNvPr>
            <p:cNvSpPr txBox="1"/>
            <p:nvPr/>
          </p:nvSpPr>
          <p:spPr>
            <a:xfrm>
              <a:off x="4282222" y="2790917"/>
              <a:ext cx="7174443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명확한 문제 정의 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ACF16CBB-CD87-15FB-73F8-B3786B1C7DA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8" name="원호 27">
                <a:extLst>
                  <a:ext uri="{FF2B5EF4-FFF2-40B4-BE49-F238E27FC236}">
                    <a16:creationId xmlns:a16="http://schemas.microsoft.com/office/drawing/2014/main" id="{B11739E7-5991-633E-A189-1D805078411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C7DE1C99-A566-D3B6-F88C-9F380B6414E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06DA427D-ED47-E0AF-8F13-979AFCA3B266}"/>
              </a:ext>
            </a:extLst>
          </p:cNvPr>
          <p:cNvSpPr/>
          <p:nvPr/>
        </p:nvSpPr>
        <p:spPr>
          <a:xfrm>
            <a:off x="4449285" y="3611367"/>
            <a:ext cx="7064507" cy="1908257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latinLnBrk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WHO: 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디지털 정보에 소외된 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70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대 이상 어르신들은</a:t>
            </a:r>
            <a:endParaRPr lang="en-US" altLang="ko-KR" sz="19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342900" indent="-342900" latinLnBrk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WHAT: 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뒷사람 눈치가 보여 키오스크 앞에서 심리적 압박감을 느끼기 때문에</a:t>
            </a:r>
            <a:endParaRPr lang="en-US" altLang="ko-KR" sz="19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342900" indent="-342900" latinLnBrk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WHY: 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일상생활에 필수적인 주문과 예매를 포기하는 경우가 많다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734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EFCA6-9516-5CC2-131D-B0293906C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D8C6A34-BAFC-FE76-78D1-B9DC9DC9577B}"/>
              </a:ext>
            </a:extLst>
          </p:cNvPr>
          <p:cNvSpPr txBox="1"/>
          <p:nvPr/>
        </p:nvSpPr>
        <p:spPr>
          <a:xfrm>
            <a:off x="778495" y="673792"/>
            <a:ext cx="50442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문제 </a:t>
            </a:r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정의문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Problem Statement)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57399B-E918-978C-C1CA-5E196F58790A}"/>
              </a:ext>
            </a:extLst>
          </p:cNvPr>
          <p:cNvSpPr txBox="1"/>
          <p:nvPr/>
        </p:nvSpPr>
        <p:spPr>
          <a:xfrm>
            <a:off x="1134095" y="1593928"/>
            <a:ext cx="305211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프로젝트의 중심축 세우기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1B31E44-E893-9496-69A6-3611B3459C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2BF82744-340D-AED6-FD28-55ECA8D8309A}"/>
              </a:ext>
            </a:extLst>
          </p:cNvPr>
          <p:cNvGrpSpPr/>
          <p:nvPr/>
        </p:nvGrpSpPr>
        <p:grpSpPr>
          <a:xfrm>
            <a:off x="978229" y="2206903"/>
            <a:ext cx="8010790" cy="630942"/>
            <a:chOff x="4374206" y="2798058"/>
            <a:chExt cx="8010790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72E62C4-3F63-3444-A21C-C7443469DEDB}"/>
                </a:ext>
              </a:extLst>
            </p:cNvPr>
            <p:cNvSpPr txBox="1"/>
            <p:nvPr/>
          </p:nvSpPr>
          <p:spPr>
            <a:xfrm>
              <a:off x="4943314" y="2798058"/>
              <a:ext cx="744168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문제 정의문의 역할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1D99DB09-11FF-C6A1-C17B-04A4D0727EF0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032E0C9A-44D4-D471-A217-CF427DDB2047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BFDE26EF-B6C5-7728-0E10-C7DD564FAE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B711306E-3FAD-7FC1-2987-3B7ABED76BAF}"/>
              </a:ext>
            </a:extLst>
          </p:cNvPr>
          <p:cNvGrpSpPr/>
          <p:nvPr/>
        </p:nvGrpSpPr>
        <p:grpSpPr>
          <a:xfrm>
            <a:off x="1429841" y="3194050"/>
            <a:ext cx="5699379" cy="469900"/>
            <a:chOff x="5030469" y="4502150"/>
            <a:chExt cx="5828031" cy="469900"/>
          </a:xfrm>
        </p:grpSpPr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693968A2-4DF1-B2A2-E1FC-A335319AFB28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AED5D76-7FBA-1975-B805-C7EBB3BA26F9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팀의 공동 방향 제시</a:t>
              </a: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BDB4D65E-11F1-2062-B1B5-3FC44BCE59DB}"/>
              </a:ext>
            </a:extLst>
          </p:cNvPr>
          <p:cNvGrpSpPr/>
          <p:nvPr/>
        </p:nvGrpSpPr>
        <p:grpSpPr>
          <a:xfrm>
            <a:off x="1429841" y="3878513"/>
            <a:ext cx="5699379" cy="469900"/>
            <a:chOff x="5030469" y="4502150"/>
            <a:chExt cx="5828031" cy="469900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E9597775-43E6-01B4-FFC3-D202BB81BBEB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B8BFF71-DEDD-D6EC-6D81-37256B6BC87B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아이디어 의사결정의 기준</a:t>
              </a: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3AF41E0A-DDB5-D97B-18EB-0C8E2659F330}"/>
              </a:ext>
            </a:extLst>
          </p:cNvPr>
          <p:cNvGrpSpPr/>
          <p:nvPr/>
        </p:nvGrpSpPr>
        <p:grpSpPr>
          <a:xfrm>
            <a:off x="1429841" y="4562976"/>
            <a:ext cx="5699379" cy="469900"/>
            <a:chOff x="5030469" y="4502150"/>
            <a:chExt cx="5828031" cy="469900"/>
          </a:xfrm>
        </p:grpSpPr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D9E7DC93-A9AF-715B-A9D2-2FA83C567025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E48E5E6-EFC9-59D7-B4CE-A3EC4E0BB57C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프로젝트의 핵심 집중 유지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66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2133D-1E25-0DC1-1206-A62BB906B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594F0FE-0B1B-BE02-AECA-96C0AC389A6A}"/>
              </a:ext>
            </a:extLst>
          </p:cNvPr>
          <p:cNvSpPr txBox="1"/>
          <p:nvPr/>
        </p:nvSpPr>
        <p:spPr>
          <a:xfrm>
            <a:off x="778495" y="673792"/>
            <a:ext cx="50442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문제 </a:t>
            </a:r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정의문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Problem Statement)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1E02B-27E4-75D8-9724-AC84F7308CAF}"/>
              </a:ext>
            </a:extLst>
          </p:cNvPr>
          <p:cNvSpPr txBox="1"/>
          <p:nvPr/>
        </p:nvSpPr>
        <p:spPr>
          <a:xfrm>
            <a:off x="1134095" y="1593928"/>
            <a:ext cx="95218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작성법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8CCBC31-C347-5DD7-BDF1-0EE87FF1E4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A6FEDF-EA73-2346-0F9C-0338C595F321}"/>
              </a:ext>
            </a:extLst>
          </p:cNvPr>
          <p:cNvSpPr txBox="1"/>
          <p:nvPr/>
        </p:nvSpPr>
        <p:spPr>
          <a:xfrm flipH="1">
            <a:off x="3673928" y="5631320"/>
            <a:ext cx="4826892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구체적인 방법과 템플릿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86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26F57-B646-A548-DDD0-EB7823858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ABFF0ACB-BD2B-E3FA-4961-4E6D31AB1568}"/>
              </a:ext>
            </a:extLst>
          </p:cNvPr>
          <p:cNvSpPr txBox="1"/>
          <p:nvPr/>
        </p:nvSpPr>
        <p:spPr>
          <a:xfrm>
            <a:off x="778495" y="673792"/>
            <a:ext cx="50442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문제 </a:t>
            </a:r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정의문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Problem Statement)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1839E6-9A29-B404-31E1-2AE52E361DD2}"/>
              </a:ext>
            </a:extLst>
          </p:cNvPr>
          <p:cNvSpPr txBox="1"/>
          <p:nvPr/>
        </p:nvSpPr>
        <p:spPr>
          <a:xfrm>
            <a:off x="1134095" y="1593928"/>
            <a:ext cx="95218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작성법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B63F4BE-1607-CA15-D28E-3193EBA2D4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AA846A4F-AA88-F9A0-F709-6B7A61527374}"/>
              </a:ext>
            </a:extLst>
          </p:cNvPr>
          <p:cNvGrpSpPr/>
          <p:nvPr/>
        </p:nvGrpSpPr>
        <p:grpSpPr>
          <a:xfrm>
            <a:off x="5081202" y="2745272"/>
            <a:ext cx="6271307" cy="863570"/>
            <a:chOff x="3965516" y="2790917"/>
            <a:chExt cx="6271307" cy="86357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7B0BBBF-5759-849B-E7EC-83EA2901E605}"/>
                </a:ext>
              </a:extLst>
            </p:cNvPr>
            <p:cNvSpPr txBox="1"/>
            <p:nvPr/>
          </p:nvSpPr>
          <p:spPr>
            <a:xfrm>
              <a:off x="4282222" y="2790917"/>
              <a:ext cx="595460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좋은 문제 정의문은 누구의 문제를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무엇을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왜 해결해야 하는지를 답해야 함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360365E2-1F99-1244-CFB3-CD4DBBFBE22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" name="원호 8">
                <a:extLst>
                  <a:ext uri="{FF2B5EF4-FFF2-40B4-BE49-F238E27FC236}">
                    <a16:creationId xmlns:a16="http://schemas.microsoft.com/office/drawing/2014/main" id="{A8416955-EAB2-044B-8B24-C325FEF5BD2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" name="자유형: 도형 9">
                <a:extLst>
                  <a:ext uri="{FF2B5EF4-FFF2-40B4-BE49-F238E27FC236}">
                    <a16:creationId xmlns:a16="http://schemas.microsoft.com/office/drawing/2014/main" id="{8F0303EE-2F1B-CA65-6289-948D2CDF604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28132761-7BBB-49A0-80D6-3141D9C471C2}"/>
              </a:ext>
            </a:extLst>
          </p:cNvPr>
          <p:cNvGrpSpPr/>
          <p:nvPr/>
        </p:nvGrpSpPr>
        <p:grpSpPr>
          <a:xfrm>
            <a:off x="5081202" y="3827571"/>
            <a:ext cx="6271307" cy="1263679"/>
            <a:chOff x="3965516" y="2790917"/>
            <a:chExt cx="6271307" cy="126367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44F345-D084-80AF-A628-96F27C7B8F7E}"/>
                </a:ext>
              </a:extLst>
            </p:cNvPr>
            <p:cNvSpPr txBox="1"/>
            <p:nvPr/>
          </p:nvSpPr>
          <p:spPr>
            <a:xfrm>
              <a:off x="4282222" y="2790917"/>
              <a:ext cx="5954601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"[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우리 팀은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] [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어떤 사용자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/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집단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]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의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[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어떤 어려움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/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]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를 해결하고자 한다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왜냐하면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우리는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[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 상황에 대한 핵심 통찰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]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을 발견했기 때문이다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."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라는 구조를 따르는 것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FE73C0D7-36CB-F916-897A-C2D06A6F4EA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3EBAEA59-384C-EB82-215D-01A4C883D96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40B3FD4F-DACB-D132-3DD6-1C2D2223520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589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5B65-EDA4-C982-1602-C2DE1E3E7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94856C1-E89D-851A-DF56-03D12E014637}"/>
              </a:ext>
            </a:extLst>
          </p:cNvPr>
          <p:cNvSpPr txBox="1"/>
          <p:nvPr/>
        </p:nvSpPr>
        <p:spPr>
          <a:xfrm>
            <a:off x="778495" y="673792"/>
            <a:ext cx="50442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문제 </a:t>
            </a:r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정의문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Problem Statement)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DDDEC7-C260-60E6-AE51-5EA40AE08D5E}"/>
              </a:ext>
            </a:extLst>
          </p:cNvPr>
          <p:cNvSpPr txBox="1"/>
          <p:nvPr/>
        </p:nvSpPr>
        <p:spPr>
          <a:xfrm>
            <a:off x="1134095" y="1593928"/>
            <a:ext cx="95218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작성법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FFE01E0-995F-28B3-54C5-F4514C32C1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B78B4F-08CE-1279-FE5B-DA1E6BF5F23B}"/>
              </a:ext>
            </a:extLst>
          </p:cNvPr>
          <p:cNvSpPr txBox="1"/>
          <p:nvPr/>
        </p:nvSpPr>
        <p:spPr>
          <a:xfrm flipH="1">
            <a:off x="5927025" y="2723117"/>
            <a:ext cx="5316995" cy="999750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STP 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분석을 통해 선정한 타겟과 </a:t>
            </a:r>
            <a:b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그들의 핵심 고충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169EC472-89B0-39D4-989B-9C1E8EF813C1}"/>
              </a:ext>
            </a:extLst>
          </p:cNvPr>
          <p:cNvGrpSpPr/>
          <p:nvPr/>
        </p:nvGrpSpPr>
        <p:grpSpPr>
          <a:xfrm>
            <a:off x="4376203" y="2438681"/>
            <a:ext cx="2243732" cy="1605694"/>
            <a:chOff x="3891852" y="2616200"/>
            <a:chExt cx="1878814" cy="1878814"/>
          </a:xfrm>
        </p:grpSpPr>
        <p:sp>
          <p:nvSpPr>
            <p:cNvPr id="17" name="사각형: 잘린 대각선 방향 모서리 16">
              <a:extLst>
                <a:ext uri="{FF2B5EF4-FFF2-40B4-BE49-F238E27FC236}">
                  <a16:creationId xmlns:a16="http://schemas.microsoft.com/office/drawing/2014/main" id="{AD6AB329-E7A6-C19C-7C99-E7F49252B191}"/>
                </a:ext>
              </a:extLst>
            </p:cNvPr>
            <p:cNvSpPr/>
            <p:nvPr/>
          </p:nvSpPr>
          <p:spPr>
            <a:xfrm>
              <a:off x="3891852" y="2616200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99E3CE2C-9F19-30F2-F177-6533E2D077BF}"/>
                </a:ext>
              </a:extLst>
            </p:cNvPr>
            <p:cNvSpPr/>
            <p:nvPr/>
          </p:nvSpPr>
          <p:spPr>
            <a:xfrm>
              <a:off x="4009839" y="2734187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2E83CA-3035-880F-5EE5-6EED75F312B7}"/>
                </a:ext>
              </a:extLst>
            </p:cNvPr>
            <p:cNvSpPr txBox="1"/>
            <p:nvPr/>
          </p:nvSpPr>
          <p:spPr>
            <a:xfrm>
              <a:off x="4170314" y="2927183"/>
              <a:ext cx="1321889" cy="1256845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R="0" lvl="0" indent="0"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900" b="0" i="0" u="none" strike="noStrike" cap="none" spc="-80" normalizeH="0" baseline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</a:defRPr>
              </a:lvl1pPr>
            </a:lstStyle>
            <a:p>
              <a:r>
                <a:rPr lang="ko-KR" altLang="en-US" dirty="0"/>
                <a:t>사용자 </a:t>
              </a:r>
              <a:r>
                <a:rPr lang="en-US" altLang="ko-KR" dirty="0"/>
                <a:t>&amp; </a:t>
              </a:r>
              <a:br>
                <a:rPr lang="en-US" altLang="ko-KR" dirty="0"/>
              </a:br>
              <a:r>
                <a:rPr lang="ko-KR" altLang="en-US" dirty="0"/>
                <a:t>문제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C5998B7-8C20-6816-2596-4C964FACE0CF}"/>
              </a:ext>
            </a:extLst>
          </p:cNvPr>
          <p:cNvSpPr txBox="1"/>
          <p:nvPr/>
        </p:nvSpPr>
        <p:spPr>
          <a:xfrm flipH="1">
            <a:off x="5927025" y="4721293"/>
            <a:ext cx="5316995" cy="999750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질적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/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양적 연구를 통해 증명한 </a:t>
            </a:r>
            <a:b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문제의 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진짜 이유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03F48A6-117F-0D4F-FA23-675696A0176A}"/>
              </a:ext>
            </a:extLst>
          </p:cNvPr>
          <p:cNvGrpSpPr/>
          <p:nvPr/>
        </p:nvGrpSpPr>
        <p:grpSpPr>
          <a:xfrm>
            <a:off x="4376203" y="4436857"/>
            <a:ext cx="2243732" cy="1605694"/>
            <a:chOff x="3891852" y="2616200"/>
            <a:chExt cx="1878814" cy="1878814"/>
          </a:xfrm>
        </p:grpSpPr>
        <p:sp>
          <p:nvSpPr>
            <p:cNvPr id="22" name="사각형: 잘린 대각선 방향 모서리 21">
              <a:extLst>
                <a:ext uri="{FF2B5EF4-FFF2-40B4-BE49-F238E27FC236}">
                  <a16:creationId xmlns:a16="http://schemas.microsoft.com/office/drawing/2014/main" id="{8EE2BAD2-6469-B8F6-37E8-024E30AEBCFC}"/>
                </a:ext>
              </a:extLst>
            </p:cNvPr>
            <p:cNvSpPr/>
            <p:nvPr/>
          </p:nvSpPr>
          <p:spPr>
            <a:xfrm>
              <a:off x="3891852" y="2616200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2538D153-6D7C-4807-2C25-42A67D265DEF}"/>
                </a:ext>
              </a:extLst>
            </p:cNvPr>
            <p:cNvSpPr/>
            <p:nvPr/>
          </p:nvSpPr>
          <p:spPr>
            <a:xfrm>
              <a:off x="4009839" y="2734187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3B29CAE-E28F-CFDA-25F8-F25E524B26D4}"/>
                </a:ext>
              </a:extLst>
            </p:cNvPr>
            <p:cNvSpPr txBox="1"/>
            <p:nvPr/>
          </p:nvSpPr>
          <p:spPr>
            <a:xfrm>
              <a:off x="4179442" y="3214384"/>
              <a:ext cx="1303635" cy="68244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R="0" lvl="0" indent="0"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900" b="0" i="0" u="none" strike="noStrike" cap="none" spc="-80" normalizeH="0" baseline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</a:defRPr>
              </a:lvl1pPr>
            </a:lstStyle>
            <a:p>
              <a:r>
                <a:rPr lang="ko-KR" altLang="en-US" dirty="0"/>
                <a:t>핵심 통찰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866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71913-3727-CA93-D93C-6526D19FE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A70A9806-ED2C-AF85-8F30-F652ABD1828C}"/>
              </a:ext>
            </a:extLst>
          </p:cNvPr>
          <p:cNvSpPr txBox="1"/>
          <p:nvPr/>
        </p:nvSpPr>
        <p:spPr>
          <a:xfrm>
            <a:off x="778495" y="673792"/>
            <a:ext cx="50442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문제 </a:t>
            </a:r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정의문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Problem Statement)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40113A-F864-E282-B670-23F6B7570086}"/>
              </a:ext>
            </a:extLst>
          </p:cNvPr>
          <p:cNvSpPr txBox="1"/>
          <p:nvPr/>
        </p:nvSpPr>
        <p:spPr>
          <a:xfrm>
            <a:off x="1134095" y="1593928"/>
            <a:ext cx="288059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좋은 문제 정의문의 조건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2689EBE-A68C-0DA5-8C02-F37AC1071B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FF4CB77C-9430-ED4E-15D9-65252921EA7A}"/>
              </a:ext>
            </a:extLst>
          </p:cNvPr>
          <p:cNvGrpSpPr/>
          <p:nvPr/>
        </p:nvGrpSpPr>
        <p:grpSpPr>
          <a:xfrm>
            <a:off x="1287594" y="2352132"/>
            <a:ext cx="7796081" cy="571286"/>
            <a:chOff x="1013127" y="1841927"/>
            <a:chExt cx="7796081" cy="5712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EE0C713-4974-ED61-1AEE-FBA230389B68}"/>
                </a:ext>
              </a:extLst>
            </p:cNvPr>
            <p:cNvSpPr txBox="1"/>
            <p:nvPr/>
          </p:nvSpPr>
          <p:spPr>
            <a:xfrm>
              <a:off x="1013127" y="1841927"/>
              <a:ext cx="7796081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인간 중심적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Human-centered)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59839730-3123-C151-8FF2-270F48BBA0D7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F92409B6-A187-B27A-2916-75643226D739}"/>
              </a:ext>
            </a:extLst>
          </p:cNvPr>
          <p:cNvGrpSpPr/>
          <p:nvPr/>
        </p:nvGrpSpPr>
        <p:grpSpPr>
          <a:xfrm>
            <a:off x="1952716" y="3235346"/>
            <a:ext cx="6465835" cy="463460"/>
            <a:chOff x="3965516" y="2790917"/>
            <a:chExt cx="6465835" cy="46346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B02DE61-823E-B6C7-4E17-746179AD77BF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사용자와 그들의 필요에 초점을 맞추는가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B29FE279-DAD0-5AE8-5255-6C3DE1BD384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" name="원호 10">
                <a:extLst>
                  <a:ext uri="{FF2B5EF4-FFF2-40B4-BE49-F238E27FC236}">
                    <a16:creationId xmlns:a16="http://schemas.microsoft.com/office/drawing/2014/main" id="{5B9E93B2-A034-9F05-5D7E-23FDBD8C19C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497CFCFF-EA7C-1A67-EA1A-EA72E77A533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D7421B1-85B1-CF28-1B8B-A2AC42A501AF}"/>
              </a:ext>
            </a:extLst>
          </p:cNvPr>
          <p:cNvGrpSpPr/>
          <p:nvPr/>
        </p:nvGrpSpPr>
        <p:grpSpPr>
          <a:xfrm>
            <a:off x="1287594" y="4386231"/>
            <a:ext cx="7796081" cy="571286"/>
            <a:chOff x="1013127" y="1841927"/>
            <a:chExt cx="7796081" cy="57128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51660E5-54E5-E6A7-3C43-5445B3A180BD}"/>
                </a:ext>
              </a:extLst>
            </p:cNvPr>
            <p:cNvSpPr txBox="1"/>
            <p:nvPr/>
          </p:nvSpPr>
          <p:spPr>
            <a:xfrm>
              <a:off x="1013127" y="1841927"/>
              <a:ext cx="7796081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명확하고 간결함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Clear &amp; Concise)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0B406565-F690-98C4-C359-364626C71D41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2F88F638-B257-F164-6D39-4765C61BEEB6}"/>
              </a:ext>
            </a:extLst>
          </p:cNvPr>
          <p:cNvGrpSpPr/>
          <p:nvPr/>
        </p:nvGrpSpPr>
        <p:grpSpPr>
          <a:xfrm>
            <a:off x="1952716" y="5269445"/>
            <a:ext cx="7025029" cy="463460"/>
            <a:chOff x="3965516" y="2790917"/>
            <a:chExt cx="7025029" cy="46346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2144A0-938D-F44D-908E-DDF537716F70}"/>
                </a:ext>
              </a:extLst>
            </p:cNvPr>
            <p:cNvSpPr txBox="1"/>
            <p:nvPr/>
          </p:nvSpPr>
          <p:spPr>
            <a:xfrm>
              <a:off x="4282222" y="2790917"/>
              <a:ext cx="6708323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팀원 모두가 동일하게 이해할 수 있는가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0B9A9207-A836-95C3-B589-60A0F012B5E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9EDBA33A-A45F-4108-7F6C-F8DB1E03A3E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DAEDC39E-46EC-80B3-C06F-125986E78EE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434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20576-9E7C-AC92-2401-FA5C6AC36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CDE6665E-AEEE-4A28-887B-B068068B90EE}"/>
              </a:ext>
            </a:extLst>
          </p:cNvPr>
          <p:cNvSpPr txBox="1"/>
          <p:nvPr/>
        </p:nvSpPr>
        <p:spPr>
          <a:xfrm>
            <a:off x="778495" y="673792"/>
            <a:ext cx="50442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문제 </a:t>
            </a:r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정의문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Problem Statement)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C8D9B1-7E30-B769-B0A8-4A6552A2AAFB}"/>
              </a:ext>
            </a:extLst>
          </p:cNvPr>
          <p:cNvSpPr txBox="1"/>
          <p:nvPr/>
        </p:nvSpPr>
        <p:spPr>
          <a:xfrm>
            <a:off x="1134095" y="1593928"/>
            <a:ext cx="288059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좋은 문제 정의문의 조건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3DA2118-116F-A553-3005-E4A2E77346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6F19FB49-02BA-6DE6-FC2C-3496DA489115}"/>
              </a:ext>
            </a:extLst>
          </p:cNvPr>
          <p:cNvGrpSpPr/>
          <p:nvPr/>
        </p:nvGrpSpPr>
        <p:grpSpPr>
          <a:xfrm>
            <a:off x="1287594" y="2352132"/>
            <a:ext cx="7796081" cy="571286"/>
            <a:chOff x="1013127" y="1841927"/>
            <a:chExt cx="7796081" cy="5712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37A8C9-6B5D-98A8-A979-EEB2297D77FC}"/>
                </a:ext>
              </a:extLst>
            </p:cNvPr>
            <p:cNvSpPr txBox="1"/>
            <p:nvPr/>
          </p:nvSpPr>
          <p:spPr>
            <a:xfrm>
              <a:off x="1013127" y="1841927"/>
              <a:ext cx="7796081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방향 제시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Provides Direction)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DCCB6013-752C-CA12-6997-940208BCAD2F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D1AED44F-2C07-6271-24E5-1D15CB42CFBE}"/>
              </a:ext>
            </a:extLst>
          </p:cNvPr>
          <p:cNvGrpSpPr/>
          <p:nvPr/>
        </p:nvGrpSpPr>
        <p:grpSpPr>
          <a:xfrm>
            <a:off x="1952716" y="3235346"/>
            <a:ext cx="6465835" cy="863570"/>
            <a:chOff x="3965516" y="2790917"/>
            <a:chExt cx="6465835" cy="86357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2A0C5C8-D726-4A6F-C6C4-B0E7A8A34119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해결해야 할 목표가 명확하지만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특정 해결책을 암시하지는 않는가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151025DD-3A0F-7FE4-8D52-8012633F5D5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" name="원호 10">
                <a:extLst>
                  <a:ext uri="{FF2B5EF4-FFF2-40B4-BE49-F238E27FC236}">
                    <a16:creationId xmlns:a16="http://schemas.microsoft.com/office/drawing/2014/main" id="{2F9EF1C9-0003-AFAC-99DE-36026563AF5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5F3E96F9-96EF-B520-816C-D14BFC601C0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D29657F9-6AD7-049C-B822-5764D783E334}"/>
              </a:ext>
            </a:extLst>
          </p:cNvPr>
          <p:cNvGrpSpPr/>
          <p:nvPr/>
        </p:nvGrpSpPr>
        <p:grpSpPr>
          <a:xfrm>
            <a:off x="1287594" y="4386231"/>
            <a:ext cx="7796081" cy="571286"/>
            <a:chOff x="1013127" y="1841927"/>
            <a:chExt cx="7796081" cy="57128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952484-80F6-AC44-6BA8-CB1CD2A70974}"/>
                </a:ext>
              </a:extLst>
            </p:cNvPr>
            <p:cNvSpPr txBox="1"/>
            <p:nvPr/>
          </p:nvSpPr>
          <p:spPr>
            <a:xfrm>
              <a:off x="1013127" y="1841927"/>
              <a:ext cx="7796081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실행 가능성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Actionable)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ED398BFF-FCC9-2B8A-ECC5-3C49C53FD220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4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92A206D6-1A6B-CBF5-A2E3-4C951E9A03B4}"/>
              </a:ext>
            </a:extLst>
          </p:cNvPr>
          <p:cNvGrpSpPr/>
          <p:nvPr/>
        </p:nvGrpSpPr>
        <p:grpSpPr>
          <a:xfrm>
            <a:off x="1952716" y="5269445"/>
            <a:ext cx="7025029" cy="463460"/>
            <a:chOff x="3965516" y="2790917"/>
            <a:chExt cx="7025029" cy="46346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03E2D4-6B0A-4CF1-2354-D9A7E8FAC4F6}"/>
                </a:ext>
              </a:extLst>
            </p:cNvPr>
            <p:cNvSpPr txBox="1"/>
            <p:nvPr/>
          </p:nvSpPr>
          <p:spPr>
            <a:xfrm>
              <a:off x="4282222" y="2790917"/>
              <a:ext cx="6708323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우리가 가진 자원과 시간 안에서 도전해볼 만한 범위인가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3BABAF8F-DE0D-3DC2-B1A9-7C1D4B19B56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4A022DFA-E945-09FD-D68D-67BEC0C9AB0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FCACB670-B1B4-9358-4138-D0A5A5CCD13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530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BD48A-BA9D-E447-5E0D-2B1A556E1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3F334D1-14D5-A7EA-D81C-CE2B9C80218D}"/>
              </a:ext>
            </a:extLst>
          </p:cNvPr>
          <p:cNvSpPr txBox="1"/>
          <p:nvPr/>
        </p:nvSpPr>
        <p:spPr>
          <a:xfrm>
            <a:off x="778495" y="673792"/>
            <a:ext cx="50442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문제 </a:t>
            </a:r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정의문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Problem Statement)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70FAEF-ED15-36F0-8F4A-433E35E58E1A}"/>
              </a:ext>
            </a:extLst>
          </p:cNvPr>
          <p:cNvSpPr txBox="1"/>
          <p:nvPr/>
        </p:nvSpPr>
        <p:spPr>
          <a:xfrm>
            <a:off x="1134095" y="1593928"/>
            <a:ext cx="69634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19E7985-47A5-DC0A-EBA5-8975DC1092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E7EE09-F86B-424C-B078-2C5F66BCF137}"/>
              </a:ext>
            </a:extLst>
          </p:cNvPr>
          <p:cNvSpPr txBox="1"/>
          <p:nvPr/>
        </p:nvSpPr>
        <p:spPr>
          <a:xfrm flipH="1">
            <a:off x="3673928" y="5631320"/>
            <a:ext cx="4826892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디지털 소외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' 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문제에 대한 문제 </a:t>
            </a:r>
            <a:r>
              <a:rPr lang="ko-KR" altLang="en-US" sz="2400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정의문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8662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65E8F-1C1D-EBDB-5D48-588445F3E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C22CF7C-AADF-FB98-0515-7A6D8410A0DE}"/>
              </a:ext>
            </a:extLst>
          </p:cNvPr>
          <p:cNvSpPr txBox="1"/>
          <p:nvPr/>
        </p:nvSpPr>
        <p:spPr>
          <a:xfrm>
            <a:off x="778495" y="673792"/>
            <a:ext cx="50442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문제 </a:t>
            </a:r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정의문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Problem Statement)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D19EF7-795C-1D9F-EC57-CC7C4A9A13A5}"/>
              </a:ext>
            </a:extLst>
          </p:cNvPr>
          <p:cNvSpPr txBox="1"/>
          <p:nvPr/>
        </p:nvSpPr>
        <p:spPr>
          <a:xfrm>
            <a:off x="1134095" y="1593928"/>
            <a:ext cx="69634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F418C5A-C388-1441-BA8C-6B9F5A433E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8A93540C-593A-F7EA-42EE-AB60577F7520}"/>
              </a:ext>
            </a:extLst>
          </p:cNvPr>
          <p:cNvGrpSpPr/>
          <p:nvPr/>
        </p:nvGrpSpPr>
        <p:grpSpPr>
          <a:xfrm>
            <a:off x="3776155" y="2288400"/>
            <a:ext cx="7159375" cy="630942"/>
            <a:chOff x="4374206" y="2798058"/>
            <a:chExt cx="7159375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AC23656-57FC-FD2A-1500-0CB4F6F5DFE8}"/>
                </a:ext>
              </a:extLst>
            </p:cNvPr>
            <p:cNvSpPr txBox="1"/>
            <p:nvPr/>
          </p:nvSpPr>
          <p:spPr>
            <a:xfrm>
              <a:off x="4943315" y="2798058"/>
              <a:ext cx="659026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문제 </a:t>
              </a:r>
              <a:r>
                <a:rPr lang="ko-KR" altLang="en-US" dirty="0" err="1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정의문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 조립하기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(3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개의 블록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) 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2991AB06-A959-6FB1-1BD3-DDA02015C0F6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DF1ED8B5-85C8-93ED-4DEC-1E231E77716B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EB2E2062-392F-F8CB-58ED-80C6B9CB70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A2986276-F53B-CF6F-0F26-5AB0A66ED3AC}"/>
              </a:ext>
            </a:extLst>
          </p:cNvPr>
          <p:cNvGrpSpPr/>
          <p:nvPr/>
        </p:nvGrpSpPr>
        <p:grpSpPr>
          <a:xfrm>
            <a:off x="4418121" y="3143357"/>
            <a:ext cx="5144468" cy="571286"/>
            <a:chOff x="1013128" y="1841927"/>
            <a:chExt cx="5144468" cy="5712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A2A8A7-03CE-FF0F-447B-49A054199D3D}"/>
                </a:ext>
              </a:extLst>
            </p:cNvPr>
            <p:cNvSpPr txBox="1"/>
            <p:nvPr/>
          </p:nvSpPr>
          <p:spPr>
            <a:xfrm>
              <a:off x="1013128" y="1841927"/>
              <a:ext cx="514446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누구의 문제인가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? (WHO)</a:t>
              </a:r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52474FAF-B988-5E6E-0BD7-67D6A09B7CB3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6D5903D2-352A-51E5-2DAF-E3FD6CBFFC7D}"/>
              </a:ext>
            </a:extLst>
          </p:cNvPr>
          <p:cNvGrpSpPr/>
          <p:nvPr/>
        </p:nvGrpSpPr>
        <p:grpSpPr>
          <a:xfrm>
            <a:off x="5083242" y="4026571"/>
            <a:ext cx="4479347" cy="863570"/>
            <a:chOff x="3965516" y="2790917"/>
            <a:chExt cx="4479347" cy="86357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970C25-FFC0-4D0C-C58E-3BF479B8E1FF}"/>
                </a:ext>
              </a:extLst>
            </p:cNvPr>
            <p:cNvSpPr txBox="1"/>
            <p:nvPr/>
          </p:nvSpPr>
          <p:spPr>
            <a:xfrm>
              <a:off x="4282222" y="2790917"/>
              <a:ext cx="416264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디지털 기기 사용에 심리적 장벽을 느끼는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70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대 어르신들</a:t>
              </a: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5D5A19A1-7DCC-FFA9-8E1E-D48216A3DAB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7" name="원호 16">
                <a:extLst>
                  <a:ext uri="{FF2B5EF4-FFF2-40B4-BE49-F238E27FC236}">
                    <a16:creationId xmlns:a16="http://schemas.microsoft.com/office/drawing/2014/main" id="{B53F674F-3E5F-D175-E7DE-8F044C6FCCE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8" name="자유형: 도형 17">
                <a:extLst>
                  <a:ext uri="{FF2B5EF4-FFF2-40B4-BE49-F238E27FC236}">
                    <a16:creationId xmlns:a16="http://schemas.microsoft.com/office/drawing/2014/main" id="{0049CB91-2914-B286-DC52-5AFA2A5AE5E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92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3B70-AD40-BA6E-F220-3BEBD4892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986AD40-8E4E-FC72-BED4-64D1E25C8D5B}"/>
              </a:ext>
            </a:extLst>
          </p:cNvPr>
          <p:cNvSpPr txBox="1"/>
          <p:nvPr/>
        </p:nvSpPr>
        <p:spPr>
          <a:xfrm>
            <a:off x="778495" y="673792"/>
            <a:ext cx="50442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문제 </a:t>
            </a:r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정의문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Problem Statement)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8F2D24-7830-FAE0-917E-D41CFDE6F982}"/>
              </a:ext>
            </a:extLst>
          </p:cNvPr>
          <p:cNvSpPr txBox="1"/>
          <p:nvPr/>
        </p:nvSpPr>
        <p:spPr>
          <a:xfrm>
            <a:off x="1134095" y="1593928"/>
            <a:ext cx="69634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CE8396D-10E6-BE8A-E429-1ED4E65662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ADD05028-F7B1-3452-1980-47FE55F128B9}"/>
              </a:ext>
            </a:extLst>
          </p:cNvPr>
          <p:cNvGrpSpPr/>
          <p:nvPr/>
        </p:nvGrpSpPr>
        <p:grpSpPr>
          <a:xfrm>
            <a:off x="3776155" y="2288400"/>
            <a:ext cx="7159375" cy="630942"/>
            <a:chOff x="4374206" y="2798058"/>
            <a:chExt cx="7159375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D6D3B2-C887-9F73-B538-985B9E0F5083}"/>
                </a:ext>
              </a:extLst>
            </p:cNvPr>
            <p:cNvSpPr txBox="1"/>
            <p:nvPr/>
          </p:nvSpPr>
          <p:spPr>
            <a:xfrm>
              <a:off x="4943315" y="2798058"/>
              <a:ext cx="659026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문제 </a:t>
              </a:r>
              <a:r>
                <a:rPr lang="ko-KR" altLang="en-US" dirty="0" err="1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정의문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 조립하기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(3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개의 블록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) 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313C689A-ABFA-C499-5F26-1E465E022BF8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38E7AD94-125B-F7B3-C424-A17BF27B28B0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F431A5AF-9CFC-F7F7-7B7B-EE296A857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A794F382-F3C5-A1FB-4F7C-1B79B7FEF476}"/>
              </a:ext>
            </a:extLst>
          </p:cNvPr>
          <p:cNvGrpSpPr/>
          <p:nvPr/>
        </p:nvGrpSpPr>
        <p:grpSpPr>
          <a:xfrm>
            <a:off x="4418121" y="3143357"/>
            <a:ext cx="5144468" cy="571286"/>
            <a:chOff x="1013128" y="1841927"/>
            <a:chExt cx="5144468" cy="5712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E0B1B9-098F-1B31-8BAA-30D5655C6D88}"/>
                </a:ext>
              </a:extLst>
            </p:cNvPr>
            <p:cNvSpPr txBox="1"/>
            <p:nvPr/>
          </p:nvSpPr>
          <p:spPr>
            <a:xfrm>
              <a:off x="1013128" y="1841927"/>
              <a:ext cx="514446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어떤 어려움을 겪는가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? (WHAT)</a:t>
              </a:r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632A3D07-BAD0-3AC0-4DCC-E4E0CF76182B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57BC42F9-664B-042C-9001-CA6E38DCF72D}"/>
              </a:ext>
            </a:extLst>
          </p:cNvPr>
          <p:cNvGrpSpPr/>
          <p:nvPr/>
        </p:nvGrpSpPr>
        <p:grpSpPr>
          <a:xfrm>
            <a:off x="5083242" y="4026571"/>
            <a:ext cx="5044900" cy="863570"/>
            <a:chOff x="3965516" y="2790917"/>
            <a:chExt cx="5044900" cy="86357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26C6B19-FDD7-DAAA-9163-58F56AFB4463}"/>
                </a:ext>
              </a:extLst>
            </p:cNvPr>
            <p:cNvSpPr txBox="1"/>
            <p:nvPr/>
          </p:nvSpPr>
          <p:spPr>
            <a:xfrm>
              <a:off x="4282222" y="2790917"/>
              <a:ext cx="4728194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일상생활에 필수적인 주문이나 예매를 스스로 해결하지 못하고 포기하게 되는 문제</a:t>
              </a: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F3837E86-DA32-E3A4-B449-E9A881A4A60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7" name="원호 16">
                <a:extLst>
                  <a:ext uri="{FF2B5EF4-FFF2-40B4-BE49-F238E27FC236}">
                    <a16:creationId xmlns:a16="http://schemas.microsoft.com/office/drawing/2014/main" id="{A13D2A02-3645-C1B4-8BE8-4F8CACE3EA0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8" name="자유형: 도형 17">
                <a:extLst>
                  <a:ext uri="{FF2B5EF4-FFF2-40B4-BE49-F238E27FC236}">
                    <a16:creationId xmlns:a16="http://schemas.microsoft.com/office/drawing/2014/main" id="{6FADFFF8-8DC0-4B85-E14A-8EB88703168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368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2EE47-77B2-B826-A0FF-31A0C2252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962BE4AF-FDB5-B53E-D1C8-593AC722EA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0" name="그림 49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F31CB12-35CB-75EF-7226-68B799A2F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6C05AA-0598-EA83-EA1E-576C031151A0}"/>
                </a:ext>
              </a:extLst>
            </p:cNvPr>
            <p:cNvSpPr txBox="1"/>
            <p:nvPr/>
          </p:nvSpPr>
          <p:spPr>
            <a:xfrm>
              <a:off x="804612" y="721417"/>
              <a:ext cx="173797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학습목표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FDD88A21-6E1B-BDA3-885A-C7D8694FC33D}"/>
                </a:ext>
              </a:extLst>
            </p:cNvPr>
            <p:cNvGrpSpPr/>
            <p:nvPr/>
          </p:nvGrpSpPr>
          <p:grpSpPr>
            <a:xfrm>
              <a:off x="653938" y="569912"/>
              <a:ext cx="313533" cy="313532"/>
              <a:chOff x="730138" y="582612"/>
              <a:chExt cx="313533" cy="313532"/>
            </a:xfrm>
          </p:grpSpPr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A8251E65-11B0-8131-2CF0-59661EF6C61E}"/>
                  </a:ext>
                </a:extLst>
              </p:cNvPr>
              <p:cNvSpPr/>
              <p:nvPr/>
            </p:nvSpPr>
            <p:spPr>
              <a:xfrm>
                <a:off x="730138" y="582612"/>
                <a:ext cx="122987" cy="313532"/>
              </a:xfrm>
              <a:prstGeom prst="rect">
                <a:avLst/>
              </a:prstGeom>
              <a:solidFill>
                <a:srgbClr val="0B2EB7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70FDE542-EE01-2E43-B12C-D6F1930ACBC2}"/>
                  </a:ext>
                </a:extLst>
              </p:cNvPr>
              <p:cNvSpPr/>
              <p:nvPr/>
            </p:nvSpPr>
            <p:spPr>
              <a:xfrm rot="5400000">
                <a:off x="825411" y="487340"/>
                <a:ext cx="122987" cy="313532"/>
              </a:xfrm>
              <a:prstGeom prst="rect">
                <a:avLst/>
              </a:prstGeom>
              <a:solidFill>
                <a:srgbClr val="1C98E4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D0AC519F-2991-A34C-CA2E-B10FE4BF2C6F}"/>
                </a:ext>
              </a:extLst>
            </p:cNvPr>
            <p:cNvSpPr/>
            <p:nvPr/>
          </p:nvSpPr>
          <p:spPr>
            <a:xfrm flipH="1" flipV="1">
              <a:off x="838200" y="1886446"/>
              <a:ext cx="1128252" cy="1136154"/>
            </a:xfrm>
            <a:prstGeom prst="snip1Rect">
              <a:avLst>
                <a:gd name="adj" fmla="val 3608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FBF295-BAC5-61F6-2BC5-7E34AF9C4D5D}"/>
                </a:ext>
              </a:extLst>
            </p:cNvPr>
            <p:cNvSpPr txBox="1"/>
            <p:nvPr/>
          </p:nvSpPr>
          <p:spPr>
            <a:xfrm>
              <a:off x="1065109" y="2033563"/>
              <a:ext cx="747320" cy="8617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학습</a:t>
              </a:r>
              <a:endParaRPr lang="en-US" altLang="ko-KR" sz="2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022274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내용</a:t>
              </a:r>
            </a:p>
          </p:txBody>
        </p: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8C88F691-0716-60CC-F44E-6D14133B89D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78000"/>
              <a:ext cx="1238250" cy="123825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C06E7E3F-43A5-4C53-4F2A-159653BC0560}"/>
                </a:ext>
              </a:extLst>
            </p:cNvPr>
            <p:cNvCxnSpPr>
              <a:cxnSpLocks/>
            </p:cNvCxnSpPr>
            <p:nvPr/>
          </p:nvCxnSpPr>
          <p:spPr>
            <a:xfrm>
              <a:off x="853125" y="1899460"/>
              <a:ext cx="11338875" cy="0"/>
            </a:xfrm>
            <a:prstGeom prst="line">
              <a:avLst/>
            </a:prstGeom>
            <a:ln w="6350">
              <a:gradFill>
                <a:gsLst>
                  <a:gs pos="25000">
                    <a:srgbClr val="1F3C67">
                      <a:alpha val="20000"/>
                    </a:srgbClr>
                  </a:gs>
                  <a:gs pos="75000">
                    <a:srgbClr val="1F3C67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69BCD6F7-C18C-8DCE-9A45-EF1A45FA235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863315"/>
              <a:ext cx="2857500" cy="285750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AA5D8198-3727-B136-123C-A2901DD943C3}"/>
                </a:ext>
              </a:extLst>
            </p:cNvPr>
            <p:cNvCxnSpPr>
              <a:cxnSpLocks/>
            </p:cNvCxnSpPr>
            <p:nvPr/>
          </p:nvCxnSpPr>
          <p:spPr>
            <a:xfrm>
              <a:off x="10297185" y="0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그림 61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B8264ADA-C7F0-2F62-078C-3041C165E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6400"/>
            <a:stretch>
              <a:fillRect/>
            </a:stretch>
          </p:blipFill>
          <p:spPr>
            <a:xfrm>
              <a:off x="536574" y="1524573"/>
              <a:ext cx="558801" cy="643951"/>
            </a:xfrm>
            <a:prstGeom prst="rect">
              <a:avLst/>
            </a:prstGeom>
          </p:spPr>
        </p:pic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99D4CC3-F3A1-9277-11DF-59124AA00154}"/>
              </a:ext>
            </a:extLst>
          </p:cNvPr>
          <p:cNvSpPr/>
          <p:nvPr/>
        </p:nvSpPr>
        <p:spPr>
          <a:xfrm>
            <a:off x="2197100" y="2146004"/>
            <a:ext cx="58039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0A0F2A7-6F5C-F81A-1866-260C117235EB}"/>
              </a:ext>
            </a:extLst>
          </p:cNvPr>
          <p:cNvSpPr/>
          <p:nvPr/>
        </p:nvSpPr>
        <p:spPr>
          <a:xfrm>
            <a:off x="2197100" y="3289004"/>
            <a:ext cx="58039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D657E488-E76F-7803-3D6D-4878E5E3FB00}"/>
              </a:ext>
            </a:extLst>
          </p:cNvPr>
          <p:cNvSpPr/>
          <p:nvPr/>
        </p:nvSpPr>
        <p:spPr>
          <a:xfrm>
            <a:off x="2197100" y="4432004"/>
            <a:ext cx="58039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CB4E9E3A-C5FE-DF5E-7EF4-01DD1199A478}"/>
              </a:ext>
            </a:extLst>
          </p:cNvPr>
          <p:cNvSpPr/>
          <p:nvPr/>
        </p:nvSpPr>
        <p:spPr>
          <a:xfrm>
            <a:off x="2197100" y="2146004"/>
            <a:ext cx="457200" cy="1041696"/>
          </a:xfrm>
          <a:prstGeom prst="rect">
            <a:avLst/>
          </a:prstGeom>
          <a:solidFill>
            <a:srgbClr val="0B2E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1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D538D212-81FB-A21E-0649-A77306E0ED8C}"/>
              </a:ext>
            </a:extLst>
          </p:cNvPr>
          <p:cNvSpPr/>
          <p:nvPr/>
        </p:nvSpPr>
        <p:spPr>
          <a:xfrm>
            <a:off x="2197100" y="3289004"/>
            <a:ext cx="457200" cy="1041696"/>
          </a:xfrm>
          <a:prstGeom prst="rect">
            <a:avLst/>
          </a:prstGeom>
          <a:solidFill>
            <a:srgbClr val="644B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2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8973C13A-7DF2-DEAB-86CB-19108D911685}"/>
              </a:ext>
            </a:extLst>
          </p:cNvPr>
          <p:cNvSpPr/>
          <p:nvPr/>
        </p:nvSpPr>
        <p:spPr>
          <a:xfrm>
            <a:off x="2197100" y="4432004"/>
            <a:ext cx="457200" cy="1041696"/>
          </a:xfrm>
          <a:prstGeom prst="rect">
            <a:avLst/>
          </a:prstGeom>
          <a:solidFill>
            <a:srgbClr val="9A5C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3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61CF7E-6C17-B163-5F25-0F8F7858DE33}"/>
              </a:ext>
            </a:extLst>
          </p:cNvPr>
          <p:cNvSpPr txBox="1"/>
          <p:nvPr/>
        </p:nvSpPr>
        <p:spPr>
          <a:xfrm>
            <a:off x="2937859" y="3560553"/>
            <a:ext cx="4597862" cy="4985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dirty="0"/>
              <a:t>문제 </a:t>
            </a:r>
            <a:r>
              <a:rPr lang="ko-KR" altLang="en-US" dirty="0" err="1"/>
              <a:t>정의문</a:t>
            </a:r>
            <a:r>
              <a:rPr lang="ko-KR" altLang="en-US" dirty="0"/>
              <a:t> </a:t>
            </a:r>
            <a:r>
              <a:rPr lang="en-US" altLang="ko-KR" dirty="0"/>
              <a:t>(</a:t>
            </a:r>
            <a:r>
              <a:rPr lang="pt-BR" altLang="ko-KR" dirty="0"/>
              <a:t>Problem Statement)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A5D60-0C68-A60C-2856-B82B13800E5B}"/>
              </a:ext>
            </a:extLst>
          </p:cNvPr>
          <p:cNvSpPr txBox="1"/>
          <p:nvPr/>
        </p:nvSpPr>
        <p:spPr>
          <a:xfrm>
            <a:off x="2937859" y="2417553"/>
            <a:ext cx="3159070" cy="4985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pt-BR" altLang="ko-KR" b="1" dirty="0"/>
              <a:t>How Might We (HMW)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4C98C3-4EB3-E1C7-8CE8-777E11B730C4}"/>
              </a:ext>
            </a:extLst>
          </p:cNvPr>
          <p:cNvSpPr txBox="1"/>
          <p:nvPr/>
        </p:nvSpPr>
        <p:spPr>
          <a:xfrm>
            <a:off x="2937859" y="4703553"/>
            <a:ext cx="3137397" cy="4985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dirty="0"/>
              <a:t>팀 프로젝트 적용 준비하기</a:t>
            </a:r>
            <a:endParaRPr lang="ko-KR" altLang="en-US" dirty="0">
              <a:solidFill>
                <a:srgbClr val="0023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179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491BE-78D5-461F-6A56-2F5E48712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9A69710-3CDC-9594-1DC1-2927BB4DEB7A}"/>
              </a:ext>
            </a:extLst>
          </p:cNvPr>
          <p:cNvSpPr txBox="1"/>
          <p:nvPr/>
        </p:nvSpPr>
        <p:spPr>
          <a:xfrm>
            <a:off x="778495" y="673792"/>
            <a:ext cx="50442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문제 </a:t>
            </a:r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정의문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Problem Statement)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D193AA-A50F-4B73-45D0-2C98017D887F}"/>
              </a:ext>
            </a:extLst>
          </p:cNvPr>
          <p:cNvSpPr txBox="1"/>
          <p:nvPr/>
        </p:nvSpPr>
        <p:spPr>
          <a:xfrm>
            <a:off x="1134095" y="1593928"/>
            <a:ext cx="69634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3F3C2D5-6BBF-42D5-B91B-A19ADF5A99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E51CF343-E4C1-E811-C6E1-42CF26A391BE}"/>
              </a:ext>
            </a:extLst>
          </p:cNvPr>
          <p:cNvGrpSpPr/>
          <p:nvPr/>
        </p:nvGrpSpPr>
        <p:grpSpPr>
          <a:xfrm>
            <a:off x="3776155" y="2288400"/>
            <a:ext cx="7159375" cy="630942"/>
            <a:chOff x="4374206" y="2798058"/>
            <a:chExt cx="7159375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4907880-29C9-B987-A58B-BA621E9E347C}"/>
                </a:ext>
              </a:extLst>
            </p:cNvPr>
            <p:cNvSpPr txBox="1"/>
            <p:nvPr/>
          </p:nvSpPr>
          <p:spPr>
            <a:xfrm>
              <a:off x="4943315" y="2798058"/>
              <a:ext cx="659026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문제 </a:t>
              </a:r>
              <a:r>
                <a:rPr lang="ko-KR" altLang="en-US" dirty="0" err="1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정의문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 조립하기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(3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개의 블록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) 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05DEA7FD-C268-3E10-BECB-F69F54A6C609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7F20E7E2-2AFF-A1BB-22FE-FE2E41AEA34D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FCF6B25D-7937-214A-D56D-F1F3068235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F1A61EE6-C38E-1281-BCC6-AA106C2BBD88}"/>
              </a:ext>
            </a:extLst>
          </p:cNvPr>
          <p:cNvGrpSpPr/>
          <p:nvPr/>
        </p:nvGrpSpPr>
        <p:grpSpPr>
          <a:xfrm>
            <a:off x="4418121" y="3143357"/>
            <a:ext cx="5144468" cy="571286"/>
            <a:chOff x="1013128" y="1841927"/>
            <a:chExt cx="5144468" cy="5712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28B3D7-4F8B-96C5-6C1A-351D07B607A8}"/>
                </a:ext>
              </a:extLst>
            </p:cNvPr>
            <p:cNvSpPr txBox="1"/>
            <p:nvPr/>
          </p:nvSpPr>
          <p:spPr>
            <a:xfrm>
              <a:off x="1013128" y="1841927"/>
              <a:ext cx="514446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왜 그런 어려움을 겪는가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? (WHY)</a:t>
              </a:r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DA4C3C06-4B1E-AA74-5FFC-6872A4B0DDCB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A3E50367-A3F6-90DA-FF43-D81FAB1B1211}"/>
              </a:ext>
            </a:extLst>
          </p:cNvPr>
          <p:cNvGrpSpPr/>
          <p:nvPr/>
        </p:nvGrpSpPr>
        <p:grpSpPr>
          <a:xfrm>
            <a:off x="5083242" y="4026571"/>
            <a:ext cx="5044900" cy="863570"/>
            <a:chOff x="3965516" y="2790917"/>
            <a:chExt cx="5044900" cy="86357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A4D29AC-AED5-E075-4593-1451E8879A1D}"/>
                </a:ext>
              </a:extLst>
            </p:cNvPr>
            <p:cNvSpPr txBox="1"/>
            <p:nvPr/>
          </p:nvSpPr>
          <p:spPr>
            <a:xfrm>
              <a:off x="4282222" y="2790917"/>
              <a:ext cx="4728194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기기 조작 미숙보다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실수에 대한 두려움과 사회적 압박감 때문에</a:t>
              </a: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07A82B68-BC6D-AD53-10DE-0E18535897B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7" name="원호 16">
                <a:extLst>
                  <a:ext uri="{FF2B5EF4-FFF2-40B4-BE49-F238E27FC236}">
                    <a16:creationId xmlns:a16="http://schemas.microsoft.com/office/drawing/2014/main" id="{72B907AD-EA9E-748C-25AC-1D20B32B6C1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8" name="자유형: 도형 17">
                <a:extLst>
                  <a:ext uri="{FF2B5EF4-FFF2-40B4-BE49-F238E27FC236}">
                    <a16:creationId xmlns:a16="http://schemas.microsoft.com/office/drawing/2014/main" id="{25A82ADB-14EA-CE37-10BA-E176FD74349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642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FF72B-06C8-BE32-BBD1-B8605C37D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그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026AE6C-B0B1-4709-E2E6-4FE823276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그룹 18">
            <a:extLst>
              <a:ext uri="{FF2B5EF4-FFF2-40B4-BE49-F238E27FC236}">
                <a16:creationId xmlns:a16="http://schemas.microsoft.com/office/drawing/2014/main" id="{26C75553-D4C6-4A52-9850-FDE408041C39}"/>
              </a:ext>
            </a:extLst>
          </p:cNvPr>
          <p:cNvGrpSpPr/>
          <p:nvPr/>
        </p:nvGrpSpPr>
        <p:grpSpPr>
          <a:xfrm>
            <a:off x="1508071" y="921579"/>
            <a:ext cx="4187407" cy="630942"/>
            <a:chOff x="4374206" y="2798058"/>
            <a:chExt cx="4187407" cy="63094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4AC5EEB-6509-7FB6-F119-B034CE0D9D8F}"/>
                </a:ext>
              </a:extLst>
            </p:cNvPr>
            <p:cNvSpPr txBox="1"/>
            <p:nvPr/>
          </p:nvSpPr>
          <p:spPr>
            <a:xfrm>
              <a:off x="4943315" y="2798058"/>
              <a:ext cx="3618298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완성된 문제 </a:t>
              </a:r>
              <a:r>
                <a:rPr lang="ko-KR" altLang="en-US" dirty="0" err="1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정의문</a:t>
              </a:r>
              <a:endParaRPr lang="ko-KR" altLang="en-US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BD0B8647-4379-2903-014F-965C7DB67244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22" name="타원 21">
                <a:extLst>
                  <a:ext uri="{FF2B5EF4-FFF2-40B4-BE49-F238E27FC236}">
                    <a16:creationId xmlns:a16="http://schemas.microsoft.com/office/drawing/2014/main" id="{9B7494D2-1AB0-70BF-47AE-7379E9FF7EED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3" name="그림 22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3F086226-22C2-54B7-2E78-734DC78EF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E76EACB-347C-EAA0-CB4E-CFB03D5D0961}"/>
              </a:ext>
            </a:extLst>
          </p:cNvPr>
          <p:cNvSpPr txBox="1"/>
          <p:nvPr/>
        </p:nvSpPr>
        <p:spPr>
          <a:xfrm>
            <a:off x="2077180" y="1932014"/>
            <a:ext cx="7640257" cy="4634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우리 팀은 디지털 기기 사용에 심리적 장벽을 느끼는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70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대 어르신들이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3A958C-AEFA-9974-448E-3A949AE5F5C9}"/>
              </a:ext>
            </a:extLst>
          </p:cNvPr>
          <p:cNvSpPr txBox="1"/>
          <p:nvPr/>
        </p:nvSpPr>
        <p:spPr>
          <a:xfrm>
            <a:off x="2077180" y="2590814"/>
            <a:ext cx="7003787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일상생활에 필수적인 주문이나 예매를 스스로 해결하지 못하고 포기하게 되는 문제를 해결하고자 한다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BD64CC-EE9F-571E-5CE1-E31110EE20CE}"/>
              </a:ext>
            </a:extLst>
          </p:cNvPr>
          <p:cNvSpPr txBox="1"/>
          <p:nvPr/>
        </p:nvSpPr>
        <p:spPr>
          <a:xfrm>
            <a:off x="2077180" y="3649724"/>
            <a:ext cx="7003787" cy="4634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왜냐하면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우리는 이분들이 기기 조작 미숙보다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0AE608-A663-F707-9A59-DB7D7337ADB6}"/>
              </a:ext>
            </a:extLst>
          </p:cNvPr>
          <p:cNvSpPr txBox="1"/>
          <p:nvPr/>
        </p:nvSpPr>
        <p:spPr>
          <a:xfrm>
            <a:off x="2077180" y="4308524"/>
            <a:ext cx="7003787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실수에 대한 두려움과 사회적 압박감 때문에 새로운 기술 시도를 포기한다는 점을 발견했기 때문이다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383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8A018-2A3B-E4AA-3004-8C68D8C4B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C1F0F49B-26E0-BEEF-02AA-2EA7D6021CA3}"/>
              </a:ext>
            </a:extLst>
          </p:cNvPr>
          <p:cNvSpPr txBox="1"/>
          <p:nvPr/>
        </p:nvSpPr>
        <p:spPr>
          <a:xfrm>
            <a:off x="778495" y="673792"/>
            <a:ext cx="50442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문제 </a:t>
            </a:r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정의문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Problem Statement)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89BF27-C87A-22C6-0059-10BCB6A3B337}"/>
              </a:ext>
            </a:extLst>
          </p:cNvPr>
          <p:cNvSpPr txBox="1"/>
          <p:nvPr/>
        </p:nvSpPr>
        <p:spPr>
          <a:xfrm>
            <a:off x="1134095" y="1593928"/>
            <a:ext cx="69634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9718D44-E38D-2A46-E99A-EFBE46E9FD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F6711DF8-56B6-EE17-F5E0-58E6663D4E01}"/>
              </a:ext>
            </a:extLst>
          </p:cNvPr>
          <p:cNvSpPr/>
          <p:nvPr/>
        </p:nvSpPr>
        <p:spPr>
          <a:xfrm>
            <a:off x="3797080" y="2953704"/>
            <a:ext cx="7679410" cy="406265"/>
          </a:xfrm>
          <a:prstGeom prst="rect">
            <a:avLst/>
          </a:prstGeom>
          <a:gradFill>
            <a:gsLst>
              <a:gs pos="0">
                <a:srgbClr val="4D79CF">
                  <a:alpha val="20000"/>
                </a:srgbClr>
              </a:gs>
              <a:gs pos="100000">
                <a:srgbClr val="9A5CC8">
                  <a:alpha val="20000"/>
                </a:srgbClr>
              </a:gs>
            </a:gsLst>
            <a:lin ang="2700000" scaled="0"/>
          </a:gradFill>
        </p:spPr>
        <p:txBody>
          <a:bodyPr wrap="square" lIns="720000" tIns="0" rIns="216000" bIns="0" rtlCol="0" anchor="ctr">
            <a:spAutoFit/>
          </a:bodyPr>
          <a:lstStyle/>
          <a:p>
            <a:pPr>
              <a:lnSpc>
                <a:spcPct val="110000"/>
              </a:lnSpc>
            </a:pPr>
            <a:endParaRPr lang="ko-KR" altLang="en-US" sz="2400" spc="-8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72087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F9DEE3-B16D-D876-F18C-C094846F2D79}"/>
              </a:ext>
            </a:extLst>
          </p:cNvPr>
          <p:cNvSpPr txBox="1"/>
          <p:nvPr/>
        </p:nvSpPr>
        <p:spPr>
          <a:xfrm>
            <a:off x="3952475" y="2890493"/>
            <a:ext cx="7640257" cy="4634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우리 팀은 디지털 기기 사용에 심리적 장벽을 느끼는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70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대 어르신들이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4618FD02-1314-4412-601D-C9DA79186839}"/>
              </a:ext>
            </a:extLst>
          </p:cNvPr>
          <p:cNvGrpSpPr/>
          <p:nvPr/>
        </p:nvGrpSpPr>
        <p:grpSpPr>
          <a:xfrm>
            <a:off x="3997512" y="3652327"/>
            <a:ext cx="7320492" cy="463460"/>
            <a:chOff x="3965516" y="2790917"/>
            <a:chExt cx="7320492" cy="4634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3359C1-B1A3-114B-C2FA-3C40D0E01F94}"/>
                </a:ext>
              </a:extLst>
            </p:cNvPr>
            <p:cNvSpPr txBox="1"/>
            <p:nvPr/>
          </p:nvSpPr>
          <p:spPr>
            <a:xfrm>
              <a:off x="4282221" y="2790917"/>
              <a:ext cx="700378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인간의 경험에 초점을 맞추고 있으므로 인간 중심적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876214C6-0022-720A-50A5-D6F3DCF0007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D3928157-6A72-9ED5-845D-CFC7BFFB3F8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9B4DB984-C918-C455-FBE4-C4A26E3D442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AC706483-05BE-8994-4F25-936445C11DCB}"/>
              </a:ext>
            </a:extLst>
          </p:cNvPr>
          <p:cNvGrpSpPr/>
          <p:nvPr/>
        </p:nvGrpSpPr>
        <p:grpSpPr>
          <a:xfrm>
            <a:off x="3997512" y="4254177"/>
            <a:ext cx="7320492" cy="863570"/>
            <a:chOff x="3965516" y="2790917"/>
            <a:chExt cx="7320492" cy="86357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A9CE0A2-8C38-1B9D-7ADB-22C9F493FB42}"/>
                </a:ext>
              </a:extLst>
            </p:cNvPr>
            <p:cNvSpPr txBox="1"/>
            <p:nvPr/>
          </p:nvSpPr>
          <p:spPr>
            <a:xfrm>
              <a:off x="4282221" y="2790917"/>
              <a:ext cx="700378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팀원 모두가 우리가 해결할 문제의 대상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현상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원인을 동일하게 이해할 수 있어 명확하고 간결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06EAEA11-058B-CB21-2644-EF126EE8939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70AF8B9A-21CF-8A89-6B51-B9F528B0452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569199EA-EC9F-C67D-362E-2255C98664E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421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98FD3-4152-3246-0DA8-E10454185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FD1BB31-1515-2913-FF24-EE6724E08287}"/>
              </a:ext>
            </a:extLst>
          </p:cNvPr>
          <p:cNvSpPr txBox="1"/>
          <p:nvPr/>
        </p:nvSpPr>
        <p:spPr>
          <a:xfrm>
            <a:off x="778495" y="673792"/>
            <a:ext cx="50442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문제 </a:t>
            </a:r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정의문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Problem Statement)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D57E86-08A1-3FAC-D72D-E6257122A961}"/>
              </a:ext>
            </a:extLst>
          </p:cNvPr>
          <p:cNvSpPr txBox="1"/>
          <p:nvPr/>
        </p:nvSpPr>
        <p:spPr>
          <a:xfrm>
            <a:off x="1134095" y="1593928"/>
            <a:ext cx="69634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9B7625A-9380-2938-3EF7-8A33359329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F7A7B27B-8770-01EA-6116-C4ED25D32586}"/>
              </a:ext>
            </a:extLst>
          </p:cNvPr>
          <p:cNvSpPr/>
          <p:nvPr/>
        </p:nvSpPr>
        <p:spPr>
          <a:xfrm>
            <a:off x="3797080" y="2990792"/>
            <a:ext cx="7679410" cy="812530"/>
          </a:xfrm>
          <a:prstGeom prst="rect">
            <a:avLst/>
          </a:prstGeom>
          <a:gradFill>
            <a:gsLst>
              <a:gs pos="0">
                <a:srgbClr val="4D79CF">
                  <a:alpha val="20000"/>
                </a:srgbClr>
              </a:gs>
              <a:gs pos="100000">
                <a:srgbClr val="9A5CC8">
                  <a:alpha val="20000"/>
                </a:srgbClr>
              </a:gs>
            </a:gsLst>
            <a:lin ang="2700000" scaled="0"/>
          </a:gradFill>
        </p:spPr>
        <p:txBody>
          <a:bodyPr wrap="square" lIns="720000" tIns="0" rIns="216000" bIns="0" rtlCol="0" anchor="ctr">
            <a:spAutoFit/>
          </a:bodyPr>
          <a:lstStyle/>
          <a:p>
            <a:pPr>
              <a:lnSpc>
                <a:spcPct val="110000"/>
              </a:lnSpc>
            </a:pP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72087"/>
              </a:solidFill>
              <a:latin typeface="카페24 아네모네" pitchFamily="2" charset="-127"/>
              <a:ea typeface="카페24 아네모네" pitchFamily="2" charset="-127"/>
            </a:endParaRPr>
          </a:p>
          <a:p>
            <a:pPr>
              <a:lnSpc>
                <a:spcPct val="110000"/>
              </a:lnSpc>
            </a:pPr>
            <a:endParaRPr lang="ko-KR" altLang="en-US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72087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BE93E-0CF5-F869-89FD-037C908B3ED9}"/>
              </a:ext>
            </a:extLst>
          </p:cNvPr>
          <p:cNvSpPr txBox="1"/>
          <p:nvPr/>
        </p:nvSpPr>
        <p:spPr>
          <a:xfrm>
            <a:off x="3952475" y="2944737"/>
            <a:ext cx="7640257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실수에 대한 두려움과 사회적 압박감 때문에 새로운 기술 시도를 포기한다는 점을 발견했기 때문이다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BFE5B435-EA7F-E552-1CEE-79E860EA625F}"/>
              </a:ext>
            </a:extLst>
          </p:cNvPr>
          <p:cNvGrpSpPr/>
          <p:nvPr/>
        </p:nvGrpSpPr>
        <p:grpSpPr>
          <a:xfrm>
            <a:off x="3997512" y="3975209"/>
            <a:ext cx="7320492" cy="863570"/>
            <a:chOff x="3965516" y="2790917"/>
            <a:chExt cx="7320492" cy="86357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241FCF-2502-65C1-8458-2985845169E1}"/>
                </a:ext>
              </a:extLst>
            </p:cNvPr>
            <p:cNvSpPr txBox="1"/>
            <p:nvPr/>
          </p:nvSpPr>
          <p:spPr>
            <a:xfrm>
              <a:off x="4282221" y="2790917"/>
              <a:ext cx="700378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특정 해결책을 강요하지 않아 창의적 아이디어를 위한 충분한 공간을 열어주므로 넓은 방향성을 제시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546F3327-731A-13BB-341A-C2A250DFC73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B9B5FAD7-6672-B56C-E752-75BA2F1EC64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B1C7D893-9341-2FD8-D081-37F600E05F1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A3FFD407-41D4-C030-DA46-C7528B77C87D}"/>
              </a:ext>
            </a:extLst>
          </p:cNvPr>
          <p:cNvGrpSpPr/>
          <p:nvPr/>
        </p:nvGrpSpPr>
        <p:grpSpPr>
          <a:xfrm>
            <a:off x="3994929" y="4925770"/>
            <a:ext cx="7320492" cy="863570"/>
            <a:chOff x="3965516" y="2790917"/>
            <a:chExt cx="7320492" cy="86357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E5111E2-ACFC-A13B-6F2F-9BFD9902E63F}"/>
                </a:ext>
              </a:extLst>
            </p:cNvPr>
            <p:cNvSpPr txBox="1"/>
            <p:nvPr/>
          </p:nvSpPr>
          <p:spPr>
            <a:xfrm>
              <a:off x="4282221" y="2790917"/>
              <a:ext cx="700378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모든 노인의 디지털 문제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라는 거대한 범위 대신 구체적이고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도전 가능한 범위로 문제를 좁혀주어 실행 가능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7CEDA85B-8726-A54E-3864-5698658D6F8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5" name="원호 24">
                <a:extLst>
                  <a:ext uri="{FF2B5EF4-FFF2-40B4-BE49-F238E27FC236}">
                    <a16:creationId xmlns:a16="http://schemas.microsoft.com/office/drawing/2014/main" id="{3C87B262-2FFD-1FD1-0165-E293CA823E8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233B77E1-6BCE-3C29-3E3D-3CC6025C5A8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538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89947-FDCC-38DA-894C-2E2E44A1F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7592CED-15C8-6552-275D-3BD8FAA49000}"/>
              </a:ext>
            </a:extLst>
          </p:cNvPr>
          <p:cNvSpPr txBox="1"/>
          <p:nvPr/>
        </p:nvSpPr>
        <p:spPr>
          <a:xfrm>
            <a:off x="5109833" y="711892"/>
            <a:ext cx="197233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팀 실습 연계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70E3781D-8756-EE25-8C62-1B2E958B65F7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A293ADBC-62E7-A665-058C-396EEA5170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090D2B1F-E954-47C0-0EC6-88F495D243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8B6F7D6-8F01-6E97-DE75-65E718CFCB14}"/>
              </a:ext>
            </a:extLst>
          </p:cNvPr>
          <p:cNvSpPr txBox="1"/>
          <p:nvPr/>
        </p:nvSpPr>
        <p:spPr>
          <a:xfrm flipH="1">
            <a:off x="3876431" y="5665189"/>
            <a:ext cx="4439138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세 가지 활동 진행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4642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F6074-D8D7-DCAC-BDFA-130345C19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AB613DB-84A4-4EB9-7BDF-7B92A3F50805}"/>
              </a:ext>
            </a:extLst>
          </p:cNvPr>
          <p:cNvSpPr txBox="1"/>
          <p:nvPr/>
        </p:nvSpPr>
        <p:spPr>
          <a:xfrm>
            <a:off x="5109833" y="711892"/>
            <a:ext cx="197233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팀 실습 연계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96E849E2-5796-01FC-025A-9DBA1C42B5E3}"/>
              </a:ext>
            </a:extLst>
          </p:cNvPr>
          <p:cNvGrpSpPr/>
          <p:nvPr/>
        </p:nvGrpSpPr>
        <p:grpSpPr>
          <a:xfrm>
            <a:off x="1000427" y="1702227"/>
            <a:ext cx="4683042" cy="571286"/>
            <a:chOff x="1013127" y="1841927"/>
            <a:chExt cx="4683042" cy="57128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4842632-ABAB-0CF0-9901-FA295C912912}"/>
                </a:ext>
              </a:extLst>
            </p:cNvPr>
            <p:cNvSpPr txBox="1"/>
            <p:nvPr/>
          </p:nvSpPr>
          <p:spPr>
            <a:xfrm>
              <a:off x="1013127" y="1841927"/>
              <a:ext cx="4683042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인과관계 지도 그리기 </a:t>
              </a:r>
            </a:p>
          </p:txBody>
        </p:sp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39EC5C08-3DD6-21C1-1A08-68C449A75694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E1A5E286-4815-2D99-AE6E-B1298B40CE7B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8334FD23-F8BD-39D2-E79D-575FB2D117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635D5533-12BB-4B07-9ADA-D014AFEE06C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13101960-10F1-F5A1-AC7B-B72948A78D6E}"/>
              </a:ext>
            </a:extLst>
          </p:cNvPr>
          <p:cNvGrpSpPr/>
          <p:nvPr/>
        </p:nvGrpSpPr>
        <p:grpSpPr>
          <a:xfrm>
            <a:off x="1595687" y="2384470"/>
            <a:ext cx="6082119" cy="463460"/>
            <a:chOff x="3965516" y="2790917"/>
            <a:chExt cx="6082119" cy="4634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FE9ABB2-8B22-C8B8-1097-F189B229B3E0}"/>
                </a:ext>
              </a:extLst>
            </p:cNvPr>
            <p:cNvSpPr txBox="1"/>
            <p:nvPr/>
          </p:nvSpPr>
          <p:spPr>
            <a:xfrm>
              <a:off x="4282222" y="2790917"/>
              <a:ext cx="5765413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팀이 선정한 문제의 시스템 구조를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시각화해보세요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7FCA6D98-9C9A-2290-B26B-9A41B50B6CC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CEE7BCB9-6F7A-23CD-EC71-AA69CAFE82B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3754D804-50EB-93F1-6429-A3E6336FCC8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1EFA489D-300D-7CBE-91C1-98BCDFFD219D}"/>
              </a:ext>
            </a:extLst>
          </p:cNvPr>
          <p:cNvGrpSpPr/>
          <p:nvPr/>
        </p:nvGrpSpPr>
        <p:grpSpPr>
          <a:xfrm>
            <a:off x="997847" y="3016997"/>
            <a:ext cx="4683042" cy="571286"/>
            <a:chOff x="1013127" y="1841927"/>
            <a:chExt cx="4683042" cy="5712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2E30037-7AFF-D142-B7EB-5678AB03F7F3}"/>
                </a:ext>
              </a:extLst>
            </p:cNvPr>
            <p:cNvSpPr txBox="1"/>
            <p:nvPr/>
          </p:nvSpPr>
          <p:spPr>
            <a:xfrm>
              <a:off x="1013127" y="1841927"/>
              <a:ext cx="4683042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HMW 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질문 도출하기 </a:t>
              </a: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D99E39CD-509B-D04B-97A1-D4807EB06A18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D0914F69-12B3-9E98-B417-B22F09268196}"/>
              </a:ext>
            </a:extLst>
          </p:cNvPr>
          <p:cNvGrpSpPr/>
          <p:nvPr/>
        </p:nvGrpSpPr>
        <p:grpSpPr>
          <a:xfrm>
            <a:off x="1593107" y="3699240"/>
            <a:ext cx="6082119" cy="863570"/>
            <a:chOff x="3965516" y="2790917"/>
            <a:chExt cx="6082119" cy="86357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265E7A-6C72-49D4-4BB4-6A96B4C6E946}"/>
                </a:ext>
              </a:extLst>
            </p:cNvPr>
            <p:cNvSpPr txBox="1"/>
            <p:nvPr/>
          </p:nvSpPr>
          <p:spPr>
            <a:xfrm>
              <a:off x="4282222" y="2790917"/>
              <a:ext cx="5765413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해결책을 탐색할 수 있는 긍정적인 질문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3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가지 이상을 만들어보세요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9F647EFE-3C27-E0EC-F004-262C2AF72DA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8" name="원호 7">
                <a:extLst>
                  <a:ext uri="{FF2B5EF4-FFF2-40B4-BE49-F238E27FC236}">
                    <a16:creationId xmlns:a16="http://schemas.microsoft.com/office/drawing/2014/main" id="{6FCCE5A6-B439-AB5C-8B3B-CC3FC12700A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" name="자유형: 도형 8">
                <a:extLst>
                  <a:ext uri="{FF2B5EF4-FFF2-40B4-BE49-F238E27FC236}">
                    <a16:creationId xmlns:a16="http://schemas.microsoft.com/office/drawing/2014/main" id="{B3B4D4C4-48B5-23D2-3CA9-BE07E1B9BC9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8F7800D-CA1A-26F8-880A-D365B996C852}"/>
              </a:ext>
            </a:extLst>
          </p:cNvPr>
          <p:cNvGrpSpPr/>
          <p:nvPr/>
        </p:nvGrpSpPr>
        <p:grpSpPr>
          <a:xfrm>
            <a:off x="995267" y="4672729"/>
            <a:ext cx="4683042" cy="571286"/>
            <a:chOff x="1013127" y="1841927"/>
            <a:chExt cx="4683042" cy="57128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A069EBD-2C29-F67B-85A1-9595C4D87565}"/>
                </a:ext>
              </a:extLst>
            </p:cNvPr>
            <p:cNvSpPr txBox="1"/>
            <p:nvPr/>
          </p:nvSpPr>
          <p:spPr>
            <a:xfrm>
              <a:off x="1013127" y="1841927"/>
              <a:ext cx="4683042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문제 </a:t>
              </a:r>
              <a:r>
                <a:rPr lang="ko-KR" altLang="en-US" sz="2400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정의문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 완성하기 </a:t>
              </a:r>
            </a:p>
          </p:txBody>
        </p: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2862A2AC-0F30-4743-A452-078474C4E251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C06EFA9E-9C48-B014-B453-BED57CF6FBB0}"/>
              </a:ext>
            </a:extLst>
          </p:cNvPr>
          <p:cNvGrpSpPr/>
          <p:nvPr/>
        </p:nvGrpSpPr>
        <p:grpSpPr>
          <a:xfrm>
            <a:off x="1590527" y="5354972"/>
            <a:ext cx="6082119" cy="863570"/>
            <a:chOff x="3965516" y="2790917"/>
            <a:chExt cx="6082119" cy="86357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6E0B157-11D8-91B5-31D4-677A64AADE21}"/>
                </a:ext>
              </a:extLst>
            </p:cNvPr>
            <p:cNvSpPr txBox="1"/>
            <p:nvPr/>
          </p:nvSpPr>
          <p:spPr>
            <a:xfrm>
              <a:off x="4282222" y="2790917"/>
              <a:ext cx="5765413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모든 통찰을 종합하여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팀 프로젝트의 최종 문제 정의문을 한 문장으로 작성하세요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ADED0531-57EA-88A4-A333-B0D1F02B79F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2" name="원호 21">
                <a:extLst>
                  <a:ext uri="{FF2B5EF4-FFF2-40B4-BE49-F238E27FC236}">
                    <a16:creationId xmlns:a16="http://schemas.microsoft.com/office/drawing/2014/main" id="{532937D3-8626-14BA-6CA2-EE1D202F199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3" name="자유형: 도형 22">
                <a:extLst>
                  <a:ext uri="{FF2B5EF4-FFF2-40B4-BE49-F238E27FC236}">
                    <a16:creationId xmlns:a16="http://schemas.microsoft.com/office/drawing/2014/main" id="{ADEFDF19-12D2-B2D2-E640-7D0D13E9FE0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62922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C606F-A3D4-7D81-CEC6-4A9F1A10E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F62F2BCA-1477-7FFA-2CC6-DA067F8507F4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8C0CAE41-E83B-50EF-BD1F-652C09A8C4E9}"/>
              </a:ext>
            </a:extLst>
          </p:cNvPr>
          <p:cNvCxnSpPr>
            <a:cxnSpLocks/>
          </p:cNvCxnSpPr>
          <p:nvPr/>
        </p:nvCxnSpPr>
        <p:spPr>
          <a:xfrm>
            <a:off x="954857" y="0"/>
            <a:ext cx="2889403" cy="2889403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사각형: 잘린 한쪽 모서리 41">
            <a:extLst>
              <a:ext uri="{FF2B5EF4-FFF2-40B4-BE49-F238E27FC236}">
                <a16:creationId xmlns:a16="http://schemas.microsoft.com/office/drawing/2014/main" id="{89924406-804F-3AC7-06E5-3CA6AF0BB2EA}"/>
              </a:ext>
            </a:extLst>
          </p:cNvPr>
          <p:cNvSpPr/>
          <p:nvPr/>
        </p:nvSpPr>
        <p:spPr>
          <a:xfrm flipH="1" flipV="1">
            <a:off x="3844260" y="2899055"/>
            <a:ext cx="8347740" cy="1642840"/>
          </a:xfrm>
          <a:prstGeom prst="snip1Rect">
            <a:avLst>
              <a:gd name="adj" fmla="val 37614"/>
            </a:avLst>
          </a:prstGeom>
          <a:solidFill>
            <a:schemeClr val="bg1"/>
          </a:solidFill>
          <a:ln w="6350">
            <a:solidFill>
              <a:srgbClr val="C2CAED"/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4AC46CF7-C38E-F32A-6D3C-2816BE5383C5}"/>
              </a:ext>
            </a:extLst>
          </p:cNvPr>
          <p:cNvGrpSpPr/>
          <p:nvPr/>
        </p:nvGrpSpPr>
        <p:grpSpPr>
          <a:xfrm>
            <a:off x="3483609" y="2529706"/>
            <a:ext cx="2698909" cy="400110"/>
            <a:chOff x="1033461" y="3920649"/>
            <a:chExt cx="2698909" cy="400110"/>
          </a:xfrm>
        </p:grpSpPr>
        <p:sp>
          <p:nvSpPr>
            <p:cNvPr id="44" name="평행 사변형 43">
              <a:extLst>
                <a:ext uri="{FF2B5EF4-FFF2-40B4-BE49-F238E27FC236}">
                  <a16:creationId xmlns:a16="http://schemas.microsoft.com/office/drawing/2014/main" id="{A4576C99-78A0-D2F3-1687-33240C921C41}"/>
                </a:ext>
              </a:extLst>
            </p:cNvPr>
            <p:cNvSpPr/>
            <p:nvPr/>
          </p:nvSpPr>
          <p:spPr>
            <a:xfrm flipH="1">
              <a:off x="1033461" y="3925253"/>
              <a:ext cx="2698909" cy="365760"/>
            </a:xfrm>
            <a:prstGeom prst="parallelogram">
              <a:avLst>
                <a:gd name="adj" fmla="val 9921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F48F664-2F2E-11D3-DFBB-C25C84CB1542}"/>
                </a:ext>
              </a:extLst>
            </p:cNvPr>
            <p:cNvSpPr txBox="1"/>
            <p:nvPr/>
          </p:nvSpPr>
          <p:spPr>
            <a:xfrm>
              <a:off x="1569049" y="3920649"/>
              <a:ext cx="169629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00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다음 시간 안내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F7EF3F01-3B4F-BC6C-4974-46B55A97B20D}"/>
              </a:ext>
            </a:extLst>
          </p:cNvPr>
          <p:cNvSpPr txBox="1"/>
          <p:nvPr/>
        </p:nvSpPr>
        <p:spPr>
          <a:xfrm>
            <a:off x="4654443" y="3342979"/>
            <a:ext cx="572916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atinLnBrk="0"/>
            <a:r>
              <a:rPr lang="ko-KR" altLang="en-US" sz="3200" spc="-150" dirty="0" err="1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아이데이션</a:t>
            </a:r>
            <a:r>
              <a:rPr lang="ko-KR" altLang="en-US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 </a:t>
            </a:r>
            <a:r>
              <a:rPr lang="en-US" altLang="ko-KR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(Ideation)</a:t>
            </a:r>
          </a:p>
        </p:txBody>
      </p: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07DF8FFD-1CFF-3C6D-398E-A471BDDFE82F}"/>
              </a:ext>
            </a:extLst>
          </p:cNvPr>
          <p:cNvCxnSpPr>
            <a:cxnSpLocks/>
          </p:cNvCxnSpPr>
          <p:nvPr/>
        </p:nvCxnSpPr>
        <p:spPr>
          <a:xfrm>
            <a:off x="4466238" y="4541895"/>
            <a:ext cx="2316105" cy="2316105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CF12642D-369F-711F-6745-F674A8DD171C}"/>
              </a:ext>
            </a:extLst>
          </p:cNvPr>
          <p:cNvGrpSpPr/>
          <p:nvPr/>
        </p:nvGrpSpPr>
        <p:grpSpPr>
          <a:xfrm rot="5400000" flipH="1">
            <a:off x="5353050" y="5978845"/>
            <a:ext cx="54768" cy="569116"/>
            <a:chOff x="895351" y="378145"/>
            <a:chExt cx="54768" cy="569116"/>
          </a:xfrm>
        </p:grpSpPr>
        <p:sp>
          <p:nvSpPr>
            <p:cNvPr id="59" name="타원 58">
              <a:extLst>
                <a:ext uri="{FF2B5EF4-FFF2-40B4-BE49-F238E27FC236}">
                  <a16:creationId xmlns:a16="http://schemas.microsoft.com/office/drawing/2014/main" id="{51133F7C-EB19-4EB1-32ED-AA393DBD0710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타원 59">
              <a:extLst>
                <a:ext uri="{FF2B5EF4-FFF2-40B4-BE49-F238E27FC236}">
                  <a16:creationId xmlns:a16="http://schemas.microsoft.com/office/drawing/2014/main" id="{9EC117A5-02CA-574C-E373-01E7993AC450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타원 60">
              <a:extLst>
                <a:ext uri="{FF2B5EF4-FFF2-40B4-BE49-F238E27FC236}">
                  <a16:creationId xmlns:a16="http://schemas.microsoft.com/office/drawing/2014/main" id="{B5ED3E8F-A698-18A6-DDE7-CBC47A91089E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CE6F1DAA-281C-2F7D-F33A-0DB34ED14771}"/>
              </a:ext>
            </a:extLst>
          </p:cNvPr>
          <p:cNvGrpSpPr/>
          <p:nvPr/>
        </p:nvGrpSpPr>
        <p:grpSpPr>
          <a:xfrm>
            <a:off x="7936276" y="5424807"/>
            <a:ext cx="473870" cy="473870"/>
            <a:chOff x="1150573" y="5434333"/>
            <a:chExt cx="473870" cy="473870"/>
          </a:xfrm>
        </p:grpSpPr>
        <p:sp>
          <p:nvSpPr>
            <p:cNvPr id="63" name="타원 62">
              <a:extLst>
                <a:ext uri="{FF2B5EF4-FFF2-40B4-BE49-F238E27FC236}">
                  <a16:creationId xmlns:a16="http://schemas.microsoft.com/office/drawing/2014/main" id="{BB0FDD4F-E718-F03F-4222-BD9A7AE0A10D}"/>
                </a:ext>
              </a:extLst>
            </p:cNvPr>
            <p:cNvSpPr/>
            <p:nvPr/>
          </p:nvSpPr>
          <p:spPr>
            <a:xfrm>
              <a:off x="115057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4" name="그림 63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17F8A68D-03E2-C33D-208D-49261CF03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71574" y="5480051"/>
              <a:ext cx="441325" cy="387350"/>
            </a:xfrm>
            <a:prstGeom prst="rect">
              <a:avLst/>
            </a:prstGeom>
          </p:spPr>
        </p:pic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C9EA10F1-DBD6-5C2A-865A-9AE53B733588}"/>
              </a:ext>
            </a:extLst>
          </p:cNvPr>
          <p:cNvGrpSpPr/>
          <p:nvPr/>
        </p:nvGrpSpPr>
        <p:grpSpPr>
          <a:xfrm>
            <a:off x="8594096" y="5424807"/>
            <a:ext cx="473870" cy="473870"/>
            <a:chOff x="1808393" y="5434333"/>
            <a:chExt cx="473870" cy="473870"/>
          </a:xfrm>
        </p:grpSpPr>
        <p:sp>
          <p:nvSpPr>
            <p:cNvPr id="66" name="타원 65">
              <a:extLst>
                <a:ext uri="{FF2B5EF4-FFF2-40B4-BE49-F238E27FC236}">
                  <a16:creationId xmlns:a16="http://schemas.microsoft.com/office/drawing/2014/main" id="{1D031BC7-3297-00C8-3923-81D74F965CEA}"/>
                </a:ext>
              </a:extLst>
            </p:cNvPr>
            <p:cNvSpPr/>
            <p:nvPr/>
          </p:nvSpPr>
          <p:spPr>
            <a:xfrm>
              <a:off x="180839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7" name="그림 66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AA4FD80-4E47-1FDC-7346-31D5B533D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60550" y="5499099"/>
              <a:ext cx="358775" cy="368301"/>
            </a:xfrm>
            <a:prstGeom prst="rect">
              <a:avLst/>
            </a:prstGeom>
          </p:spPr>
        </p:pic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1D350994-055D-9529-729E-F2CF2FD0545C}"/>
              </a:ext>
            </a:extLst>
          </p:cNvPr>
          <p:cNvGrpSpPr/>
          <p:nvPr/>
        </p:nvGrpSpPr>
        <p:grpSpPr>
          <a:xfrm>
            <a:off x="9251916" y="5424807"/>
            <a:ext cx="473870" cy="473870"/>
            <a:chOff x="2466213" y="5434333"/>
            <a:chExt cx="473870" cy="473870"/>
          </a:xfrm>
        </p:grpSpPr>
        <p:sp>
          <p:nvSpPr>
            <p:cNvPr id="69" name="타원 68">
              <a:extLst>
                <a:ext uri="{FF2B5EF4-FFF2-40B4-BE49-F238E27FC236}">
                  <a16:creationId xmlns:a16="http://schemas.microsoft.com/office/drawing/2014/main" id="{6230B3C0-E300-9F24-6606-5390D5670116}"/>
                </a:ext>
              </a:extLst>
            </p:cNvPr>
            <p:cNvSpPr/>
            <p:nvPr/>
          </p:nvSpPr>
          <p:spPr>
            <a:xfrm>
              <a:off x="246621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0" name="그림 69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6BB747F2-B149-3C2B-2DC8-046511CD2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05074" y="5480051"/>
              <a:ext cx="412751" cy="387350"/>
            </a:xfrm>
            <a:prstGeom prst="rect">
              <a:avLst/>
            </a:prstGeom>
          </p:spPr>
        </p:pic>
      </p:grp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2C4D5713-1BA7-3C21-619B-785CC0421EF0}"/>
              </a:ext>
            </a:extLst>
          </p:cNvPr>
          <p:cNvGrpSpPr/>
          <p:nvPr/>
        </p:nvGrpSpPr>
        <p:grpSpPr>
          <a:xfrm>
            <a:off x="9909736" y="5424807"/>
            <a:ext cx="473870" cy="473870"/>
            <a:chOff x="3124033" y="5434333"/>
            <a:chExt cx="473870" cy="473870"/>
          </a:xfrm>
        </p:grpSpPr>
        <p:sp>
          <p:nvSpPr>
            <p:cNvPr id="72" name="타원 71">
              <a:extLst>
                <a:ext uri="{FF2B5EF4-FFF2-40B4-BE49-F238E27FC236}">
                  <a16:creationId xmlns:a16="http://schemas.microsoft.com/office/drawing/2014/main" id="{E4AD3708-E8F3-0D0F-253A-C248B55CD70C}"/>
                </a:ext>
              </a:extLst>
            </p:cNvPr>
            <p:cNvSpPr/>
            <p:nvPr/>
          </p:nvSpPr>
          <p:spPr>
            <a:xfrm>
              <a:off x="312403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3" name="그림 72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ED14013F-D31E-61FB-ECCA-AE0709854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200400" y="5480051"/>
              <a:ext cx="339725" cy="387350"/>
            </a:xfrm>
            <a:prstGeom prst="rect">
              <a:avLst/>
            </a:prstGeom>
          </p:spPr>
        </p:pic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07F5D830-C2CF-C520-3958-535A4281B4FB}"/>
              </a:ext>
            </a:extLst>
          </p:cNvPr>
          <p:cNvGrpSpPr/>
          <p:nvPr/>
        </p:nvGrpSpPr>
        <p:grpSpPr>
          <a:xfrm>
            <a:off x="10567557" y="5424807"/>
            <a:ext cx="473870" cy="473870"/>
            <a:chOff x="3781854" y="5434333"/>
            <a:chExt cx="473870" cy="473870"/>
          </a:xfrm>
        </p:grpSpPr>
        <p:sp>
          <p:nvSpPr>
            <p:cNvPr id="75" name="타원 74">
              <a:extLst>
                <a:ext uri="{FF2B5EF4-FFF2-40B4-BE49-F238E27FC236}">
                  <a16:creationId xmlns:a16="http://schemas.microsoft.com/office/drawing/2014/main" id="{14483898-55C4-251D-C48E-45227445D0D0}"/>
                </a:ext>
              </a:extLst>
            </p:cNvPr>
            <p:cNvSpPr/>
            <p:nvPr/>
          </p:nvSpPr>
          <p:spPr>
            <a:xfrm>
              <a:off x="3781854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6" name="그림 75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F9EE5D50-D6C2-6524-101A-11D960D2A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863974" y="5480051"/>
              <a:ext cx="390525" cy="387350"/>
            </a:xfrm>
            <a:prstGeom prst="rect">
              <a:avLst/>
            </a:prstGeom>
          </p:spPr>
        </p:pic>
      </p:grpSp>
      <p:cxnSp>
        <p:nvCxnSpPr>
          <p:cNvPr id="77" name="직선 연결선 76">
            <a:extLst>
              <a:ext uri="{FF2B5EF4-FFF2-40B4-BE49-F238E27FC236}">
                <a16:creationId xmlns:a16="http://schemas.microsoft.com/office/drawing/2014/main" id="{30CAA625-8CE8-4BDC-53BF-6C238D111AD6}"/>
              </a:ext>
            </a:extLst>
          </p:cNvPr>
          <p:cNvCxnSpPr/>
          <p:nvPr/>
        </p:nvCxnSpPr>
        <p:spPr>
          <a:xfrm flipH="1" flipV="1">
            <a:off x="0" y="536958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직선 연결선 77">
            <a:extLst>
              <a:ext uri="{FF2B5EF4-FFF2-40B4-BE49-F238E27FC236}">
                <a16:creationId xmlns:a16="http://schemas.microsoft.com/office/drawing/2014/main" id="{FE396D29-2DEB-7ACA-C2DF-12CCC31106B7}"/>
              </a:ext>
            </a:extLst>
          </p:cNvPr>
          <p:cNvCxnSpPr/>
          <p:nvPr/>
        </p:nvCxnSpPr>
        <p:spPr>
          <a:xfrm flipH="1" flipV="1">
            <a:off x="0" y="594108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035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701B8242-491C-155C-6EF8-C747557285C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그림 8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A222B8D-51DE-A3A4-F490-353133B53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BA91AC-071F-2DC0-0DED-1BBB09695CB3}"/>
                </a:ext>
              </a:extLst>
            </p:cNvPr>
            <p:cNvSpPr txBox="1"/>
            <p:nvPr/>
          </p:nvSpPr>
          <p:spPr>
            <a:xfrm>
              <a:off x="804612" y="721417"/>
              <a:ext cx="173797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학습목표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4EEEFF5A-B35F-7F38-7B4B-B178B153EAE3}"/>
                </a:ext>
              </a:extLst>
            </p:cNvPr>
            <p:cNvGrpSpPr/>
            <p:nvPr/>
          </p:nvGrpSpPr>
          <p:grpSpPr>
            <a:xfrm>
              <a:off x="653938" y="569912"/>
              <a:ext cx="313533" cy="313532"/>
              <a:chOff x="730138" y="582612"/>
              <a:chExt cx="313533" cy="313532"/>
            </a:xfrm>
          </p:grpSpPr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F6940DB9-D5D8-9196-91E2-94B6539F4DB0}"/>
                  </a:ext>
                </a:extLst>
              </p:cNvPr>
              <p:cNvSpPr/>
              <p:nvPr/>
            </p:nvSpPr>
            <p:spPr>
              <a:xfrm>
                <a:off x="730138" y="582612"/>
                <a:ext cx="122987" cy="313532"/>
              </a:xfrm>
              <a:prstGeom prst="rect">
                <a:avLst/>
              </a:prstGeom>
              <a:solidFill>
                <a:srgbClr val="0B2EB7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6FCDFF9F-3434-C715-08D8-9433DF99BB13}"/>
                  </a:ext>
                </a:extLst>
              </p:cNvPr>
              <p:cNvSpPr/>
              <p:nvPr/>
            </p:nvSpPr>
            <p:spPr>
              <a:xfrm rot="5400000">
                <a:off x="825411" y="487340"/>
                <a:ext cx="122987" cy="313532"/>
              </a:xfrm>
              <a:prstGeom prst="rect">
                <a:avLst/>
              </a:prstGeom>
              <a:solidFill>
                <a:srgbClr val="1C98E4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ADAE29A1-E1ED-F024-4DB8-F2BF306D086D}"/>
                </a:ext>
              </a:extLst>
            </p:cNvPr>
            <p:cNvSpPr/>
            <p:nvPr/>
          </p:nvSpPr>
          <p:spPr>
            <a:xfrm flipH="1" flipV="1">
              <a:off x="838200" y="1886446"/>
              <a:ext cx="1128252" cy="1136154"/>
            </a:xfrm>
            <a:prstGeom prst="snip1Rect">
              <a:avLst>
                <a:gd name="adj" fmla="val 3608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A5C32E-C878-4766-CB81-B89123AA0912}"/>
                </a:ext>
              </a:extLst>
            </p:cNvPr>
            <p:cNvSpPr txBox="1"/>
            <p:nvPr/>
          </p:nvSpPr>
          <p:spPr>
            <a:xfrm>
              <a:off x="1065109" y="2033563"/>
              <a:ext cx="747320" cy="8617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학습</a:t>
              </a:r>
              <a:endParaRPr lang="en-US" altLang="ko-KR" sz="2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022274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목표</a:t>
              </a:r>
            </a:p>
          </p:txBody>
        </p: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8338DCD1-9DA1-78F2-F7AD-930063FB3AC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78000"/>
              <a:ext cx="983226" cy="983226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BF57634C-FC4F-E8A9-7FF0-8F112A2B5AD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863315"/>
              <a:ext cx="2857500" cy="285750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>
              <a:extLst>
                <a:ext uri="{FF2B5EF4-FFF2-40B4-BE49-F238E27FC236}">
                  <a16:creationId xmlns:a16="http://schemas.microsoft.com/office/drawing/2014/main" id="{C63C3247-F80F-8E65-43F1-755DCAF28656}"/>
                </a:ext>
              </a:extLst>
            </p:cNvPr>
            <p:cNvCxnSpPr>
              <a:cxnSpLocks/>
            </p:cNvCxnSpPr>
            <p:nvPr/>
          </p:nvCxnSpPr>
          <p:spPr>
            <a:xfrm>
              <a:off x="10297185" y="0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그림 62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7C0B83A-DB3A-A29A-A58E-BF958844C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692" t="-6400"/>
            <a:stretch>
              <a:fillRect/>
            </a:stretch>
          </p:blipFill>
          <p:spPr>
            <a:xfrm flipH="1">
              <a:off x="512765" y="1512165"/>
              <a:ext cx="696910" cy="687818"/>
            </a:xfrm>
            <a:prstGeom prst="rect">
              <a:avLst/>
            </a:prstGeom>
          </p:spPr>
        </p:pic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34CBB221-F3D3-A69C-A1D7-33B93BBF6229}"/>
              </a:ext>
            </a:extLst>
          </p:cNvPr>
          <p:cNvGrpSpPr/>
          <p:nvPr/>
        </p:nvGrpSpPr>
        <p:grpSpPr>
          <a:xfrm>
            <a:off x="2402275" y="2093964"/>
            <a:ext cx="5106654" cy="824969"/>
            <a:chOff x="2402275" y="2242645"/>
            <a:chExt cx="5106654" cy="82496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B710A8-C676-EC46-AA32-216A4C243199}"/>
                </a:ext>
              </a:extLst>
            </p:cNvPr>
            <p:cNvSpPr txBox="1"/>
            <p:nvPr/>
          </p:nvSpPr>
          <p:spPr>
            <a:xfrm>
              <a:off x="2647950" y="2242645"/>
              <a:ext cx="4860979" cy="824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 정의문을 통해 해결해야 할 방향을 분명히 할 수 있다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</a:p>
          </p:txBody>
        </p: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D0BB7812-A62F-6EB1-2EAC-CC5E7237020A}"/>
                </a:ext>
              </a:extLst>
            </p:cNvPr>
            <p:cNvGrpSpPr/>
            <p:nvPr/>
          </p:nvGrpSpPr>
          <p:grpSpPr>
            <a:xfrm>
              <a:off x="2402275" y="2381964"/>
              <a:ext cx="229006" cy="229006"/>
              <a:chOff x="2345736" y="1936452"/>
              <a:chExt cx="546106" cy="546106"/>
            </a:xfrm>
          </p:grpSpPr>
          <p:sp>
            <p:nvSpPr>
              <p:cNvPr id="41" name="원호 40">
                <a:extLst>
                  <a:ext uri="{FF2B5EF4-FFF2-40B4-BE49-F238E27FC236}">
                    <a16:creationId xmlns:a16="http://schemas.microsoft.com/office/drawing/2014/main" id="{69B263C6-9FCF-AD33-A88A-6CE4DB8C309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AB79D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자유형: 도형 41">
                <a:extLst>
                  <a:ext uri="{FF2B5EF4-FFF2-40B4-BE49-F238E27FC236}">
                    <a16:creationId xmlns:a16="http://schemas.microsoft.com/office/drawing/2014/main" id="{C46564BF-9E01-7F0B-FAF5-B8C68563C48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BF284581-A377-DA8E-1677-42980DAEB4AB}"/>
              </a:ext>
            </a:extLst>
          </p:cNvPr>
          <p:cNvGrpSpPr/>
          <p:nvPr/>
        </p:nvGrpSpPr>
        <p:grpSpPr>
          <a:xfrm>
            <a:off x="2402275" y="3023310"/>
            <a:ext cx="5160898" cy="824969"/>
            <a:chOff x="2402275" y="3265794"/>
            <a:chExt cx="5160898" cy="82496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CB3F9C-EB04-B628-2F2C-5AEDB28B6141}"/>
                </a:ext>
              </a:extLst>
            </p:cNvPr>
            <p:cNvSpPr txBox="1"/>
            <p:nvPr/>
          </p:nvSpPr>
          <p:spPr>
            <a:xfrm>
              <a:off x="2647950" y="3265794"/>
              <a:ext cx="4915223" cy="824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HMW 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질문을 통해 다양한 아이디어 발상을 이끌어낼 수 있다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</a:p>
          </p:txBody>
        </p:sp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F9898B51-27CC-2090-35D4-8AD26FC346E0}"/>
                </a:ext>
              </a:extLst>
            </p:cNvPr>
            <p:cNvGrpSpPr/>
            <p:nvPr/>
          </p:nvGrpSpPr>
          <p:grpSpPr>
            <a:xfrm>
              <a:off x="2402275" y="3395571"/>
              <a:ext cx="229006" cy="229006"/>
              <a:chOff x="2345736" y="1936452"/>
              <a:chExt cx="546106" cy="546106"/>
            </a:xfrm>
          </p:grpSpPr>
          <p:sp>
            <p:nvSpPr>
              <p:cNvPr id="45" name="원호 44">
                <a:extLst>
                  <a:ext uri="{FF2B5EF4-FFF2-40B4-BE49-F238E27FC236}">
                    <a16:creationId xmlns:a16="http://schemas.microsoft.com/office/drawing/2014/main" id="{5E4A1606-C2F6-36B7-571C-ADD3673056A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AB79D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6" name="자유형: 도형 45">
                <a:extLst>
                  <a:ext uri="{FF2B5EF4-FFF2-40B4-BE49-F238E27FC236}">
                    <a16:creationId xmlns:a16="http://schemas.microsoft.com/office/drawing/2014/main" id="{A06179D5-E450-4B58-E98B-1A1FCF8BC2D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6EE8697F-77C8-F373-60D9-F1F3A5EE27C7}"/>
              </a:ext>
            </a:extLst>
          </p:cNvPr>
          <p:cNvGrpSpPr/>
          <p:nvPr/>
        </p:nvGrpSpPr>
        <p:grpSpPr>
          <a:xfrm>
            <a:off x="2402275" y="4210561"/>
            <a:ext cx="6341675" cy="824969"/>
            <a:chOff x="2402275" y="4451673"/>
            <a:chExt cx="6341675" cy="82496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94DD80-B274-A00B-753D-E413F81F9FBA}"/>
                </a:ext>
              </a:extLst>
            </p:cNvPr>
            <p:cNvSpPr txBox="1"/>
            <p:nvPr/>
          </p:nvSpPr>
          <p:spPr>
            <a:xfrm>
              <a:off x="2647950" y="4451673"/>
              <a:ext cx="6096000" cy="824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학습한 방법을 활용하여 팀 프로젝트의 </a:t>
              </a:r>
              <a:b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 정의문을 작성할 수 있다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9D3E799E-DCA3-6950-4E14-B3EEFB796829}"/>
                </a:ext>
              </a:extLst>
            </p:cNvPr>
            <p:cNvGrpSpPr/>
            <p:nvPr/>
          </p:nvGrpSpPr>
          <p:grpSpPr>
            <a:xfrm>
              <a:off x="2402275" y="4576671"/>
              <a:ext cx="229006" cy="229006"/>
              <a:chOff x="2345736" y="1936452"/>
              <a:chExt cx="546106" cy="546106"/>
            </a:xfrm>
          </p:grpSpPr>
          <p:sp>
            <p:nvSpPr>
              <p:cNvPr id="48" name="원호 47">
                <a:extLst>
                  <a:ext uri="{FF2B5EF4-FFF2-40B4-BE49-F238E27FC236}">
                    <a16:creationId xmlns:a16="http://schemas.microsoft.com/office/drawing/2014/main" id="{E9D0A924-EAD5-2153-D6C9-5BBA4E641EB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AB79D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자유형: 도형 48">
                <a:extLst>
                  <a:ext uri="{FF2B5EF4-FFF2-40B4-BE49-F238E27FC236}">
                    <a16:creationId xmlns:a16="http://schemas.microsoft.com/office/drawing/2014/main" id="{F3C3AD21-3C89-7E9F-9AD4-FCAD00A2E81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AC3E6E07-0FDB-2EC2-8BF4-47ABF4DB3BEC}"/>
              </a:ext>
            </a:extLst>
          </p:cNvPr>
          <p:cNvCxnSpPr>
            <a:cxnSpLocks/>
          </p:cNvCxnSpPr>
          <p:nvPr/>
        </p:nvCxnSpPr>
        <p:spPr>
          <a:xfrm>
            <a:off x="853125" y="1899460"/>
            <a:ext cx="8506775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B6C1A276-0691-EE83-60CB-096924D114B8}"/>
              </a:ext>
            </a:extLst>
          </p:cNvPr>
          <p:cNvCxnSpPr>
            <a:cxnSpLocks/>
          </p:cNvCxnSpPr>
          <p:nvPr/>
        </p:nvCxnSpPr>
        <p:spPr>
          <a:xfrm>
            <a:off x="2561039" y="2842169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F6E2CF56-8059-2BD2-4EA5-31A726AC5BCF}"/>
              </a:ext>
            </a:extLst>
          </p:cNvPr>
          <p:cNvCxnSpPr>
            <a:cxnSpLocks/>
          </p:cNvCxnSpPr>
          <p:nvPr/>
        </p:nvCxnSpPr>
        <p:spPr>
          <a:xfrm>
            <a:off x="2561039" y="4029420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78FA24AF-3B57-0483-EAC8-55D20C4D269C}"/>
              </a:ext>
            </a:extLst>
          </p:cNvPr>
          <p:cNvCxnSpPr>
            <a:cxnSpLocks/>
          </p:cNvCxnSpPr>
          <p:nvPr/>
        </p:nvCxnSpPr>
        <p:spPr>
          <a:xfrm>
            <a:off x="2561039" y="5216672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413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5AF6271-0FEB-CF85-DB44-9063410137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4E36193-6D5B-455C-E174-6699ACBC8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6E105-118A-2935-D94D-579FD91DDF86}"/>
              </a:ext>
            </a:extLst>
          </p:cNvPr>
          <p:cNvSpPr txBox="1"/>
          <p:nvPr/>
        </p:nvSpPr>
        <p:spPr>
          <a:xfrm>
            <a:off x="1822300" y="2529890"/>
            <a:ext cx="854740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How Might We (HMW)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C49B05A-532B-905B-183A-2D1C0B1EFE8D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9C45FCB1-C4D6-81F2-5C4F-C2F895414D58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977BA96-F4FA-B37B-13D7-12B6769C0CD1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7E533642-171D-6AFB-496D-38F59B5774AD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E22107A4-F820-3B99-9358-7CE7D3383E31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D7502EDB-5EF8-4F21-13F9-A78145591A78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405D6B2-37AD-8BD3-2674-1C872232B315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05C9C5-80E2-2B7F-D973-CAAE9ABD8375}"/>
              </a:ext>
            </a:extLst>
          </p:cNvPr>
          <p:cNvSpPr txBox="1"/>
          <p:nvPr/>
        </p:nvSpPr>
        <p:spPr>
          <a:xfrm>
            <a:off x="6058220" y="1593371"/>
            <a:ext cx="393056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1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1FB41B72-34EC-7923-3AB3-BF359F8C3F3D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7B939906-3EB7-9C0C-3643-F5967DA45E96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88D3EF5B-13E3-5A34-473A-7A4A7288A37A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839C1673-F14D-3D2A-09BC-606DE135F61B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1394A527-B2BA-C27A-9950-280D9AAF82AD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469F53A0-9ED9-2355-198B-E4B5A93AE01A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7BFC96DB-196C-9E0D-8018-3E9DD4AF6CEB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9F0C89E3-A1E3-3BAB-7477-5A71C8649D88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4447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E8CDF-983B-FE0E-39E9-ADABD5213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5872290-CF0A-B599-9A44-62A7C25A0B6B}"/>
              </a:ext>
            </a:extLst>
          </p:cNvPr>
          <p:cNvSpPr txBox="1"/>
          <p:nvPr/>
        </p:nvSpPr>
        <p:spPr>
          <a:xfrm>
            <a:off x="778495" y="673792"/>
            <a:ext cx="35068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How Might We (HMW)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176EC-D610-307D-66DD-70D9141E8C20}"/>
              </a:ext>
            </a:extLst>
          </p:cNvPr>
          <p:cNvSpPr txBox="1"/>
          <p:nvPr/>
        </p:nvSpPr>
        <p:spPr>
          <a:xfrm>
            <a:off x="1134095" y="1593928"/>
            <a:ext cx="596541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문제에서 기회로의 전환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How Might We (HMW)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B623603-7EF2-9B8B-5258-AC83128736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0FD25B-CB3F-70D8-BFE9-A0F992D15594}"/>
              </a:ext>
            </a:extLst>
          </p:cNvPr>
          <p:cNvSpPr txBox="1"/>
          <p:nvPr/>
        </p:nvSpPr>
        <p:spPr>
          <a:xfrm>
            <a:off x="3168797" y="3496915"/>
            <a:ext cx="615282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50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H</a:t>
            </a:r>
            <a:r>
              <a:rPr lang="en-US" altLang="ko-KR" sz="23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ow</a:t>
            </a:r>
            <a:r>
              <a:rPr lang="en-US" altLang="ko-KR" sz="50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 M</a:t>
            </a:r>
            <a:r>
              <a:rPr lang="en-US" altLang="ko-KR" sz="23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ight</a:t>
            </a:r>
            <a:r>
              <a:rPr lang="en-US" altLang="ko-KR" sz="50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 W</a:t>
            </a:r>
            <a:r>
              <a:rPr lang="en-US" altLang="ko-KR" sz="23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e </a:t>
            </a:r>
            <a:endParaRPr lang="ko-KR" altLang="en-US" sz="23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72087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0114388A-E00D-DEE4-26D6-A91AC8B44FBA}"/>
              </a:ext>
            </a:extLst>
          </p:cNvPr>
          <p:cNvGrpSpPr/>
          <p:nvPr/>
        </p:nvGrpSpPr>
        <p:grpSpPr>
          <a:xfrm>
            <a:off x="3027765" y="4406717"/>
            <a:ext cx="6434891" cy="1922925"/>
            <a:chOff x="1618065" y="3629477"/>
            <a:chExt cx="6434891" cy="1922925"/>
          </a:xfrm>
        </p:grpSpPr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92978817-CC65-0C8C-2F81-664348853006}"/>
                </a:ext>
              </a:extLst>
            </p:cNvPr>
            <p:cNvSpPr/>
            <p:nvPr/>
          </p:nvSpPr>
          <p:spPr>
            <a:xfrm>
              <a:off x="1618065" y="3629477"/>
              <a:ext cx="6434891" cy="1849176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0B2EB7">
                  <a:alpha val="25000"/>
                </a:srgbClr>
              </a:solidFill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8F8228-7E73-6C64-3FC1-7CF34CCD0B62}"/>
                </a:ext>
              </a:extLst>
            </p:cNvPr>
            <p:cNvSpPr txBox="1"/>
            <p:nvPr/>
          </p:nvSpPr>
          <p:spPr>
            <a:xfrm>
              <a:off x="2531923" y="3939704"/>
              <a:ext cx="5201732" cy="1205073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ko-KR" altLang="en-US" sz="1900" b="0" i="0" u="none" strike="noStrike" kern="1200" cap="none" spc="-7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우리가 발견한 문제나 사용자의 고충 지점을</a:t>
              </a:r>
              <a:r>
                <a:rPr kumimoji="0" lang="en-US" altLang="ko-KR" sz="1900" b="0" i="0" u="none" strike="noStrike" kern="1200" cap="none" spc="-7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, </a:t>
              </a:r>
              <a:r>
                <a:rPr kumimoji="0" lang="ko-KR" altLang="en-US" sz="1900" b="0" i="0" u="none" strike="noStrike" kern="1200" cap="none" spc="-7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창의적인 해결책을 유도하는 긍정적이고 개방적인 질문으로 바꾸는 기법</a:t>
              </a:r>
            </a:p>
          </p:txBody>
        </p:sp>
        <p:pic>
          <p:nvPicPr>
            <p:cNvPr id="14" name="그림 13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180E912E-F15F-CAEB-1996-4D3784A3F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782623" y="4333202"/>
              <a:ext cx="749300" cy="12192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6305052-DC4D-8DD0-D917-74885FC97E40}"/>
              </a:ext>
            </a:extLst>
          </p:cNvPr>
          <p:cNvSpPr txBox="1"/>
          <p:nvPr/>
        </p:nvSpPr>
        <p:spPr>
          <a:xfrm flipH="1">
            <a:off x="1080362" y="2157595"/>
            <a:ext cx="6653938" cy="1142571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문제를 새로운 관점에서 재정의한 뒤에는 </a:t>
            </a:r>
            <a:b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구체적인 해결 방안 고민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6752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31E80-93A9-373C-1ED9-E0F90B6AD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신발, 사람, 발목, 실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1F601B3-CDFC-8A6D-071A-DDE6C7963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5" b="6089"/>
          <a:stretch>
            <a:fillRect/>
          </a:stretch>
        </p:blipFill>
        <p:spPr>
          <a:xfrm>
            <a:off x="-12270" y="0"/>
            <a:ext cx="12216540" cy="6858000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02EAE362-20E9-7B87-C128-B6F8F99EADA4}"/>
              </a:ext>
            </a:extLst>
          </p:cNvPr>
          <p:cNvGrpSpPr/>
          <p:nvPr/>
        </p:nvGrpSpPr>
        <p:grpSpPr>
          <a:xfrm flipH="1">
            <a:off x="807438" y="546312"/>
            <a:ext cx="3741701" cy="2531245"/>
            <a:chOff x="2421728" y="3226280"/>
            <a:chExt cx="3603716" cy="2283330"/>
          </a:xfrm>
        </p:grpSpPr>
        <p:pic>
          <p:nvPicPr>
            <p:cNvPr id="9" name="그림 8" descr="로고, 화이트, 클립아트,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884886E6-E895-E1FE-F199-2F453EC23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02"/>
            <a:stretch>
              <a:fillRect/>
            </a:stretch>
          </p:blipFill>
          <p:spPr>
            <a:xfrm>
              <a:off x="2457196" y="3226280"/>
              <a:ext cx="3568248" cy="22833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22DF4E2-A64D-1A9B-E524-B4F02867E815}"/>
                </a:ext>
              </a:extLst>
            </p:cNvPr>
            <p:cNvSpPr txBox="1"/>
            <p:nvPr/>
          </p:nvSpPr>
          <p:spPr>
            <a:xfrm>
              <a:off x="2421728" y="3866463"/>
              <a:ext cx="3538435" cy="901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ko-KR" altLang="en-US" sz="2400" b="0" i="0" u="none" strike="noStrike" kern="1200" cap="none" spc="-30" normalizeH="0" noProof="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점심시간만 되면 학생</a:t>
              </a:r>
              <a:endParaRPr kumimoji="0" lang="en-US" altLang="ko-KR" sz="2400" b="0" i="0" u="none" strike="noStrike" kern="1200" cap="none" spc="-30" normalizeH="0" noProof="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ko-KR" altLang="en-US" sz="2400" b="0" i="0" u="none" strike="noStrike" kern="1200" cap="none" spc="-30" normalizeH="0" noProof="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식당 줄이 너무 길어요</a:t>
              </a:r>
              <a:r>
                <a:rPr kumimoji="0" lang="en-US" altLang="ko-KR" sz="2400" b="0" i="0" u="none" strike="noStrike" kern="1200" cap="none" spc="-30" normalizeH="0" noProof="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</a:p>
          </p:txBody>
        </p:sp>
      </p:grp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0756A92A-32E9-F522-F4F1-10A608DF13C3}"/>
              </a:ext>
            </a:extLst>
          </p:cNvPr>
          <p:cNvSpPr/>
          <p:nvPr/>
        </p:nvSpPr>
        <p:spPr>
          <a:xfrm>
            <a:off x="-2" y="3890071"/>
            <a:ext cx="12192000" cy="2961739"/>
          </a:xfrm>
          <a:prstGeom prst="rect">
            <a:avLst/>
          </a:prstGeom>
          <a:solidFill>
            <a:srgbClr val="EBEEF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A7B30A-D901-6CAF-F1AD-9808AD92A73A}"/>
              </a:ext>
            </a:extLst>
          </p:cNvPr>
          <p:cNvSpPr txBox="1"/>
          <p:nvPr/>
        </p:nvSpPr>
        <p:spPr>
          <a:xfrm>
            <a:off x="612181" y="4408081"/>
            <a:ext cx="40595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어떻게 </a:t>
            </a:r>
            <a:br>
              <a:rPr lang="en-US" altLang="ko-KR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줄을 줄일까</a:t>
            </a:r>
            <a:r>
              <a:rPr lang="en-US" altLang="ko-KR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?</a:t>
            </a:r>
            <a:endParaRPr lang="ko-KR" altLang="en-US" sz="5000" spc="-150" dirty="0">
              <a:ln>
                <a:solidFill>
                  <a:srgbClr val="1F3C67">
                    <a:alpha val="0"/>
                  </a:srgbClr>
                </a:solidFill>
              </a:ln>
              <a:solidFill>
                <a:srgbClr val="002373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18" name="화살표: 아래쪽 17">
            <a:extLst>
              <a:ext uri="{FF2B5EF4-FFF2-40B4-BE49-F238E27FC236}">
                <a16:creationId xmlns:a16="http://schemas.microsoft.com/office/drawing/2014/main" id="{49933C4F-BB26-2919-3E84-1FB8117FB8B4}"/>
              </a:ext>
            </a:extLst>
          </p:cNvPr>
          <p:cNvSpPr/>
          <p:nvPr/>
        </p:nvSpPr>
        <p:spPr>
          <a:xfrm rot="16200000">
            <a:off x="4796933" y="4897002"/>
            <a:ext cx="739902" cy="683040"/>
          </a:xfrm>
          <a:prstGeom prst="downArrow">
            <a:avLst/>
          </a:prstGeom>
          <a:solidFill>
            <a:srgbClr val="0B2EB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600D8A24-78A4-8F69-89E4-91A883218EDD}"/>
              </a:ext>
            </a:extLst>
          </p:cNvPr>
          <p:cNvGrpSpPr/>
          <p:nvPr/>
        </p:nvGrpSpPr>
        <p:grpSpPr>
          <a:xfrm>
            <a:off x="5871252" y="4867975"/>
            <a:ext cx="6189857" cy="863570"/>
            <a:chOff x="3965516" y="2790917"/>
            <a:chExt cx="6189857" cy="86357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8766961-C3AF-A4D3-E54B-7FE418E99F51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어떻게 하면 우리가 점심시간의 대기 경험을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더 즐겁고 효율적으로 만들 수 있을까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05F1B1D9-DE53-1939-E610-38C06CE7077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94A129BB-B194-0BCD-EE02-771876C269F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750BC416-C886-DCF6-20B9-34D9DA158C3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207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CF0A2-1806-DCD1-5CE0-CBEC3EEDD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B195BAA-6BF5-C4FB-3737-A5130DC73FBD}"/>
              </a:ext>
            </a:extLst>
          </p:cNvPr>
          <p:cNvSpPr txBox="1"/>
          <p:nvPr/>
        </p:nvSpPr>
        <p:spPr>
          <a:xfrm>
            <a:off x="778495" y="673792"/>
            <a:ext cx="35068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How Might We (HMW)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2674F3-4A6F-E30F-2286-965964809997}"/>
              </a:ext>
            </a:extLst>
          </p:cNvPr>
          <p:cNvSpPr txBox="1"/>
          <p:nvPr/>
        </p:nvSpPr>
        <p:spPr>
          <a:xfrm>
            <a:off x="1134095" y="1593928"/>
            <a:ext cx="596541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문제에서 기회로의 전환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How Might We (HMW)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21BF78C-2A60-80EE-4FF6-8DADD123B9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B654208A-D083-1B08-A6BC-8C922F8D911A}"/>
              </a:ext>
            </a:extLst>
          </p:cNvPr>
          <p:cNvGrpSpPr/>
          <p:nvPr/>
        </p:nvGrpSpPr>
        <p:grpSpPr>
          <a:xfrm>
            <a:off x="2164435" y="2467897"/>
            <a:ext cx="2220376" cy="2220376"/>
            <a:chOff x="4600074" y="3663607"/>
            <a:chExt cx="2308380" cy="2308380"/>
          </a:xfrm>
        </p:grpSpPr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33F94CDA-A00D-DC6C-29B8-467F5B6C5887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D1F9C04-CE2F-8AD7-83AD-822DB5386BEB}"/>
                </a:ext>
              </a:extLst>
            </p:cNvPr>
            <p:cNvSpPr txBox="1"/>
            <p:nvPr/>
          </p:nvSpPr>
          <p:spPr>
            <a:xfrm>
              <a:off x="4878671" y="4224444"/>
              <a:ext cx="1751197" cy="1186708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모바일 </a:t>
              </a:r>
              <a:b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주문 시스템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E1448303-A5EC-A952-8F68-6D4CBE611419}"/>
              </a:ext>
            </a:extLst>
          </p:cNvPr>
          <p:cNvGrpSpPr/>
          <p:nvPr/>
        </p:nvGrpSpPr>
        <p:grpSpPr>
          <a:xfrm>
            <a:off x="5472961" y="2467897"/>
            <a:ext cx="2220378" cy="2220376"/>
            <a:chOff x="4600074" y="3663607"/>
            <a:chExt cx="2308380" cy="2308380"/>
          </a:xfrm>
        </p:grpSpPr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D95B88D9-176E-40E9-0E34-D5E28A1B3D17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3B0BE7-17C4-BA50-90C0-588520231405}"/>
                </a:ext>
              </a:extLst>
            </p:cNvPr>
            <p:cNvSpPr txBox="1"/>
            <p:nvPr/>
          </p:nvSpPr>
          <p:spPr>
            <a:xfrm>
              <a:off x="4677687" y="4224444"/>
              <a:ext cx="2153165" cy="1186708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대기 중 </a:t>
              </a:r>
              <a:b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즐길 거리 제공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1A0BB20-E053-F0D4-82CB-0E35ECDA614B}"/>
              </a:ext>
            </a:extLst>
          </p:cNvPr>
          <p:cNvSpPr txBox="1"/>
          <p:nvPr/>
        </p:nvSpPr>
        <p:spPr>
          <a:xfrm flipH="1">
            <a:off x="1984613" y="4978429"/>
            <a:ext cx="5708726" cy="522868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다채롭고 창의적인 해결책의 문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6485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75F32-C8DB-C5F4-050B-DCCAFBD67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A2B3CFC-3302-9A52-69AA-6A90B9FDE9FE}"/>
              </a:ext>
            </a:extLst>
          </p:cNvPr>
          <p:cNvSpPr txBox="1"/>
          <p:nvPr/>
        </p:nvSpPr>
        <p:spPr>
          <a:xfrm>
            <a:off x="778495" y="673792"/>
            <a:ext cx="35068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How Might We (HMW)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2726DD-B1CC-0C15-4F1E-8BC8561DA3FD}"/>
              </a:ext>
            </a:extLst>
          </p:cNvPr>
          <p:cNvSpPr txBox="1"/>
          <p:nvPr/>
        </p:nvSpPr>
        <p:spPr>
          <a:xfrm>
            <a:off x="1134095" y="1593928"/>
            <a:ext cx="596541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문제에서 기회로의 전환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How Might We (HMW)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4FE265B-F5AB-D47C-789C-1E636AE02BD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11510195-E0FB-6619-09B1-EA7305138829}"/>
              </a:ext>
            </a:extLst>
          </p:cNvPr>
          <p:cNvGrpSpPr/>
          <p:nvPr/>
        </p:nvGrpSpPr>
        <p:grpSpPr>
          <a:xfrm>
            <a:off x="1878130" y="2386606"/>
            <a:ext cx="2308380" cy="2308380"/>
            <a:chOff x="4600074" y="3663607"/>
            <a:chExt cx="2308380" cy="2308380"/>
          </a:xfrm>
        </p:grpSpPr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EF5CD732-A6CB-11EA-4CF9-316C0A9AEC27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416C3E4-D689-F39F-8686-A24500D9A725}"/>
                </a:ext>
              </a:extLst>
            </p:cNvPr>
            <p:cNvSpPr txBox="1"/>
            <p:nvPr/>
          </p:nvSpPr>
          <p:spPr>
            <a:xfrm>
              <a:off x="4748862" y="4517138"/>
              <a:ext cx="2010808" cy="601318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부정적인 장벽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6ECE0E4D-DD67-4C66-8F60-A61E5437DC1C}"/>
              </a:ext>
            </a:extLst>
          </p:cNvPr>
          <p:cNvGrpSpPr/>
          <p:nvPr/>
        </p:nvGrpSpPr>
        <p:grpSpPr>
          <a:xfrm>
            <a:off x="7955545" y="2386606"/>
            <a:ext cx="2308380" cy="2308380"/>
            <a:chOff x="4600074" y="3663607"/>
            <a:chExt cx="2308380" cy="2308380"/>
          </a:xfrm>
        </p:grpSpPr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9F5F8727-6AAF-D1E6-E54A-FA707A4DF0ED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28E0E76-FB29-FD38-7102-17C85F7907AF}"/>
                </a:ext>
              </a:extLst>
            </p:cNvPr>
            <p:cNvSpPr txBox="1"/>
            <p:nvPr/>
          </p:nvSpPr>
          <p:spPr>
            <a:xfrm>
              <a:off x="5043173" y="4247064"/>
              <a:ext cx="1422184" cy="1141466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긍정적인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도전 과제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748448F7-1C0E-BE50-CA05-8AD773C783EB}"/>
              </a:ext>
            </a:extLst>
          </p:cNvPr>
          <p:cNvSpPr/>
          <p:nvPr/>
        </p:nvSpPr>
        <p:spPr>
          <a:xfrm>
            <a:off x="2026918" y="5264072"/>
            <a:ext cx="2339973" cy="1160484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CCCA64-EAF4-361E-1FA9-413E351F6832}"/>
              </a:ext>
            </a:extLst>
          </p:cNvPr>
          <p:cNvSpPr txBox="1"/>
          <p:nvPr/>
        </p:nvSpPr>
        <p:spPr>
          <a:xfrm>
            <a:off x="2723561" y="5515378"/>
            <a:ext cx="978217" cy="657872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marR="0" indent="0" algn="ctr" fontAlgn="auto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pt-BR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How</a:t>
            </a:r>
            <a:endParaRPr lang="ko-KR" altLang="en-US" sz="30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79AA42B9-3BA2-28C7-023D-3F7E481141D4}"/>
              </a:ext>
            </a:extLst>
          </p:cNvPr>
          <p:cNvSpPr/>
          <p:nvPr/>
        </p:nvSpPr>
        <p:spPr>
          <a:xfrm>
            <a:off x="5100793" y="5264072"/>
            <a:ext cx="2339973" cy="1160484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8474F1-DD37-EAB7-FFB4-F11D4B713A51}"/>
              </a:ext>
            </a:extLst>
          </p:cNvPr>
          <p:cNvSpPr txBox="1"/>
          <p:nvPr/>
        </p:nvSpPr>
        <p:spPr>
          <a:xfrm>
            <a:off x="5691702" y="5515378"/>
            <a:ext cx="1189685" cy="657872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marR="0" indent="0" algn="ctr" fontAlgn="auto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pt-BR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Might</a:t>
            </a:r>
            <a:endParaRPr lang="ko-KR" altLang="en-US" sz="30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86282EEB-DE16-13B1-19B3-B2633A6AF12A}"/>
              </a:ext>
            </a:extLst>
          </p:cNvPr>
          <p:cNvSpPr/>
          <p:nvPr/>
        </p:nvSpPr>
        <p:spPr>
          <a:xfrm>
            <a:off x="8174668" y="5264072"/>
            <a:ext cx="2339973" cy="1160484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544616-AE6E-3C38-DBC9-C6A4B2CF0521}"/>
              </a:ext>
            </a:extLst>
          </p:cNvPr>
          <p:cNvSpPr txBox="1"/>
          <p:nvPr/>
        </p:nvSpPr>
        <p:spPr>
          <a:xfrm>
            <a:off x="8998877" y="5515378"/>
            <a:ext cx="723082" cy="657872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marR="0" indent="0" algn="ctr" fontAlgn="auto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pt-BR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We</a:t>
            </a:r>
            <a:endParaRPr lang="ko-KR" altLang="en-US" sz="30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6250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9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12257</TotalTime>
  <Words>3537</Words>
  <Application>Microsoft Office PowerPoint</Application>
  <PresentationFormat>와이드스크린</PresentationFormat>
  <Paragraphs>298</Paragraphs>
  <Slides>36</Slides>
  <Notes>34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36</vt:i4>
      </vt:variant>
    </vt:vector>
  </HeadingPairs>
  <TitlesOfParts>
    <vt:vector size="43" baseType="lpstr">
      <vt:lpstr>나눔스퀘어 네오 Bold</vt:lpstr>
      <vt:lpstr>나눔스퀘어 네오 Regular</vt:lpstr>
      <vt:lpstr>맑은 고딕</vt:lpstr>
      <vt:lpstr>카페24 아네모네</vt:lpstr>
      <vt:lpstr>카페24 아네모네에어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윤호 남</dc:creator>
  <cp:lastModifiedBy>Park Hyung Jun</cp:lastModifiedBy>
  <cp:revision>859</cp:revision>
  <dcterms:created xsi:type="dcterms:W3CDTF">2025-08-10T23:59:04Z</dcterms:created>
  <dcterms:modified xsi:type="dcterms:W3CDTF">2025-10-04T16:23:32Z</dcterms:modified>
</cp:coreProperties>
</file>