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72" r:id="rId2"/>
    <p:sldId id="276" r:id="rId3"/>
    <p:sldId id="478" r:id="rId4"/>
    <p:sldId id="595" r:id="rId5"/>
    <p:sldId id="596" r:id="rId6"/>
    <p:sldId id="373" r:id="rId7"/>
    <p:sldId id="274" r:id="rId8"/>
    <p:sldId id="258" r:id="rId9"/>
    <p:sldId id="261" r:id="rId10"/>
    <p:sldId id="563" r:id="rId11"/>
    <p:sldId id="564" r:id="rId12"/>
    <p:sldId id="565" r:id="rId13"/>
    <p:sldId id="566" r:id="rId14"/>
    <p:sldId id="567" r:id="rId15"/>
    <p:sldId id="568" r:id="rId16"/>
    <p:sldId id="569" r:id="rId17"/>
    <p:sldId id="550" r:id="rId18"/>
    <p:sldId id="552" r:id="rId19"/>
    <p:sldId id="570" r:id="rId20"/>
    <p:sldId id="571" r:id="rId21"/>
    <p:sldId id="551" r:id="rId22"/>
    <p:sldId id="572" r:id="rId23"/>
    <p:sldId id="553" r:id="rId24"/>
    <p:sldId id="573" r:id="rId25"/>
    <p:sldId id="554" r:id="rId26"/>
    <p:sldId id="574" r:id="rId27"/>
    <p:sldId id="575" r:id="rId28"/>
    <p:sldId id="555" r:id="rId29"/>
    <p:sldId id="556" r:id="rId30"/>
    <p:sldId id="576" r:id="rId31"/>
    <p:sldId id="577" r:id="rId32"/>
    <p:sldId id="578" r:id="rId33"/>
    <p:sldId id="557" r:id="rId34"/>
    <p:sldId id="558" r:id="rId35"/>
    <p:sldId id="579" r:id="rId36"/>
    <p:sldId id="580" r:id="rId37"/>
    <p:sldId id="581" r:id="rId38"/>
    <p:sldId id="583" r:id="rId39"/>
    <p:sldId id="559" r:id="rId40"/>
    <p:sldId id="584" r:id="rId41"/>
    <p:sldId id="585" r:id="rId42"/>
    <p:sldId id="586" r:id="rId43"/>
    <p:sldId id="560" r:id="rId44"/>
    <p:sldId id="587" r:id="rId45"/>
    <p:sldId id="588" r:id="rId46"/>
    <p:sldId id="589" r:id="rId47"/>
    <p:sldId id="561" r:id="rId48"/>
    <p:sldId id="562" r:id="rId49"/>
    <p:sldId id="590" r:id="rId50"/>
    <p:sldId id="591" r:id="rId51"/>
    <p:sldId id="593" r:id="rId52"/>
    <p:sldId id="592" r:id="rId53"/>
    <p:sldId id="594" r:id="rId54"/>
    <p:sldId id="298" r:id="rId55"/>
    <p:sldId id="404" r:id="rId5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5722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39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EB7"/>
    <a:srgbClr val="C2CAED"/>
    <a:srgbClr val="05186B"/>
    <a:srgbClr val="072087"/>
    <a:srgbClr val="9A5CC8"/>
    <a:srgbClr val="644BC2"/>
    <a:srgbClr val="4D79CF"/>
    <a:srgbClr val="7A52C4"/>
    <a:srgbClr val="4741BE"/>
    <a:srgbClr val="C5A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39" autoAdjust="0"/>
    <p:restoredTop sz="81169" autoAdjust="0"/>
  </p:normalViewPr>
  <p:slideViewPr>
    <p:cSldViewPr snapToGrid="0">
      <p:cViewPr varScale="1">
        <p:scale>
          <a:sx n="124" d="100"/>
          <a:sy n="124" d="100"/>
        </p:scale>
        <p:origin x="2280" y="108"/>
      </p:cViewPr>
      <p:guideLst>
        <p:guide orient="horz" pos="1933"/>
        <p:guide pos="5722"/>
        <p:guide pos="597"/>
        <p:guide orient="horz" pos="39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EB310-8674-483F-929D-C190C8882D8F}" type="datetimeFigureOut">
              <a:rPr lang="ko-KR" altLang="en-US" smtClean="0"/>
              <a:t>09-21(Sun)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7B529-AFF3-4E5E-A5AE-5801984EB5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32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444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DC2A7-2BBB-7E97-F9C6-D891D2180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0E63858-0381-49AE-ABD8-9AE6CD89F1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333DACB-E30C-94A6-A610-8D837DE4F5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마치 식물학자가 아픈 나무 한 그루를 진단하는 것과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돋보기를 통해 우리는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나뭇잎의 색이 왜 변했는지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줄기에 어떤 벌레가 살고 있는지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뿌리가 뻗어 나가는 토양의 상태는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등 아주 상세한 맥락과 원인을 파악할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0B38A0A-9166-0D3D-EDDB-138B6070FC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283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E09CC-6356-5175-CC05-EEE51C1B7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A7B7D2B-C50E-935E-91B7-B33B95C347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13543E2-10C7-CC2D-DAB1-76776F1F7D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만난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식당 주인의 눈물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소외감을 느끼는 어르신의 막막함과 같은 생생한 이야기가 바로 이 돋보기를 통해 얻는 정보입니다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돋보기는 우리에게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어떻게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질문에 대한 깊이 있는 답을 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872A116-CCA0-A518-7245-04C9E00F1A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096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CECF8-16CC-354A-597C-B36C9003D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1548FC4-0AB5-5736-6F9C-E453890D11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BDC57BA-663C-F145-4889-66E492C9C0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양적 연구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＇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우리가 한 걸음 뒤로 물러나 숲 전체를 조망하게 해줍니다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이번엔 국립공원 전체를 관리하는 산림 관리인이 되어보는 겁니다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4C3AB51-949D-B3F9-A438-ACB632CC52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9813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0F9C2-DE1E-DC0D-E53F-379E3CD34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71FF03B-2BA0-BE54-2A8B-8E43B008F2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B70BF25-1049-ADB3-7084-0C3862448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지도를 통해 우리는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숲의 어느 지역에서 나무들이 병들고 있는지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규모가 얼마나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넓은지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특정 지역에 집중되는 패턴이 있는지를 한눈에 파악할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지도는 우리에게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무엇을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어디에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얼마나 많이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질문에 대한 명확한 답을 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통해 우리는 제한된 자원과 노력을 어디에 집중해야 할지 결정할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F7A744B-4D3D-FDE1-091D-CCB75F98B8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3028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8B3B4-E7BD-49F7-843D-338806FD9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2921FCB-1854-F99D-72B5-E18013CE56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09BE69F-7347-8548-0C78-823F2F8B3C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가장 중요한 점이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돋보기와 지도는 결코 경쟁하는 관계가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양적 연구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보고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남쪽 구역의 나무 중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30%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병들었군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심각한 문제야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말하는 것만으로는 부족합니다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병들었는지 알 수 없기 때문이죠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돋보기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질적 연구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보고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나무는 해충 때문에 병들었어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진단하는 것도 완벽하지 않습니다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해충이 숲 전체의 문제인지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아니면 이 나무에만 해당하는 특수한 경우인지 알 수 없기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최고의 진단과 해결책은 이 둘이 함께할 때 나옵니다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CA59B6E-CC4F-1F96-D516-EA5B6781D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5800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E1639-EF24-C7CB-8556-49DD5C552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3672BC3-FFCF-0181-F34F-0C1A2B6DE8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B42BB06-85A3-EA09-0D20-B0D1E5D4B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양적 연구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통해 문제의 심각성과 집중 발생 지역을 파악하고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곧바로 그 지역으로 달려가 돋보기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질적 연구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들고 문제의 근본 원인을 깊이 파헤치는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질적 연구와 양적 연구는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어느 하나가 더 우월한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서로의 약점을 보완하며 문제에 대한 완전한 그림을 그려주는 파트너입니다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이제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앞으로 잘 활용해야 할 이 강력한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양적 연구가 구체적으로 어떤 똑똑한 역할을 하는지 그 네 가지 핵심 기능을 함께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FB182E2-E373-6DD1-6F9B-58BCC45BE7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2358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43D0E-7BFE-95FE-6FE8-1067ADB85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A602D04-147C-B299-D376-2EEAB601C7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1067F9B-5AD7-9E2D-491D-44E869C4F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수집한 숫자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양적 데이터는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우리의 주장을 단순한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＇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단단한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증거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바꾸며 정책디자인 과정에서 매우 중요한 역할을 수행합니다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017CEDD-3949-E0F8-9BFF-48A1188010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4751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06B81-235A-31B6-98BC-2C28EF909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F19FA76-3658-968E-F33B-4097DBE4D3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79AA507-6981-E651-E5F6-E761F4656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먼저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양적 연구는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질적 연구를 통해 발견한 문제의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존재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넘어 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크기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알려주어 문제의 규모와 우선순위를 파악하게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868FC2-0F14-478A-9D6F-404686BA0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0709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3A45F-2FAD-448F-5AD2-5D17233AA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877FE97-C83C-99D7-1BD8-A3FBDD0134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6E2E8FC-62EA-0D5E-3036-EA0ECE687F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질적 인터뷰를 통해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 가구 청년들이 사회적 고립감을 느낀다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깊이 있는 통찰을 얻었다면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양적 연구는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전체 청년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 가구의 몇 퍼센트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(%)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심각한 고립감을 느끼는가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수치는 수도권과 비수도권 사이에 통계적으로 유의미한 차이가 있는가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질문에 구체적인 숫자로 답을 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지방 소도시 청년의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45%'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서울 지역 청년의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20%'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보다 더 심각한 고립감을 느낀다는 데이터가 나온다면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한정된 정책 자원을 어디에 먼저 투입해야 할지 명확하게 판단할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784C85D-BB91-041D-81F9-D96B48CBE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59308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8E449-A6DA-8A3F-C99C-4337D2670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ED83443-5855-7632-9526-46DFBCFE79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1ACADC7-ADDB-AFF7-7FB9-7D2172FA48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양적 연구는 질적 연구를 통해 얻은 잠정적인 결론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사회 전반에 적용될 수 있는 보편적 사실인지를 검증하고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정교화하는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핵심적인 역할을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4D7018-87EF-FA76-FF68-A19E3E5BA3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9393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안녕하십니까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해결을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정책디자인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네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시간입니다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9482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A15BE-6A5A-E29D-DC89-DEF4557FF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AC36799-9070-1ED5-AAD3-D7479EC23F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9326F31-3105-C5E7-B602-F87148A68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요즘 청년들은 취업 시 연봉보다 안정성을 더 중요하게 생각한다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가설을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대규모 설문조사로 검증해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65%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동의한다는 결과를 얻었다면 가설은 큰 힘을 얻습니다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더 나아가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데이터를 심층 분석하면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안정성을 중시하는 경향이 남성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(55%)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보다 여성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(75%)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에게서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이공계 전공자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(60%)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보다 인문계 전공자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(70%)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에게서 더 뚜렷하게 나타난다는 사실을 발견할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숫자는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청년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뭉뚱그려진 집단이 아닌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특성을 고려한 맞춤형 고용 정책을 설계하도록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돕습니다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48A58E6-90D7-157F-D323-717255B60E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050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8D51C-74B7-47AA-3972-819353588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59CA3DE-C31F-99C2-500B-D1D225A9AD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2AFF9AE-3C43-F5C6-9017-A5A0C8769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나아가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양적 데이터는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과거부터 현재까지의 변화를 추적하여 미래를 예측하는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트렌드 분석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가능하게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CD743B6-8AA8-BDEC-6320-BB4865AC82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80455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8D968-022C-80F1-D7CA-F1896A943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51D22F2-C7DF-9EF9-8679-F3B4C0F12D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CE8B5B9-F45A-872D-4413-0EF1EE4840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년간의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배달 앱 이용률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데이터를 분석하면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이용률이 증가했다는 사실을 넘어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 가구의 저녁 시간대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간편식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주문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폭발적으로 증가하는 것과 같은 세부적인 추세를 읽을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앞으로 발생할 수 있는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영양 불균형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배달 용기 폐기물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 미래의 사회 변화를 예측하고 선제적으로 대응하는 장기적인 안목을 제공합니다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E914C21-4EF8-9E79-C7CE-B83CB1EC05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8458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2086F-23D8-03F6-E5D3-634BA2F76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8D17C69-B428-1EF6-ED01-E4D422F7F9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E8C03E0-FB87-256E-B3DC-E757439B79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정책의 성패를 가늠하는 데 있어 가장 중요한 역할 중 하나는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효과를 측정할 수 있는 객관적인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기준선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(Baseline)'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제공하는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3D97323-C489-F06A-CA13-F8C44A7F54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98282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D49FF-1BEF-9A31-9E9E-61915C4C9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D5E7D1F-6647-5459-124C-E524B56FE2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39A7155-BE7B-1461-C03F-6A09EBE50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청소년 스마트폰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과의존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 해결하기 위해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시행 전에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현재 청소년의 하루 평균 사용 시간은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기준선을 측정해두는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후 정책이 시행된 뒤 다시 측정하여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평균 사용 시간이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시간으로 줄었다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결과가 나온다면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정책의 성공을 객관적인 숫자로 증명할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68BDDA0-D24B-B90F-1D72-4085AD56EE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32210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DE301-A848-69C4-6F53-A4D75B74A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ED9CCB8-9838-ACB3-C96E-9B53738D6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61562B6-42A1-C91C-3FCE-8BF2860ED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양적 연구는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우리의 주관적인 인상을 넘어 사회 현상을 객관적으로 바라보고 주장을 단단한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증거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만들어주는 필수적인 과정입니다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이렇게 강력하고 신뢰도 높은 증거를 수집하는 가장 대표적인 방법인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설문조사는 어떻게 과학적으로 설계해야 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슬라이드에서 그 구체적인 방법을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2CB6864-2A2C-AB82-AD76-24611182FD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56723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03529-AF1F-C69B-206A-D06D5919C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E2F0BF3-30FD-51EA-3E43-E69ECB3AB6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2C7FA05-C9FE-5EA0-DBD4-0C4D8CDB73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양적 데이터의 중요성을 이해했다면 이제 그 데이터를 수집하는 가장 대표적인 방법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설문조사에 대해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C04A81-EDBE-FCE4-C777-4128E40290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68892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EC4C8-7CE8-2481-6B57-639599166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A34944A-F6C9-2899-1014-FCEB04F673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9B20E46-422A-F2E5-0200-1B906F7493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설문조사는 사회 현상을 숫자로 측정하는 매우 강력한 도구이지만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동시에 아주 섬세한 설계가 필요한 작업이기도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마치 건물을 짓기 전에 튼튼한 설계도가 필요한 것처럼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좋은 데이터를 얻기 위해서는 잘 설계된 설문지가 반드시 필요합니다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부실한 설계도로 지은 건물이 무너지듯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엉터리 질문으로 만든 설문조사는 정책 전체를 잘못된 방향으로 이끌고 결국 막대한 예산과 시간을 낭비하는 결과로 이어지기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8431B45-3D91-9BB6-859D-2A060C9590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1851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0672D-F914-FEB9-8F3A-F30F527FD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326CA40-182E-ACB6-F42D-33B672C79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D5A544C-5892-BA34-A784-FAB6BFA1C4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설문조사 설계의 첫걸음은 우리가 궁극적으로 알고 싶은 추상적인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연구 질문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측정 가능한 구체적인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설문 문항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하는 과정에서 시작됩니다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과정이 얼마나 중요한지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구체적인 사례를 통해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대학 총장님으로부터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학생식당 만족도를 개선하기 위한 방안을 만드는 과제를 받았다고 상상해봅시다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우리의 연구 질문은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학생들은 우리 대학 학생식당에 얼마나 만족하는지가 되겠죠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이 질문을 그대로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당신은 우리 대학 학생식당에 만족하십니까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하나의 문항으로 물어보면 어떻게 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단어는 너무 막연해서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학생은 맛은 없지만 가격이 저렴해서 만족할 수도 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다른 학생은 가격은 비싸지만 메뉴가 다양해서 만족할 수도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질문 하나만으로는 무엇을 개선해야 할지 전혀 알 수 없습니다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따라서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만족도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추상적인 개념을 가격의 합리성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메뉴의 맛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메뉴의 다양성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식당의 위생 상태와 같이 구체적인 차원으로 나누어 질문해야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질문하면 우리는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학생들은 가격과 위생에는 만족하지만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맛과 메뉴 다양성에는 큰 불만을 가지고 있구나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정확한 문제점을 진단하고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신메뉴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개발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조리법 개선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같은 구체적인 정책 방향을 설정할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원칙은 조금 더 어려운 정책 문제에도 동일하게 적용됩니다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가령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청년들의 고립감에 영향을 미치는 핵심 요인은 무엇인가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연구 질문이 있다고 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역시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귀하는 평소에 고립감을 느끼십니까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직접 물어볼 수는 없습니다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고립감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매우 주관적이고 민감한 감정이라 사람마다 다르게 해석할 수 있으며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솔직하게 답하기를 꺼릴 수도 있기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고립감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보이지 않는 개념을 측정 가능한 행동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감정에 대한 질문으로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#6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 일주일간 타인과 함께 식사한 횟수는 몇 번입니까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어려움이 있을 때 고민을 터놓을 친구가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 이상 있습니까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?", "'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나는 세상에 혼자 있는 것 같은 기분이 든다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말에 얼마나 동의하십니까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같이 나누어 묻는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#7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좋은 설문조사는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만족도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고립감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같이 눈에 보이지 않는 추상적인 개념을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식사 횟수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메뉴의 다양성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처럼 누구나 동일하게 해석하고 측정할 수 있는 구체적인 질문으로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조작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하는 과학적인 과정입니다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06367A8-EE3A-B607-2923-0DF49DE98A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76038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94F73-6368-BC87-CD33-0E6833A14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4B2BE2D-1454-FE47-55F9-C62C9DBF6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FBBD5EA-0803-B795-44DD-8501C0D48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어떻게 해야 이런 좋은 번역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좋은 질문을 만들 수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스크립트부터 좋은 문항이 갖춰야 할 핵심 원칙들을 하나씩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ACB0AA5-EC3A-948C-95B2-8112793D31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3098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EFF14-DB3C-2021-7862-4F99C37ED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CF91E10-B82F-D174-4C09-5F1487C541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F5176CC-BD0F-DD2C-25D5-EDEBC9595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지난주 우리는 질적 연구 방법을 통해 사용자의 경험과 맥락을 깊이 이해하는 방법을 배웠습니다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심층 인터뷰와 관찰을 통해 한 사람의 세상 속으로 깊이 들어가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그들의 생생한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이야기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듣는 것이 얼마나 중요한지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깨달았습니다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하나의 강렬한 이야기에만 의존해 정책을 수립할 때 발생할 수 있는 함정이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294EA9D-6F0D-6CB7-2509-DA598C63C5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58244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22384-AD64-A7E9-BAE7-07F711341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57DF14F-4E64-5684-74E2-ED76AA4A43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5314D47-AEDE-1978-E1B9-7CE7CACF54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좋은 설문지를 만들기 위한 첫걸음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좋은 문항을 만드는 두 가지 핵심 원칙에 대해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명확성과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중립성입니다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09F193E-F925-948B-744E-E53226141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57720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208A9-46B0-CC0F-B20A-0435D0284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D995571-5EBB-B507-6D49-BAE0B6A5A5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B917360-285A-7110-196B-AD44D10EB6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번째로 원칙인 명확성의 의미는 하나의 질문에는 하나의 내용만 담아야 한다는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설문 문항을 구성할 때 가장 흔히 저지르는 실수가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이중 질문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정책은 편리하고 효과적이라고 생각하십니까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묻는다면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응답자는 혼란에 빠집니다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편리하지만 효과적이지 않다고 생각할 수도 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반대일 수도 있기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DF4DCDD-B2C3-627D-BE4C-1466FDC9A2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61498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78B4D-DFB6-DCDE-12AF-426E1A35D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0F97D1B-D1CE-1E91-2306-3E5C76CB94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D8CF70D-A600-99A9-AEA5-A0192A8768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두 가지 이상의 내용을 한 번에 물으면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응답자가 어떤 것에 답했는지 정확히 알 수 없게 되어 데이터의 신뢰도가 떨어집니다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따라서 이 질문은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정책은 편리하다고 생각하십니까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정책은 효과적이라고 생각하십니까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처럼 두 개의 명확한 질문으로 나누어야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7C19604-048C-C426-E86D-6185BA0A45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38636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D35C7-0446-34CB-301B-34084825B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1691AF4-9C60-BB7E-8C04-E6C4E6462A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1243A82-658B-F3E1-3388-E2474E5AAB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#`1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대학에서 야심 차게 출시한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모바일 도서관 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만족도 조사를 한다고 상상해봅시다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담당자가 다음과 같이 질문했습니다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대학의 새로운 모바일 도서관 앱은 디자인이 만족스럽고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이용하기 편리하십니까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질문의 결과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아니오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응답이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60%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나왔습니다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데이터만 본 담당자는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앱의 디자인도 엉망이고 기능도 불편한가 보다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결론 내리고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앱 개발을 원점에서 재검토하기 위해 수천만 원의 추가 예산을 요청하는 보고서를 작성합니다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여기에 실패의 함정이 숨어있습니다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F36F5CB-81A5-C6FB-DE41-9232400790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46853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6064C-AD25-AA65-031F-1257DBE60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823A0FF-5E5F-381F-85C3-EE4B3FF1AC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62AAFFA-94E9-2678-3C8A-F0D2B46A6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#`1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질문을 두 개로 나누어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"1.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앱의 디자인은 만족스럽습니까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"2.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앱을 이용하는 것은 편리하십니까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물었다면 어땠을까요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아마도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디자인은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만족했지만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도서 검색 기능 하나가 너무 불편해서 편의성은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20%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만족했다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진짜 속마음을 발견했을지도 모릅니다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가지 내용을 한 번에 물어본 이중 질문 하나 때문에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간단한 검색 기능 패치만으로 해결할 수 있었던 문제를 프로젝트 전체를 뒤엎는 거대한 실패로 만들어 버린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83A48B9-5C8E-D286-F8D0-605AD36549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95460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9D46F-5826-DC31-399C-DD83279C2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D1962AC-A0CE-A1CA-4892-14F11692C3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82B9890-CE71-5F59-4E3E-EE3E098BDD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원칙은 중립성입니다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특정 답변을 유도해서는 안 된다는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설문 문항에 우리의 가치 판단이나 편견이 담기면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응답자는 그에 맞춰 대답하려는 경향이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유도 질문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이라고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4AC4E41-BAD8-11F8-9362-3AED61358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7431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0F516-E202-6DB1-96C6-9EF7089F6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71A3592-3B4D-0239-FEA8-0696234578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409AB7E-85C8-7ACB-A0B5-4FAEA27745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정부가 당연히 해야 할 복지 정책에 대해 어떻게 생각하십니까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질문에서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당연히 해야 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표현은 이미 이 정책이 긍정적이라는 전제를 깔고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응답자에게 사회적으로 바람직한 방향으로 답하도록 압력을 가할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따라서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질문은 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정부의 복지 정책에 대해 어떻게 생각하십니까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같이 최대한 가치 판단을 배제하고 중립적으로 구성해야 합니다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DFDAAA3-E8A6-2C4D-E000-CA09B8E50A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18935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72253-13F1-550E-C328-A99BF9FA8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3797693-55D0-6DAA-766F-0F49429AD6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BFFC0CB-8406-3F6E-777F-0082A34F0E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총학생회가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축제 예산 개편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학생 의견을 묻는다고 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학생회는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매년 낭비되는 축제 예산을 줄여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돈으로 부족한 도서관의 전공 서적을 확충하는 합리적인 방안에 동의하십니까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?“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설문 문항을 만들었습니다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질문을 받은 학생들은 어떤 기분이 들까요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낭비되는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부족한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합리적인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단어들 때문에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방안에 동의하지 않으면 비합리적인 사람이 되는 것 같은 압박을 받게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당연히 설문 결과는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이상이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하는 것으로 나타났습니다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결과를 근거로 총학생회와 학교는 축제 예산을 대폭 삭감하는 정책을 시행합니다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결과는 어땠을까요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0A9353F-552F-CF33-B0C4-C1B2218BCA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31922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E9C12-23E3-44BB-7574-1DCC5D651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A6EE2BD-F30C-D7AF-B82A-30C6ECE4F2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6661FEE-EFC6-73C4-259F-3DC20701E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축제는 동아리 신입생을 모집하고 학생들이 교류하는 거의 유일한 창구였기에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축소가 결정되자 오히려 극심한 반발이 나타났고 동아리들은 어려움에 빠졌습니다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사실 학생들은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전공 서적 확충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축제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모두를 원했지만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유도 질문이 그들에게 공정한 선택의 기회를 박탈했던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학생들의 의견을 듣겠다며 시작한 설문조사가 오히려 학생들의 진짜 목소리를 왜곡하고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캠퍼스에 더 큰 갈등을 불러일으키는 정책 실패의 주범이 되고 말았습니다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질문의 명확성과 중립성은 우리가 수집할 데이터의 품질을 넘어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내릴 정책 결정의 성패를 좌우하는 가장 기본적인 원칙입니다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C1D6BC6-A65C-D321-BC68-B88F9562A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1875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F918A-BF6A-56E7-520E-567CB1EC7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2C348FF-A070-474E-3B17-3B12A53642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D0FBD2D-30C3-84DD-6A1C-ACE8396443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좋은 문항의 원칙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명확성과 중립성을 배웠다면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어떤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형태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질문할 것인지 결정해야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무엇을 알고 싶은지에 따라 가장 적절한 질문 유형을 선택하는 것이 중요합니다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대표적인 것은 객관식 질문입니다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응답자가 주어진 선택지 중 하나를 고르는 방식으로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데이터를 숫자로 변환하고 통계적으로 분석하기에 매우 용이합니다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7F54194-EEB4-3B51-424A-F315FC64D6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6903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6F16B-4F19-4194-2CFA-0DF9EBD67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C0B078F-DBC9-FB7F-926C-9899AB5BAF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A37D5A4-D7B6-AE7E-4DAC-C3B368060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어르신들의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소외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 해결한다고 가정해 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키오스크 앞에서 주문하지 못하고 발길을 돌리거나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스마트폰 앱으로 기차표를 예매하지 못해 고향 방문을 포기하는 한 어르신의 답답하고 외로운 사연을 듣게 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#@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깊이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있는 이야기는 문제의 심각성을 절감하게 하고 우리의 마음을 움직여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곳에 인력 배치를 의무화하는 정책을 떠올리게 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그러나 우리가 들은 한두 명의 이야기가 과연 전체 노년층의 모습이라고 단정할 수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설문조사를 통해 문제의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넓이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살펴보니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대다수의 어르신은 자녀와 소통하기 위해 메신저 앱 등은 이미 사용하고 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금융 사기에 대한 두려움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복잡한 인증 절차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때문에 특정 서비스 앱 사용을 주저하는 경우가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달하고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기기 사용법 자체를 전혀 모르는 경우는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10%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불과하다는 사실을 발견했다면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2A515E0-8D7A-B004-E4A6-F7B00414EF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91936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3750F-362B-C585-4D80-762CDE871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48407DE-1B5E-E38F-F14F-5276B61821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9EFA81F-3BC9-9502-40EF-8193C90ED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객관식 질문 중에서도 가장 널리 쓰이는 것이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리커트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척도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매우 동의한다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매우 동의하지 않는다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까지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점이나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점으로 태도나 만족도를 측정하는 방식이죠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정책에 대한 긍정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부정 태도를 측정하는 데 매우 효과적입니다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2C706FC-7F00-F13B-41E4-10B1A41D2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55125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AD7C9-19DF-798A-E68A-B4C5A3235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9201A8E-0355-7AC5-9B0E-AB33559FEB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46E499D-F6FD-4526-3D99-1FE776640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외에도 여러 항목 중 하나 또는 여러 개를 선택하는 단일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복수 응답이나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 대안의 우선순위를 묻는 순위형 질문 등이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05A0B18-5CC6-4C62-EC17-7C1BFFF5F3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86194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2756F-640F-1607-9F95-84EEBEF61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A48F983-B00B-A724-C9EA-BA6D91E86E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BBA1253-0D65-EA35-B082-44676F53A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주관식 질문은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응답자가 자신의 생각이나 의견을 자유롭게 서술하는 방식입니다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우리가 예상치 못했던 새로운 아이디어나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특정 선택의 구체적인 이유를 파악하는 데 도움을 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주관식 답변은 하나하나 읽고 분석하는 데 많은 시간과 노력이 필요하다는 명확한 단점이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상황마다 다르겠지만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따라서 효과적인 설문조사는 대부분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객관식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주관식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필요에 맞게 구성하여 설문조사의 깊이를 더하는 방식으로 구성됩니다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31C9665-460B-B0F4-7B30-0C4F81061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48512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E0AE0-4D69-5875-A515-3C7486D84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8FC505A-844A-DF47-5A4E-7292A398F0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0E22B92-9877-1291-E4B7-CAA6C33DE7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좋은 질문을 만들었다면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질문을 과연 누구에게 던져야 하는가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중요한 문제에 답해야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표본 추출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(Sampling)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문제입니다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8894BD8-3A2D-B398-2EA3-51923873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38428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6C4C6-112F-7281-A913-D89144C95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06887C4-0FE1-B4EE-3DC5-562BEA738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0D8E843-D9BC-D9E7-6685-83543C4B8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설문조사를 통해 궁극적으로 알고 싶은 것은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모집단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전체의 생각입니다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현실적으로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대한민국 모든 청년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에게 질문을 던질 수는 없죠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그래서 우리는 그들을 대표할 수 있는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표본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일부 집단을 뽑아 조사합니다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잘못된 표본 추출이 얼마나 끔찍한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재앙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이어질 수 있는지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대학에서 일어날 법한 사례를 통해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E9416BA-586F-CD7A-7CA5-DFA91F9673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78766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B2B1E-2324-A32F-7B2B-F3186561F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9E1A246-7956-941F-B15A-DAE4F903C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7B99102-A9CC-B4A5-6CA4-95FF7ABF65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대학교 본부에서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교시 수업 전면 폐지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중요한 정책을 결정하기 위해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#1,2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대학교 공식 인스타그램 스토리로 찬반 투표를 진행했다고 상상해봅시다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#,4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투표 결과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80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퍼센트가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찬성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나왔습니다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학교는 이 데이터를 근거로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 대다수가 원한다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 판단하고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학기부터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교시 수업을 모두 없애는 과감한 정책을 시행합니다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39A8E08-D8D8-3531-2C35-B097CF73F5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63310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47982-8F5D-DCD3-D370-EC680D655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4C7F074-4A49-529A-7B4C-250AFCFA8D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C14E213-BB07-F0B1-7137-3FE2C480C8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결과는 어땠을까요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캠퍼스는 순식간에 혼란에 빠졌습니다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아침 일찍 등교해 학업과 아르바이트를 병행하던 수많은 학생이 생계에 위협을 받는다며 거세게 항의하기 시작했습니다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인스타그램을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잘 사용하지 않거나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학교 계정을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팔로우하지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않은 학생들의 의견은 단 하나도 반영되지 않았던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학생들의 의견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따랐다고 생각했지만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인스타그램을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열심히 하는 특정 학생 집단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의견만 따른 셈입니다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결국 이 정책은 한 학기 만에 엄청난 갈등만 남기고 폐지되었습니다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F9C864F-1803-300A-9AC6-98AE2D37B2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4098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8D3AF-BC64-350C-C531-E9C86267F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909D449-9587-B8D9-5479-441A2C767C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C4E6E91-CB31-C1CA-994F-4E6ED179D5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이러한 사건을 어떻게 피할 수 있었을까요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여기에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표본 추출의 과학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표본 추출의 핵심 목표는 우리가 뽑은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표본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전체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모집단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모습을 그대로 축소해 놓은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과학적인 미니어처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만드는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위해 사회과학자들은 정교한 방법론들을 개발했습니다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기본적인 방법은 랜덤 샘플링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무작위로 추출하는 것 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말 그대로 모든 학생의 이름이 담긴 거대한 추첨함에서 제비뽑기를 하듯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구성원에게 표본으로 뽑힐 동등한 기회를 주는 방식입니다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인스타그램 투표처럼 특정 집단에만 기회가 편중되는 것을 원천적으로 막아줍니다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3F71456-C345-2435-D28F-44F7ABB4EA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24761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CD46D-0116-BB4F-8E0A-4409742FB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65974BB-3985-18F9-F74E-4939AAB3B3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CDB026E-2335-7D0F-A571-06277C909B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한 발 더 나아간 정교한 방법도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층화 추출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방법입니다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마치 우리 학교의 학생 구성비를 그대로 복사해서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미니 캠퍼스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만드는 것과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전체 학생 중 공과대학이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퍼센트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경영대학이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퍼센트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인문대학이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퍼센트라면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뽑는 표본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명도 정확히 공대생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경영대생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인문대생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명으로 그 비율을 맞추는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학년별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성별 비율까지 모두 복사하여 표본을 만든다면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작은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미니어처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전체 학생들의 생각과 유사한 결과를 나타낼 수 있게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결론적으로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뽑은 작은 집단인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표본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전체 집단인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모집단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모습을 얼마나 과학적으로 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보여주는가가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설문조사의 성패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나아가 정책의 성패를 좌우합니다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차시의 내용을 정리하고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차시에서는 이렇게 수집된 데이터를 어떻게 분석하고 활용할지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6DB4523-A20E-6A9A-BB0B-10AB58B46F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9722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숫자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통해 사회 문제를 객관적으로 바라보는 방법에 대해 학습했습니다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질적 연구가 문제의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깊이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보여준다면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양적 연구는 문제의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넓이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규모와 특성을 파악하게 해주는 중요한 역할을 한다는 것을 확인했습니다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신뢰할 수 있는 데이터를 얻기 위한 가장 기본적인 단계인 설문조사 설계의 핵심 원칙들을 배웠습니다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질문은 명확하고 중립적으로 만들어야 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알고자 하는 전체 집단을 잘 대표할 수 있는 사람들에게 물어야 한다는 점을 강조했습니다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좋은 데이터는 좋은 질문과 올바른 대상 선정에서 시작됩니다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1410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A0BF7-0108-F071-FCCB-65A40F4F0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68F480E-5FE6-16B8-7A2C-B7466C43E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A3C5C70-B8C7-DE2C-3802-6915AB1134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이야기의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깊이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우리에게 문제의 심각성을 알려주었지만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숫자로 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넓이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우리가 어디에 집중해야 할지 알려줍니다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어르신을 디지털 기기 사용이 불가능한 집단으로 간주하는 정책 대신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90%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다수가 느끼는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심리적 장벽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해소해 주는 맞춤형 교육이나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보이스피싱 방지 기능이 강화된 시니어 전용 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개발에 집중하는 더 정교한 정책을 설계할 수 있게 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23C49CD-856C-60CC-3BAC-C7F88A3E4F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1969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8918-4FDA-7CFF-FB5B-667F4793F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C0D57F1-C0E2-59C2-B82B-B4FF943FC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47B2C95-985A-3EE0-59DC-7B373513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우리는 신뢰할 수 있는 데이터를 수집할 준비를 마쳤습니다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이렇게 수집된 숫자들 속에서 어떻게 의미 있는 결과들을 만들 수 있을지 배워야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차시에서는 데이터를 분석하는 기초적인 방법부터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지난주에 배운 질적 데이터와 통합하여 문제에 대한 완전한 그림을 그리는 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이를 바탕으로 누구의 문제를 먼저 해결할 것인지 전략적으로 결정하는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STP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분석까지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잠시 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 영상에서 뵙겠습니다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EADE391-0E02-A288-1173-3BAE3999D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471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6B8D5-EF0B-F60A-5F0F-6FFE23D3B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E06445B-B7C4-40A8-FAD1-E797D6876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4A4265E-E135-0F08-6CDB-354DAE3C4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주차 수업에서는 바로 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넓이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탐색하는 방법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양적 연구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세계로 들어가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6D3FE7-E169-517F-2328-192B991FC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3112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주 학습 목표는 다음과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 문제의 규모와 특성을 파악하는 데 있어 양적 연구의 역할과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핵심 도구인 설문조사 설계법을 학습합니다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수집된 데이터를 분석하고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지난주에 배운 질적 데이터와 통합하여 더 강력한 진단을 내리는 법을 배웁니다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STP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분석을 통해 정책의 우선순위를 정할 핵심 타겟을 설정하는 전략적 방법론까지 익히게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우리에게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이야기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만큼이나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숫자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필요한지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이야기부터 시작하겠습니다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2017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왜 우리에게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이야기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만큼이나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숫자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필요한지에 대한 본격적인 이야기를 시작하겠습니다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9196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603FA-42ED-7D6A-9005-54ABDB698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8D8DDB3-19CC-B8AC-42C5-46738FD5D0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D6AD304-ED1E-5B3E-4C88-94327A3B9C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정책이라는 배를 타고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해결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목적지를 찾아간다고 상상해 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지난주에 배운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질적 연구와 오늘부터 배울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양적 연구는 각각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돋보기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＇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역할을 하는 필수적인 항해 도구입니다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질적 연구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돋보기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＇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#6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우리가 어떤 현상을 아주 가까이에서 속속들이 들여다보게 해줍니다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EB44EB8-DF7F-D27E-6BAE-7A4118FDDE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9784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61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EEF4808-3EB3-70C1-1E03-B5FF9D6B0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91" y="1476"/>
            <a:ext cx="12293599" cy="1217003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BF09000C-2E82-CBBD-5A18-B8F03B0FFC77}"/>
              </a:ext>
            </a:extLst>
          </p:cNvPr>
          <p:cNvGrpSpPr/>
          <p:nvPr userDrawn="1"/>
        </p:nvGrpSpPr>
        <p:grpSpPr>
          <a:xfrm>
            <a:off x="635561" y="291960"/>
            <a:ext cx="4561772" cy="413683"/>
            <a:chOff x="635561" y="291960"/>
            <a:chExt cx="4561772" cy="413683"/>
          </a:xfrm>
        </p:grpSpPr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68FD2BDC-1836-D66A-F4C8-B9C1632B7B3F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39A8D3FC-B8A9-895B-D0BF-855C58EF49D5}"/>
                </a:ext>
              </a:extLst>
            </p:cNvPr>
            <p:cNvSpPr/>
            <p:nvPr/>
          </p:nvSpPr>
          <p:spPr>
            <a:xfrm>
              <a:off x="635561" y="291960"/>
              <a:ext cx="4561772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사회문제 탐색 및 공감 형성</a:t>
              </a:r>
              <a:r>
                <a:rPr lang="en-US" altLang="ko-KR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(2)-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양적 연구 방법 및 데이터 분석</a:t>
              </a:r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C747F7-9804-B31E-542F-53F2E6C66C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5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5898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55D078-2B25-1F64-EB6A-FA3A86D38C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8BB23200-E4E8-A3AD-D17C-D7C0CC67D044}"/>
              </a:ext>
            </a:extLst>
          </p:cNvPr>
          <p:cNvGrpSpPr/>
          <p:nvPr userDrawn="1"/>
        </p:nvGrpSpPr>
        <p:grpSpPr>
          <a:xfrm>
            <a:off x="635561" y="291960"/>
            <a:ext cx="4561772" cy="413683"/>
            <a:chOff x="635561" y="291960"/>
            <a:chExt cx="4561772" cy="413683"/>
          </a:xfrm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11E2DC36-6F4C-365A-8E9F-C9337BBCB204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8FD41DED-0748-A012-F346-ADF25E61F394}"/>
                </a:ext>
              </a:extLst>
            </p:cNvPr>
            <p:cNvSpPr/>
            <p:nvPr/>
          </p:nvSpPr>
          <p:spPr>
            <a:xfrm>
              <a:off x="635561" y="291960"/>
              <a:ext cx="4561772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사회문제 탐색 및 공감 형성</a:t>
              </a:r>
              <a:r>
                <a:rPr lang="en-US" altLang="ko-KR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(2)-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양적 연구 방법 및 데이터 분석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07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그림 112" descr="스크린샷, 어둠, 블루, 우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244B76-ED28-20E7-A34C-8E5F0EB4B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819400"/>
            <a:ext cx="12192000" cy="40386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-1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CB4EA0-3B1C-8AB3-D97E-C0EEF1A25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96B06137-EF10-C9F6-5311-879607DF5EF0}"/>
              </a:ext>
            </a:extLst>
          </p:cNvPr>
          <p:cNvGrpSpPr/>
          <p:nvPr userDrawn="1"/>
        </p:nvGrpSpPr>
        <p:grpSpPr>
          <a:xfrm>
            <a:off x="635561" y="291960"/>
            <a:ext cx="4561772" cy="413683"/>
            <a:chOff x="635561" y="291960"/>
            <a:chExt cx="4561772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A7156651-D7FA-2880-9C9F-0F6A748E2154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4B71C189-7EDD-35FC-2488-2F693599F824}"/>
                </a:ext>
              </a:extLst>
            </p:cNvPr>
            <p:cNvSpPr/>
            <p:nvPr/>
          </p:nvSpPr>
          <p:spPr>
            <a:xfrm>
              <a:off x="635561" y="291960"/>
              <a:ext cx="4561772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사회문제 탐색 및 공감 형성</a:t>
              </a:r>
              <a:r>
                <a:rPr lang="en-US" altLang="ko-KR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(2)-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양적 연구 방법 및 데이터 분석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70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 descr="야외, 수평선, 자연, 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D45F26-0A2F-1696-A477-E4EEEF547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12192000" cy="0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188C506-B8A7-B343-290B-1DA4A183FA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A5EB3666-F043-0D55-6240-23B545D2B5A1}"/>
              </a:ext>
            </a:extLst>
          </p:cNvPr>
          <p:cNvGrpSpPr/>
          <p:nvPr userDrawn="1"/>
        </p:nvGrpSpPr>
        <p:grpSpPr>
          <a:xfrm>
            <a:off x="635561" y="291960"/>
            <a:ext cx="4561772" cy="413683"/>
            <a:chOff x="635561" y="291960"/>
            <a:chExt cx="4561772" cy="413683"/>
          </a:xfrm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41979DD9-8388-64B1-B5A4-16FED364191E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3745C5C9-2448-DE03-E434-7265AFE15187}"/>
                </a:ext>
              </a:extLst>
            </p:cNvPr>
            <p:cNvSpPr/>
            <p:nvPr/>
          </p:nvSpPr>
          <p:spPr>
            <a:xfrm>
              <a:off x="635561" y="291960"/>
              <a:ext cx="4561772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사회문제 탐색 및 공감 형성</a:t>
              </a:r>
              <a:r>
                <a:rPr lang="en-US" altLang="ko-KR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(2)-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양적 연구 방법 및 데이터 분석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45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70F10D-5BCA-EC72-08A9-6A051E929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F08442-FAEE-2429-A127-79BA523EC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B6BC533-0C69-58BA-EDE4-DD21CBF45C0A}"/>
              </a:ext>
            </a:extLst>
          </p:cNvPr>
          <p:cNvCxnSpPr/>
          <p:nvPr userDrawn="1"/>
        </p:nvCxnSpPr>
        <p:spPr>
          <a:xfrm>
            <a:off x="0" y="13614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사다리꼴 7">
            <a:extLst>
              <a:ext uri="{FF2B5EF4-FFF2-40B4-BE49-F238E27FC236}">
                <a16:creationId xmlns:a16="http://schemas.microsoft.com/office/drawing/2014/main" id="{8150AC52-6D2C-6CF1-5A9A-53DE5D22FE7B}"/>
              </a:ext>
            </a:extLst>
          </p:cNvPr>
          <p:cNvSpPr/>
          <p:nvPr userDrawn="1"/>
        </p:nvSpPr>
        <p:spPr>
          <a:xfrm rot="10800000">
            <a:off x="4532671" y="-1"/>
            <a:ext cx="3126658" cy="422788"/>
          </a:xfrm>
          <a:prstGeom prst="trapezoid">
            <a:avLst>
              <a:gd name="adj" fmla="val 105000"/>
            </a:avLst>
          </a:prstGeom>
          <a:blipFill dpi="0" rotWithShape="1">
            <a:blip r:embed="rId4"/>
            <a:srcRect/>
            <a:tile tx="0" ty="-698500" sx="70000" sy="92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6653EE2-26AE-818F-0179-E14744A655F3}"/>
              </a:ext>
            </a:extLst>
          </p:cNvPr>
          <p:cNvSpPr/>
          <p:nvPr userDrawn="1"/>
        </p:nvSpPr>
        <p:spPr>
          <a:xfrm>
            <a:off x="3738227" y="291961"/>
            <a:ext cx="4715548" cy="2813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noFill/>
          </a:ln>
          <a:effectLst>
            <a:outerShdw blurRad="88900" dist="889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>
            <a:spAutoFit/>
          </a:bodyPr>
          <a:lstStyle/>
          <a:p>
            <a:pPr algn="ctr"/>
            <a:r>
              <a:rPr lang="ko-KR" altLang="en-US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사회문제 탐색 및 공감 형성</a:t>
            </a:r>
            <a:r>
              <a:rPr lang="en-US" altLang="ko-KR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(2)-</a:t>
            </a:r>
            <a:r>
              <a:rPr lang="ko-KR" altLang="en-US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양적 연구 방법 및 데이터 분석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375E7125-D16D-2140-A07A-DB78C0E16B8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14786" y="584096"/>
            <a:ext cx="777319" cy="777319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8FF04912-7C69-5FEC-223A-9FB58D6B5729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98808CF9-1A7F-28A7-7A8E-454C1901C95D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5F9AA307-5B7C-106A-F83D-891FBF2AC9A7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557A0091-3568-5A8F-D0F0-046C48F55F4E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2" name="그림 1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1ECD51-F0B6-8BAB-E5A0-C75C9F1792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67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7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4" r:id="rId3"/>
    <p:sldLayoutId id="2147483655" r:id="rId4"/>
    <p:sldLayoutId id="2147483653" r:id="rId5"/>
    <p:sldLayoutId id="2147483656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9.jp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778A0B3-1E7B-BA67-CD7D-44BEB415CB1E}"/>
              </a:ext>
            </a:extLst>
          </p:cNvPr>
          <p:cNvGrpSpPr/>
          <p:nvPr/>
        </p:nvGrpSpPr>
        <p:grpSpPr>
          <a:xfrm>
            <a:off x="0" y="0"/>
            <a:ext cx="12192193" cy="6858000"/>
            <a:chOff x="0" y="0"/>
            <a:chExt cx="12192193" cy="6858000"/>
          </a:xfrm>
        </p:grpSpPr>
        <p:pic>
          <p:nvPicPr>
            <p:cNvPr id="118" name="그림 117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384D913-529E-5D2C-6B3F-3CC87E990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cxnSp>
          <p:nvCxnSpPr>
            <p:cNvPr id="119" name="직선 연결선 118">
              <a:extLst>
                <a:ext uri="{FF2B5EF4-FFF2-40B4-BE49-F238E27FC236}">
                  <a16:creationId xmlns:a16="http://schemas.microsoft.com/office/drawing/2014/main" id="{54294B0B-5092-7DE8-DE7A-74BA4783919C}"/>
                </a:ext>
              </a:extLst>
            </p:cNvPr>
            <p:cNvCxnSpPr/>
            <p:nvPr/>
          </p:nvCxnSpPr>
          <p:spPr>
            <a:xfrm>
              <a:off x="0" y="1232214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EC6F9B13-5556-AD99-3970-06ADFD4184B7}"/>
                </a:ext>
              </a:extLst>
            </p:cNvPr>
            <p:cNvCxnSpPr/>
            <p:nvPr/>
          </p:nvCxnSpPr>
          <p:spPr>
            <a:xfrm>
              <a:off x="0" y="3790982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직선 연결선 120">
              <a:extLst>
                <a:ext uri="{FF2B5EF4-FFF2-40B4-BE49-F238E27FC236}">
                  <a16:creationId xmlns:a16="http://schemas.microsoft.com/office/drawing/2014/main" id="{03AD25B7-B7CD-0055-65F7-604048DD2927}"/>
                </a:ext>
              </a:extLst>
            </p:cNvPr>
            <p:cNvCxnSpPr/>
            <p:nvPr/>
          </p:nvCxnSpPr>
          <p:spPr>
            <a:xfrm>
              <a:off x="0" y="4410107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직선 연결선 121">
              <a:extLst>
                <a:ext uri="{FF2B5EF4-FFF2-40B4-BE49-F238E27FC236}">
                  <a16:creationId xmlns:a16="http://schemas.microsoft.com/office/drawing/2014/main" id="{7359754F-5C5B-8422-7C4E-843C17986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0"/>
              <a:ext cx="2462212" cy="2462212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직선 연결선 122">
              <a:extLst>
                <a:ext uri="{FF2B5EF4-FFF2-40B4-BE49-F238E27FC236}">
                  <a16:creationId xmlns:a16="http://schemas.microsoft.com/office/drawing/2014/main" id="{646C73CE-FAFC-D19E-5FE2-CD380011CA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0543" y="5086350"/>
              <a:ext cx="1771650" cy="17716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직선 연결선 123">
              <a:extLst>
                <a:ext uri="{FF2B5EF4-FFF2-40B4-BE49-F238E27FC236}">
                  <a16:creationId xmlns:a16="http://schemas.microsoft.com/office/drawing/2014/main" id="{94FA73C5-C12B-244E-9EBD-7A5A89DBF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920649"/>
              <a:ext cx="1399984" cy="1399984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5" name="그림 124" descr="텍스트, 스크린샷, 폰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84A67A4F-EF5F-F4FE-3D5F-CA3773EC0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144000" y="355600"/>
              <a:ext cx="2667000" cy="558800"/>
            </a:xfrm>
            <a:prstGeom prst="rect">
              <a:avLst/>
            </a:prstGeom>
          </p:spPr>
        </p:pic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C2388F86-5751-5438-AAA1-4F1E0CD8A2BA}"/>
                </a:ext>
              </a:extLst>
            </p:cNvPr>
            <p:cNvGrpSpPr/>
            <p:nvPr/>
          </p:nvGrpSpPr>
          <p:grpSpPr>
            <a:xfrm>
              <a:off x="802482" y="378145"/>
              <a:ext cx="54768" cy="569116"/>
              <a:chOff x="895351" y="378145"/>
              <a:chExt cx="54768" cy="569116"/>
            </a:xfrm>
          </p:grpSpPr>
          <p:sp>
            <p:nvSpPr>
              <p:cNvPr id="127" name="타원 126">
                <a:extLst>
                  <a:ext uri="{FF2B5EF4-FFF2-40B4-BE49-F238E27FC236}">
                    <a16:creationId xmlns:a16="http://schemas.microsoft.com/office/drawing/2014/main" id="{1D476CE6-0570-415D-F7F0-A90931B25395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8" name="타원 127">
                <a:extLst>
                  <a:ext uri="{FF2B5EF4-FFF2-40B4-BE49-F238E27FC236}">
                    <a16:creationId xmlns:a16="http://schemas.microsoft.com/office/drawing/2014/main" id="{58FCE246-6494-2359-CB39-8394D624C4FA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9" name="타원 128">
                <a:extLst>
                  <a:ext uri="{FF2B5EF4-FFF2-40B4-BE49-F238E27FC236}">
                    <a16:creationId xmlns:a16="http://schemas.microsoft.com/office/drawing/2014/main" id="{4018CE1C-80B1-1298-AD24-17CC562B0542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61181452-3445-F801-0B89-DFB92F442A8E}"/>
                </a:ext>
              </a:extLst>
            </p:cNvPr>
            <p:cNvGrpSpPr/>
            <p:nvPr/>
          </p:nvGrpSpPr>
          <p:grpSpPr>
            <a:xfrm>
              <a:off x="6643688" y="5329558"/>
              <a:ext cx="54768" cy="569116"/>
              <a:chOff x="895351" y="378145"/>
              <a:chExt cx="54768" cy="569116"/>
            </a:xfrm>
          </p:grpSpPr>
          <p:sp>
            <p:nvSpPr>
              <p:cNvPr id="131" name="타원 130">
                <a:extLst>
                  <a:ext uri="{FF2B5EF4-FFF2-40B4-BE49-F238E27FC236}">
                    <a16:creationId xmlns:a16="http://schemas.microsoft.com/office/drawing/2014/main" id="{B17E927C-D271-65CC-03E9-75DDC5C78E36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2" name="타원 131">
                <a:extLst>
                  <a:ext uri="{FF2B5EF4-FFF2-40B4-BE49-F238E27FC236}">
                    <a16:creationId xmlns:a16="http://schemas.microsoft.com/office/drawing/2014/main" id="{E0D27114-C95D-9501-BF1B-DF2539D5A6F6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3" name="타원 132">
                <a:extLst>
                  <a:ext uri="{FF2B5EF4-FFF2-40B4-BE49-F238E27FC236}">
                    <a16:creationId xmlns:a16="http://schemas.microsoft.com/office/drawing/2014/main" id="{8E30A757-9DAD-713E-655C-9774DE527FEC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F2BA08F-CCAA-0266-1565-BF78CCF24BFD}"/>
                </a:ext>
              </a:extLst>
            </p:cNvPr>
            <p:cNvSpPr txBox="1"/>
            <p:nvPr/>
          </p:nvSpPr>
          <p:spPr>
            <a:xfrm>
              <a:off x="1047750" y="1447800"/>
              <a:ext cx="54412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000" spc="-18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에어" pitchFamily="2" charset="-127"/>
                  <a:ea typeface="카페24 아네모네에어" pitchFamily="2" charset="-127"/>
                </a:rPr>
                <a:t>사회문제 해결을 위한</a:t>
              </a:r>
            </a:p>
          </p:txBody>
        </p: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05099BFA-4AB8-E3B6-F881-B904E3269AF2}"/>
                </a:ext>
              </a:extLst>
            </p:cNvPr>
            <p:cNvGrpSpPr/>
            <p:nvPr/>
          </p:nvGrpSpPr>
          <p:grpSpPr>
            <a:xfrm>
              <a:off x="5469730" y="0"/>
              <a:ext cx="5295106" cy="3792563"/>
              <a:chOff x="5493544" y="0"/>
              <a:chExt cx="5295106" cy="3792563"/>
            </a:xfrm>
          </p:grpSpPr>
          <p:sp>
            <p:nvSpPr>
              <p:cNvPr id="137" name="자유형: 도형 136">
                <a:extLst>
                  <a:ext uri="{FF2B5EF4-FFF2-40B4-BE49-F238E27FC236}">
                    <a16:creationId xmlns:a16="http://schemas.microsoft.com/office/drawing/2014/main" id="{6BA3D972-D55E-F778-77A6-7163DC53F538}"/>
                  </a:ext>
                </a:extLst>
              </p:cNvPr>
              <p:cNvSpPr/>
              <p:nvPr/>
            </p:nvSpPr>
            <p:spPr>
              <a:xfrm flipH="1">
                <a:off x="5738810" y="1433511"/>
                <a:ext cx="5049840" cy="2116139"/>
              </a:xfrm>
              <a:custGeom>
                <a:avLst/>
                <a:gdLst>
                  <a:gd name="connsiteX0" fmla="*/ 2933702 w 5049840"/>
                  <a:gd name="connsiteY0" fmla="*/ 0 h 2116139"/>
                  <a:gd name="connsiteX1" fmla="*/ 2933701 w 5049840"/>
                  <a:gd name="connsiteY1" fmla="*/ 0 h 2116139"/>
                  <a:gd name="connsiteX2" fmla="*/ 0 w 5049840"/>
                  <a:gd name="connsiteY2" fmla="*/ 0 h 2116139"/>
                  <a:gd name="connsiteX3" fmla="*/ 0 w 5049840"/>
                  <a:gd name="connsiteY3" fmla="*/ 2116139 h 2116139"/>
                  <a:gd name="connsiteX4" fmla="*/ 2933701 w 5049840"/>
                  <a:gd name="connsiteY4" fmla="*/ 2116139 h 2116139"/>
                  <a:gd name="connsiteX5" fmla="*/ 2933702 w 5049840"/>
                  <a:gd name="connsiteY5" fmla="*/ 2116139 h 2116139"/>
                  <a:gd name="connsiteX6" fmla="*/ 5049840 w 5049840"/>
                  <a:gd name="connsiteY6" fmla="*/ 2116139 h 2116139"/>
                  <a:gd name="connsiteX7" fmla="*/ 2933702 w 5049840"/>
                  <a:gd name="connsiteY7" fmla="*/ 1 h 2116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49840" h="2116139">
                    <a:moveTo>
                      <a:pt x="2933702" y="0"/>
                    </a:moveTo>
                    <a:lnTo>
                      <a:pt x="2933701" y="0"/>
                    </a:lnTo>
                    <a:lnTo>
                      <a:pt x="0" y="0"/>
                    </a:lnTo>
                    <a:lnTo>
                      <a:pt x="0" y="2116139"/>
                    </a:lnTo>
                    <a:lnTo>
                      <a:pt x="2933701" y="2116139"/>
                    </a:lnTo>
                    <a:lnTo>
                      <a:pt x="2933702" y="2116139"/>
                    </a:lnTo>
                    <a:lnTo>
                      <a:pt x="5049840" y="2116139"/>
                    </a:lnTo>
                    <a:lnTo>
                      <a:pt x="2933702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38" name="직선 연결선 137">
                <a:extLst>
                  <a:ext uri="{FF2B5EF4-FFF2-40B4-BE49-F238E27FC236}">
                    <a16:creationId xmlns:a16="http://schemas.microsoft.com/office/drawing/2014/main" id="{8459E8C2-1C24-0DE2-F1E3-057C5AD4FF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93544" y="0"/>
                <a:ext cx="3792563" cy="3792563"/>
              </a:xfrm>
              <a:prstGeom prst="line">
                <a:avLst/>
              </a:prstGeom>
              <a:ln w="6350">
                <a:solidFill>
                  <a:srgbClr val="1F3C67">
                    <a:alpha val="20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그룹 138">
              <a:extLst>
                <a:ext uri="{FF2B5EF4-FFF2-40B4-BE49-F238E27FC236}">
                  <a16:creationId xmlns:a16="http://schemas.microsoft.com/office/drawing/2014/main" id="{2A1142DF-AD9A-287F-ECBD-E90B46F435C0}"/>
                </a:ext>
              </a:extLst>
            </p:cNvPr>
            <p:cNvGrpSpPr/>
            <p:nvPr/>
          </p:nvGrpSpPr>
          <p:grpSpPr>
            <a:xfrm>
              <a:off x="1150573" y="5434333"/>
              <a:ext cx="473870" cy="473870"/>
              <a:chOff x="1150573" y="5434333"/>
              <a:chExt cx="473870" cy="473870"/>
            </a:xfrm>
          </p:grpSpPr>
          <p:sp>
            <p:nvSpPr>
              <p:cNvPr id="140" name="타원 139">
                <a:extLst>
                  <a:ext uri="{FF2B5EF4-FFF2-40B4-BE49-F238E27FC236}">
                    <a16:creationId xmlns:a16="http://schemas.microsoft.com/office/drawing/2014/main" id="{D33EC226-1FC0-E12A-00B7-03E4057344DA}"/>
                  </a:ext>
                </a:extLst>
              </p:cNvPr>
              <p:cNvSpPr/>
              <p:nvPr/>
            </p:nvSpPr>
            <p:spPr>
              <a:xfrm>
                <a:off x="115057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1" name="그림 14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0F4300C-2B6A-24FB-9E6E-21D2B6D05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71574" y="5480051"/>
                <a:ext cx="441325" cy="387350"/>
              </a:xfrm>
              <a:prstGeom prst="rect">
                <a:avLst/>
              </a:prstGeom>
            </p:spPr>
          </p:pic>
        </p:grp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EED4200B-41C2-85BE-4AD6-0CCA8A97E182}"/>
                </a:ext>
              </a:extLst>
            </p:cNvPr>
            <p:cNvGrpSpPr/>
            <p:nvPr/>
          </p:nvGrpSpPr>
          <p:grpSpPr>
            <a:xfrm>
              <a:off x="1808393" y="5434333"/>
              <a:ext cx="473870" cy="473870"/>
              <a:chOff x="1808393" y="5434333"/>
              <a:chExt cx="473870" cy="473870"/>
            </a:xfrm>
          </p:grpSpPr>
          <p:sp>
            <p:nvSpPr>
              <p:cNvPr id="143" name="타원 142">
                <a:extLst>
                  <a:ext uri="{FF2B5EF4-FFF2-40B4-BE49-F238E27FC236}">
                    <a16:creationId xmlns:a16="http://schemas.microsoft.com/office/drawing/2014/main" id="{57EBD714-5BB6-D949-E90F-B522E218C6C2}"/>
                  </a:ext>
                </a:extLst>
              </p:cNvPr>
              <p:cNvSpPr/>
              <p:nvPr/>
            </p:nvSpPr>
            <p:spPr>
              <a:xfrm>
                <a:off x="180839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4" name="그림 14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1211A61-7063-6442-7356-7A891C911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60550" y="5499099"/>
                <a:ext cx="358775" cy="368301"/>
              </a:xfrm>
              <a:prstGeom prst="rect">
                <a:avLst/>
              </a:prstGeom>
            </p:spPr>
          </p:pic>
        </p:grpSp>
        <p:grpSp>
          <p:nvGrpSpPr>
            <p:cNvPr id="145" name="그룹 144">
              <a:extLst>
                <a:ext uri="{FF2B5EF4-FFF2-40B4-BE49-F238E27FC236}">
                  <a16:creationId xmlns:a16="http://schemas.microsoft.com/office/drawing/2014/main" id="{75378133-4B41-A919-1F4D-618C55F61C99}"/>
                </a:ext>
              </a:extLst>
            </p:cNvPr>
            <p:cNvGrpSpPr/>
            <p:nvPr/>
          </p:nvGrpSpPr>
          <p:grpSpPr>
            <a:xfrm>
              <a:off x="2466213" y="5434333"/>
              <a:ext cx="473870" cy="473870"/>
              <a:chOff x="2466213" y="5434333"/>
              <a:chExt cx="473870" cy="473870"/>
            </a:xfrm>
          </p:grpSpPr>
          <p:sp>
            <p:nvSpPr>
              <p:cNvPr id="146" name="타원 145">
                <a:extLst>
                  <a:ext uri="{FF2B5EF4-FFF2-40B4-BE49-F238E27FC236}">
                    <a16:creationId xmlns:a16="http://schemas.microsoft.com/office/drawing/2014/main" id="{B75A1735-0CBE-68E5-27D8-4D1166F0D54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7" name="그림 146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F2A8321-6E12-C3E6-EBEF-10E7E6B54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  <p:grpSp>
          <p:nvGrpSpPr>
            <p:cNvPr id="148" name="그룹 147">
              <a:extLst>
                <a:ext uri="{FF2B5EF4-FFF2-40B4-BE49-F238E27FC236}">
                  <a16:creationId xmlns:a16="http://schemas.microsoft.com/office/drawing/2014/main" id="{84D6E644-BFFD-2D92-7A35-746B125BAA3D}"/>
                </a:ext>
              </a:extLst>
            </p:cNvPr>
            <p:cNvGrpSpPr/>
            <p:nvPr/>
          </p:nvGrpSpPr>
          <p:grpSpPr>
            <a:xfrm>
              <a:off x="3124033" y="5434333"/>
              <a:ext cx="473870" cy="473870"/>
              <a:chOff x="3124033" y="5434333"/>
              <a:chExt cx="473870" cy="473870"/>
            </a:xfrm>
          </p:grpSpPr>
          <p:sp>
            <p:nvSpPr>
              <p:cNvPr id="149" name="타원 148">
                <a:extLst>
                  <a:ext uri="{FF2B5EF4-FFF2-40B4-BE49-F238E27FC236}">
                    <a16:creationId xmlns:a16="http://schemas.microsoft.com/office/drawing/2014/main" id="{B0AAF1AB-1178-5A31-47DE-A409035F9989}"/>
                  </a:ext>
                </a:extLst>
              </p:cNvPr>
              <p:cNvSpPr/>
              <p:nvPr/>
            </p:nvSpPr>
            <p:spPr>
              <a:xfrm>
                <a:off x="312403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0" name="그림 14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46CEA1A-BD66-5AEC-3C4B-319F25327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00400" y="5480051"/>
                <a:ext cx="339725" cy="387350"/>
              </a:xfrm>
              <a:prstGeom prst="rect">
                <a:avLst/>
              </a:prstGeom>
            </p:spPr>
          </p:pic>
        </p:grpSp>
        <p:grpSp>
          <p:nvGrpSpPr>
            <p:cNvPr id="151" name="그룹 150">
              <a:extLst>
                <a:ext uri="{FF2B5EF4-FFF2-40B4-BE49-F238E27FC236}">
                  <a16:creationId xmlns:a16="http://schemas.microsoft.com/office/drawing/2014/main" id="{FAA27F9E-0949-9834-8E0B-F8BECC7B60E2}"/>
                </a:ext>
              </a:extLst>
            </p:cNvPr>
            <p:cNvGrpSpPr/>
            <p:nvPr/>
          </p:nvGrpSpPr>
          <p:grpSpPr>
            <a:xfrm>
              <a:off x="3781854" y="5434333"/>
              <a:ext cx="473870" cy="473870"/>
              <a:chOff x="3781854" y="5434333"/>
              <a:chExt cx="473870" cy="473870"/>
            </a:xfrm>
          </p:grpSpPr>
          <p:sp>
            <p:nvSpPr>
              <p:cNvPr id="152" name="타원 151">
                <a:extLst>
                  <a:ext uri="{FF2B5EF4-FFF2-40B4-BE49-F238E27FC236}">
                    <a16:creationId xmlns:a16="http://schemas.microsoft.com/office/drawing/2014/main" id="{0CBE33A6-5EE0-05CF-2F58-9E092B886D41}"/>
                  </a:ext>
                </a:extLst>
              </p:cNvPr>
              <p:cNvSpPr/>
              <p:nvPr/>
            </p:nvSpPr>
            <p:spPr>
              <a:xfrm>
                <a:off x="3781854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3" name="그림 15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541CF9D-80B3-43C3-2258-6AC6C169D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63974" y="5480051"/>
                <a:ext cx="390525" cy="387350"/>
              </a:xfrm>
              <a:prstGeom prst="rect">
                <a:avLst/>
              </a:prstGeom>
            </p:spPr>
          </p:pic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6C17F00F-8092-56BC-9AEB-7D3D2754DA11}"/>
                </a:ext>
              </a:extLst>
            </p:cNvPr>
            <p:cNvGrpSpPr/>
            <p:nvPr/>
          </p:nvGrpSpPr>
          <p:grpSpPr>
            <a:xfrm>
              <a:off x="1033462" y="3920649"/>
              <a:ext cx="1543051" cy="400110"/>
              <a:chOff x="1033462" y="3920649"/>
              <a:chExt cx="1543051" cy="400110"/>
            </a:xfrm>
          </p:grpSpPr>
          <p:sp>
            <p:nvSpPr>
              <p:cNvPr id="42" name="평행 사변형 41">
                <a:extLst>
                  <a:ext uri="{FF2B5EF4-FFF2-40B4-BE49-F238E27FC236}">
                    <a16:creationId xmlns:a16="http://schemas.microsoft.com/office/drawing/2014/main" id="{5D9C7DF5-8FC1-C78B-3BEA-BBCB641E0F4C}"/>
                  </a:ext>
                </a:extLst>
              </p:cNvPr>
              <p:cNvSpPr/>
              <p:nvPr/>
            </p:nvSpPr>
            <p:spPr>
              <a:xfrm>
                <a:off x="1033462" y="3925253"/>
                <a:ext cx="1543051" cy="365760"/>
              </a:xfrm>
              <a:prstGeom prst="parallelogram">
                <a:avLst>
                  <a:gd name="adj" fmla="val 99218"/>
                </a:avLst>
              </a:prstGeom>
              <a:solidFill>
                <a:srgbClr val="0B2E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5CF771-E4EE-E50B-392A-2EB59E513DB9}"/>
                  </a:ext>
                </a:extLst>
              </p:cNvPr>
              <p:cNvSpPr txBox="1"/>
              <p:nvPr/>
            </p:nvSpPr>
            <p:spPr>
              <a:xfrm>
                <a:off x="1409798" y="3920649"/>
                <a:ext cx="814647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4</a:t>
                </a:r>
                <a:r>
                  <a:rPr lang="ko-KR" altLang="en-US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주차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7EAED6-C3E9-5D38-B2EC-6274B3FCEA5D}"/>
                </a:ext>
              </a:extLst>
            </p:cNvPr>
            <p:cNvSpPr txBox="1"/>
            <p:nvPr/>
          </p:nvSpPr>
          <p:spPr>
            <a:xfrm>
              <a:off x="2533650" y="3903980"/>
              <a:ext cx="3693640" cy="83099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사회문제 탐색 및 공감 형성</a:t>
              </a:r>
              <a:r>
                <a:rPr lang="en-US" altLang="ko-KR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(2)</a:t>
              </a:r>
              <a:br>
                <a:rPr lang="en-US" altLang="ko-KR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-</a:t>
              </a:r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양적 연구 방법 및 데이터 분석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A24F479-CD41-8375-3A82-1EEBFC0E9DF7}"/>
                </a:ext>
              </a:extLst>
            </p:cNvPr>
            <p:cNvSpPr txBox="1"/>
            <p:nvPr/>
          </p:nvSpPr>
          <p:spPr>
            <a:xfrm>
              <a:off x="4885711" y="5221605"/>
              <a:ext cx="1087157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박 형 준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99BE83-3286-C91F-6B99-B75006D25F32}"/>
                </a:ext>
              </a:extLst>
            </p:cNvPr>
            <p:cNvSpPr txBox="1"/>
            <p:nvPr/>
          </p:nvSpPr>
          <p:spPr>
            <a:xfrm>
              <a:off x="4537744" y="5666848"/>
              <a:ext cx="182838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성균관대학교 행정학과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CE2D3C4-40B9-4FB1-1B81-0A40309420F5}"/>
                </a:ext>
              </a:extLst>
            </p:cNvPr>
            <p:cNvSpPr txBox="1"/>
            <p:nvPr/>
          </p:nvSpPr>
          <p:spPr>
            <a:xfrm>
              <a:off x="6067560" y="5318009"/>
              <a:ext cx="506549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교수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A0CC498-ECA8-9011-AD59-CCF158365F4E}"/>
                </a:ext>
              </a:extLst>
            </p:cNvPr>
            <p:cNvSpPr txBox="1"/>
            <p:nvPr/>
          </p:nvSpPr>
          <p:spPr>
            <a:xfrm>
              <a:off x="1063625" y="2200275"/>
              <a:ext cx="5477782" cy="1585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700" spc="-4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10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정책디자인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2116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FC1F2-35AE-5B54-A066-04771B646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야외, 구름, 하늘, 범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F0CF75-2FDE-EC0E-B059-C3A56656C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1" r="10189" b="1676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E112C635-B249-E14C-C047-DC84D4A0E5E5}"/>
              </a:ext>
            </a:extLst>
          </p:cNvPr>
          <p:cNvSpPr/>
          <p:nvPr/>
        </p:nvSpPr>
        <p:spPr>
          <a:xfrm>
            <a:off x="995735" y="2282880"/>
            <a:ext cx="4565481" cy="78575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28B4A7CD-918A-5FBA-8B72-6325E61B8854}"/>
              </a:ext>
            </a:extLst>
          </p:cNvPr>
          <p:cNvSpPr/>
          <p:nvPr/>
        </p:nvSpPr>
        <p:spPr>
          <a:xfrm>
            <a:off x="995734" y="3434814"/>
            <a:ext cx="4565481" cy="78575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E76D68F9-0BB8-20B5-2BF4-1161CAD4A6E2}"/>
              </a:ext>
            </a:extLst>
          </p:cNvPr>
          <p:cNvGrpSpPr/>
          <p:nvPr/>
        </p:nvGrpSpPr>
        <p:grpSpPr>
          <a:xfrm>
            <a:off x="-1037977" y="1659230"/>
            <a:ext cx="2979272" cy="2979272"/>
            <a:chOff x="-1337236" y="1659230"/>
            <a:chExt cx="2979272" cy="2979272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7AC5B5F0-1275-2381-46FD-9686BA3D4EC5}"/>
                </a:ext>
              </a:extLst>
            </p:cNvPr>
            <p:cNvSpPr/>
            <p:nvPr/>
          </p:nvSpPr>
          <p:spPr>
            <a:xfrm>
              <a:off x="-1337236" y="1659230"/>
              <a:ext cx="2979272" cy="29792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5" descr="스크린샷, 그래픽, 클립아트, 원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6DB37431-F8F7-1A50-B9AC-AC1A98F1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39" t="9939" r="9939" b="9939"/>
            <a:stretch>
              <a:fillRect/>
            </a:stretch>
          </p:blipFill>
          <p:spPr>
            <a:xfrm>
              <a:off x="37976" y="2460016"/>
              <a:ext cx="1217244" cy="121724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B206F1-9062-8B42-D887-79E6A0BFAD14}"/>
                </a:ext>
              </a:extLst>
            </p:cNvPr>
            <p:cNvSpPr txBox="1"/>
            <p:nvPr/>
          </p:nvSpPr>
          <p:spPr>
            <a:xfrm>
              <a:off x="-237955" y="3626242"/>
              <a:ext cx="1572867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latin typeface="카페24 아네모네" pitchFamily="2" charset="-127"/>
                  <a:ea typeface="카페24 아네모네" pitchFamily="2" charset="-127"/>
                </a:rPr>
                <a:t>문제</a:t>
              </a:r>
              <a:r>
                <a:rPr lang="en-US" altLang="ko-KR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latin typeface="카페24 아네모네" pitchFamily="2" charset="-127"/>
                  <a:ea typeface="카페24 아네모네" pitchFamily="2" charset="-127"/>
                </a:rPr>
                <a:t> </a:t>
              </a: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latin typeface="카페24 아네모네" pitchFamily="2" charset="-127"/>
                  <a:ea typeface="카페24 아네모네" pitchFamily="2" charset="-127"/>
                </a:rPr>
                <a:t>해결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0786E1A-685A-45EF-3989-075016AD5FCF}"/>
              </a:ext>
            </a:extLst>
          </p:cNvPr>
          <p:cNvSpPr txBox="1"/>
          <p:nvPr/>
        </p:nvSpPr>
        <p:spPr>
          <a:xfrm>
            <a:off x="1830737" y="3527034"/>
            <a:ext cx="2013871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양적 데이터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0B2EB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661065-C954-55A0-111A-9140CF44AFCD}"/>
              </a:ext>
            </a:extLst>
          </p:cNvPr>
          <p:cNvSpPr txBox="1"/>
          <p:nvPr/>
        </p:nvSpPr>
        <p:spPr>
          <a:xfrm>
            <a:off x="1983737" y="2349749"/>
            <a:ext cx="1858449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질적 데이터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23" name="그림 22" descr="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C0A2C6-69DD-0BD5-9048-771E8DCE3A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396" y="2289814"/>
            <a:ext cx="778824" cy="778824"/>
          </a:xfrm>
          <a:prstGeom prst="rect">
            <a:avLst/>
          </a:prstGeom>
        </p:spPr>
      </p:pic>
      <p:pic>
        <p:nvPicPr>
          <p:cNvPr id="24" name="그림 23" descr="그림, 아동 미술, 그래픽, 클립아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4BEDAD3-462A-E7E4-B6B5-54C73973AA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2" b="23242"/>
          <a:stretch>
            <a:fillRect/>
          </a:stretch>
        </p:blipFill>
        <p:spPr>
          <a:xfrm>
            <a:off x="3830160" y="3557420"/>
            <a:ext cx="1010060" cy="540546"/>
          </a:xfrm>
          <a:prstGeom prst="rect">
            <a:avLst/>
          </a:prstGeom>
        </p:spPr>
      </p:pic>
      <p:sp>
        <p:nvSpPr>
          <p:cNvPr id="25" name="화살표: 아래쪽 24">
            <a:extLst>
              <a:ext uri="{FF2B5EF4-FFF2-40B4-BE49-F238E27FC236}">
                <a16:creationId xmlns:a16="http://schemas.microsoft.com/office/drawing/2014/main" id="{32C79F27-6773-6FC4-C327-9807E8DF18C4}"/>
              </a:ext>
            </a:extLst>
          </p:cNvPr>
          <p:cNvSpPr/>
          <p:nvPr/>
        </p:nvSpPr>
        <p:spPr>
          <a:xfrm rot="16200000">
            <a:off x="5899140" y="2485455"/>
            <a:ext cx="326728" cy="380608"/>
          </a:xfrm>
          <a:prstGeom prst="downArrow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40F48D-077C-950B-BBF0-FDA2A79ABB81}"/>
              </a:ext>
            </a:extLst>
          </p:cNvPr>
          <p:cNvSpPr txBox="1"/>
          <p:nvPr/>
        </p:nvSpPr>
        <p:spPr>
          <a:xfrm>
            <a:off x="6252808" y="2050492"/>
            <a:ext cx="5205895" cy="1249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ko-KR" altLang="en-US" sz="30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현상을 가까이에서 </a:t>
            </a:r>
            <a:br>
              <a:rPr kumimoji="0" lang="en-US" altLang="ko-KR" sz="30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kumimoji="0" lang="ko-KR" altLang="en-US" sz="30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속속들이 들여다보는 ‘진단</a:t>
            </a:r>
            <a:r>
              <a:rPr kumimoji="0" lang="en-US" altLang="ko-KR" sz="30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’</a:t>
            </a:r>
            <a:endParaRPr kumimoji="0" lang="ko-KR" altLang="en-US" sz="3000" b="0" i="0" u="none" strike="noStrike" kern="1200" cap="none" spc="-30" normalizeH="0" noProof="0" dirty="0">
              <a:ln>
                <a:solidFill>
                  <a:srgbClr val="9A5CC8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850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/>
      <p:bldP spid="22" grpId="0"/>
      <p:bldP spid="25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60B3E0-2F49-0946-5F34-A4DA0E7A0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그림 2" descr="야외, 나무, 잎, 그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C79D0C8-55FC-EC50-A5D6-23F717BFF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3108BB3D-2A8C-2CAD-2CB5-51814ECFBF91}"/>
              </a:ext>
            </a:extLst>
          </p:cNvPr>
          <p:cNvGrpSpPr/>
          <p:nvPr/>
        </p:nvGrpSpPr>
        <p:grpSpPr>
          <a:xfrm>
            <a:off x="5512859" y="811007"/>
            <a:ext cx="4626167" cy="1006261"/>
            <a:chOff x="3201921" y="1218331"/>
            <a:chExt cx="4626167" cy="1006261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52A01A33-5F70-86DE-6820-8F17ED103C5E}"/>
                </a:ext>
              </a:extLst>
            </p:cNvPr>
            <p:cNvGrpSpPr/>
            <p:nvPr/>
          </p:nvGrpSpPr>
          <p:grpSpPr>
            <a:xfrm flipH="1">
              <a:off x="3286394" y="1469937"/>
              <a:ext cx="2228849" cy="666750"/>
              <a:chOff x="1647825" y="3714750"/>
              <a:chExt cx="1798352" cy="666750"/>
            </a:xfrm>
          </p:grpSpPr>
          <p:cxnSp>
            <p:nvCxnSpPr>
              <p:cNvPr id="13" name="직선 연결선 12">
                <a:extLst>
                  <a:ext uri="{FF2B5EF4-FFF2-40B4-BE49-F238E27FC236}">
                    <a16:creationId xmlns:a16="http://schemas.microsoft.com/office/drawing/2014/main" id="{4EDF4A9B-DC24-73A3-B852-7927BD6CDB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7825" y="3714750"/>
                <a:ext cx="885825" cy="0"/>
              </a:xfrm>
              <a:prstGeom prst="line">
                <a:avLst/>
              </a:prstGeom>
              <a:ln w="6350">
                <a:solidFill>
                  <a:srgbClr val="061C72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4FA5B65F-7D1C-CF7A-A43C-7D0DF03B20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1269" y="3714750"/>
                <a:ext cx="914908" cy="666750"/>
              </a:xfrm>
              <a:prstGeom prst="line">
                <a:avLst/>
              </a:prstGeom>
              <a:ln w="6350">
                <a:solidFill>
                  <a:srgbClr val="061C72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56C9202B-05AD-8153-E36A-13410CE9A3D6}"/>
                </a:ext>
              </a:extLst>
            </p:cNvPr>
            <p:cNvSpPr/>
            <p:nvPr/>
          </p:nvSpPr>
          <p:spPr>
            <a:xfrm>
              <a:off x="3201921" y="2052472"/>
              <a:ext cx="172122" cy="17212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61C72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57433925-D887-0CE9-74EE-3EE7B8239403}"/>
                </a:ext>
              </a:extLst>
            </p:cNvPr>
            <p:cNvGrpSpPr/>
            <p:nvPr/>
          </p:nvGrpSpPr>
          <p:grpSpPr>
            <a:xfrm>
              <a:off x="4386388" y="1218331"/>
              <a:ext cx="3441700" cy="470082"/>
              <a:chOff x="749019" y="2624944"/>
              <a:chExt cx="3441700" cy="470082"/>
            </a:xfrm>
          </p:grpSpPr>
          <p:sp>
            <p:nvSpPr>
              <p:cNvPr id="11" name="사각형: 둥근 모서리 10">
                <a:extLst>
                  <a:ext uri="{FF2B5EF4-FFF2-40B4-BE49-F238E27FC236}">
                    <a16:creationId xmlns:a16="http://schemas.microsoft.com/office/drawing/2014/main" id="{7AD195E8-3CDD-E7DC-00C9-3DE51F3A4174}"/>
                  </a:ext>
                </a:extLst>
              </p:cNvPr>
              <p:cNvSpPr/>
              <p:nvPr/>
            </p:nvSpPr>
            <p:spPr>
              <a:xfrm>
                <a:off x="749019" y="2625126"/>
                <a:ext cx="3441700" cy="4699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">
                <a:solidFill>
                  <a:srgbClr val="1F3C67">
                    <a:alpha val="20000"/>
                  </a:srgbClr>
                </a:solidFill>
              </a:ln>
              <a:effectLst>
                <a:outerShdw blurRad="190500" dist="190500" dir="2700000" algn="tl" rotWithShape="0">
                  <a:srgbClr val="1F3C67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40469A-B5B2-BD39-672E-4F385FE9C6DD}"/>
                  </a:ext>
                </a:extLst>
              </p:cNvPr>
              <p:cNvSpPr txBox="1"/>
              <p:nvPr/>
            </p:nvSpPr>
            <p:spPr>
              <a:xfrm>
                <a:off x="986136" y="2624944"/>
                <a:ext cx="2967480" cy="46346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30000"/>
                  </a:lnSpc>
                  <a:buClr>
                    <a:prstClr val="white"/>
                  </a:buClr>
                  <a:defRPr/>
                </a:pPr>
                <a:r>
                  <a:rPr lang="ko-KR" altLang="en-US" sz="200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61C72"/>
                    </a:solidFill>
                    <a:latin typeface="나눔스퀘어 네오 Heavy" panose="00000A00000000000000" pitchFamily="2" charset="-127"/>
                    <a:ea typeface="나눔스퀘어 네오 Heavy" panose="00000A00000000000000" pitchFamily="2" charset="-127"/>
                  </a:rPr>
                  <a:t>나뭇잎의 색이 왜 변했지</a:t>
                </a:r>
                <a:r>
                  <a:rPr lang="en-US" altLang="ko-KR" sz="200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61C72"/>
                    </a:solidFill>
                    <a:latin typeface="나눔스퀘어 네오 Heavy" panose="00000A00000000000000" pitchFamily="2" charset="-127"/>
                    <a:ea typeface="나눔스퀘어 네오 Heavy" panose="00000A00000000000000" pitchFamily="2" charset="-127"/>
                  </a:rPr>
                  <a:t>?</a:t>
                </a:r>
                <a:endPara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endParaRP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5AF8E94C-4C48-9E24-C977-3291828BCE33}"/>
              </a:ext>
            </a:extLst>
          </p:cNvPr>
          <p:cNvGrpSpPr/>
          <p:nvPr/>
        </p:nvGrpSpPr>
        <p:grpSpPr>
          <a:xfrm>
            <a:off x="5604542" y="2123945"/>
            <a:ext cx="5684142" cy="470082"/>
            <a:chOff x="3121482" y="1218331"/>
            <a:chExt cx="5684142" cy="470082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3767E05A-BEEE-C480-C524-2A0F1A337EE6}"/>
                </a:ext>
              </a:extLst>
            </p:cNvPr>
            <p:cNvGrpSpPr/>
            <p:nvPr/>
          </p:nvGrpSpPr>
          <p:grpSpPr>
            <a:xfrm flipH="1">
              <a:off x="3304013" y="1469937"/>
              <a:ext cx="2211230" cy="125794"/>
              <a:chOff x="1647825" y="3714750"/>
              <a:chExt cx="1784136" cy="125794"/>
            </a:xfrm>
          </p:grpSpPr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40D6C7B3-F533-BAF3-CC83-8DC2E06723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7825" y="3714750"/>
                <a:ext cx="885825" cy="0"/>
              </a:xfrm>
              <a:prstGeom prst="line">
                <a:avLst/>
              </a:prstGeom>
              <a:ln w="6350">
                <a:solidFill>
                  <a:srgbClr val="061C72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연결선 21">
                <a:extLst>
                  <a:ext uri="{FF2B5EF4-FFF2-40B4-BE49-F238E27FC236}">
                    <a16:creationId xmlns:a16="http://schemas.microsoft.com/office/drawing/2014/main" id="{7AF5C27A-8BA6-71E2-7D60-263FC7A9AB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1269" y="3714750"/>
                <a:ext cx="900692" cy="125794"/>
              </a:xfrm>
              <a:prstGeom prst="line">
                <a:avLst/>
              </a:prstGeom>
              <a:ln w="6350">
                <a:solidFill>
                  <a:srgbClr val="061C72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681186BB-326A-737D-6650-8B352EF88206}"/>
                </a:ext>
              </a:extLst>
            </p:cNvPr>
            <p:cNvSpPr/>
            <p:nvPr/>
          </p:nvSpPr>
          <p:spPr>
            <a:xfrm>
              <a:off x="3121482" y="1509671"/>
              <a:ext cx="172122" cy="17212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61C72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F00C9F41-03B2-3C92-5ADC-6A4B6CB87632}"/>
                </a:ext>
              </a:extLst>
            </p:cNvPr>
            <p:cNvGrpSpPr/>
            <p:nvPr/>
          </p:nvGrpSpPr>
          <p:grpSpPr>
            <a:xfrm>
              <a:off x="4386388" y="1218331"/>
              <a:ext cx="4419236" cy="470082"/>
              <a:chOff x="749019" y="2624944"/>
              <a:chExt cx="4419236" cy="470082"/>
            </a:xfrm>
          </p:grpSpPr>
          <p:sp>
            <p:nvSpPr>
              <p:cNvPr id="19" name="사각형: 둥근 모서리 18">
                <a:extLst>
                  <a:ext uri="{FF2B5EF4-FFF2-40B4-BE49-F238E27FC236}">
                    <a16:creationId xmlns:a16="http://schemas.microsoft.com/office/drawing/2014/main" id="{288798B8-31D2-8A45-044E-3835A1597B61}"/>
                  </a:ext>
                </a:extLst>
              </p:cNvPr>
              <p:cNvSpPr/>
              <p:nvPr/>
            </p:nvSpPr>
            <p:spPr>
              <a:xfrm>
                <a:off x="749019" y="2625126"/>
                <a:ext cx="4419236" cy="4699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">
                <a:solidFill>
                  <a:srgbClr val="1F3C67">
                    <a:alpha val="20000"/>
                  </a:srgbClr>
                </a:solidFill>
              </a:ln>
              <a:effectLst>
                <a:outerShdw blurRad="190500" dist="190500" dir="2700000" algn="tl" rotWithShape="0">
                  <a:srgbClr val="1F3C67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E6EEA5-D190-A595-1B8D-1BE16ABDFD1A}"/>
                  </a:ext>
                </a:extLst>
              </p:cNvPr>
              <p:cNvSpPr txBox="1"/>
              <p:nvPr/>
            </p:nvSpPr>
            <p:spPr>
              <a:xfrm>
                <a:off x="801863" y="2624944"/>
                <a:ext cx="4166885" cy="463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30000"/>
                  </a:lnSpc>
                  <a:buClr>
                    <a:prstClr val="white"/>
                  </a:buClr>
                  <a:defRPr/>
                </a:pPr>
                <a:r>
                  <a:rPr lang="ko-KR" altLang="en-US" sz="200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61C72"/>
                    </a:solidFill>
                    <a:latin typeface="나눔스퀘어 네오 Heavy" panose="00000A00000000000000" pitchFamily="2" charset="-127"/>
                    <a:ea typeface="나눔스퀘어 네오 Heavy" panose="00000A00000000000000" pitchFamily="2" charset="-127"/>
                  </a:rPr>
                  <a:t>줄기에 어떤 벌레가 살고 있지</a:t>
                </a:r>
                <a:r>
                  <a:rPr lang="en-US" altLang="ko-KR" sz="200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61C72"/>
                    </a:solidFill>
                    <a:latin typeface="나눔스퀘어 네오 Heavy" panose="00000A00000000000000" pitchFamily="2" charset="-127"/>
                    <a:ea typeface="나눔스퀘어 네오 Heavy" panose="00000A00000000000000" pitchFamily="2" charset="-127"/>
                  </a:rPr>
                  <a:t>?</a:t>
                </a:r>
                <a:endPara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endParaRPr>
              </a:p>
            </p:txBody>
          </p:sp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299DE1FE-0D59-A817-1AD2-8358C16E851C}"/>
              </a:ext>
            </a:extLst>
          </p:cNvPr>
          <p:cNvGrpSpPr/>
          <p:nvPr/>
        </p:nvGrpSpPr>
        <p:grpSpPr>
          <a:xfrm>
            <a:off x="5486548" y="3484471"/>
            <a:ext cx="5660575" cy="530217"/>
            <a:chOff x="3145049" y="1158196"/>
            <a:chExt cx="5660575" cy="530217"/>
          </a:xfrm>
        </p:grpSpPr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2F45E392-21F8-3889-D30B-D4C52A003A41}"/>
                </a:ext>
              </a:extLst>
            </p:cNvPr>
            <p:cNvGrpSpPr/>
            <p:nvPr/>
          </p:nvGrpSpPr>
          <p:grpSpPr>
            <a:xfrm flipH="1">
              <a:off x="3343035" y="1281328"/>
              <a:ext cx="2172208" cy="188609"/>
              <a:chOff x="1647825" y="3526141"/>
              <a:chExt cx="1752651" cy="188609"/>
            </a:xfrm>
          </p:grpSpPr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D5DDD07A-47B2-8806-D719-9DE1F2A254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7825" y="3714750"/>
                <a:ext cx="885825" cy="0"/>
              </a:xfrm>
              <a:prstGeom prst="line">
                <a:avLst/>
              </a:prstGeom>
              <a:ln w="6350">
                <a:solidFill>
                  <a:srgbClr val="061C72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387D4B49-6632-9A76-64DA-C360582FE6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31269" y="3526141"/>
                <a:ext cx="869207" cy="188609"/>
              </a:xfrm>
              <a:prstGeom prst="line">
                <a:avLst/>
              </a:prstGeom>
              <a:ln w="6350">
                <a:solidFill>
                  <a:srgbClr val="061C72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DE4579A6-EB42-2568-54B3-92250DC2264A}"/>
                </a:ext>
              </a:extLst>
            </p:cNvPr>
            <p:cNvSpPr/>
            <p:nvPr/>
          </p:nvSpPr>
          <p:spPr>
            <a:xfrm>
              <a:off x="3145049" y="1158196"/>
              <a:ext cx="172122" cy="17212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61C72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93130574-4DAA-4657-C3B9-188E4B30F4EC}"/>
                </a:ext>
              </a:extLst>
            </p:cNvPr>
            <p:cNvGrpSpPr/>
            <p:nvPr/>
          </p:nvGrpSpPr>
          <p:grpSpPr>
            <a:xfrm>
              <a:off x="4386388" y="1218331"/>
              <a:ext cx="4419236" cy="470082"/>
              <a:chOff x="749019" y="2624944"/>
              <a:chExt cx="4419236" cy="470082"/>
            </a:xfrm>
          </p:grpSpPr>
          <p:sp>
            <p:nvSpPr>
              <p:cNvPr id="28" name="사각형: 둥근 모서리 27">
                <a:extLst>
                  <a:ext uri="{FF2B5EF4-FFF2-40B4-BE49-F238E27FC236}">
                    <a16:creationId xmlns:a16="http://schemas.microsoft.com/office/drawing/2014/main" id="{3EF35C3F-AF25-E7F8-4241-CF32F1CB2335}"/>
                  </a:ext>
                </a:extLst>
              </p:cNvPr>
              <p:cNvSpPr/>
              <p:nvPr/>
            </p:nvSpPr>
            <p:spPr>
              <a:xfrm>
                <a:off x="749019" y="2625126"/>
                <a:ext cx="4419236" cy="4699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">
                <a:solidFill>
                  <a:srgbClr val="1F3C67">
                    <a:alpha val="20000"/>
                  </a:srgbClr>
                </a:solidFill>
              </a:ln>
              <a:effectLst>
                <a:outerShdw blurRad="190500" dist="190500" dir="2700000" algn="tl" rotWithShape="0">
                  <a:srgbClr val="1F3C67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B7321C0-6581-6B77-B165-E7084BE7A721}"/>
                  </a:ext>
                </a:extLst>
              </p:cNvPr>
              <p:cNvSpPr txBox="1"/>
              <p:nvPr/>
            </p:nvSpPr>
            <p:spPr>
              <a:xfrm>
                <a:off x="801863" y="2624944"/>
                <a:ext cx="4166885" cy="463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30000"/>
                  </a:lnSpc>
                  <a:buClr>
                    <a:prstClr val="white"/>
                  </a:buClr>
                  <a:defRPr/>
                </a:pPr>
                <a:r>
                  <a:rPr lang="ko-KR" altLang="en-US" sz="200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61C72"/>
                    </a:solidFill>
                    <a:latin typeface="나눔스퀘어 네오 Heavy" panose="00000A00000000000000" pitchFamily="2" charset="-127"/>
                    <a:ea typeface="나눔스퀘어 네오 Heavy" panose="00000A00000000000000" pitchFamily="2" charset="-127"/>
                  </a:rPr>
                  <a:t>뿌리가 뻗어 나가는 토양의 상태는</a:t>
                </a:r>
                <a:r>
                  <a:rPr lang="en-US" altLang="ko-KR" sz="200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61C72"/>
                    </a:solidFill>
                    <a:latin typeface="나눔스퀘어 네오 Heavy" panose="00000A00000000000000" pitchFamily="2" charset="-127"/>
                    <a:ea typeface="나눔스퀘어 네오 Heavy" panose="00000A00000000000000" pitchFamily="2" charset="-127"/>
                  </a:rPr>
                  <a:t>?</a:t>
                </a:r>
                <a:endPara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766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49B98-0411-AC2A-83C6-1EDDED236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E4BC437-4DB2-6BF7-D4EE-6F4ABFF19C77}"/>
              </a:ext>
            </a:extLst>
          </p:cNvPr>
          <p:cNvSpPr txBox="1"/>
          <p:nvPr/>
        </p:nvSpPr>
        <p:spPr>
          <a:xfrm>
            <a:off x="778495" y="673792"/>
            <a:ext cx="32634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vs.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양적 연구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14D9F8-E3B7-1376-EDBA-65DEBFE0C058}"/>
              </a:ext>
            </a:extLst>
          </p:cNvPr>
          <p:cNvSpPr txBox="1"/>
          <p:nvPr/>
        </p:nvSpPr>
        <p:spPr>
          <a:xfrm>
            <a:off x="1134095" y="1593928"/>
            <a:ext cx="174631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돋보기와 지도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7D659B2-98D5-E692-1378-9B2AD280E6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pic>
        <p:nvPicPr>
          <p:cNvPr id="4" name="그림 3" descr="원, 손거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9538FA0-79C2-93D0-421D-B8219BD21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226" y="3471482"/>
            <a:ext cx="2596901" cy="2712726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789D35CF-E24D-0AD3-BFE7-1F9B588EA7EF}"/>
              </a:ext>
            </a:extLst>
          </p:cNvPr>
          <p:cNvGrpSpPr/>
          <p:nvPr/>
        </p:nvGrpSpPr>
        <p:grpSpPr>
          <a:xfrm>
            <a:off x="2638081" y="3557124"/>
            <a:ext cx="4677387" cy="463460"/>
            <a:chOff x="3965516" y="2790917"/>
            <a:chExt cx="4677387" cy="4634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D9789-F687-2364-3118-6E0C5AA774A2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식당 주인의 눈물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63AA55A4-D1A0-29AD-756D-78A0048AB6A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C368E08C-E478-2DA2-4F3D-C4586EB2C96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FB0C1B81-5D89-A08B-BF04-2D594150749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2EDCAFEF-BB3C-9235-0644-29884180EC61}"/>
              </a:ext>
            </a:extLst>
          </p:cNvPr>
          <p:cNvGrpSpPr/>
          <p:nvPr/>
        </p:nvGrpSpPr>
        <p:grpSpPr>
          <a:xfrm>
            <a:off x="2638081" y="4146173"/>
            <a:ext cx="4677387" cy="463460"/>
            <a:chOff x="3965516" y="2790917"/>
            <a:chExt cx="4677387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127924-D661-74D9-D2CA-5AB520B6041B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디지털 소외감을 느끼는 어르신의 막막함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371491AD-0465-DCE0-005A-D787996EA91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122A8B4F-FD3C-D1BD-6482-0DD39C5246B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063630D3-C38A-D4EE-2E95-A31E85A2EAA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D119E33-DF5E-CE08-76C8-780B88628C78}"/>
              </a:ext>
            </a:extLst>
          </p:cNvPr>
          <p:cNvSpPr txBox="1"/>
          <p:nvPr/>
        </p:nvSpPr>
        <p:spPr>
          <a:xfrm flipH="1">
            <a:off x="2403739" y="5139382"/>
            <a:ext cx="617286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"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왜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?",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"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어떻게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?"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라는 질문에 대한 답을 제시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7544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5A889-B411-5C78-D42F-49829D580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잔디, 경치, 야외, 식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E514062-E939-69CE-8072-2EF13A202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1FE5F80E-5776-EDB1-5B2F-D9B45DD7DFD2}"/>
              </a:ext>
            </a:extLst>
          </p:cNvPr>
          <p:cNvSpPr/>
          <p:nvPr/>
        </p:nvSpPr>
        <p:spPr>
          <a:xfrm>
            <a:off x="0" y="2200760"/>
            <a:ext cx="12192000" cy="2466222"/>
          </a:xfrm>
          <a:prstGeom prst="rect">
            <a:avLst/>
          </a:prstGeom>
          <a:solidFill>
            <a:srgbClr val="EBEEF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A88DB533-9144-B1AD-10DE-8C3430BD650C}"/>
              </a:ext>
            </a:extLst>
          </p:cNvPr>
          <p:cNvGrpSpPr/>
          <p:nvPr/>
        </p:nvGrpSpPr>
        <p:grpSpPr>
          <a:xfrm>
            <a:off x="2504308" y="3192537"/>
            <a:ext cx="9756965" cy="630942"/>
            <a:chOff x="4374206" y="2798058"/>
            <a:chExt cx="9756965" cy="63094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422D6D-16B1-685F-8435-3B75A21D8E47}"/>
                </a:ext>
              </a:extLst>
            </p:cNvPr>
            <p:cNvSpPr txBox="1"/>
            <p:nvPr/>
          </p:nvSpPr>
          <p:spPr>
            <a:xfrm>
              <a:off x="4943315" y="2798058"/>
              <a:ext cx="918785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한 걸음 뒤에서 숲 전체를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조망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406F97F4-D1E7-4850-DE7B-D0BE2B57DB4B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25" name="타원 24">
                <a:extLst>
                  <a:ext uri="{FF2B5EF4-FFF2-40B4-BE49-F238E27FC236}">
                    <a16:creationId xmlns:a16="http://schemas.microsoft.com/office/drawing/2014/main" id="{1ED22B13-58C5-5567-ED25-BC049C5342D7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6" name="그림 2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7B58400-1146-C1BD-B710-F3A4978FE2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9077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73307-CED6-36E8-2AAD-95AE99E4E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EA4B59E-6CFB-790D-B674-FFE26DD70234}"/>
              </a:ext>
            </a:extLst>
          </p:cNvPr>
          <p:cNvSpPr txBox="1"/>
          <p:nvPr/>
        </p:nvSpPr>
        <p:spPr>
          <a:xfrm>
            <a:off x="778495" y="673792"/>
            <a:ext cx="32634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vs.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양적 연구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12A9F1-9A4E-7A95-B057-FD2B56BFFBE1}"/>
              </a:ext>
            </a:extLst>
          </p:cNvPr>
          <p:cNvSpPr txBox="1"/>
          <p:nvPr/>
        </p:nvSpPr>
        <p:spPr>
          <a:xfrm>
            <a:off x="1134095" y="1593928"/>
            <a:ext cx="174631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돋보기와 지도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73D1DDF-8A10-874B-CD6B-F614D653C6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pic>
        <p:nvPicPr>
          <p:cNvPr id="4" name="그림 3" descr="식물, 나무, 야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FC78FDB-5B1E-9D3A-8F05-AB916EC26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010" y="2239126"/>
            <a:ext cx="5045825" cy="504582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8272422D-AF7F-FFE6-AA6C-C6E467D6609B}"/>
              </a:ext>
            </a:extLst>
          </p:cNvPr>
          <p:cNvGrpSpPr/>
          <p:nvPr/>
        </p:nvGrpSpPr>
        <p:grpSpPr>
          <a:xfrm flipH="1">
            <a:off x="3484797" y="3193959"/>
            <a:ext cx="5684142" cy="470082"/>
            <a:chOff x="3121482" y="1218331"/>
            <a:chExt cx="5684142" cy="470082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7C40330E-4E90-67ED-7F68-D2DF9A4F9BDF}"/>
                </a:ext>
              </a:extLst>
            </p:cNvPr>
            <p:cNvGrpSpPr/>
            <p:nvPr/>
          </p:nvGrpSpPr>
          <p:grpSpPr>
            <a:xfrm flipH="1">
              <a:off x="3304013" y="1469937"/>
              <a:ext cx="2211230" cy="125794"/>
              <a:chOff x="1647825" y="3714750"/>
              <a:chExt cx="1784136" cy="125794"/>
            </a:xfrm>
          </p:grpSpPr>
          <p:cxnSp>
            <p:nvCxnSpPr>
              <p:cNvPr id="13" name="직선 연결선 12">
                <a:extLst>
                  <a:ext uri="{FF2B5EF4-FFF2-40B4-BE49-F238E27FC236}">
                    <a16:creationId xmlns:a16="http://schemas.microsoft.com/office/drawing/2014/main" id="{C574C1AF-A894-1176-6D76-CDC733CF39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7825" y="3714750"/>
                <a:ext cx="885825" cy="0"/>
              </a:xfrm>
              <a:prstGeom prst="line">
                <a:avLst/>
              </a:prstGeom>
              <a:ln w="6350">
                <a:solidFill>
                  <a:srgbClr val="061C72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1AD60282-C6F6-EBA4-E50B-C1EC76E745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1269" y="3714750"/>
                <a:ext cx="900692" cy="125794"/>
              </a:xfrm>
              <a:prstGeom prst="line">
                <a:avLst/>
              </a:prstGeom>
              <a:ln w="6350">
                <a:solidFill>
                  <a:srgbClr val="061C72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5EEE8A1F-1D8A-20EE-DA31-3FDB7888D482}"/>
                </a:ext>
              </a:extLst>
            </p:cNvPr>
            <p:cNvSpPr/>
            <p:nvPr/>
          </p:nvSpPr>
          <p:spPr>
            <a:xfrm>
              <a:off x="3121482" y="1509671"/>
              <a:ext cx="172122" cy="17212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61C72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BA5E2F8D-ED37-EE85-DFC9-44985FE2A03E}"/>
                </a:ext>
              </a:extLst>
            </p:cNvPr>
            <p:cNvGrpSpPr/>
            <p:nvPr/>
          </p:nvGrpSpPr>
          <p:grpSpPr>
            <a:xfrm>
              <a:off x="4386388" y="1218331"/>
              <a:ext cx="4419236" cy="470082"/>
              <a:chOff x="749019" y="2624944"/>
              <a:chExt cx="4419236" cy="470082"/>
            </a:xfrm>
          </p:grpSpPr>
          <p:sp>
            <p:nvSpPr>
              <p:cNvPr id="11" name="사각형: 둥근 모서리 10">
                <a:extLst>
                  <a:ext uri="{FF2B5EF4-FFF2-40B4-BE49-F238E27FC236}">
                    <a16:creationId xmlns:a16="http://schemas.microsoft.com/office/drawing/2014/main" id="{6377F507-D45C-2328-8430-24F08F0359AA}"/>
                  </a:ext>
                </a:extLst>
              </p:cNvPr>
              <p:cNvSpPr/>
              <p:nvPr/>
            </p:nvSpPr>
            <p:spPr>
              <a:xfrm>
                <a:off x="749019" y="2625126"/>
                <a:ext cx="4419236" cy="4699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">
                <a:solidFill>
                  <a:srgbClr val="1F3C67">
                    <a:alpha val="20000"/>
                  </a:srgbClr>
                </a:solidFill>
              </a:ln>
              <a:effectLst>
                <a:outerShdw blurRad="190500" dist="190500" dir="2700000" algn="tl" rotWithShape="0">
                  <a:srgbClr val="1F3C67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9E19D1-9F2D-E59E-F385-354C7775B42E}"/>
                  </a:ext>
                </a:extLst>
              </p:cNvPr>
              <p:cNvSpPr txBox="1"/>
              <p:nvPr/>
            </p:nvSpPr>
            <p:spPr>
              <a:xfrm>
                <a:off x="801863" y="2624944"/>
                <a:ext cx="4166885" cy="463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30000"/>
                  </a:lnSpc>
                  <a:buClr>
                    <a:prstClr val="white"/>
                  </a:buClr>
                  <a:defRPr/>
                </a:pPr>
                <a:r>
                  <a:rPr lang="ko-KR" altLang="en-US" sz="200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61C72"/>
                    </a:solidFill>
                    <a:latin typeface="나눔스퀘어 네오 Heavy" panose="00000A00000000000000" pitchFamily="2" charset="-127"/>
                    <a:ea typeface="나눔스퀘어 네오 Heavy" panose="00000A00000000000000" pitchFamily="2" charset="-127"/>
                  </a:rPr>
                  <a:t>어느 지역 나무들이 병들었는가</a:t>
                </a:r>
                <a:r>
                  <a:rPr lang="en-US" altLang="ko-KR" sz="200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61C72"/>
                    </a:solidFill>
                    <a:latin typeface="나눔스퀘어 네오 Heavy" panose="00000A00000000000000" pitchFamily="2" charset="-127"/>
                    <a:ea typeface="나눔스퀘어 네오 Heavy" panose="00000A00000000000000" pitchFamily="2" charset="-127"/>
                  </a:rPr>
                  <a:t>?</a:t>
                </a:r>
                <a:endPara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endParaRP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D7DB1ACB-7A3B-A946-6585-F0AA0BDEBE39}"/>
              </a:ext>
            </a:extLst>
          </p:cNvPr>
          <p:cNvGrpSpPr/>
          <p:nvPr/>
        </p:nvGrpSpPr>
        <p:grpSpPr>
          <a:xfrm flipH="1">
            <a:off x="3784055" y="4006544"/>
            <a:ext cx="5684142" cy="470082"/>
            <a:chOff x="3121482" y="1218331"/>
            <a:chExt cx="5684142" cy="470082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AB2E405A-EE92-1FCB-76A6-697E417584EB}"/>
                </a:ext>
              </a:extLst>
            </p:cNvPr>
            <p:cNvGrpSpPr/>
            <p:nvPr/>
          </p:nvGrpSpPr>
          <p:grpSpPr>
            <a:xfrm flipH="1">
              <a:off x="3304013" y="1469937"/>
              <a:ext cx="2211230" cy="125794"/>
              <a:chOff x="1647825" y="3714750"/>
              <a:chExt cx="1784136" cy="125794"/>
            </a:xfrm>
          </p:grpSpPr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884D906A-7268-76E4-D60B-D1892B3768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7825" y="3714750"/>
                <a:ext cx="885825" cy="0"/>
              </a:xfrm>
              <a:prstGeom prst="line">
                <a:avLst/>
              </a:prstGeom>
              <a:ln w="6350">
                <a:solidFill>
                  <a:srgbClr val="061C72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연결선 21">
                <a:extLst>
                  <a:ext uri="{FF2B5EF4-FFF2-40B4-BE49-F238E27FC236}">
                    <a16:creationId xmlns:a16="http://schemas.microsoft.com/office/drawing/2014/main" id="{4EAF7C1D-4001-D7F5-A591-33C5B3DBFB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1269" y="3714750"/>
                <a:ext cx="900692" cy="125794"/>
              </a:xfrm>
              <a:prstGeom prst="line">
                <a:avLst/>
              </a:prstGeom>
              <a:ln w="6350">
                <a:solidFill>
                  <a:srgbClr val="061C72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2BAF1DF-5634-383A-9287-7E826BCE325D}"/>
                </a:ext>
              </a:extLst>
            </p:cNvPr>
            <p:cNvSpPr/>
            <p:nvPr/>
          </p:nvSpPr>
          <p:spPr>
            <a:xfrm>
              <a:off x="3121482" y="1509671"/>
              <a:ext cx="172122" cy="17212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61C72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EF09C5EB-6085-F036-ECD8-487087217789}"/>
                </a:ext>
              </a:extLst>
            </p:cNvPr>
            <p:cNvGrpSpPr/>
            <p:nvPr/>
          </p:nvGrpSpPr>
          <p:grpSpPr>
            <a:xfrm>
              <a:off x="4386388" y="1218331"/>
              <a:ext cx="4419236" cy="470082"/>
              <a:chOff x="749019" y="2624944"/>
              <a:chExt cx="4419236" cy="470082"/>
            </a:xfrm>
          </p:grpSpPr>
          <p:sp>
            <p:nvSpPr>
              <p:cNvPr id="19" name="사각형: 둥근 모서리 18">
                <a:extLst>
                  <a:ext uri="{FF2B5EF4-FFF2-40B4-BE49-F238E27FC236}">
                    <a16:creationId xmlns:a16="http://schemas.microsoft.com/office/drawing/2014/main" id="{196BFA55-BFAE-414B-244C-294C9E68FDE2}"/>
                  </a:ext>
                </a:extLst>
              </p:cNvPr>
              <p:cNvSpPr/>
              <p:nvPr/>
            </p:nvSpPr>
            <p:spPr>
              <a:xfrm>
                <a:off x="749019" y="2625126"/>
                <a:ext cx="4419236" cy="4699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">
                <a:solidFill>
                  <a:srgbClr val="1F3C67">
                    <a:alpha val="20000"/>
                  </a:srgbClr>
                </a:solidFill>
              </a:ln>
              <a:effectLst>
                <a:outerShdw blurRad="190500" dist="190500" dir="2700000" algn="tl" rotWithShape="0">
                  <a:srgbClr val="1F3C67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E8EA8D-F039-8B5F-AA86-14E33B52016A}"/>
                  </a:ext>
                </a:extLst>
              </p:cNvPr>
              <p:cNvSpPr txBox="1"/>
              <p:nvPr/>
            </p:nvSpPr>
            <p:spPr>
              <a:xfrm>
                <a:off x="801863" y="2624944"/>
                <a:ext cx="4166885" cy="463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30000"/>
                  </a:lnSpc>
                  <a:buClr>
                    <a:prstClr val="white"/>
                  </a:buClr>
                  <a:defRPr/>
                </a:pPr>
                <a:r>
                  <a:rPr lang="ko-KR" altLang="en-US" sz="200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61C72"/>
                    </a:solidFill>
                    <a:latin typeface="나눔스퀘어 네오 Heavy" panose="00000A00000000000000" pitchFamily="2" charset="-127"/>
                    <a:ea typeface="나눔스퀘어 네오 Heavy" panose="00000A00000000000000" pitchFamily="2" charset="-127"/>
                  </a:rPr>
                  <a:t>그 규모가 얼마나 넓은가</a:t>
                </a:r>
                <a:r>
                  <a:rPr lang="en-US" altLang="ko-KR" sz="200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61C72"/>
                    </a:solidFill>
                    <a:latin typeface="나눔스퀘어 네오 Heavy" panose="00000A00000000000000" pitchFamily="2" charset="-127"/>
                    <a:ea typeface="나눔스퀘어 네오 Heavy" panose="00000A00000000000000" pitchFamily="2" charset="-127"/>
                  </a:rPr>
                  <a:t>?</a:t>
                </a:r>
                <a:endPara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endParaRP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B554AF7-6A41-EB03-4345-E54314C3CBBE}"/>
              </a:ext>
            </a:extLst>
          </p:cNvPr>
          <p:cNvSpPr txBox="1"/>
          <p:nvPr/>
        </p:nvSpPr>
        <p:spPr>
          <a:xfrm flipH="1">
            <a:off x="3625710" y="4926588"/>
            <a:ext cx="6172860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‘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무엇을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어디에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얼마나 많이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?’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라는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질문에 대한 답 제시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316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F35B5-F40E-0157-8762-58BD40693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6CFB117-C251-C09C-C79E-C443ED9278CF}"/>
              </a:ext>
            </a:extLst>
          </p:cNvPr>
          <p:cNvSpPr txBox="1"/>
          <p:nvPr/>
        </p:nvSpPr>
        <p:spPr>
          <a:xfrm>
            <a:off x="778495" y="673792"/>
            <a:ext cx="32634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vs.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양적 연구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1DFB65-D55E-680B-B818-C1EB49C89CFA}"/>
              </a:ext>
            </a:extLst>
          </p:cNvPr>
          <p:cNvSpPr txBox="1"/>
          <p:nvPr/>
        </p:nvSpPr>
        <p:spPr>
          <a:xfrm>
            <a:off x="1134095" y="1593928"/>
            <a:ext cx="174631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돋보기와 지도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111C0C-8A2A-8DA4-7BF8-C56D4220D3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31EF04-F41B-CDE0-80F9-0B155C49A580}"/>
              </a:ext>
            </a:extLst>
          </p:cNvPr>
          <p:cNvSpPr txBox="1"/>
          <p:nvPr/>
        </p:nvSpPr>
        <p:spPr>
          <a:xfrm>
            <a:off x="3491346" y="2475620"/>
            <a:ext cx="7547414" cy="58323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ko-KR" altLang="en-US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두 연구는 경쟁이 아닌 </a:t>
            </a:r>
            <a:r>
              <a:rPr lang="ko-KR" altLang="en-US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C00000"/>
                </a:solidFill>
                <a:latin typeface="카페24 아네모네" pitchFamily="2" charset="-127"/>
                <a:ea typeface="카페24 아네모네" pitchFamily="2" charset="-127"/>
              </a:rPr>
              <a:t>상호 보완적 파트너</a:t>
            </a:r>
            <a:endParaRPr kumimoji="0" lang="en-US" altLang="ko-KR" sz="2900" b="0" i="0" u="none" strike="noStrike" kern="1200" cap="none" spc="-80" normalizeH="0" baseline="0" noProof="0" dirty="0">
              <a:ln>
                <a:solidFill>
                  <a:srgbClr val="156082">
                    <a:alpha val="0"/>
                  </a:srgbClr>
                </a:solidFill>
              </a:ln>
              <a:solidFill>
                <a:srgbClr val="C00000"/>
              </a:solidFill>
              <a:effectLst/>
              <a:uLnTx/>
              <a:uFillTx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86346C50-FF2D-434F-1E24-CCAA82859AFC}"/>
              </a:ext>
            </a:extLst>
          </p:cNvPr>
          <p:cNvGrpSpPr/>
          <p:nvPr/>
        </p:nvGrpSpPr>
        <p:grpSpPr>
          <a:xfrm>
            <a:off x="4041952" y="3258379"/>
            <a:ext cx="3083214" cy="2070080"/>
            <a:chOff x="962149" y="2840485"/>
            <a:chExt cx="3083214" cy="2070080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9630F21D-8455-E08D-09DE-A0E334A5FDCC}"/>
                </a:ext>
              </a:extLst>
            </p:cNvPr>
            <p:cNvSpPr/>
            <p:nvPr/>
          </p:nvSpPr>
          <p:spPr>
            <a:xfrm>
              <a:off x="962149" y="2840485"/>
              <a:ext cx="3083214" cy="2070080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0B2EB7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55BCED-3504-2282-5181-A7B174589B63}"/>
                </a:ext>
              </a:extLst>
            </p:cNvPr>
            <p:cNvSpPr txBox="1"/>
            <p:nvPr/>
          </p:nvSpPr>
          <p:spPr>
            <a:xfrm>
              <a:off x="986425" y="3512421"/>
              <a:ext cx="3034663" cy="1205073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남쪽 구역의 나무 중 </a:t>
              </a:r>
              <a:b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30%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 병들었군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 </a:t>
              </a:r>
              <a:b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심각한 문제야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!</a:t>
              </a:r>
              <a:endParaRPr kumimoji="0" lang="ko-KR" altLang="en-US" sz="1900" b="0" i="0" u="none" strike="noStrike" kern="1200" cap="none" spc="-7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3FEC1BC-5ECE-631E-27A0-BA95113259DB}"/>
                </a:ext>
              </a:extLst>
            </p:cNvPr>
            <p:cNvSpPr txBox="1"/>
            <p:nvPr/>
          </p:nvSpPr>
          <p:spPr>
            <a:xfrm>
              <a:off x="1279192" y="2930852"/>
              <a:ext cx="2449130" cy="601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지도</a:t>
              </a: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양적 연구</a:t>
              </a: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)</a:t>
              </a: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BEF7A267-48FC-25DB-2CD8-A36F217BFEA6}"/>
              </a:ext>
            </a:extLst>
          </p:cNvPr>
          <p:cNvGrpSpPr/>
          <p:nvPr/>
        </p:nvGrpSpPr>
        <p:grpSpPr>
          <a:xfrm>
            <a:off x="7721182" y="3258379"/>
            <a:ext cx="3083214" cy="2070080"/>
            <a:chOff x="7983095" y="2840485"/>
            <a:chExt cx="3083214" cy="2070080"/>
          </a:xfrm>
        </p:grpSpPr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id="{D84F6A9E-AB6F-E686-7575-E7DD26BE3F9E}"/>
                </a:ext>
              </a:extLst>
            </p:cNvPr>
            <p:cNvSpPr/>
            <p:nvPr/>
          </p:nvSpPr>
          <p:spPr>
            <a:xfrm>
              <a:off x="7983095" y="2840485"/>
              <a:ext cx="3083214" cy="2070080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5CC8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9ECEEC1-4FBA-DD41-819F-0CAE15D09BB6}"/>
                </a:ext>
              </a:extLst>
            </p:cNvPr>
            <p:cNvSpPr txBox="1"/>
            <p:nvPr/>
          </p:nvSpPr>
          <p:spPr>
            <a:xfrm>
              <a:off x="8099421" y="3493214"/>
              <a:ext cx="2850562" cy="8249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algn="ctr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나무는 </a:t>
              </a:r>
              <a:b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해충 때문에 병들었어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!</a:t>
              </a:r>
              <a:endParaRPr kumimoji="0" lang="ko-KR" altLang="en-US" sz="1900" b="0" i="0" u="none" strike="noStrike" kern="1200" cap="none" spc="-7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8E409F9-3AF4-EBC6-533F-EEA16D065720}"/>
                </a:ext>
              </a:extLst>
            </p:cNvPr>
            <p:cNvSpPr txBox="1"/>
            <p:nvPr/>
          </p:nvSpPr>
          <p:spPr>
            <a:xfrm>
              <a:off x="8255267" y="2928271"/>
              <a:ext cx="2538872" cy="601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돋보기</a:t>
              </a: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질적 연구</a:t>
              </a: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)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2E9CA91-37D4-3AC6-80A9-68DEC899ABA5}"/>
              </a:ext>
            </a:extLst>
          </p:cNvPr>
          <p:cNvSpPr txBox="1"/>
          <p:nvPr/>
        </p:nvSpPr>
        <p:spPr>
          <a:xfrm flipH="1">
            <a:off x="4130752" y="5468286"/>
            <a:ext cx="6540692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함께할 때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가장 정확한 진단과 해결책 도출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379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AA286-151B-0B15-E5C2-51848EB64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C8939CA-6696-465D-B703-54B4B70F4B8F}"/>
              </a:ext>
            </a:extLst>
          </p:cNvPr>
          <p:cNvSpPr txBox="1"/>
          <p:nvPr/>
        </p:nvSpPr>
        <p:spPr>
          <a:xfrm>
            <a:off x="778495" y="673792"/>
            <a:ext cx="32634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vs.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양적 연구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669F82-DCAC-C3BD-6DA9-5C15BF691D45}"/>
              </a:ext>
            </a:extLst>
          </p:cNvPr>
          <p:cNvSpPr txBox="1"/>
          <p:nvPr/>
        </p:nvSpPr>
        <p:spPr>
          <a:xfrm>
            <a:off x="1134095" y="1593928"/>
            <a:ext cx="174631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돋보기와 지도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A165BBF-574D-6644-1260-0924F97AAB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4CFE20-DA82-96F3-C56A-03B609B2C010}"/>
              </a:ext>
            </a:extLst>
          </p:cNvPr>
          <p:cNvSpPr txBox="1"/>
          <p:nvPr/>
        </p:nvSpPr>
        <p:spPr>
          <a:xfrm>
            <a:off x="3491346" y="2475620"/>
            <a:ext cx="7547414" cy="58323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ko-KR" altLang="en-US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두 연구는 경쟁이 아닌 </a:t>
            </a:r>
            <a:r>
              <a:rPr lang="ko-KR" altLang="en-US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C00000"/>
                </a:solidFill>
                <a:latin typeface="카페24 아네모네" pitchFamily="2" charset="-127"/>
                <a:ea typeface="카페24 아네모네" pitchFamily="2" charset="-127"/>
              </a:rPr>
              <a:t>상호 보완적 파트너</a:t>
            </a:r>
            <a:endParaRPr lang="en-US" altLang="ko-KR" sz="2900" spc="-80" dirty="0">
              <a:ln>
                <a:solidFill>
                  <a:srgbClr val="156082">
                    <a:alpha val="0"/>
                  </a:srgbClr>
                </a:solidFill>
              </a:ln>
              <a:solidFill>
                <a:srgbClr val="C00000"/>
              </a:solidFill>
              <a:latin typeface="카페24 아네모네에어" pitchFamily="2" charset="-127"/>
              <a:ea typeface="카페24 아네모네에어" pitchFamily="2" charset="-127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62ECF176-F62A-78AE-DA60-A15439E92D3B}"/>
              </a:ext>
            </a:extLst>
          </p:cNvPr>
          <p:cNvSpPr/>
          <p:nvPr/>
        </p:nvSpPr>
        <p:spPr>
          <a:xfrm>
            <a:off x="4041952" y="3258379"/>
            <a:ext cx="3083214" cy="148818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8524CC-7FB8-EF28-5DFC-227B9937EF72}"/>
              </a:ext>
            </a:extLst>
          </p:cNvPr>
          <p:cNvSpPr txBox="1"/>
          <p:nvPr/>
        </p:nvSpPr>
        <p:spPr>
          <a:xfrm>
            <a:off x="4066228" y="3930315"/>
            <a:ext cx="3034663" cy="4448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문제의 규모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분포 파악</a:t>
            </a:r>
            <a:endParaRPr kumimoji="0" lang="ko-KR" altLang="en-US" sz="1900" b="0" i="0" u="none" strike="noStrike" kern="1200" cap="none" spc="-7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9586B3-F468-DFD6-34CB-7EE5762ED657}"/>
              </a:ext>
            </a:extLst>
          </p:cNvPr>
          <p:cNvSpPr txBox="1"/>
          <p:nvPr/>
        </p:nvSpPr>
        <p:spPr>
          <a:xfrm>
            <a:off x="4358995" y="3348746"/>
            <a:ext cx="2449130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지도</a:t>
            </a:r>
            <a: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양적 연구</a:t>
            </a:r>
            <a: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F602DB34-FBFA-C537-15EB-2067F6BD2F59}"/>
              </a:ext>
            </a:extLst>
          </p:cNvPr>
          <p:cNvSpPr/>
          <p:nvPr/>
        </p:nvSpPr>
        <p:spPr>
          <a:xfrm>
            <a:off x="7721182" y="3258379"/>
            <a:ext cx="3083214" cy="148818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44AA02-A657-467E-FE9E-9F87842DA6F5}"/>
              </a:ext>
            </a:extLst>
          </p:cNvPr>
          <p:cNvSpPr txBox="1"/>
          <p:nvPr/>
        </p:nvSpPr>
        <p:spPr>
          <a:xfrm>
            <a:off x="7837508" y="3911108"/>
            <a:ext cx="2850562" cy="4448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원인 심층 분석</a:t>
            </a:r>
            <a:endParaRPr kumimoji="0" lang="ko-KR" altLang="en-US" sz="1900" b="0" i="0" u="none" strike="noStrike" kern="1200" cap="none" spc="-7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DBDE137-26B2-0E90-E1BE-C9EC09E93082}"/>
              </a:ext>
            </a:extLst>
          </p:cNvPr>
          <p:cNvSpPr txBox="1"/>
          <p:nvPr/>
        </p:nvSpPr>
        <p:spPr>
          <a:xfrm>
            <a:off x="7993354" y="3346165"/>
            <a:ext cx="2538872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돋보기</a:t>
            </a:r>
            <a: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질적 연구</a:t>
            </a:r>
            <a: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B3619A89-269B-4792-557B-722B4FF22493}"/>
              </a:ext>
            </a:extLst>
          </p:cNvPr>
          <p:cNvGrpSpPr/>
          <p:nvPr/>
        </p:nvGrpSpPr>
        <p:grpSpPr>
          <a:xfrm>
            <a:off x="4564612" y="4967357"/>
            <a:ext cx="6465835" cy="463460"/>
            <a:chOff x="3965516" y="2790917"/>
            <a:chExt cx="6465835" cy="46346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F754A3-715E-2A25-CB5C-4AD9D6CAEDB0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서로의 약점을 보완하며 문제를 해결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D2891994-8C89-85EF-45D8-EBE1F510902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" name="원호 8">
                <a:extLst>
                  <a:ext uri="{FF2B5EF4-FFF2-40B4-BE49-F238E27FC236}">
                    <a16:creationId xmlns:a16="http://schemas.microsoft.com/office/drawing/2014/main" id="{867E65A9-AA10-2CFD-DAB3-8C5E70D1D8A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35FAD4A4-937C-94A5-E0B0-07CC3F22521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412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51FD6-FE26-1CFF-F8CB-7C25B2055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C24FCB6-D0CD-5F03-774C-621C0B28DF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024876-4E43-C320-FF35-01E196703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0FBEC64-CF40-484E-366C-62F905539014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60019DD2-82B7-666F-A16E-D722C1F20191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E2CAAB44-B5BA-2C5A-E0A6-951FC53CFFE2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C87105F4-1C6A-46CD-FAA2-1CD2ACA1140F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F1E63575-1993-C1A2-D8DB-F0C4A8A64E3D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23D2D92E-055C-0C1E-B795-888996A95FEB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D9EFF91-EB72-2112-C0AE-80F669569D99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5E046F-8C5A-B0DB-021D-EC6DCF900F90}"/>
              </a:ext>
            </a:extLst>
          </p:cNvPr>
          <p:cNvSpPr txBox="1"/>
          <p:nvPr/>
        </p:nvSpPr>
        <p:spPr>
          <a:xfrm>
            <a:off x="6021350" y="1593371"/>
            <a:ext cx="46679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2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AEEF476-6024-5240-78D8-8A372BC6FE42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D09E891-E131-EEB5-E775-A2D9CD388726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0E4265CC-4D00-EE34-B0FB-A73DD301D4F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23140229-C258-F873-6BBD-3BFE4414EB81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98CB62F4-A7E4-E978-3CA8-9AD788354A3E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E7BA3BEE-EDC4-8210-FD6F-933CBAD7D792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68BE918B-0D2A-32FC-5066-8EB7312F638E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29AFAADD-F142-F861-5763-FEEC02DC0D13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508C702-B284-2635-35AD-4192B093C035}"/>
              </a:ext>
            </a:extLst>
          </p:cNvPr>
          <p:cNvSpPr txBox="1"/>
          <p:nvPr/>
        </p:nvSpPr>
        <p:spPr>
          <a:xfrm>
            <a:off x="2103370" y="2529890"/>
            <a:ext cx="798526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양적 연구의 </a:t>
            </a: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4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가지 역할</a:t>
            </a:r>
          </a:p>
        </p:txBody>
      </p:sp>
    </p:spTree>
    <p:extLst>
      <p:ext uri="{BB962C8B-B14F-4D97-AF65-F5344CB8AC3E}">
        <p14:creationId xmlns:p14="http://schemas.microsoft.com/office/powerpoint/2010/main" val="430811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022E4-12A5-F72B-1CE8-36EC641A4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사람, 노트북, 컴퓨터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BC89B04-F5E1-D6E1-F00E-F600123A7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7295D5C5-09A4-F121-BC7F-03B1938C8AC0}"/>
              </a:ext>
            </a:extLst>
          </p:cNvPr>
          <p:cNvSpPr/>
          <p:nvPr/>
        </p:nvSpPr>
        <p:spPr>
          <a:xfrm>
            <a:off x="0" y="1863480"/>
            <a:ext cx="12192000" cy="3140782"/>
          </a:xfrm>
          <a:prstGeom prst="rect">
            <a:avLst/>
          </a:prstGeom>
          <a:solidFill>
            <a:srgbClr val="EBEEF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화살표: 아래쪽 4">
            <a:extLst>
              <a:ext uri="{FF2B5EF4-FFF2-40B4-BE49-F238E27FC236}">
                <a16:creationId xmlns:a16="http://schemas.microsoft.com/office/drawing/2014/main" id="{7F90D224-6E64-409F-0070-0FF8FCABAACB}"/>
              </a:ext>
            </a:extLst>
          </p:cNvPr>
          <p:cNvSpPr/>
          <p:nvPr/>
        </p:nvSpPr>
        <p:spPr>
          <a:xfrm rot="16200000">
            <a:off x="5654799" y="2931270"/>
            <a:ext cx="636206" cy="1405267"/>
          </a:xfrm>
          <a:prstGeom prst="downArrow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1511D38-3833-09CF-35A2-E56443B8B383}"/>
              </a:ext>
            </a:extLst>
          </p:cNvPr>
          <p:cNvGrpSpPr/>
          <p:nvPr/>
        </p:nvGrpSpPr>
        <p:grpSpPr>
          <a:xfrm>
            <a:off x="2738958" y="2694293"/>
            <a:ext cx="1926348" cy="1926348"/>
            <a:chOff x="4600074" y="3663607"/>
            <a:chExt cx="2308380" cy="2308380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F0B1652-A711-BF54-D974-D3A358F82761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CC0592-F950-0228-EE0B-F3E5F9822E07}"/>
                </a:ext>
              </a:extLst>
            </p:cNvPr>
            <p:cNvSpPr txBox="1"/>
            <p:nvPr/>
          </p:nvSpPr>
          <p:spPr>
            <a:xfrm>
              <a:off x="5078489" y="4133877"/>
              <a:ext cx="1351552" cy="136784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단순한 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의견</a:t>
              </a: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B771EC2B-6711-7F3C-6EC5-40323DACAE66}"/>
              </a:ext>
            </a:extLst>
          </p:cNvPr>
          <p:cNvGrpSpPr/>
          <p:nvPr/>
        </p:nvGrpSpPr>
        <p:grpSpPr>
          <a:xfrm>
            <a:off x="7227437" y="2694293"/>
            <a:ext cx="1926348" cy="1926348"/>
            <a:chOff x="4600074" y="3663607"/>
            <a:chExt cx="2308380" cy="2308380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41DE07F5-F919-D57F-2B62-F37EA1D1D5D1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1F9AC9-5C37-B003-DAC6-0C36F29B4CF1}"/>
                </a:ext>
              </a:extLst>
            </p:cNvPr>
            <p:cNvSpPr txBox="1"/>
            <p:nvPr/>
          </p:nvSpPr>
          <p:spPr>
            <a:xfrm>
              <a:off x="5068884" y="4133877"/>
              <a:ext cx="1370761" cy="136784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단단한 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증거</a:t>
              </a: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FF43FB1-412B-C4D4-B014-ED1B8945A5A9}"/>
              </a:ext>
            </a:extLst>
          </p:cNvPr>
          <p:cNvSpPr txBox="1"/>
          <p:nvPr/>
        </p:nvSpPr>
        <p:spPr>
          <a:xfrm>
            <a:off x="4408371" y="1960689"/>
            <a:ext cx="336181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양적 데이터</a:t>
            </a: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913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D0378-56D3-DFD5-0C15-574D17DFE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0B4B8B3-B543-F1D8-8790-55F2AC3B15C9}"/>
              </a:ext>
            </a:extLst>
          </p:cNvPr>
          <p:cNvSpPr txBox="1"/>
          <p:nvPr/>
        </p:nvSpPr>
        <p:spPr>
          <a:xfrm>
            <a:off x="778495" y="673792"/>
            <a:ext cx="32634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양적 연구의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4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가지 역할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91BCED-4948-3D55-9BF5-BA6FADD934FA}"/>
              </a:ext>
            </a:extLst>
          </p:cNvPr>
          <p:cNvSpPr txBox="1"/>
          <p:nvPr/>
        </p:nvSpPr>
        <p:spPr>
          <a:xfrm>
            <a:off x="1134095" y="1593928"/>
            <a:ext cx="583640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문제의 규모와 우선순위 파악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(Problem Sizing)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EC7C8A8-B1C2-3B7C-26CD-6FABF6BE97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EEA929-A18D-8824-B38A-BBA73376334E}"/>
              </a:ext>
            </a:extLst>
          </p:cNvPr>
          <p:cNvSpPr txBox="1"/>
          <p:nvPr/>
        </p:nvSpPr>
        <p:spPr>
          <a:xfrm flipH="1">
            <a:off x="2316104" y="3387372"/>
            <a:ext cx="5394143" cy="157103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질적 연구로 발견한 문제의 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크기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를 알려주어 정책의 우선순위를 </a:t>
            </a:r>
            <a:b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정하게 함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5EC884D7-987A-A233-9536-4B2A576D88BA}"/>
              </a:ext>
            </a:extLst>
          </p:cNvPr>
          <p:cNvGrpSpPr/>
          <p:nvPr/>
        </p:nvGrpSpPr>
        <p:grpSpPr>
          <a:xfrm>
            <a:off x="947738" y="3269385"/>
            <a:ext cx="1878814" cy="1878814"/>
            <a:chOff x="4338627" y="2320025"/>
            <a:chExt cx="1878814" cy="1878814"/>
          </a:xfrm>
        </p:grpSpPr>
        <p:sp>
          <p:nvSpPr>
            <p:cNvPr id="14" name="사각형: 잘린 대각선 방향 모서리 13">
              <a:extLst>
                <a:ext uri="{FF2B5EF4-FFF2-40B4-BE49-F238E27FC236}">
                  <a16:creationId xmlns:a16="http://schemas.microsoft.com/office/drawing/2014/main" id="{4084CF42-5C28-A35C-C75D-864F66D4510C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2F6E375E-C851-9FD3-CFAF-DC66D5A27ABB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522822B-57D5-BE94-D9C2-24D7D63BF36F}"/>
                </a:ext>
              </a:extLst>
            </p:cNvPr>
            <p:cNvSpPr txBox="1"/>
            <p:nvPr/>
          </p:nvSpPr>
          <p:spPr>
            <a:xfrm>
              <a:off x="4860932" y="2967813"/>
              <a:ext cx="834203" cy="58323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역할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975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FFC1FA32-7EB2-8DA9-3E6A-C1870BC8D91C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07682DB8-D4EF-5275-7109-075451E75C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2FA952B8-8DFE-888F-A4F2-5B38C6FF81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1901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2C16B-55EF-FC6E-ED80-7F726483F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C2112E-7B6B-60EE-9BA8-A281FE660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 descr="의류, 사람, 인간의 얼굴, 노트북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4056D1C-19FA-8B6A-EB65-B45054750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432" y="1602954"/>
            <a:ext cx="6858000" cy="6858000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DE372775-4D12-E3FF-CFF1-8646D52F91F3}"/>
              </a:ext>
            </a:extLst>
          </p:cNvPr>
          <p:cNvGrpSpPr/>
          <p:nvPr/>
        </p:nvGrpSpPr>
        <p:grpSpPr>
          <a:xfrm>
            <a:off x="1045047" y="1280160"/>
            <a:ext cx="6263297" cy="630942"/>
            <a:chOff x="4374206" y="2798058"/>
            <a:chExt cx="6263297" cy="63094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B4B938-469D-DC49-C772-86FB3E709A93}"/>
                </a:ext>
              </a:extLst>
            </p:cNvPr>
            <p:cNvSpPr txBox="1"/>
            <p:nvPr/>
          </p:nvSpPr>
          <p:spPr>
            <a:xfrm>
              <a:off x="4943315" y="2798058"/>
              <a:ext cx="569418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사례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'1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인 가구 청년의 </a:t>
              </a:r>
              <a:r>
                <a:rPr lang="ko-KR" altLang="en-US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고립감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7D8CDDB5-4E35-8919-DEF4-63126C66ACC3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9" name="타원 18">
                <a:extLst>
                  <a:ext uri="{FF2B5EF4-FFF2-40B4-BE49-F238E27FC236}">
                    <a16:creationId xmlns:a16="http://schemas.microsoft.com/office/drawing/2014/main" id="{C36399FF-051D-93F8-2933-B5A7A2EEC61C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0" name="그림 1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6A9D646-D50B-322B-7CD3-794BDD49DF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054C59A7-6509-347A-B9D7-43C0E73C9F87}"/>
              </a:ext>
            </a:extLst>
          </p:cNvPr>
          <p:cNvSpPr/>
          <p:nvPr/>
        </p:nvSpPr>
        <p:spPr>
          <a:xfrm>
            <a:off x="4756918" y="3674116"/>
            <a:ext cx="6839334" cy="135783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FBDD7E-FAAD-0931-957E-8F227AC69E46}"/>
              </a:ext>
            </a:extLst>
          </p:cNvPr>
          <p:cNvSpPr txBox="1"/>
          <p:nvPr/>
        </p:nvSpPr>
        <p:spPr>
          <a:xfrm>
            <a:off x="5838272" y="3888853"/>
            <a:ext cx="5708102" cy="82496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→ “청년 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인 가구 중 몇 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%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가 심각한 고립감을 느끼는가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?”</a:t>
            </a:r>
          </a:p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→ “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수도권 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vs. 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비수도권 차이는 통계적으로 </a:t>
            </a:r>
            <a:r>
              <a:rPr lang="ko-KR" altLang="en-US" sz="1900" spc="-7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유의미한가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?”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D0B012-19F5-94C9-BF2E-12796854A563}"/>
              </a:ext>
            </a:extLst>
          </p:cNvPr>
          <p:cNvSpPr txBox="1"/>
          <p:nvPr/>
        </p:nvSpPr>
        <p:spPr>
          <a:xfrm>
            <a:off x="4918696" y="3764483"/>
            <a:ext cx="910460" cy="1141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양적 확인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0B2EB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80ED39B7-83D8-57CC-26FD-9430A09C71A3}"/>
              </a:ext>
            </a:extLst>
          </p:cNvPr>
          <p:cNvSpPr/>
          <p:nvPr/>
        </p:nvSpPr>
        <p:spPr>
          <a:xfrm>
            <a:off x="4756918" y="2206406"/>
            <a:ext cx="6839334" cy="135783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B159EE-02D2-FBEA-90C4-1EDD10F864C7}"/>
              </a:ext>
            </a:extLst>
          </p:cNvPr>
          <p:cNvSpPr txBox="1"/>
          <p:nvPr/>
        </p:nvSpPr>
        <p:spPr>
          <a:xfrm>
            <a:off x="5838272" y="2467299"/>
            <a:ext cx="4919051" cy="82496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“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인 가구 청년들이 사회적 고립감을 느낀다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” </a:t>
            </a:r>
            <a:b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깊이 있는 통찰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44FA4A-3BA6-1735-47F6-E9E952282AF0}"/>
              </a:ext>
            </a:extLst>
          </p:cNvPr>
          <p:cNvSpPr txBox="1"/>
          <p:nvPr/>
        </p:nvSpPr>
        <p:spPr>
          <a:xfrm>
            <a:off x="4825209" y="2294192"/>
            <a:ext cx="943821" cy="1141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질적 발견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076DB8-E36F-20DB-A608-D353A0325C87}"/>
              </a:ext>
            </a:extLst>
          </p:cNvPr>
          <p:cNvSpPr txBox="1"/>
          <p:nvPr/>
        </p:nvSpPr>
        <p:spPr>
          <a:xfrm>
            <a:off x="4825209" y="5110025"/>
            <a:ext cx="6330368" cy="107414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" pitchFamily="2" charset="-127"/>
                <a:ea typeface="카페24 아네모네" pitchFamily="2" charset="-127"/>
                <a:cs typeface="+mn-cs"/>
              </a:rPr>
              <a:t>한정된 자원을 어디에 먼저 투입해야 할지 명확한 판단 근거 제공</a:t>
            </a:r>
            <a:endParaRPr kumimoji="0" lang="en-US" altLang="ko-KR" sz="2900" b="0" i="0" u="none" strike="noStrike" kern="1200" cap="none" spc="-80" normalizeH="0" baseline="0" noProof="0" dirty="0">
              <a:ln>
                <a:solidFill>
                  <a:srgbClr val="156082">
                    <a:alpha val="0"/>
                  </a:srgbClr>
                </a:solidFill>
              </a:ln>
              <a:solidFill>
                <a:srgbClr val="072087"/>
              </a:solidFill>
              <a:effectLst/>
              <a:uLnTx/>
              <a:uFillTx/>
              <a:latin typeface="카페24 아네모네에어" pitchFamily="2" charset="-127"/>
              <a:ea typeface="카페24 아네모네에어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51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6" grpId="0" animBg="1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2A14E-5F70-9476-16AA-F3C227733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4A9850E-1D11-025D-E1E5-0CE37D1350DA}"/>
              </a:ext>
            </a:extLst>
          </p:cNvPr>
          <p:cNvSpPr txBox="1"/>
          <p:nvPr/>
        </p:nvSpPr>
        <p:spPr>
          <a:xfrm>
            <a:off x="778495" y="673792"/>
            <a:ext cx="32634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양적 연구의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4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가지 역할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192729-DCBC-F015-38B9-56F211C53E20}"/>
              </a:ext>
            </a:extLst>
          </p:cNvPr>
          <p:cNvSpPr txBox="1"/>
          <p:nvPr/>
        </p:nvSpPr>
        <p:spPr>
          <a:xfrm>
            <a:off x="1134095" y="1593928"/>
            <a:ext cx="618406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가설의 검증과 정교화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(Hypothesis Testing)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E02A9EF-E4CB-8C8B-90CE-05F55FCC98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AD1072-0CBC-2718-0DFD-E08EE5470B76}"/>
              </a:ext>
            </a:extLst>
          </p:cNvPr>
          <p:cNvSpPr txBox="1"/>
          <p:nvPr/>
        </p:nvSpPr>
        <p:spPr>
          <a:xfrm flipH="1">
            <a:off x="2316104" y="3387372"/>
            <a:ext cx="5394143" cy="157103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질적 연구로 얻은 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가설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’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이 </a:t>
            </a:r>
            <a:b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보편적 사실인지 검증하고 </a:t>
            </a:r>
            <a:r>
              <a:rPr lang="ko-KR" altLang="en-US" sz="22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정교화하는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핵심적인 역할</a:t>
            </a:r>
            <a:endParaRPr lang="en-US" altLang="ko-KR" sz="22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9A9D9A7F-1B5C-0305-6AF5-C70CEFAA5C4B}"/>
              </a:ext>
            </a:extLst>
          </p:cNvPr>
          <p:cNvGrpSpPr/>
          <p:nvPr/>
        </p:nvGrpSpPr>
        <p:grpSpPr>
          <a:xfrm>
            <a:off x="947738" y="3269385"/>
            <a:ext cx="1878814" cy="1878814"/>
            <a:chOff x="4338627" y="2320025"/>
            <a:chExt cx="1878814" cy="1878814"/>
          </a:xfrm>
        </p:grpSpPr>
        <p:sp>
          <p:nvSpPr>
            <p:cNvPr id="5" name="사각형: 잘린 대각선 방향 모서리 4">
              <a:extLst>
                <a:ext uri="{FF2B5EF4-FFF2-40B4-BE49-F238E27FC236}">
                  <a16:creationId xmlns:a16="http://schemas.microsoft.com/office/drawing/2014/main" id="{83608F49-298A-92B9-7552-43FF4F072324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0CCF8AD7-BCD8-A34F-5950-E318CFE5E09E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38013F-1E14-97F0-F283-AA398E4FF4C6}"/>
                </a:ext>
              </a:extLst>
            </p:cNvPr>
            <p:cNvSpPr txBox="1"/>
            <p:nvPr/>
          </p:nvSpPr>
          <p:spPr>
            <a:xfrm>
              <a:off x="4860932" y="2967813"/>
              <a:ext cx="834203" cy="58323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역할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17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E535E-AF07-D486-9195-4D529942C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CAA2442-26A6-8A83-EE3C-DC479542E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534A726D-1F67-BD67-7DF7-B254B267A4AF}"/>
              </a:ext>
            </a:extLst>
          </p:cNvPr>
          <p:cNvGrpSpPr/>
          <p:nvPr/>
        </p:nvGrpSpPr>
        <p:grpSpPr>
          <a:xfrm>
            <a:off x="1045047" y="1280160"/>
            <a:ext cx="9788299" cy="630942"/>
            <a:chOff x="4374206" y="2798058"/>
            <a:chExt cx="9788299" cy="6309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C35A94-A9D1-8248-EA6F-2EA1A38C1518}"/>
                </a:ext>
              </a:extLst>
            </p:cNvPr>
            <p:cNvSpPr txBox="1"/>
            <p:nvPr/>
          </p:nvSpPr>
          <p:spPr>
            <a:xfrm>
              <a:off x="4943315" y="2798058"/>
              <a:ext cx="921919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사례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"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청년들은 취업 시 안정성을 가장 중시한다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."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752839A8-692E-F326-6B64-11A9040516B4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59B6E133-0270-8E38-6993-B9A6F8A943B4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" name="그림 14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E5C31001-6E45-25BB-BCB6-A14BE7F0E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E455104-3EF6-BDBB-E3B7-B3F02602FA5C}"/>
              </a:ext>
            </a:extLst>
          </p:cNvPr>
          <p:cNvGrpSpPr/>
          <p:nvPr/>
        </p:nvGrpSpPr>
        <p:grpSpPr>
          <a:xfrm>
            <a:off x="4726936" y="2176269"/>
            <a:ext cx="6223779" cy="571286"/>
            <a:chOff x="1013127" y="1841927"/>
            <a:chExt cx="6223779" cy="57128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6F3AC6-168A-8C53-ADB3-5440CABABA13}"/>
                </a:ext>
              </a:extLst>
            </p:cNvPr>
            <p:cNvSpPr txBox="1"/>
            <p:nvPr/>
          </p:nvSpPr>
          <p:spPr>
            <a:xfrm>
              <a:off x="1013127" y="1841927"/>
              <a:ext cx="6223779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가설 검증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29DB1C20-8093-1C2F-04C7-786AF8B03751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A918360A-D5AB-D9D4-B206-2BE334E790E5}"/>
              </a:ext>
            </a:extLst>
          </p:cNvPr>
          <p:cNvGrpSpPr/>
          <p:nvPr/>
        </p:nvGrpSpPr>
        <p:grpSpPr>
          <a:xfrm>
            <a:off x="5250346" y="2954257"/>
            <a:ext cx="6465835" cy="463460"/>
            <a:chOff x="3965516" y="2790917"/>
            <a:chExt cx="6465835" cy="463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54250A4-E615-AF28-0698-6B053C3D1814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설문조사 결과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65%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 동의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DD67DC85-A54A-5F53-1E31-E6EFE96FB22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408E9E9D-E165-5F25-19BB-346A7142725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F05D94E8-9060-6348-5F41-48F8BE0F9DD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pic>
        <p:nvPicPr>
          <p:cNvPr id="25" name="그림 24" descr="노트북, 의류, 컴퓨터, 인간의 얼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DA5D61B-9104-9882-2267-1972713926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62" y="1956820"/>
            <a:ext cx="4541171" cy="4541171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7972DD48-36B1-2EE0-A2EC-A1479E756959}"/>
              </a:ext>
            </a:extLst>
          </p:cNvPr>
          <p:cNvGrpSpPr/>
          <p:nvPr/>
        </p:nvGrpSpPr>
        <p:grpSpPr>
          <a:xfrm>
            <a:off x="4725775" y="3640937"/>
            <a:ext cx="6223779" cy="571286"/>
            <a:chOff x="1013127" y="1841927"/>
            <a:chExt cx="6223779" cy="57128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DCA719-B7CF-DDE4-539C-67743FA1B2AE}"/>
                </a:ext>
              </a:extLst>
            </p:cNvPr>
            <p:cNvSpPr txBox="1"/>
            <p:nvPr/>
          </p:nvSpPr>
          <p:spPr>
            <a:xfrm>
              <a:off x="1013127" y="1841927"/>
              <a:ext cx="6223779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정교화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F6A691AC-26F3-4AEA-15B2-BE12E99177B8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AD0D681D-F712-1D0A-8EC2-15752335E4CB}"/>
              </a:ext>
            </a:extLst>
          </p:cNvPr>
          <p:cNvGrpSpPr/>
          <p:nvPr/>
        </p:nvGrpSpPr>
        <p:grpSpPr>
          <a:xfrm>
            <a:off x="5249185" y="4418925"/>
            <a:ext cx="6465835" cy="863570"/>
            <a:chOff x="3965516" y="2790917"/>
            <a:chExt cx="6465835" cy="86357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DAC12F8-963C-B710-233C-7FC86055B71D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경향은 여성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(75%)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남성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(55%)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보다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인문계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(70%)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 이공계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(60%)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보다 더 뚜렷함</a:t>
              </a:r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13058892-C518-F8E7-BEBC-DD6A7D544F4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6" name="원호 95">
                <a:extLst>
                  <a:ext uri="{FF2B5EF4-FFF2-40B4-BE49-F238E27FC236}">
                    <a16:creationId xmlns:a16="http://schemas.microsoft.com/office/drawing/2014/main" id="{F93184E8-C2D6-8FC0-E2E0-5A2532E5AA7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7" name="자유형: 도형 96">
                <a:extLst>
                  <a:ext uri="{FF2B5EF4-FFF2-40B4-BE49-F238E27FC236}">
                    <a16:creationId xmlns:a16="http://schemas.microsoft.com/office/drawing/2014/main" id="{3996F010-F7FE-4075-E2A0-474CB111C93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B4526BCD-C333-646E-24A8-52B4A9DAE9AD}"/>
              </a:ext>
            </a:extLst>
          </p:cNvPr>
          <p:cNvSpPr txBox="1"/>
          <p:nvPr/>
        </p:nvSpPr>
        <p:spPr>
          <a:xfrm>
            <a:off x="4825209" y="5263585"/>
            <a:ext cx="6330368" cy="107414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US" altLang="ko-KR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모든 청년</a:t>
            </a:r>
            <a:r>
              <a:rPr lang="en-US" altLang="ko-KR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이 아닌</a:t>
            </a:r>
            <a:r>
              <a:rPr lang="en-US" altLang="ko-KR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br>
              <a:rPr lang="en-US" altLang="ko-KR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각 특성을 고려한 맞춤형 정책 설계가 가능</a:t>
            </a:r>
            <a:endParaRPr kumimoji="0" lang="en-US" altLang="ko-KR" sz="2900" b="0" i="0" u="none" strike="noStrike" kern="1200" cap="none" spc="-80" normalizeH="0" baseline="0" noProof="0" dirty="0">
              <a:ln>
                <a:solidFill>
                  <a:srgbClr val="156082">
                    <a:alpha val="0"/>
                  </a:srgbClr>
                </a:solidFill>
              </a:ln>
              <a:solidFill>
                <a:srgbClr val="072087"/>
              </a:solidFill>
              <a:effectLst/>
              <a:uLnTx/>
              <a:uFillTx/>
              <a:latin typeface="카페24 아네모네에어" pitchFamily="2" charset="-127"/>
              <a:ea typeface="카페24 아네모네에어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56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FAA60-D104-513F-085E-A792C0C3B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F678CBA-8248-EF7E-190F-4F9731347947}"/>
              </a:ext>
            </a:extLst>
          </p:cNvPr>
          <p:cNvSpPr txBox="1"/>
          <p:nvPr/>
        </p:nvSpPr>
        <p:spPr>
          <a:xfrm>
            <a:off x="778495" y="673792"/>
            <a:ext cx="32634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양적 연구의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4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가지 역할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49F8D6-3E63-F55A-EB96-D445FB2ECDB8}"/>
              </a:ext>
            </a:extLst>
          </p:cNvPr>
          <p:cNvSpPr txBox="1"/>
          <p:nvPr/>
        </p:nvSpPr>
        <p:spPr>
          <a:xfrm>
            <a:off x="1134095" y="1593928"/>
            <a:ext cx="703859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시간의 흐름에 따른 트렌드 분석 및 예측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(Trend Analysis) 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0BAB8B5-A078-D415-7121-5A5B26FE2F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751ADF-5C4F-5245-537E-FFA57C21CA29}"/>
              </a:ext>
            </a:extLst>
          </p:cNvPr>
          <p:cNvSpPr txBox="1"/>
          <p:nvPr/>
        </p:nvSpPr>
        <p:spPr>
          <a:xfrm flipH="1">
            <a:off x="2316104" y="3387372"/>
            <a:ext cx="5394143" cy="157103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과거부터 현재까지의 변화를 추적하여 미래를 예측하고 선제적으로 대응하게 함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A4FAF2F7-531C-F6F0-724B-248E37B31659}"/>
              </a:ext>
            </a:extLst>
          </p:cNvPr>
          <p:cNvGrpSpPr/>
          <p:nvPr/>
        </p:nvGrpSpPr>
        <p:grpSpPr>
          <a:xfrm>
            <a:off x="947738" y="3269385"/>
            <a:ext cx="1878814" cy="1878814"/>
            <a:chOff x="4338627" y="2320025"/>
            <a:chExt cx="1878814" cy="1878814"/>
          </a:xfrm>
        </p:grpSpPr>
        <p:sp>
          <p:nvSpPr>
            <p:cNvPr id="5" name="사각형: 잘린 대각선 방향 모서리 4">
              <a:extLst>
                <a:ext uri="{FF2B5EF4-FFF2-40B4-BE49-F238E27FC236}">
                  <a16:creationId xmlns:a16="http://schemas.microsoft.com/office/drawing/2014/main" id="{474CCCCF-6290-7CA6-B44D-05BEED63E6C1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D3D05BE8-041A-5F2C-2142-DAB69CFC5955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BFDFE5-8DCB-E37B-21A2-2A7DE26F568A}"/>
                </a:ext>
              </a:extLst>
            </p:cNvPr>
            <p:cNvSpPr txBox="1"/>
            <p:nvPr/>
          </p:nvSpPr>
          <p:spPr>
            <a:xfrm>
              <a:off x="4860932" y="2967813"/>
              <a:ext cx="834203" cy="58323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역할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429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953E7-05F2-2B32-B871-C7CE6054E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04D233A-4AB4-061B-AE59-8BB7D4EF4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07200DE4-0E02-B30D-1BF5-6A81A8413D82}"/>
              </a:ext>
            </a:extLst>
          </p:cNvPr>
          <p:cNvGrpSpPr/>
          <p:nvPr/>
        </p:nvGrpSpPr>
        <p:grpSpPr>
          <a:xfrm>
            <a:off x="1045047" y="1280160"/>
            <a:ext cx="6970220" cy="630942"/>
            <a:chOff x="4374206" y="2798058"/>
            <a:chExt cx="6970220" cy="6309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E5D605-898F-853A-E975-4498DAE4EBF0}"/>
                </a:ext>
              </a:extLst>
            </p:cNvPr>
            <p:cNvSpPr txBox="1"/>
            <p:nvPr/>
          </p:nvSpPr>
          <p:spPr>
            <a:xfrm>
              <a:off x="4943315" y="2798058"/>
              <a:ext cx="640111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사례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배달 앱 이용률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데이터 분석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71D2B1B8-5D21-F848-5C75-C0B565586D25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5D045D29-D2C4-52F8-E1AE-DBE4861AAA29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" name="그림 14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5DDB519-91AB-C6CF-24A0-EF9A4B569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21C0858F-591E-EF99-5084-BA3E1E3E485A}"/>
              </a:ext>
            </a:extLst>
          </p:cNvPr>
          <p:cNvGrpSpPr/>
          <p:nvPr/>
        </p:nvGrpSpPr>
        <p:grpSpPr>
          <a:xfrm>
            <a:off x="5250346" y="2668072"/>
            <a:ext cx="6465835" cy="463460"/>
            <a:chOff x="3965516" y="2790917"/>
            <a:chExt cx="6465835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EE4D34-D075-CBC9-D136-E25873969B92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단순 사실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이용률 증가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A9E70359-FA4E-FE03-872B-A919FA65749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2B35725C-21C8-71A5-52D2-B3590552D19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51877920-AA8A-28C1-8327-890A61D9AD0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pic>
        <p:nvPicPr>
          <p:cNvPr id="22" name="그림 21" descr="클립아트, 만화 영화, 일러스트레이션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215D194-E536-7545-8D38-336230CB2F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1" y="2045706"/>
            <a:ext cx="4191582" cy="4191582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6EA6D16C-FAEA-8D78-6845-FEBB34AE23EC}"/>
              </a:ext>
            </a:extLst>
          </p:cNvPr>
          <p:cNvGrpSpPr/>
          <p:nvPr/>
        </p:nvGrpSpPr>
        <p:grpSpPr>
          <a:xfrm>
            <a:off x="5250346" y="3364923"/>
            <a:ext cx="6465835" cy="863570"/>
            <a:chOff x="3965516" y="2790917"/>
            <a:chExt cx="6465835" cy="86357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8E74A9B-5957-1BD1-2B68-63EE23C82F4D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세부 트렌드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'1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 가구 저녁 시간대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간편식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주문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폭발적 증가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BE3A2D6A-110C-4E80-C1B7-C8665AC73E9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E0D32849-B688-A49A-3BC2-E46F1835B57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3A335202-7649-4C75-8FDA-620B0B6C5E7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76242C8-BDE7-1F9B-2CA8-2937B572AB3C}"/>
              </a:ext>
            </a:extLst>
          </p:cNvPr>
          <p:cNvSpPr txBox="1"/>
          <p:nvPr/>
        </p:nvSpPr>
        <p:spPr>
          <a:xfrm>
            <a:off x="4825209" y="4460869"/>
            <a:ext cx="6330368" cy="107414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US" altLang="ko-KR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영양 불균형</a:t>
            </a:r>
            <a:r>
              <a:rPr lang="en-US" altLang="ko-KR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', '</a:t>
            </a:r>
            <a:r>
              <a:rPr lang="ko-KR" altLang="en-US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배달 용기 폐기물</a:t>
            </a:r>
            <a:r>
              <a:rPr lang="en-US" altLang="ko-KR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’ </a:t>
            </a:r>
            <a:r>
              <a:rPr lang="ko-KR" altLang="en-US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등 </a:t>
            </a:r>
            <a:br>
              <a:rPr lang="en-US" altLang="ko-KR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미래 문제를 예측하고 대비</a:t>
            </a:r>
          </a:p>
        </p:txBody>
      </p:sp>
    </p:spTree>
    <p:extLst>
      <p:ext uri="{BB962C8B-B14F-4D97-AF65-F5344CB8AC3E}">
        <p14:creationId xmlns:p14="http://schemas.microsoft.com/office/powerpoint/2010/main" val="146795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FE11C-8094-7DF7-C289-D57F8865A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9696A5C-0A28-3ADE-A24B-959D5DA5D1C7}"/>
              </a:ext>
            </a:extLst>
          </p:cNvPr>
          <p:cNvSpPr txBox="1"/>
          <p:nvPr/>
        </p:nvSpPr>
        <p:spPr>
          <a:xfrm>
            <a:off x="778495" y="673792"/>
            <a:ext cx="32634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양적 연구의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4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가지 역할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60C5C3-5598-2634-A1B4-7F8268E2253B}"/>
              </a:ext>
            </a:extLst>
          </p:cNvPr>
          <p:cNvSpPr txBox="1"/>
          <p:nvPr/>
        </p:nvSpPr>
        <p:spPr>
          <a:xfrm>
            <a:off x="1134095" y="1593928"/>
            <a:ext cx="758579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효과를 측정하는 기준선 제공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(Baseline for Evaluation) 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A717D40-7655-1B26-7D36-04F35CECF3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FADD75-BCB9-DD84-08F6-A8CD4F67256F}"/>
              </a:ext>
            </a:extLst>
          </p:cNvPr>
          <p:cNvSpPr txBox="1"/>
          <p:nvPr/>
        </p:nvSpPr>
        <p:spPr>
          <a:xfrm flipH="1">
            <a:off x="2316104" y="3680534"/>
            <a:ext cx="5394143" cy="1047357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정책의 성공 여부를 판단할 수 있는 객관적인 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기준선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Baseline)'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제공</a:t>
            </a:r>
            <a:endParaRPr lang="en-US" altLang="ko-KR" sz="22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E8A24AA6-192D-7F10-07DA-D64EABC93D71}"/>
              </a:ext>
            </a:extLst>
          </p:cNvPr>
          <p:cNvGrpSpPr/>
          <p:nvPr/>
        </p:nvGrpSpPr>
        <p:grpSpPr>
          <a:xfrm>
            <a:off x="947738" y="3269385"/>
            <a:ext cx="1878814" cy="1878814"/>
            <a:chOff x="4338627" y="2320025"/>
            <a:chExt cx="1878814" cy="1878814"/>
          </a:xfrm>
        </p:grpSpPr>
        <p:sp>
          <p:nvSpPr>
            <p:cNvPr id="5" name="사각형: 잘린 대각선 방향 모서리 4">
              <a:extLst>
                <a:ext uri="{FF2B5EF4-FFF2-40B4-BE49-F238E27FC236}">
                  <a16:creationId xmlns:a16="http://schemas.microsoft.com/office/drawing/2014/main" id="{79AFC5A1-4606-CAF4-A566-64C869D1BEA8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639D440B-4C22-CB4A-775A-792FB60859AE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6DE05D-C23D-8E5A-CDBC-5D24324A97BF}"/>
                </a:ext>
              </a:extLst>
            </p:cNvPr>
            <p:cNvSpPr txBox="1"/>
            <p:nvPr/>
          </p:nvSpPr>
          <p:spPr>
            <a:xfrm>
              <a:off x="4860932" y="2967813"/>
              <a:ext cx="834203" cy="58323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역할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646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91CD0-7C3B-6CA3-2FE4-EF34F5014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E51A277-EC89-0E72-6E76-92C33DAF4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154F2F1B-E0D3-51D8-0A98-C85440ABEC56}"/>
              </a:ext>
            </a:extLst>
          </p:cNvPr>
          <p:cNvGrpSpPr/>
          <p:nvPr/>
        </p:nvGrpSpPr>
        <p:grpSpPr>
          <a:xfrm>
            <a:off x="1045047" y="1280160"/>
            <a:ext cx="8119574" cy="630942"/>
            <a:chOff x="4374206" y="2798058"/>
            <a:chExt cx="8119574" cy="6309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B93200-0B9B-680B-FBE6-ED5B239CA514}"/>
                </a:ext>
              </a:extLst>
            </p:cNvPr>
            <p:cNvSpPr txBox="1"/>
            <p:nvPr/>
          </p:nvSpPr>
          <p:spPr>
            <a:xfrm>
              <a:off x="4943315" y="2798058"/>
              <a:ext cx="755046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사례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청소년 스마트폰 </a:t>
              </a:r>
              <a:r>
                <a:rPr lang="ko-KR" altLang="en-US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과의존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문제 해결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1474F81F-4802-0C40-4C5E-9BE66D0E8747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3B39407E-696A-8900-763A-8B62020F072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" name="그림 14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19F807D-807A-8E8C-8A4E-5E18828E00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88D43D56-CA97-CD59-CCFF-6D4719F601D7}"/>
              </a:ext>
            </a:extLst>
          </p:cNvPr>
          <p:cNvSpPr/>
          <p:nvPr/>
        </p:nvSpPr>
        <p:spPr>
          <a:xfrm>
            <a:off x="4781848" y="2532443"/>
            <a:ext cx="3083214" cy="2255942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7D07BD-09B1-8A10-7838-F5A01C87A80A}"/>
              </a:ext>
            </a:extLst>
          </p:cNvPr>
          <p:cNvSpPr txBox="1"/>
          <p:nvPr/>
        </p:nvSpPr>
        <p:spPr>
          <a:xfrm>
            <a:off x="4806124" y="3972191"/>
            <a:ext cx="3034663" cy="4448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하루 평균 사용 시간 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5.2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시간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4D0C9D-8768-CD89-C3AE-0FB48FB00111}"/>
              </a:ext>
            </a:extLst>
          </p:cNvPr>
          <p:cNvSpPr txBox="1"/>
          <p:nvPr/>
        </p:nvSpPr>
        <p:spPr>
          <a:xfrm>
            <a:off x="5098891" y="2622810"/>
            <a:ext cx="2449130" cy="1141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정책 시행 전</a:t>
            </a:r>
            <a:b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기준선</a:t>
            </a:r>
            <a: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) </a:t>
            </a:r>
          </a:p>
        </p:txBody>
      </p:sp>
      <p:sp>
        <p:nvSpPr>
          <p:cNvPr id="97" name="사각형: 둥근 모서리 96">
            <a:extLst>
              <a:ext uri="{FF2B5EF4-FFF2-40B4-BE49-F238E27FC236}">
                <a16:creationId xmlns:a16="http://schemas.microsoft.com/office/drawing/2014/main" id="{98662D19-9609-DDE6-7167-F0665C6C5B54}"/>
              </a:ext>
            </a:extLst>
          </p:cNvPr>
          <p:cNvSpPr/>
          <p:nvPr/>
        </p:nvSpPr>
        <p:spPr>
          <a:xfrm>
            <a:off x="8461078" y="2532443"/>
            <a:ext cx="3083214" cy="2255942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2CE57E1-B565-97C5-A5B5-1F1E4D9470F1}"/>
              </a:ext>
            </a:extLst>
          </p:cNvPr>
          <p:cNvSpPr txBox="1"/>
          <p:nvPr/>
        </p:nvSpPr>
        <p:spPr>
          <a:xfrm>
            <a:off x="8577404" y="3834325"/>
            <a:ext cx="2850562" cy="82496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하루 평균 사용 시간 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4.1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시간으로 감소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DD86E17-9698-C707-6FF5-E3528B5E17B9}"/>
              </a:ext>
            </a:extLst>
          </p:cNvPr>
          <p:cNvSpPr txBox="1"/>
          <p:nvPr/>
        </p:nvSpPr>
        <p:spPr>
          <a:xfrm>
            <a:off x="8733250" y="2620229"/>
            <a:ext cx="2538872" cy="1141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정책 시행 후</a:t>
            </a:r>
            <a:b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결과</a:t>
            </a:r>
            <a: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102" name="그림 101" descr="만화 영화, 스케치, 그림, 아니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7E1BDA2-A1A7-1B50-82A0-54E4F3C1A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0" y="1999926"/>
            <a:ext cx="4694040" cy="4694040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8D96DBAA-7886-EF17-EB5F-092D40BDD06B}"/>
              </a:ext>
            </a:extLst>
          </p:cNvPr>
          <p:cNvSpPr txBox="1"/>
          <p:nvPr/>
        </p:nvSpPr>
        <p:spPr>
          <a:xfrm>
            <a:off x="5034612" y="5222851"/>
            <a:ext cx="6330368" cy="58323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ko-KR" altLang="en-US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정책의 성공을 객관적인 숫자로 증명</a:t>
            </a:r>
          </a:p>
        </p:txBody>
      </p:sp>
    </p:spTree>
    <p:extLst>
      <p:ext uri="{BB962C8B-B14F-4D97-AF65-F5344CB8AC3E}">
        <p14:creationId xmlns:p14="http://schemas.microsoft.com/office/powerpoint/2010/main" val="384662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97" grpId="0" animBg="1"/>
      <p:bldP spid="98" grpId="0"/>
      <p:bldP spid="99" grpId="0"/>
      <p:bldP spid="10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1AE0E-821C-F15F-F2A1-BDAC4C8BF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9F76E38-526E-83DD-2ACF-96B12B78BC31}"/>
              </a:ext>
            </a:extLst>
          </p:cNvPr>
          <p:cNvSpPr txBox="1"/>
          <p:nvPr/>
        </p:nvSpPr>
        <p:spPr>
          <a:xfrm>
            <a:off x="778495" y="673792"/>
            <a:ext cx="32634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양적 연구의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4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가지 역할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B5D595-D988-0C56-1997-88A99CCC7097}"/>
              </a:ext>
            </a:extLst>
          </p:cNvPr>
          <p:cNvSpPr txBox="1"/>
          <p:nvPr/>
        </p:nvSpPr>
        <p:spPr>
          <a:xfrm>
            <a:off x="1134095" y="1593928"/>
            <a:ext cx="758579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효과를 측정하는 기준선 제공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(Baseline for Evaluation) 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B6E6DB6-74DB-446D-0804-8874EC5484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51BD60-A346-C455-2F53-AFFF452AB26E}"/>
              </a:ext>
            </a:extLst>
          </p:cNvPr>
          <p:cNvSpPr txBox="1"/>
          <p:nvPr/>
        </p:nvSpPr>
        <p:spPr>
          <a:xfrm flipH="1">
            <a:off x="2168757" y="5094717"/>
            <a:ext cx="7589496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사회 현상을 객관적으로 바라보고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주장을 단단한 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증거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로 만들어주는 필수적인 과정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2FA6BC2E-246B-081A-9DE0-241541A95FD8}"/>
              </a:ext>
            </a:extLst>
          </p:cNvPr>
          <p:cNvGrpSpPr/>
          <p:nvPr/>
        </p:nvGrpSpPr>
        <p:grpSpPr>
          <a:xfrm>
            <a:off x="8041239" y="2320069"/>
            <a:ext cx="2559902" cy="2559902"/>
            <a:chOff x="7694400" y="2320069"/>
            <a:chExt cx="2559902" cy="2559902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6436B765-DC95-52B8-1AE8-95140CA0F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040" flipH="1">
              <a:off x="7694400" y="2320069"/>
              <a:ext cx="2559902" cy="2559902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B11BA5DE-7535-2EBB-FF0C-40CF8B208D2B}"/>
                </a:ext>
              </a:extLst>
            </p:cNvPr>
            <p:cNvSpPr/>
            <p:nvPr/>
          </p:nvSpPr>
          <p:spPr>
            <a:xfrm>
              <a:off x="7913519" y="2760170"/>
              <a:ext cx="201576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설문조사는 어떻게 과학적으로 설계해야 할까</a:t>
              </a:r>
              <a: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endParaRPr lang="ko-KR" altLang="en-US" sz="24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649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B5EC0-F6E0-57D2-4009-D1FB9E6D0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E105BF5-55A4-5B52-A37D-42FE7313D2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C5AEE00-E0A9-E63C-3543-DBC0B505C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AC0AD84F-8A02-F96B-559E-544B3D7FA7A2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E5E4CDF9-1D34-662E-6908-D20D6C1ACF2D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540D5CBE-A550-9AE8-80C9-DB0F75011286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F6064C1D-B969-ED92-1E62-4FC54EE2B5B0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D2AF1903-9D0E-8770-300E-D4DD98CDC285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7F6F2393-466C-BA3F-6922-A7536D0B5186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66550DB-A7AE-B73E-93B1-1BE94D975D2C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5D01C7-5B9B-A878-29CE-690E05DF74FF}"/>
              </a:ext>
            </a:extLst>
          </p:cNvPr>
          <p:cNvSpPr txBox="1"/>
          <p:nvPr/>
        </p:nvSpPr>
        <p:spPr>
          <a:xfrm>
            <a:off x="6014938" y="1593371"/>
            <a:ext cx="479619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3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694C606C-7864-C118-9706-4970AD26F600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84212F6-ED1E-5ED1-BC7B-675ED88C6E0D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94E4266A-F361-7124-D99F-85E716D44EA5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2D80779C-6034-B81F-3414-0080630EA947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475742F-3FB8-B948-C6A4-50A66C1631A2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40928983-E60E-33E2-56AE-E0E503F778F7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40EA1B11-1C01-5838-2911-AE2613CC8B22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CEADCEFB-C9C8-6C5F-EA93-E334798BD7F8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7898FB0-03E5-3885-EBA6-687AE7999503}"/>
              </a:ext>
            </a:extLst>
          </p:cNvPr>
          <p:cNvSpPr txBox="1"/>
          <p:nvPr/>
        </p:nvSpPr>
        <p:spPr>
          <a:xfrm>
            <a:off x="2103370" y="2529890"/>
            <a:ext cx="798526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설문조사 설계의 첫걸음</a:t>
            </a:r>
          </a:p>
        </p:txBody>
      </p:sp>
    </p:spTree>
    <p:extLst>
      <p:ext uri="{BB962C8B-B14F-4D97-AF65-F5344CB8AC3E}">
        <p14:creationId xmlns:p14="http://schemas.microsoft.com/office/powerpoint/2010/main" val="1331624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AB2D7-E6F0-2025-68AB-6C2A0C9A3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1A51DB5-E210-EAE4-0166-57BA0BCED116}"/>
              </a:ext>
            </a:extLst>
          </p:cNvPr>
          <p:cNvSpPr txBox="1"/>
          <p:nvPr/>
        </p:nvSpPr>
        <p:spPr>
          <a:xfrm>
            <a:off x="778495" y="673792"/>
            <a:ext cx="32634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설문조사 설계의 첫걸음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5D034E-3A0C-AEAA-D735-FDEA62FCC486}"/>
              </a:ext>
            </a:extLst>
          </p:cNvPr>
          <p:cNvSpPr txBox="1"/>
          <p:nvPr/>
        </p:nvSpPr>
        <p:spPr>
          <a:xfrm>
            <a:off x="1134095" y="1593928"/>
            <a:ext cx="433355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설문지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=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데이터를 짓기 위한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설계도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430838D-089D-AD17-4DBF-56ECEA6E91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D33004A3-A6A3-73EB-791E-24F1EB2FECBB}"/>
              </a:ext>
            </a:extLst>
          </p:cNvPr>
          <p:cNvSpPr/>
          <p:nvPr/>
        </p:nvSpPr>
        <p:spPr>
          <a:xfrm>
            <a:off x="1913607" y="3317247"/>
            <a:ext cx="1443391" cy="1321993"/>
          </a:xfrm>
          <a:prstGeom prst="rect">
            <a:avLst/>
          </a:prstGeom>
          <a:solidFill>
            <a:schemeClr val="bg1">
              <a:alpha val="70000"/>
            </a:schemeClr>
          </a:solidFill>
          <a:ln w="6350">
            <a:solidFill>
              <a:srgbClr val="0B2EB7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설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3A6D4677-E0A3-E70F-A6FC-D95E345F82CA}"/>
              </a:ext>
            </a:extLst>
          </p:cNvPr>
          <p:cNvSpPr/>
          <p:nvPr/>
        </p:nvSpPr>
        <p:spPr>
          <a:xfrm>
            <a:off x="3459603" y="3317246"/>
            <a:ext cx="1443391" cy="1321993"/>
          </a:xfrm>
          <a:prstGeom prst="rect">
            <a:avLst/>
          </a:prstGeom>
          <a:solidFill>
            <a:schemeClr val="bg1">
              <a:alpha val="70000"/>
            </a:schemeClr>
          </a:solidFill>
          <a:ln w="6350">
            <a:solidFill>
              <a:srgbClr val="0B2EB7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문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41AF5DE-AA64-C5DE-C6D7-04E2279FC227}"/>
              </a:ext>
            </a:extLst>
          </p:cNvPr>
          <p:cNvSpPr/>
          <p:nvPr/>
        </p:nvSpPr>
        <p:spPr>
          <a:xfrm>
            <a:off x="7422226" y="3317248"/>
            <a:ext cx="1443391" cy="1321993"/>
          </a:xfrm>
          <a:prstGeom prst="rect">
            <a:avLst/>
          </a:prstGeom>
          <a:solidFill>
            <a:schemeClr val="bg1">
              <a:alpha val="70000"/>
            </a:schemeClr>
          </a:solidFill>
          <a:ln w="6350">
            <a:solidFill>
              <a:srgbClr val="0B2EB7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조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D5564B0-7051-30F6-1389-45874ED06AA8}"/>
              </a:ext>
            </a:extLst>
          </p:cNvPr>
          <p:cNvSpPr/>
          <p:nvPr/>
        </p:nvSpPr>
        <p:spPr>
          <a:xfrm>
            <a:off x="8968222" y="3317247"/>
            <a:ext cx="1443391" cy="1321993"/>
          </a:xfrm>
          <a:prstGeom prst="rect">
            <a:avLst/>
          </a:prstGeom>
          <a:solidFill>
            <a:schemeClr val="bg1">
              <a:alpha val="70000"/>
            </a:schemeClr>
          </a:solidFill>
          <a:ln w="6350">
            <a:solidFill>
              <a:srgbClr val="0B2EB7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사</a:t>
            </a:r>
          </a:p>
        </p:txBody>
      </p:sp>
    </p:spTree>
    <p:extLst>
      <p:ext uri="{BB962C8B-B14F-4D97-AF65-F5344CB8AC3E}">
        <p14:creationId xmlns:p14="http://schemas.microsoft.com/office/powerpoint/2010/main" val="120891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447F0-1637-B2EA-8312-08294DDA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1A5AD259-059D-CCB0-02AB-1A62A2666D8A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6DEF053C-6E5A-AA4E-7035-35E141ADC0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3CEC36D0-7A5D-0C8B-997A-B84BCD618B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39D978E-D531-A6EC-0712-8337A3F9AB2C}"/>
              </a:ext>
            </a:extLst>
          </p:cNvPr>
          <p:cNvSpPr txBox="1"/>
          <p:nvPr/>
        </p:nvSpPr>
        <p:spPr>
          <a:xfrm>
            <a:off x="5200563" y="711892"/>
            <a:ext cx="179087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생각해보기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1A1C8907-3336-6E4F-8CC9-BCF7EBDF0F50}"/>
              </a:ext>
            </a:extLst>
          </p:cNvPr>
          <p:cNvSpPr/>
          <p:nvPr/>
        </p:nvSpPr>
        <p:spPr>
          <a:xfrm>
            <a:off x="1704619" y="2508631"/>
            <a:ext cx="5305781" cy="117179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0B2EB7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2C668C-F9C6-2EB8-8C38-CB8AC3F05CDD}"/>
              </a:ext>
            </a:extLst>
          </p:cNvPr>
          <p:cNvSpPr txBox="1"/>
          <p:nvPr/>
        </p:nvSpPr>
        <p:spPr>
          <a:xfrm>
            <a:off x="1704619" y="2676212"/>
            <a:ext cx="5305780" cy="8366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buClr>
                <a:srgbClr val="4741BE"/>
              </a:buClr>
              <a:buSzTx/>
              <a:tabLst/>
              <a:defRPr/>
            </a:pPr>
            <a:r>
              <a:rPr lang="ko-KR" altLang="en-US" sz="20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질적 연구 방법을 통한 </a:t>
            </a:r>
            <a:br>
              <a:rPr lang="en-US" altLang="ko-KR" sz="20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사용자의 경험과 맥락을 깊이 이해하는 방법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9DFA78DB-5603-6AB2-4D42-EAAC28B18FA7}"/>
              </a:ext>
            </a:extLst>
          </p:cNvPr>
          <p:cNvGrpSpPr/>
          <p:nvPr/>
        </p:nvGrpSpPr>
        <p:grpSpPr>
          <a:xfrm>
            <a:off x="2207054" y="3953407"/>
            <a:ext cx="5006545" cy="1663789"/>
            <a:chOff x="3965516" y="2790917"/>
            <a:chExt cx="5006545" cy="166378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9923A6-07C6-4947-63D3-3835FC2F2E42}"/>
                </a:ext>
              </a:extLst>
            </p:cNvPr>
            <p:cNvSpPr txBox="1"/>
            <p:nvPr/>
          </p:nvSpPr>
          <p:spPr>
            <a:xfrm>
              <a:off x="4282223" y="2790917"/>
              <a:ext cx="4689838" cy="166378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심층 인터뷰와 관찰을 통해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한 사람의 세상 속으로 깊이 들어가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그들의 생생한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이야기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듣는 것이 얼마나 중요한지 파악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6F333A2A-55E3-EA31-7EED-74D922B3C19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9EE7D31E-D3C5-B905-C6FA-ADE9467ECD7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D1B2C882-169F-EA0A-A6BC-6998B0154F2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12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8EE50-CD00-CCE7-ECF0-29ABFDF31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B98F8E9-AF67-7551-57A5-EF8F326560D2}"/>
              </a:ext>
            </a:extLst>
          </p:cNvPr>
          <p:cNvSpPr txBox="1"/>
          <p:nvPr/>
        </p:nvSpPr>
        <p:spPr>
          <a:xfrm>
            <a:off x="778495" y="673792"/>
            <a:ext cx="32634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설문조사 설계의 첫걸음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CF01A-00F6-4903-0291-5DB6DDEC2A0C}"/>
              </a:ext>
            </a:extLst>
          </p:cNvPr>
          <p:cNvSpPr txBox="1"/>
          <p:nvPr/>
        </p:nvSpPr>
        <p:spPr>
          <a:xfrm>
            <a:off x="1134095" y="1593928"/>
            <a:ext cx="433355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설문지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=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데이터를 짓기 위한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설계도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6A76B8C-FE15-B122-800C-950ADFB0C3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7AB4151C-639D-5E5F-CB8F-26076FA1C4B8}"/>
              </a:ext>
            </a:extLst>
          </p:cNvPr>
          <p:cNvGrpSpPr/>
          <p:nvPr/>
        </p:nvGrpSpPr>
        <p:grpSpPr>
          <a:xfrm>
            <a:off x="4997310" y="2776237"/>
            <a:ext cx="5522070" cy="1534186"/>
            <a:chOff x="4377090" y="2263858"/>
            <a:chExt cx="6762509" cy="187881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7C7105-4B31-8DE9-098E-2B0B1388D954}"/>
                </a:ext>
              </a:extLst>
            </p:cNvPr>
            <p:cNvSpPr txBox="1"/>
            <p:nvPr/>
          </p:nvSpPr>
          <p:spPr>
            <a:xfrm flipH="1">
              <a:off x="5745456" y="2551681"/>
              <a:ext cx="5394143" cy="1282627"/>
            </a:xfrm>
            <a:prstGeom prst="roundRect">
              <a:avLst>
                <a:gd name="adj" fmla="val 50000"/>
              </a:avLst>
            </a:prstGeom>
            <a:gradFill>
              <a:gsLst>
                <a:gs pos="39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txBody>
            <a:bodyPr wrap="square" lIns="720000" tIns="0" rIns="216000" bIns="0" rtlCol="0" anchor="ctr">
              <a:spAutoFit/>
            </a:bodyPr>
            <a:lstStyle/>
            <a:p>
              <a:pPr latinLnBrk="0">
                <a:lnSpc>
                  <a:spcPct val="110000"/>
                </a:lnSpc>
              </a:pP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사회 현상을 숫자로 측정하는 매우 강력한 도구</a:t>
              </a:r>
              <a:endParaRPr lang="pt-BR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A31E94BC-FE89-0EB4-0B68-AA0B2BF88F04}"/>
                </a:ext>
              </a:extLst>
            </p:cNvPr>
            <p:cNvGrpSpPr/>
            <p:nvPr/>
          </p:nvGrpSpPr>
          <p:grpSpPr>
            <a:xfrm>
              <a:off x="4377090" y="2263858"/>
              <a:ext cx="1878814" cy="1878814"/>
              <a:chOff x="4338627" y="2320025"/>
              <a:chExt cx="1878814" cy="1878814"/>
            </a:xfrm>
          </p:grpSpPr>
          <p:sp>
            <p:nvSpPr>
              <p:cNvPr id="12" name="사각형: 잘린 대각선 방향 모서리 11">
                <a:extLst>
                  <a:ext uri="{FF2B5EF4-FFF2-40B4-BE49-F238E27FC236}">
                    <a16:creationId xmlns:a16="http://schemas.microsoft.com/office/drawing/2014/main" id="{9F75A2EA-3E60-A412-F6D2-589BFE01C4A8}"/>
                  </a:ext>
                </a:extLst>
              </p:cNvPr>
              <p:cNvSpPr/>
              <p:nvPr/>
            </p:nvSpPr>
            <p:spPr>
              <a:xfrm>
                <a:off x="4338627" y="2320025"/>
                <a:ext cx="1878814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CF7AF39A-9C90-C8C0-E84A-E7A8CC14479E}"/>
                  </a:ext>
                </a:extLst>
              </p:cNvPr>
              <p:cNvSpPr/>
              <p:nvPr/>
            </p:nvSpPr>
            <p:spPr>
              <a:xfrm>
                <a:off x="4456614" y="2438012"/>
                <a:ext cx="1642840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ECD71CA-6479-2B38-C69D-48BA7444DE2D}"/>
                  </a:ext>
                </a:extLst>
              </p:cNvPr>
              <p:cNvSpPr txBox="1"/>
              <p:nvPr/>
            </p:nvSpPr>
            <p:spPr>
              <a:xfrm>
                <a:off x="4778034" y="2601719"/>
                <a:ext cx="999998" cy="1315427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설문</a:t>
                </a:r>
                <a:br>
                  <a:rPr kumimoji="0" lang="en-US" altLang="ko-KR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</a:br>
                <a:r>
                  <a:rPr kumimoji="0" lang="ko-KR" altLang="en-US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조사</a:t>
                </a:r>
                <a:endParaRPr kumimoji="0" lang="en-US" altLang="ko-KR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에어" pitchFamily="2" charset="-127"/>
                  <a:ea typeface="카페24 아네모네에어" pitchFamily="2" charset="-127"/>
                  <a:cs typeface="+mn-cs"/>
                </a:endParaRP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A6CB2357-3547-1A06-31D9-E98DCE10A3DD}"/>
              </a:ext>
            </a:extLst>
          </p:cNvPr>
          <p:cNvGrpSpPr/>
          <p:nvPr/>
        </p:nvGrpSpPr>
        <p:grpSpPr>
          <a:xfrm>
            <a:off x="4756372" y="4491242"/>
            <a:ext cx="6465835" cy="863570"/>
            <a:chOff x="3965516" y="2790917"/>
            <a:chExt cx="6465835" cy="86357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88A2925-44D6-4CF7-3FD7-27D08A24CB4B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좋은 데이터를 얻기 위해서는 잘 설계된 설문지가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반드시 필요함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D2F12B31-8ED4-FD0B-1CEF-D2E8DEE9746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00EE7D2F-6840-DD73-5DAF-2D21D970743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04E8FBA7-24C9-8536-4AF5-0FDB3DD83EF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44AC8E08-C0DE-DE12-2FB8-A80822D8FAB2}"/>
              </a:ext>
            </a:extLst>
          </p:cNvPr>
          <p:cNvGrpSpPr/>
          <p:nvPr/>
        </p:nvGrpSpPr>
        <p:grpSpPr>
          <a:xfrm>
            <a:off x="4756372" y="5354840"/>
            <a:ext cx="6465835" cy="863570"/>
            <a:chOff x="3965516" y="2790917"/>
            <a:chExt cx="6465835" cy="86357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ED41E4-263C-C4C3-2031-FB28FFA17467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잘못 설계된 설문은 잘못된 데이터를 낳고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잘못된 데이터는 잘못된 정책으로 이어질 수 있음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38BB2130-0C69-34E4-6054-E5702CD4EC8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C687FA3B-8DA2-8140-FC76-372026E044C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62744999-E3F5-92FC-0218-2A11B9EA9B9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363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1F87-05BA-A43A-75AA-F4BA05E5C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54F6318-6B13-1923-55AE-784BA025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AFA019C4-2D0F-F06B-59C7-CCC0099C604F}"/>
              </a:ext>
            </a:extLst>
          </p:cNvPr>
          <p:cNvGrpSpPr/>
          <p:nvPr/>
        </p:nvGrpSpPr>
        <p:grpSpPr>
          <a:xfrm>
            <a:off x="1045047" y="1280160"/>
            <a:ext cx="8425747" cy="630942"/>
            <a:chOff x="4374206" y="2798058"/>
            <a:chExt cx="8425747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3C9DDD-E985-704B-827F-D6441E34009C}"/>
                </a:ext>
              </a:extLst>
            </p:cNvPr>
            <p:cNvSpPr txBox="1"/>
            <p:nvPr/>
          </p:nvSpPr>
          <p:spPr>
            <a:xfrm>
              <a:off x="4943315" y="2798058"/>
              <a:ext cx="785663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추상적 개념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을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구체적 질문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으로 번역하기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34F35796-5FDF-FCF1-CC9D-907E41DD3EC1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25" name="타원 24">
                <a:extLst>
                  <a:ext uri="{FF2B5EF4-FFF2-40B4-BE49-F238E27FC236}">
                    <a16:creationId xmlns:a16="http://schemas.microsoft.com/office/drawing/2014/main" id="{8C0B4DBB-D325-F8F2-EC1A-5567F88EB528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6" name="그림 2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D078952-DC5B-E01A-E3A9-0AD9014FC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aphicFrame>
        <p:nvGraphicFramePr>
          <p:cNvPr id="27" name="표 26">
            <a:extLst>
              <a:ext uri="{FF2B5EF4-FFF2-40B4-BE49-F238E27FC236}">
                <a16:creationId xmlns:a16="http://schemas.microsoft.com/office/drawing/2014/main" id="{3B228CD1-8E0F-BCC0-CE57-28AE540EA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11120"/>
              </p:ext>
            </p:extLst>
          </p:nvPr>
        </p:nvGraphicFramePr>
        <p:xfrm>
          <a:off x="1848589" y="2048838"/>
          <a:ext cx="9624395" cy="3461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642">
                  <a:extLst>
                    <a:ext uri="{9D8B030D-6E8A-4147-A177-3AD203B41FA5}">
                      <a16:colId xmlns:a16="http://schemas.microsoft.com/office/drawing/2014/main" val="472142815"/>
                    </a:ext>
                  </a:extLst>
                </a:gridCol>
                <a:gridCol w="4048369">
                  <a:extLst>
                    <a:ext uri="{9D8B030D-6E8A-4147-A177-3AD203B41FA5}">
                      <a16:colId xmlns:a16="http://schemas.microsoft.com/office/drawing/2014/main" val="675562818"/>
                    </a:ext>
                  </a:extLst>
                </a:gridCol>
                <a:gridCol w="3751384">
                  <a:extLst>
                    <a:ext uri="{9D8B030D-6E8A-4147-A177-3AD203B41FA5}">
                      <a16:colId xmlns:a16="http://schemas.microsoft.com/office/drawing/2014/main" val="3342123456"/>
                    </a:ext>
                  </a:extLst>
                </a:gridCol>
              </a:tblGrid>
              <a:tr h="45598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2000" b="1" kern="1200" spc="-100" baseline="0" dirty="0">
                          <a:solidFill>
                            <a:srgbClr val="061C72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연구 질문 </a:t>
                      </a:r>
                      <a:br>
                        <a:rPr lang="en-US" altLang="ko-KR" sz="2000" b="1" kern="1200" spc="-100" baseline="0" dirty="0">
                          <a:solidFill>
                            <a:srgbClr val="061C72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</a:br>
                      <a:r>
                        <a:rPr lang="en-US" altLang="ko-KR" sz="2000" b="1" kern="1200" spc="-100" baseline="0" dirty="0">
                          <a:solidFill>
                            <a:srgbClr val="061C72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(</a:t>
                      </a:r>
                      <a:r>
                        <a:rPr lang="ko-KR" altLang="en-US" sz="2000" b="1" kern="1200" spc="-100" baseline="0" dirty="0">
                          <a:solidFill>
                            <a:srgbClr val="061C72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추상적</a:t>
                      </a:r>
                      <a:r>
                        <a:rPr lang="en-US" altLang="ko-KR" sz="2000" b="1" kern="1200" spc="-100" baseline="0" dirty="0">
                          <a:solidFill>
                            <a:srgbClr val="061C72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)</a:t>
                      </a:r>
                      <a:endParaRPr lang="ko-KR" altLang="en-US" sz="2000" b="1" kern="1200" spc="-100" baseline="0" dirty="0">
                        <a:solidFill>
                          <a:srgbClr val="061C72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20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설문 문항 </a:t>
                      </a:r>
                      <a:r>
                        <a:rPr lang="en-US" altLang="ko-KR" sz="20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(</a:t>
                      </a:r>
                      <a:r>
                        <a:rPr lang="ko-KR" altLang="en-US" sz="20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구체적</a:t>
                      </a:r>
                      <a:r>
                        <a:rPr lang="en-US" altLang="ko-KR" sz="20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)</a:t>
                      </a:r>
                      <a:endParaRPr lang="ko-KR" altLang="en-US" sz="2000" kern="1200" spc="-100" baseline="0" dirty="0">
                        <a:solidFill>
                          <a:schemeClr val="bg1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20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정책 방향</a:t>
                      </a: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505687"/>
                  </a:ext>
                </a:extLst>
              </a:tr>
              <a:tr h="14165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731D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ko-KR" altLang="en-US" sz="2000" b="1" kern="1200" spc="-100" baseline="0" dirty="0">
                        <a:solidFill>
                          <a:schemeClr val="bg1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</a:pPr>
                      <a:endParaRPr lang="ko-KR" altLang="en-US" sz="2000" kern="1200" spc="-70" baseline="0" dirty="0">
                        <a:solidFill>
                          <a:prstClr val="black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108000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ko-KR" altLang="en-US" sz="2000" kern="1200" spc="-70" baseline="0" dirty="0">
                        <a:solidFill>
                          <a:prstClr val="black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B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578526"/>
                  </a:ext>
                </a:extLst>
              </a:tr>
              <a:tr h="14165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731D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ko-KR" altLang="en-US" sz="2000" b="1" kern="1200" spc="-100" baseline="0" dirty="0">
                        <a:solidFill>
                          <a:schemeClr val="bg1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B2E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</a:pPr>
                      <a:endParaRPr lang="ko-KR" altLang="en-US" sz="2000" kern="1200" spc="-70" baseline="0" dirty="0">
                        <a:solidFill>
                          <a:prstClr val="black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108000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B2E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ko-KR" altLang="en-US" sz="2000" kern="1200" spc="-70" baseline="0" dirty="0">
                        <a:solidFill>
                          <a:prstClr val="black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B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B2E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777046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8EBFCCC5-3BA2-8257-1A3D-40229BABD6C8}"/>
              </a:ext>
            </a:extLst>
          </p:cNvPr>
          <p:cNvSpPr txBox="1"/>
          <p:nvPr/>
        </p:nvSpPr>
        <p:spPr>
          <a:xfrm>
            <a:off x="1751164" y="2921168"/>
            <a:ext cx="20002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31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ko-KR" altLang="en-US" sz="2000" b="1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“학생식당 만족도를 개선하려면</a:t>
            </a:r>
            <a:r>
              <a:rPr kumimoji="0" lang="en-US" altLang="ko-KR" sz="2000" b="1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?”</a:t>
            </a:r>
            <a:endParaRPr kumimoji="0" lang="ko-KR" altLang="en-US" sz="2000" b="1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B5A3B8D-078D-AC73-7D79-2D577AF7D08F}"/>
              </a:ext>
            </a:extLst>
          </p:cNvPr>
          <p:cNvSpPr txBox="1"/>
          <p:nvPr/>
        </p:nvSpPr>
        <p:spPr>
          <a:xfrm>
            <a:off x="3912117" y="2767280"/>
            <a:ext cx="31808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가격은 합리적인가</a:t>
            </a:r>
            <a:r>
              <a:rPr kumimoji="0" lang="en-US" altLang="ko-KR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ko-KR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 </a:t>
            </a:r>
            <a:r>
              <a:rPr kumimoji="0" lang="ko-KR" alt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메뉴는 맛있는가</a:t>
            </a:r>
            <a:r>
              <a:rPr kumimoji="0" lang="en-US" altLang="ko-KR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메뉴는 다양한가</a:t>
            </a:r>
            <a:r>
              <a:rPr kumimoji="0" lang="en-US" altLang="ko-KR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식당은 위생적인가</a:t>
            </a:r>
            <a:r>
              <a:rPr kumimoji="0" lang="en-US" altLang="ko-KR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?</a:t>
            </a:r>
            <a:endParaRPr kumimoji="0" lang="ko-KR" altLang="en-US" sz="2000" b="0" i="0" u="none" strike="noStrike" kern="1200" cap="none" spc="-7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5B1B903-CC78-8B0C-2041-0EDD0EE8965B}"/>
              </a:ext>
            </a:extLst>
          </p:cNvPr>
          <p:cNvSpPr txBox="1"/>
          <p:nvPr/>
        </p:nvSpPr>
        <p:spPr>
          <a:xfrm>
            <a:off x="7440512" y="3075056"/>
            <a:ext cx="3860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“가격과 위생은 </a:t>
            </a:r>
            <a:r>
              <a:rPr kumimoji="0" lang="en-US" altLang="ko-KR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OK, </a:t>
            </a:r>
            <a:br>
              <a:rPr kumimoji="0" lang="en-US" altLang="ko-KR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</a:br>
            <a:r>
              <a:rPr kumimoji="0" lang="ko-KR" alt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맛과 메뉴 다양성 개선 필요”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AE56C00-2FB2-1E5D-D9DE-AA09D1D57E91}"/>
              </a:ext>
            </a:extLst>
          </p:cNvPr>
          <p:cNvSpPr txBox="1"/>
          <p:nvPr/>
        </p:nvSpPr>
        <p:spPr>
          <a:xfrm>
            <a:off x="1755074" y="4446657"/>
            <a:ext cx="20002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31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ko-KR" altLang="en-US" sz="2000" b="1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“청년 고립감의 핵심 요인은</a:t>
            </a:r>
            <a:r>
              <a:rPr kumimoji="0" lang="en-US" altLang="ko-KR" sz="2000" b="1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?”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A114173-F95C-D2D0-BD2C-52282B9B090A}"/>
              </a:ext>
            </a:extLst>
          </p:cNvPr>
          <p:cNvSpPr txBox="1"/>
          <p:nvPr/>
        </p:nvSpPr>
        <p:spPr>
          <a:xfrm>
            <a:off x="3916027" y="4138881"/>
            <a:ext cx="31808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latinLnBrk="0">
              <a:buAutoNum type="arabicPeriod"/>
            </a:pP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타인과 식사 횟수는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?</a:t>
            </a:r>
          </a:p>
          <a:p>
            <a:pPr marL="342900" indent="-342900" latinLnBrk="0">
              <a:buAutoNum type="arabicPeriod"/>
            </a:pP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고민을 털어놓을 친구는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?</a:t>
            </a:r>
          </a:p>
          <a:p>
            <a:pPr marL="342900" indent="-342900" latinLnBrk="0">
              <a:buAutoNum type="arabicPeriod"/>
            </a:pP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‘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혼자인 기분이 </a:t>
            </a:r>
            <a:r>
              <a:rPr lang="ko-KR" altLang="en-US" sz="2000" spc="-7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든다’에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동의하는 정도는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?</a:t>
            </a:r>
            <a:endParaRPr lang="ko-KR" altLang="en-US" sz="20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9CF016E-BAE6-4C29-809B-688B3189E661}"/>
              </a:ext>
            </a:extLst>
          </p:cNvPr>
          <p:cNvSpPr txBox="1"/>
          <p:nvPr/>
        </p:nvSpPr>
        <p:spPr>
          <a:xfrm>
            <a:off x="7444422" y="4446657"/>
            <a:ext cx="3860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“사회적 관계망에 대한 구체적 데이터 확보”</a:t>
            </a:r>
          </a:p>
        </p:txBody>
      </p:sp>
    </p:spTree>
    <p:extLst>
      <p:ext uri="{BB962C8B-B14F-4D97-AF65-F5344CB8AC3E}">
        <p14:creationId xmlns:p14="http://schemas.microsoft.com/office/powerpoint/2010/main" val="32438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99" grpId="0"/>
      <p:bldP spid="104" grpId="0"/>
      <p:bldP spid="105" grpId="0"/>
      <p:bldP spid="106" grpId="0"/>
      <p:bldP spid="10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AD62D-9722-77DC-08A2-8A068553B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0942E5A-C673-2E02-ECB4-81A24CD54679}"/>
              </a:ext>
            </a:extLst>
          </p:cNvPr>
          <p:cNvSpPr txBox="1"/>
          <p:nvPr/>
        </p:nvSpPr>
        <p:spPr>
          <a:xfrm>
            <a:off x="778495" y="673792"/>
            <a:ext cx="32634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설문조사 설계의 첫걸음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45F4CF-0846-4C15-61CA-85F0822C29B6}"/>
              </a:ext>
            </a:extLst>
          </p:cNvPr>
          <p:cNvSpPr txBox="1"/>
          <p:nvPr/>
        </p:nvSpPr>
        <p:spPr>
          <a:xfrm>
            <a:off x="1134095" y="1593928"/>
            <a:ext cx="433355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설문지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=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데이터를 짓기 위한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설계도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963E30B-8ADD-F245-E1CE-6F90BD9FA5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9751F6-982B-29AE-3281-5D01913637B0}"/>
              </a:ext>
            </a:extLst>
          </p:cNvPr>
          <p:cNvSpPr txBox="1"/>
          <p:nvPr/>
        </p:nvSpPr>
        <p:spPr>
          <a:xfrm flipH="1">
            <a:off x="2954215" y="5665189"/>
            <a:ext cx="628357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어떻게 해야 좋은 질문을 만들 </a:t>
            </a:r>
            <a:r>
              <a:rPr lang="ko-KR" altLang="en-US" sz="24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수 있을까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385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31F3B-A19C-6904-2973-D16D80470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3B26364-5A67-B3B8-C9A9-F4E965BEC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4F8564-F242-6F27-DFCB-AABF8B8E1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5A1D5D41-5E08-596C-5D6B-97BA5E15BCDE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AE7DF152-A38E-CFA7-8516-546B936181A4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71DE0675-1F36-A220-6434-A8C4E8D0E9A3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2EFE5F9E-2BAA-0AD8-029F-926A8627B6C4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30397D8E-C6F2-E55A-7D4D-2FA4144FCB01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3B7A4747-BC46-7C61-0C3A-F29ADC79EBDD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62A8EED-225B-FE78-1B6C-0931C98669A0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AB1C07-C488-1DFC-D5F9-FAA428764591}"/>
              </a:ext>
            </a:extLst>
          </p:cNvPr>
          <p:cNvSpPr txBox="1"/>
          <p:nvPr/>
        </p:nvSpPr>
        <p:spPr>
          <a:xfrm>
            <a:off x="6000511" y="1593371"/>
            <a:ext cx="50847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4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DBBC4BAC-1398-2C88-D500-A4F3464F4D9B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F3AC9E37-1916-48E6-3683-225F909E7167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CE207B9B-8545-FA1F-E809-8EE74B94B38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E5EDFE0D-1CB9-4D50-EB40-A174BF573318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E39551D7-7BAC-4C62-551F-F070D13B1050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E394E328-8638-0A37-10CC-8F9BF2BB788D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735DFBF8-5EF2-65A4-BB00-EDD482D6ECF3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F9517EED-1233-EEE2-1FFD-CAE12B357016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B9DA083-BD35-621C-C7C8-5D2AE26B4745}"/>
              </a:ext>
            </a:extLst>
          </p:cNvPr>
          <p:cNvSpPr txBox="1"/>
          <p:nvPr/>
        </p:nvSpPr>
        <p:spPr>
          <a:xfrm>
            <a:off x="3176773" y="2529890"/>
            <a:ext cx="583845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좋은 문항의 원칙 </a:t>
            </a:r>
          </a:p>
        </p:txBody>
      </p:sp>
    </p:spTree>
    <p:extLst>
      <p:ext uri="{BB962C8B-B14F-4D97-AF65-F5344CB8AC3E}">
        <p14:creationId xmlns:p14="http://schemas.microsoft.com/office/powerpoint/2010/main" val="3259926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29831-7830-E1C3-09C6-B6A5C32B1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A8FEE39-DB6F-336A-6284-72D794D58DDC}"/>
              </a:ext>
            </a:extLst>
          </p:cNvPr>
          <p:cNvSpPr txBox="1"/>
          <p:nvPr/>
        </p:nvSpPr>
        <p:spPr>
          <a:xfrm>
            <a:off x="778495" y="673792"/>
            <a:ext cx="24064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좋은 문항의 원칙 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4C4F2647-3D10-D32E-C173-7B6BA9AD1C78}"/>
              </a:ext>
            </a:extLst>
          </p:cNvPr>
          <p:cNvGrpSpPr/>
          <p:nvPr/>
        </p:nvGrpSpPr>
        <p:grpSpPr>
          <a:xfrm>
            <a:off x="1866832" y="3078323"/>
            <a:ext cx="2308380" cy="2308380"/>
            <a:chOff x="2904648" y="3078323"/>
            <a:chExt cx="2308380" cy="2308380"/>
          </a:xfrm>
        </p:grpSpPr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B4304F38-FEE4-3094-5C38-6EDF41961572}"/>
                </a:ext>
              </a:extLst>
            </p:cNvPr>
            <p:cNvSpPr/>
            <p:nvPr/>
          </p:nvSpPr>
          <p:spPr>
            <a:xfrm>
              <a:off x="2904648" y="3078323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112C53-6A68-5F31-6DE7-FDDB5E3059E9}"/>
                </a:ext>
              </a:extLst>
            </p:cNvPr>
            <p:cNvSpPr txBox="1"/>
            <p:nvPr/>
          </p:nvSpPr>
          <p:spPr>
            <a:xfrm>
              <a:off x="3614487" y="4318803"/>
              <a:ext cx="888705" cy="407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altLang="ko-KR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Clarity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0DBBD4-40A0-D477-26BA-18F4376453A8}"/>
                </a:ext>
              </a:extLst>
            </p:cNvPr>
            <p:cNvSpPr txBox="1"/>
            <p:nvPr/>
          </p:nvSpPr>
          <p:spPr>
            <a:xfrm>
              <a:off x="3525039" y="3821455"/>
              <a:ext cx="1067601" cy="6013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명확성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13" name="그림 12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754B219D-A2B8-8206-309E-08B326B94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777939" y="3262313"/>
              <a:ext cx="614408" cy="520158"/>
            </a:xfrm>
            <a:prstGeom prst="rect">
              <a:avLst/>
            </a:prstGeom>
          </p:spPr>
        </p:pic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8E88541E-027B-F451-858A-CA84B081ACC0}"/>
              </a:ext>
            </a:extLst>
          </p:cNvPr>
          <p:cNvGrpSpPr/>
          <p:nvPr/>
        </p:nvGrpSpPr>
        <p:grpSpPr>
          <a:xfrm>
            <a:off x="7797899" y="3078323"/>
            <a:ext cx="2308380" cy="2308380"/>
            <a:chOff x="6998708" y="3078323"/>
            <a:chExt cx="2308380" cy="2308380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9ACF1E40-2CCC-BF21-3D56-173295D65505}"/>
                </a:ext>
              </a:extLst>
            </p:cNvPr>
            <p:cNvSpPr/>
            <p:nvPr/>
          </p:nvSpPr>
          <p:spPr>
            <a:xfrm>
              <a:off x="6998708" y="3078323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44BC2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5E7081-A797-9E75-7E5C-C1B22FF4E5A0}"/>
                </a:ext>
              </a:extLst>
            </p:cNvPr>
            <p:cNvSpPr txBox="1"/>
            <p:nvPr/>
          </p:nvSpPr>
          <p:spPr>
            <a:xfrm>
              <a:off x="7526766" y="4318803"/>
              <a:ext cx="1252266" cy="407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altLang="ko-KR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Neutrality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E98AF7-2325-9F5E-3547-557B845C4972}"/>
                </a:ext>
              </a:extLst>
            </p:cNvPr>
            <p:cNvSpPr txBox="1"/>
            <p:nvPr/>
          </p:nvSpPr>
          <p:spPr>
            <a:xfrm>
              <a:off x="7627113" y="3821455"/>
              <a:ext cx="1051571" cy="6013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7A52C4"/>
                  </a:solidFill>
                  <a:latin typeface="카페24 아네모네" pitchFamily="2" charset="-127"/>
                  <a:ea typeface="카페24 아네모네" pitchFamily="2" charset="-127"/>
                </a:rPr>
                <a:t>중립성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7A52C4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18" name="그림 17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09542A7E-7D90-9915-ADD6-E1194667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25800" y="3262313"/>
              <a:ext cx="614408" cy="520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099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36171-6E4E-2204-5AA1-C57CC8482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F060589-2242-FD96-7CEC-C087A1C36809}"/>
              </a:ext>
            </a:extLst>
          </p:cNvPr>
          <p:cNvSpPr txBox="1"/>
          <p:nvPr/>
        </p:nvSpPr>
        <p:spPr>
          <a:xfrm>
            <a:off x="778495" y="673792"/>
            <a:ext cx="24064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좋은 문항의 원칙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CB7074-A172-A7BC-AB49-414848D1F3D6}"/>
              </a:ext>
            </a:extLst>
          </p:cNvPr>
          <p:cNvSpPr txBox="1"/>
          <p:nvPr/>
        </p:nvSpPr>
        <p:spPr>
          <a:xfrm>
            <a:off x="1134095" y="1593928"/>
            <a:ext cx="204639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명확성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&amp;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중립성</a:t>
            </a:r>
            <a:endParaRPr lang="en-US" altLang="ko-KR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B3A2B04-82CA-14F2-1543-7FFBB0BC42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DC4A27BA-7E82-D6DE-5434-900F42EE0967}"/>
              </a:ext>
            </a:extLst>
          </p:cNvPr>
          <p:cNvGrpSpPr/>
          <p:nvPr/>
        </p:nvGrpSpPr>
        <p:grpSpPr>
          <a:xfrm>
            <a:off x="3377570" y="2149512"/>
            <a:ext cx="6633590" cy="1169551"/>
            <a:chOff x="4374206" y="2798058"/>
            <a:chExt cx="6633590" cy="11695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A25BB56-9356-E672-A9E8-5BB6C02AFBA0}"/>
                </a:ext>
              </a:extLst>
            </p:cNvPr>
            <p:cNvSpPr txBox="1"/>
            <p:nvPr/>
          </p:nvSpPr>
          <p:spPr>
            <a:xfrm>
              <a:off x="4943315" y="2798058"/>
              <a:ext cx="6064481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원칙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1: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명확성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(Clarity) 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-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하나의 질문에는 하나의 내용만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B78AB499-893B-FCFB-E5FE-4BE69C3289E5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9007A55F-D341-71CA-8607-FC5A7F445C27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B4265314-592F-6290-AFEE-226D1F402A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0B72DFB-6CAE-5B6B-593A-C641F675A636}"/>
              </a:ext>
            </a:extLst>
          </p:cNvPr>
          <p:cNvGrpSpPr/>
          <p:nvPr/>
        </p:nvGrpSpPr>
        <p:grpSpPr>
          <a:xfrm>
            <a:off x="4052988" y="3304258"/>
            <a:ext cx="6465835" cy="863570"/>
            <a:chOff x="3965516" y="2790917"/>
            <a:chExt cx="6465835" cy="8635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8A7DCC-CE90-40E3-5A18-6B494D3B5E3F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가장 흔히 저지르는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이중 질문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Double-barreled Question)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실수</a:t>
              </a:r>
              <a:endParaRPr lang="pt-BR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031A865E-2574-CCCA-A85A-227B2AAECD1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C4FB56B2-9CAC-C23C-BE19-48E90ED25B9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4FFCF6A5-7D68-0040-AE4E-00194CFD30F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50B1EC6D-E3C8-210C-8EB1-317A1163D168}"/>
              </a:ext>
            </a:extLst>
          </p:cNvPr>
          <p:cNvGrpSpPr/>
          <p:nvPr/>
        </p:nvGrpSpPr>
        <p:grpSpPr>
          <a:xfrm>
            <a:off x="4052988" y="4339795"/>
            <a:ext cx="6465835" cy="863570"/>
            <a:chOff x="3965516" y="2790917"/>
            <a:chExt cx="6465835" cy="86357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2140F0-BFB2-1E06-2CE5-A64843676989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정책은 편리하고 효과적이라고 생각하십니까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라고 묻는다면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응답자는 혼란에 빠짐</a:t>
              </a:r>
              <a:endParaRPr lang="pt-BR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B3A544C0-6788-C7E3-A0D3-626EBB29288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39850BA0-4259-1F8F-5E5A-574F60B1DA3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7F5EA629-E9E5-6785-E944-841DA311C73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FED90B85-8872-6BA6-7DBA-F7F262D5C8B3}"/>
              </a:ext>
            </a:extLst>
          </p:cNvPr>
          <p:cNvGrpSpPr/>
          <p:nvPr/>
        </p:nvGrpSpPr>
        <p:grpSpPr>
          <a:xfrm>
            <a:off x="4052988" y="5344071"/>
            <a:ext cx="6465835" cy="863570"/>
            <a:chOff x="3965516" y="2790917"/>
            <a:chExt cx="6465835" cy="86357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8DD7538-4EB4-20D6-C17A-91B43A7F0851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편리하지만 효과적이지 않다고 생각할 수도 있고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 반대일 수도 있기 때문</a:t>
              </a:r>
              <a:endParaRPr lang="pt-BR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7F3859A0-3BAD-FEDC-CDFC-A3A4F901A96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D9366F3A-8379-7B2A-7A9C-CE7EF281BE5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6D2312E9-3E1F-1830-0D40-E2BC0C247FE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332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08676-87E4-4BA4-DB52-622E2D81B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6FD8C04-511E-8508-984F-A1E3CE031AF4}"/>
              </a:ext>
            </a:extLst>
          </p:cNvPr>
          <p:cNvSpPr txBox="1"/>
          <p:nvPr/>
        </p:nvSpPr>
        <p:spPr>
          <a:xfrm>
            <a:off x="778495" y="673792"/>
            <a:ext cx="24064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좋은 문항의 원칙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3953ED-BA24-65E6-99F0-031A0A218467}"/>
              </a:ext>
            </a:extLst>
          </p:cNvPr>
          <p:cNvSpPr txBox="1"/>
          <p:nvPr/>
        </p:nvSpPr>
        <p:spPr>
          <a:xfrm>
            <a:off x="1134095" y="1593928"/>
            <a:ext cx="204639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명확성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&amp;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중립성</a:t>
            </a:r>
            <a:endParaRPr lang="en-US" altLang="ko-KR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B70A80C-5CD5-0494-8FE4-9CB3403012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C48E80BC-7E62-B198-1DFA-016A5DB2BB96}"/>
              </a:ext>
            </a:extLst>
          </p:cNvPr>
          <p:cNvGrpSpPr/>
          <p:nvPr/>
        </p:nvGrpSpPr>
        <p:grpSpPr>
          <a:xfrm>
            <a:off x="3377570" y="2149512"/>
            <a:ext cx="6633590" cy="1169551"/>
            <a:chOff x="4374206" y="2798058"/>
            <a:chExt cx="6633590" cy="11695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15EDD0D-1258-FFF4-7BCD-56BB0A563788}"/>
                </a:ext>
              </a:extLst>
            </p:cNvPr>
            <p:cNvSpPr txBox="1"/>
            <p:nvPr/>
          </p:nvSpPr>
          <p:spPr>
            <a:xfrm>
              <a:off x="4943315" y="2798058"/>
              <a:ext cx="6064481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원칙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1: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명확성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(Clarity) 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-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하나의 질문에는 하나의 내용만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15E0EA31-F279-71E6-0D3F-E9A6C458154E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67A9B714-0DAA-6EC0-F5FF-9F1DA0065A9C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E7785F3-526C-B25A-A289-0602919EA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571338A-2BF8-1396-2C2F-6C08F15F4DC2}"/>
              </a:ext>
            </a:extLst>
          </p:cNvPr>
          <p:cNvGrpSpPr/>
          <p:nvPr/>
        </p:nvGrpSpPr>
        <p:grpSpPr>
          <a:xfrm>
            <a:off x="4052988" y="3304258"/>
            <a:ext cx="6465835" cy="1263679"/>
            <a:chOff x="3965516" y="2790917"/>
            <a:chExt cx="6465835" cy="126367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4C1DB2-7250-3F19-27B6-0EA2B72F9BBD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두 가지 이상의 내용을 한 번에 물으면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우리는 응답자가 어떤 것에 답했는지 정확히 알 수 없게 되어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데이터의 신뢰도가 떨어짐</a:t>
              </a:r>
              <a:endParaRPr lang="pt-BR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AB42B6F0-1683-2118-CDFC-6C68264C8CC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397952D1-5EB3-2D8F-1BE0-76132B5E6A4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10BEA9AD-3965-5C45-B616-786AE0B9907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D6C20184-B112-DA1D-80F2-C8C0BE23B9FA}"/>
              </a:ext>
            </a:extLst>
          </p:cNvPr>
          <p:cNvGrpSpPr/>
          <p:nvPr/>
        </p:nvGrpSpPr>
        <p:grpSpPr>
          <a:xfrm>
            <a:off x="4188194" y="4700069"/>
            <a:ext cx="3507602" cy="1171798"/>
            <a:chOff x="3009789" y="4757442"/>
            <a:chExt cx="4712451" cy="1171798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08E334AA-1E61-BB32-566B-2719A272583A}"/>
                </a:ext>
              </a:extLst>
            </p:cNvPr>
            <p:cNvSpPr/>
            <p:nvPr/>
          </p:nvSpPr>
          <p:spPr>
            <a:xfrm>
              <a:off x="3009789" y="4757442"/>
              <a:ext cx="4712451" cy="11717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556CBA-7C17-1FCC-7C32-5DD5F0E39AFB}"/>
                </a:ext>
              </a:extLst>
            </p:cNvPr>
            <p:cNvSpPr txBox="1"/>
            <p:nvPr/>
          </p:nvSpPr>
          <p:spPr>
            <a:xfrm>
              <a:off x="3147113" y="4925023"/>
              <a:ext cx="4437801" cy="83663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ko-KR" altLang="en-US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정책은 </a:t>
              </a:r>
              <a:r>
                <a:rPr lang="ko-KR" altLang="en-US" sz="2000" spc="-70" dirty="0">
                  <a:solidFill>
                    <a:srgbClr val="C00000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편리하다고 </a:t>
              </a:r>
              <a:r>
                <a:rPr lang="ko-KR" altLang="en-US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생각하십니까</a:t>
              </a:r>
              <a:r>
                <a:rPr lang="en-US" altLang="ko-KR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endParaRPr lang="ko-KR" altLang="en-US" sz="20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C2FB2FAB-1F25-AD26-3A51-012154688687}"/>
              </a:ext>
            </a:extLst>
          </p:cNvPr>
          <p:cNvGrpSpPr/>
          <p:nvPr/>
        </p:nvGrpSpPr>
        <p:grpSpPr>
          <a:xfrm>
            <a:off x="7904409" y="4700069"/>
            <a:ext cx="3507602" cy="1171798"/>
            <a:chOff x="3009789" y="4757442"/>
            <a:chExt cx="4712451" cy="1171798"/>
          </a:xfrm>
        </p:grpSpPr>
        <p:sp>
          <p:nvSpPr>
            <p:cNvPr id="29" name="사각형: 둥근 모서리 28">
              <a:extLst>
                <a:ext uri="{FF2B5EF4-FFF2-40B4-BE49-F238E27FC236}">
                  <a16:creationId xmlns:a16="http://schemas.microsoft.com/office/drawing/2014/main" id="{B7935B37-A99C-EC1A-8726-AD3EBFD5315C}"/>
                </a:ext>
              </a:extLst>
            </p:cNvPr>
            <p:cNvSpPr/>
            <p:nvPr/>
          </p:nvSpPr>
          <p:spPr>
            <a:xfrm>
              <a:off x="3009789" y="4757442"/>
              <a:ext cx="4712451" cy="11717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909FACE-65CE-781F-5D38-319B46AA4EC8}"/>
                </a:ext>
              </a:extLst>
            </p:cNvPr>
            <p:cNvSpPr txBox="1"/>
            <p:nvPr/>
          </p:nvSpPr>
          <p:spPr>
            <a:xfrm>
              <a:off x="3147113" y="4925023"/>
              <a:ext cx="4437801" cy="83663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ko-KR" altLang="en-US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정책은 </a:t>
              </a:r>
              <a:r>
                <a:rPr lang="ko-KR" altLang="en-US" sz="2000" spc="-70" dirty="0">
                  <a:solidFill>
                    <a:srgbClr val="C00000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효과적이라고</a:t>
              </a:r>
              <a:r>
                <a:rPr lang="ko-KR" altLang="en-US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생각하십니까</a:t>
              </a:r>
              <a:r>
                <a:rPr lang="en-US" altLang="ko-KR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endParaRPr lang="ko-KR" altLang="en-US" sz="20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298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7AD69-3D0F-7506-7225-B2FDF3CE6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AB085CF-A40B-02D9-896B-D1730FDF4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D960838F-2ABC-EA65-0379-0CCD8BE5448B}"/>
              </a:ext>
            </a:extLst>
          </p:cNvPr>
          <p:cNvGrpSpPr/>
          <p:nvPr/>
        </p:nvGrpSpPr>
        <p:grpSpPr>
          <a:xfrm>
            <a:off x="947738" y="1297635"/>
            <a:ext cx="6633590" cy="1169551"/>
            <a:chOff x="4374206" y="2798058"/>
            <a:chExt cx="6633590" cy="116955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D5ED7C5-6B67-2FBD-0A48-12D866F03E73}"/>
                </a:ext>
              </a:extLst>
            </p:cNvPr>
            <p:cNvSpPr txBox="1"/>
            <p:nvPr/>
          </p:nvSpPr>
          <p:spPr>
            <a:xfrm>
              <a:off x="4943315" y="2798058"/>
              <a:ext cx="6064481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원칙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1: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명확성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(Clarity) 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-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하나의 질문에는 하나의 내용만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7BAE7A0C-56D9-83BA-060A-6A59CB15DCBF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9" name="타원 18">
                <a:extLst>
                  <a:ext uri="{FF2B5EF4-FFF2-40B4-BE49-F238E27FC236}">
                    <a16:creationId xmlns:a16="http://schemas.microsoft.com/office/drawing/2014/main" id="{C2253C8D-F499-FA58-3475-229BA35524C9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0" name="그림 1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3D2C0CB-5C2C-E413-A75B-5EA384A03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CA5E8989-FBEC-6E81-B02D-98EC00DD50F7}"/>
              </a:ext>
            </a:extLst>
          </p:cNvPr>
          <p:cNvGrpSpPr/>
          <p:nvPr/>
        </p:nvGrpSpPr>
        <p:grpSpPr>
          <a:xfrm>
            <a:off x="1623156" y="2452381"/>
            <a:ext cx="6465835" cy="463460"/>
            <a:chOff x="3965516" y="2790917"/>
            <a:chExt cx="6465835" cy="46346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E44DAB9-8A47-F0E9-F4FA-6157DA0F848B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모바일 도서관 앱 만족도 조사</a:t>
              </a: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59864B8D-D89C-BA52-A209-D816B6AED33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83240DB3-1B34-7420-23C5-C4FB5ABDD47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F0C1D522-5616-31FC-2D63-061D78B5D86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pic>
        <p:nvPicPr>
          <p:cNvPr id="97" name="그림 96" descr="의류, 사람, 인간의 얼굴, 일러스트레이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3F4D81D-44B8-AB50-DAE3-63AA20685A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18" y="3429000"/>
            <a:ext cx="3942159" cy="3942159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51280921-9596-9292-4BDC-57539E7F1C9C}"/>
              </a:ext>
            </a:extLst>
          </p:cNvPr>
          <p:cNvSpPr txBox="1"/>
          <p:nvPr/>
        </p:nvSpPr>
        <p:spPr>
          <a:xfrm flipH="1">
            <a:off x="5521612" y="2992839"/>
            <a:ext cx="5244424" cy="157103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ctr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"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우리 대학의 새로운 모바일 도서관 앱은 디자인이 만족스럽고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이용하기 편리하십니까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?"</a:t>
            </a:r>
          </a:p>
        </p:txBody>
      </p:sp>
      <p:grpSp>
        <p:nvGrpSpPr>
          <p:cNvPr id="99" name="그룹 98">
            <a:extLst>
              <a:ext uri="{FF2B5EF4-FFF2-40B4-BE49-F238E27FC236}">
                <a16:creationId xmlns:a16="http://schemas.microsoft.com/office/drawing/2014/main" id="{259B2B1E-0A91-4CB2-7E14-07336A1F7D55}"/>
              </a:ext>
            </a:extLst>
          </p:cNvPr>
          <p:cNvGrpSpPr/>
          <p:nvPr/>
        </p:nvGrpSpPr>
        <p:grpSpPr>
          <a:xfrm>
            <a:off x="3768938" y="3209829"/>
            <a:ext cx="2246688" cy="1144692"/>
            <a:chOff x="4338627" y="2320025"/>
            <a:chExt cx="1878814" cy="1878814"/>
          </a:xfrm>
        </p:grpSpPr>
        <p:sp>
          <p:nvSpPr>
            <p:cNvPr id="100" name="사각형: 잘린 대각선 방향 모서리 99">
              <a:extLst>
                <a:ext uri="{FF2B5EF4-FFF2-40B4-BE49-F238E27FC236}">
                  <a16:creationId xmlns:a16="http://schemas.microsoft.com/office/drawing/2014/main" id="{6E340778-6FB6-BDB2-3F3A-F21521CABC23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E64AA51B-B67E-F761-A4FC-AEC690E81D03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96CB91F-410C-5AC7-5F2F-1AEA6B3D6088}"/>
                </a:ext>
              </a:extLst>
            </p:cNvPr>
            <p:cNvSpPr txBox="1"/>
            <p:nvPr/>
          </p:nvSpPr>
          <p:spPr>
            <a:xfrm>
              <a:off x="4633682" y="2780790"/>
              <a:ext cx="1363047" cy="95728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나쁜 질문 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EDAFD8B8-0401-B64A-A5A6-F243AE134BC7}"/>
              </a:ext>
            </a:extLst>
          </p:cNvPr>
          <p:cNvSpPr txBox="1"/>
          <p:nvPr/>
        </p:nvSpPr>
        <p:spPr>
          <a:xfrm>
            <a:off x="5640004" y="4721228"/>
            <a:ext cx="5918950" cy="132343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marR="0" lvl="0" indent="-176213" defTabSz="914400" rtl="0" eaLnBrk="1" fontAlgn="auto" latinLnBrk="1" hangingPunct="1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아니오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’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라는 응답이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60% </a:t>
            </a:r>
          </a:p>
          <a:p>
            <a:pPr marL="176213" marR="0" lvl="0" indent="-176213" defTabSz="914400" rtl="0" eaLnBrk="1" fontAlgn="auto" latinLnBrk="1" hangingPunct="1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잘못된 해석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 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디자인도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편의성도 모두 문제구나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!’ </a:t>
            </a:r>
          </a:p>
          <a:p>
            <a:pPr marL="176213" marR="0" lvl="0" indent="-176213" defTabSz="914400" rtl="0" eaLnBrk="1" fontAlgn="auto" latinLnBrk="1" hangingPunct="1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잘못된 정책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앱 전면 재개발 검토</a:t>
            </a:r>
          </a:p>
        </p:txBody>
      </p:sp>
    </p:spTree>
    <p:extLst>
      <p:ext uri="{BB962C8B-B14F-4D97-AF65-F5344CB8AC3E}">
        <p14:creationId xmlns:p14="http://schemas.microsoft.com/office/powerpoint/2010/main" val="110029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10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E8EE0-39F6-865C-2D32-36432135D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116A7DE-3C8F-1A7D-06EB-B0BCA3FB5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7F8ECEA8-7820-A002-8EDC-9AAE3A4A5EB4}"/>
              </a:ext>
            </a:extLst>
          </p:cNvPr>
          <p:cNvSpPr txBox="1"/>
          <p:nvPr/>
        </p:nvSpPr>
        <p:spPr>
          <a:xfrm flipH="1">
            <a:off x="5521611" y="3391473"/>
            <a:ext cx="6149129" cy="523679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ctr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"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앱의 디자인은 만족스럽습니까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?" (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만족 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90%)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3EC6F0-BF84-26B8-E91E-C44BED84713C}"/>
              </a:ext>
            </a:extLst>
          </p:cNvPr>
          <p:cNvSpPr txBox="1"/>
          <p:nvPr/>
        </p:nvSpPr>
        <p:spPr>
          <a:xfrm flipH="1">
            <a:off x="5521611" y="4001289"/>
            <a:ext cx="6149129" cy="1047357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ctr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"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앱을 이용하는 것은 편리하십니까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?" </a:t>
            </a:r>
            <a:b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불만족 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80%)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2EDA74F0-BF65-FE7E-258D-F9F8B64B0CAD}"/>
              </a:ext>
            </a:extLst>
          </p:cNvPr>
          <p:cNvGrpSpPr/>
          <p:nvPr/>
        </p:nvGrpSpPr>
        <p:grpSpPr>
          <a:xfrm>
            <a:off x="947738" y="1297635"/>
            <a:ext cx="6633590" cy="1169551"/>
            <a:chOff x="4374206" y="2798058"/>
            <a:chExt cx="6633590" cy="116955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6C5640-59D6-8CB1-6033-EC7A6458BB30}"/>
                </a:ext>
              </a:extLst>
            </p:cNvPr>
            <p:cNvSpPr txBox="1"/>
            <p:nvPr/>
          </p:nvSpPr>
          <p:spPr>
            <a:xfrm>
              <a:off x="4943315" y="2798058"/>
              <a:ext cx="6064481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원칙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1: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명확성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(Clarity) 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-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하나의 질문에는 하나의 내용만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A0463234-75D2-5BD3-6F10-927B43C0FDFA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9" name="타원 18">
                <a:extLst>
                  <a:ext uri="{FF2B5EF4-FFF2-40B4-BE49-F238E27FC236}">
                    <a16:creationId xmlns:a16="http://schemas.microsoft.com/office/drawing/2014/main" id="{16BAA32D-A09A-67F9-E7BF-705568130173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0" name="그림 1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EAACED3-A69E-1627-7E21-D30E7F4B7A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500516D-FE10-CAFB-539A-F5B0CB2F546F}"/>
              </a:ext>
            </a:extLst>
          </p:cNvPr>
          <p:cNvGrpSpPr/>
          <p:nvPr/>
        </p:nvGrpSpPr>
        <p:grpSpPr>
          <a:xfrm>
            <a:off x="1623156" y="2452381"/>
            <a:ext cx="6465835" cy="463460"/>
            <a:chOff x="3965516" y="2790917"/>
            <a:chExt cx="6465835" cy="46346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93A8A8-BBDE-0B1F-FD91-58C1EDF9C779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모바일 도서관 앱 만족도 조사</a:t>
              </a: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01C3C89F-D1A5-817E-5730-6150C90DE11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C0252124-B42F-F3CD-BDE8-7CF1E674B5B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648471A0-B8CB-DA66-336A-B0A5FFA5BF9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pic>
        <p:nvPicPr>
          <p:cNvPr id="97" name="그림 96" descr="의류, 사람, 인간의 얼굴, 일러스트레이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66F6B54-D0E6-BD55-BF21-01D46DCFB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18" y="3429000"/>
            <a:ext cx="3942159" cy="3942159"/>
          </a:xfrm>
          <a:prstGeom prst="rect">
            <a:avLst/>
          </a:prstGeom>
        </p:spPr>
      </p:pic>
      <p:grpSp>
        <p:nvGrpSpPr>
          <p:cNvPr id="99" name="그룹 98">
            <a:extLst>
              <a:ext uri="{FF2B5EF4-FFF2-40B4-BE49-F238E27FC236}">
                <a16:creationId xmlns:a16="http://schemas.microsoft.com/office/drawing/2014/main" id="{652225CE-1028-912A-AB6E-3F18C968EB0A}"/>
              </a:ext>
            </a:extLst>
          </p:cNvPr>
          <p:cNvGrpSpPr/>
          <p:nvPr/>
        </p:nvGrpSpPr>
        <p:grpSpPr>
          <a:xfrm>
            <a:off x="3768938" y="3209828"/>
            <a:ext cx="2246688" cy="1995217"/>
            <a:chOff x="4338627" y="2320025"/>
            <a:chExt cx="1878814" cy="1878814"/>
          </a:xfrm>
        </p:grpSpPr>
        <p:sp>
          <p:nvSpPr>
            <p:cNvPr id="100" name="사각형: 잘린 대각선 방향 모서리 99">
              <a:extLst>
                <a:ext uri="{FF2B5EF4-FFF2-40B4-BE49-F238E27FC236}">
                  <a16:creationId xmlns:a16="http://schemas.microsoft.com/office/drawing/2014/main" id="{CEF5B7AB-1A72-A206-2C53-F6C7380EC5F2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36691651-10E3-A116-BB0A-C79CE56E7BAF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20755A2-5688-5509-72F9-455867013389}"/>
                </a:ext>
              </a:extLst>
            </p:cNvPr>
            <p:cNvSpPr txBox="1"/>
            <p:nvPr/>
          </p:nvSpPr>
          <p:spPr>
            <a:xfrm>
              <a:off x="4633682" y="2780790"/>
              <a:ext cx="1363048" cy="95728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좋은 질문 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4AC4C454-98A2-B923-3D8F-916EDFF2A34E}"/>
              </a:ext>
            </a:extLst>
          </p:cNvPr>
          <p:cNvSpPr txBox="1"/>
          <p:nvPr/>
        </p:nvSpPr>
        <p:spPr>
          <a:xfrm>
            <a:off x="5640004" y="5276120"/>
            <a:ext cx="5918950" cy="101566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두 가지 내용을 한 번에 물어본 이중 질문 하나 때문에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간단한 검색 기능 패치만으로 해결할 수 있었던 문제를 프로젝트 전체를 뒤엎는 거대한 실패로 만들어 버린 것</a:t>
            </a:r>
          </a:p>
        </p:txBody>
      </p:sp>
    </p:spTree>
    <p:extLst>
      <p:ext uri="{BB962C8B-B14F-4D97-AF65-F5344CB8AC3E}">
        <p14:creationId xmlns:p14="http://schemas.microsoft.com/office/powerpoint/2010/main" val="382213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2" grpId="0" animBg="1"/>
      <p:bldP spid="10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F40F8-A7B8-7204-65E1-217C8CA3A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E983690-FE8E-35D2-4F6F-FBCBA65EB738}"/>
              </a:ext>
            </a:extLst>
          </p:cNvPr>
          <p:cNvSpPr txBox="1"/>
          <p:nvPr/>
        </p:nvSpPr>
        <p:spPr>
          <a:xfrm>
            <a:off x="778495" y="673792"/>
            <a:ext cx="24064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좋은 문항의 원칙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8B45E0-B5BC-9E02-1464-90B2911C04E3}"/>
              </a:ext>
            </a:extLst>
          </p:cNvPr>
          <p:cNvSpPr txBox="1"/>
          <p:nvPr/>
        </p:nvSpPr>
        <p:spPr>
          <a:xfrm>
            <a:off x="1134095" y="1593928"/>
            <a:ext cx="204639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명확성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&amp;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중립성</a:t>
            </a:r>
            <a:endParaRPr lang="en-US" altLang="ko-KR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1078DF1-BB64-5E8F-A73E-18AE74F042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AAC26F08-EB75-A243-A7DE-FD5DDA251611}"/>
              </a:ext>
            </a:extLst>
          </p:cNvPr>
          <p:cNvGrpSpPr/>
          <p:nvPr/>
        </p:nvGrpSpPr>
        <p:grpSpPr>
          <a:xfrm>
            <a:off x="3377570" y="2149512"/>
            <a:ext cx="8939476" cy="1169551"/>
            <a:chOff x="4374206" y="2798058"/>
            <a:chExt cx="8939476" cy="116955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33C1EC-AEC0-2623-4717-2E7131DCE00C}"/>
                </a:ext>
              </a:extLst>
            </p:cNvPr>
            <p:cNvSpPr txBox="1"/>
            <p:nvPr/>
          </p:nvSpPr>
          <p:spPr>
            <a:xfrm>
              <a:off x="4943315" y="2798058"/>
              <a:ext cx="837036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원칙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2: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중립성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(Neutrality) 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-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특정 답변을 유도하지 않기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0C95083B-3F49-C163-55EC-93E48E5A87B6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E5A481D4-A7E4-E3A6-EA1E-7B84738AB714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" name="그림 1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2644FC2-3593-BBCA-CE4E-913E59B10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C2919B8B-7697-D20D-9FF4-DDE27BD6AFA6}"/>
              </a:ext>
            </a:extLst>
          </p:cNvPr>
          <p:cNvGrpSpPr/>
          <p:nvPr/>
        </p:nvGrpSpPr>
        <p:grpSpPr>
          <a:xfrm>
            <a:off x="4052988" y="3530901"/>
            <a:ext cx="6465835" cy="863570"/>
            <a:chOff x="3965516" y="2790917"/>
            <a:chExt cx="6465835" cy="86357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3E9360-7DDF-DFF6-9234-1F2F79C083D2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설문 문항에 우리의 가치 판단이나 편견이 담기면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응답자는 그에 맞춰 대답하려는 경향이 있음</a:t>
              </a:r>
              <a:endParaRPr lang="pt-BR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9BA5749A-5DA4-06ED-0BDE-E15393E38E6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B5BC432F-F1E3-6632-F6D4-E828B03079E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2F9E8D2D-F95E-C6DF-B06E-6292378EA90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FD76A7B1-46A2-B9EE-D172-70DA70E1E2F6}"/>
              </a:ext>
            </a:extLst>
          </p:cNvPr>
          <p:cNvGrpSpPr/>
          <p:nvPr/>
        </p:nvGrpSpPr>
        <p:grpSpPr>
          <a:xfrm>
            <a:off x="4052988" y="4566438"/>
            <a:ext cx="6465835" cy="463460"/>
            <a:chOff x="3965516" y="2790917"/>
            <a:chExt cx="6465835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9C93BF-A987-6943-B469-79A866990E93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이를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유도 질문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이라고 함</a:t>
              </a:r>
              <a:endParaRPr lang="pt-BR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753FCBCD-2085-3D74-C53D-8257E66F310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29C3B046-5DF4-D6B9-2D34-CE069FB2BCB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AE2AFFB8-5275-A524-6613-3F07503B0A9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070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1C374-219D-6BE0-8464-44689A7A7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2D0740C9-1498-71BE-8CCB-61CDF811AD4D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F60FD173-6F18-E5A7-FA21-E132E8A608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0D01E3AB-A1A7-392B-0473-FA0B02D174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DDEEFA-8B93-1793-E7A0-6651E82A2238}"/>
              </a:ext>
            </a:extLst>
          </p:cNvPr>
          <p:cNvSpPr txBox="1"/>
          <p:nvPr/>
        </p:nvSpPr>
        <p:spPr>
          <a:xfrm>
            <a:off x="5200563" y="711892"/>
            <a:ext cx="179087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생각해보기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pic>
        <p:nvPicPr>
          <p:cNvPr id="5" name="그림 4" descr="의류, 텍스트, 가구, 컴퓨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F08CFE6-6B68-911A-D897-CF71FBCD7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-92339" y="1250501"/>
            <a:ext cx="3267440" cy="5134708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EE836B0C-2637-BE29-A978-19BD0271D5EF}"/>
              </a:ext>
            </a:extLst>
          </p:cNvPr>
          <p:cNvGrpSpPr/>
          <p:nvPr/>
        </p:nvGrpSpPr>
        <p:grpSpPr>
          <a:xfrm>
            <a:off x="2965145" y="2421594"/>
            <a:ext cx="5006545" cy="863570"/>
            <a:chOff x="3965516" y="2790917"/>
            <a:chExt cx="5006545" cy="86357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9CD496-8F00-C096-EFE0-3C9628F185AB}"/>
                </a:ext>
              </a:extLst>
            </p:cNvPr>
            <p:cNvSpPr txBox="1"/>
            <p:nvPr/>
          </p:nvSpPr>
          <p:spPr>
            <a:xfrm>
              <a:off x="4282223" y="2790917"/>
              <a:ext cx="4689838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키오스크 앞에서 발길을 돌리는 한 어르신의 답답하고 외로운 사연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35FF0698-F37F-AAE1-7DAC-105B33E9AD0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324870CC-F35B-37F5-79CD-BF8D813BE27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FCF60F84-B06C-BCAF-4086-83E60738E8D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EEFEF7C-E947-2F94-6DF3-D5232699AC7B}"/>
              </a:ext>
            </a:extLst>
          </p:cNvPr>
          <p:cNvGrpSpPr/>
          <p:nvPr/>
        </p:nvGrpSpPr>
        <p:grpSpPr>
          <a:xfrm>
            <a:off x="2965145" y="3527472"/>
            <a:ext cx="5006545" cy="463460"/>
            <a:chOff x="3965516" y="2790917"/>
            <a:chExt cx="5006545" cy="46346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D8210E-E51B-E494-9772-3A487177DEA9}"/>
                </a:ext>
              </a:extLst>
            </p:cNvPr>
            <p:cNvSpPr txBox="1"/>
            <p:nvPr/>
          </p:nvSpPr>
          <p:spPr>
            <a:xfrm>
              <a:off x="4282223" y="2790917"/>
              <a:ext cx="468983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강렬한 공감대 형성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문제의 심각성 절감</a:t>
              </a: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D4B850CD-F913-2C7A-E9BB-AAA99D7AA1D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80504D2E-4A26-068A-1231-8D8287E52C5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F282ED6C-0224-2457-082C-E98E5EB3318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B2307AF9-E987-BC6F-47AF-3E958524D09E}"/>
              </a:ext>
            </a:extLst>
          </p:cNvPr>
          <p:cNvGrpSpPr/>
          <p:nvPr/>
        </p:nvGrpSpPr>
        <p:grpSpPr>
          <a:xfrm>
            <a:off x="3745298" y="4515629"/>
            <a:ext cx="5578714" cy="881548"/>
            <a:chOff x="3703391" y="3784630"/>
            <a:chExt cx="2927652" cy="881548"/>
          </a:xfrm>
        </p:grpSpPr>
        <p:sp>
          <p:nvSpPr>
            <p:cNvPr id="27" name="사각형: 둥근 모서리 26">
              <a:extLst>
                <a:ext uri="{FF2B5EF4-FFF2-40B4-BE49-F238E27FC236}">
                  <a16:creationId xmlns:a16="http://schemas.microsoft.com/office/drawing/2014/main" id="{296B27B7-D70B-1F6A-A353-97A31B1E960E}"/>
                </a:ext>
              </a:extLst>
            </p:cNvPr>
            <p:cNvSpPr/>
            <p:nvPr/>
          </p:nvSpPr>
          <p:spPr>
            <a:xfrm>
              <a:off x="3749700" y="3789428"/>
              <a:ext cx="2845152" cy="876750"/>
            </a:xfrm>
            <a:prstGeom prst="roundRect">
              <a:avLst>
                <a:gd name="adj" fmla="val 50000"/>
              </a:avLst>
            </a:prstGeom>
            <a:solidFill>
              <a:srgbClr val="4741BE"/>
            </a:solidFill>
            <a:ln>
              <a:noFill/>
            </a:ln>
            <a:effectLst>
              <a:outerShdw blurRad="127000" dist="127000" dir="2700000" algn="tl" rotWithShape="0">
                <a:srgbClr val="05186B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863F516-521F-E842-3D35-80389DD38BC7}"/>
                </a:ext>
              </a:extLst>
            </p:cNvPr>
            <p:cNvSpPr txBox="1"/>
            <p:nvPr/>
          </p:nvSpPr>
          <p:spPr>
            <a:xfrm>
              <a:off x="3703391" y="3784630"/>
              <a:ext cx="2927652" cy="87254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R="0" lvl="0" algn="ctr" defTabSz="914400" rtl="0" eaLnBrk="1" fontAlgn="auto" latinLnBrk="1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en-US" altLang="ko-KR" sz="2000" spc="-70" dirty="0">
                  <a:solidFill>
                    <a:schemeClr val="bg1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70" dirty="0">
                  <a:solidFill>
                    <a:schemeClr val="bg1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하지만</a:t>
              </a:r>
              <a:r>
                <a:rPr lang="en-US" altLang="ko-KR" sz="2000" spc="-70" dirty="0">
                  <a:solidFill>
                    <a:schemeClr val="bg1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70" dirty="0">
                  <a:solidFill>
                    <a:schemeClr val="bg1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한 사람의 이야기가 </a:t>
              </a:r>
              <a:br>
                <a:rPr lang="en-US" altLang="ko-KR" sz="2000" spc="-70" dirty="0">
                  <a:solidFill>
                    <a:schemeClr val="bg1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200" spc="-70" dirty="0">
                  <a:solidFill>
                    <a:srgbClr val="FFFF00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전체를 대변할 수 있을까</a:t>
              </a:r>
              <a:r>
                <a:rPr lang="en-US" altLang="ko-KR" sz="2200" spc="-70" dirty="0">
                  <a:solidFill>
                    <a:srgbClr val="FFFF00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r>
                <a:rPr lang="en-US" altLang="ko-KR" sz="2000" spc="-70" dirty="0">
                  <a:solidFill>
                    <a:schemeClr val="bg1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endParaRPr lang="ko-KR" altLang="en-US" sz="2200" spc="-70" dirty="0">
                <a:solidFill>
                  <a:srgbClr val="FFFF00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543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2F590-43E6-ACE6-CB93-308D968FA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8C83514-F724-F01D-9988-29E09E12232A}"/>
              </a:ext>
            </a:extLst>
          </p:cNvPr>
          <p:cNvSpPr txBox="1"/>
          <p:nvPr/>
        </p:nvSpPr>
        <p:spPr>
          <a:xfrm>
            <a:off x="778495" y="673792"/>
            <a:ext cx="24064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좋은 문항의 원칙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420F1-9693-6957-C410-D5F54CB7B833}"/>
              </a:ext>
            </a:extLst>
          </p:cNvPr>
          <p:cNvSpPr txBox="1"/>
          <p:nvPr/>
        </p:nvSpPr>
        <p:spPr>
          <a:xfrm>
            <a:off x="1134095" y="1593928"/>
            <a:ext cx="204639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명확성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&amp;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중립성</a:t>
            </a:r>
            <a:endParaRPr lang="en-US" altLang="ko-KR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8027076-7E47-3939-6A29-876904A41E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52C06E8C-8A02-8BB7-147D-0347D98B7DF5}"/>
              </a:ext>
            </a:extLst>
          </p:cNvPr>
          <p:cNvGrpSpPr/>
          <p:nvPr/>
        </p:nvGrpSpPr>
        <p:grpSpPr>
          <a:xfrm>
            <a:off x="3377570" y="2149512"/>
            <a:ext cx="8939476" cy="1169551"/>
            <a:chOff x="4374206" y="2798058"/>
            <a:chExt cx="8939476" cy="116955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CDC915-6FCE-8D5B-A8CF-90C3D92587B9}"/>
                </a:ext>
              </a:extLst>
            </p:cNvPr>
            <p:cNvSpPr txBox="1"/>
            <p:nvPr/>
          </p:nvSpPr>
          <p:spPr>
            <a:xfrm>
              <a:off x="4943315" y="2798058"/>
              <a:ext cx="837036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원칙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2: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중립성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(Neutrality) 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-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특정 답변을 유도하지 않기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35E35E3-CFD7-A213-44B5-8B691F2A870B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4D6E7B5A-7D0D-EA12-8E39-3076CE874A5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" name="그림 1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AFB43B32-DF92-4E49-405E-8FA80CB0E6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FD1021C-06F2-5A58-3F83-BAEE774F68F7}"/>
              </a:ext>
            </a:extLst>
          </p:cNvPr>
          <p:cNvGrpSpPr/>
          <p:nvPr/>
        </p:nvGrpSpPr>
        <p:grpSpPr>
          <a:xfrm>
            <a:off x="4052988" y="3304258"/>
            <a:ext cx="7662274" cy="463460"/>
            <a:chOff x="3965516" y="2790917"/>
            <a:chExt cx="7662274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D08995-CC75-D1D7-92AB-ABD6D3B18E10}"/>
                </a:ext>
              </a:extLst>
            </p:cNvPr>
            <p:cNvSpPr txBox="1"/>
            <p:nvPr/>
          </p:nvSpPr>
          <p:spPr>
            <a:xfrm>
              <a:off x="4282222" y="2790917"/>
              <a:ext cx="734556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정부가 당연히 해야 할 복지 정책에 대해 어떻게 생각하십니까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?" </a:t>
              </a:r>
              <a:endParaRPr lang="pt-BR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EC63EB2E-24CC-0B79-ACBC-3DBFD961ED7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14C45AC2-E259-38EC-E5B3-4E287EC09AF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0E1726B2-295A-9607-D348-A482A18D86D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2EB8DE0-F040-E433-212C-9231ADA84A38}"/>
              </a:ext>
            </a:extLst>
          </p:cNvPr>
          <p:cNvSpPr txBox="1"/>
          <p:nvPr/>
        </p:nvSpPr>
        <p:spPr>
          <a:xfrm>
            <a:off x="4262944" y="3915974"/>
            <a:ext cx="6803641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srgbClr val="C00000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srgbClr val="C00000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당연히 해야 할</a:t>
            </a:r>
            <a:r>
              <a:rPr lang="en-US" altLang="ko-KR" sz="2000" spc="-80" dirty="0">
                <a:solidFill>
                  <a:srgbClr val="C00000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이라는 표현은 이미 이 정책이 긍정적이라는 전제를 깔고 있음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BBE1C1-FE5A-C0EF-742E-E23A4C384FBC}"/>
              </a:ext>
            </a:extLst>
          </p:cNvPr>
          <p:cNvSpPr txBox="1"/>
          <p:nvPr/>
        </p:nvSpPr>
        <p:spPr>
          <a:xfrm>
            <a:off x="4262944" y="4722688"/>
            <a:ext cx="6803641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응답자에게 사회적으로 바람직한 방향으로 답하도록 압력을 가할 수 있음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0624AB-9996-4365-D8E4-91EF7E88BFFC}"/>
              </a:ext>
            </a:extLst>
          </p:cNvPr>
          <p:cNvSpPr txBox="1"/>
          <p:nvPr/>
        </p:nvSpPr>
        <p:spPr>
          <a:xfrm>
            <a:off x="4262944" y="5529402"/>
            <a:ext cx="7045918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질문은 </a:t>
            </a:r>
            <a:r>
              <a:rPr lang="en-US" altLang="ko-KR" sz="2000" spc="-80" dirty="0">
                <a:solidFill>
                  <a:srgbClr val="C00000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"</a:t>
            </a:r>
            <a:r>
              <a:rPr lang="ko-KR" altLang="en-US" sz="2000" spc="-80" dirty="0">
                <a:solidFill>
                  <a:srgbClr val="C00000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정부의 복지 정책에 대해 어떻게 생각하십니까</a:t>
            </a:r>
            <a:r>
              <a:rPr lang="en-US" altLang="ko-KR" sz="2000" spc="-80" dirty="0">
                <a:solidFill>
                  <a:srgbClr val="C00000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?"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와 같이 최대한 가치 판단을 배제하고 중립적으로 구성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471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AFD39-1ABB-464E-1379-C51622DE9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BFD9383-F148-8F20-9FAE-2CAE46B3A0FF}"/>
              </a:ext>
            </a:extLst>
          </p:cNvPr>
          <p:cNvSpPr txBox="1"/>
          <p:nvPr/>
        </p:nvSpPr>
        <p:spPr>
          <a:xfrm>
            <a:off x="778495" y="673792"/>
            <a:ext cx="24064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좋은 문항의 원칙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D4FDDC-3108-5729-0BEB-0604B1144A0A}"/>
              </a:ext>
            </a:extLst>
          </p:cNvPr>
          <p:cNvSpPr txBox="1"/>
          <p:nvPr/>
        </p:nvSpPr>
        <p:spPr>
          <a:xfrm>
            <a:off x="1134095" y="1593928"/>
            <a:ext cx="204639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명확성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&amp;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중립성</a:t>
            </a:r>
            <a:endParaRPr lang="en-US" altLang="ko-KR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8E30175-A01F-FDFD-2393-7C0E973DFA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DF4E7CA5-A3AB-52B3-7CE2-A9B64FD85A86}"/>
              </a:ext>
            </a:extLst>
          </p:cNvPr>
          <p:cNvGrpSpPr/>
          <p:nvPr/>
        </p:nvGrpSpPr>
        <p:grpSpPr>
          <a:xfrm>
            <a:off x="3377570" y="2149512"/>
            <a:ext cx="8939476" cy="1169551"/>
            <a:chOff x="4374206" y="2798058"/>
            <a:chExt cx="8939476" cy="116955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25A70D-2249-3B5A-C64F-F1F373B66F33}"/>
                </a:ext>
              </a:extLst>
            </p:cNvPr>
            <p:cNvSpPr txBox="1"/>
            <p:nvPr/>
          </p:nvSpPr>
          <p:spPr>
            <a:xfrm>
              <a:off x="4943315" y="2798058"/>
              <a:ext cx="837036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원칙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2: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중립성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(Neutrality) 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-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특정 답변을 유도하지 않기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53660692-C7C2-5DF6-A525-594ACB7B984F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12E5E4F7-4F0B-50B8-0DC9-D8AB013D1F03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" name="그림 1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00BF4EBA-A63D-E818-BA11-F03C7DF886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38407CE-18EE-3995-0992-D704854EA3A0}"/>
              </a:ext>
            </a:extLst>
          </p:cNvPr>
          <p:cNvGrpSpPr/>
          <p:nvPr/>
        </p:nvGrpSpPr>
        <p:grpSpPr>
          <a:xfrm>
            <a:off x="4052988" y="3304258"/>
            <a:ext cx="7662274" cy="463460"/>
            <a:chOff x="3965516" y="2790917"/>
            <a:chExt cx="7662274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595609F-7F64-6DC3-204B-0F5E2FE9ACF1}"/>
                </a:ext>
              </a:extLst>
            </p:cNvPr>
            <p:cNvSpPr txBox="1"/>
            <p:nvPr/>
          </p:nvSpPr>
          <p:spPr>
            <a:xfrm>
              <a:off x="4282222" y="2790917"/>
              <a:ext cx="734556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축제 예산 개편에 대한 학생 의견 조사</a:t>
              </a:r>
              <a:endParaRPr lang="pt-BR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3076AE2F-BC0D-B503-5C98-BC22D5066C8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5962E88D-AA70-153C-DAD7-8A2E6339335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1ABFA23E-14B9-1F6E-64FE-A27AFE364B0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EC70EAC-BAD1-13DA-DDB8-593AE47AF066}"/>
              </a:ext>
            </a:extLst>
          </p:cNvPr>
          <p:cNvSpPr txBox="1"/>
          <p:nvPr/>
        </p:nvSpPr>
        <p:spPr>
          <a:xfrm>
            <a:off x="4262944" y="3915974"/>
            <a:ext cx="7194410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"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매년 낭비되는 축제 예산을 줄여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그 돈으로 부족한 도서관의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전공 서적을 확충하는 합리적인 방안에 동의하십니까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?“ 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F9138E-29C2-3B5A-1EE9-490A489BB61D}"/>
              </a:ext>
            </a:extLst>
          </p:cNvPr>
          <p:cNvSpPr txBox="1"/>
          <p:nvPr/>
        </p:nvSpPr>
        <p:spPr>
          <a:xfrm>
            <a:off x="4262944" y="4722688"/>
            <a:ext cx="7194410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‘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낭비되는’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‘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부족한’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‘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합리적인’ 이라는 단어들 때문에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이 방안에 동의하지 않으면 비합리적인 사람이 되는 것 같은 압박을 받게 됨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45EF94-F31B-0C1D-3A4C-1FD5F14515B6}"/>
              </a:ext>
            </a:extLst>
          </p:cNvPr>
          <p:cNvSpPr txBox="1"/>
          <p:nvPr/>
        </p:nvSpPr>
        <p:spPr>
          <a:xfrm>
            <a:off x="4262944" y="5529402"/>
            <a:ext cx="7045918" cy="40011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당연히 설문 결과는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90%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이상이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동의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하는 것으로 나타남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893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BE3C7-AB12-3BC1-78B4-38AB9B061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AD7E499-A2E9-2BA1-5784-50D4D693C661}"/>
              </a:ext>
            </a:extLst>
          </p:cNvPr>
          <p:cNvSpPr txBox="1"/>
          <p:nvPr/>
        </p:nvSpPr>
        <p:spPr>
          <a:xfrm>
            <a:off x="778495" y="673792"/>
            <a:ext cx="24064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좋은 문항의 원칙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0BB1C-9C8D-BAC4-4919-8FECEC3D7A87}"/>
              </a:ext>
            </a:extLst>
          </p:cNvPr>
          <p:cNvSpPr txBox="1"/>
          <p:nvPr/>
        </p:nvSpPr>
        <p:spPr>
          <a:xfrm>
            <a:off x="1134095" y="1593928"/>
            <a:ext cx="204639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명확성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&amp;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중립성</a:t>
            </a:r>
            <a:endParaRPr lang="en-US" altLang="ko-KR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98B6B40-256C-F891-F863-7488B860CA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3BBFECE1-1B0E-4117-04B4-5664BAE7130C}"/>
              </a:ext>
            </a:extLst>
          </p:cNvPr>
          <p:cNvGrpSpPr/>
          <p:nvPr/>
        </p:nvGrpSpPr>
        <p:grpSpPr>
          <a:xfrm>
            <a:off x="3377570" y="2149512"/>
            <a:ext cx="8939476" cy="1169551"/>
            <a:chOff x="4374206" y="2798058"/>
            <a:chExt cx="8939476" cy="116955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1B5C84-7BAA-28D5-9CC0-FC5EC23534EA}"/>
                </a:ext>
              </a:extLst>
            </p:cNvPr>
            <p:cNvSpPr txBox="1"/>
            <p:nvPr/>
          </p:nvSpPr>
          <p:spPr>
            <a:xfrm>
              <a:off x="4943315" y="2798058"/>
              <a:ext cx="837036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원칙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2: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중립성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(Neutrality) 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-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특정 답변을 유도하지 않기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BDBAAF1D-A2A1-5370-6063-15FF8AB5FAE4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CCDE7E9F-3BC6-7CF7-D949-FD3D10AA5415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" name="그림 1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83BFCA1-FFF8-B79F-A723-D5A251337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E2B2DBBD-CADA-D24E-0BF4-0784B1BA1FFC}"/>
              </a:ext>
            </a:extLst>
          </p:cNvPr>
          <p:cNvGrpSpPr/>
          <p:nvPr/>
        </p:nvGrpSpPr>
        <p:grpSpPr>
          <a:xfrm>
            <a:off x="4052988" y="3304258"/>
            <a:ext cx="7662274" cy="463460"/>
            <a:chOff x="3965516" y="2790917"/>
            <a:chExt cx="7662274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D489A6-8D35-D787-B890-8201373EE2DC}"/>
                </a:ext>
              </a:extLst>
            </p:cNvPr>
            <p:cNvSpPr txBox="1"/>
            <p:nvPr/>
          </p:nvSpPr>
          <p:spPr>
            <a:xfrm>
              <a:off x="4282222" y="2790917"/>
              <a:ext cx="734556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축제 예산 개편에 대한 학생 의견 조사</a:t>
              </a:r>
              <a:endParaRPr lang="pt-BR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875B4013-BF1F-2344-6F8B-857A82F0BCF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B03A3134-128F-9785-050D-D2F5EBAB9F3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C46A0F04-B9E8-30D5-F416-00A60F1A59F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B737562-4543-1B29-FA63-B48A5AE46C4D}"/>
              </a:ext>
            </a:extLst>
          </p:cNvPr>
          <p:cNvSpPr txBox="1"/>
          <p:nvPr/>
        </p:nvSpPr>
        <p:spPr>
          <a:xfrm>
            <a:off x="4262944" y="3915974"/>
            <a:ext cx="7194410" cy="40011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축제 예산 대폭 삭감 후 학생 반발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354488-CA23-099A-4C2A-EEC9D291623F}"/>
              </a:ext>
            </a:extLst>
          </p:cNvPr>
          <p:cNvSpPr txBox="1"/>
          <p:nvPr/>
        </p:nvSpPr>
        <p:spPr>
          <a:xfrm>
            <a:off x="4262944" y="4370997"/>
            <a:ext cx="7194410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전공 서적 확충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과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축제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모두를 원했지만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유도 질문이 그들에게 공정한 선택의 기회를 박탈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94C8F9-0021-07D9-9276-E5913FBC9CA4}"/>
              </a:ext>
            </a:extLst>
          </p:cNvPr>
          <p:cNvSpPr txBox="1"/>
          <p:nvPr/>
        </p:nvSpPr>
        <p:spPr>
          <a:xfrm flipH="1">
            <a:off x="3946679" y="5181631"/>
            <a:ext cx="6653938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명확성과 중립성은 수집할 데이터의 품질을 넘어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우리가 내릴 정책 결정의 성패를 좌우하는 원칙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500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6F555-E3F0-4A46-181A-8FA691910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그룹 52">
            <a:extLst>
              <a:ext uri="{FF2B5EF4-FFF2-40B4-BE49-F238E27FC236}">
                <a16:creationId xmlns:a16="http://schemas.microsoft.com/office/drawing/2014/main" id="{64864D9F-5538-1CBA-2A91-52B6E4DB6007}"/>
              </a:ext>
            </a:extLst>
          </p:cNvPr>
          <p:cNvGrpSpPr/>
          <p:nvPr/>
        </p:nvGrpSpPr>
        <p:grpSpPr>
          <a:xfrm>
            <a:off x="-284" y="2952800"/>
            <a:ext cx="7988584" cy="3619500"/>
            <a:chOff x="-284" y="2952800"/>
            <a:chExt cx="7988584" cy="3619500"/>
          </a:xfrm>
        </p:grpSpPr>
        <p:sp>
          <p:nvSpPr>
            <p:cNvPr id="28" name="사각형: 잘린 한쪽 모서리 27">
              <a:extLst>
                <a:ext uri="{FF2B5EF4-FFF2-40B4-BE49-F238E27FC236}">
                  <a16:creationId xmlns:a16="http://schemas.microsoft.com/office/drawing/2014/main" id="{0C012779-A70F-B488-A2BB-5A8D58F2D7CD}"/>
                </a:ext>
              </a:extLst>
            </p:cNvPr>
            <p:cNvSpPr/>
            <p:nvPr/>
          </p:nvSpPr>
          <p:spPr>
            <a:xfrm flipV="1">
              <a:off x="0" y="2952800"/>
              <a:ext cx="7988300" cy="3619500"/>
            </a:xfrm>
            <a:prstGeom prst="snip1Rect">
              <a:avLst>
                <a:gd name="adj" fmla="val 19123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190500" dist="2540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9D496DB9-6F77-7C48-E031-198ADE2B7EF9}"/>
                </a:ext>
              </a:extLst>
            </p:cNvPr>
            <p:cNvSpPr/>
            <p:nvPr/>
          </p:nvSpPr>
          <p:spPr>
            <a:xfrm flipH="1">
              <a:off x="-284" y="3265367"/>
              <a:ext cx="1981484" cy="2994366"/>
            </a:xfrm>
            <a:prstGeom prst="rect">
              <a:avLst/>
            </a:prstGeom>
            <a:solidFill>
              <a:srgbClr val="9A5CC8"/>
            </a:solidFill>
            <a:ln w="6350">
              <a:noFill/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err="1"/>
                <a:t>ㅍㅍㅍㅍ</a:t>
              </a:r>
              <a:endParaRPr lang="ko-KR" altLang="en-US" dirty="0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CB978045-71C1-9222-1ECF-5AC6D9BD5A19}"/>
                </a:ext>
              </a:extLst>
            </p:cNvPr>
            <p:cNvSpPr/>
            <p:nvPr/>
          </p:nvSpPr>
          <p:spPr>
            <a:xfrm>
              <a:off x="485432" y="3265367"/>
              <a:ext cx="2994368" cy="2994366"/>
            </a:xfrm>
            <a:prstGeom prst="ellipse">
              <a:avLst/>
            </a:prstGeom>
            <a:solidFill>
              <a:srgbClr val="9A5CC8"/>
            </a:solidFill>
            <a:ln w="6350">
              <a:noFill/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/>
                <a:t>ㅍ</a:t>
              </a:r>
              <a:endParaRPr lang="ko-KR" altLang="en-US" dirty="0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1367FAF7-38FF-4DF0-2F22-3302CDF2F6A8}"/>
                </a:ext>
              </a:extLst>
            </p:cNvPr>
            <p:cNvSpPr/>
            <p:nvPr/>
          </p:nvSpPr>
          <p:spPr>
            <a:xfrm>
              <a:off x="669473" y="3449408"/>
              <a:ext cx="2626286" cy="2626285"/>
            </a:xfrm>
            <a:prstGeom prst="ellipse">
              <a:avLst/>
            </a:prstGeom>
            <a:solidFill>
              <a:srgbClr val="C5A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D79F5B4-72E0-FE1C-CC73-18A68FA5EBC1}"/>
                </a:ext>
              </a:extLst>
            </p:cNvPr>
            <p:cNvSpPr txBox="1"/>
            <p:nvPr/>
          </p:nvSpPr>
          <p:spPr>
            <a:xfrm>
              <a:off x="810661" y="4299892"/>
              <a:ext cx="2343911" cy="770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36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객관식 질문</a:t>
              </a:r>
            </a:p>
          </p:txBody>
        </p: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352F2FA6-B36E-571A-4284-80B17C135409}"/>
                </a:ext>
              </a:extLst>
            </p:cNvPr>
            <p:cNvGrpSpPr/>
            <p:nvPr/>
          </p:nvGrpSpPr>
          <p:grpSpPr>
            <a:xfrm rot="5400000">
              <a:off x="7471211" y="2919318"/>
              <a:ext cx="54768" cy="569116"/>
              <a:chOff x="11737182" y="289245"/>
              <a:chExt cx="54768" cy="569116"/>
            </a:xfrm>
          </p:grpSpPr>
          <p:sp>
            <p:nvSpPr>
              <p:cNvPr id="39" name="타원 38">
                <a:extLst>
                  <a:ext uri="{FF2B5EF4-FFF2-40B4-BE49-F238E27FC236}">
                    <a16:creationId xmlns:a16="http://schemas.microsoft.com/office/drawing/2014/main" id="{255BECC2-473C-6CE8-7E44-A0336D7317BD}"/>
                  </a:ext>
                </a:extLst>
              </p:cNvPr>
              <p:cNvSpPr/>
              <p:nvPr/>
            </p:nvSpPr>
            <p:spPr>
              <a:xfrm>
                <a:off x="11737182" y="289245"/>
                <a:ext cx="54768" cy="54766"/>
              </a:xfrm>
              <a:prstGeom prst="ellipse">
                <a:avLst/>
              </a:prstGeom>
              <a:solidFill>
                <a:srgbClr val="002373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타원 39">
                <a:extLst>
                  <a:ext uri="{FF2B5EF4-FFF2-40B4-BE49-F238E27FC236}">
                    <a16:creationId xmlns:a16="http://schemas.microsoft.com/office/drawing/2014/main" id="{119135E8-798F-CA1C-31DF-EA9C76426033}"/>
                  </a:ext>
                </a:extLst>
              </p:cNvPr>
              <p:cNvSpPr/>
              <p:nvPr/>
            </p:nvSpPr>
            <p:spPr>
              <a:xfrm>
                <a:off x="11737182" y="458314"/>
                <a:ext cx="54768" cy="54766"/>
              </a:xfrm>
              <a:prstGeom prst="ellipse">
                <a:avLst/>
              </a:prstGeom>
              <a:solidFill>
                <a:srgbClr val="002373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타원 40">
                <a:extLst>
                  <a:ext uri="{FF2B5EF4-FFF2-40B4-BE49-F238E27FC236}">
                    <a16:creationId xmlns:a16="http://schemas.microsoft.com/office/drawing/2014/main" id="{A099689C-30AB-7F8E-D38F-2E14C996D9E0}"/>
                  </a:ext>
                </a:extLst>
              </p:cNvPr>
              <p:cNvSpPr/>
              <p:nvPr/>
            </p:nvSpPr>
            <p:spPr>
              <a:xfrm>
                <a:off x="11737182" y="803595"/>
                <a:ext cx="54768" cy="54766"/>
              </a:xfrm>
              <a:prstGeom prst="ellipse">
                <a:avLst/>
              </a:prstGeom>
              <a:solidFill>
                <a:srgbClr val="002373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A0CBE516-775B-AF78-A47E-A88380C1E422}"/>
              </a:ext>
            </a:extLst>
          </p:cNvPr>
          <p:cNvSpPr txBox="1"/>
          <p:nvPr/>
        </p:nvSpPr>
        <p:spPr>
          <a:xfrm>
            <a:off x="778495" y="673792"/>
            <a:ext cx="24064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좋은 문항의 원칙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EF2F69-AEF1-D25C-BEBC-C05CFD9F6C79}"/>
              </a:ext>
            </a:extLst>
          </p:cNvPr>
          <p:cNvSpPr txBox="1"/>
          <p:nvPr/>
        </p:nvSpPr>
        <p:spPr>
          <a:xfrm>
            <a:off x="1134095" y="1593928"/>
            <a:ext cx="183062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질문 유형 선택</a:t>
            </a:r>
            <a:endParaRPr lang="en-US" altLang="ko-KR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4C8F3FB-F529-F2C4-8253-2AB24656EE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94A39BB4-AAB3-6DF6-F0C0-3851337C8704}"/>
              </a:ext>
            </a:extLst>
          </p:cNvPr>
          <p:cNvGrpSpPr/>
          <p:nvPr/>
        </p:nvGrpSpPr>
        <p:grpSpPr>
          <a:xfrm>
            <a:off x="1032955" y="2337081"/>
            <a:ext cx="4713192" cy="630942"/>
            <a:chOff x="4374206" y="2798058"/>
            <a:chExt cx="4713192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8936E8C-0861-1FCB-080D-6469A0E005FD}"/>
                </a:ext>
              </a:extLst>
            </p:cNvPr>
            <p:cNvSpPr txBox="1"/>
            <p:nvPr/>
          </p:nvSpPr>
          <p:spPr>
            <a:xfrm>
              <a:off x="4943315" y="2798058"/>
              <a:ext cx="414408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적절한 질문 유형 선택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55A456EA-6FE3-D08F-98E4-2036D786AC9C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6DC9EF44-36AA-9ADE-8CC1-52C0F8F9E104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24208E50-0E8D-30CA-0A36-1A2BF1A947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C91F8AC3-2ABD-26A2-B676-B03536483944}"/>
              </a:ext>
            </a:extLst>
          </p:cNvPr>
          <p:cNvGrpSpPr/>
          <p:nvPr/>
        </p:nvGrpSpPr>
        <p:grpSpPr>
          <a:xfrm>
            <a:off x="3760369" y="3656889"/>
            <a:ext cx="3968018" cy="463460"/>
            <a:chOff x="3965516" y="2790917"/>
            <a:chExt cx="3968018" cy="46346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0D3274-1376-746D-9245-E3E7C35FC309}"/>
                </a:ext>
              </a:extLst>
            </p:cNvPr>
            <p:cNvSpPr txBox="1"/>
            <p:nvPr/>
          </p:nvSpPr>
          <p:spPr>
            <a:xfrm>
              <a:off x="4282223" y="2790917"/>
              <a:ext cx="365131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숫자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로 답을 얻고 싶을 때</a:t>
              </a:r>
            </a:p>
          </p:txBody>
        </p: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67B9463A-30B6-2DF8-7800-AFBEE51EB88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6" name="원호 35">
                <a:extLst>
                  <a:ext uri="{FF2B5EF4-FFF2-40B4-BE49-F238E27FC236}">
                    <a16:creationId xmlns:a16="http://schemas.microsoft.com/office/drawing/2014/main" id="{E4D0F0F6-0CBC-2B7E-C6AD-0D94CDECC46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7" name="자유형: 도형 36">
                <a:extLst>
                  <a:ext uri="{FF2B5EF4-FFF2-40B4-BE49-F238E27FC236}">
                    <a16:creationId xmlns:a16="http://schemas.microsoft.com/office/drawing/2014/main" id="{E5D3A293-04FF-90BE-E0F5-A292FBD7730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E2F9C5B8-6339-7F8F-E46C-8E6A7ABB6CD3}"/>
              </a:ext>
            </a:extLst>
          </p:cNvPr>
          <p:cNvGrpSpPr/>
          <p:nvPr/>
        </p:nvGrpSpPr>
        <p:grpSpPr>
          <a:xfrm>
            <a:off x="3760369" y="4447866"/>
            <a:ext cx="4227931" cy="863570"/>
            <a:chOff x="3965516" y="2790917"/>
            <a:chExt cx="4227931" cy="86357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BE9944-A7F3-AF35-8454-D7DD5D458BA1}"/>
                </a:ext>
              </a:extLst>
            </p:cNvPr>
            <p:cNvSpPr txBox="1"/>
            <p:nvPr/>
          </p:nvSpPr>
          <p:spPr>
            <a:xfrm>
              <a:off x="4282223" y="2790917"/>
              <a:ext cx="3911224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응답이 용이하고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분석이 빠르며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통계적 비교가 명확함</a:t>
              </a:r>
            </a:p>
          </p:txBody>
        </p: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FFED447D-05CD-919E-065A-58F0D624BE7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45" name="원호 44">
                <a:extLst>
                  <a:ext uri="{FF2B5EF4-FFF2-40B4-BE49-F238E27FC236}">
                    <a16:creationId xmlns:a16="http://schemas.microsoft.com/office/drawing/2014/main" id="{B507771C-F100-17AA-EC3F-235A5DAC231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6" name="자유형: 도형 45">
                <a:extLst>
                  <a:ext uri="{FF2B5EF4-FFF2-40B4-BE49-F238E27FC236}">
                    <a16:creationId xmlns:a16="http://schemas.microsoft.com/office/drawing/2014/main" id="{7D47870D-637C-38B3-EE40-C15B2103F56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349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92206-E00B-673C-05AB-40892F97B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1FAD822-064E-7A41-6340-38469CCDFFA5}"/>
              </a:ext>
            </a:extLst>
          </p:cNvPr>
          <p:cNvSpPr txBox="1"/>
          <p:nvPr/>
        </p:nvSpPr>
        <p:spPr>
          <a:xfrm>
            <a:off x="778495" y="673792"/>
            <a:ext cx="24064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좋은 문항의 원칙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11F95F-B9F9-5099-A07A-5106C6FED70C}"/>
              </a:ext>
            </a:extLst>
          </p:cNvPr>
          <p:cNvSpPr txBox="1"/>
          <p:nvPr/>
        </p:nvSpPr>
        <p:spPr>
          <a:xfrm>
            <a:off x="1134095" y="1593928"/>
            <a:ext cx="183062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질문 유형 선택</a:t>
            </a:r>
            <a:endParaRPr lang="en-US" altLang="ko-KR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E0065B2-ACEB-B2C5-DE8E-D60863D9F9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50FECED5-FE7B-6ABB-C6AB-668FF63299C8}"/>
              </a:ext>
            </a:extLst>
          </p:cNvPr>
          <p:cNvGrpSpPr/>
          <p:nvPr/>
        </p:nvGrpSpPr>
        <p:grpSpPr>
          <a:xfrm>
            <a:off x="1032955" y="2337081"/>
            <a:ext cx="4713192" cy="630942"/>
            <a:chOff x="4374206" y="2798058"/>
            <a:chExt cx="4713192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71B8FC6-AFE6-FBD1-18BF-6F61CEC1572B}"/>
                </a:ext>
              </a:extLst>
            </p:cNvPr>
            <p:cNvSpPr txBox="1"/>
            <p:nvPr/>
          </p:nvSpPr>
          <p:spPr>
            <a:xfrm>
              <a:off x="4943315" y="2798058"/>
              <a:ext cx="414408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적절한 질문 유형 선택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37EEA918-481A-AF87-F520-286B134490CE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8EABB365-3FDA-D97A-9D5F-235813318CF5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F48843D-838E-FA66-B718-E8175420DF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476E0F51-185E-8576-7839-63B4948CD871}"/>
              </a:ext>
            </a:extLst>
          </p:cNvPr>
          <p:cNvGrpSpPr/>
          <p:nvPr/>
        </p:nvGrpSpPr>
        <p:grpSpPr>
          <a:xfrm>
            <a:off x="1428113" y="3161928"/>
            <a:ext cx="5082978" cy="571286"/>
            <a:chOff x="1013128" y="1841927"/>
            <a:chExt cx="5082978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2C19B5-166B-9FCF-D5C8-B98E913DFE90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리커트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 척도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Likert Scale)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BC310461-0B59-BE80-2E3B-3D8188572926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7D884C9-3F2A-5AB0-B3F2-0362C9535A16}"/>
              </a:ext>
            </a:extLst>
          </p:cNvPr>
          <p:cNvGrpSpPr/>
          <p:nvPr/>
        </p:nvGrpSpPr>
        <p:grpSpPr>
          <a:xfrm>
            <a:off x="1811880" y="3873530"/>
            <a:ext cx="6465835" cy="863570"/>
            <a:chOff x="3965516" y="2790917"/>
            <a:chExt cx="6465835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C519E8-37C6-84EC-27DE-8456E10B7A37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매우 동의한다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부터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매우 동의하지 않는다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까지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5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점이나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7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점으로 태도나 만족도를 측정하는 방식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B69290A0-F33E-5328-C8D6-1F80CEE16B1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E6034CFD-92C5-59FB-11AF-F4944FAF607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EF6A38FE-2ED5-7031-3766-8B31A3B48D8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C7C8B923-003B-5CFF-B0FA-C53A12CB8237}"/>
              </a:ext>
            </a:extLst>
          </p:cNvPr>
          <p:cNvGrpSpPr/>
          <p:nvPr/>
        </p:nvGrpSpPr>
        <p:grpSpPr>
          <a:xfrm>
            <a:off x="1811880" y="4783745"/>
            <a:ext cx="6465835" cy="463460"/>
            <a:chOff x="3965516" y="2790917"/>
            <a:chExt cx="6465835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7E9D0C-2B2B-5348-8A8A-022ABA5E047C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정책에 대한 긍정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/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부정 태도를 측정하는 데 매우 효과적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0ABCB47B-34AB-C7F5-1F79-4DEEFD2C998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35DA4A41-52DA-8CF5-56E8-0D95C674F63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1FC5B57C-93C0-750B-394D-F4F1F4E6064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959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08EA9-6039-578D-9229-9C12B7AE9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0DB1654-1A73-9E8B-4055-8B63A94CAE7E}"/>
              </a:ext>
            </a:extLst>
          </p:cNvPr>
          <p:cNvSpPr txBox="1"/>
          <p:nvPr/>
        </p:nvSpPr>
        <p:spPr>
          <a:xfrm>
            <a:off x="778495" y="673792"/>
            <a:ext cx="24064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좋은 문항의 원칙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2728A3-DD90-8666-CCB7-A91A67586CA3}"/>
              </a:ext>
            </a:extLst>
          </p:cNvPr>
          <p:cNvSpPr txBox="1"/>
          <p:nvPr/>
        </p:nvSpPr>
        <p:spPr>
          <a:xfrm>
            <a:off x="1134095" y="1593928"/>
            <a:ext cx="183062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질문 유형 선택</a:t>
            </a:r>
            <a:endParaRPr lang="en-US" altLang="ko-KR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68FAF2A-1B42-5AD2-B574-646DA1A113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E02F1EFE-DA30-10E0-9B4A-F004628D6A7B}"/>
              </a:ext>
            </a:extLst>
          </p:cNvPr>
          <p:cNvGrpSpPr/>
          <p:nvPr/>
        </p:nvGrpSpPr>
        <p:grpSpPr>
          <a:xfrm>
            <a:off x="1032955" y="2337081"/>
            <a:ext cx="4713192" cy="630942"/>
            <a:chOff x="4374206" y="2798058"/>
            <a:chExt cx="4713192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F1CCB08-863C-0488-AFE9-96E182323EA2}"/>
                </a:ext>
              </a:extLst>
            </p:cNvPr>
            <p:cNvSpPr txBox="1"/>
            <p:nvPr/>
          </p:nvSpPr>
          <p:spPr>
            <a:xfrm>
              <a:off x="4943315" y="2798058"/>
              <a:ext cx="414408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적절한 질문 유형 선택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319E98FA-1579-A9D3-A5FB-348BB7FB8216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CF358DCF-BCD5-45B7-2A6C-4CAA0B05E2F8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196F2FC1-3095-5F7E-7642-DB43AF3E93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4B95C8E-FB24-D308-C409-0E0863C73A80}"/>
              </a:ext>
            </a:extLst>
          </p:cNvPr>
          <p:cNvGrpSpPr/>
          <p:nvPr/>
        </p:nvGrpSpPr>
        <p:grpSpPr>
          <a:xfrm>
            <a:off x="1428113" y="3161928"/>
            <a:ext cx="5082978" cy="571286"/>
            <a:chOff x="1013128" y="1841927"/>
            <a:chExt cx="5082978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926115-99C1-E3EA-DB34-E1C5F5CFA0A0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단일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/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복수 응답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D8688F81-1C09-8D13-3C2E-15A7A0DCDCEB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8A2C260B-0237-6DAD-57DD-C5DBFDF8F98C}"/>
              </a:ext>
            </a:extLst>
          </p:cNvPr>
          <p:cNvGrpSpPr/>
          <p:nvPr/>
        </p:nvGrpSpPr>
        <p:grpSpPr>
          <a:xfrm>
            <a:off x="1811880" y="3873530"/>
            <a:ext cx="6465835" cy="463460"/>
            <a:chOff x="3965516" y="2790917"/>
            <a:chExt cx="6465835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41E349-7FC6-1355-DC6B-18E74FE33C73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항목 중 하나 또는 여러 개를 선택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45232AD0-4C59-2A88-F5C3-549DB4C67F9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1DA37E31-4FC3-48B9-1EA9-0EF2AACF967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1C0FE3CF-98F5-E6BB-5D87-B8E6CAC3AF8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8275E151-9180-8F58-CF0C-C71567B6A4E6}"/>
              </a:ext>
            </a:extLst>
          </p:cNvPr>
          <p:cNvGrpSpPr/>
          <p:nvPr/>
        </p:nvGrpSpPr>
        <p:grpSpPr>
          <a:xfrm>
            <a:off x="1424205" y="4846143"/>
            <a:ext cx="5082978" cy="571286"/>
            <a:chOff x="1013128" y="1841927"/>
            <a:chExt cx="5082978" cy="5712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D98D2D3-4539-FF54-4546-F6BDEB910724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순위형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Ranking)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723082F4-0B6A-CDAF-CA42-A7E72AD306A6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D8FC6475-4937-4EFF-B04C-5F2685877F9D}"/>
              </a:ext>
            </a:extLst>
          </p:cNvPr>
          <p:cNvGrpSpPr/>
          <p:nvPr/>
        </p:nvGrpSpPr>
        <p:grpSpPr>
          <a:xfrm>
            <a:off x="1807972" y="5557745"/>
            <a:ext cx="6465835" cy="463460"/>
            <a:chOff x="3965516" y="2790917"/>
            <a:chExt cx="6465835" cy="46346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B492834-D337-8E19-32D3-81C2B9C8A58C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여러 항목의 우선순위를 파악</a:t>
              </a: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79A15774-3A8D-134D-56D4-BACCE8201D1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9" name="원호 28">
                <a:extLst>
                  <a:ext uri="{FF2B5EF4-FFF2-40B4-BE49-F238E27FC236}">
                    <a16:creationId xmlns:a16="http://schemas.microsoft.com/office/drawing/2014/main" id="{034C01CD-739D-0E2B-6A91-9CBCC29EB14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0" name="자유형: 도형 29">
                <a:extLst>
                  <a:ext uri="{FF2B5EF4-FFF2-40B4-BE49-F238E27FC236}">
                    <a16:creationId xmlns:a16="http://schemas.microsoft.com/office/drawing/2014/main" id="{241C280B-3215-9950-9F7E-FA785A0C274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494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FDCE7-CC25-DA36-7494-9E3089D72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B704606-E84F-ABD1-64D3-EC8F6E4E9900}"/>
              </a:ext>
            </a:extLst>
          </p:cNvPr>
          <p:cNvSpPr txBox="1"/>
          <p:nvPr/>
        </p:nvSpPr>
        <p:spPr>
          <a:xfrm>
            <a:off x="778495" y="673792"/>
            <a:ext cx="24064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좋은 문항의 원칙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F897B5-2351-CF96-3393-A1858F26C14C}"/>
              </a:ext>
            </a:extLst>
          </p:cNvPr>
          <p:cNvSpPr txBox="1"/>
          <p:nvPr/>
        </p:nvSpPr>
        <p:spPr>
          <a:xfrm>
            <a:off x="1134095" y="1593928"/>
            <a:ext cx="183062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질문 유형 선택</a:t>
            </a:r>
            <a:endParaRPr lang="en-US" altLang="ko-KR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715311-BF60-4847-7FE9-5D3E9384EA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5E273450-0C03-ABBC-C1F2-9346AA876B69}"/>
              </a:ext>
            </a:extLst>
          </p:cNvPr>
          <p:cNvGrpSpPr/>
          <p:nvPr/>
        </p:nvGrpSpPr>
        <p:grpSpPr>
          <a:xfrm>
            <a:off x="1032955" y="2337081"/>
            <a:ext cx="4713192" cy="630942"/>
            <a:chOff x="4374206" y="2798058"/>
            <a:chExt cx="4713192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E44608D-02D9-B032-2D1E-64E1E4782100}"/>
                </a:ext>
              </a:extLst>
            </p:cNvPr>
            <p:cNvSpPr txBox="1"/>
            <p:nvPr/>
          </p:nvSpPr>
          <p:spPr>
            <a:xfrm>
              <a:off x="4943315" y="2798058"/>
              <a:ext cx="414408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적절한 질문 유형 선택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FD4C37D9-57CB-CDB8-6A7D-DF702C872BF3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C7F21AAA-D557-C2C0-C0EB-108D204E836E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BE9179EF-49B7-7F60-1D7E-1F2D6C3CB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111" name="사각형: 잘린 한쪽 모서리 110">
            <a:extLst>
              <a:ext uri="{FF2B5EF4-FFF2-40B4-BE49-F238E27FC236}">
                <a16:creationId xmlns:a16="http://schemas.microsoft.com/office/drawing/2014/main" id="{1F7CBC93-1F00-9489-CD19-AD910DD89539}"/>
              </a:ext>
            </a:extLst>
          </p:cNvPr>
          <p:cNvSpPr/>
          <p:nvPr/>
        </p:nvSpPr>
        <p:spPr>
          <a:xfrm flipV="1">
            <a:off x="0" y="2968428"/>
            <a:ext cx="7988300" cy="3619500"/>
          </a:xfrm>
          <a:prstGeom prst="snip1Rect">
            <a:avLst>
              <a:gd name="adj" fmla="val 19123"/>
            </a:avLst>
          </a:prstGeom>
          <a:solidFill>
            <a:schemeClr val="bg1"/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직사각형 111">
            <a:extLst>
              <a:ext uri="{FF2B5EF4-FFF2-40B4-BE49-F238E27FC236}">
                <a16:creationId xmlns:a16="http://schemas.microsoft.com/office/drawing/2014/main" id="{B0590E4F-4D34-02B0-71BA-D88D2A5DA1CF}"/>
              </a:ext>
            </a:extLst>
          </p:cNvPr>
          <p:cNvSpPr/>
          <p:nvPr/>
        </p:nvSpPr>
        <p:spPr>
          <a:xfrm flipH="1">
            <a:off x="-284" y="3280995"/>
            <a:ext cx="1981484" cy="2994366"/>
          </a:xfrm>
          <a:prstGeom prst="rect">
            <a:avLst/>
          </a:prstGeom>
          <a:solidFill>
            <a:srgbClr val="4741BE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3" name="타원 112">
            <a:extLst>
              <a:ext uri="{FF2B5EF4-FFF2-40B4-BE49-F238E27FC236}">
                <a16:creationId xmlns:a16="http://schemas.microsoft.com/office/drawing/2014/main" id="{B1A1EE23-E179-32FA-D1F5-CEE125719E9E}"/>
              </a:ext>
            </a:extLst>
          </p:cNvPr>
          <p:cNvSpPr/>
          <p:nvPr/>
        </p:nvSpPr>
        <p:spPr>
          <a:xfrm>
            <a:off x="485432" y="3280995"/>
            <a:ext cx="2994368" cy="2994366"/>
          </a:xfrm>
          <a:prstGeom prst="ellipse">
            <a:avLst/>
          </a:prstGeom>
          <a:solidFill>
            <a:srgbClr val="4741BE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4" name="타원 113">
            <a:extLst>
              <a:ext uri="{FF2B5EF4-FFF2-40B4-BE49-F238E27FC236}">
                <a16:creationId xmlns:a16="http://schemas.microsoft.com/office/drawing/2014/main" id="{44AA641A-E166-69BF-1B59-FDE80D158E57}"/>
              </a:ext>
            </a:extLst>
          </p:cNvPr>
          <p:cNvSpPr/>
          <p:nvPr/>
        </p:nvSpPr>
        <p:spPr>
          <a:xfrm>
            <a:off x="669473" y="3465036"/>
            <a:ext cx="2626286" cy="2626285"/>
          </a:xfrm>
          <a:prstGeom prst="ellipse">
            <a:avLst/>
          </a:prstGeom>
          <a:solidFill>
            <a:srgbClr val="869C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7" name="그룹 116">
            <a:extLst>
              <a:ext uri="{FF2B5EF4-FFF2-40B4-BE49-F238E27FC236}">
                <a16:creationId xmlns:a16="http://schemas.microsoft.com/office/drawing/2014/main" id="{B9E5ACD6-81E2-555A-55B1-FA35C7B27BE2}"/>
              </a:ext>
            </a:extLst>
          </p:cNvPr>
          <p:cNvGrpSpPr/>
          <p:nvPr/>
        </p:nvGrpSpPr>
        <p:grpSpPr>
          <a:xfrm>
            <a:off x="3965516" y="3470029"/>
            <a:ext cx="3593801" cy="863570"/>
            <a:chOff x="3965516" y="2790917"/>
            <a:chExt cx="3593801" cy="863570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054BA02-D9A9-83F1-3329-A1FBE7745367}"/>
                </a:ext>
              </a:extLst>
            </p:cNvPr>
            <p:cNvSpPr txBox="1"/>
            <p:nvPr/>
          </p:nvSpPr>
          <p:spPr>
            <a:xfrm>
              <a:off x="4282222" y="2790917"/>
              <a:ext cx="3277095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자신의 생각이나 의견을 자유롭게 서술하는 방식</a:t>
              </a:r>
            </a:p>
          </p:txBody>
        </p:sp>
        <p:grpSp>
          <p:nvGrpSpPr>
            <p:cNvPr id="119" name="그룹 118">
              <a:extLst>
                <a:ext uri="{FF2B5EF4-FFF2-40B4-BE49-F238E27FC236}">
                  <a16:creationId xmlns:a16="http://schemas.microsoft.com/office/drawing/2014/main" id="{A2035892-8B3F-BAB8-8A3B-4FA2884AF73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0" name="원호 119">
                <a:extLst>
                  <a:ext uri="{FF2B5EF4-FFF2-40B4-BE49-F238E27FC236}">
                    <a16:creationId xmlns:a16="http://schemas.microsoft.com/office/drawing/2014/main" id="{1DD044B2-FCC4-A4F9-F043-6A9F3FC177E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1" name="자유형: 도형 120">
                <a:extLst>
                  <a:ext uri="{FF2B5EF4-FFF2-40B4-BE49-F238E27FC236}">
                    <a16:creationId xmlns:a16="http://schemas.microsoft.com/office/drawing/2014/main" id="{2B2663C3-D166-F852-12F1-0032E181691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2" name="그룹 121">
            <a:extLst>
              <a:ext uri="{FF2B5EF4-FFF2-40B4-BE49-F238E27FC236}">
                <a16:creationId xmlns:a16="http://schemas.microsoft.com/office/drawing/2014/main" id="{1AFBE4FC-A8EB-D6F6-D30A-D51803C7A76A}"/>
              </a:ext>
            </a:extLst>
          </p:cNvPr>
          <p:cNvGrpSpPr/>
          <p:nvPr/>
        </p:nvGrpSpPr>
        <p:grpSpPr>
          <a:xfrm rot="5400000">
            <a:off x="7471211" y="2934946"/>
            <a:ext cx="54768" cy="569116"/>
            <a:chOff x="11737182" y="289245"/>
            <a:chExt cx="54768" cy="569116"/>
          </a:xfrm>
        </p:grpSpPr>
        <p:sp>
          <p:nvSpPr>
            <p:cNvPr id="123" name="타원 122">
              <a:extLst>
                <a:ext uri="{FF2B5EF4-FFF2-40B4-BE49-F238E27FC236}">
                  <a16:creationId xmlns:a16="http://schemas.microsoft.com/office/drawing/2014/main" id="{16EBB6D2-5B5A-68C2-E953-DB6BED696A92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4" name="타원 123">
              <a:extLst>
                <a:ext uri="{FF2B5EF4-FFF2-40B4-BE49-F238E27FC236}">
                  <a16:creationId xmlns:a16="http://schemas.microsoft.com/office/drawing/2014/main" id="{4882C7D0-8DFF-FC9D-B488-34B8A1F6E153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5" name="타원 124">
              <a:extLst>
                <a:ext uri="{FF2B5EF4-FFF2-40B4-BE49-F238E27FC236}">
                  <a16:creationId xmlns:a16="http://schemas.microsoft.com/office/drawing/2014/main" id="{2A57203D-5B1C-8CCE-AFDD-529CBD32B612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07C011C2-0F6F-A016-17A7-A6922BF6098A}"/>
              </a:ext>
            </a:extLst>
          </p:cNvPr>
          <p:cNvSpPr txBox="1"/>
          <p:nvPr/>
        </p:nvSpPr>
        <p:spPr>
          <a:xfrm>
            <a:off x="810661" y="4299892"/>
            <a:ext cx="2343911" cy="7709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36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주관식 질문</a:t>
            </a:r>
          </a:p>
        </p:txBody>
      </p:sp>
      <p:grpSp>
        <p:nvGrpSpPr>
          <p:cNvPr id="129" name="그룹 128">
            <a:extLst>
              <a:ext uri="{FF2B5EF4-FFF2-40B4-BE49-F238E27FC236}">
                <a16:creationId xmlns:a16="http://schemas.microsoft.com/office/drawing/2014/main" id="{10771F31-68D2-5E58-E328-14346C15D718}"/>
              </a:ext>
            </a:extLst>
          </p:cNvPr>
          <p:cNvGrpSpPr/>
          <p:nvPr/>
        </p:nvGrpSpPr>
        <p:grpSpPr>
          <a:xfrm>
            <a:off x="3965516" y="4380522"/>
            <a:ext cx="3817637" cy="863570"/>
            <a:chOff x="3965516" y="2790917"/>
            <a:chExt cx="3817637" cy="863570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0DD7046C-AE20-AF1B-366A-6A91E7DAA03D}"/>
                </a:ext>
              </a:extLst>
            </p:cNvPr>
            <p:cNvSpPr txBox="1"/>
            <p:nvPr/>
          </p:nvSpPr>
          <p:spPr>
            <a:xfrm>
              <a:off x="4282222" y="2790917"/>
              <a:ext cx="350093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예상치 못한 새로운 의견이나 깊이 있는 이유를 발견할 수 있음</a:t>
              </a:r>
            </a:p>
          </p:txBody>
        </p: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4CCC2C1D-FDD3-BB95-862F-4A0472479EA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2" name="원호 131">
                <a:extLst>
                  <a:ext uri="{FF2B5EF4-FFF2-40B4-BE49-F238E27FC236}">
                    <a16:creationId xmlns:a16="http://schemas.microsoft.com/office/drawing/2014/main" id="{905AA973-E310-9709-A371-3ADE2803300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3" name="자유형: 도형 132">
                <a:extLst>
                  <a:ext uri="{FF2B5EF4-FFF2-40B4-BE49-F238E27FC236}">
                    <a16:creationId xmlns:a16="http://schemas.microsoft.com/office/drawing/2014/main" id="{33FB068E-F271-5089-5B6C-E4FDAA5982F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4" name="그룹 133">
            <a:extLst>
              <a:ext uri="{FF2B5EF4-FFF2-40B4-BE49-F238E27FC236}">
                <a16:creationId xmlns:a16="http://schemas.microsoft.com/office/drawing/2014/main" id="{CCB9A18B-34E8-BCB2-C50E-EACCE155F871}"/>
              </a:ext>
            </a:extLst>
          </p:cNvPr>
          <p:cNvGrpSpPr/>
          <p:nvPr/>
        </p:nvGrpSpPr>
        <p:grpSpPr>
          <a:xfrm>
            <a:off x="3965516" y="5291014"/>
            <a:ext cx="3817637" cy="863570"/>
            <a:chOff x="3965516" y="2790917"/>
            <a:chExt cx="3817637" cy="863570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5ACF550-3C39-CAFF-4E4F-4D7063CEBF38}"/>
                </a:ext>
              </a:extLst>
            </p:cNvPr>
            <p:cNvSpPr txBox="1"/>
            <p:nvPr/>
          </p:nvSpPr>
          <p:spPr>
            <a:xfrm>
              <a:off x="4282222" y="2790917"/>
              <a:ext cx="350093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분석에 많은 시간과 노력이 필요하고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응답률이 낮을 수 있음</a:t>
              </a:r>
            </a:p>
          </p:txBody>
        </p: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E93A85E9-9839-7F75-E181-DEDAEFAA4A2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7" name="원호 136">
                <a:extLst>
                  <a:ext uri="{FF2B5EF4-FFF2-40B4-BE49-F238E27FC236}">
                    <a16:creationId xmlns:a16="http://schemas.microsoft.com/office/drawing/2014/main" id="{B4E32234-2D86-1244-2B29-F68FDDA701E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8" name="자유형: 도형 137">
                <a:extLst>
                  <a:ext uri="{FF2B5EF4-FFF2-40B4-BE49-F238E27FC236}">
                    <a16:creationId xmlns:a16="http://schemas.microsoft.com/office/drawing/2014/main" id="{BEAAD91D-98F1-B780-DD2D-5F25A7718FE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725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1F3F4-BB44-3E04-A890-2C4A01B03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6948FBB-597C-8A9D-62CE-6439BBCF05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F5AED1D-FCAD-BBA9-46CD-A7A18B06D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1EDD9A11-AF0E-4E1A-9BFC-7176208753BC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C7600E57-9202-260A-134A-5FAA9A40D52C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B6325752-73B3-E374-6F00-63D67FB76E4F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50058DE2-FCD3-AB58-A42C-8A67215BD94A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2317FACD-84B1-6FAF-C3B2-4D4A96FB6C5F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6A36D637-3683-1A6B-6DAA-3F5A0FC369C8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381D54B-C963-37D1-4606-2BEE1418CEB2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B3D9B5-B383-5BC3-1348-211A29830840}"/>
              </a:ext>
            </a:extLst>
          </p:cNvPr>
          <p:cNvSpPr txBox="1"/>
          <p:nvPr/>
        </p:nvSpPr>
        <p:spPr>
          <a:xfrm>
            <a:off x="6018946" y="1593371"/>
            <a:ext cx="47160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5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9640D518-140B-0F03-C4CF-EFD41F8D2520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9A9C9551-4C02-2F52-3FAB-37547A85BB8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69E94DD9-350A-B024-6794-8F5E5149895E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E2F09B43-7941-C731-6EC3-D7022CBE435D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C1640486-B2F5-5030-BB3E-C78392C9BE69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75F9A461-69A2-EAF2-DAFF-3FF63C9C764A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0FB5736A-B6D2-F736-6D2F-41A0286BC600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071D8660-4F83-A778-92EE-C766714E7DBF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5E48F58-B0F3-00D4-1CF4-A580BE5D41CA}"/>
              </a:ext>
            </a:extLst>
          </p:cNvPr>
          <p:cNvSpPr txBox="1"/>
          <p:nvPr/>
        </p:nvSpPr>
        <p:spPr>
          <a:xfrm>
            <a:off x="4500853" y="2529890"/>
            <a:ext cx="319029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표본 추출</a:t>
            </a:r>
          </a:p>
        </p:txBody>
      </p:sp>
    </p:spTree>
    <p:extLst>
      <p:ext uri="{BB962C8B-B14F-4D97-AF65-F5344CB8AC3E}">
        <p14:creationId xmlns:p14="http://schemas.microsoft.com/office/powerpoint/2010/main" val="10291653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1044E-D2FC-4EB0-CEC5-12EE05400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F3633F4-D198-28FC-195E-23019ABC50FD}"/>
              </a:ext>
            </a:extLst>
          </p:cNvPr>
          <p:cNvSpPr txBox="1"/>
          <p:nvPr/>
        </p:nvSpPr>
        <p:spPr>
          <a:xfrm>
            <a:off x="778495" y="673792"/>
            <a:ext cx="13644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표본 추출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5332C6-4D35-CF18-BC42-E7838E776F04}"/>
              </a:ext>
            </a:extLst>
          </p:cNvPr>
          <p:cNvSpPr txBox="1"/>
          <p:nvPr/>
        </p:nvSpPr>
        <p:spPr>
          <a:xfrm>
            <a:off x="1134095" y="1593928"/>
            <a:ext cx="512672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누구에게 물을 것인가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표본 추출의 중요성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4B89D27-3F62-4B32-F317-8F7623C22A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C47EBF-ED40-C615-0FBA-D0F15D762159}"/>
              </a:ext>
            </a:extLst>
          </p:cNvPr>
          <p:cNvSpPr txBox="1"/>
          <p:nvPr/>
        </p:nvSpPr>
        <p:spPr>
          <a:xfrm flipH="1">
            <a:off x="3403235" y="5665189"/>
            <a:ext cx="538553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표본 추출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Sampling)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39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4622B-18CC-E3FB-96EC-91F75C77E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3FFB1C7-6AB2-0489-0AB5-3971F5E0EBF2}"/>
              </a:ext>
            </a:extLst>
          </p:cNvPr>
          <p:cNvSpPr txBox="1"/>
          <p:nvPr/>
        </p:nvSpPr>
        <p:spPr>
          <a:xfrm>
            <a:off x="778495" y="673792"/>
            <a:ext cx="13644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표본 추출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B11CD5-F14E-AC69-1AE7-E1D15A539CE6}"/>
              </a:ext>
            </a:extLst>
          </p:cNvPr>
          <p:cNvSpPr txBox="1"/>
          <p:nvPr/>
        </p:nvSpPr>
        <p:spPr>
          <a:xfrm>
            <a:off x="1134095" y="1593928"/>
            <a:ext cx="512672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누구에게 물을 것인가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표본 추출의 중요성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56FCFC6-83F3-D034-1366-4F392FA501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60EAB9C6-AFAC-7527-4D49-084BEA767EE4}"/>
              </a:ext>
            </a:extLst>
          </p:cNvPr>
          <p:cNvGrpSpPr/>
          <p:nvPr/>
        </p:nvGrpSpPr>
        <p:grpSpPr>
          <a:xfrm>
            <a:off x="3995034" y="2226973"/>
            <a:ext cx="7489537" cy="1878814"/>
            <a:chOff x="3995034" y="2226973"/>
            <a:chExt cx="7489537" cy="187881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F920E8-61BD-12D2-858B-0B0327C858B7}"/>
                </a:ext>
              </a:extLst>
            </p:cNvPr>
            <p:cNvSpPr txBox="1"/>
            <p:nvPr/>
          </p:nvSpPr>
          <p:spPr>
            <a:xfrm flipH="1">
              <a:off x="6090428" y="2563788"/>
              <a:ext cx="5394143" cy="1047357"/>
            </a:xfrm>
            <a:prstGeom prst="roundRect">
              <a:avLst>
                <a:gd name="adj" fmla="val 50000"/>
              </a:avLst>
            </a:prstGeom>
            <a:gradFill>
              <a:gsLst>
                <a:gs pos="39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txBody>
            <a:bodyPr wrap="square" lIns="720000" tIns="0" rIns="216000" bIns="0" rtlCol="0" anchor="t">
              <a:spAutoFit/>
            </a:bodyPr>
            <a:lstStyle/>
            <a:p>
              <a:pPr latinLnBrk="0">
                <a:lnSpc>
                  <a:spcPct val="110000"/>
                </a:lnSpc>
              </a:pP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우리가 궁극적으로 알고자 하는 </a:t>
              </a:r>
              <a:br>
                <a:rPr lang="en-US" altLang="ko-KR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FF00"/>
                  </a:solidFill>
                  <a:latin typeface="카페24 아네모네" pitchFamily="2" charset="-127"/>
                  <a:ea typeface="카페24 아네모네" pitchFamily="2" charset="-127"/>
                </a:rPr>
                <a:t>전체 집단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FF08DCF6-6E43-6197-0042-24FEE24FB888}"/>
                </a:ext>
              </a:extLst>
            </p:cNvPr>
            <p:cNvGrpSpPr/>
            <p:nvPr/>
          </p:nvGrpSpPr>
          <p:grpSpPr>
            <a:xfrm>
              <a:off x="3995034" y="2226973"/>
              <a:ext cx="2671741" cy="1878814"/>
              <a:chOff x="4272725" y="2320025"/>
              <a:chExt cx="2010615" cy="1878814"/>
            </a:xfrm>
          </p:grpSpPr>
          <p:sp>
            <p:nvSpPr>
              <p:cNvPr id="13" name="사각형: 잘린 대각선 방향 모서리 12">
                <a:extLst>
                  <a:ext uri="{FF2B5EF4-FFF2-40B4-BE49-F238E27FC236}">
                    <a16:creationId xmlns:a16="http://schemas.microsoft.com/office/drawing/2014/main" id="{0C2D71F7-2B28-FD12-61D3-7581A196E75E}"/>
                  </a:ext>
                </a:extLst>
              </p:cNvPr>
              <p:cNvSpPr/>
              <p:nvPr/>
            </p:nvSpPr>
            <p:spPr>
              <a:xfrm>
                <a:off x="4338627" y="2320025"/>
                <a:ext cx="1878814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BF89D0C0-794D-C118-30C2-A6B6A824CB47}"/>
                  </a:ext>
                </a:extLst>
              </p:cNvPr>
              <p:cNvSpPr/>
              <p:nvPr/>
            </p:nvSpPr>
            <p:spPr>
              <a:xfrm>
                <a:off x="4456614" y="2438012"/>
                <a:ext cx="1642840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EDF72E9-1F37-3155-876F-C1FFEAAA49C2}"/>
                  </a:ext>
                </a:extLst>
              </p:cNvPr>
              <p:cNvSpPr txBox="1"/>
              <p:nvPr/>
            </p:nvSpPr>
            <p:spPr>
              <a:xfrm>
                <a:off x="4272725" y="2764681"/>
                <a:ext cx="2010615" cy="989502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모집단</a:t>
                </a:r>
                <a:br>
                  <a:rPr kumimoji="0" lang="en-US" altLang="ko-KR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</a:br>
                <a:r>
                  <a:rPr kumimoji="0" lang="en-US" altLang="ko-KR" sz="24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(</a:t>
                </a:r>
                <a:r>
                  <a:rPr kumimoji="0" lang="pt-BR" altLang="ko-KR" sz="24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Population)</a:t>
                </a:r>
                <a:endParaRPr kumimoji="0" lang="en-US" altLang="ko-KR" sz="24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에어" pitchFamily="2" charset="-127"/>
                  <a:ea typeface="카페24 아네모네에어" pitchFamily="2" charset="-127"/>
                  <a:cs typeface="+mn-cs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AE7E0F4D-CF21-1B25-8CB3-4A9549545D2D}"/>
              </a:ext>
            </a:extLst>
          </p:cNvPr>
          <p:cNvGrpSpPr/>
          <p:nvPr/>
        </p:nvGrpSpPr>
        <p:grpSpPr>
          <a:xfrm>
            <a:off x="4082603" y="4292556"/>
            <a:ext cx="7401968" cy="1878814"/>
            <a:chOff x="4082603" y="2226973"/>
            <a:chExt cx="7401968" cy="187881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FB456F-C394-8C81-0D83-0D0B59B3BFBF}"/>
                </a:ext>
              </a:extLst>
            </p:cNvPr>
            <p:cNvSpPr txBox="1"/>
            <p:nvPr/>
          </p:nvSpPr>
          <p:spPr>
            <a:xfrm flipH="1">
              <a:off x="6090428" y="2563788"/>
              <a:ext cx="5394143" cy="1047357"/>
            </a:xfrm>
            <a:prstGeom prst="roundRect">
              <a:avLst>
                <a:gd name="adj" fmla="val 50000"/>
              </a:avLst>
            </a:prstGeom>
            <a:gradFill>
              <a:gsLst>
                <a:gs pos="39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txBody>
            <a:bodyPr wrap="square" lIns="720000" tIns="0" rIns="216000" bIns="0" rtlCol="0" anchor="t">
              <a:spAutoFit/>
            </a:bodyPr>
            <a:lstStyle/>
            <a:p>
              <a:pPr latinLnBrk="0">
                <a:lnSpc>
                  <a:spcPct val="110000"/>
                </a:lnSpc>
              </a:pP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모집단을 대표하여 우리가 실제로 조사하는 </a:t>
              </a: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FF00"/>
                  </a:solidFill>
                  <a:latin typeface="카페24 아네모네" pitchFamily="2" charset="-127"/>
                  <a:ea typeface="카페24 아네모네" pitchFamily="2" charset="-127"/>
                </a:rPr>
                <a:t>일부 집단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AE4A3B2E-AA6D-721A-A5FB-F3CDF528FB8B}"/>
                </a:ext>
              </a:extLst>
            </p:cNvPr>
            <p:cNvGrpSpPr/>
            <p:nvPr/>
          </p:nvGrpSpPr>
          <p:grpSpPr>
            <a:xfrm>
              <a:off x="4082603" y="2226973"/>
              <a:ext cx="2496600" cy="1878814"/>
              <a:chOff x="4338627" y="2320025"/>
              <a:chExt cx="1878814" cy="1878814"/>
            </a:xfrm>
          </p:grpSpPr>
          <p:sp>
            <p:nvSpPr>
              <p:cNvPr id="20" name="사각형: 잘린 대각선 방향 모서리 19">
                <a:extLst>
                  <a:ext uri="{FF2B5EF4-FFF2-40B4-BE49-F238E27FC236}">
                    <a16:creationId xmlns:a16="http://schemas.microsoft.com/office/drawing/2014/main" id="{508652E8-1DE7-FCD9-E152-8CA67D83BEDC}"/>
                  </a:ext>
                </a:extLst>
              </p:cNvPr>
              <p:cNvSpPr/>
              <p:nvPr/>
            </p:nvSpPr>
            <p:spPr>
              <a:xfrm>
                <a:off x="4338627" y="2320025"/>
                <a:ext cx="1878814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F47A55F3-EB85-A011-BDEB-8431FD37092E}"/>
                  </a:ext>
                </a:extLst>
              </p:cNvPr>
              <p:cNvSpPr/>
              <p:nvPr/>
            </p:nvSpPr>
            <p:spPr>
              <a:xfrm>
                <a:off x="4456614" y="2438012"/>
                <a:ext cx="1642840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5890FDE-9F64-6D18-5B7E-7AD1A510EEA6}"/>
                  </a:ext>
                </a:extLst>
              </p:cNvPr>
              <p:cNvSpPr txBox="1"/>
              <p:nvPr/>
            </p:nvSpPr>
            <p:spPr>
              <a:xfrm>
                <a:off x="4600073" y="2722362"/>
                <a:ext cx="1355924" cy="1074140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표본 </a:t>
                </a:r>
                <a:br>
                  <a:rPr kumimoji="0" lang="en-US" altLang="ko-KR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</a:br>
                <a:r>
                  <a:rPr kumimoji="0" lang="en-US" altLang="ko-KR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(</a:t>
                </a:r>
                <a:r>
                  <a:rPr kumimoji="0" lang="pt-BR" altLang="ko-KR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Sample)</a:t>
                </a:r>
                <a:endParaRPr kumimoji="0" lang="en-US" altLang="ko-KR" sz="24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에어" pitchFamily="2" charset="-127"/>
                  <a:ea typeface="카페24 아네모네에어" pitchFamily="2" charset="-127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382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7F215-2514-E721-1D63-3132BA207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EDC38D45-DC2B-F62F-54A9-F756D9FE692C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D4637C2A-03F6-A52D-6086-90A512A9F6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55236EC1-812A-9666-26E6-1904DD7577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B8F47B3-9776-324B-7885-D62DCBF896E9}"/>
              </a:ext>
            </a:extLst>
          </p:cNvPr>
          <p:cNvSpPr txBox="1"/>
          <p:nvPr/>
        </p:nvSpPr>
        <p:spPr>
          <a:xfrm>
            <a:off x="5200563" y="711892"/>
            <a:ext cx="179087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생각해보기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E2C41E-64C1-39B6-136A-C9D15BE7F25D}"/>
              </a:ext>
            </a:extLst>
          </p:cNvPr>
          <p:cNvSpPr txBox="1"/>
          <p:nvPr/>
        </p:nvSpPr>
        <p:spPr>
          <a:xfrm>
            <a:off x="599384" y="3077431"/>
            <a:ext cx="44581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깊이</a:t>
            </a:r>
            <a: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’</a:t>
            </a: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는 </a:t>
            </a:r>
            <a:b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심각성</a:t>
            </a: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3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2E0B4-DF63-810E-9FEA-428BEFEB6F6B}"/>
              </a:ext>
            </a:extLst>
          </p:cNvPr>
          <p:cNvSpPr txBox="1"/>
          <p:nvPr/>
        </p:nvSpPr>
        <p:spPr>
          <a:xfrm>
            <a:off x="7410491" y="2889863"/>
            <a:ext cx="44581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넓이</a:t>
            </a:r>
            <a: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’</a:t>
            </a: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는 </a:t>
            </a:r>
            <a:b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집중해야 할 지점</a:t>
            </a: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3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ED271D-557C-588E-51F8-35813331C6CD}"/>
              </a:ext>
            </a:extLst>
          </p:cNvPr>
          <p:cNvSpPr txBox="1"/>
          <p:nvPr/>
        </p:nvSpPr>
        <p:spPr>
          <a:xfrm flipH="1">
            <a:off x="2829169" y="5489661"/>
            <a:ext cx="6533662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심리적 장벽 해소 교육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시니어 전용 앱 개발</a:t>
            </a:r>
          </a:p>
        </p:txBody>
      </p:sp>
    </p:spTree>
    <p:extLst>
      <p:ext uri="{BB962C8B-B14F-4D97-AF65-F5344CB8AC3E}">
        <p14:creationId xmlns:p14="http://schemas.microsoft.com/office/powerpoint/2010/main" val="412344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CB00C-7392-0097-56CB-55FFE7AB5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C9A16F1-5418-9946-B21C-A4161D033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7F1C60F0-4AAE-A7BD-08CF-CCD619F0D3EF}"/>
              </a:ext>
            </a:extLst>
          </p:cNvPr>
          <p:cNvGrpSpPr/>
          <p:nvPr/>
        </p:nvGrpSpPr>
        <p:grpSpPr>
          <a:xfrm>
            <a:off x="1045047" y="1280160"/>
            <a:ext cx="7677145" cy="630942"/>
            <a:chOff x="4374206" y="2798058"/>
            <a:chExt cx="7677145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20630DE-03A6-FC4D-A0BB-048EBEDEE53B}"/>
                </a:ext>
              </a:extLst>
            </p:cNvPr>
            <p:cNvSpPr txBox="1"/>
            <p:nvPr/>
          </p:nvSpPr>
          <p:spPr>
            <a:xfrm>
              <a:off x="4943315" y="2798058"/>
              <a:ext cx="710803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사례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'1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교시 수업 전면 폐지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찬반 투표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A48D7798-701B-3131-FE9C-B9D3E1492DDC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6C24C4A2-1E32-65A7-225F-AA824E6A5399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FAD4D28C-F43A-691A-06FF-C8A4951FC2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4D972D3D-969B-2728-2597-8137C201629F}"/>
              </a:ext>
            </a:extLst>
          </p:cNvPr>
          <p:cNvGrpSpPr/>
          <p:nvPr/>
        </p:nvGrpSpPr>
        <p:grpSpPr>
          <a:xfrm>
            <a:off x="1623156" y="1999089"/>
            <a:ext cx="6465835" cy="463460"/>
            <a:chOff x="3965516" y="2790917"/>
            <a:chExt cx="6465835" cy="46346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E0916CD-0DE5-3D28-9513-0797C02AAF8F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</a:t>
              </a: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967427D4-BCF4-F8A8-7A98-9E66904AC95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C2BC86D9-998C-5F60-0F19-2B1B7DEF0DD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317F36D0-48C9-0777-32B0-7633F431AB9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C15EF0C-CC4D-5B17-D767-92DA6A26B924}"/>
              </a:ext>
            </a:extLst>
          </p:cNvPr>
          <p:cNvSpPr txBox="1"/>
          <p:nvPr/>
        </p:nvSpPr>
        <p:spPr>
          <a:xfrm>
            <a:off x="2054950" y="2550536"/>
            <a:ext cx="7440741" cy="40011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대학교 공식 인스타그램 스토리로 찬반 투표 진행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659D5FD7-F3B6-6498-760D-E9AC1E93AC29}"/>
              </a:ext>
            </a:extLst>
          </p:cNvPr>
          <p:cNvGrpSpPr/>
          <p:nvPr/>
        </p:nvGrpSpPr>
        <p:grpSpPr>
          <a:xfrm>
            <a:off x="1627067" y="3300349"/>
            <a:ext cx="6465835" cy="463460"/>
            <a:chOff x="3965516" y="2790917"/>
            <a:chExt cx="6465835" cy="46346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9311D9F-3B95-B374-FF36-A25CEFD9AC92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결과</a:t>
              </a:r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FDD09FF4-CFE1-07F8-813A-31F05C2E4D5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6" name="원호 95">
                <a:extLst>
                  <a:ext uri="{FF2B5EF4-FFF2-40B4-BE49-F238E27FC236}">
                    <a16:creationId xmlns:a16="http://schemas.microsoft.com/office/drawing/2014/main" id="{70C89166-9483-37CC-80FB-47CFB0FBCB7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7" name="자유형: 도형 96">
                <a:extLst>
                  <a:ext uri="{FF2B5EF4-FFF2-40B4-BE49-F238E27FC236}">
                    <a16:creationId xmlns:a16="http://schemas.microsoft.com/office/drawing/2014/main" id="{736E43D8-DE56-6E15-0965-D7423D6D0B3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C0117EEA-B73B-D418-5DD8-A5D47BD73E6E}"/>
              </a:ext>
            </a:extLst>
          </p:cNvPr>
          <p:cNvSpPr txBox="1"/>
          <p:nvPr/>
        </p:nvSpPr>
        <p:spPr>
          <a:xfrm>
            <a:off x="2058861" y="3851796"/>
            <a:ext cx="7440741" cy="40011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찬성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80% → (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잘못된 결론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 "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학생 대다수가 원한다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”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pic>
        <p:nvPicPr>
          <p:cNvPr id="100" name="그림 99" descr="의류, 사람, 테이블, 가구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70AEA09-F0FB-2A19-4A91-DCB971EA6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838" y="3005351"/>
            <a:ext cx="4049278" cy="404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9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4C9A9-0AF0-2369-7F2D-777312832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319BD66-428D-0952-4A70-B916AD20F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F9343A20-D49F-6B93-0682-AAA34B1E2FD0}"/>
              </a:ext>
            </a:extLst>
          </p:cNvPr>
          <p:cNvGrpSpPr/>
          <p:nvPr/>
        </p:nvGrpSpPr>
        <p:grpSpPr>
          <a:xfrm>
            <a:off x="1045047" y="1280160"/>
            <a:ext cx="7677145" cy="630942"/>
            <a:chOff x="4374206" y="2798058"/>
            <a:chExt cx="7677145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F24D13-4687-8F63-A444-3777CE041A8A}"/>
                </a:ext>
              </a:extLst>
            </p:cNvPr>
            <p:cNvSpPr txBox="1"/>
            <p:nvPr/>
          </p:nvSpPr>
          <p:spPr>
            <a:xfrm>
              <a:off x="4943315" y="2798058"/>
              <a:ext cx="710803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사례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'1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교시 수업 전면 폐지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찬반 투표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8E00B22F-1C70-AB25-2923-DCC45C409CFB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3FB06DDC-8804-AE26-6F01-69283252E306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63E21EB-131F-DAD3-E6ED-84F1F4EBE9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8B6F454C-9E3B-D132-B2AB-BD81014477F2}"/>
              </a:ext>
            </a:extLst>
          </p:cNvPr>
          <p:cNvGrpSpPr/>
          <p:nvPr/>
        </p:nvGrpSpPr>
        <p:grpSpPr>
          <a:xfrm>
            <a:off x="1623156" y="1999089"/>
            <a:ext cx="6465835" cy="463460"/>
            <a:chOff x="3965516" y="2790917"/>
            <a:chExt cx="6465835" cy="46346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416181-E72E-CB58-26BB-85DC38C33166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 실패</a:t>
              </a: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BB317E9E-A389-6D97-AAF8-4755AAAA495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6909D918-5D19-038E-97C8-C8D3454C4F8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2C935040-AC20-B6CB-7B8F-CAC8B0BC653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3FC2908-1121-0878-5762-277A510AA092}"/>
              </a:ext>
            </a:extLst>
          </p:cNvPr>
          <p:cNvSpPr txBox="1"/>
          <p:nvPr/>
        </p:nvSpPr>
        <p:spPr>
          <a:xfrm>
            <a:off x="2054950" y="2550536"/>
            <a:ext cx="7440741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아르바이트 병행 학생 등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인스타그램 투표에 참여하지 않은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’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학생들의 의견이 전혀 반영되지 않아 극심한 반발 초래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pic>
        <p:nvPicPr>
          <p:cNvPr id="100" name="그림 99" descr="의류, 사람, 테이블, 가구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CB7C459-104E-A9D9-2484-0B56E8C4A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838" y="3005351"/>
            <a:ext cx="4049278" cy="4049278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345636FC-FF81-6072-D49F-448832E0928F}"/>
              </a:ext>
            </a:extLst>
          </p:cNvPr>
          <p:cNvGrpSpPr/>
          <p:nvPr/>
        </p:nvGrpSpPr>
        <p:grpSpPr>
          <a:xfrm>
            <a:off x="2337248" y="3430294"/>
            <a:ext cx="5297266" cy="1915898"/>
            <a:chOff x="2337248" y="3430294"/>
            <a:chExt cx="5297266" cy="1915898"/>
          </a:xfrm>
        </p:grpSpPr>
        <p:sp>
          <p:nvSpPr>
            <p:cNvPr id="3" name="사각형: 잘린 한쪽 모서리 2">
              <a:extLst>
                <a:ext uri="{FF2B5EF4-FFF2-40B4-BE49-F238E27FC236}">
                  <a16:creationId xmlns:a16="http://schemas.microsoft.com/office/drawing/2014/main" id="{C7FADB91-CB30-D83E-7C3D-C7079AC53C2B}"/>
                </a:ext>
              </a:extLst>
            </p:cNvPr>
            <p:cNvSpPr/>
            <p:nvPr/>
          </p:nvSpPr>
          <p:spPr>
            <a:xfrm flipV="1">
              <a:off x="2337248" y="3599579"/>
              <a:ext cx="5297266" cy="1746613"/>
            </a:xfrm>
            <a:prstGeom prst="snip1Rect">
              <a:avLst>
                <a:gd name="adj" fmla="val 23857"/>
              </a:avLst>
            </a:prstGeom>
            <a:solidFill>
              <a:srgbClr val="0B2EB7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D431E1-89B3-609B-959C-F1F4ADB955BB}"/>
                </a:ext>
              </a:extLst>
            </p:cNvPr>
            <p:cNvSpPr txBox="1"/>
            <p:nvPr/>
          </p:nvSpPr>
          <p:spPr>
            <a:xfrm>
              <a:off x="2682719" y="3925253"/>
              <a:ext cx="4515254" cy="1107996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buClr>
                  <a:srgbClr val="4741BE"/>
                </a:buClr>
                <a:defRPr/>
              </a:pPr>
              <a:r>
                <a:rPr lang="en-US" altLang="ko-KR" sz="22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2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표본</a:t>
              </a:r>
              <a:r>
                <a:rPr lang="en-US" altLang="ko-KR" sz="22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'('</a:t>
              </a:r>
              <a:r>
                <a:rPr lang="ko-KR" altLang="en-US" sz="2200" spc="-7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인스타그램을</a:t>
              </a:r>
              <a:r>
                <a:rPr lang="ko-KR" altLang="en-US" sz="22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열심히 하는 </a:t>
              </a:r>
              <a:br>
                <a:rPr lang="en-US" altLang="ko-KR" sz="22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2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특정 학생 집단</a:t>
              </a:r>
              <a:r>
                <a:rPr lang="en-US" altLang="ko-KR" sz="22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')</a:t>
              </a:r>
              <a:r>
                <a:rPr lang="ko-KR" altLang="en-US" sz="22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</a:t>
              </a:r>
              <a:r>
                <a:rPr lang="en-US" altLang="ko-KR" sz="22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2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모집단</a:t>
              </a:r>
              <a:r>
                <a:rPr lang="en-US" altLang="ko-KR" sz="22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’</a:t>
              </a:r>
              <a:br>
                <a:rPr lang="en-US" altLang="ko-KR" sz="22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2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('</a:t>
              </a:r>
              <a:r>
                <a:rPr lang="ko-KR" altLang="en-US" sz="22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전체 학생</a:t>
              </a:r>
              <a:r>
                <a:rPr lang="en-US" altLang="ko-KR" sz="22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')</a:t>
              </a:r>
              <a:r>
                <a:rPr lang="ko-KR" altLang="en-US" sz="22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을 대표하지 못함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ABD4D0-F93F-1E4E-E850-E706D321DEA3}"/>
                </a:ext>
              </a:extLst>
            </p:cNvPr>
            <p:cNvSpPr txBox="1"/>
            <p:nvPr/>
          </p:nvSpPr>
          <p:spPr>
            <a:xfrm>
              <a:off x="2345781" y="3430294"/>
              <a:ext cx="2671696" cy="342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gradFill>
                <a:gsLst>
                  <a:gs pos="0">
                    <a:srgbClr val="0B2EB7"/>
                  </a:gs>
                  <a:gs pos="100000">
                    <a:srgbClr val="9A5CC8"/>
                  </a:gs>
                </a:gsLst>
                <a:lin ang="5400000" scaled="1"/>
              </a:gradFill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1850" spc="-70" dirty="0">
                  <a:solidFill>
                    <a:srgbClr val="072087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핵심 오류</a:t>
              </a:r>
              <a:endParaRPr lang="en-US" altLang="ko-KR" sz="185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642AE-7BA4-4927-09A3-4821FD756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FB35953-AA34-DB00-F32B-F8407EE6CB4A}"/>
              </a:ext>
            </a:extLst>
          </p:cNvPr>
          <p:cNvSpPr txBox="1"/>
          <p:nvPr/>
        </p:nvSpPr>
        <p:spPr>
          <a:xfrm>
            <a:off x="778495" y="673792"/>
            <a:ext cx="13644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표본 추출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836DA5-5B87-CCF9-8FCC-16C5C1DA871A}"/>
              </a:ext>
            </a:extLst>
          </p:cNvPr>
          <p:cNvSpPr txBox="1"/>
          <p:nvPr/>
        </p:nvSpPr>
        <p:spPr>
          <a:xfrm>
            <a:off x="1134095" y="1593928"/>
            <a:ext cx="512672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누구에게 물을 것인가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표본 추출의 중요성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C0B559C-F5DE-1A6D-75BE-98CC0230A0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E0361A84-9CF7-6CC5-D666-7458D78B9707}"/>
              </a:ext>
            </a:extLst>
          </p:cNvPr>
          <p:cNvGrpSpPr/>
          <p:nvPr/>
        </p:nvGrpSpPr>
        <p:grpSpPr>
          <a:xfrm>
            <a:off x="3377570" y="2149512"/>
            <a:ext cx="8939476" cy="1169551"/>
            <a:chOff x="4374206" y="2798058"/>
            <a:chExt cx="8939476" cy="116955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C0B3B9-A4B2-D3D4-7A96-5EF890DADFB4}"/>
                </a:ext>
              </a:extLst>
            </p:cNvPr>
            <p:cNvSpPr txBox="1"/>
            <p:nvPr/>
          </p:nvSpPr>
          <p:spPr>
            <a:xfrm>
              <a:off x="4943315" y="2798058"/>
              <a:ext cx="837036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표본 추출의 과학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과학적인 미니어처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만들기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5E91B31F-7008-B841-0D40-E1B400F2DF35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0747EB96-CCCC-F6B8-5CB6-A6F6B47AB229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15AF259D-6005-BBC3-F3AB-7C821FF3B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B9EA9427-45A0-BDEB-4A6F-82D03795ECB4}"/>
              </a:ext>
            </a:extLst>
          </p:cNvPr>
          <p:cNvGrpSpPr/>
          <p:nvPr/>
        </p:nvGrpSpPr>
        <p:grpSpPr>
          <a:xfrm>
            <a:off x="4052988" y="3398041"/>
            <a:ext cx="7662274" cy="863570"/>
            <a:chOff x="3965516" y="2790917"/>
            <a:chExt cx="7662274" cy="86357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3D703D-BAC4-738E-EB5C-BCC920EBD6FB}"/>
                </a:ext>
              </a:extLst>
            </p:cNvPr>
            <p:cNvSpPr txBox="1"/>
            <p:nvPr/>
          </p:nvSpPr>
          <p:spPr>
            <a:xfrm>
              <a:off x="4282222" y="2790917"/>
              <a:ext cx="7345568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목표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표본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모집단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 모습을 그대로 축소해 놓은 미니어처로 만드는 것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E770A2E2-1B51-E5E6-95D3-C6245334E40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80246A54-9A29-25B3-77B4-7BFF514D681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9D8263C5-E877-73FB-E766-13F975486C5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17D269BF-31BB-3732-F933-EE0872F3D533}"/>
              </a:ext>
            </a:extLst>
          </p:cNvPr>
          <p:cNvGrpSpPr/>
          <p:nvPr/>
        </p:nvGrpSpPr>
        <p:grpSpPr>
          <a:xfrm>
            <a:off x="4052988" y="4331978"/>
            <a:ext cx="7662274" cy="463460"/>
            <a:chOff x="3965516" y="2790917"/>
            <a:chExt cx="7662274" cy="46346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D0A567B-8611-CED4-22A7-F0638B469D79}"/>
                </a:ext>
              </a:extLst>
            </p:cNvPr>
            <p:cNvSpPr txBox="1"/>
            <p:nvPr/>
          </p:nvSpPr>
          <p:spPr>
            <a:xfrm>
              <a:off x="4282222" y="2790917"/>
              <a:ext cx="734556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기본 원칙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랜덤 샘플링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무작위 추출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 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97564889-BC25-588A-42E3-FEBD4364136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0" name="원호 29">
                <a:extLst>
                  <a:ext uri="{FF2B5EF4-FFF2-40B4-BE49-F238E27FC236}">
                    <a16:creationId xmlns:a16="http://schemas.microsoft.com/office/drawing/2014/main" id="{044BFE26-78B9-60A6-4C8A-61A84849DED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678594C6-4ED3-7A8E-93B2-07752BDFF10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DEAAF27A-74BF-4300-FB47-26B945DB50D1}"/>
              </a:ext>
            </a:extLst>
          </p:cNvPr>
          <p:cNvSpPr txBox="1"/>
          <p:nvPr/>
        </p:nvSpPr>
        <p:spPr>
          <a:xfrm>
            <a:off x="4512892" y="4865805"/>
            <a:ext cx="7440741" cy="40011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모든 구성원에게 표본으로 뽑힐 동등한 기회를 부여하여 편중을 막음</a:t>
            </a:r>
          </a:p>
        </p:txBody>
      </p:sp>
    </p:spTree>
    <p:extLst>
      <p:ext uri="{BB962C8B-B14F-4D97-AF65-F5344CB8AC3E}">
        <p14:creationId xmlns:p14="http://schemas.microsoft.com/office/powerpoint/2010/main" val="193359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921CF-74F9-9B7A-DE19-57AC33CCB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B177558-EB67-A4CF-F4F5-9057BBCCDA17}"/>
              </a:ext>
            </a:extLst>
          </p:cNvPr>
          <p:cNvSpPr txBox="1"/>
          <p:nvPr/>
        </p:nvSpPr>
        <p:spPr>
          <a:xfrm>
            <a:off x="778495" y="673792"/>
            <a:ext cx="13644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표본 추출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6563D3-DE73-A988-FAFA-28EC8F984932}"/>
              </a:ext>
            </a:extLst>
          </p:cNvPr>
          <p:cNvSpPr txBox="1"/>
          <p:nvPr/>
        </p:nvSpPr>
        <p:spPr>
          <a:xfrm>
            <a:off x="1134095" y="1593928"/>
            <a:ext cx="512672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누구에게 물을 것인가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표본 추출의 중요성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FDDA195-5471-3A80-DFF9-CA7E3ACD81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33D2B9C6-3904-9B2B-D883-FF45DEA56CAC}"/>
              </a:ext>
            </a:extLst>
          </p:cNvPr>
          <p:cNvGrpSpPr/>
          <p:nvPr/>
        </p:nvGrpSpPr>
        <p:grpSpPr>
          <a:xfrm>
            <a:off x="3377570" y="2149512"/>
            <a:ext cx="8939476" cy="1169551"/>
            <a:chOff x="4374206" y="2798058"/>
            <a:chExt cx="8939476" cy="116955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06AE0C-BFF8-1857-8D59-6264FBA07270}"/>
                </a:ext>
              </a:extLst>
            </p:cNvPr>
            <p:cNvSpPr txBox="1"/>
            <p:nvPr/>
          </p:nvSpPr>
          <p:spPr>
            <a:xfrm>
              <a:off x="4943315" y="2798058"/>
              <a:ext cx="837036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표본 추출의 과학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과학적인 미니어처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만들기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91751549-93B1-3375-A033-817B4CE82F24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2FC0B80A-4AD8-F11A-0B5E-57AB8EC130A3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AA75E054-5FAB-B25F-170C-A2E42296C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17F7C06-160B-9489-CFCC-719753B7A173}"/>
              </a:ext>
            </a:extLst>
          </p:cNvPr>
          <p:cNvGrpSpPr/>
          <p:nvPr/>
        </p:nvGrpSpPr>
        <p:grpSpPr>
          <a:xfrm>
            <a:off x="4052988" y="3398041"/>
            <a:ext cx="7662274" cy="463460"/>
            <a:chOff x="3965516" y="2790917"/>
            <a:chExt cx="7662274" cy="4634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C80CCD-0CA4-E3EA-840B-E2CE8EF42A96}"/>
                </a:ext>
              </a:extLst>
            </p:cNvPr>
            <p:cNvSpPr txBox="1"/>
            <p:nvPr/>
          </p:nvSpPr>
          <p:spPr>
            <a:xfrm>
              <a:off x="4282222" y="2790917"/>
              <a:ext cx="734556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정교한 방법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층화 추출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Stratified Sampling) 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4E960697-A1A9-4B20-A22E-5D09A16524A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DF4FC2BE-3C2F-EC8D-6170-C4634DCDD85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67BDB470-60A9-2CD3-2B0F-F7AF9C24A58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854D492E-939F-B6F8-82A2-AC448E54DE32}"/>
              </a:ext>
            </a:extLst>
          </p:cNvPr>
          <p:cNvSpPr txBox="1"/>
          <p:nvPr/>
        </p:nvSpPr>
        <p:spPr>
          <a:xfrm>
            <a:off x="4512893" y="3935775"/>
            <a:ext cx="6639662" cy="116955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모집단의 구성 비율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단과대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학년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성별 등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을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그대로 복사하여 표본을 구성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176213" lvl="0" indent="-176213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예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전체 학생 중 공대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30% →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표본에서도 공대생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30%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선발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575300-C89C-86CF-685E-A0753DD6FA0D}"/>
              </a:ext>
            </a:extLst>
          </p:cNvPr>
          <p:cNvSpPr txBox="1"/>
          <p:nvPr/>
        </p:nvSpPr>
        <p:spPr>
          <a:xfrm flipH="1">
            <a:off x="4113444" y="5179600"/>
            <a:ext cx="6882064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표본이 모집단을 얼마나 과학적으로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잘 </a:t>
            </a:r>
            <a:r>
              <a:rPr lang="ko-KR" altLang="en-US" sz="24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대표하는가가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설문조사와 정책의 성패를 좌우</a:t>
            </a:r>
          </a:p>
        </p:txBody>
      </p:sp>
    </p:spTree>
    <p:extLst>
      <p:ext uri="{BB962C8B-B14F-4D97-AF65-F5344CB8AC3E}">
        <p14:creationId xmlns:p14="http://schemas.microsoft.com/office/powerpoint/2010/main" val="184723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15DD57-3395-AB4F-37BA-B2C00E400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7ADFB3-9C11-B6C8-C67A-69A8F6AA939F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C36F49-E1FB-65DA-C1CE-F90F55040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4F48AE-5D58-89E6-5AF3-8EA9C719E0AE}"/>
              </a:ext>
            </a:extLst>
          </p:cNvPr>
          <p:cNvSpPr txBox="1"/>
          <p:nvPr/>
        </p:nvSpPr>
        <p:spPr>
          <a:xfrm>
            <a:off x="3044372" y="3330409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양적 연구의 역할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09F8A92E-5C5B-7CE0-94B3-BBA87A7B9375}"/>
              </a:ext>
            </a:extLst>
          </p:cNvPr>
          <p:cNvCxnSpPr>
            <a:cxnSpLocks/>
          </p:cNvCxnSpPr>
          <p:nvPr/>
        </p:nvCxnSpPr>
        <p:spPr>
          <a:xfrm flipH="1">
            <a:off x="3470787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E0F0D3A3-0EC3-D600-B1AD-211417FB8F8F}"/>
              </a:ext>
            </a:extLst>
          </p:cNvPr>
          <p:cNvGrpSpPr/>
          <p:nvPr/>
        </p:nvGrpSpPr>
        <p:grpSpPr>
          <a:xfrm>
            <a:off x="3276298" y="3801403"/>
            <a:ext cx="5807377" cy="863570"/>
            <a:chOff x="3965516" y="2790917"/>
            <a:chExt cx="5807377" cy="8635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59635A-73D8-9E6C-61E3-5B090C31C98C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문제의 규모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(How much)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와 특성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(What)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을 객관적인 숫자로 파악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2E6A20BB-AAF0-8BE5-4490-9C40259CC1A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B063D8AB-7B5B-79C9-95F8-C7CED26FD7A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E92DE7B2-084D-9797-5658-29A93F84F49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A70CE05-204C-5126-51D5-8080024E7EFF}"/>
              </a:ext>
            </a:extLst>
          </p:cNvPr>
          <p:cNvSpPr txBox="1"/>
          <p:nvPr/>
        </p:nvSpPr>
        <p:spPr>
          <a:xfrm>
            <a:off x="3048281" y="4717640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좋은 설문조사 설계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B13F6902-2AF2-30AA-41A0-A08E9E3844D7}"/>
              </a:ext>
            </a:extLst>
          </p:cNvPr>
          <p:cNvGrpSpPr/>
          <p:nvPr/>
        </p:nvGrpSpPr>
        <p:grpSpPr>
          <a:xfrm>
            <a:off x="3280207" y="5188634"/>
            <a:ext cx="5807377" cy="463460"/>
            <a:chOff x="3965516" y="2790917"/>
            <a:chExt cx="5807377" cy="4634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082A7C-E669-94A7-F23E-1CA3CD970BA1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좋은 문항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명확성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&amp;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중립성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이중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/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유도 질문 피하기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92209F7F-1AEF-82AC-43EE-EEF71BA99BC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7" name="원호 16">
                <a:extLst>
                  <a:ext uri="{FF2B5EF4-FFF2-40B4-BE49-F238E27FC236}">
                    <a16:creationId xmlns:a16="http://schemas.microsoft.com/office/drawing/2014/main" id="{D648AF88-AF37-C210-50E1-07793D29736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F1F73665-AD49-77DF-6A50-ABF4626918D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B5456270-3BA1-E3FD-6F42-57EABC546366}"/>
              </a:ext>
            </a:extLst>
          </p:cNvPr>
          <p:cNvGrpSpPr/>
          <p:nvPr/>
        </p:nvGrpSpPr>
        <p:grpSpPr>
          <a:xfrm>
            <a:off x="3276299" y="5669278"/>
            <a:ext cx="5807377" cy="463460"/>
            <a:chOff x="3965516" y="2790917"/>
            <a:chExt cx="5807377" cy="463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42916B6-6619-58C2-39AC-69D8237873A0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좋은 대상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대표성 있는 표본 추출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1653F063-0232-34F2-0546-7B0CA30530C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A697A46C-9560-8D7C-DD74-7A0CA3E1C56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DFC3BC1B-4C3C-C2CA-E4ED-39F85AD01F1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01050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C606F-A3D4-7D81-CEC6-4A9F1A10E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F62F2BCA-1477-7FFA-2CC6-DA067F8507F4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8C0CAE41-E83B-50EF-BD1F-652C09A8C4E9}"/>
              </a:ext>
            </a:extLst>
          </p:cNvPr>
          <p:cNvCxnSpPr>
            <a:cxnSpLocks/>
          </p:cNvCxnSpPr>
          <p:nvPr/>
        </p:nvCxnSpPr>
        <p:spPr>
          <a:xfrm>
            <a:off x="954857" y="0"/>
            <a:ext cx="2889403" cy="2889403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사각형: 잘린 한쪽 모서리 41">
            <a:extLst>
              <a:ext uri="{FF2B5EF4-FFF2-40B4-BE49-F238E27FC236}">
                <a16:creationId xmlns:a16="http://schemas.microsoft.com/office/drawing/2014/main" id="{89924406-804F-3AC7-06E5-3CA6AF0BB2EA}"/>
              </a:ext>
            </a:extLst>
          </p:cNvPr>
          <p:cNvSpPr/>
          <p:nvPr/>
        </p:nvSpPr>
        <p:spPr>
          <a:xfrm flipH="1" flipV="1">
            <a:off x="3844260" y="2899055"/>
            <a:ext cx="8347740" cy="1642840"/>
          </a:xfrm>
          <a:prstGeom prst="snip1Rect">
            <a:avLst>
              <a:gd name="adj" fmla="val 37614"/>
            </a:avLst>
          </a:prstGeom>
          <a:solidFill>
            <a:schemeClr val="bg1"/>
          </a:solidFill>
          <a:ln w="6350">
            <a:solidFill>
              <a:srgbClr val="C2CAED"/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AC46CF7-C38E-F32A-6D3C-2816BE5383C5}"/>
              </a:ext>
            </a:extLst>
          </p:cNvPr>
          <p:cNvGrpSpPr/>
          <p:nvPr/>
        </p:nvGrpSpPr>
        <p:grpSpPr>
          <a:xfrm>
            <a:off x="3483609" y="2529706"/>
            <a:ext cx="2698909" cy="400110"/>
            <a:chOff x="1033461" y="3920649"/>
            <a:chExt cx="2698909" cy="400110"/>
          </a:xfrm>
        </p:grpSpPr>
        <p:sp>
          <p:nvSpPr>
            <p:cNvPr id="44" name="평행 사변형 43">
              <a:extLst>
                <a:ext uri="{FF2B5EF4-FFF2-40B4-BE49-F238E27FC236}">
                  <a16:creationId xmlns:a16="http://schemas.microsoft.com/office/drawing/2014/main" id="{A4576C99-78A0-D2F3-1687-33240C921C41}"/>
                </a:ext>
              </a:extLst>
            </p:cNvPr>
            <p:cNvSpPr/>
            <p:nvPr/>
          </p:nvSpPr>
          <p:spPr>
            <a:xfrm flipH="1">
              <a:off x="1033461" y="3925253"/>
              <a:ext cx="2698909" cy="365760"/>
            </a:xfrm>
            <a:prstGeom prst="parallelogram">
              <a:avLst>
                <a:gd name="adj" fmla="val 9921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48F664-2F2E-11D3-DFBB-C25C84CB1542}"/>
                </a:ext>
              </a:extLst>
            </p:cNvPr>
            <p:cNvSpPr txBox="1"/>
            <p:nvPr/>
          </p:nvSpPr>
          <p:spPr>
            <a:xfrm>
              <a:off x="1569049" y="3920649"/>
              <a:ext cx="169629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다음 시간 안내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7EF3F01-3B4F-BC6C-4974-46B55A97B20D}"/>
              </a:ext>
            </a:extLst>
          </p:cNvPr>
          <p:cNvSpPr txBox="1"/>
          <p:nvPr/>
        </p:nvSpPr>
        <p:spPr>
          <a:xfrm>
            <a:off x="4654443" y="3096758"/>
            <a:ext cx="5729163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atinLnBrk="0"/>
            <a:r>
              <a:rPr lang="ko-KR" altLang="en-US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수집한 이야기들을 날카로운 인사이트로 전환하는 법</a:t>
            </a:r>
          </a:p>
        </p:txBody>
      </p: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07DF8FFD-1CFF-3C6D-398E-A471BDDFE82F}"/>
              </a:ext>
            </a:extLst>
          </p:cNvPr>
          <p:cNvCxnSpPr>
            <a:cxnSpLocks/>
          </p:cNvCxnSpPr>
          <p:nvPr/>
        </p:nvCxnSpPr>
        <p:spPr>
          <a:xfrm>
            <a:off x="4466238" y="4541895"/>
            <a:ext cx="2316105" cy="2316105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CF12642D-369F-711F-6745-F674A8DD171C}"/>
              </a:ext>
            </a:extLst>
          </p:cNvPr>
          <p:cNvGrpSpPr/>
          <p:nvPr/>
        </p:nvGrpSpPr>
        <p:grpSpPr>
          <a:xfrm rot="5400000" flipH="1">
            <a:off x="5353050" y="5978845"/>
            <a:ext cx="54768" cy="569116"/>
            <a:chOff x="895351" y="378145"/>
            <a:chExt cx="54768" cy="569116"/>
          </a:xfrm>
        </p:grpSpPr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51133F7C-EB19-4EB1-32ED-AA393DBD0710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9EC117A5-02CA-574C-E373-01E7993AC450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B5ED3E8F-A698-18A6-DDE7-CBC47A91089E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CE6F1DAA-281C-2F7D-F33A-0DB34ED14771}"/>
              </a:ext>
            </a:extLst>
          </p:cNvPr>
          <p:cNvGrpSpPr/>
          <p:nvPr/>
        </p:nvGrpSpPr>
        <p:grpSpPr>
          <a:xfrm>
            <a:off x="7936276" y="5424807"/>
            <a:ext cx="473870" cy="473870"/>
            <a:chOff x="1150573" y="5434333"/>
            <a:chExt cx="473870" cy="473870"/>
          </a:xfrm>
        </p:grpSpPr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BB0FDD4F-E718-F03F-4222-BD9A7AE0A10D}"/>
                </a:ext>
              </a:extLst>
            </p:cNvPr>
            <p:cNvSpPr/>
            <p:nvPr/>
          </p:nvSpPr>
          <p:spPr>
            <a:xfrm>
              <a:off x="115057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4" name="그림 63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7F8A68D-03E2-C33D-208D-49261CF03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1574" y="5480051"/>
              <a:ext cx="441325" cy="387350"/>
            </a:xfrm>
            <a:prstGeom prst="rect">
              <a:avLst/>
            </a:prstGeom>
          </p:spPr>
        </p:pic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9EA10F1-DBD6-5C2A-865A-9AE53B733588}"/>
              </a:ext>
            </a:extLst>
          </p:cNvPr>
          <p:cNvGrpSpPr/>
          <p:nvPr/>
        </p:nvGrpSpPr>
        <p:grpSpPr>
          <a:xfrm>
            <a:off x="8594096" y="5424807"/>
            <a:ext cx="473870" cy="473870"/>
            <a:chOff x="1808393" y="5434333"/>
            <a:chExt cx="473870" cy="473870"/>
          </a:xfrm>
        </p:grpSpPr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1D031BC7-3297-00C8-3923-81D74F965CEA}"/>
                </a:ext>
              </a:extLst>
            </p:cNvPr>
            <p:cNvSpPr/>
            <p:nvPr/>
          </p:nvSpPr>
          <p:spPr>
            <a:xfrm>
              <a:off x="180839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7" name="그림 66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AA4FD80-4E47-1FDC-7346-31D5B533D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60550" y="5499099"/>
              <a:ext cx="358775" cy="368301"/>
            </a:xfrm>
            <a:prstGeom prst="rect">
              <a:avLst/>
            </a:prstGeom>
          </p:spPr>
        </p:pic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1D350994-055D-9529-729E-F2CF2FD0545C}"/>
              </a:ext>
            </a:extLst>
          </p:cNvPr>
          <p:cNvGrpSpPr/>
          <p:nvPr/>
        </p:nvGrpSpPr>
        <p:grpSpPr>
          <a:xfrm>
            <a:off x="9251916" y="5424807"/>
            <a:ext cx="473870" cy="473870"/>
            <a:chOff x="2466213" y="5434333"/>
            <a:chExt cx="473870" cy="473870"/>
          </a:xfrm>
        </p:grpSpPr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6230B3C0-E300-9F24-6606-5390D5670116}"/>
                </a:ext>
              </a:extLst>
            </p:cNvPr>
            <p:cNvSpPr/>
            <p:nvPr/>
          </p:nvSpPr>
          <p:spPr>
            <a:xfrm>
              <a:off x="246621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0" name="그림 69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6BB747F2-B149-3C2B-2DC8-046511CD2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05074" y="5480051"/>
              <a:ext cx="412751" cy="387350"/>
            </a:xfrm>
            <a:prstGeom prst="rect">
              <a:avLst/>
            </a:prstGeom>
          </p:spPr>
        </p:pic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2C4D5713-1BA7-3C21-619B-785CC0421EF0}"/>
              </a:ext>
            </a:extLst>
          </p:cNvPr>
          <p:cNvGrpSpPr/>
          <p:nvPr/>
        </p:nvGrpSpPr>
        <p:grpSpPr>
          <a:xfrm>
            <a:off x="9909736" y="5424807"/>
            <a:ext cx="473870" cy="473870"/>
            <a:chOff x="3124033" y="5434333"/>
            <a:chExt cx="473870" cy="473870"/>
          </a:xfrm>
        </p:grpSpPr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E4AD3708-E8F3-0D0F-253A-C248B55CD70C}"/>
                </a:ext>
              </a:extLst>
            </p:cNvPr>
            <p:cNvSpPr/>
            <p:nvPr/>
          </p:nvSpPr>
          <p:spPr>
            <a:xfrm>
              <a:off x="312403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3" name="그림 72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D14013F-D31E-61FB-ECCA-AE0709854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00400" y="5480051"/>
              <a:ext cx="339725" cy="387350"/>
            </a:xfrm>
            <a:prstGeom prst="rect">
              <a:avLst/>
            </a:prstGeom>
          </p:spPr>
        </p:pic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07F5D830-C2CF-C520-3958-535A4281B4FB}"/>
              </a:ext>
            </a:extLst>
          </p:cNvPr>
          <p:cNvGrpSpPr/>
          <p:nvPr/>
        </p:nvGrpSpPr>
        <p:grpSpPr>
          <a:xfrm>
            <a:off x="10567557" y="5424807"/>
            <a:ext cx="473870" cy="473870"/>
            <a:chOff x="3781854" y="5434333"/>
            <a:chExt cx="473870" cy="473870"/>
          </a:xfrm>
        </p:grpSpPr>
        <p:sp>
          <p:nvSpPr>
            <p:cNvPr id="75" name="타원 74">
              <a:extLst>
                <a:ext uri="{FF2B5EF4-FFF2-40B4-BE49-F238E27FC236}">
                  <a16:creationId xmlns:a16="http://schemas.microsoft.com/office/drawing/2014/main" id="{14483898-55C4-251D-C48E-45227445D0D0}"/>
                </a:ext>
              </a:extLst>
            </p:cNvPr>
            <p:cNvSpPr/>
            <p:nvPr/>
          </p:nvSpPr>
          <p:spPr>
            <a:xfrm>
              <a:off x="3781854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6" name="그림 75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F9EE5D50-D6C2-6524-101A-11D960D2A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63974" y="5480051"/>
              <a:ext cx="390525" cy="387350"/>
            </a:xfrm>
            <a:prstGeom prst="rect">
              <a:avLst/>
            </a:prstGeom>
          </p:spPr>
        </p:pic>
      </p:grp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30CAA625-8CE8-4BDC-53BF-6C238D111AD6}"/>
              </a:ext>
            </a:extLst>
          </p:cNvPr>
          <p:cNvCxnSpPr/>
          <p:nvPr/>
        </p:nvCxnSpPr>
        <p:spPr>
          <a:xfrm flipH="1" flipV="1">
            <a:off x="0" y="53695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>
            <a:extLst>
              <a:ext uri="{FF2B5EF4-FFF2-40B4-BE49-F238E27FC236}">
                <a16:creationId xmlns:a16="http://schemas.microsoft.com/office/drawing/2014/main" id="{FE396D29-2DEB-7ACA-C2DF-12CCC31106B7}"/>
              </a:ext>
            </a:extLst>
          </p:cNvPr>
          <p:cNvCxnSpPr/>
          <p:nvPr/>
        </p:nvCxnSpPr>
        <p:spPr>
          <a:xfrm flipH="1" flipV="1">
            <a:off x="0" y="59410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035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2EE47-77B2-B826-A0FF-31A0C225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962BE4AF-FDB5-B53E-D1C8-593AC722EA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0" name="그림 49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F31CB12-35CB-75EF-7226-68B799A2F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6C05AA-0598-EA83-EA1E-576C031151A0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FDD88A21-6E1B-BDA3-885A-C7D8694FC33D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A8251E65-11B0-8131-2CF0-59661EF6C61E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70FDE542-EE01-2E43-B12C-D6F1930ACBC2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D0AC519F-2991-A34C-CA2E-B10FE4BF2C6F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FBF295-BAC5-61F6-2BC5-7E34AF9C4D5D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내용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C88F691-0716-60CC-F44E-6D14133B89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1238250" cy="12382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C06E7E3F-43A5-4C53-4F2A-159653BC0560}"/>
                </a:ext>
              </a:extLst>
            </p:cNvPr>
            <p:cNvCxnSpPr>
              <a:cxnSpLocks/>
            </p:cNvCxnSpPr>
            <p:nvPr/>
          </p:nvCxnSpPr>
          <p:spPr>
            <a:xfrm>
              <a:off x="853125" y="1899460"/>
              <a:ext cx="11338875" cy="0"/>
            </a:xfrm>
            <a:prstGeom prst="line">
              <a:avLst/>
            </a:prstGeom>
            <a:ln w="6350">
              <a:gradFill>
                <a:gsLst>
                  <a:gs pos="25000">
                    <a:srgbClr val="1F3C67">
                      <a:alpha val="20000"/>
                    </a:srgbClr>
                  </a:gs>
                  <a:gs pos="75000">
                    <a:srgbClr val="1F3C67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9BCD6F7-C18C-8DCE-9A45-EF1A45FA235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AA5D8198-3727-B136-123C-A2901DD943C3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그림 61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8264ADA-C7F0-2F62-078C-3041C165E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400"/>
            <a:stretch>
              <a:fillRect/>
            </a:stretch>
          </p:blipFill>
          <p:spPr>
            <a:xfrm>
              <a:off x="536574" y="1524573"/>
              <a:ext cx="558801" cy="643951"/>
            </a:xfrm>
            <a:prstGeom prst="rect">
              <a:avLst/>
            </a:prstGeom>
          </p:spPr>
        </p:pic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99D4CC3-F3A1-9277-11DF-59124AA00154}"/>
              </a:ext>
            </a:extLst>
          </p:cNvPr>
          <p:cNvSpPr/>
          <p:nvPr/>
        </p:nvSpPr>
        <p:spPr>
          <a:xfrm>
            <a:off x="2197100" y="2146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0A0F2A7-6F5C-F81A-1866-260C117235EB}"/>
              </a:ext>
            </a:extLst>
          </p:cNvPr>
          <p:cNvSpPr/>
          <p:nvPr/>
        </p:nvSpPr>
        <p:spPr>
          <a:xfrm>
            <a:off x="2197100" y="3289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657E488-E76F-7803-3D6D-4878E5E3FB00}"/>
              </a:ext>
            </a:extLst>
          </p:cNvPr>
          <p:cNvSpPr/>
          <p:nvPr/>
        </p:nvSpPr>
        <p:spPr>
          <a:xfrm>
            <a:off x="2197100" y="4432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B4E9E3A-C5FE-DF5E-7EF4-01DD1199A478}"/>
              </a:ext>
            </a:extLst>
          </p:cNvPr>
          <p:cNvSpPr/>
          <p:nvPr/>
        </p:nvSpPr>
        <p:spPr>
          <a:xfrm>
            <a:off x="2197100" y="2146004"/>
            <a:ext cx="457200" cy="1041696"/>
          </a:xfrm>
          <a:prstGeom prst="rect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D538D212-81FB-A21E-0649-A77306E0ED8C}"/>
              </a:ext>
            </a:extLst>
          </p:cNvPr>
          <p:cNvSpPr/>
          <p:nvPr/>
        </p:nvSpPr>
        <p:spPr>
          <a:xfrm>
            <a:off x="2197100" y="3289004"/>
            <a:ext cx="457200" cy="1041696"/>
          </a:xfrm>
          <a:prstGeom prst="rect">
            <a:avLst/>
          </a:prstGeom>
          <a:solidFill>
            <a:srgbClr val="644B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2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8973C13A-7DF2-DEAB-86CB-19108D911685}"/>
              </a:ext>
            </a:extLst>
          </p:cNvPr>
          <p:cNvSpPr/>
          <p:nvPr/>
        </p:nvSpPr>
        <p:spPr>
          <a:xfrm>
            <a:off x="2197100" y="4432004"/>
            <a:ext cx="457200" cy="1041696"/>
          </a:xfrm>
          <a:prstGeom prst="rect">
            <a:avLst/>
          </a:prstGeom>
          <a:solidFill>
            <a:srgbClr val="9A5C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3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61CF7E-6C17-B163-5F25-0F8F7858DE33}"/>
              </a:ext>
            </a:extLst>
          </p:cNvPr>
          <p:cNvSpPr txBox="1"/>
          <p:nvPr/>
        </p:nvSpPr>
        <p:spPr>
          <a:xfrm>
            <a:off x="2937859" y="3560553"/>
            <a:ext cx="4926349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/>
              <a:t>양적 데이터 </a:t>
            </a:r>
            <a:r>
              <a:rPr lang="ko-KR" altLang="en-US" b="1" dirty="0"/>
              <a:t>분석 및</a:t>
            </a:r>
            <a:r>
              <a:rPr lang="en-US" altLang="ko-KR" dirty="0"/>
              <a:t> </a:t>
            </a:r>
            <a:r>
              <a:rPr lang="ko-KR" altLang="en-US" dirty="0"/>
              <a:t>질적 데이터와의 </a:t>
            </a:r>
            <a:r>
              <a:rPr lang="ko-KR" altLang="en-US" b="1" dirty="0"/>
              <a:t>통합</a:t>
            </a:r>
            <a:endParaRPr lang="ko-KR" altLang="en-US" dirty="0">
              <a:solidFill>
                <a:srgbClr val="002373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A5D60-0C68-A60C-2856-B82B13800E5B}"/>
              </a:ext>
            </a:extLst>
          </p:cNvPr>
          <p:cNvSpPr txBox="1"/>
          <p:nvPr/>
        </p:nvSpPr>
        <p:spPr>
          <a:xfrm>
            <a:off x="2937859" y="2417553"/>
            <a:ext cx="4253087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b="1" dirty="0"/>
              <a:t>양적 연구의 역할과 설문조사 </a:t>
            </a:r>
            <a:r>
              <a:rPr lang="ko-KR" altLang="en-US" b="1" dirty="0" err="1"/>
              <a:t>설계법</a:t>
            </a:r>
            <a:endParaRPr lang="ko-KR" altLang="en-US" dirty="0">
              <a:solidFill>
                <a:srgbClr val="002373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4C98C3-4EB3-E1C7-8CE8-777E11B730C4}"/>
              </a:ext>
            </a:extLst>
          </p:cNvPr>
          <p:cNvSpPr txBox="1"/>
          <p:nvPr/>
        </p:nvSpPr>
        <p:spPr>
          <a:xfrm>
            <a:off x="2937859" y="4703553"/>
            <a:ext cx="3579954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en-US" altLang="ko-KR" dirty="0"/>
              <a:t>STP </a:t>
            </a:r>
            <a:r>
              <a:rPr lang="ko-KR" altLang="en-US" dirty="0"/>
              <a:t>프레임 워크 학습 및 실습</a:t>
            </a:r>
            <a:endParaRPr lang="ko-KR" altLang="en-US" dirty="0">
              <a:solidFill>
                <a:srgbClr val="002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179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701B8242-491C-155C-6EF8-C747557285C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그림 8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A222B8D-51DE-A3A4-F490-353133B53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BA91AC-071F-2DC0-0DED-1BBB09695CB3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4EEEFF5A-B35F-7F38-7B4B-B178B153EAE3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F6940DB9-D5D8-9196-91E2-94B6539F4DB0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6FCDFF9F-3434-C715-08D8-9433DF99BB13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ADAE29A1-E1ED-F024-4DB8-F2BF306D086D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A5C32E-C878-4766-CB81-B89123AA0912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목표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338DCD1-9DA1-78F2-F7AD-930063FB3AC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983226" cy="983226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BF57634C-FC4F-E8A9-7FF0-8F112A2B5AD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C63C3247-F80F-8E65-43F1-755DCAF28656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그림 62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7C0B83A-DB3A-A29A-A58E-BF958844C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692" t="-6400"/>
            <a:stretch>
              <a:fillRect/>
            </a:stretch>
          </p:blipFill>
          <p:spPr>
            <a:xfrm flipH="1">
              <a:off x="512765" y="1512165"/>
              <a:ext cx="696910" cy="687818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34CBB221-F3D3-A69C-A1D7-33B93BBF6229}"/>
              </a:ext>
            </a:extLst>
          </p:cNvPr>
          <p:cNvGrpSpPr/>
          <p:nvPr/>
        </p:nvGrpSpPr>
        <p:grpSpPr>
          <a:xfrm>
            <a:off x="2402275" y="2093964"/>
            <a:ext cx="6341675" cy="824969"/>
            <a:chOff x="2402275" y="2242645"/>
            <a:chExt cx="6341675" cy="8249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B710A8-C676-EC46-AA32-216A4C243199}"/>
                </a:ext>
              </a:extLst>
            </p:cNvPr>
            <p:cNvSpPr txBox="1"/>
            <p:nvPr/>
          </p:nvSpPr>
          <p:spPr>
            <a:xfrm>
              <a:off x="2647950" y="2242645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정책디자인에서의 양적 연구의 역할과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 핵심 도구인 설문조사 설계법의 활용을 이해한다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D0BB7812-A62F-6EB1-2EAC-CC5E7237020A}"/>
                </a:ext>
              </a:extLst>
            </p:cNvPr>
            <p:cNvGrpSpPr/>
            <p:nvPr/>
          </p:nvGrpSpPr>
          <p:grpSpPr>
            <a:xfrm>
              <a:off x="2402275" y="2381964"/>
              <a:ext cx="229006" cy="229006"/>
              <a:chOff x="2345736" y="1936452"/>
              <a:chExt cx="546106" cy="546106"/>
            </a:xfrm>
          </p:grpSpPr>
          <p:sp>
            <p:nvSpPr>
              <p:cNvPr id="41" name="원호 40">
                <a:extLst>
                  <a:ext uri="{FF2B5EF4-FFF2-40B4-BE49-F238E27FC236}">
                    <a16:creationId xmlns:a16="http://schemas.microsoft.com/office/drawing/2014/main" id="{69B263C6-9FCF-AD33-A88A-6CE4DB8C309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C46564BF-9E01-7F0B-FAF5-B8C68563C48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BF284581-A377-DA8E-1677-42980DAEB4AB}"/>
              </a:ext>
            </a:extLst>
          </p:cNvPr>
          <p:cNvGrpSpPr/>
          <p:nvPr/>
        </p:nvGrpSpPr>
        <p:grpSpPr>
          <a:xfrm>
            <a:off x="2402275" y="3281215"/>
            <a:ext cx="6341675" cy="824969"/>
            <a:chOff x="2402275" y="3265794"/>
            <a:chExt cx="6341675" cy="8249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CB3F9C-EB04-B628-2F2C-5AEDB28B6141}"/>
                </a:ext>
              </a:extLst>
            </p:cNvPr>
            <p:cNvSpPr txBox="1"/>
            <p:nvPr/>
          </p:nvSpPr>
          <p:spPr>
            <a:xfrm>
              <a:off x="2647950" y="3265794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양적 데이터와 질적 데이터를 통합하여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사회 문제에 대한 진단을 내릴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F9898B51-27CC-2090-35D4-8AD26FC346E0}"/>
                </a:ext>
              </a:extLst>
            </p:cNvPr>
            <p:cNvGrpSpPr/>
            <p:nvPr/>
          </p:nvGrpSpPr>
          <p:grpSpPr>
            <a:xfrm>
              <a:off x="2402275" y="3395571"/>
              <a:ext cx="229006" cy="229006"/>
              <a:chOff x="2345736" y="1936452"/>
              <a:chExt cx="546106" cy="546106"/>
            </a:xfrm>
          </p:grpSpPr>
          <p:sp>
            <p:nvSpPr>
              <p:cNvPr id="45" name="원호 44">
                <a:extLst>
                  <a:ext uri="{FF2B5EF4-FFF2-40B4-BE49-F238E27FC236}">
                    <a16:creationId xmlns:a16="http://schemas.microsoft.com/office/drawing/2014/main" id="{5E4A1606-C2F6-36B7-571C-ADD3673056A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자유형: 도형 45">
                <a:extLst>
                  <a:ext uri="{FF2B5EF4-FFF2-40B4-BE49-F238E27FC236}">
                    <a16:creationId xmlns:a16="http://schemas.microsoft.com/office/drawing/2014/main" id="{A06179D5-E450-4B58-E98B-1A1FCF8BC2D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6EE8697F-77C8-F373-60D9-F1F3A5EE27C7}"/>
              </a:ext>
            </a:extLst>
          </p:cNvPr>
          <p:cNvGrpSpPr/>
          <p:nvPr/>
        </p:nvGrpSpPr>
        <p:grpSpPr>
          <a:xfrm>
            <a:off x="2402275" y="4468466"/>
            <a:ext cx="6341675" cy="824969"/>
            <a:chOff x="2402275" y="4451673"/>
            <a:chExt cx="6341675" cy="82496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94DD80-B274-A00B-753D-E413F81F9FBA}"/>
                </a:ext>
              </a:extLst>
            </p:cNvPr>
            <p:cNvSpPr txBox="1"/>
            <p:nvPr/>
          </p:nvSpPr>
          <p:spPr>
            <a:xfrm>
              <a:off x="2647950" y="4451673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STP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프레임워크를 활용하여 정책적 우선순위와</a:t>
              </a:r>
            </a:p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핵심 </a:t>
              </a:r>
              <a:r>
                <a:rPr lang="ko-KR" altLang="en-US" sz="1900" spc="-7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타켓을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선정할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9D3E799E-DCA3-6950-4E14-B3EEFB796829}"/>
                </a:ext>
              </a:extLst>
            </p:cNvPr>
            <p:cNvGrpSpPr/>
            <p:nvPr/>
          </p:nvGrpSpPr>
          <p:grpSpPr>
            <a:xfrm>
              <a:off x="2402275" y="4576671"/>
              <a:ext cx="229006" cy="229006"/>
              <a:chOff x="2345736" y="1936452"/>
              <a:chExt cx="546106" cy="546106"/>
            </a:xfrm>
          </p:grpSpPr>
          <p:sp>
            <p:nvSpPr>
              <p:cNvPr id="48" name="원호 47">
                <a:extLst>
                  <a:ext uri="{FF2B5EF4-FFF2-40B4-BE49-F238E27FC236}">
                    <a16:creationId xmlns:a16="http://schemas.microsoft.com/office/drawing/2014/main" id="{E9D0A924-EAD5-2153-D6C9-5BBA4E641EB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자유형: 도형 48">
                <a:extLst>
                  <a:ext uri="{FF2B5EF4-FFF2-40B4-BE49-F238E27FC236}">
                    <a16:creationId xmlns:a16="http://schemas.microsoft.com/office/drawing/2014/main" id="{F3C3AD21-3C89-7E9F-9AD4-FCAD00A2E81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AC3E6E07-0FDB-2EC2-8BF4-47ABF4DB3BEC}"/>
              </a:ext>
            </a:extLst>
          </p:cNvPr>
          <p:cNvCxnSpPr>
            <a:cxnSpLocks/>
          </p:cNvCxnSpPr>
          <p:nvPr/>
        </p:nvCxnSpPr>
        <p:spPr>
          <a:xfrm>
            <a:off x="853125" y="1899460"/>
            <a:ext cx="8506775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B6C1A276-0691-EE83-60CB-096924D114B8}"/>
              </a:ext>
            </a:extLst>
          </p:cNvPr>
          <p:cNvCxnSpPr>
            <a:cxnSpLocks/>
          </p:cNvCxnSpPr>
          <p:nvPr/>
        </p:nvCxnSpPr>
        <p:spPr>
          <a:xfrm>
            <a:off x="2561039" y="3100074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F6E2CF56-8059-2BD2-4EA5-31A726AC5BCF}"/>
              </a:ext>
            </a:extLst>
          </p:cNvPr>
          <p:cNvCxnSpPr>
            <a:cxnSpLocks/>
          </p:cNvCxnSpPr>
          <p:nvPr/>
        </p:nvCxnSpPr>
        <p:spPr>
          <a:xfrm>
            <a:off x="2561039" y="4287325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78FA24AF-3B57-0483-EAC8-55D20C4D269C}"/>
              </a:ext>
            </a:extLst>
          </p:cNvPr>
          <p:cNvCxnSpPr>
            <a:cxnSpLocks/>
          </p:cNvCxnSpPr>
          <p:nvPr/>
        </p:nvCxnSpPr>
        <p:spPr>
          <a:xfrm>
            <a:off x="2561039" y="5474577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413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AF6271-0FEB-CF85-DB44-9063410137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E36193-6D5B-455C-E174-6699ACBC8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6E105-118A-2935-D94D-579FD91DDF86}"/>
              </a:ext>
            </a:extLst>
          </p:cNvPr>
          <p:cNvSpPr txBox="1"/>
          <p:nvPr/>
        </p:nvSpPr>
        <p:spPr>
          <a:xfrm>
            <a:off x="2103370" y="2529890"/>
            <a:ext cx="798526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질적 연구 </a:t>
            </a: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vs. 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양적 연구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C49B05A-532B-905B-183A-2D1C0B1EFE8D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C45FCB1-C4D6-81F2-5C4F-C2F895414D58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977BA96-F4FA-B37B-13D7-12B6769C0CD1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E533642-171D-6AFB-496D-38F59B5774AD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E22107A4-F820-3B99-9358-7CE7D3383E31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D7502EDB-5EF8-4F21-13F9-A78145591A78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405D6B2-37AD-8BD3-2674-1C872232B315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05C9C5-80E2-2B7F-D973-CAAE9ABD8375}"/>
              </a:ext>
            </a:extLst>
          </p:cNvPr>
          <p:cNvSpPr txBox="1"/>
          <p:nvPr/>
        </p:nvSpPr>
        <p:spPr>
          <a:xfrm>
            <a:off x="6058220" y="1593371"/>
            <a:ext cx="39305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1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FB41B72-34EC-7923-3AB3-BF359F8C3F3D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7B939906-3EB7-9C0C-3643-F5967DA45E96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88D3EF5B-13E3-5A34-473A-7A4A7288A37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839C1673-F14D-3D2A-09BC-606DE135F61B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394A527-B2BA-C27A-9950-280D9AAF82AD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469F53A0-9ED9-2355-198B-E4B5A93AE01A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7BFC96DB-196C-9E0D-8018-3E9DD4AF6CEB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9F0C89E3-A1E3-3BAB-7477-5A71C8649D88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4447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E55B3EA-EF32-9675-FD10-6A6D5DAAB04B}"/>
              </a:ext>
            </a:extLst>
          </p:cNvPr>
          <p:cNvSpPr txBox="1"/>
          <p:nvPr/>
        </p:nvSpPr>
        <p:spPr>
          <a:xfrm>
            <a:off x="778495" y="673792"/>
            <a:ext cx="32634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vs.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양적 연구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DF469-C2E8-289A-8307-32263A3C7F76}"/>
              </a:ext>
            </a:extLst>
          </p:cNvPr>
          <p:cNvSpPr txBox="1"/>
          <p:nvPr/>
        </p:nvSpPr>
        <p:spPr>
          <a:xfrm>
            <a:off x="1134095" y="1593928"/>
            <a:ext cx="174631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돋보기와 지도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738A90-EF42-1ACF-5DB7-8556CB6137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40F832-39B5-97B9-C815-B053FB86E2B7}"/>
              </a:ext>
            </a:extLst>
          </p:cNvPr>
          <p:cNvSpPr txBox="1"/>
          <p:nvPr/>
        </p:nvSpPr>
        <p:spPr>
          <a:xfrm flipH="1">
            <a:off x="3108325" y="5665189"/>
            <a:ext cx="597535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이야기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만큼이나 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숫자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’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가 필요한가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760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8354</TotalTime>
  <Words>5350</Words>
  <Application>Microsoft Office PowerPoint</Application>
  <PresentationFormat>와이드스크린</PresentationFormat>
  <Paragraphs>418</Paragraphs>
  <Slides>55</Slides>
  <Notes>50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55</vt:i4>
      </vt:variant>
    </vt:vector>
  </HeadingPairs>
  <TitlesOfParts>
    <vt:vector size="64" baseType="lpstr">
      <vt:lpstr>나눔스퀘어 네오 Bold</vt:lpstr>
      <vt:lpstr>나눔스퀘어 네오 Heavy</vt:lpstr>
      <vt:lpstr>나눔스퀘어 네오 Regular</vt:lpstr>
      <vt:lpstr>맑은 고딕</vt:lpstr>
      <vt:lpstr>카페24 아네모네</vt:lpstr>
      <vt:lpstr>카페24 아네모네에어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윤호 남</dc:creator>
  <cp:lastModifiedBy>Park Hyung Jun</cp:lastModifiedBy>
  <cp:revision>615</cp:revision>
  <dcterms:created xsi:type="dcterms:W3CDTF">2025-08-10T23:59:04Z</dcterms:created>
  <dcterms:modified xsi:type="dcterms:W3CDTF">2025-09-21T11:59:05Z</dcterms:modified>
</cp:coreProperties>
</file>