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72" r:id="rId2"/>
    <p:sldId id="276" r:id="rId3"/>
    <p:sldId id="405" r:id="rId4"/>
    <p:sldId id="485" r:id="rId5"/>
    <p:sldId id="486" r:id="rId6"/>
    <p:sldId id="487" r:id="rId7"/>
    <p:sldId id="488" r:id="rId8"/>
    <p:sldId id="258" r:id="rId9"/>
    <p:sldId id="261" r:id="rId10"/>
    <p:sldId id="489" r:id="rId11"/>
    <p:sldId id="406" r:id="rId12"/>
    <p:sldId id="490" r:id="rId13"/>
    <p:sldId id="408" r:id="rId14"/>
    <p:sldId id="409" r:id="rId15"/>
    <p:sldId id="411" r:id="rId16"/>
    <p:sldId id="410" r:id="rId17"/>
    <p:sldId id="412" r:id="rId18"/>
    <p:sldId id="493" r:id="rId19"/>
    <p:sldId id="494" r:id="rId20"/>
    <p:sldId id="413" r:id="rId21"/>
    <p:sldId id="495" r:id="rId22"/>
    <p:sldId id="497" r:id="rId23"/>
    <p:sldId id="496" r:id="rId24"/>
    <p:sldId id="414" r:id="rId25"/>
    <p:sldId id="498" r:id="rId26"/>
    <p:sldId id="500" r:id="rId27"/>
    <p:sldId id="415" r:id="rId28"/>
    <p:sldId id="501" r:id="rId29"/>
    <p:sldId id="502" r:id="rId30"/>
    <p:sldId id="416" r:id="rId31"/>
    <p:sldId id="503" r:id="rId32"/>
    <p:sldId id="504" r:id="rId33"/>
    <p:sldId id="417" r:id="rId34"/>
    <p:sldId id="505" r:id="rId35"/>
    <p:sldId id="507" r:id="rId36"/>
    <p:sldId id="506" r:id="rId37"/>
    <p:sldId id="418" r:id="rId38"/>
    <p:sldId id="508" r:id="rId39"/>
    <p:sldId id="419" r:id="rId40"/>
    <p:sldId id="509" r:id="rId41"/>
    <p:sldId id="527" r:id="rId42"/>
    <p:sldId id="476" r:id="rId43"/>
    <p:sldId id="510" r:id="rId44"/>
    <p:sldId id="511" r:id="rId45"/>
    <p:sldId id="477" r:id="rId46"/>
    <p:sldId id="512" r:id="rId47"/>
    <p:sldId id="514" r:id="rId48"/>
    <p:sldId id="513" r:id="rId49"/>
    <p:sldId id="478" r:id="rId50"/>
    <p:sldId id="479" r:id="rId51"/>
    <p:sldId id="480" r:id="rId52"/>
    <p:sldId id="515" r:id="rId53"/>
    <p:sldId id="481" r:id="rId54"/>
    <p:sldId id="516" r:id="rId55"/>
    <p:sldId id="517" r:id="rId56"/>
    <p:sldId id="518" r:id="rId57"/>
    <p:sldId id="520" r:id="rId58"/>
    <p:sldId id="519" r:id="rId59"/>
    <p:sldId id="482" r:id="rId60"/>
    <p:sldId id="521" r:id="rId61"/>
    <p:sldId id="483" r:id="rId62"/>
    <p:sldId id="522" r:id="rId63"/>
    <p:sldId id="523" r:id="rId64"/>
    <p:sldId id="484" r:id="rId65"/>
    <p:sldId id="524" r:id="rId66"/>
    <p:sldId id="298" r:id="rId67"/>
    <p:sldId id="525" r:id="rId68"/>
    <p:sldId id="526" r:id="rId69"/>
    <p:sldId id="404" r:id="rId7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00" autoAdjust="0"/>
    <p:restoredTop sz="81169" autoAdjust="0"/>
  </p:normalViewPr>
  <p:slideViewPr>
    <p:cSldViewPr snapToGrid="0">
      <p:cViewPr varScale="1">
        <p:scale>
          <a:sx n="88" d="100"/>
          <a:sy n="88" d="100"/>
        </p:scale>
        <p:origin x="1452" y="78"/>
      </p:cViewPr>
      <p:guideLst>
        <p:guide orient="horz" pos="1933"/>
        <p:guide pos="5722"/>
        <p:guide pos="597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2025-10-20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7D2-4662-0634-952B-D76E6A69E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D3AC95A-C3CD-ED3C-B65C-BE257CC75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8DE3220-23E3-8070-3F88-BAD34B73B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사실 완전히 새로운 것을 만들어내는 것은 극도로 어려운 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인류 역사상 진정한 의미의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무에서 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창조한 사례는 손에 꼽을 정도입니다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기존의 것을 조금씩 변형하고 개선하는 것은 상대적으로 접근하기 쉽습니다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놀랍게도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혁신이라고 부르는 대부분의 성과가 바로 이런 방식으로 탄생했습니다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D342E45-E3B4-145F-A87A-F81DAC0D0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0688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53DE3-8C0B-08C7-06AC-5CC1B40A3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DE415FD-5CE9-96F0-B66A-E647AEAE9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F03DBBC-88B3-4216-1E0D-58DC50474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혁신의 아이콘으로 여기는 아이폰을 생각해보겠습니다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스티브 잡스가 전화기를 발명한 것은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MP3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플레이어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카메라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인터넷 브라우저도 이미 존재했습니다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그는 이 모든 것을 하나의 기기에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혁신을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이루어냈습니다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C, Combine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사례입니다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88B5BB7-7B7D-8004-9C88-1EAD15E11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920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3E663-F872-3EE5-5E39-E16D1A87E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0384B06-9571-8CDA-F3A3-F80D7E2BF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CC1A94D-02D7-06C2-1933-076CA8F89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다른 예로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에어비앤비를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들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브라이언 체스키와 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게비아는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호텔업을 재발명한 것이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그들은 개인의 집이라는 공간을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용도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사용할 수 있다는 가능성을 발견했을 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남는 방을 숙박 공간으로 전환하는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P, Put to other uses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완벽한 예시입니다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3EDD7E-EC6C-F5E3-9C99-68218EED3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8476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C55FA-68B7-CF94-9D8F-1AFD9ADF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6BEBC89-DD37-8F38-B8FD-3FB696879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D95648B-74FC-8646-02C2-E2CAB18BB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이름 자체가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동사의 앞 글자를 딴 약어입니다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Substitute, Combine, Adapt, Modify, Put to other uses, Eliminate,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Reverse.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각각의 동사는 우리의 사고를 특정한 방향으로 이끄는 강력한 도구가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나침반의 바늘이 항상 북쪽을 가리키듯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질문은 우리의 생각을 정해진 방향으로 안내하여 평소에는 생각하지 못했던 영역으로 우리를 데려갈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1750F5-DE74-A4A0-4625-F8039DA5D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442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B4F82-E3AC-A2A5-0DBD-9E3C86CA8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A352691-85BB-D982-39A5-ED6ECC5F7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06FBAFF-C409-CF54-0B86-B77DAEF41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렌즈를 하나씩 자세히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추상적인 설명보다는 구체적인 예시를 통해 이해하는 것이 효과적이므로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놀이터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우리 모두에게 친숙한 대상을 가지고 각 단계를 적용해보겠습니다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각 단계마다 여러분의 팀 프로젝트에 어떻게 적용할 수 있을지도 함께 생각해보도록 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FF67A5-6DD3-85AB-DF38-6E6F564ABE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882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43367-72F0-A6F9-9B09-DFEB4FCE0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289549A-1E3B-0775-3D4A-FC59CB1D7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CE3252-3871-7F36-0BD7-3199D46F5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렌즈는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S, Substitute,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대체하기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이것을 저것으로 바꾸면 어떻게 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질문을 던지는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구성 요소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등 무엇이든 다른 것으로 대체해보는 사고 실험입니다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C086141-D3EF-60B4-D7DC-30B5F58B24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1126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7F0D2-D65E-1A18-A555-FDFE69C37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B20DDA-2A81-7596-B6B5-7355E42EA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455220A-D78A-F9EA-296D-B7E068DB9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놀이터를 예로 들어보겠습니다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대부분의 놀이터는 모래 바닥으로 되어 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그런데 만약 이 모래를 다른 것으로 대체한다면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고무칩으로 바꾸면 넘어져도 다치지 않는 더 안전한 놀이터가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인조잔디로 바꾸면 아이들이 뒹굴며 놀 수 있는 푸른 공간이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물로 바꾸면 여름에는 물놀이터가 되는 혁신적인 공간이 탄생합니다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놀이기구의 재료도 대체해볼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차가운 철제 놀이기구를 따뜻한 느낌의 목재로 바꾸거나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로프와 천연 재료를 사용하면 자연 친화적인 놀이터가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사람도 대체할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#7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놀이터를 지켜보는 부모 대신 전문 놀이 코치를 배치하면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아이들에게 더 창의적인 놀이를 제안하고 안전을 관리하는 전문가가 있다면 부모들도 안심하고 아이들을 맡길 수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은퇴한 어르신들이 놀이터 지킴이 역할을 하면서 세대 간 교류의 장이 될 수도 있겠죠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#8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시간도 대체의 대상이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대부분의 놀이터는 낮 시간에 활용되는데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저녁 시간에 특화된 야광 놀이터는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#10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형광 페인트와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조명을 활용해 밤에 더 신비롭고 재미있는 공간으로 변신하는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5ECFFF4-D610-D661-1ABF-FCEF68709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1688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9BA93-E13B-3E17-E06F-69BBC839B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6A0CBA-C369-60CB-5789-527B34099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AB11746-23A1-5966-F265-0D21A3E0E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개념을 여러분의 팀 프로젝트에 적용해봅시다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 디지털 교육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다루고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무엇을 대체할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강사를 대체해볼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전문 강사 대신 손주들이 할머니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할아버지를 가르치면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세대 간 유대감도 강화되고 어르신들도 더 편안하게 배울 수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대학생 봉사자들이 강사가 되는 것도 좋은 대안입니다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 장소도 대체 가능합니다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딱딱한 복지관 강의실 대신 동네 카페에서 차를 마시며 편안하게 배우거나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아예 어르신들의 집으로 찾아가는 방문 교육은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 기기도 마찬가지입니다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키오스크 대신 더 큰 화면의 태블릿을 사용하거나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터치 없이 음성으로만 작동하는 기기로 대체한다면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훨씬 접근하기 쉬운 교육이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CFA1FC-FA1A-7CD0-A938-68B2680A6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147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5B6DC-1690-8402-3ACE-A409EDBD6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06C2B86-B9A9-C396-BB35-3FBBCECF3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09423E2-0C2B-5974-4A43-653455133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렌즈는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C, Combine,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결합하기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이것과 저것을 합치면 무엇이 생길까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질문을 통해 서로 다른 요소들을 창의적으로 결합하는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1+1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아니라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될 수 있는 시너지를 찾는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D5C202-601C-27AF-C72A-E29E0379D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994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8F9A1-3DEA-EC4D-852B-C80F9A224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A092BF-DDDA-707F-3404-FC0ED8669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1DBD3F7-250D-18E7-2530-902854410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놀이터에 이를 적용해보면 정말 흥미로운 가능성들이 열립니다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놀이터와 텃밭을 결합하면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아이들이 직접 씨를 뿌리고 물을 주며 키운 채소를 수확해서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놀이터 한쪽에 마련된 야외 주방에서 요리해 먹는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놀이와 교육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식생활이 하나로 결합된 혁신적인 공간이 탄생합니다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놀이터와 도서관의 결합도 생각해볼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큰 나무 아래 그네를 타며 책을 읽거나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미끄럼틀 아래 작은 도서 공간을 만들어 놀이와 독서가 자연스럽게 이어지도록 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놀이터와 체육관을 결합하면 부모와 아이가 함께 운동하는 가족 건강 공간이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아이들이 정글짐을 오르는 동안 부모들은 옆에서 철봉 운동을 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세대가 함께하는 운동 공간인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D2511D-AF95-3588-BBD1-0A9DA8A2D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58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강의를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876EF-770B-1F48-3B87-2D526ECB8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C8533A9-7820-9453-FE53-30DB3506C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41F574-4CDA-E5DA-8369-DF205AFB6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결합의 원리를 정책 문제에 적용해봅시다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고립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다룬다면 어떤 결합이 가능할까요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취업 지원과 심리 상담을 결합한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커리어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테라피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이력서 작성법을 가르치는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구직 과정에서 겪는 스트레스와 자존감 하락을 함께 다루는 통합적 접근입니다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주거 지원과 커뮤니티를 결합한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셰어하우스형 청년 주택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 좋은 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싼 집을 제공하는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비슷한 상황의 청년들이 함께 살며 서로를 지지하고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네트워킹할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 있는 공간을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운동과 네트워킹을 결합한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런닝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크루 기반 구직 모임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함께 뛰면서 자연스럽게 대화하고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운동 후에는 각자의 전문 분야를 공유하며 취업 정보를 나누는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건강과 커리어를 동시에 챙기는 일석이조의 효과를 얻을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841D2A-1857-B494-1CDA-9591BD98A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007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299E7-DCB7-A36E-5256-C8367E541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DD3A8E0-D848-1450-7A63-4930EFD97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778FF7-8C1E-61AC-1EEE-13E90F7E0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Substitute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가지 렌즈만 적용해도 우리가 당연하게 여겼던 것들이 완전히 새로운 모습으로 변신할 수 있다는 것을 알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나머지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렌즈도 이어서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A5579AD-1606-D14F-2528-06140AC4B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2318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689F1-0676-CF27-F32F-87DB44502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88561F-A1B5-B791-9FC5-2299376DE3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5C435A6-C22D-0D6E-DB05-3812C19A3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렌즈는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A, Adapt,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적용하기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곳의 성공 사례를 여기에 적용하면 어떨까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질문을 통해 전혀 다른 분야의 아이디어를 빌려오는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혁신의 대부분은 사실 완전히 새로운 발명이 아니라 기존 아이디어의 창의적인 재조합에서 나온다고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8A2982C-8044-2276-CB15-BCC470A85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923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B2D8-86DE-108A-15B0-230C10ACC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6FD3154-CCD5-68D9-9807-6579098A9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A7A3C4-3A0C-4802-AD6E-B9E222958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카페에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이를 적용해보면 흥미로운 가능성들이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헬스장의 회원제 시스템을 카페에 적용하면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#3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월정액을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내면 무제한 커피를 마실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전용 좌석을 예약하며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머그컵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보관 서비스까지 제공하는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카페 멤버십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국내의 몇몇 카페에서는 이런 구독형 서비스가 큰 인기를 끌고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병원의 대기 번호 시스템을 카페에 적용하는 것도 가능합니다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러시아워에 긴 줄을 서지 않고도 앱으로 미리 주문하고 대기번호를 받아서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카페 근처에서 산책하다가 알림을 받으면 찾으러 오는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은행의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VIP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창구 개념을 적용한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바리스타 전담 서비스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만들어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특별한 날에는 개인 맞춤형 커피를 제조해주는 프리미엄 서비스도 제공할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F911DB8-1C47-A5CC-6501-33FF00958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9409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B1C9-5C01-A759-B455-39799B986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077CFFB-6E2C-4F30-3AB6-187CF3FF8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A91D8A1-B493-2351-D068-55CFD3308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분야에 적용해봅시다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공공 서비스 개선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다룬다면 어떤 적용이 가능할까요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#2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넷플릭스의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추천 알고리즘을 적용한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맞춤형 복지 추천 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만들어보는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시민의 상황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거주지역 등을 분석해 가장 적합한 복지 서비스를 자동으로 추천하고 신청까지 도와주는 시스템 말이죠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우버의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평점 시스템을 공공 서비스에 적용하면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시민들이 공무원의 서비스에 평점을 주고 후기를 남길 수 있게 하여 서비스 품질을 투명하게 관리하는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게임의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레벨업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시스템을 적용한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 참여 포인트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 흥미롭습니다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공청회 참석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제안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봉사활동 등에 참여할 때마다 포인트를 얻고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일정 점수가 쌓이면 시정 참여 기회나 작은 혜택을 제공하는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92A741-4A27-AFB0-19CE-998D83E7D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9440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25E04-256E-184E-9C26-DBF616523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444415-30C4-A543-330D-0E306BA59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06EC578-A308-2E0D-E3BB-3CA9235F7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 렌즈는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M, Modify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Magnify,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변형하거나 확대하기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속도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빈도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의미를 극적으로 바꾸면 어떻게 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질문을 통해 기존 요소들의 스케일을 조작해보는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40EA6C9-4C83-4F84-5276-15F1D2D68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8289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1BEAD-629A-CC1C-69DF-AC08EB493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B6821D-6F1D-3B5A-EC5C-A6A13218D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331A9FB-C60B-AE8C-22CB-2E0D384A9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카페에서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이를 실험해봅시다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크기를 확대해보면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초거대 원두 저장고가 있는 카페를 상상해보세요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천장까지 닿는 거대한 유리 사일로에 다양한 원두들이 전시되어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고객들이 직접 원두를 선택해서 바로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로스팅해서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마시는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와인 셀러처럼 원두 저장고 자체가 카페의 핵심 인테리어가 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크기를 축소해볼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평짜리 초소형 카페는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#6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테이크아웃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전용으로 바리스타 한 명이 정성스럽게 한 잔씩만 내려주는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보석함 같은 작은 카페 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지역의 골목길에는 실제로 이런 극소형 카페들이 큰 인기를 끌고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속도를 조작해보면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'60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 카페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만들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주문부터 완성까지 정확히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 만에 완료되는 초고속 카페 시스템을 구축하는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슬로우 카페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 가능합니다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커피 한 잔을 내리는데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분이 걸리지만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과정을 지켜보며 명상하듯 기다리는 힐링 공간을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9A6EC50-178F-30A1-8036-23DD1FCFF0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742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DCD9E-21C2-4CE6-EA44-651F70DC8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AA17AD7-F645-0F08-D953-DA29612F2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418E2C1-3B8E-EDAD-1949-9978ECCE7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적용해보겠습니다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민원 처리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다룬다면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처리 시간을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 단축하는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즉시 처리 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만들어보는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AI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자동화를 활용해 간단한 민원은 신청과 동시에 처리 결과가 나오도록 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창구 수를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 확대해서 모든 편의점에서 민원 처리가 가능하도록 하면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요즘 지하철에서 많은 민원처리를 하는 모습 등이 이러한 방향의 변화일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DD60D02-0AF5-BA32-BF74-8749C2566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3678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0EEF1-8E18-F245-D122-9CACD09C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7D9C172-47E2-F583-FC13-3EF8B9744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C037F9-5F07-7316-BA36-8F0185E7D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 번째 렌즈는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P, Put to other uses,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용도로 사용하기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원래 목적 말고 완전히 다르게 쓴다면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질문을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기존 자원의 새로운 활용법을 찾는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F93593-DD2B-001A-8E03-A0AE94016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264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3BD32-11F9-7560-E04C-C48A018A1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37D12A4-5E11-300D-974E-4AB6467C3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22B3AF5-7F2B-070D-39D8-A16356C60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카페를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용도로 활용하는 아이디어는 무궁무진합니다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낮에는 일반 카페로 운영하다가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저녁에는 와인바로 변신하면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공간이지만 조명과 음악만 바꿔도 완전히 다른 분위기를 연출할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커피 머신 옆에 와인 셀러를 두고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테이블도 낮과 밤에 다른 배치로 사용하는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주말에는 미니 갤러리로 변신하는 것도 가능합니다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벽면에 지역 작가들의 작품을 전시하고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커피를 마시며 예술 감상을 할 수 있는 공간으로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카페의 테이블들은 작품 설명서를 비치하는 전시대 역할을 할 수도 있고요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카페 공간 자체를 공유 오피스로 활용하는 것도 흥미롭습니다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테이블마다 전원 콘센트와 개인 사물함을 설치해서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낮에는 재택근무자들의 업무 공간이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저녁에는 스터디 그룹의 모임 장소가 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86E71E3-1E31-D318-8E7E-E7E98DE810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784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1F67B-BEBE-F88F-19D8-EFD0AD9CA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7B127D0-1F37-4850-AEF5-9423791F8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B5C3271-1CBF-13E5-C5E2-3BF3B7C82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시간에는 브레인스토밍과 강제 연결법이라는 두 가지 강력한 도구를 통해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생각을 자유롭게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펼쳐나가는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발산적 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세계를 탐험했습니다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판단은 나중에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양으로 승부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브레인스토밍의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원칙을 통해 아이디어의 싹을 틔우는 안전한 토양을 만드는 법을 배웠고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전혀 관계없어 보이는 것들을 연결하며 우리 안의 고정관념을 깨는 연습도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아마 직접 경험해보신 분들은 느끼셨을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4F4E38-E41A-ADFD-90FB-1FD804F08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6723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D8ECA-2C72-41E1-F110-9BCD332F4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1904409-808B-1E41-E6F3-1CB7CEFD9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D0DFE41-4658-B434-F676-2B5DB576B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분야에서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#!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유휴 공간 활용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적용해봅시다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폐교를 창업 인큐베이터로 활용하는 것은 이미 많은 곳에서 시도되고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교실은 개별 창업팀의 오피스가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운동장은 시제품 테스트 공간이 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급식실은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창업가들의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네트워킹 공간이 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4C6414-E222-770E-EC76-4F4461D7C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6163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A83CE-D513-E795-FB68-CCA2BDE10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972BFA5-9B6F-BCAD-C5D6-A0933E487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4AFD07F-167A-FF64-F669-F6CEAD532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여섯 번째 렌즈는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 Eliminate,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제거하기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이것을 아예 없애면 어떻게 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질문을 던지는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무언가를 더하는 것보다 빼는 것이 더 혁신적일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68DFAF-4143-5ED3-A329-CD44CC526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61400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A480C-BF7D-5337-9057-E488DEE7C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4DA53AE-C396-9C5F-BE91-C53096830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DF1C389-C0CA-527E-B009-EDED208E9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카페에서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의자를 모두 제거하면 어떻게 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#2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스탠딩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전용 카페에서는 고객들이 서서 커피를 마시며 더 활발한 네트워킹이 일어납니다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짧고 집중적인 미팅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빠른 업무 논의에 최적화된 공간이 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메뉴를 완전히 제거한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오늘의 커피 한 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카페는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선택의 부담을 없애고 바리스타가 그날의 기분과 날씨에 맞춰 추천하는 커피 한 종류만 판매하는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고객들은 새로운 맛을 발견하는 재미를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바리스타는 창의성을 발휘할 수 있는 기회를 얻게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BD1189-5D73-2549-7459-3E3EC8D6F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55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2BD9A-ECF4-88C8-E868-00B3BF89E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2716AA-B640-2AB7-CC61-144DCADDC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BD98D40-2924-DCCD-C704-A3442697C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Wi-Fi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제거한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아날로그 카페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 흥미롭습니다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기기 없이 책을 읽고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대화를 나누며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사색에 잠기는 공간으로 만드는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현대인들에게는 오히려 이런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연결 해제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공간이 더 귀중할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3C99993-6FB6-65B9-64C3-4D36EA0AB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62757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53FAA-F476-9341-697F-4176350B6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0F8DBCC-92DD-C724-F46A-28AA8D757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E772ED9-5972-EC9E-F6AE-2C132333C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분야에서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행정 간소화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적용해봅시다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각종 서류를 제거하고 구두 신청만으로 처리 가능한 민원을 만들면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간단한 주소 변경이나 증명서 재발급 같은 경우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신분증 확인과 구두 신청만으로도 충분히 처리할 수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종이 서류의 부담을 없애면 시민도 공무원도 훨씬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편리해집니다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방문을 완전히 제거한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행정 서비스도 가능합니다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시기를 거치면서 많은 서비스가 비대면으로 전환되었는데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더욱 확대해서 모든 행정 서비스를 온라인으로 처리할 수 있게 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각종 수수료를 제거해서 완전 무료 서비스로 만드는 것도 고려해볼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증명서 발급 수수료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민원 처리 수수료 등을 없애면 시민들의 행정 부담이 크게 줄어들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세수는 줄어들지만 행정 효율성은 크게 높아질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DA538A-B453-B521-EE0A-767FDB3AE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4243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8EB91-66BA-8E79-29D0-479FF82E0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C6F8F6A-AA47-E5DD-B3E9-34D163225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4DE30FC-4B34-7B53-4F23-E95EF3755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일곱 번째 렌즈는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R, Reverse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Rearrange,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뒤집기 또는 재배치하기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순서나 역할을 완전히 반대로 하면 어떨까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질문을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기존의 구조와 관계를 뒤바꿔보는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4744AF0-6391-045B-493D-62A66A4045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688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70785-C130-F949-3ABE-2DC0EEDA9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4520896-5F3B-9D8E-BC06-B44D22695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87678C-10F5-268E-9FD0-907072E01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카페에서 고객이 커피를 만들고 바리스타가 주문하는 상황을 상상해보세요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'DIY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에서는 고객들이 직접 원두를 선택하고 에스프레소를 추출하며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바리스타는 옆에서 조언을 해주는 코치 역할을 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커피 제조 과정을 배우고 싶어하는 사람들에게는 완전히 새로운 경험이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밤에 더 활기찬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야행성 카페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대부분의 카페가 저녁에 문을 닫는데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시부터 새벽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시까지만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운영하는 카페를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야근하는 직장인들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늦게까지 공부하는 학생들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새벽 운동을 하는 사람들을 위한 특별한 공간이 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커피값을 고객이 정하는 카페도 흥미롭습니다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정해진 가격 없이 고객이 받은 서비스와 커피의 만족도에 따라 스스로 지불할 금액을 정하는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신뢰를 기반으로 한 완전히 새로운 비즈니스 모델이 탄생하는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3347E98-AF52-CF9B-3622-CEE8EC7A6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0303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B9D66-2E48-8E0C-F398-23E621F35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480C9FB-2A9D-D351-6F52-CED6C4EA5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532921-80AA-97F2-1BCC-D45C0F16E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분야에서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 참여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적용해봅시다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기존에는 공무원이 정책을 기획하고 시민이 의견을 제시하는 구조였다면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뒤바꿔서 시민이 정책을 제안하고 공무원이 실행하는 시스템을 만들어보는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 제안 플랫폼을 통해 올라온 아이디어 중 투표를 통해 선정된 것을 공무원들이 구체화하고 실행하는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다양한 시민참여 플랫폼이 바로 이런 방식으로 운영되어 큰 성과를 거두고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9A15A8-29F3-A34D-ED80-B7AB42643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9320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7D5BF-D1CD-A3D0-3012-8C21A2A0C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191F68-2532-8A34-AF23-57211D308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4D936DA-521C-0F49-CF78-42104E81F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해결자와 도움을 받는 자의 역할을 교환하는 것도 흥미롭습니다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노숙자 문제를 해결하기 위해 노숙자 당사자들이 직접 상담사나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코디네이터가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되어 다른 노숙자들을 돕는 시스템을 만드는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경험을 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사람끼리의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공감과 이해는 전문가보다 더 효과적일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미국의 몇몇 도시에서는 이런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피어 서포트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(Peer Support)'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방식이 큰 성과를 거두고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렌즈를 모두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각각의 렌즈는 독립적으로도 강력하지만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렌즈를 조합해서 사용할 때 더욱 혁신적인 아이디어가 나올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1BA63B-7898-5EC9-BB34-BFD841926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21466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7613B-1A4A-4928-2F4A-B57A7F32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47B51F-56F0-E956-9B1F-3F889829C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C09A9B-B911-DD6D-B12B-24842FFFF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지금까지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렌즈를 통해 다양한 아이디어들을 만드는 법을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중요한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이렇게 쏟아져 나온 수많은 아이디어들을 어떻게 효과적으로 정리하고 더욱 발전시킬 것인가 하는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창의적 사고에서 아이디어 생성만큼 중요한 것이 바로 아이디어의 시각화와 확장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9B133A-A309-08F1-6761-06FE935C1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3940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A1D98-89FD-18EF-2D37-A9716AE73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9136CA7-162B-915C-79A2-AE206FCD2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0828DB6-8189-F280-1773-9205AC174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초기의 에너지 넘치는 아이디어 폭풍이 지나가고 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종종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익숙한 생각의 궤도를 맴도는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창의적 정체기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맞이합니다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이상 새롭고 획기적인 생각이 떠오르지 않는 막막한 순간이죠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자유로운 발산만으로는 넘기 힘든 벽에 부딪혔을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우리에게 필요한 것은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체계적인 접근법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84E187-5478-4A8A-3BDA-5A6367866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6612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B9A61-3F7B-E965-1618-78CE7FC5A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1DC8581-52A5-F7E6-01F9-EF10F6B25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4D462A8-B0AC-8EAD-66BE-B699F1F71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마인드맵을 활용한 아이디어 확장 방법을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마인드맵은 영국의 교육학자 토니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부잔이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개발한 시각적 사고 도구로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뇌가 정보를 처리하는 방식을 모방한 매우 효과적인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2E2BBD-1803-A68A-60F4-0FC3BEA76E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22839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29871-8D0A-5A81-81CD-6D5071B6A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B322534-BC5A-D185-7453-ADA93A9EC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F452F59-1CEE-BC35-8282-253CA9190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중심 주제에서 나무 가지가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뻗어나가듯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아이디어들을 연결하고 확장시키는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019EF5-9372-8835-1A70-9DDD11DDB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06841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CCBA7-10F2-A393-B80B-F6A0CC07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F837EA9-017E-CCE2-EB50-840B756D5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1C3A4B0-A8CA-A428-22EF-38AF04A8E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마인드맵을 작성할 때는 몇 가지 원칙을 지켜야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중심에는 핵심 문제나 주제를 명확하게 배치합니다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 디지털 소외 해결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중앙에 쓰는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057296-155E-286D-F9E6-A7A9BBD9E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25228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1ECEE-5BAC-16AA-0C57-C04C41774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DD16C06-ED0E-B3AA-C76B-B520BD23C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38AB5A-A077-383B-3C81-9ACD36B21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주요 가지는 굵게 그리고 부가지는 얇게 그려서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정보의 위계를 시각적으로 표현합니다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04CBF72-1FA6-C7A8-8023-8EB95C53D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59611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07FD6-5846-4488-123B-E2E7C0BA3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E09274C-3F6D-95CC-F039-61078DD16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67CE9B8-655C-6454-427C-F8B0EA96B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가지당 하나의 키워드만 적습니다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 교육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쓰지 말고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분리해서 각각의 가지에 배치하는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색상과 이미지를 적극 활용해서 기억하기 쉽게 만듭니다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A95B19-72E1-F9C9-98A1-C546F0B5E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6864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4E94A-03DC-FD60-E479-550C2EF2B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D95B89A-FFEF-3F24-D74C-C0A613B25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168F1CB-3D0A-19FE-A29B-2F283749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서로 연관된 아이디어들은 점선이나 화살표로 연결 관계를 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3D8277-160A-0238-E5B5-FA37ADE3F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42716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CD2D6-BA1E-2524-5618-39DFAEBBF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F65F68B-6366-E1FC-A5F6-310684C44B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5A320F-490A-952C-36E6-11E631AE3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마인드맵의 가장 큰 장점은 선형적 사고의 한계를 벗어나 방사형으로 사고를 확장할 수 있다는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하나의 아이디어에서 출발해서 예상하지 못했던 연결고리들을 발견하게 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과정에서 완전히 새로운 관점의 해결책이 나올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C19E62-E74C-385C-E33A-F0CBE0AE2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039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45A07-CB37-32A8-1417-471AF68B4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57BCA0D-6E2A-95BA-72FC-437520F50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3E7BF40-105C-7D79-9224-F0764CC52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 아이디어 보드를 구성하는 방법을 자세히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SCAMPER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활동을 하고 나면 보통 수십 개에서 수백 개의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포스트잇이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벽에 붙어있게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이것들을 그냥 두면 혼란스럽기만 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효과적인 아이디어 보드를 만들기 위해서는 체계적인 접근이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C3EF1D-8272-41E6-580F-424F7E755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2764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46244-C638-344E-6EDA-958B08D2B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92C6168-AC97-34ED-AFC1-D6928B4F4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F9829C7-FAF9-A7DF-CF86-E24E5238D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방법은 친화도 다이어그램입니다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유사한 성격의 아이디어끼리 자연스럽게 그룹을 만들어 묶는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작업 과정을 구체적으로 설명하면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모든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포스트잇을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테이블 위에 무작위로 펼쳐놓습니다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그다음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팀원들이 함께 둘러서서 비슷한 내용이나 성격을 가진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포스트잇들을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직관적으로 가까이 모아놓기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중요한 것은 논리적으로 생각하기보다는 감각적으로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이것들이 비슷하다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느낌을 따라 움직이는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1C17C15-F809-F2F2-C1E9-9D98E6629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0195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08151-A42A-46FB-09DB-1502E7013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698B471-5655-57EC-440A-EBB700DE5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C73B012-7AB5-E6FC-7D17-EC35A19A4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어르신 디지털 교육 문제를 다루고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#!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큰 글씨 키오스크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 안내 서비스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터치 개선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아이디어들이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접근성 개선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그룹으로 모일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#@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손주와 함께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모임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또래 그룹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아이디어들은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지원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그룹이 될 수 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그룹이 형성되면 각 그룹을 대표할 수 있는 제목을 만들어 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그룹의 제목은 너무 추상적이지도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너무 구체적이지도 않은 적절한 수준으로 정해야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그룹 간의 관계를 화살표나 선으로 표시해서 전체적인 구조를 파악할 수 있게 만듭니다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9B08F41-1D85-90FC-0022-7F38FFDC7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152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74858-7CCF-18D5-5854-7FE143DB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4E2CCE-ECED-B3A5-E0B9-7E3B5A41D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BF70CC2-0A7E-299D-FC30-A7E62309E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시간에 우리가 배울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스캠퍼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(SCAMPER)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바로 이러한 상황을 위해 고안된 강력한 발상 기법입니다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브레인스토밍이 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백지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시작하여 생각의 폭풍을 일으키는 것이라면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스캠퍼는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이미 존재하는 무언가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출발점으로 삼습니다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그 대상에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가지의 체계적인 질문을 던짐으로써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가진 아이디어나 제품을 의도적으로 다른 각도에서 분해하고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재조립하고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변형하도록 돕는 일종의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사고의 내비게이션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스캠퍼를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통해 하나의 아이디어가 여러 변주를 거쳐 확장되면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새로운 도전에 직면합니다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78AE76-7AEC-CAD9-94BC-5FA897668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14655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CB095-0209-3637-44F6-A7E1253C4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2B3DB1D-BA14-51F3-A867-337131A4E8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9ACF923-4D9D-BB33-5EF0-BF0794BAD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아이디어 클러스터링입니다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친화도 다이어그램과 비슷해 보이지만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미리 정해진 기준에 따라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의도적으로 분류하는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가지 분류 기준을 사용할 수 있는데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각각의 장단점을 이해하고 상황에 맞게 선택해야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653F005-8F63-5546-904A-8226400A5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86613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05638-D417-09F7-AC8B-AF0189B7F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FA30508-8B42-C83B-2DD2-E54BFB3DA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CB6604D-9CC6-3B87-693C-CD77A8CB6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테마별 분류는 문제 해결 접근법에 따라 나누는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기술적 해결책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해결책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 해결책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제도적 해결책 등으로 구분합니다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 개발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'AI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음성인식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생체인식 기술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등은 기술적 해결책 그룹에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멘토 프로그램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커뮤니티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세대 간 교류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등은 사회적 해결책 그룹에 들어갑니다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분류는 나중에 통합적인 솔루션을 만들 때 각 영역의 균형을 맞추는 데 도움이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0AE187-3E4B-213C-34D8-E01CCD5BC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08397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B49E-EF4B-F3F7-F0C1-9AAED39FE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2C6F63D-E9E3-3D57-58DC-8CFEB0E3A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370C8D8-BDD6-C73B-14ED-9CC3B2163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실행 주체별 분류도 매우 실용적입니다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해야 할 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지방자치단체가 할 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기업이 할 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시민사회가 할 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개인이 할 수 있는 일 등으로 나누는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분류하면 나중에 실제 프로젝트를 실행할 때 누가 무엇을 해야 하는지가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명확해집니다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 예산 지원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법제도 개선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아이디어는 정부 영역에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기업 사회공헌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개발 투자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것들은 기업 영역에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자원봉사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모임 참여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것들은 시민 영역에 배치됩니다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C160A4-ACE6-E945-4B4F-E933BA0B2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26178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906F2-05EE-99AB-BFE4-450FDB22B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8FF904F-F776-6F04-488D-F1CDC7269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1630131-5937-1015-EB62-9F3DB5942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시간대별 분류는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실행 시점과 소요 기간에 따른 구분입니다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당장 내일부터라도 실행 가능한 단기 과제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준비 기간이 필요한 중기 과제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장기적 비전과 인프라 구축이 필요한 장기 과제로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나누어봅니다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46A806-16B1-B215-BE50-7A1AE1008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3133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BC3FE-3DD9-1543-3E1F-2FC971C3E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7874E99-715C-F740-3DF8-A76BF4FD7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81D17E5-7A96-5C1F-6C75-E8CE790A5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 키오스크에 돋보기 부착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아이디어는 단기 과제에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전용 교육 앱 개발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것은 중기 과제에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포용 도시 구축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비전은 장기 과제에 들어갑니다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분류는 프로젝트의 로드맵을 만들 때 매우 유용합니다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BEFEE0-BD9A-B1EF-077C-4665718A5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11347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AE7FB-C8C4-F470-C302-B8E413AF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7CDA13-9EB9-B4FC-E82E-CEFD47D84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B45A7A6-DD9D-4DFE-9B33-5FFA22DE4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난이도별 분류는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실행의 어려움 정도에 따른 구분입니다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적은 비용과 노력으로 쉽게 할 수 있는 것들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중간 정도의 자원이 필요한 것들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대규모 투자와 많은 협력이 필요한 고난도 과제들로 나눕니다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특히 자원이 제한적일 때 우선순위를 정하는 데 도움이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CCA2A7-5DA5-7F76-7B8E-B09ECCE88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84401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672BA-AFEF-4D24-6980-29B65AFB2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FB755CD-A84D-0B31-9FFC-1DFE848A9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B294535-1208-F73B-E84E-9254E2298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패턴 발견입니다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아이디어들을 분류하고 정리했다면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그 속에서 의미 있는 패턴을 찾아야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과정에서 문제의 본질과 해결의 핵심을 발견할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75D9D88-EC16-DB42-2922-6DBC82C41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74401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98B78-9EEF-9D45-A75A-E206AB9CB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F483535-A482-1929-CA85-35E762948D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F5F643D-5D0A-C711-D762-BD8B12178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반복되는 키워드를 찾아보는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그룹에서 계속 나타나는 단어들이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접근성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교육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세대 갈등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두려움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키워드들이 다양한 아이디어에서 반복된다면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이것들이 바로 문제 해결의 핵심 요소일 가능성이 높습니다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키워드들을 별도로 정리해서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핵심 이슈 리스트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만들수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6223E12-845A-0F44-7469-692733D0E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68727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02CB6-E0F1-FE6B-E148-202373E46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5EB39D-6EA2-9671-4992-AE1A07DF2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359EBC5-F12E-C853-C5E5-4E5BF42D5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다음으로는 여러 그룹에 걸친 공통 요소를 찾아보는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멘토 역할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개념이 교육 방법 그룹에도 나타나고 사회적 지원 그룹에도 나타난다면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멘토링이 이 문제 해결의 중요한 열쇠가 될 수 있다는 의미입니다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교집합 요소들은 통합적 솔루션의 핵심이 될 가능성이 높습니다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9BF57BB-7B66-879B-B3D1-70867558C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68786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ACEA8-E9CC-7B4E-0A6A-547C98A7F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E170C5F-8181-30C5-7CA0-6A61BB4E0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6AE312-27B7-A8D3-BA9D-E72DDFDF0B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예상치 못한 연결고리가 발견되기도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관련없어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보이던 두 아이디어가 실제로는 밀접한 관련이 있다는 것을 깨닫게 되는 순간이죠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 관리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그룹에 있던 아이디어와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교육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그룹에 있던 아이디어가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 앱을 통한 디지털 기기 친숙화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새로운 접근법으로 연결될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52DBD14-EE05-9A97-C305-4B30DFC6C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700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BBFFB-89AB-F34D-817F-FBF7B130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B37873B-1941-1F42-A8A1-392194BA8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0AC50BC-2B41-D6CD-DB76-4C36AF883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아이디어의 숲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속에서 길을 잃지 않는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함께 다룰 마인드맵과 같은 시각화 도구는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숲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지도를 그리는 작업입니다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아이디어를 정리하는 것을 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아이디어 가지들이 서로 어떻게 연결되고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새로운 군집을 형성하는지 한눈에 파악하게 하여 혼돈 속에서 질서를 발견하도록 도와줄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3CB9FE0-C5F9-1DC7-BC2E-D802DB1DF0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11817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B9F8D-0EE7-5414-1765-E124C29C9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4D3ECE2-D6B7-F0F3-9459-A38D399D7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6107E52-A9C3-FF50-F60F-E96E50526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빈 공간을 찾는 것도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아이디어가 많이 몰린 영역과 상대적으로 적은 영역을 비교해보면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놓친 관점이나 접근법을 발견할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기술적 해결책은 많은데 정서적 지원에 관한 아이디어가 적다면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부분에 더 집중해서 추가 아이디어를 발굴해야 할 수도 있습니다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B3C083-1B53-A6EF-3BBC-7A5B7DF6E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72529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A01B4-492B-05EF-3C64-34ED31DD2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3885495-C4BE-C31E-7D6C-DE6170E88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401FB33-6D24-0EB1-D780-E212CAD12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 보드 작업에서 주의해야 할 점들도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너무 성급하게 분류하지 않는 것이 좋습니다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충분히 관찰하고 토론한 후에 분류를 시작해야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완벽한 분류를 추구하지 않아도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아이디어는 여러 그룹에 속할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그것이 자연스러운 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D4BE68A-28F3-5EE7-3BC5-CA09D92C9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6138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DD0F2-4CC4-6860-1D17-D230786C6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75045F8-7DFF-E017-9D40-74AC08C94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1F2485-DA55-2492-4FAC-9099C9651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팀원들의 다양한 관점을 존중해야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아이디어라도 사람마다 다르게 분류할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차이 자체가 중요한 통찰을 제공할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여러분은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렌즈로 아이디어를 생성하고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마인드맵과 체계적인 아이디어 보드로 이를 효과적으로 정리하고 발전시킬 수 있는 완전한 도구 상자를 갖게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262DA2-8E3D-3E36-7462-929FD1D77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11522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강력한 창의적 사고 도구를 완전히 해체해서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S-C-A-M-P-E-R,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일곱 개의 렌즈는 각각 우리가 당연하게 여기는 것들에 대해 전혀 다른 질문을 던지게 만듭니다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대체하고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결합하고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적용하고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변형하고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용도로 사용하고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제거하고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뒤바꿔보는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과정을 통해 놀이터라는 평범한 공간도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카페도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사회 문제도 완전히 새로운 관점에서 바라볼 수 있게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6B55B-D48A-067A-9736-630D2C3E7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B0370BC-460B-B38C-4E79-8E62A135E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95B7ECB-E98F-52A1-9CC7-BB3DF59B7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단순한 브레인스토밍 기법이 아니라는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체계적인 사고의 프레임워크입니다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무작정 아이디어를 떠올리는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각각의 렌즈가 우리에게 구체적인 사고의 방향을 제시해줍니다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그렇기 때문에 누구나 쉽게 따라할 수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동시에 예측할 수 없는 혁신적인 결과를 만들어낼 수 있는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EAC20D5-6626-B373-9670-2F156ECA7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27646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10ED3-F73C-F068-D6F6-4A6604830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D40DE7C-ACBA-2DF6-BB9F-7351A05EA6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A27044-5D11-8493-62C6-C324A0F58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마인드맵과 아이디어 보드 작업법을 익혔다면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수많은 아이디어들 속에서 길을 잃지 않고 의미 있는 패턴과 연결고리를 찾아낼 수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친화도 다이어그램으로 유사한 아이디어들을 묶고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다양한 기준으로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클러스터링하며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반복되는 키워드와 예상치 못한 연결점을 발견하는 과정 자체가 또 다른 창의적 통찰의 순간이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무엇보다 기억해야 할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도구일 뿐이라는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진짜 혁신은 이 도구를 사용하는 여러분의 호기심과 문제 의식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끝까지 포기하지 않는 끈기에서 나옵니다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처음에는 어색하고 인위적으로 느껴질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반복 연습을 통해 이런 사고 패턴이 자연스러워질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여러분은 일상에서 만나는 모든 문제를 새로운 시각으로 바라보는 습관을 갖게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20B6E02-43DE-F0C0-FB7E-239C2FABC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4950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배운 내용을 잊지 않도록 팀별로 한 번씩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연습해보시기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 일상의 불편함이라도 좋으니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렌즈를 적용해보세요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과정에서 여러분 자신도 놀라게 될 창의적인 해결책을 발견하게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2201E-A49D-F52F-40BB-543DD8794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67D4D87-916E-F4B1-9B99-811B9E9CF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FE407F0-E042-3665-D9EB-0E933DE43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오늘 우리는 자유로운 발상가에서 한 걸음 나아가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체계적인 혁신가로 성장하는 시간을 갖겠습니다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스캠퍼의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첫 번째 질문부터 함께 탐색해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F126AA5-BE4A-B4F2-4FD5-6D53C04E6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4247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본격적으로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D1C4F-5015-9241-75A0-B2B69C4CE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12632B0-17CF-D359-AC28-5D0700265E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216284A-AC19-9BCC-3879-83E0CE7186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중요한 철학적 전환이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SCAMPER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무에서 유를 창조하는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유에서 새로운 유를 발견하는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다시 말해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완전히 새로운 것을 만들어내야 한다는 부담감에서 벗어나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이미 존재하는 것을 다르게 보고 변형하는 데 초점을 맞춥니다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이러한 접근이 효과적일까요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752E649-AFE2-6054-7F5F-A6F6EE13F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397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89BF23B-7CC1-5604-44FD-A553A293AE11}"/>
              </a:ext>
            </a:extLst>
          </p:cNvPr>
          <p:cNvGrpSpPr/>
          <p:nvPr userDrawn="1"/>
        </p:nvGrpSpPr>
        <p:grpSpPr>
          <a:xfrm>
            <a:off x="635561" y="291960"/>
            <a:ext cx="2190189" cy="413683"/>
            <a:chOff x="635561" y="291960"/>
            <a:chExt cx="219018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011B703D-F672-1F33-1385-797AFEDFD93E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4A80A57-3C6F-008A-FFC2-D841C44A048D}"/>
                </a:ext>
              </a:extLst>
            </p:cNvPr>
            <p:cNvSpPr/>
            <p:nvPr/>
          </p:nvSpPr>
          <p:spPr>
            <a:xfrm>
              <a:off x="635561" y="291960"/>
              <a:ext cx="219018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아이디어 발상 및 확산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04B3E7BA-6C4B-5D73-F44E-294648D0AD62}"/>
              </a:ext>
            </a:extLst>
          </p:cNvPr>
          <p:cNvGrpSpPr/>
          <p:nvPr userDrawn="1"/>
        </p:nvGrpSpPr>
        <p:grpSpPr>
          <a:xfrm>
            <a:off x="635561" y="291960"/>
            <a:ext cx="2190189" cy="413683"/>
            <a:chOff x="635561" y="291960"/>
            <a:chExt cx="2190189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A44F84D8-82BD-4B23-0320-50AFD2A66EF6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F94D2D4C-B9EA-BD03-AFA6-18755C83443D}"/>
                </a:ext>
              </a:extLst>
            </p:cNvPr>
            <p:cNvSpPr/>
            <p:nvPr/>
          </p:nvSpPr>
          <p:spPr>
            <a:xfrm>
              <a:off x="635561" y="291960"/>
              <a:ext cx="219018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아이디어 발상 및 확산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EEB8BAFB-91A1-2A76-C43B-D74E354745B6}"/>
              </a:ext>
            </a:extLst>
          </p:cNvPr>
          <p:cNvGrpSpPr/>
          <p:nvPr userDrawn="1"/>
        </p:nvGrpSpPr>
        <p:grpSpPr>
          <a:xfrm>
            <a:off x="635561" y="291960"/>
            <a:ext cx="2190189" cy="413683"/>
            <a:chOff x="635561" y="291960"/>
            <a:chExt cx="219018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2974A9E1-DA18-DD19-1010-CAC7295B94D7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C6A215DD-B08C-2E46-C15E-8104FE2446FB}"/>
                </a:ext>
              </a:extLst>
            </p:cNvPr>
            <p:cNvSpPr/>
            <p:nvPr/>
          </p:nvSpPr>
          <p:spPr>
            <a:xfrm>
              <a:off x="635561" y="291960"/>
              <a:ext cx="219018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아이디어 발상 및 확산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18C87DBD-6487-E804-D177-3317C20FA0CF}"/>
              </a:ext>
            </a:extLst>
          </p:cNvPr>
          <p:cNvGrpSpPr/>
          <p:nvPr userDrawn="1"/>
        </p:nvGrpSpPr>
        <p:grpSpPr>
          <a:xfrm>
            <a:off x="635561" y="291960"/>
            <a:ext cx="2190189" cy="413683"/>
            <a:chOff x="635561" y="291960"/>
            <a:chExt cx="219018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8F4A5F0D-CAEB-DDD5-4A1D-6701163A6D3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B88EA474-7C4E-EF88-8274-4743996B6515}"/>
                </a:ext>
              </a:extLst>
            </p:cNvPr>
            <p:cNvSpPr/>
            <p:nvPr/>
          </p:nvSpPr>
          <p:spPr>
            <a:xfrm>
              <a:off x="635561" y="291960"/>
              <a:ext cx="219018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아이디어 발상 및 확산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788312" y="291961"/>
            <a:ext cx="2615378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아이디어 발상 및 확산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12203" y="3920649"/>
                <a:ext cx="80983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9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2699778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아이디어 발상 및 확산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EAAF7-3284-6100-54A3-115F37C32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489BF56-FFDB-C8E0-A0AA-40E6C397C3A1}"/>
              </a:ext>
            </a:extLst>
          </p:cNvPr>
          <p:cNvSpPr txBox="1"/>
          <p:nvPr/>
        </p:nvSpPr>
        <p:spPr>
          <a:xfrm>
            <a:off x="778495" y="673792"/>
            <a:ext cx="3386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소개 및 철학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A7B95-4C21-4BD2-56D2-7D04CB55935E}"/>
              </a:ext>
            </a:extLst>
          </p:cNvPr>
          <p:cNvSpPr txBox="1"/>
          <p:nvPr/>
        </p:nvSpPr>
        <p:spPr>
          <a:xfrm>
            <a:off x="1134095" y="1593928"/>
            <a:ext cx="286463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란 무엇인가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D7F75D-C17D-B1C0-284F-2605DE1AD4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F485C-8B79-4147-6EF5-52527FCE619C}"/>
              </a:ext>
            </a:extLst>
          </p:cNvPr>
          <p:cNvSpPr txBox="1"/>
          <p:nvPr/>
        </p:nvSpPr>
        <p:spPr>
          <a:xfrm flipH="1">
            <a:off x="5934923" y="2718116"/>
            <a:ext cx="5772523" cy="2618393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완전히 새로운 것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무에서 유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 창조하는 것이 아니라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b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이미 존재하는 것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유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 변형하여 새로운 가치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새로운 유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를 발견하는 체계적 접근법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D170077-F83B-CCA1-E2FA-AE7814D8B8FF}"/>
              </a:ext>
            </a:extLst>
          </p:cNvPr>
          <p:cNvGrpSpPr/>
          <p:nvPr/>
        </p:nvGrpSpPr>
        <p:grpSpPr>
          <a:xfrm>
            <a:off x="4168225" y="2681796"/>
            <a:ext cx="2707806" cy="2707806"/>
            <a:chOff x="4338627" y="2320025"/>
            <a:chExt cx="1878814" cy="1878814"/>
          </a:xfrm>
        </p:grpSpPr>
        <p:sp>
          <p:nvSpPr>
            <p:cNvPr id="8" name="사각형: 잘린 대각선 방향 모서리 7">
              <a:extLst>
                <a:ext uri="{FF2B5EF4-FFF2-40B4-BE49-F238E27FC236}">
                  <a16:creationId xmlns:a16="http://schemas.microsoft.com/office/drawing/2014/main" id="{FCD80519-FC8C-67F2-F291-09F7B5BDE3DC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99551DB-DC30-38B4-CB1A-500BA67E1FD3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54E412-BB59-9BA4-E4EE-B7D44BE526E7}"/>
                </a:ext>
              </a:extLst>
            </p:cNvPr>
            <p:cNvSpPr txBox="1"/>
            <p:nvPr/>
          </p:nvSpPr>
          <p:spPr>
            <a:xfrm>
              <a:off x="4456613" y="2833121"/>
              <a:ext cx="1642842" cy="85262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SCAMPER</a:t>
              </a: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의 철학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8824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27012-C671-55BD-D8AB-DB015EEE7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ACBB228-A283-1161-F265-8AF60C4561F4}"/>
              </a:ext>
            </a:extLst>
          </p:cNvPr>
          <p:cNvSpPr txBox="1"/>
          <p:nvPr/>
        </p:nvSpPr>
        <p:spPr>
          <a:xfrm>
            <a:off x="778495" y="673792"/>
            <a:ext cx="3386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소개 및 철학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F404B7-61BE-E2C9-CF4F-770C04DE2F2D}"/>
              </a:ext>
            </a:extLst>
          </p:cNvPr>
          <p:cNvSpPr txBox="1"/>
          <p:nvPr/>
        </p:nvSpPr>
        <p:spPr>
          <a:xfrm>
            <a:off x="1134095" y="1593928"/>
            <a:ext cx="286463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란 무엇인가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D15116-EA05-AA60-E635-7D260DD11A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4F4619C1-F629-6DEE-13F6-C200ED8F15B6}"/>
              </a:ext>
            </a:extLst>
          </p:cNvPr>
          <p:cNvGrpSpPr/>
          <p:nvPr/>
        </p:nvGrpSpPr>
        <p:grpSpPr>
          <a:xfrm>
            <a:off x="4986594" y="2638756"/>
            <a:ext cx="5436328" cy="1017779"/>
            <a:chOff x="3965516" y="2739161"/>
            <a:chExt cx="5436328" cy="10177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C4109B-2A52-ED66-4D4F-24DCACD2A593}"/>
                </a:ext>
              </a:extLst>
            </p:cNvPr>
            <p:cNvSpPr txBox="1"/>
            <p:nvPr/>
          </p:nvSpPr>
          <p:spPr>
            <a:xfrm>
              <a:off x="4282222" y="2739161"/>
              <a:ext cx="5119622" cy="10177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완전히 새로운 것을 만들어내는 것은 극도로 어려운 일임</a:t>
              </a:r>
              <a:endParaRPr lang="ko-KR" altLang="en-US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55314F4B-0F75-35BB-2EAB-A75894E3FEC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1D03C76D-FEE0-D814-17FB-4579C829B33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B089B586-B571-091B-DB61-7E7DEC030E5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CB0309A-F686-031C-B03C-7D66659A47AB}"/>
              </a:ext>
            </a:extLst>
          </p:cNvPr>
          <p:cNvGrpSpPr/>
          <p:nvPr/>
        </p:nvGrpSpPr>
        <p:grpSpPr>
          <a:xfrm>
            <a:off x="4986594" y="3725094"/>
            <a:ext cx="5436328" cy="1017779"/>
            <a:chOff x="3965516" y="2739161"/>
            <a:chExt cx="5436328" cy="10177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C5A7C1-225C-6B56-882E-877DAFEC8EBD}"/>
                </a:ext>
              </a:extLst>
            </p:cNvPr>
            <p:cNvSpPr txBox="1"/>
            <p:nvPr/>
          </p:nvSpPr>
          <p:spPr>
            <a:xfrm>
              <a:off x="4282222" y="2739161"/>
              <a:ext cx="5119622" cy="10177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인류 역사상 진정한 의미의 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무에서 유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창조한 사례는 손에 꼽을 정도임</a:t>
              </a:r>
              <a:endParaRPr lang="ko-KR" altLang="en-US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2497A91D-8833-B3C5-B9C8-13A4D90CB60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069DA973-7CF8-7884-DCF5-D9858969E39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78CF8F28-B8AD-AC05-B5F2-B7C0E8087C0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4933B174-CE61-AFB1-A4E9-7EEACE63E2C8}"/>
              </a:ext>
            </a:extLst>
          </p:cNvPr>
          <p:cNvGrpSpPr/>
          <p:nvPr/>
        </p:nvGrpSpPr>
        <p:grpSpPr>
          <a:xfrm>
            <a:off x="4986594" y="4811431"/>
            <a:ext cx="5436328" cy="1017779"/>
            <a:chOff x="3965516" y="2739161"/>
            <a:chExt cx="5436328" cy="10177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555A92-8FEA-CEAC-66D1-BBEFA0E942D8}"/>
                </a:ext>
              </a:extLst>
            </p:cNvPr>
            <p:cNvSpPr txBox="1"/>
            <p:nvPr/>
          </p:nvSpPr>
          <p:spPr>
            <a:xfrm>
              <a:off x="4282222" y="2739161"/>
              <a:ext cx="5119622" cy="10177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기존의 것을 조금씩 변형하고 개선하는 것은 상대적으로 접근하기 쉬움</a:t>
              </a:r>
              <a:endParaRPr lang="ko-KR" altLang="en-US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09B514BD-B238-AA10-7276-4E2281A73AE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7B48D3B1-F869-6A6A-34FE-603314A9B27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8D1F932B-492E-8881-5A1A-175448C967D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7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12BFC-B161-8801-5291-5CFDC4C37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E0F33D8-92D3-10AD-E538-E451609F5DA7}"/>
              </a:ext>
            </a:extLst>
          </p:cNvPr>
          <p:cNvSpPr txBox="1"/>
          <p:nvPr/>
        </p:nvSpPr>
        <p:spPr>
          <a:xfrm>
            <a:off x="778495" y="673792"/>
            <a:ext cx="3386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소개 및 철학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A7F86-E3DB-B1BB-4FD8-037DC952FAF1}"/>
              </a:ext>
            </a:extLst>
          </p:cNvPr>
          <p:cNvSpPr txBox="1"/>
          <p:nvPr/>
        </p:nvSpPr>
        <p:spPr>
          <a:xfrm>
            <a:off x="1134095" y="1593928"/>
            <a:ext cx="286463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란 무엇인가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F9A313E-8E9E-30AD-D5D8-DDDD22CC02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B954828-47FD-112E-96B5-53D086C5F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391" y="3049705"/>
            <a:ext cx="2406842" cy="1808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504933-FCBC-EE37-5B5E-127151EEA34E}"/>
              </a:ext>
            </a:extLst>
          </p:cNvPr>
          <p:cNvSpPr txBox="1"/>
          <p:nvPr/>
        </p:nvSpPr>
        <p:spPr>
          <a:xfrm>
            <a:off x="3998725" y="4952460"/>
            <a:ext cx="4600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출처 </a:t>
            </a:r>
            <a:r>
              <a:rPr lang="en-US" altLang="ko-KR" sz="1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1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나무위키</a:t>
            </a:r>
            <a:endParaRPr lang="ko-KR" altLang="en-US" sz="1400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80056CF-295F-54E9-E80C-5B1A05C8B26B}"/>
              </a:ext>
            </a:extLst>
          </p:cNvPr>
          <p:cNvGrpSpPr/>
          <p:nvPr/>
        </p:nvGrpSpPr>
        <p:grpSpPr>
          <a:xfrm>
            <a:off x="6737240" y="3367322"/>
            <a:ext cx="5196594" cy="463460"/>
            <a:chOff x="3965516" y="2739161"/>
            <a:chExt cx="5196594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47468D-5D44-E8C4-5003-B4A0C8A23C86}"/>
                </a:ext>
              </a:extLst>
            </p:cNvPr>
            <p:cNvSpPr txBox="1"/>
            <p:nvPr/>
          </p:nvSpPr>
          <p:spPr>
            <a:xfrm>
              <a:off x="4282221" y="2739161"/>
              <a:ext cx="48798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스티브 잡스가 전화기를 발명한 것은 아님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02EE93A-0C14-6D32-13DB-6BF0648BFF0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F7C7CFD2-D5FE-A67B-DFDF-5EB8D40732C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1BE8E7AD-C20B-B2EB-1C6E-4A2DECF2618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1F2721B-9657-1B0A-5ECC-941D7DCBF26E}"/>
              </a:ext>
            </a:extLst>
          </p:cNvPr>
          <p:cNvGrpSpPr/>
          <p:nvPr/>
        </p:nvGrpSpPr>
        <p:grpSpPr>
          <a:xfrm>
            <a:off x="6737240" y="4011784"/>
            <a:ext cx="4917280" cy="463460"/>
            <a:chOff x="3965516" y="2739161"/>
            <a:chExt cx="4917280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3E9374-06D0-A20E-FB59-3F4A9C8EC502}"/>
                </a:ext>
              </a:extLst>
            </p:cNvPr>
            <p:cNvSpPr txBox="1"/>
            <p:nvPr/>
          </p:nvSpPr>
          <p:spPr>
            <a:xfrm>
              <a:off x="4282222" y="2739161"/>
              <a:ext cx="460057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하나의 기기에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결합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혁신을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이루어냄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BBB0E4AE-85CD-9C77-5FBA-D7D8941AC4C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7E0D250E-8E0B-2CB0-5E22-61DD60083E9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99F6D82E-92B8-E5D5-9364-3BEC70782EB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AB41835-A5E4-6189-B8C2-F20CA5B53835}"/>
              </a:ext>
            </a:extLst>
          </p:cNvPr>
          <p:cNvGrpSpPr/>
          <p:nvPr/>
        </p:nvGrpSpPr>
        <p:grpSpPr>
          <a:xfrm>
            <a:off x="3776155" y="2162908"/>
            <a:ext cx="1944807" cy="630942"/>
            <a:chOff x="4374206" y="2798058"/>
            <a:chExt cx="1944807" cy="63094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A871FB-EBAA-3275-C65A-FE6B57504D1F}"/>
                </a:ext>
              </a:extLst>
            </p:cNvPr>
            <p:cNvSpPr txBox="1"/>
            <p:nvPr/>
          </p:nvSpPr>
          <p:spPr>
            <a:xfrm>
              <a:off x="4943315" y="2798058"/>
              <a:ext cx="137569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아이폰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35E51EFA-3AF8-D8E7-3616-BB31D79F57C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E07465A2-EA99-F4AB-1BE8-DD325171B2D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7" name="그림 2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919D197-9331-CBD0-F2C9-4ADD0128D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3FC57626-2A24-1E2B-B1B1-F9947461A00F}"/>
              </a:ext>
            </a:extLst>
          </p:cNvPr>
          <p:cNvGrpSpPr/>
          <p:nvPr/>
        </p:nvGrpSpPr>
        <p:grpSpPr>
          <a:xfrm>
            <a:off x="4726648" y="5499671"/>
            <a:ext cx="6425600" cy="469900"/>
            <a:chOff x="5030469" y="5109745"/>
            <a:chExt cx="5828031" cy="469900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B2BB9EBC-DEC3-66DE-8E08-8DE1075CB5CE}"/>
                </a:ext>
              </a:extLst>
            </p:cNvPr>
            <p:cNvSpPr/>
            <p:nvPr/>
          </p:nvSpPr>
          <p:spPr>
            <a:xfrm>
              <a:off x="5030469" y="5109745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7C0456-1E30-1881-E615-93065D7B1070}"/>
                </a:ext>
              </a:extLst>
            </p:cNvPr>
            <p:cNvSpPr txBox="1"/>
            <p:nvPr/>
          </p:nvSpPr>
          <p:spPr>
            <a:xfrm>
              <a:off x="5157467" y="5159954"/>
              <a:ext cx="55105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Combine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의 사례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716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F9C6-BEE9-7486-6D38-8EC498871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F21FC27-1614-9816-14DB-7BB60C3CFDA4}"/>
              </a:ext>
            </a:extLst>
          </p:cNvPr>
          <p:cNvSpPr txBox="1"/>
          <p:nvPr/>
        </p:nvSpPr>
        <p:spPr>
          <a:xfrm>
            <a:off x="778495" y="673792"/>
            <a:ext cx="3386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소개 및 철학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ABF7A-EA65-9DF7-A467-CCF4AD9D1EF3}"/>
              </a:ext>
            </a:extLst>
          </p:cNvPr>
          <p:cNvSpPr txBox="1"/>
          <p:nvPr/>
        </p:nvSpPr>
        <p:spPr>
          <a:xfrm>
            <a:off x="1134095" y="1593928"/>
            <a:ext cx="286463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란 무엇인가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7B9E77-F522-93A8-FA16-F19CBFF5F0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47E9AA38-5B05-48BB-871D-94C3887F6543}"/>
              </a:ext>
            </a:extLst>
          </p:cNvPr>
          <p:cNvGrpSpPr/>
          <p:nvPr/>
        </p:nvGrpSpPr>
        <p:grpSpPr>
          <a:xfrm>
            <a:off x="3776155" y="2162908"/>
            <a:ext cx="2773559" cy="630942"/>
            <a:chOff x="4374206" y="2798058"/>
            <a:chExt cx="2773559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716D57-6471-C45B-4D56-9E3B94A58E2E}"/>
                </a:ext>
              </a:extLst>
            </p:cNvPr>
            <p:cNvSpPr txBox="1"/>
            <p:nvPr/>
          </p:nvSpPr>
          <p:spPr>
            <a:xfrm>
              <a:off x="4943315" y="2798058"/>
              <a:ext cx="220445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에어비앤비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BE44DF08-5492-368D-AAE2-CBFF79786D7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F67289B2-9429-66B1-D7A3-6D9900A02C3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1AD5F48-E181-1A2C-DE54-E47A05468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pic>
        <p:nvPicPr>
          <p:cNvPr id="22" name="그림 21" descr="실내, 벽, 싱크대, 수납장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526555-10F9-9923-D77F-AFD2B47D1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85" y="3123128"/>
            <a:ext cx="2782907" cy="1855271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19F4C7F6-0E15-96D0-3AA1-B9EA615679D2}"/>
              </a:ext>
            </a:extLst>
          </p:cNvPr>
          <p:cNvGrpSpPr/>
          <p:nvPr/>
        </p:nvGrpSpPr>
        <p:grpSpPr>
          <a:xfrm>
            <a:off x="6737240" y="3140677"/>
            <a:ext cx="5196594" cy="863570"/>
            <a:chOff x="3965516" y="2739161"/>
            <a:chExt cx="5196594" cy="8635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B8E1B0-F5AD-4707-7FE3-AE73C8702E0E}"/>
                </a:ext>
              </a:extLst>
            </p:cNvPr>
            <p:cNvSpPr txBox="1"/>
            <p:nvPr/>
          </p:nvSpPr>
          <p:spPr>
            <a:xfrm>
              <a:off x="4282221" y="2739161"/>
              <a:ext cx="487988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브라이언 체스키와 조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게비아는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호텔업을 재발명한 것이 아님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3B05880E-7CA5-0A08-C10F-7C114710B86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1DB55F9D-91B2-D318-1036-2FD0FD65FBC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DFCCDF85-DA5F-0045-EF42-71F01A5090C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AC421F8-D0DE-AB6E-8417-E25CCAEAD7E7}"/>
              </a:ext>
            </a:extLst>
          </p:cNvPr>
          <p:cNvGrpSpPr/>
          <p:nvPr/>
        </p:nvGrpSpPr>
        <p:grpSpPr>
          <a:xfrm>
            <a:off x="6737240" y="4105568"/>
            <a:ext cx="4917280" cy="863570"/>
            <a:chOff x="3965516" y="2739161"/>
            <a:chExt cx="4917280" cy="86357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4D259D-3DD0-2B9F-1A5D-061B775B0A14}"/>
                </a:ext>
              </a:extLst>
            </p:cNvPr>
            <p:cNvSpPr txBox="1"/>
            <p:nvPr/>
          </p:nvSpPr>
          <p:spPr>
            <a:xfrm>
              <a:off x="4282222" y="2739161"/>
              <a:ext cx="460057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개인의 집이라는 공간을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용도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 사용할 수 있다는 가능성을 발견함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2473693E-92B6-DCE5-F8B4-0E0710936EF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26153A0B-9D35-A197-9874-3F202A74D7E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30A92935-0C56-E885-6464-08232C8E856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FB230D0F-0B67-2523-A41A-FB0D8E163520}"/>
              </a:ext>
            </a:extLst>
          </p:cNvPr>
          <p:cNvGrpSpPr/>
          <p:nvPr/>
        </p:nvGrpSpPr>
        <p:grpSpPr>
          <a:xfrm>
            <a:off x="4726648" y="5499671"/>
            <a:ext cx="6425600" cy="469900"/>
            <a:chOff x="5030469" y="5109745"/>
            <a:chExt cx="5828031" cy="469900"/>
          </a:xfrm>
        </p:grpSpPr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C46E7C01-AF43-9D5F-D04A-203F46AAF4F9}"/>
                </a:ext>
              </a:extLst>
            </p:cNvPr>
            <p:cNvSpPr/>
            <p:nvPr/>
          </p:nvSpPr>
          <p:spPr>
            <a:xfrm>
              <a:off x="5030469" y="5109745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0D6565-F02B-40C4-4CAF-B6C136D32D5F}"/>
                </a:ext>
              </a:extLst>
            </p:cNvPr>
            <p:cNvSpPr txBox="1"/>
            <p:nvPr/>
          </p:nvSpPr>
          <p:spPr>
            <a:xfrm>
              <a:off x="5157467" y="5159954"/>
              <a:ext cx="55105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Put to other uses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의 예시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8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0AFF4-F9B9-BB87-0760-01DA5A9A5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624859C-E345-F2BC-3227-F23912696367}"/>
              </a:ext>
            </a:extLst>
          </p:cNvPr>
          <p:cNvSpPr txBox="1"/>
          <p:nvPr/>
        </p:nvSpPr>
        <p:spPr>
          <a:xfrm>
            <a:off x="778495" y="673792"/>
            <a:ext cx="3386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소개 및 철학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141AC-E356-32DC-0436-C896D4C06751}"/>
              </a:ext>
            </a:extLst>
          </p:cNvPr>
          <p:cNvSpPr txBox="1"/>
          <p:nvPr/>
        </p:nvSpPr>
        <p:spPr>
          <a:xfrm>
            <a:off x="1134095" y="1593928"/>
            <a:ext cx="286463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란 무엇인가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2DD715-B2B9-A60A-804E-4A1677A16F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DD992096-FE21-6FF6-583C-4975F8E4FF4D}"/>
              </a:ext>
            </a:extLst>
          </p:cNvPr>
          <p:cNvGrpSpPr/>
          <p:nvPr/>
        </p:nvGrpSpPr>
        <p:grpSpPr>
          <a:xfrm>
            <a:off x="5205048" y="2092104"/>
            <a:ext cx="4386619" cy="568276"/>
            <a:chOff x="5382613" y="2425016"/>
            <a:chExt cx="4386619" cy="568276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2C1BDDF-B1B8-B303-EE46-750636292BBF}"/>
                </a:ext>
              </a:extLst>
            </p:cNvPr>
            <p:cNvGrpSpPr/>
            <p:nvPr/>
          </p:nvGrpSpPr>
          <p:grpSpPr>
            <a:xfrm>
              <a:off x="5382613" y="2425016"/>
              <a:ext cx="919694" cy="568276"/>
              <a:chOff x="4338627" y="2320025"/>
              <a:chExt cx="1878814" cy="1878814"/>
            </a:xfrm>
          </p:grpSpPr>
          <p:sp>
            <p:nvSpPr>
              <p:cNvPr id="6" name="사각형: 잘린 대각선 방향 모서리 5">
                <a:extLst>
                  <a:ext uri="{FF2B5EF4-FFF2-40B4-BE49-F238E27FC236}">
                    <a16:creationId xmlns:a16="http://schemas.microsoft.com/office/drawing/2014/main" id="{E16D9453-5BAE-AB95-03CD-904AC282C36C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93D0B2D5-59F5-FDE7-E262-CC9A09CBBA4A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F3890-BE45-C552-9311-AA3CAA4B4043}"/>
                  </a:ext>
                </a:extLst>
              </p:cNvPr>
              <p:cNvSpPr txBox="1"/>
              <p:nvPr/>
            </p:nvSpPr>
            <p:spPr>
              <a:xfrm>
                <a:off x="5037960" y="2497370"/>
                <a:ext cx="554489" cy="152412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S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10E307-EBB7-96FE-0CB2-BA834D21A514}"/>
                </a:ext>
              </a:extLst>
            </p:cNvPr>
            <p:cNvSpPr txBox="1"/>
            <p:nvPr/>
          </p:nvSpPr>
          <p:spPr>
            <a:xfrm>
              <a:off x="6381585" y="2461793"/>
              <a:ext cx="33876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Substitute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39355212-9788-60B1-06D5-82F686C208AF}"/>
              </a:ext>
            </a:extLst>
          </p:cNvPr>
          <p:cNvGrpSpPr/>
          <p:nvPr/>
        </p:nvGrpSpPr>
        <p:grpSpPr>
          <a:xfrm>
            <a:off x="5205048" y="2688586"/>
            <a:ext cx="4386619" cy="583237"/>
            <a:chOff x="5382613" y="2417535"/>
            <a:chExt cx="4386619" cy="583237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F0CE729B-B3F7-B205-6AC3-2ED0E2CD56E8}"/>
                </a:ext>
              </a:extLst>
            </p:cNvPr>
            <p:cNvGrpSpPr/>
            <p:nvPr/>
          </p:nvGrpSpPr>
          <p:grpSpPr>
            <a:xfrm>
              <a:off x="5382613" y="2417535"/>
              <a:ext cx="919694" cy="583237"/>
              <a:chOff x="4338627" y="2295292"/>
              <a:chExt cx="1878814" cy="1928278"/>
            </a:xfrm>
          </p:grpSpPr>
          <p:sp>
            <p:nvSpPr>
              <p:cNvPr id="40" name="사각형: 잘린 대각선 방향 모서리 39">
                <a:extLst>
                  <a:ext uri="{FF2B5EF4-FFF2-40B4-BE49-F238E27FC236}">
                    <a16:creationId xmlns:a16="http://schemas.microsoft.com/office/drawing/2014/main" id="{4D8D5E47-8FDD-F427-B05B-A897B103E9B9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4AF2E12D-2996-851E-4AB0-3C0BBFBCB0DA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1BE190C-A032-D2B7-45FE-F4920DC12E47}"/>
                  </a:ext>
                </a:extLst>
              </p:cNvPr>
              <p:cNvSpPr txBox="1"/>
              <p:nvPr/>
            </p:nvSpPr>
            <p:spPr>
              <a:xfrm>
                <a:off x="4873444" y="2295292"/>
                <a:ext cx="883522" cy="192827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C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406555-C7BC-C31E-F8BC-71809B9A68C0}"/>
                </a:ext>
              </a:extLst>
            </p:cNvPr>
            <p:cNvSpPr txBox="1"/>
            <p:nvPr/>
          </p:nvSpPr>
          <p:spPr>
            <a:xfrm>
              <a:off x="6381585" y="2461793"/>
              <a:ext cx="33876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Combine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결합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24859D3C-C400-8219-FA67-A12FEF18EB1A}"/>
              </a:ext>
            </a:extLst>
          </p:cNvPr>
          <p:cNvGrpSpPr/>
          <p:nvPr/>
        </p:nvGrpSpPr>
        <p:grpSpPr>
          <a:xfrm>
            <a:off x="5205048" y="3292549"/>
            <a:ext cx="4386619" cy="583237"/>
            <a:chOff x="5382613" y="2417535"/>
            <a:chExt cx="4386619" cy="583237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95A62E1E-E2A3-268E-173F-EDF8D65AF8F5}"/>
                </a:ext>
              </a:extLst>
            </p:cNvPr>
            <p:cNvGrpSpPr/>
            <p:nvPr/>
          </p:nvGrpSpPr>
          <p:grpSpPr>
            <a:xfrm>
              <a:off x="5382613" y="2417535"/>
              <a:ext cx="919694" cy="583237"/>
              <a:chOff x="4338627" y="2295292"/>
              <a:chExt cx="1878814" cy="1928278"/>
            </a:xfrm>
          </p:grpSpPr>
          <p:sp>
            <p:nvSpPr>
              <p:cNvPr id="46" name="사각형: 잘린 대각선 방향 모서리 45">
                <a:extLst>
                  <a:ext uri="{FF2B5EF4-FFF2-40B4-BE49-F238E27FC236}">
                    <a16:creationId xmlns:a16="http://schemas.microsoft.com/office/drawing/2014/main" id="{19A04E2B-E2DE-5BDC-3D39-85F89FF46A95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44336BEB-960A-071F-4D48-F60AA2797C1E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4041398-9FB4-26C6-3ED0-769659C3B91F}"/>
                  </a:ext>
                </a:extLst>
              </p:cNvPr>
              <p:cNvSpPr txBox="1"/>
              <p:nvPr/>
            </p:nvSpPr>
            <p:spPr>
              <a:xfrm>
                <a:off x="4865258" y="2295292"/>
                <a:ext cx="899896" cy="192827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A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201C526-02F6-B4D0-BDFA-F7797B937BC1}"/>
                </a:ext>
              </a:extLst>
            </p:cNvPr>
            <p:cNvSpPr txBox="1"/>
            <p:nvPr/>
          </p:nvSpPr>
          <p:spPr>
            <a:xfrm>
              <a:off x="6381585" y="2461793"/>
              <a:ext cx="33876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Adapt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적용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0D519FC1-CF0F-1934-C8CD-32F593E8F838}"/>
              </a:ext>
            </a:extLst>
          </p:cNvPr>
          <p:cNvGrpSpPr/>
          <p:nvPr/>
        </p:nvGrpSpPr>
        <p:grpSpPr>
          <a:xfrm>
            <a:off x="5205048" y="3896512"/>
            <a:ext cx="4386619" cy="583237"/>
            <a:chOff x="5382613" y="2417535"/>
            <a:chExt cx="4386619" cy="583237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BCB98A4D-FFEF-1F60-6D40-34E8C237CFDB}"/>
                </a:ext>
              </a:extLst>
            </p:cNvPr>
            <p:cNvGrpSpPr/>
            <p:nvPr/>
          </p:nvGrpSpPr>
          <p:grpSpPr>
            <a:xfrm>
              <a:off x="5382613" y="2417535"/>
              <a:ext cx="919694" cy="583237"/>
              <a:chOff x="4338627" y="2295292"/>
              <a:chExt cx="1878814" cy="1928278"/>
            </a:xfrm>
          </p:grpSpPr>
          <p:sp>
            <p:nvSpPr>
              <p:cNvPr id="53" name="사각형: 잘린 대각선 방향 모서리 52">
                <a:extLst>
                  <a:ext uri="{FF2B5EF4-FFF2-40B4-BE49-F238E27FC236}">
                    <a16:creationId xmlns:a16="http://schemas.microsoft.com/office/drawing/2014/main" id="{FE998E97-ED96-93CA-B4E1-C651591435B3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BFFB63BB-3E5E-3A86-265D-01AE720345B4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815B1C5-BE07-1664-95E6-C380DBD72E36}"/>
                  </a:ext>
                </a:extLst>
              </p:cNvPr>
              <p:cNvSpPr txBox="1"/>
              <p:nvPr/>
            </p:nvSpPr>
            <p:spPr>
              <a:xfrm>
                <a:off x="4822687" y="2295292"/>
                <a:ext cx="985037" cy="192827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M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4EE4E5C-7C85-F784-A203-8730C77A7901}"/>
                </a:ext>
              </a:extLst>
            </p:cNvPr>
            <p:cNvSpPr txBox="1"/>
            <p:nvPr/>
          </p:nvSpPr>
          <p:spPr>
            <a:xfrm>
              <a:off x="6381585" y="2461793"/>
              <a:ext cx="33876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Modify/Magnify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변형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확대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5915E628-A209-70FE-9AEB-82BEB030F83F}"/>
              </a:ext>
            </a:extLst>
          </p:cNvPr>
          <p:cNvGrpSpPr/>
          <p:nvPr/>
        </p:nvGrpSpPr>
        <p:grpSpPr>
          <a:xfrm>
            <a:off x="5205048" y="4500475"/>
            <a:ext cx="4386619" cy="583237"/>
            <a:chOff x="5382613" y="2417535"/>
            <a:chExt cx="4386619" cy="583237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A9828CDE-E356-C32F-039B-52573640698E}"/>
                </a:ext>
              </a:extLst>
            </p:cNvPr>
            <p:cNvGrpSpPr/>
            <p:nvPr/>
          </p:nvGrpSpPr>
          <p:grpSpPr>
            <a:xfrm>
              <a:off x="5382613" y="2417535"/>
              <a:ext cx="919694" cy="583237"/>
              <a:chOff x="4338627" y="2295292"/>
              <a:chExt cx="1878814" cy="1928278"/>
            </a:xfrm>
          </p:grpSpPr>
          <p:sp>
            <p:nvSpPr>
              <p:cNvPr id="59" name="사각형: 잘린 대각선 방향 모서리 58">
                <a:extLst>
                  <a:ext uri="{FF2B5EF4-FFF2-40B4-BE49-F238E27FC236}">
                    <a16:creationId xmlns:a16="http://schemas.microsoft.com/office/drawing/2014/main" id="{1DE06CF3-6480-A7B1-FC28-E59F2FD5CA9B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87F7C1E0-FBFD-E577-A840-5A7C39912EA2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E8DB34-966B-2663-12C9-339C64E02F90}"/>
                  </a:ext>
                </a:extLst>
              </p:cNvPr>
              <p:cNvSpPr txBox="1"/>
              <p:nvPr/>
            </p:nvSpPr>
            <p:spPr>
              <a:xfrm>
                <a:off x="4891456" y="2295292"/>
                <a:ext cx="847500" cy="192827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P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E420BF8-6F26-EADC-3C2A-E505AEB14AD1}"/>
                </a:ext>
              </a:extLst>
            </p:cNvPr>
            <p:cNvSpPr txBox="1"/>
            <p:nvPr/>
          </p:nvSpPr>
          <p:spPr>
            <a:xfrm>
              <a:off x="6381585" y="2461793"/>
              <a:ext cx="33876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Put to other uses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용도변경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4DDF1A54-C36E-2AD7-E9C1-92E0E8B7319F}"/>
              </a:ext>
            </a:extLst>
          </p:cNvPr>
          <p:cNvGrpSpPr/>
          <p:nvPr/>
        </p:nvGrpSpPr>
        <p:grpSpPr>
          <a:xfrm>
            <a:off x="5205048" y="5104438"/>
            <a:ext cx="4386619" cy="583237"/>
            <a:chOff x="5382613" y="2417535"/>
            <a:chExt cx="4386619" cy="583237"/>
          </a:xfrm>
        </p:grpSpPr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36AB0E8C-86A6-D162-E877-417AE8EAC58A}"/>
                </a:ext>
              </a:extLst>
            </p:cNvPr>
            <p:cNvGrpSpPr/>
            <p:nvPr/>
          </p:nvGrpSpPr>
          <p:grpSpPr>
            <a:xfrm>
              <a:off x="5382613" y="2417535"/>
              <a:ext cx="919694" cy="583237"/>
              <a:chOff x="4338627" y="2295292"/>
              <a:chExt cx="1878814" cy="1928278"/>
            </a:xfrm>
          </p:grpSpPr>
          <p:sp>
            <p:nvSpPr>
              <p:cNvPr id="97" name="사각형: 잘린 대각선 방향 모서리 96">
                <a:extLst>
                  <a:ext uri="{FF2B5EF4-FFF2-40B4-BE49-F238E27FC236}">
                    <a16:creationId xmlns:a16="http://schemas.microsoft.com/office/drawing/2014/main" id="{93EC1256-8B93-3C96-A9DB-8CD88173F310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8" name="직사각형 97">
                <a:extLst>
                  <a:ext uri="{FF2B5EF4-FFF2-40B4-BE49-F238E27FC236}">
                    <a16:creationId xmlns:a16="http://schemas.microsoft.com/office/drawing/2014/main" id="{C7B700D5-1235-6DC8-D248-436D6B80F7A7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26EB162-A4FC-60FA-7FB0-C021DEE60D24}"/>
                  </a:ext>
                </a:extLst>
              </p:cNvPr>
              <p:cNvSpPr txBox="1"/>
              <p:nvPr/>
            </p:nvSpPr>
            <p:spPr>
              <a:xfrm>
                <a:off x="4909466" y="2295292"/>
                <a:ext cx="811478" cy="192827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E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6F79BA5-F3A0-D24F-0739-C442088BA568}"/>
                </a:ext>
              </a:extLst>
            </p:cNvPr>
            <p:cNvSpPr txBox="1"/>
            <p:nvPr/>
          </p:nvSpPr>
          <p:spPr>
            <a:xfrm>
              <a:off x="6381585" y="2461793"/>
              <a:ext cx="33876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Eliminate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6FE51ABD-4F85-C8A2-DF10-4E86913B8669}"/>
              </a:ext>
            </a:extLst>
          </p:cNvPr>
          <p:cNvGrpSpPr/>
          <p:nvPr/>
        </p:nvGrpSpPr>
        <p:grpSpPr>
          <a:xfrm>
            <a:off x="5205048" y="5708401"/>
            <a:ext cx="5681782" cy="583237"/>
            <a:chOff x="5382613" y="2417535"/>
            <a:chExt cx="5681782" cy="583237"/>
          </a:xfrm>
        </p:grpSpPr>
        <p:grpSp>
          <p:nvGrpSpPr>
            <p:cNvPr id="102" name="그룹 101">
              <a:extLst>
                <a:ext uri="{FF2B5EF4-FFF2-40B4-BE49-F238E27FC236}">
                  <a16:creationId xmlns:a16="http://schemas.microsoft.com/office/drawing/2014/main" id="{95AC35D7-CD48-071B-524F-CC360AFECF44}"/>
                </a:ext>
              </a:extLst>
            </p:cNvPr>
            <p:cNvGrpSpPr/>
            <p:nvPr/>
          </p:nvGrpSpPr>
          <p:grpSpPr>
            <a:xfrm>
              <a:off x="5382613" y="2417535"/>
              <a:ext cx="919694" cy="583237"/>
              <a:chOff x="4338627" y="2295292"/>
              <a:chExt cx="1878814" cy="1928278"/>
            </a:xfrm>
          </p:grpSpPr>
          <p:sp>
            <p:nvSpPr>
              <p:cNvPr id="104" name="사각형: 잘린 대각선 방향 모서리 103">
                <a:extLst>
                  <a:ext uri="{FF2B5EF4-FFF2-40B4-BE49-F238E27FC236}">
                    <a16:creationId xmlns:a16="http://schemas.microsoft.com/office/drawing/2014/main" id="{FA246ECA-5718-8377-CD02-1AB0FD99EA49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직사각형 104">
                <a:extLst>
                  <a:ext uri="{FF2B5EF4-FFF2-40B4-BE49-F238E27FC236}">
                    <a16:creationId xmlns:a16="http://schemas.microsoft.com/office/drawing/2014/main" id="{031DAD66-AE97-C130-32B0-89FFB381B1EB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B32A9E9-3276-F86F-E47C-CAAB5484D3FF}"/>
                  </a:ext>
                </a:extLst>
              </p:cNvPr>
              <p:cNvSpPr txBox="1"/>
              <p:nvPr/>
            </p:nvSpPr>
            <p:spPr>
              <a:xfrm>
                <a:off x="4876719" y="2295292"/>
                <a:ext cx="876973" cy="192827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R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6EF0233-AED2-A7C7-1845-333EC1A266DD}"/>
                </a:ext>
              </a:extLst>
            </p:cNvPr>
            <p:cNvSpPr txBox="1"/>
            <p:nvPr/>
          </p:nvSpPr>
          <p:spPr>
            <a:xfrm>
              <a:off x="6381585" y="2461793"/>
              <a:ext cx="468281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Reverse/Rearrange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뒤집기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재배치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290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4882B-3203-68AC-C7BC-51ACF7AA7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A8B914-ECB7-274B-554F-1308D1CDD0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DD854E-A41B-476C-7680-1C6911DC2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84E1E9-4C70-B5EF-7A0D-4AF0DF47EAC4}"/>
              </a:ext>
            </a:extLst>
          </p:cNvPr>
          <p:cNvSpPr txBox="1"/>
          <p:nvPr/>
        </p:nvSpPr>
        <p:spPr>
          <a:xfrm>
            <a:off x="1312610" y="2529890"/>
            <a:ext cx="95667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SCAMPER 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7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C8A7715-A93A-3391-F5E5-3847098A29D1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8E9635BE-8431-0096-ED22-1A96A98C3A1B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7496F13-BCAD-78BB-AD97-2C38A7844C1E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3A20B5E-406D-7514-114D-29A59A2EF917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7725978-F8D6-78E1-B664-F7FC25C6AF7C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B0FA1FCB-23D2-9E01-0BAE-FD30888B809E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E53D13-32A6-0E13-DFA1-C4B7AB7CE7BE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2D544C-F3D2-A44B-DAB4-1E470C4C3E53}"/>
              </a:ext>
            </a:extLst>
          </p:cNvPr>
          <p:cNvSpPr txBox="1"/>
          <p:nvPr/>
        </p:nvSpPr>
        <p:spPr>
          <a:xfrm>
            <a:off x="6021351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8A358B5-802B-3618-D172-CF1B05B06CD6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3C6A12B-9324-4B3D-C3A5-576BC7DEBC41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775D9A4F-E7B3-FDA5-EC07-100EB5D79683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E4BC138B-15CF-CBF8-A3A7-76D82C92B16F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4AA5144-6A62-16EA-4D0E-BBA49BACE860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7E896617-FFF5-8834-2A2C-90C211B1EBAD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6958425-67C0-772E-6BC0-2E5176884383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963339B-D7B3-0960-0ED1-6C9B5656E53F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73769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4B442-CA36-121A-9F56-E2DD0A816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96957D0-3C78-F48C-0DE6-61A1DE1DE514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1F8D79-9558-1E2C-B4D4-786B9588928A}"/>
              </a:ext>
            </a:extLst>
          </p:cNvPr>
          <p:cNvSpPr txBox="1"/>
          <p:nvPr/>
        </p:nvSpPr>
        <p:spPr>
          <a:xfrm>
            <a:off x="1134095" y="1593928"/>
            <a:ext cx="286463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기법이란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63291D-3252-C466-D0CE-51B669E6B0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2D856-4D69-0814-9AF5-E85E46FCDFDD}"/>
              </a:ext>
            </a:extLst>
          </p:cNvPr>
          <p:cNvSpPr txBox="1"/>
          <p:nvPr/>
        </p:nvSpPr>
        <p:spPr>
          <a:xfrm flipH="1">
            <a:off x="4103077" y="5665189"/>
            <a:ext cx="3985846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동네 놀이터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0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5717C-5D41-55D8-D115-99C7BA771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887D7C0-DC18-95D2-F93F-7BA89EA72279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276B5D-1652-078A-4A66-486A3DF4C115}"/>
              </a:ext>
            </a:extLst>
          </p:cNvPr>
          <p:cNvSpPr txBox="1"/>
          <p:nvPr/>
        </p:nvSpPr>
        <p:spPr>
          <a:xfrm>
            <a:off x="1134095" y="1593928"/>
            <a:ext cx="286463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S: Substitute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대체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92FE0D-4521-C86C-F764-171442A9D1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2072582C-9C91-47A1-037F-20B18C972BCE}"/>
              </a:ext>
            </a:extLst>
          </p:cNvPr>
          <p:cNvGrpSpPr/>
          <p:nvPr/>
        </p:nvGrpSpPr>
        <p:grpSpPr>
          <a:xfrm>
            <a:off x="1292900" y="3253573"/>
            <a:ext cx="7124269" cy="463460"/>
            <a:chOff x="3965516" y="2790917"/>
            <a:chExt cx="7124269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939828-5045-A2B5-267E-750B00DBD835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이것을 저것으로 바꾸면 어떻게 될까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질문을 던지는 것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E8ED0E4-7EF1-1682-6391-5AEA9AB194D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DE06A81A-21D0-2579-AECA-4AF76A9D337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26C383C2-2CBA-7C9D-0473-1A908DEE010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375654D-FE64-BFEA-B1DB-D4D12CD288E8}"/>
              </a:ext>
            </a:extLst>
          </p:cNvPr>
          <p:cNvGrpSpPr/>
          <p:nvPr/>
        </p:nvGrpSpPr>
        <p:grpSpPr>
          <a:xfrm>
            <a:off x="1292900" y="3966588"/>
            <a:ext cx="6030115" cy="863570"/>
            <a:chOff x="3965516" y="2790917"/>
            <a:chExt cx="6030115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FD694E-647F-4B46-9AFB-DB5521550C2B}"/>
                </a:ext>
              </a:extLst>
            </p:cNvPr>
            <p:cNvSpPr txBox="1"/>
            <p:nvPr/>
          </p:nvSpPr>
          <p:spPr>
            <a:xfrm>
              <a:off x="4282222" y="2790917"/>
              <a:ext cx="571340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기존의 구성 요소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장소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 등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무엇이든 다른 것으로 대체해보는 사고 실험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BBF90C8-53D5-8F99-F64B-979AD599F58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755B9C66-D221-1B9E-3DA5-91F95CC6F91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8A0B411C-5545-A63A-3F29-C3A2E035B30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942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26715-5DE3-0993-F71F-245535B20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야외, 운동장, 야외 놀이기구, 지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4DAAA8-B386-95F8-F5F1-B16FD56CF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>
          <a:xfrm>
            <a:off x="-2931" y="0"/>
            <a:ext cx="12197862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F689C7DA-7C62-E5F1-553E-7038D10AD72A}"/>
              </a:ext>
            </a:extLst>
          </p:cNvPr>
          <p:cNvSpPr/>
          <p:nvPr/>
        </p:nvSpPr>
        <p:spPr>
          <a:xfrm>
            <a:off x="5080000" y="0"/>
            <a:ext cx="711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7F14022-6764-3852-5C08-231C4520EF08}"/>
              </a:ext>
            </a:extLst>
          </p:cNvPr>
          <p:cNvGrpSpPr/>
          <p:nvPr/>
        </p:nvGrpSpPr>
        <p:grpSpPr>
          <a:xfrm>
            <a:off x="5378595" y="1061870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580BE25-F1F3-2B5E-BE91-3E7D70B73228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놀이터 환경 개선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3C8979BD-9E65-191E-3EDC-FAFC3C41FE7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AD7C129E-B2EE-7DAD-F563-2F15B4026B6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BA70F703-3C5C-7E47-DBF2-C92081A3307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5FBF3C5-70EF-7AB9-B16C-DD47783A49C0}"/>
              </a:ext>
            </a:extLst>
          </p:cNvPr>
          <p:cNvSpPr txBox="1"/>
          <p:nvPr/>
        </p:nvSpPr>
        <p:spPr>
          <a:xfrm>
            <a:off x="5513800" y="1689464"/>
            <a:ext cx="2864255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모래 바닥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42A7ECAE-3BF6-BD32-6AFC-2FCDEBD03558}"/>
              </a:ext>
            </a:extLst>
          </p:cNvPr>
          <p:cNvGrpSpPr/>
          <p:nvPr/>
        </p:nvGrpSpPr>
        <p:grpSpPr>
          <a:xfrm>
            <a:off x="8479594" y="1761501"/>
            <a:ext cx="3956366" cy="463460"/>
            <a:chOff x="7612087" y="1503592"/>
            <a:chExt cx="3956366" cy="463460"/>
          </a:xfrm>
        </p:grpSpPr>
        <p:pic>
          <p:nvPicPr>
            <p:cNvPr id="25" name="Image 1" descr="preencoded.png">
              <a:extLst>
                <a:ext uri="{FF2B5EF4-FFF2-40B4-BE49-F238E27FC236}">
                  <a16:creationId xmlns:a16="http://schemas.microsoft.com/office/drawing/2014/main" id="{31B2ED63-12A6-D01A-BB9D-6A5A709D3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1E6380-1FC3-0984-7607-CE3C46DED97E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고무칩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인조잔디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EC9C271-E72E-AB4D-9462-5BFE82A6F32E}"/>
              </a:ext>
            </a:extLst>
          </p:cNvPr>
          <p:cNvSpPr txBox="1"/>
          <p:nvPr/>
        </p:nvSpPr>
        <p:spPr>
          <a:xfrm>
            <a:off x="5517709" y="2615585"/>
            <a:ext cx="2864255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철제 놀이기구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FD8DA76-7B06-FFB9-DBBF-A614B3BD0A2C}"/>
              </a:ext>
            </a:extLst>
          </p:cNvPr>
          <p:cNvGrpSpPr/>
          <p:nvPr/>
        </p:nvGrpSpPr>
        <p:grpSpPr>
          <a:xfrm>
            <a:off x="8483503" y="2687622"/>
            <a:ext cx="3956366" cy="463460"/>
            <a:chOff x="7612087" y="1503592"/>
            <a:chExt cx="3956366" cy="463460"/>
          </a:xfrm>
        </p:grpSpPr>
        <p:pic>
          <p:nvPicPr>
            <p:cNvPr id="30" name="Image 1" descr="preencoded.png">
              <a:extLst>
                <a:ext uri="{FF2B5EF4-FFF2-40B4-BE49-F238E27FC236}">
                  <a16:creationId xmlns:a16="http://schemas.microsoft.com/office/drawing/2014/main" id="{3CF296F1-9F63-8D74-C6D6-6CF1D5724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CD32FE-A434-3C3E-345B-A50C5FB1CCDA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친환경 목재 시설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A3F43E86-4D76-C41D-4798-E1AE0CC32C11}"/>
              </a:ext>
            </a:extLst>
          </p:cNvPr>
          <p:cNvSpPr txBox="1"/>
          <p:nvPr/>
        </p:nvSpPr>
        <p:spPr>
          <a:xfrm>
            <a:off x="5521618" y="3541706"/>
            <a:ext cx="2864255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인력 교체</a:t>
            </a:r>
          </a:p>
        </p:txBody>
      </p: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2CC89D41-4EDE-8142-A069-E44FA9C9CD88}"/>
              </a:ext>
            </a:extLst>
          </p:cNvPr>
          <p:cNvGrpSpPr/>
          <p:nvPr/>
        </p:nvGrpSpPr>
        <p:grpSpPr>
          <a:xfrm>
            <a:off x="8487412" y="3613743"/>
            <a:ext cx="3956366" cy="463460"/>
            <a:chOff x="7612087" y="1503592"/>
            <a:chExt cx="3956366" cy="463460"/>
          </a:xfrm>
        </p:grpSpPr>
        <p:pic>
          <p:nvPicPr>
            <p:cNvPr id="98" name="Image 1" descr="preencoded.png">
              <a:extLst>
                <a:ext uri="{FF2B5EF4-FFF2-40B4-BE49-F238E27FC236}">
                  <a16:creationId xmlns:a16="http://schemas.microsoft.com/office/drawing/2014/main" id="{78CAB7CA-4CDE-97D6-FD33-830312679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1E6E17C-C677-AC4C-D83F-83CE1DF70C76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전문 놀이 코치 배치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C5959116-716C-EBAA-1823-0E47F6D85DAF}"/>
              </a:ext>
            </a:extLst>
          </p:cNvPr>
          <p:cNvSpPr txBox="1"/>
          <p:nvPr/>
        </p:nvSpPr>
        <p:spPr>
          <a:xfrm>
            <a:off x="6124828" y="5248225"/>
            <a:ext cx="51667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놀이 환경의 안전성과 접근성 향상</a:t>
            </a:r>
            <a:r>
              <a:rPr lang="en-US" altLang="ko-KR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다양한 경험 제공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AC8A44-518C-7348-EB79-0E697F6F3A68}"/>
              </a:ext>
            </a:extLst>
          </p:cNvPr>
          <p:cNvSpPr txBox="1"/>
          <p:nvPr/>
        </p:nvSpPr>
        <p:spPr>
          <a:xfrm>
            <a:off x="5517713" y="4405304"/>
            <a:ext cx="2864255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시간 대체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BE6EBC9-7EBE-B1A5-4F77-205D9A7AFFDB}"/>
              </a:ext>
            </a:extLst>
          </p:cNvPr>
          <p:cNvGrpSpPr/>
          <p:nvPr/>
        </p:nvGrpSpPr>
        <p:grpSpPr>
          <a:xfrm>
            <a:off x="8483507" y="4477341"/>
            <a:ext cx="3956366" cy="463460"/>
            <a:chOff x="7612087" y="1503592"/>
            <a:chExt cx="3956366" cy="463460"/>
          </a:xfrm>
        </p:grpSpPr>
        <p:pic>
          <p:nvPicPr>
            <p:cNvPr id="4" name="Image 1" descr="preencoded.png">
              <a:extLst>
                <a:ext uri="{FF2B5EF4-FFF2-40B4-BE49-F238E27FC236}">
                  <a16:creationId xmlns:a16="http://schemas.microsoft.com/office/drawing/2014/main" id="{E63CD355-2FA4-5962-3253-A477D902F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2DBF17-AA80-47B8-8207-B4B058DDC184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저녁시간 야광 놀이터 변경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8" grpId="0" animBg="1"/>
      <p:bldP spid="96" grpId="0" animBg="1"/>
      <p:bldP spid="102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9FEDB-F67A-C63D-4447-B4E1F1D0D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람, 실내, 컴퓨터, 노트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B19621-1F82-DDA9-DD9D-8A019B862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16006" b="1600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B82BC6FE-8961-4A9D-99D7-F3959EFF0641}"/>
              </a:ext>
            </a:extLst>
          </p:cNvPr>
          <p:cNvSpPr/>
          <p:nvPr/>
        </p:nvSpPr>
        <p:spPr>
          <a:xfrm>
            <a:off x="5080000" y="0"/>
            <a:ext cx="711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7557746-A069-1E4D-5899-F517AA29291E}"/>
              </a:ext>
            </a:extLst>
          </p:cNvPr>
          <p:cNvGrpSpPr/>
          <p:nvPr/>
        </p:nvGrpSpPr>
        <p:grpSpPr>
          <a:xfrm>
            <a:off x="5378595" y="1515162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927E34-9186-CA8B-86D6-49C6AA57996D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어르신 디지털 교육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053D4C6-FD07-BF14-850F-DE9EC882AEC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C52C163B-7104-61E6-6852-CC22E7048F1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59FAD7A2-0BEE-58EA-A8A3-408839D392F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A67DAF1-F602-5F9C-A423-36E76A596639}"/>
              </a:ext>
            </a:extLst>
          </p:cNvPr>
          <p:cNvSpPr txBox="1"/>
          <p:nvPr/>
        </p:nvSpPr>
        <p:spPr>
          <a:xfrm>
            <a:off x="5513800" y="2142756"/>
            <a:ext cx="2864255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전문 강사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B8AC51F-AC99-B461-C271-44FB78606BA0}"/>
              </a:ext>
            </a:extLst>
          </p:cNvPr>
          <p:cNvGrpSpPr/>
          <p:nvPr/>
        </p:nvGrpSpPr>
        <p:grpSpPr>
          <a:xfrm>
            <a:off x="8479594" y="2214793"/>
            <a:ext cx="3956366" cy="463460"/>
            <a:chOff x="7612087" y="1503592"/>
            <a:chExt cx="3956366" cy="463460"/>
          </a:xfrm>
        </p:grpSpPr>
        <p:pic>
          <p:nvPicPr>
            <p:cNvPr id="25" name="Image 1" descr="preencoded.png">
              <a:extLst>
                <a:ext uri="{FF2B5EF4-FFF2-40B4-BE49-F238E27FC236}">
                  <a16:creationId xmlns:a16="http://schemas.microsoft.com/office/drawing/2014/main" id="{AB461952-6ECA-266A-C8C4-ACFD17F3A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8EE5959-00F0-3980-4206-1257D77DD341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손주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청년 멘토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0E7FB36-B914-7246-85B4-73C981CF0C89}"/>
              </a:ext>
            </a:extLst>
          </p:cNvPr>
          <p:cNvSpPr txBox="1"/>
          <p:nvPr/>
        </p:nvSpPr>
        <p:spPr>
          <a:xfrm>
            <a:off x="5517709" y="3068877"/>
            <a:ext cx="2864255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강의실 교육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A18E3FC-9BDB-58C4-1C1A-65FFE029634E}"/>
              </a:ext>
            </a:extLst>
          </p:cNvPr>
          <p:cNvGrpSpPr/>
          <p:nvPr/>
        </p:nvGrpSpPr>
        <p:grpSpPr>
          <a:xfrm>
            <a:off x="8483503" y="3140914"/>
            <a:ext cx="3956366" cy="463460"/>
            <a:chOff x="7612087" y="1503592"/>
            <a:chExt cx="3956366" cy="463460"/>
          </a:xfrm>
        </p:grpSpPr>
        <p:pic>
          <p:nvPicPr>
            <p:cNvPr id="30" name="Image 1" descr="preencoded.png">
              <a:extLst>
                <a:ext uri="{FF2B5EF4-FFF2-40B4-BE49-F238E27FC236}">
                  <a16:creationId xmlns:a16="http://schemas.microsoft.com/office/drawing/2014/main" id="{75CCA5DF-2AF2-8E19-2D46-138B1EDD0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516714-D1B4-2CF7-8E18-7171684C88FE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찾아가는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1:1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교육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D38B9DB-E657-6707-9560-0CCBF437F8D3}"/>
              </a:ext>
            </a:extLst>
          </p:cNvPr>
          <p:cNvSpPr txBox="1"/>
          <p:nvPr/>
        </p:nvSpPr>
        <p:spPr>
          <a:xfrm>
            <a:off x="5521618" y="3994998"/>
            <a:ext cx="2864255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일반 교육기기</a:t>
            </a:r>
          </a:p>
        </p:txBody>
      </p: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1D744173-ED53-9C93-F8A1-9AB861E45483}"/>
              </a:ext>
            </a:extLst>
          </p:cNvPr>
          <p:cNvGrpSpPr/>
          <p:nvPr/>
        </p:nvGrpSpPr>
        <p:grpSpPr>
          <a:xfrm>
            <a:off x="8487412" y="4067035"/>
            <a:ext cx="3956366" cy="463460"/>
            <a:chOff x="7612087" y="1503592"/>
            <a:chExt cx="3956366" cy="463460"/>
          </a:xfrm>
        </p:grpSpPr>
        <p:pic>
          <p:nvPicPr>
            <p:cNvPr id="98" name="Image 1" descr="preencoded.png">
              <a:extLst>
                <a:ext uri="{FF2B5EF4-FFF2-40B4-BE49-F238E27FC236}">
                  <a16:creationId xmlns:a16="http://schemas.microsoft.com/office/drawing/2014/main" id="{94586D88-3338-FC2E-2D8B-829A92374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5E71862-362A-FA78-CD62-E62D9C4F960B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음성지원 특화기기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9D8300D2-B0D5-067E-F169-20981F281CC8}"/>
              </a:ext>
            </a:extLst>
          </p:cNvPr>
          <p:cNvSpPr txBox="1"/>
          <p:nvPr/>
        </p:nvSpPr>
        <p:spPr>
          <a:xfrm>
            <a:off x="6124828" y="5005948"/>
            <a:ext cx="51667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친숙함과 신뢰를 바탕으로 </a:t>
            </a:r>
            <a:br>
              <a:rPr lang="en-US" altLang="ko-KR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6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디지털 진입장벽 낮추기</a:t>
            </a:r>
          </a:p>
        </p:txBody>
      </p:sp>
    </p:spTree>
    <p:extLst>
      <p:ext uri="{BB962C8B-B14F-4D97-AF65-F5344CB8AC3E}">
        <p14:creationId xmlns:p14="http://schemas.microsoft.com/office/powerpoint/2010/main" val="19064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8" grpId="0" animBg="1"/>
      <p:bldP spid="96" grpId="0" animBg="1"/>
      <p:bldP spid="10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6C25A-EC68-3F7D-7085-967F15BE9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A711BFF-F037-46B9-7896-B8E6021D6F55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0783A-FF15-D5A2-26DB-4E0D23853DDF}"/>
              </a:ext>
            </a:extLst>
          </p:cNvPr>
          <p:cNvSpPr txBox="1"/>
          <p:nvPr/>
        </p:nvSpPr>
        <p:spPr>
          <a:xfrm>
            <a:off x="1134095" y="1593928"/>
            <a:ext cx="261956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C: Combine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결합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4337F8-F5D5-DF00-5CD8-D0E8F07D02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A600742F-FE5F-B153-1224-143E5D2365B1}"/>
              </a:ext>
            </a:extLst>
          </p:cNvPr>
          <p:cNvGrpSpPr/>
          <p:nvPr/>
        </p:nvGrpSpPr>
        <p:grpSpPr>
          <a:xfrm>
            <a:off x="1292900" y="3253573"/>
            <a:ext cx="7124269" cy="863570"/>
            <a:chOff x="3965516" y="2790917"/>
            <a:chExt cx="7124269" cy="8635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A28F5F-5CB1-4D5F-D64A-AEF85990C20D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“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이것과 저것을 합치면 무엇이 생길까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질문을 통해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서로 다른 요소들을 창의적으로 결합하는 것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D268D1A6-0151-B162-7420-BC7B4B8AB4D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200F7E2D-FE2B-7901-3186-02B63314CA2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F45D90AC-10EB-A534-02DD-131B7CC3537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41A7729-F96E-D19F-2727-7A99FE8305ED}"/>
              </a:ext>
            </a:extLst>
          </p:cNvPr>
          <p:cNvGrpSpPr/>
          <p:nvPr/>
        </p:nvGrpSpPr>
        <p:grpSpPr>
          <a:xfrm>
            <a:off x="1292900" y="4318279"/>
            <a:ext cx="6030115" cy="863570"/>
            <a:chOff x="3965516" y="2790917"/>
            <a:chExt cx="6030115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E088E9-AB5E-F203-2E07-816750B0DBFE}"/>
                </a:ext>
              </a:extLst>
            </p:cNvPr>
            <p:cNvSpPr txBox="1"/>
            <p:nvPr/>
          </p:nvSpPr>
          <p:spPr>
            <a:xfrm>
              <a:off x="4282222" y="2790917"/>
              <a:ext cx="571340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1+1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 아니라 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3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이나 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10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 될 수 있는 시너지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찾는 과정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82E8F0D5-0B24-3B81-0EEB-AFDA0D8D3CB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DEB5CB00-7A09-B178-4C25-1D2F321224C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8995AD38-78DF-A7EC-2239-056D9375F85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18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733C7-84E7-31A6-59E6-DBDBA21C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야외, 운동장, 지상, 잔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590AF0-23F2-12D6-4B1E-1135B1E60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>
          <a:xfrm flipH="1">
            <a:off x="-2931" y="0"/>
            <a:ext cx="12197862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B872541A-6D48-7448-207E-32BDC7AF8A49}"/>
              </a:ext>
            </a:extLst>
          </p:cNvPr>
          <p:cNvSpPr/>
          <p:nvPr/>
        </p:nvSpPr>
        <p:spPr>
          <a:xfrm>
            <a:off x="-7818" y="0"/>
            <a:ext cx="621156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0267AA5-A367-F487-B225-789DEADDB056}"/>
              </a:ext>
            </a:extLst>
          </p:cNvPr>
          <p:cNvGrpSpPr/>
          <p:nvPr/>
        </p:nvGrpSpPr>
        <p:grpSpPr>
          <a:xfrm>
            <a:off x="290777" y="1569869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8BC48B-524B-F058-F96D-317574B7AB1D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놀이터 공간의 결합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DB37BB2D-16A4-7FA1-44C7-2502E531B3E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A57C69D8-B221-3E0F-9546-D2BCEB11B0D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7863955C-8291-EDC3-0929-076A5B0013E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929D6102-1C45-4920-B127-F4F051833784}"/>
              </a:ext>
            </a:extLst>
          </p:cNvPr>
          <p:cNvGrpSpPr/>
          <p:nvPr/>
        </p:nvGrpSpPr>
        <p:grpSpPr>
          <a:xfrm>
            <a:off x="425983" y="2197462"/>
            <a:ext cx="4775156" cy="616962"/>
            <a:chOff x="425983" y="1689463"/>
            <a:chExt cx="4775156" cy="61696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2D2E7F-7A5E-FB56-7432-03017F1B4D61}"/>
                </a:ext>
              </a:extLst>
            </p:cNvPr>
            <p:cNvSpPr txBox="1"/>
            <p:nvPr/>
          </p:nvSpPr>
          <p:spPr>
            <a:xfrm>
              <a:off x="425983" y="1689464"/>
              <a:ext cx="2035864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2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놀이터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3AF2454-257A-9383-0BCA-5C50BB42CFF9}"/>
                </a:ext>
              </a:extLst>
            </p:cNvPr>
            <p:cNvSpPr txBox="1"/>
            <p:nvPr/>
          </p:nvSpPr>
          <p:spPr>
            <a:xfrm>
              <a:off x="3165275" y="1689463"/>
              <a:ext cx="2035864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2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텃밭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ACA4A29-6CF0-4140-78EA-A4779BDEEF9F}"/>
                </a:ext>
              </a:extLst>
            </p:cNvPr>
            <p:cNvSpPr txBox="1"/>
            <p:nvPr/>
          </p:nvSpPr>
          <p:spPr>
            <a:xfrm>
              <a:off x="2485292" y="1706645"/>
              <a:ext cx="6330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+</a:t>
              </a:r>
              <a:endParaRPr lang="ko-KR" altLang="en-US" sz="3000" dirty="0"/>
            </a:p>
          </p:txBody>
        </p: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D9E9C719-CE18-63E1-5D9F-EF71E5223DD9}"/>
              </a:ext>
            </a:extLst>
          </p:cNvPr>
          <p:cNvGrpSpPr/>
          <p:nvPr/>
        </p:nvGrpSpPr>
        <p:grpSpPr>
          <a:xfrm>
            <a:off x="823632" y="2995738"/>
            <a:ext cx="4803444" cy="863570"/>
            <a:chOff x="7612087" y="1503592"/>
            <a:chExt cx="4803444" cy="863570"/>
          </a:xfrm>
        </p:grpSpPr>
        <p:pic>
          <p:nvPicPr>
            <p:cNvPr id="112" name="Image 1" descr="preencoded.png">
              <a:extLst>
                <a:ext uri="{FF2B5EF4-FFF2-40B4-BE49-F238E27FC236}">
                  <a16:creationId xmlns:a16="http://schemas.microsoft.com/office/drawing/2014/main" id="{A08B1D33-F7E5-D4AD-2C37-40387B35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CE96091-DA38-E4ED-44B9-219462B9479C}"/>
                </a:ext>
              </a:extLst>
            </p:cNvPr>
            <p:cNvSpPr txBox="1"/>
            <p:nvPr/>
          </p:nvSpPr>
          <p:spPr>
            <a:xfrm>
              <a:off x="7942224" y="1503592"/>
              <a:ext cx="447330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놀이와 교육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그리고 식생활이 하나로 결합된 혁신적인 공간이 탄생</a:t>
              </a:r>
            </a:p>
          </p:txBody>
        </p:sp>
      </p:grpSp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088ECF68-4B84-DD80-E075-537EED74D673}"/>
              </a:ext>
            </a:extLst>
          </p:cNvPr>
          <p:cNvGrpSpPr/>
          <p:nvPr/>
        </p:nvGrpSpPr>
        <p:grpSpPr>
          <a:xfrm>
            <a:off x="429892" y="4139584"/>
            <a:ext cx="4775156" cy="616962"/>
            <a:chOff x="425983" y="1689463"/>
            <a:chExt cx="4775156" cy="616962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0D97389-3A18-6F8A-2C72-4A1D9CA44C39}"/>
                </a:ext>
              </a:extLst>
            </p:cNvPr>
            <p:cNvSpPr txBox="1"/>
            <p:nvPr/>
          </p:nvSpPr>
          <p:spPr>
            <a:xfrm>
              <a:off x="425983" y="1689464"/>
              <a:ext cx="2035864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2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놀이터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44EA9C3-B3BF-098D-3DA0-0A499DFA3F7C}"/>
                </a:ext>
              </a:extLst>
            </p:cNvPr>
            <p:cNvSpPr txBox="1"/>
            <p:nvPr/>
          </p:nvSpPr>
          <p:spPr>
            <a:xfrm>
              <a:off x="3165275" y="1689463"/>
              <a:ext cx="2035864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2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도서관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1137364-E0C3-D97A-6C6C-FFDC6CEBB4EF}"/>
                </a:ext>
              </a:extLst>
            </p:cNvPr>
            <p:cNvSpPr txBox="1"/>
            <p:nvPr/>
          </p:nvSpPr>
          <p:spPr>
            <a:xfrm>
              <a:off x="2485292" y="1706645"/>
              <a:ext cx="6330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+</a:t>
              </a:r>
              <a:endParaRPr lang="ko-KR" altLang="en-US" sz="3000" dirty="0"/>
            </a:p>
          </p:txBody>
        </p: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D2871D1D-32EF-4E70-256B-016B59AA2996}"/>
              </a:ext>
            </a:extLst>
          </p:cNvPr>
          <p:cNvGrpSpPr/>
          <p:nvPr/>
        </p:nvGrpSpPr>
        <p:grpSpPr>
          <a:xfrm>
            <a:off x="827541" y="4937860"/>
            <a:ext cx="4803444" cy="463460"/>
            <a:chOff x="7612087" y="1503592"/>
            <a:chExt cx="4803444" cy="463460"/>
          </a:xfrm>
        </p:grpSpPr>
        <p:pic>
          <p:nvPicPr>
            <p:cNvPr id="119" name="Image 1" descr="preencoded.png">
              <a:extLst>
                <a:ext uri="{FF2B5EF4-FFF2-40B4-BE49-F238E27FC236}">
                  <a16:creationId xmlns:a16="http://schemas.microsoft.com/office/drawing/2014/main" id="{3AFBE939-79DD-7977-F1C1-4674FC92E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8591F09-7847-46CB-23FE-0D46DB74B977}"/>
                </a:ext>
              </a:extLst>
            </p:cNvPr>
            <p:cNvSpPr txBox="1"/>
            <p:nvPr/>
          </p:nvSpPr>
          <p:spPr>
            <a:xfrm>
              <a:off x="7942224" y="1503592"/>
              <a:ext cx="447330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창의 놀이 학습 공간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5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82BB7-5D1D-E90C-01A4-DC9CF034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1596BC2E-B876-173C-BFBB-C96D082107FE}"/>
              </a:ext>
            </a:extLst>
          </p:cNvPr>
          <p:cNvGrpSpPr/>
          <p:nvPr/>
        </p:nvGrpSpPr>
        <p:grpSpPr>
          <a:xfrm>
            <a:off x="0" y="-4120"/>
            <a:ext cx="12192000" cy="6858000"/>
            <a:chOff x="0" y="-4120"/>
            <a:chExt cx="12192000" cy="6858000"/>
          </a:xfrm>
        </p:grpSpPr>
        <p:pic>
          <p:nvPicPr>
            <p:cNvPr id="4" name="그림 3" descr="그림, 클립아트, 일러스트레이션, 아동 미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6C3C2BC-B1B4-F1FB-9459-A6A79EE11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88" b="79331"/>
            <a:stretch>
              <a:fillRect/>
            </a:stretch>
          </p:blipFill>
          <p:spPr>
            <a:xfrm>
              <a:off x="0" y="-4120"/>
              <a:ext cx="12192000" cy="6858000"/>
            </a:xfrm>
            <a:prstGeom prst="rect">
              <a:avLst/>
            </a:prstGeom>
          </p:spPr>
        </p:pic>
        <p:pic>
          <p:nvPicPr>
            <p:cNvPr id="3" name="그림 2" descr="그림, 클립아트, 일러스트레이션, 아동 미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F33FE2A-A03D-77EE-7D56-6F25171BC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742" y="1544931"/>
              <a:ext cx="5533294" cy="4149762"/>
            </a:xfrm>
            <a:prstGeom prst="rect">
              <a:avLst/>
            </a:prstGeom>
          </p:spPr>
        </p:pic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4CC42D1-598B-4E44-DC24-D4FFF14212BA}"/>
              </a:ext>
            </a:extLst>
          </p:cNvPr>
          <p:cNvSpPr/>
          <p:nvPr/>
        </p:nvSpPr>
        <p:spPr>
          <a:xfrm>
            <a:off x="-7818" y="0"/>
            <a:ext cx="621156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E812283-C937-E6BF-FA8C-79C87BD94C61}"/>
              </a:ext>
            </a:extLst>
          </p:cNvPr>
          <p:cNvGrpSpPr/>
          <p:nvPr/>
        </p:nvGrpSpPr>
        <p:grpSpPr>
          <a:xfrm>
            <a:off x="290777" y="1569869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7A702C-042C-EC17-43FF-69B936EFB091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서비스의 결합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DDD6C493-EFB9-D196-53A4-EB8CF66D52E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BEFEB0EC-7618-EC98-C013-4B5242B35DC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AA94D02C-D2F9-15DA-8B84-43DEF7FA898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F5596BB9-1227-AC92-864A-DE723F92D566}"/>
              </a:ext>
            </a:extLst>
          </p:cNvPr>
          <p:cNvGrpSpPr/>
          <p:nvPr/>
        </p:nvGrpSpPr>
        <p:grpSpPr>
          <a:xfrm>
            <a:off x="425983" y="2197462"/>
            <a:ext cx="4775156" cy="616962"/>
            <a:chOff x="425983" y="1689463"/>
            <a:chExt cx="4775156" cy="61696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29BDE0-5D7E-BEEC-6775-C42290F46F4F}"/>
                </a:ext>
              </a:extLst>
            </p:cNvPr>
            <p:cNvSpPr txBox="1"/>
            <p:nvPr/>
          </p:nvSpPr>
          <p:spPr>
            <a:xfrm>
              <a:off x="425983" y="1689464"/>
              <a:ext cx="2035864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2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취업 지원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52DD34E-3F4A-FD19-A1D9-AB78625A2702}"/>
                </a:ext>
              </a:extLst>
            </p:cNvPr>
            <p:cNvSpPr txBox="1"/>
            <p:nvPr/>
          </p:nvSpPr>
          <p:spPr>
            <a:xfrm>
              <a:off x="3165275" y="1689463"/>
              <a:ext cx="2035864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2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심리 상담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91BDEAC-70A3-CD30-5265-9E10D80B864B}"/>
                </a:ext>
              </a:extLst>
            </p:cNvPr>
            <p:cNvSpPr txBox="1"/>
            <p:nvPr/>
          </p:nvSpPr>
          <p:spPr>
            <a:xfrm>
              <a:off x="2485292" y="1706645"/>
              <a:ext cx="6330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+</a:t>
              </a:r>
              <a:endParaRPr lang="ko-KR" altLang="en-US" sz="3000" dirty="0"/>
            </a:p>
          </p:txBody>
        </p: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20D4AC1E-8134-F5C3-73D0-DFFE8C22C567}"/>
              </a:ext>
            </a:extLst>
          </p:cNvPr>
          <p:cNvGrpSpPr/>
          <p:nvPr/>
        </p:nvGrpSpPr>
        <p:grpSpPr>
          <a:xfrm>
            <a:off x="823632" y="2995738"/>
            <a:ext cx="4803444" cy="463460"/>
            <a:chOff x="7612087" y="1503592"/>
            <a:chExt cx="4803444" cy="463460"/>
          </a:xfrm>
        </p:grpSpPr>
        <p:pic>
          <p:nvPicPr>
            <p:cNvPr id="112" name="Image 1" descr="preencoded.png">
              <a:extLst>
                <a:ext uri="{FF2B5EF4-FFF2-40B4-BE49-F238E27FC236}">
                  <a16:creationId xmlns:a16="http://schemas.microsoft.com/office/drawing/2014/main" id="{E3342F02-E228-8AB8-FBD7-5B589A214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855C952-7C94-302A-89FA-C4245799BDEE}"/>
                </a:ext>
              </a:extLst>
            </p:cNvPr>
            <p:cNvSpPr txBox="1"/>
            <p:nvPr/>
          </p:nvSpPr>
          <p:spPr>
            <a:xfrm>
              <a:off x="7942224" y="1503592"/>
              <a:ext cx="447330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커리어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테라피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405ED6FD-255B-B021-4E15-2ACAC0988204}"/>
              </a:ext>
            </a:extLst>
          </p:cNvPr>
          <p:cNvGrpSpPr/>
          <p:nvPr/>
        </p:nvGrpSpPr>
        <p:grpSpPr>
          <a:xfrm>
            <a:off x="429892" y="4139584"/>
            <a:ext cx="4775156" cy="616962"/>
            <a:chOff x="425983" y="1689463"/>
            <a:chExt cx="4775156" cy="616962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1E64848-4599-B814-0FAD-C259F192FE54}"/>
                </a:ext>
              </a:extLst>
            </p:cNvPr>
            <p:cNvSpPr txBox="1"/>
            <p:nvPr/>
          </p:nvSpPr>
          <p:spPr>
            <a:xfrm>
              <a:off x="425983" y="1689464"/>
              <a:ext cx="2035864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2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주거 지원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F253C3A-6FF7-EC77-17AD-F723D08D749E}"/>
                </a:ext>
              </a:extLst>
            </p:cNvPr>
            <p:cNvSpPr txBox="1"/>
            <p:nvPr/>
          </p:nvSpPr>
          <p:spPr>
            <a:xfrm>
              <a:off x="3165275" y="1689463"/>
              <a:ext cx="2035864" cy="61696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gradFill>
                <a:gsLst>
                  <a:gs pos="0">
                    <a:srgbClr val="0B2EB7"/>
                  </a:gs>
                  <a:gs pos="100000">
                    <a:srgbClr val="9A5CC8"/>
                  </a:gs>
                </a:gsLst>
                <a:lin ang="5400000" scaled="1"/>
              </a:gradFill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200" spc="-70" dirty="0">
                  <a:solidFill>
                    <a:srgbClr val="07208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커뮤니티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D030135-432C-F225-F701-82F286231B83}"/>
                </a:ext>
              </a:extLst>
            </p:cNvPr>
            <p:cNvSpPr txBox="1"/>
            <p:nvPr/>
          </p:nvSpPr>
          <p:spPr>
            <a:xfrm>
              <a:off x="2485292" y="1706645"/>
              <a:ext cx="633046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+</a:t>
              </a:r>
              <a:endParaRPr lang="ko-KR" altLang="en-US" sz="3000" dirty="0"/>
            </a:p>
          </p:txBody>
        </p: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87E9C252-C3AD-BABD-7884-762EFDCA1712}"/>
              </a:ext>
            </a:extLst>
          </p:cNvPr>
          <p:cNvGrpSpPr/>
          <p:nvPr/>
        </p:nvGrpSpPr>
        <p:grpSpPr>
          <a:xfrm>
            <a:off x="827541" y="4937860"/>
            <a:ext cx="4803444" cy="463460"/>
            <a:chOff x="7612087" y="1503592"/>
            <a:chExt cx="4803444" cy="463460"/>
          </a:xfrm>
        </p:grpSpPr>
        <p:pic>
          <p:nvPicPr>
            <p:cNvPr id="119" name="Image 1" descr="preencoded.png">
              <a:extLst>
                <a:ext uri="{FF2B5EF4-FFF2-40B4-BE49-F238E27FC236}">
                  <a16:creationId xmlns:a16="http://schemas.microsoft.com/office/drawing/2014/main" id="{DDE7FD54-089C-0421-40FB-DEE318452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85FEAD1-489B-8ACF-321C-5BEE3CE694F4}"/>
                </a:ext>
              </a:extLst>
            </p:cNvPr>
            <p:cNvSpPr txBox="1"/>
            <p:nvPr/>
          </p:nvSpPr>
          <p:spPr>
            <a:xfrm>
              <a:off x="7942224" y="1503592"/>
              <a:ext cx="447330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셰어하우스형 청년 주택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80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7AAD-134C-6145-273D-799D83CA9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AFE9DB8-8AB2-5469-648E-16E209C4E775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53492F-4AA7-383B-5CAE-4003C67F9E4D}"/>
              </a:ext>
            </a:extLst>
          </p:cNvPr>
          <p:cNvSpPr txBox="1"/>
          <p:nvPr/>
        </p:nvSpPr>
        <p:spPr>
          <a:xfrm>
            <a:off x="1134095" y="1593928"/>
            <a:ext cx="261956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C: Combine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결합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45D5555-3F74-641B-A346-640F8944B1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E15CEC81-4FAA-0F2D-E2B8-7140C12F2CDA}"/>
              </a:ext>
            </a:extLst>
          </p:cNvPr>
          <p:cNvGrpSpPr/>
          <p:nvPr/>
        </p:nvGrpSpPr>
        <p:grpSpPr>
          <a:xfrm>
            <a:off x="1977190" y="3502611"/>
            <a:ext cx="2308380" cy="2308380"/>
            <a:chOff x="4600074" y="3663607"/>
            <a:chExt cx="2308380" cy="2308380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2FBD6345-15ED-2B92-7EE9-101866551B67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E47F4B-49D9-8DE7-5028-E5D122C5C403}"/>
                </a:ext>
              </a:extLst>
            </p:cNvPr>
            <p:cNvSpPr txBox="1"/>
            <p:nvPr/>
          </p:nvSpPr>
          <p:spPr>
            <a:xfrm>
              <a:off x="4812533" y="4517138"/>
              <a:ext cx="1883464" cy="6013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Substitute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DED9FED-63E0-40FD-60A9-9EEE33C7BA76}"/>
              </a:ext>
            </a:extLst>
          </p:cNvPr>
          <p:cNvGrpSpPr/>
          <p:nvPr/>
        </p:nvGrpSpPr>
        <p:grpSpPr>
          <a:xfrm>
            <a:off x="8054605" y="3502611"/>
            <a:ext cx="2308380" cy="2308380"/>
            <a:chOff x="4600074" y="3663607"/>
            <a:chExt cx="2308380" cy="2308380"/>
          </a:xfrm>
        </p:grpSpPr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6B2E68EB-D2CC-2D80-66F4-DDE2540DDECF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2755FA-86AC-4DFB-9153-67AFF7C6C8A0}"/>
                </a:ext>
              </a:extLst>
            </p:cNvPr>
            <p:cNvSpPr txBox="1"/>
            <p:nvPr/>
          </p:nvSpPr>
          <p:spPr>
            <a:xfrm>
              <a:off x="4943915" y="4517138"/>
              <a:ext cx="1620700" cy="6013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Combine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5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330E1-587A-C57B-0E7C-FDFF53A52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7996405-35A4-8CEB-BDB2-27E5CB17D1BA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98E54-C76B-4683-FC20-08CC2EEBAA4A}"/>
              </a:ext>
            </a:extLst>
          </p:cNvPr>
          <p:cNvSpPr txBox="1"/>
          <p:nvPr/>
        </p:nvSpPr>
        <p:spPr>
          <a:xfrm>
            <a:off x="1134095" y="1593928"/>
            <a:ext cx="220932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A: Adapt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적용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A88A81-F96F-936E-EF78-1018791CF5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0A8B0542-D5E4-8545-BAD5-C98589DFFBAB}"/>
              </a:ext>
            </a:extLst>
          </p:cNvPr>
          <p:cNvGrpSpPr/>
          <p:nvPr/>
        </p:nvGrpSpPr>
        <p:grpSpPr>
          <a:xfrm>
            <a:off x="3879791" y="3253573"/>
            <a:ext cx="7124269" cy="863570"/>
            <a:chOff x="3965516" y="2790917"/>
            <a:chExt cx="7124269" cy="8635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7E969B-C02F-4E11-44B5-17572E029B10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“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다른 곳의 성공 사례를 여기에 적용하면 어떨까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질문을 통해 전혀 다른 분야의 아이디어를 빌려오는 것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1FE1BB2D-0760-0B0C-5D06-E6B6DBC72A7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EB2EBCF6-C42A-B212-62D6-54B2EBC8A75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1CC3E464-9A89-EABF-CBEF-66555CD4C3C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644AA3C-DDA3-1243-10F4-B480E06A190E}"/>
              </a:ext>
            </a:extLst>
          </p:cNvPr>
          <p:cNvGrpSpPr/>
          <p:nvPr/>
        </p:nvGrpSpPr>
        <p:grpSpPr>
          <a:xfrm>
            <a:off x="3879791" y="4372988"/>
            <a:ext cx="6030115" cy="863570"/>
            <a:chOff x="3965516" y="2790917"/>
            <a:chExt cx="6030115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56BA14-3A3A-8CCE-ECFC-3D6B69D2C4EF}"/>
                </a:ext>
              </a:extLst>
            </p:cNvPr>
            <p:cNvSpPr txBox="1"/>
            <p:nvPr/>
          </p:nvSpPr>
          <p:spPr>
            <a:xfrm>
              <a:off x="4282222" y="2790917"/>
              <a:ext cx="571340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혁신의 대부분은 사실 완전히 새로운 발명이 아니라 기존 아이디어의 창의적인 재조합에서 나옴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2396E71-66C7-68C6-27E7-A2CA1DC9259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435CF409-E55F-3795-701B-C89E7329199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C2CEB9C-D733-5E0C-FE81-9AEFF00A9F5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2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C8C02-723B-AD2F-C2C9-D121A0005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그림 103" descr="테이블웨어, 서브웨어, 커피잔, 받침 접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8DF696-9D5E-A940-A9BE-990BB8A26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-1"/>
            <a:ext cx="12221308" cy="6858001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1990B8DF-8903-96EF-8961-94998E0B8FA3}"/>
              </a:ext>
            </a:extLst>
          </p:cNvPr>
          <p:cNvSpPr/>
          <p:nvPr/>
        </p:nvSpPr>
        <p:spPr>
          <a:xfrm>
            <a:off x="5080000" y="0"/>
            <a:ext cx="7126654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84A8D40-E73C-A897-141D-CB8702FC5F00}"/>
              </a:ext>
            </a:extLst>
          </p:cNvPr>
          <p:cNvGrpSpPr/>
          <p:nvPr/>
        </p:nvGrpSpPr>
        <p:grpSpPr>
          <a:xfrm>
            <a:off x="5378595" y="1061870"/>
            <a:ext cx="6189857" cy="463460"/>
            <a:chOff x="3965516" y="2790917"/>
            <a:chExt cx="6189857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BBD56A-9A71-4154-2020-4840CD3BC4F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회원제 서비스 적용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0016F47F-D442-7B53-342E-14241E1F1CA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21AA29BA-FF4A-61B8-B5EA-992FB582571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6CAA6560-5485-DC7A-6D0A-5C586FDA7A7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76A8647-1A84-54EB-6408-E7907454A9FA}"/>
              </a:ext>
            </a:extLst>
          </p:cNvPr>
          <p:cNvSpPr txBox="1"/>
          <p:nvPr/>
        </p:nvSpPr>
        <p:spPr>
          <a:xfrm>
            <a:off x="5513801" y="1689464"/>
            <a:ext cx="2736488" cy="892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헬스장의 </a:t>
            </a:r>
            <a:br>
              <a:rPr lang="en-US" altLang="ko-KR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회원제 시스템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9F72948-56B0-6CD2-448F-FB03692A70C6}"/>
              </a:ext>
            </a:extLst>
          </p:cNvPr>
          <p:cNvGrpSpPr/>
          <p:nvPr/>
        </p:nvGrpSpPr>
        <p:grpSpPr>
          <a:xfrm>
            <a:off x="8440517" y="1904010"/>
            <a:ext cx="3956366" cy="463460"/>
            <a:chOff x="7612087" y="1503592"/>
            <a:chExt cx="3956366" cy="463460"/>
          </a:xfrm>
        </p:grpSpPr>
        <p:pic>
          <p:nvPicPr>
            <p:cNvPr id="23" name="Image 1" descr="preencoded.png">
              <a:extLst>
                <a:ext uri="{FF2B5EF4-FFF2-40B4-BE49-F238E27FC236}">
                  <a16:creationId xmlns:a16="http://schemas.microsoft.com/office/drawing/2014/main" id="{14242D05-D540-D512-BE26-06FBA6380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765CAA-B673-1508-5145-C2B78F197F3B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카페의 월간 무제한 음료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0C700F45-0D8A-E7C5-FF09-E75CA8E71E78}"/>
              </a:ext>
            </a:extLst>
          </p:cNvPr>
          <p:cNvSpPr txBox="1"/>
          <p:nvPr/>
        </p:nvSpPr>
        <p:spPr>
          <a:xfrm>
            <a:off x="5509896" y="2889125"/>
            <a:ext cx="2736488" cy="892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병원의 </a:t>
            </a:r>
            <a:br>
              <a:rPr lang="en-US" altLang="ko-KR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대기 번호 시스템</a:t>
            </a:r>
          </a:p>
        </p:txBody>
      </p: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D21D8540-FE62-285B-6DA5-18EED7FC5C5E}"/>
              </a:ext>
            </a:extLst>
          </p:cNvPr>
          <p:cNvGrpSpPr/>
          <p:nvPr/>
        </p:nvGrpSpPr>
        <p:grpSpPr>
          <a:xfrm>
            <a:off x="8436612" y="3103671"/>
            <a:ext cx="3956366" cy="463460"/>
            <a:chOff x="7612087" y="1503592"/>
            <a:chExt cx="3956366" cy="463460"/>
          </a:xfrm>
        </p:grpSpPr>
        <p:pic>
          <p:nvPicPr>
            <p:cNvPr id="107" name="Image 1" descr="preencoded.png">
              <a:extLst>
                <a:ext uri="{FF2B5EF4-FFF2-40B4-BE49-F238E27FC236}">
                  <a16:creationId xmlns:a16="http://schemas.microsoft.com/office/drawing/2014/main" id="{11D87E46-FDD7-F8E7-A88A-AD627B97C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78C69E3-2B14-B155-A1BB-BAA79CC3185C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앱을 통한 주문 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6E29D743-82BA-0079-C3CE-02E264224550}"/>
              </a:ext>
            </a:extLst>
          </p:cNvPr>
          <p:cNvSpPr txBox="1"/>
          <p:nvPr/>
        </p:nvSpPr>
        <p:spPr>
          <a:xfrm>
            <a:off x="5513804" y="4174757"/>
            <a:ext cx="2736488" cy="892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은행의 </a:t>
            </a:r>
            <a:r>
              <a:rPr lang="pt-BR" altLang="ko-KR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VIP 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창구</a:t>
            </a:r>
          </a:p>
        </p:txBody>
      </p: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23DE01C3-49F5-0211-A1BE-5EAC39A367A1}"/>
              </a:ext>
            </a:extLst>
          </p:cNvPr>
          <p:cNvGrpSpPr/>
          <p:nvPr/>
        </p:nvGrpSpPr>
        <p:grpSpPr>
          <a:xfrm>
            <a:off x="8440520" y="4389303"/>
            <a:ext cx="3956366" cy="463460"/>
            <a:chOff x="7612087" y="1503592"/>
            <a:chExt cx="3956366" cy="463460"/>
          </a:xfrm>
        </p:grpSpPr>
        <p:pic>
          <p:nvPicPr>
            <p:cNvPr id="111" name="Image 1" descr="preencoded.png">
              <a:extLst>
                <a:ext uri="{FF2B5EF4-FFF2-40B4-BE49-F238E27FC236}">
                  <a16:creationId xmlns:a16="http://schemas.microsoft.com/office/drawing/2014/main" id="{2B18FEAF-3008-9358-DAF3-43BB1AE95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8BA12E0-D7E8-57AE-DA29-96C3946D2BAE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바리스타 전담 서비스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06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105" grpId="0" animBg="1"/>
      <p:bldP spid="10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0949F-AC97-37BB-FC31-8B2AD7F03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A3F8F5-6C9D-CC13-5FEA-9C935CCC7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722A6465-DDA4-5F88-7810-689FCF9B4016}"/>
              </a:ext>
            </a:extLst>
          </p:cNvPr>
          <p:cNvSpPr/>
          <p:nvPr/>
        </p:nvSpPr>
        <p:spPr>
          <a:xfrm>
            <a:off x="5080000" y="0"/>
            <a:ext cx="711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348BCC9-4929-AD66-5374-3BFC7DCBB91F}"/>
              </a:ext>
            </a:extLst>
          </p:cNvPr>
          <p:cNvGrpSpPr/>
          <p:nvPr/>
        </p:nvGrpSpPr>
        <p:grpSpPr>
          <a:xfrm>
            <a:off x="5378595" y="1061870"/>
            <a:ext cx="6189857" cy="463460"/>
            <a:chOff x="3965516" y="2790917"/>
            <a:chExt cx="6189857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B9D776-8274-1D51-D4EA-44AEEAF9E11B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공공 서비스 개선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B65E5033-6A0E-1A56-ED88-989C08B488B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C26A9530-02A2-276E-D2F1-83F5BBDDB9F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B63384F8-7E26-711F-C6C7-FE03BCC0B68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4A14458-7E95-6527-A22F-BB9127F81347}"/>
              </a:ext>
            </a:extLst>
          </p:cNvPr>
          <p:cNvSpPr txBox="1"/>
          <p:nvPr/>
        </p:nvSpPr>
        <p:spPr>
          <a:xfrm>
            <a:off x="5513801" y="1689464"/>
            <a:ext cx="2736488" cy="892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 err="1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넷플릭스의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</a:t>
            </a:r>
            <a:br>
              <a:rPr lang="en-US" altLang="ko-KR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맞춤형 콘텐츠 추천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E2C61E3-A0DF-DAD9-B5FF-4873B90C5BBA}"/>
              </a:ext>
            </a:extLst>
          </p:cNvPr>
          <p:cNvGrpSpPr/>
          <p:nvPr/>
        </p:nvGrpSpPr>
        <p:grpSpPr>
          <a:xfrm>
            <a:off x="8440517" y="1904010"/>
            <a:ext cx="3956366" cy="463460"/>
            <a:chOff x="7612087" y="1503592"/>
            <a:chExt cx="3956366" cy="463460"/>
          </a:xfrm>
        </p:grpSpPr>
        <p:pic>
          <p:nvPicPr>
            <p:cNvPr id="6" name="Image 1" descr="preencoded.png">
              <a:extLst>
                <a:ext uri="{FF2B5EF4-FFF2-40B4-BE49-F238E27FC236}">
                  <a16:creationId xmlns:a16="http://schemas.microsoft.com/office/drawing/2014/main" id="{90C69283-CA17-5301-15D5-7BF66E8B5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502026-1263-5968-7952-70FFAFBB1549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맞춤형 복지 추천 시스템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A603B7-5601-E4C5-4B35-94EF5B4E8AB8}"/>
              </a:ext>
            </a:extLst>
          </p:cNvPr>
          <p:cNvSpPr txBox="1"/>
          <p:nvPr/>
        </p:nvSpPr>
        <p:spPr>
          <a:xfrm>
            <a:off x="5509896" y="2889125"/>
            <a:ext cx="2736488" cy="892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 err="1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우버의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평정 시스템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BFF5E55A-9861-9F85-D13F-B69D1FDFF7B7}"/>
              </a:ext>
            </a:extLst>
          </p:cNvPr>
          <p:cNvGrpSpPr/>
          <p:nvPr/>
        </p:nvGrpSpPr>
        <p:grpSpPr>
          <a:xfrm>
            <a:off x="8436612" y="3103671"/>
            <a:ext cx="3956366" cy="463460"/>
            <a:chOff x="7612087" y="1503592"/>
            <a:chExt cx="3956366" cy="463460"/>
          </a:xfrm>
        </p:grpSpPr>
        <p:pic>
          <p:nvPicPr>
            <p:cNvPr id="10" name="Image 1" descr="preencoded.png">
              <a:extLst>
                <a:ext uri="{FF2B5EF4-FFF2-40B4-BE49-F238E27FC236}">
                  <a16:creationId xmlns:a16="http://schemas.microsoft.com/office/drawing/2014/main" id="{72199021-CC4A-8BC4-BA60-27E29EE35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1A919F-11CE-B7C5-2A18-10E46BF85913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공무원의 서비스 평점 평가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891606B-58C0-2666-25DF-937CA44B79D5}"/>
              </a:ext>
            </a:extLst>
          </p:cNvPr>
          <p:cNvSpPr txBox="1"/>
          <p:nvPr/>
        </p:nvSpPr>
        <p:spPr>
          <a:xfrm>
            <a:off x="5513804" y="4174757"/>
            <a:ext cx="2736488" cy="892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게임의 </a:t>
            </a:r>
            <a:r>
              <a:rPr lang="ko-KR" altLang="en-US" sz="2200" spc="-70" dirty="0" err="1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레벨업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시스템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663417E-33C9-4DCA-7135-65476D21DB5B}"/>
              </a:ext>
            </a:extLst>
          </p:cNvPr>
          <p:cNvGrpSpPr/>
          <p:nvPr/>
        </p:nvGrpSpPr>
        <p:grpSpPr>
          <a:xfrm>
            <a:off x="8440520" y="4389303"/>
            <a:ext cx="3956366" cy="463460"/>
            <a:chOff x="7612087" y="1503592"/>
            <a:chExt cx="3956366" cy="463460"/>
          </a:xfrm>
        </p:grpSpPr>
        <p:pic>
          <p:nvPicPr>
            <p:cNvPr id="14" name="Image 1" descr="preencoded.png">
              <a:extLst>
                <a:ext uri="{FF2B5EF4-FFF2-40B4-BE49-F238E27FC236}">
                  <a16:creationId xmlns:a16="http://schemas.microsoft.com/office/drawing/2014/main" id="{C98EC7E6-B8E0-DAA1-BF49-4FA7FC576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EB07D48-E485-F43D-D37E-AF4DD4275FB9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시민 참여 포인트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2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8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5E5CE-7610-311C-6F2A-D3A66ED82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4232D3F-54D1-CD98-F1CD-B639D0342933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CA3172-4AB8-372A-D5B0-0B52DC379EA7}"/>
              </a:ext>
            </a:extLst>
          </p:cNvPr>
          <p:cNvSpPr txBox="1"/>
          <p:nvPr/>
        </p:nvSpPr>
        <p:spPr>
          <a:xfrm>
            <a:off x="1134095" y="1593928"/>
            <a:ext cx="42739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M: Modify/Magnify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변형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/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확대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8B0C8D-0E66-D07D-3A5C-E902C3D908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FAE9F965-BD72-C00E-7DB9-7F7C26B60949}"/>
              </a:ext>
            </a:extLst>
          </p:cNvPr>
          <p:cNvGrpSpPr/>
          <p:nvPr/>
        </p:nvGrpSpPr>
        <p:grpSpPr>
          <a:xfrm>
            <a:off x="3879791" y="3558372"/>
            <a:ext cx="7124269" cy="863570"/>
            <a:chOff x="3965516" y="2790917"/>
            <a:chExt cx="7124269" cy="8635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F70980-0E18-B094-8AF8-C85A3BBA7DAC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크기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,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속도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,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빈도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,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의미를 극적으로 바꾸면 어떻게 될까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질문을 통해 기존 요소들의 스케일을 조작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0BA7568-122C-39B8-8AEF-C73418D9BD7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0D8C5490-5DF6-12DB-8E18-EB63FF7847F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607F0DBC-5201-70FC-8462-5886FB6F3CC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85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4B1A3-1985-1A3E-7F77-DAD1CC7B8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음료, 자메이카 블루 마운틴 커피, 코나 커피, 커피 콩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2390F9C-1B8A-83DB-A62B-4C2242088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4654" y="-1"/>
            <a:ext cx="12221308" cy="6858001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B2BCAF3-299A-FC10-BB5A-1A4F289DEF83}"/>
              </a:ext>
            </a:extLst>
          </p:cNvPr>
          <p:cNvSpPr/>
          <p:nvPr/>
        </p:nvSpPr>
        <p:spPr>
          <a:xfrm>
            <a:off x="-7818" y="0"/>
            <a:ext cx="621156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C07F71D-A86F-E9CA-80EB-C2F3ABD61CA9}"/>
              </a:ext>
            </a:extLst>
          </p:cNvPr>
          <p:cNvGrpSpPr/>
          <p:nvPr/>
        </p:nvGrpSpPr>
        <p:grpSpPr>
          <a:xfrm>
            <a:off x="290777" y="1147839"/>
            <a:ext cx="6189857" cy="463460"/>
            <a:chOff x="3965516" y="2790917"/>
            <a:chExt cx="618985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C8ECA9-32C7-1E04-AB59-B1EBAD0C1A7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카페 공간의 크기 변형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99CE620-1476-2075-DAE3-88F5F88C14E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68ADCA45-AAFE-80EE-C6B4-ED5E9CEB9AD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730852DD-3D13-75F4-7344-0A89CA16454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92B5441-2251-8841-6E8B-B4E82892E9D6}"/>
              </a:ext>
            </a:extLst>
          </p:cNvPr>
          <p:cNvSpPr txBox="1"/>
          <p:nvPr/>
        </p:nvSpPr>
        <p:spPr>
          <a:xfrm>
            <a:off x="425983" y="1775433"/>
            <a:ext cx="4747802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초거대 원두 저장고가 있는 카페</a:t>
            </a:r>
          </a:p>
        </p:txBody>
      </p: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A497BCE0-5C6F-91F3-E7BE-45BE641BF606}"/>
              </a:ext>
            </a:extLst>
          </p:cNvPr>
          <p:cNvGrpSpPr/>
          <p:nvPr/>
        </p:nvGrpSpPr>
        <p:grpSpPr>
          <a:xfrm>
            <a:off x="595085" y="2688651"/>
            <a:ext cx="4694970" cy="463460"/>
            <a:chOff x="7612087" y="1503592"/>
            <a:chExt cx="4694970" cy="463460"/>
          </a:xfrm>
        </p:grpSpPr>
        <p:pic>
          <p:nvPicPr>
            <p:cNvPr id="97" name="Image 1" descr="preencoded.png">
              <a:extLst>
                <a:ext uri="{FF2B5EF4-FFF2-40B4-BE49-F238E27FC236}">
                  <a16:creationId xmlns:a16="http://schemas.microsoft.com/office/drawing/2014/main" id="{39C19CD9-D68B-2422-F483-294D5A28D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2500979-17A7-ECA0-3CAB-D2F90957216E}"/>
                </a:ext>
              </a:extLst>
            </p:cNvPr>
            <p:cNvSpPr txBox="1"/>
            <p:nvPr/>
          </p:nvSpPr>
          <p:spPr>
            <a:xfrm>
              <a:off x="7942225" y="1503592"/>
              <a:ext cx="436483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거대한 유리 사일로에 다양한 원두 전시</a:t>
              </a:r>
            </a:p>
          </p:txBody>
        </p: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A84B2F2E-6CC2-0418-D1DB-6B04E1E49E18}"/>
              </a:ext>
            </a:extLst>
          </p:cNvPr>
          <p:cNvGrpSpPr/>
          <p:nvPr/>
        </p:nvGrpSpPr>
        <p:grpSpPr>
          <a:xfrm>
            <a:off x="595085" y="3247451"/>
            <a:ext cx="4694970" cy="463460"/>
            <a:chOff x="7612087" y="1503592"/>
            <a:chExt cx="4694970" cy="463460"/>
          </a:xfrm>
        </p:grpSpPr>
        <p:pic>
          <p:nvPicPr>
            <p:cNvPr id="100" name="Image 1" descr="preencoded.png">
              <a:extLst>
                <a:ext uri="{FF2B5EF4-FFF2-40B4-BE49-F238E27FC236}">
                  <a16:creationId xmlns:a16="http://schemas.microsoft.com/office/drawing/2014/main" id="{8476EEFF-F175-1772-D4E1-69B821B4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91A0340-E976-1F93-366E-8F9DE2B8992F}"/>
                </a:ext>
              </a:extLst>
            </p:cNvPr>
            <p:cNvSpPr txBox="1"/>
            <p:nvPr/>
          </p:nvSpPr>
          <p:spPr>
            <a:xfrm>
              <a:off x="7942225" y="1503592"/>
              <a:ext cx="436483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직접 원두를 선택 후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로스팅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3F794927-C88E-40F1-A4F5-DF3AF11AEA36}"/>
              </a:ext>
            </a:extLst>
          </p:cNvPr>
          <p:cNvSpPr txBox="1"/>
          <p:nvPr/>
        </p:nvSpPr>
        <p:spPr>
          <a:xfrm>
            <a:off x="422078" y="3866044"/>
            <a:ext cx="4747802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평짜리 초소형 카페</a:t>
            </a:r>
          </a:p>
        </p:txBody>
      </p: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163FA10C-28B3-EEED-44A5-59D1FAF2C6FA}"/>
              </a:ext>
            </a:extLst>
          </p:cNvPr>
          <p:cNvGrpSpPr/>
          <p:nvPr/>
        </p:nvGrpSpPr>
        <p:grpSpPr>
          <a:xfrm>
            <a:off x="591180" y="4779262"/>
            <a:ext cx="4694970" cy="463460"/>
            <a:chOff x="7612087" y="1503592"/>
            <a:chExt cx="4694970" cy="463460"/>
          </a:xfrm>
        </p:grpSpPr>
        <p:pic>
          <p:nvPicPr>
            <p:cNvPr id="105" name="Image 1" descr="preencoded.png">
              <a:extLst>
                <a:ext uri="{FF2B5EF4-FFF2-40B4-BE49-F238E27FC236}">
                  <a16:creationId xmlns:a16="http://schemas.microsoft.com/office/drawing/2014/main" id="{C6E549DA-8392-7AAE-D363-F4FA86FD1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9853F2C-7424-31F0-5EC5-D2340CAC0146}"/>
                </a:ext>
              </a:extLst>
            </p:cNvPr>
            <p:cNvSpPr txBox="1"/>
            <p:nvPr/>
          </p:nvSpPr>
          <p:spPr>
            <a:xfrm>
              <a:off x="7942225" y="1503592"/>
              <a:ext cx="436483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테이크아웃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전용 카페</a:t>
              </a:r>
            </a:p>
          </p:txBody>
        </p:sp>
      </p:grp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EE0BCCF6-B935-4885-D7A6-AB0D8225EA48}"/>
              </a:ext>
            </a:extLst>
          </p:cNvPr>
          <p:cNvGrpSpPr/>
          <p:nvPr/>
        </p:nvGrpSpPr>
        <p:grpSpPr>
          <a:xfrm>
            <a:off x="591180" y="5338062"/>
            <a:ext cx="4694970" cy="463460"/>
            <a:chOff x="7612087" y="1503592"/>
            <a:chExt cx="4694970" cy="463460"/>
          </a:xfrm>
        </p:grpSpPr>
        <p:pic>
          <p:nvPicPr>
            <p:cNvPr id="108" name="Image 1" descr="preencoded.png">
              <a:extLst>
                <a:ext uri="{FF2B5EF4-FFF2-40B4-BE49-F238E27FC236}">
                  <a16:creationId xmlns:a16="http://schemas.microsoft.com/office/drawing/2014/main" id="{D69B37F0-83DD-0F23-043B-C7B82836A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E7C5FD3-A2A3-1A77-F6B1-8C07305A1673}"/>
                </a:ext>
              </a:extLst>
            </p:cNvPr>
            <p:cNvSpPr txBox="1"/>
            <p:nvPr/>
          </p:nvSpPr>
          <p:spPr>
            <a:xfrm>
              <a:off x="7942225" y="1503592"/>
              <a:ext cx="436483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'60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초 카페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＇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로 초고속 시스템 구축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0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10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EE23F-C602-E0D0-DE48-5A3EE07D4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텍스트, 만화 영화, 사람, 컴퓨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5CFEB6-4360-95C6-D860-2D1C0EE3E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7" b="10276"/>
          <a:stretch>
            <a:fillRect/>
          </a:stretch>
        </p:blipFill>
        <p:spPr>
          <a:xfrm flipH="1">
            <a:off x="-7376" y="0"/>
            <a:ext cx="12206752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A90EC38-CCAD-A934-ADD6-88D80380D71E}"/>
              </a:ext>
            </a:extLst>
          </p:cNvPr>
          <p:cNvSpPr/>
          <p:nvPr/>
        </p:nvSpPr>
        <p:spPr>
          <a:xfrm>
            <a:off x="-26378" y="0"/>
            <a:ext cx="623012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425552A-E782-03BF-01E1-8551D5B07F2F}"/>
              </a:ext>
            </a:extLst>
          </p:cNvPr>
          <p:cNvGrpSpPr/>
          <p:nvPr/>
        </p:nvGrpSpPr>
        <p:grpSpPr>
          <a:xfrm>
            <a:off x="290777" y="1147839"/>
            <a:ext cx="6189857" cy="463460"/>
            <a:chOff x="3965516" y="2790917"/>
            <a:chExt cx="618985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694AE1-D879-F0AD-7226-226598C3780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민원처리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C93F0A5-7CDD-FBF2-03B2-C09005D144D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1EB0EC71-C9F9-E4A6-57E7-0655AFD0D1A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04273A75-364B-AC66-9CEC-D76E723C7D3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8D00012-E0C2-01DC-5B13-6B1A08E26756}"/>
              </a:ext>
            </a:extLst>
          </p:cNvPr>
          <p:cNvSpPr txBox="1"/>
          <p:nvPr/>
        </p:nvSpPr>
        <p:spPr>
          <a:xfrm>
            <a:off x="290777" y="1866586"/>
            <a:ext cx="2736488" cy="892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민원 처리 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FFFEA7B-741B-4F20-F0E4-B2D6D8275B48}"/>
              </a:ext>
            </a:extLst>
          </p:cNvPr>
          <p:cNvGrpSpPr/>
          <p:nvPr/>
        </p:nvGrpSpPr>
        <p:grpSpPr>
          <a:xfrm>
            <a:off x="947738" y="2836908"/>
            <a:ext cx="3956366" cy="463460"/>
            <a:chOff x="7612087" y="1503592"/>
            <a:chExt cx="3956366" cy="463460"/>
          </a:xfrm>
        </p:grpSpPr>
        <p:pic>
          <p:nvPicPr>
            <p:cNvPr id="6" name="Image 1" descr="preencoded.png">
              <a:extLst>
                <a:ext uri="{FF2B5EF4-FFF2-40B4-BE49-F238E27FC236}">
                  <a16:creationId xmlns:a16="http://schemas.microsoft.com/office/drawing/2014/main" id="{D9860CE0-C878-126F-4A73-F302FCAD3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8D790A-276B-CA89-FA60-2B96B1191CB8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즉시 처리 시스템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E767CED2-2020-D95D-D823-ED4EFB998346}"/>
              </a:ext>
            </a:extLst>
          </p:cNvPr>
          <p:cNvGrpSpPr/>
          <p:nvPr/>
        </p:nvGrpSpPr>
        <p:grpSpPr>
          <a:xfrm>
            <a:off x="943953" y="3564422"/>
            <a:ext cx="3956366" cy="463460"/>
            <a:chOff x="7612087" y="1503592"/>
            <a:chExt cx="3956366" cy="463460"/>
          </a:xfrm>
        </p:grpSpPr>
        <p:pic>
          <p:nvPicPr>
            <p:cNvPr id="9" name="Image 1" descr="preencoded.png">
              <a:extLst>
                <a:ext uri="{FF2B5EF4-FFF2-40B4-BE49-F238E27FC236}">
                  <a16:creationId xmlns:a16="http://schemas.microsoft.com/office/drawing/2014/main" id="{43817A30-DDA0-125C-1DBE-710B1D0E5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829A8B-F4D0-4088-F1EC-1932E0C81793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AI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자동화 활용 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4A5B6B0-1C50-3F35-3D6C-606648A32CB6}"/>
              </a:ext>
            </a:extLst>
          </p:cNvPr>
          <p:cNvGrpSpPr/>
          <p:nvPr/>
        </p:nvGrpSpPr>
        <p:grpSpPr>
          <a:xfrm>
            <a:off x="940168" y="4291936"/>
            <a:ext cx="3956366" cy="463460"/>
            <a:chOff x="7612087" y="1503592"/>
            <a:chExt cx="3956366" cy="463460"/>
          </a:xfrm>
        </p:grpSpPr>
        <p:pic>
          <p:nvPicPr>
            <p:cNvPr id="20" name="Image 1" descr="preencoded.png">
              <a:extLst>
                <a:ext uri="{FF2B5EF4-FFF2-40B4-BE49-F238E27FC236}">
                  <a16:creationId xmlns:a16="http://schemas.microsoft.com/office/drawing/2014/main" id="{2BDC0CAF-D787-479F-3534-7DB195FC9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8993DC-3208-FE4D-5361-1FD75DF32D73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창구 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배 확대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2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E19B3-7955-2ED5-D942-47AFAAD55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095521C5-A387-7A7F-6A52-F1052BFEFC84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E66190DA-4CFD-38E2-1F5C-AAA1D8BEEF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CB90069F-CDF4-14F7-A55C-77466EB2A3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D13C73CF-3D63-627A-3BA2-B503F9AEC044}"/>
              </a:ext>
            </a:extLst>
          </p:cNvPr>
          <p:cNvGrpSpPr/>
          <p:nvPr/>
        </p:nvGrpSpPr>
        <p:grpSpPr>
          <a:xfrm>
            <a:off x="1863744" y="1215086"/>
            <a:ext cx="2308380" cy="2308380"/>
            <a:chOff x="1199436" y="2066963"/>
            <a:chExt cx="2308380" cy="2308380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1262B459-ED3C-C6F7-1BF4-0C247B4C4F1E}"/>
                </a:ext>
              </a:extLst>
            </p:cNvPr>
            <p:cNvSpPr/>
            <p:nvPr/>
          </p:nvSpPr>
          <p:spPr>
            <a:xfrm>
              <a:off x="1199436" y="2066963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068EE3-7DAE-0CD6-9552-4D782ABE2058}"/>
                </a:ext>
              </a:extLst>
            </p:cNvPr>
            <p:cNvSpPr txBox="1"/>
            <p:nvPr/>
          </p:nvSpPr>
          <p:spPr>
            <a:xfrm>
              <a:off x="1402405" y="3067270"/>
              <a:ext cx="1902444" cy="6013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브레인스토밍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5" name="그림 4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241402A9-B414-C425-FECD-45DBCCE72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72727" y="2508128"/>
              <a:ext cx="614408" cy="520158"/>
            </a:xfrm>
            <a:prstGeom prst="rect">
              <a:avLst/>
            </a:prstGeom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18CB62E-83CC-FAF2-D590-320527889024}"/>
              </a:ext>
            </a:extLst>
          </p:cNvPr>
          <p:cNvGrpSpPr/>
          <p:nvPr/>
        </p:nvGrpSpPr>
        <p:grpSpPr>
          <a:xfrm>
            <a:off x="5045415" y="1215086"/>
            <a:ext cx="2308380" cy="2308380"/>
            <a:chOff x="1199436" y="2066963"/>
            <a:chExt cx="2308380" cy="2308380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857AB2A4-C1F0-834A-1AB9-F784FAE2C291}"/>
                </a:ext>
              </a:extLst>
            </p:cNvPr>
            <p:cNvSpPr/>
            <p:nvPr/>
          </p:nvSpPr>
          <p:spPr>
            <a:xfrm>
              <a:off x="1199436" y="2066963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239D87-4114-E43F-DB65-DD9489D1E8AD}"/>
                </a:ext>
              </a:extLst>
            </p:cNvPr>
            <p:cNvSpPr txBox="1"/>
            <p:nvPr/>
          </p:nvSpPr>
          <p:spPr>
            <a:xfrm>
              <a:off x="1487364" y="3067270"/>
              <a:ext cx="1732527" cy="6013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강제 </a:t>
              </a:r>
              <a:r>
                <a:rPr lang="ko-KR" altLang="en-US" sz="2700" spc="-1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연결법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4" name="그림 13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536F731-421E-D7E1-F0A3-CA714A381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72727" y="2508128"/>
              <a:ext cx="614408" cy="520158"/>
            </a:xfrm>
            <a:prstGeom prst="rect">
              <a:avLst/>
            </a:prstGeom>
          </p:spPr>
        </p:pic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B5C1EEB-87DB-9126-45C8-500A8318077C}"/>
              </a:ext>
            </a:extLst>
          </p:cNvPr>
          <p:cNvGrpSpPr/>
          <p:nvPr/>
        </p:nvGrpSpPr>
        <p:grpSpPr>
          <a:xfrm>
            <a:off x="2898177" y="3890879"/>
            <a:ext cx="5190995" cy="463460"/>
            <a:chOff x="3965516" y="2790917"/>
            <a:chExt cx="5190995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362A19-D95C-8B9E-C12A-1A105ED52BE2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발산적 사고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세계 탐험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ABB1EFC-4D3A-A9F4-3098-4BCC67AFFE7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55389E23-A5BF-CBB9-85F4-CF94D443DD6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B09FAF96-7525-21EC-81AF-61DA23839D1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C9C490B-DC8F-AAC5-7FF4-15904E798AAC}"/>
              </a:ext>
            </a:extLst>
          </p:cNvPr>
          <p:cNvGrpSpPr/>
          <p:nvPr/>
        </p:nvGrpSpPr>
        <p:grpSpPr>
          <a:xfrm>
            <a:off x="2898177" y="4454294"/>
            <a:ext cx="5190995" cy="463460"/>
            <a:chOff x="3965516" y="2790917"/>
            <a:chExt cx="519099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07E8F9-6C4C-A7B5-E663-1755DB615AA0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브레인스토밍의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4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가지 원칙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3DB5CA3-45C9-81D0-374D-F5700012305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06C6E5BC-78BB-557C-82F7-E5719F19365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D9263797-0772-1CDD-EE00-8228F92C0F1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A8147E8-D29B-484A-9786-EAC97B09D469}"/>
              </a:ext>
            </a:extLst>
          </p:cNvPr>
          <p:cNvGrpSpPr/>
          <p:nvPr/>
        </p:nvGrpSpPr>
        <p:grpSpPr>
          <a:xfrm>
            <a:off x="2898177" y="5017709"/>
            <a:ext cx="5190995" cy="463460"/>
            <a:chOff x="3965516" y="2790917"/>
            <a:chExt cx="5190995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4881356-B37B-41D6-8A44-F3CCB6E52851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고정관념을 깨는 연습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6694A0A7-F200-818F-2D74-A90D4967019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8C2C41E5-24FB-42A9-EBC3-106DF9330F4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5A098A07-604A-A23E-84E5-AC551D9A7CD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24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9786B-3CD3-B0C7-1862-913DD52F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6A59ACE-C7C6-B28D-EE11-99AC5D6C9B24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CFC661-3816-DDD0-69DA-B06B7CB2A970}"/>
              </a:ext>
            </a:extLst>
          </p:cNvPr>
          <p:cNvSpPr txBox="1"/>
          <p:nvPr/>
        </p:nvSpPr>
        <p:spPr>
          <a:xfrm>
            <a:off x="1134095" y="1593928"/>
            <a:ext cx="42739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P: Put to other uses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용도변경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16AD31-50E9-ED14-F853-FF5594F150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5470CCC-E87A-B0C3-B720-F107AD32CEB3}"/>
              </a:ext>
            </a:extLst>
          </p:cNvPr>
          <p:cNvGrpSpPr/>
          <p:nvPr/>
        </p:nvGrpSpPr>
        <p:grpSpPr>
          <a:xfrm>
            <a:off x="3879791" y="3347357"/>
            <a:ext cx="7124269" cy="463460"/>
            <a:chOff x="3965516" y="2790917"/>
            <a:chExt cx="7124269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54F917-AAEF-DA0D-12D7-24FA7AF59B69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원래 목적 말고 완전히 다르게 쓴다면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B382246-B088-9B7A-7803-1C42449D7DC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B6AC9E70-C995-CE71-FD4E-30E8150B46C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5C278C50-1385-8259-1F06-9D206DA2F8B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D9DDC62-8A22-A1EE-962A-51B5D3F0D46D}"/>
              </a:ext>
            </a:extLst>
          </p:cNvPr>
          <p:cNvGrpSpPr/>
          <p:nvPr/>
        </p:nvGrpSpPr>
        <p:grpSpPr>
          <a:xfrm>
            <a:off x="3876065" y="4289111"/>
            <a:ext cx="7124269" cy="463460"/>
            <a:chOff x="3965516" y="2790917"/>
            <a:chExt cx="7124269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7C46C5-1387-CB4E-243F-81185CD807D0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질문을 통해 기존 자원의 새로운 활용법을 찾는 것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CF780FF3-004A-8539-35E7-5CC9B98DA1B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D638BA80-F73B-77E4-1CC0-ECEE11A9C3C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6FF08CB6-B45F-FF06-1E3C-8D9B83B6343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554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1ED4B-8415-4A49-0956-BF38CE752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그림 97" descr="실내, 벽, 인테리어 디자인, 가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142DDA-367C-95C1-1013-CAB27B20A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3150"/>
          <a:stretch>
            <a:fillRect/>
          </a:stretch>
        </p:blipFill>
        <p:spPr>
          <a:xfrm flipH="1">
            <a:off x="-3257" y="0"/>
            <a:ext cx="12198514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5D28BDC1-7B50-2AC2-962B-1DC65A839E9E}"/>
              </a:ext>
            </a:extLst>
          </p:cNvPr>
          <p:cNvSpPr/>
          <p:nvPr/>
        </p:nvSpPr>
        <p:spPr>
          <a:xfrm>
            <a:off x="5080000" y="0"/>
            <a:ext cx="711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0143FDE-40B9-FEF2-5F48-0631291E9D8B}"/>
              </a:ext>
            </a:extLst>
          </p:cNvPr>
          <p:cNvGrpSpPr/>
          <p:nvPr/>
        </p:nvGrpSpPr>
        <p:grpSpPr>
          <a:xfrm>
            <a:off x="5378595" y="1061870"/>
            <a:ext cx="6189857" cy="463460"/>
            <a:chOff x="3965516" y="2790917"/>
            <a:chExt cx="6189857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879B2F-D4F2-8B75-AF25-06A782B54C6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공간의 시간대별 용도 변경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537152B8-58F7-D5FF-2D08-6B13013A612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9821A550-5C2B-DAA1-36BA-18342271360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A2105E60-C6A4-0A2A-12AA-D9A84AD6199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19CCC0E-A0EF-C391-5C48-46E4D74109BC}"/>
              </a:ext>
            </a:extLst>
          </p:cNvPr>
          <p:cNvSpPr txBox="1"/>
          <p:nvPr/>
        </p:nvSpPr>
        <p:spPr>
          <a:xfrm>
            <a:off x="7041711" y="1704722"/>
            <a:ext cx="2736488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일반 카페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1F7068-1A12-EEAE-E28A-FDB707D6883C}"/>
              </a:ext>
            </a:extLst>
          </p:cNvPr>
          <p:cNvSpPr txBox="1"/>
          <p:nvPr/>
        </p:nvSpPr>
        <p:spPr>
          <a:xfrm>
            <a:off x="7041711" y="2516059"/>
            <a:ext cx="2736488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 err="1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와인바</a:t>
            </a:r>
            <a:endParaRPr lang="ko-KR" altLang="en-US" sz="2200" spc="-70" dirty="0">
              <a:solidFill>
                <a:srgbClr val="072087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7EE4D30-753D-5851-133A-B64363A9B00E}"/>
              </a:ext>
            </a:extLst>
          </p:cNvPr>
          <p:cNvSpPr txBox="1"/>
          <p:nvPr/>
        </p:nvSpPr>
        <p:spPr>
          <a:xfrm>
            <a:off x="7041711" y="3327396"/>
            <a:ext cx="2736488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미니 갤러리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B683B54-98AC-8E4D-67F5-3DD5350BF631}"/>
              </a:ext>
            </a:extLst>
          </p:cNvPr>
          <p:cNvSpPr txBox="1"/>
          <p:nvPr/>
        </p:nvSpPr>
        <p:spPr>
          <a:xfrm>
            <a:off x="7041711" y="4138732"/>
            <a:ext cx="2736488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공유 오피스</a:t>
            </a:r>
          </a:p>
        </p:txBody>
      </p:sp>
    </p:spTree>
    <p:extLst>
      <p:ext uri="{BB962C8B-B14F-4D97-AF65-F5344CB8AC3E}">
        <p14:creationId xmlns:p14="http://schemas.microsoft.com/office/powerpoint/2010/main" val="9545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99" grpId="0" animBg="1"/>
      <p:bldP spid="100" grpId="0" animBg="1"/>
      <p:bldP spid="10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7F478-CDCE-E81D-FAF2-A63B9F717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야외, 하늘, 건물, 부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CD4E66-CF0B-3940-DE71-6E86F36BB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>
          <a:xfrm>
            <a:off x="-2931" y="0"/>
            <a:ext cx="12197862" cy="6858000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A67F4C80-CDAF-6ADE-414D-57D2EAAABFEB}"/>
              </a:ext>
            </a:extLst>
          </p:cNvPr>
          <p:cNvSpPr/>
          <p:nvPr/>
        </p:nvSpPr>
        <p:spPr>
          <a:xfrm>
            <a:off x="5080000" y="0"/>
            <a:ext cx="711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636EF52-5007-99FD-3335-A0BA89F94A38}"/>
              </a:ext>
            </a:extLst>
          </p:cNvPr>
          <p:cNvGrpSpPr/>
          <p:nvPr/>
        </p:nvGrpSpPr>
        <p:grpSpPr>
          <a:xfrm>
            <a:off x="5378595" y="2046608"/>
            <a:ext cx="6189857" cy="463460"/>
            <a:chOff x="3965516" y="2790917"/>
            <a:chExt cx="6189857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5F5B6B-FE70-3CE4-AD68-47F30BA7966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유휴 공간 활용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F75EFFB-EB15-F1D6-02BA-99C9D6503DE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27802C73-3DF9-02B4-1C7B-970BC34EF27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68C6EB6D-385F-7F24-FE79-7EA2862D329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B1123E8-6BB8-501B-712C-5554AA446B8B}"/>
              </a:ext>
            </a:extLst>
          </p:cNvPr>
          <p:cNvSpPr txBox="1"/>
          <p:nvPr/>
        </p:nvSpPr>
        <p:spPr>
          <a:xfrm>
            <a:off x="6058125" y="2689460"/>
            <a:ext cx="4703660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폐교를 창업 인큐베이터로 활용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5069B5B6-9044-C337-27A4-DD6FD4CD94FB}"/>
              </a:ext>
            </a:extLst>
          </p:cNvPr>
          <p:cNvGrpSpPr/>
          <p:nvPr/>
        </p:nvGrpSpPr>
        <p:grpSpPr>
          <a:xfrm>
            <a:off x="6438168" y="3454990"/>
            <a:ext cx="3956366" cy="463460"/>
            <a:chOff x="7612087" y="1503592"/>
            <a:chExt cx="3956366" cy="463460"/>
          </a:xfrm>
        </p:grpSpPr>
        <p:pic>
          <p:nvPicPr>
            <p:cNvPr id="5" name="Image 1" descr="preencoded.png">
              <a:extLst>
                <a:ext uri="{FF2B5EF4-FFF2-40B4-BE49-F238E27FC236}">
                  <a16:creationId xmlns:a16="http://schemas.microsoft.com/office/drawing/2014/main" id="{A5600E40-9130-CAB8-8BF9-45C3BCB78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D398F5-80DA-FE98-37E0-A66639D12530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교실은 개별 창업팀의 오피스 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135E1FBC-DB6B-2F31-5E00-E038254DF659}"/>
              </a:ext>
            </a:extLst>
          </p:cNvPr>
          <p:cNvGrpSpPr/>
          <p:nvPr/>
        </p:nvGrpSpPr>
        <p:grpSpPr>
          <a:xfrm>
            <a:off x="6438168" y="4172393"/>
            <a:ext cx="3956366" cy="463460"/>
            <a:chOff x="7612087" y="1503592"/>
            <a:chExt cx="3956366" cy="463460"/>
          </a:xfrm>
        </p:grpSpPr>
        <p:pic>
          <p:nvPicPr>
            <p:cNvPr id="8" name="Image 1" descr="preencoded.png">
              <a:extLst>
                <a:ext uri="{FF2B5EF4-FFF2-40B4-BE49-F238E27FC236}">
                  <a16:creationId xmlns:a16="http://schemas.microsoft.com/office/drawing/2014/main" id="{9A1C247A-58CD-7EB3-E1C3-28E5F2A68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27FF71-45F9-84B7-DF90-80151C4CDE74}"/>
                </a:ext>
              </a:extLst>
            </p:cNvPr>
            <p:cNvSpPr txBox="1"/>
            <p:nvPr/>
          </p:nvSpPr>
          <p:spPr>
            <a:xfrm>
              <a:off x="7942225" y="1503592"/>
              <a:ext cx="362622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운동장은 시제품 테스트 공간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63B7B1B-97BA-ABA8-586C-BE0CE86ABE13}"/>
              </a:ext>
            </a:extLst>
          </p:cNvPr>
          <p:cNvGrpSpPr/>
          <p:nvPr/>
        </p:nvGrpSpPr>
        <p:grpSpPr>
          <a:xfrm>
            <a:off x="6438168" y="4889796"/>
            <a:ext cx="4214200" cy="463460"/>
            <a:chOff x="7612087" y="1503592"/>
            <a:chExt cx="4214200" cy="463460"/>
          </a:xfrm>
        </p:grpSpPr>
        <p:pic>
          <p:nvPicPr>
            <p:cNvPr id="11" name="Image 1" descr="preencoded.png">
              <a:extLst>
                <a:ext uri="{FF2B5EF4-FFF2-40B4-BE49-F238E27FC236}">
                  <a16:creationId xmlns:a16="http://schemas.microsoft.com/office/drawing/2014/main" id="{51F4CABC-4AC1-4ADA-8DB7-A345A437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37C37E-8F26-846A-EFE7-01B5D0B484E2}"/>
                </a:ext>
              </a:extLst>
            </p:cNvPr>
            <p:cNvSpPr txBox="1"/>
            <p:nvPr/>
          </p:nvSpPr>
          <p:spPr>
            <a:xfrm>
              <a:off x="7942224" y="1503592"/>
              <a:ext cx="38840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급식실은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창업가들의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네트워킹 공간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370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97111-DF5A-D657-B92C-63604C3B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8B8673E-8A62-FAD9-9712-456712E605BC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E6948-3345-C1F2-E462-6937CBB78C30}"/>
              </a:ext>
            </a:extLst>
          </p:cNvPr>
          <p:cNvSpPr txBox="1"/>
          <p:nvPr/>
        </p:nvSpPr>
        <p:spPr>
          <a:xfrm>
            <a:off x="1134095" y="1593928"/>
            <a:ext cx="26235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E: Eliminate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제거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B4DEC4B-4086-EEE8-017F-F8CAD08F15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10ED5684-A568-A5D6-53D5-86701EE2C797}"/>
              </a:ext>
            </a:extLst>
          </p:cNvPr>
          <p:cNvGrpSpPr/>
          <p:nvPr/>
        </p:nvGrpSpPr>
        <p:grpSpPr>
          <a:xfrm>
            <a:off x="3879791" y="3347357"/>
            <a:ext cx="7124269" cy="463460"/>
            <a:chOff x="3965516" y="2790917"/>
            <a:chExt cx="7124269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994562-584C-7E6C-1226-DFE44517438D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이것을 아예 없애면 어떻게 될까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라는 질문을 던지는 것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F23CFA6-D9BB-B53B-3205-B76DAC6451A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6779ED0E-2247-4F37-95B3-C90785770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46EDFAD0-0591-4121-AABF-D733E5B84AE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524CFD2-A943-B0C1-002C-FF0E5D2E509F}"/>
              </a:ext>
            </a:extLst>
          </p:cNvPr>
          <p:cNvGrpSpPr/>
          <p:nvPr/>
        </p:nvGrpSpPr>
        <p:grpSpPr>
          <a:xfrm>
            <a:off x="3876065" y="4289111"/>
            <a:ext cx="7124269" cy="463460"/>
            <a:chOff x="3965516" y="2790917"/>
            <a:chExt cx="7124269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3E6EE2-10C4-B2A5-6F3B-43C2E831B715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때로는 무언가를 더하는 것보다 빼는 것이 더 혁신적일 수 있음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9EF0FEA-2FD8-49DC-D1C3-FCDCA834FEC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966CA56C-2EA6-D433-01B7-8302A1EEC60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7A99D1D6-E224-A18A-574E-04895FCB354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37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D0A7C-70C6-15B9-D1A2-3362D3B5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사람, 노트북, 의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C2F86A-9937-D008-97BF-35A25D822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3374" y="-1"/>
            <a:ext cx="12218748" cy="6858001"/>
          </a:xfrm>
          <a:prstGeom prst="rect">
            <a:avLst/>
          </a:prstGeom>
        </p:spPr>
      </p:pic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ED40D62D-9BB1-6C82-694B-3C393AB0C0B5}"/>
              </a:ext>
            </a:extLst>
          </p:cNvPr>
          <p:cNvSpPr/>
          <p:nvPr/>
        </p:nvSpPr>
        <p:spPr>
          <a:xfrm>
            <a:off x="-7818" y="0"/>
            <a:ext cx="621156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2AAF0EB6-6E9F-6380-0876-C3045A444F01}"/>
              </a:ext>
            </a:extLst>
          </p:cNvPr>
          <p:cNvGrpSpPr/>
          <p:nvPr/>
        </p:nvGrpSpPr>
        <p:grpSpPr>
          <a:xfrm>
            <a:off x="290777" y="850855"/>
            <a:ext cx="6189857" cy="463460"/>
            <a:chOff x="3965516" y="2790917"/>
            <a:chExt cx="6189857" cy="463460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75C786B-E086-2B1E-0B8F-3C0D0947CEF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의자 없는 카페</a:t>
              </a:r>
            </a:p>
          </p:txBody>
        </p: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AB97B4E8-1019-7A9B-B716-359EE628AB7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6" name="원호 105">
                <a:extLst>
                  <a:ext uri="{FF2B5EF4-FFF2-40B4-BE49-F238E27FC236}">
                    <a16:creationId xmlns:a16="http://schemas.microsoft.com/office/drawing/2014/main" id="{4F568772-8B49-3020-9062-05A07EBD7AF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7" name="자유형: 도형 106">
                <a:extLst>
                  <a:ext uri="{FF2B5EF4-FFF2-40B4-BE49-F238E27FC236}">
                    <a16:creationId xmlns:a16="http://schemas.microsoft.com/office/drawing/2014/main" id="{E1603610-3E6A-D356-3B01-CE0170E8186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18DE0B92-2AA0-6325-8EED-549EB0FCECA3}"/>
              </a:ext>
            </a:extLst>
          </p:cNvPr>
          <p:cNvSpPr txBox="1"/>
          <p:nvPr/>
        </p:nvSpPr>
        <p:spPr>
          <a:xfrm>
            <a:off x="425983" y="1478449"/>
            <a:ext cx="4747802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 err="1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스탠딩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전용 카페</a:t>
            </a:r>
          </a:p>
        </p:txBody>
      </p: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42B239DE-9983-BC93-834A-12D1F2F53E7C}"/>
              </a:ext>
            </a:extLst>
          </p:cNvPr>
          <p:cNvGrpSpPr/>
          <p:nvPr/>
        </p:nvGrpSpPr>
        <p:grpSpPr>
          <a:xfrm>
            <a:off x="595085" y="2391667"/>
            <a:ext cx="4694970" cy="863570"/>
            <a:chOff x="7612087" y="1503592"/>
            <a:chExt cx="4694970" cy="863570"/>
          </a:xfrm>
        </p:grpSpPr>
        <p:pic>
          <p:nvPicPr>
            <p:cNvPr id="110" name="Image 1" descr="preencoded.png">
              <a:extLst>
                <a:ext uri="{FF2B5EF4-FFF2-40B4-BE49-F238E27FC236}">
                  <a16:creationId xmlns:a16="http://schemas.microsoft.com/office/drawing/2014/main" id="{9413728A-F5B7-6AE0-01E1-47894C05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5D1759B-C7F4-06C1-4D37-BF71976DAF30}"/>
                </a:ext>
              </a:extLst>
            </p:cNvPr>
            <p:cNvSpPr txBox="1"/>
            <p:nvPr/>
          </p:nvSpPr>
          <p:spPr>
            <a:xfrm>
              <a:off x="7942225" y="1503592"/>
              <a:ext cx="436483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짧고 집중적인 미팅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빠른 업무 논의에 최적화된 공간</a:t>
              </a:r>
            </a:p>
          </p:txBody>
        </p:sp>
      </p:grpSp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CDFA310D-1632-A234-EC6A-454EBF721EBA}"/>
              </a:ext>
            </a:extLst>
          </p:cNvPr>
          <p:cNvGrpSpPr/>
          <p:nvPr/>
        </p:nvGrpSpPr>
        <p:grpSpPr>
          <a:xfrm>
            <a:off x="294688" y="3394764"/>
            <a:ext cx="6189857" cy="463460"/>
            <a:chOff x="3965516" y="2790917"/>
            <a:chExt cx="6189857" cy="463460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E8BBEF8-7AF1-132A-7DD5-2F797773C9C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메뉴 없는 커피전문점</a:t>
              </a:r>
            </a:p>
          </p:txBody>
        </p:sp>
        <p:grpSp>
          <p:nvGrpSpPr>
            <p:cNvPr id="124" name="그룹 123">
              <a:extLst>
                <a:ext uri="{FF2B5EF4-FFF2-40B4-BE49-F238E27FC236}">
                  <a16:creationId xmlns:a16="http://schemas.microsoft.com/office/drawing/2014/main" id="{76417935-AC5C-B901-52C1-005C5498D39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5" name="원호 124">
                <a:extLst>
                  <a:ext uri="{FF2B5EF4-FFF2-40B4-BE49-F238E27FC236}">
                    <a16:creationId xmlns:a16="http://schemas.microsoft.com/office/drawing/2014/main" id="{A7DDBF24-11D6-FACE-D0B8-6119C62EF2F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6" name="자유형: 도형 125">
                <a:extLst>
                  <a:ext uri="{FF2B5EF4-FFF2-40B4-BE49-F238E27FC236}">
                    <a16:creationId xmlns:a16="http://schemas.microsoft.com/office/drawing/2014/main" id="{C617FE94-48D4-8A28-5192-5EC4E8603AE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6626AEA0-360C-DA15-B2C0-2280F5A4AA46}"/>
              </a:ext>
            </a:extLst>
          </p:cNvPr>
          <p:cNvSpPr txBox="1"/>
          <p:nvPr/>
        </p:nvSpPr>
        <p:spPr>
          <a:xfrm>
            <a:off x="429894" y="4022358"/>
            <a:ext cx="4747802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오늘의 커피 한 잔</a:t>
            </a: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1DD66711-0EDB-B7DB-E8B8-8ACACF5E5D39}"/>
              </a:ext>
            </a:extLst>
          </p:cNvPr>
          <p:cNvGrpSpPr/>
          <p:nvPr/>
        </p:nvGrpSpPr>
        <p:grpSpPr>
          <a:xfrm>
            <a:off x="598996" y="4935576"/>
            <a:ext cx="4694970" cy="1263679"/>
            <a:chOff x="7612087" y="1503592"/>
            <a:chExt cx="4694970" cy="1263679"/>
          </a:xfrm>
        </p:grpSpPr>
        <p:pic>
          <p:nvPicPr>
            <p:cNvPr id="129" name="Image 1" descr="preencoded.png">
              <a:extLst>
                <a:ext uri="{FF2B5EF4-FFF2-40B4-BE49-F238E27FC236}">
                  <a16:creationId xmlns:a16="http://schemas.microsoft.com/office/drawing/2014/main" id="{C8F27E20-86C6-5804-89D2-E3392B52B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CDB9385-85A7-F2AD-C840-C73069CAD032}"/>
                </a:ext>
              </a:extLst>
            </p:cNvPr>
            <p:cNvSpPr txBox="1"/>
            <p:nvPr/>
          </p:nvSpPr>
          <p:spPr>
            <a:xfrm>
              <a:off x="7942225" y="1503592"/>
              <a:ext cx="4364832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고객들은 새로운 맛을 발견하는 재미를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바리스타는 창의성을 발휘할 수 있는 기회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94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8" grpId="0" animBg="1"/>
      <p:bldP spid="1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B6D86-1269-AF20-8171-EF0AA8696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사람, 노트북, 의류, 실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CE372B-CE1B-D5DE-C445-2F15A3AF4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7914"/>
          <a:stretch>
            <a:fillRect/>
          </a:stretch>
        </p:blipFill>
        <p:spPr>
          <a:xfrm>
            <a:off x="-13374" y="-1"/>
            <a:ext cx="12218748" cy="6858001"/>
          </a:xfrm>
          <a:prstGeom prst="rect">
            <a:avLst/>
          </a:prstGeom>
        </p:spPr>
      </p:pic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DAC92D74-7C12-6094-8032-5E3928A45F1A}"/>
              </a:ext>
            </a:extLst>
          </p:cNvPr>
          <p:cNvSpPr/>
          <p:nvPr/>
        </p:nvSpPr>
        <p:spPr>
          <a:xfrm>
            <a:off x="-7818" y="0"/>
            <a:ext cx="621156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F75F4F61-889D-1239-541E-921F43EEB62C}"/>
              </a:ext>
            </a:extLst>
          </p:cNvPr>
          <p:cNvGrpSpPr/>
          <p:nvPr/>
        </p:nvGrpSpPr>
        <p:grpSpPr>
          <a:xfrm>
            <a:off x="290777" y="850855"/>
            <a:ext cx="6189857" cy="463460"/>
            <a:chOff x="3965516" y="2790917"/>
            <a:chExt cx="6189857" cy="463460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5DB2BC9-6390-1E66-FC65-C0C8C6820747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Wi-Fi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제거</a:t>
              </a:r>
            </a:p>
          </p:txBody>
        </p: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3B4BD26B-1BE1-1DE4-67F2-863E74DB281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6" name="원호 105">
                <a:extLst>
                  <a:ext uri="{FF2B5EF4-FFF2-40B4-BE49-F238E27FC236}">
                    <a16:creationId xmlns:a16="http://schemas.microsoft.com/office/drawing/2014/main" id="{D34A9E30-448E-2D47-57F6-80363788CC0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7" name="자유형: 도형 106">
                <a:extLst>
                  <a:ext uri="{FF2B5EF4-FFF2-40B4-BE49-F238E27FC236}">
                    <a16:creationId xmlns:a16="http://schemas.microsoft.com/office/drawing/2014/main" id="{95169112-4636-F189-59DC-CD820F40155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8534680F-F73E-1D54-87E2-9889ED1AEE42}"/>
              </a:ext>
            </a:extLst>
          </p:cNvPr>
          <p:cNvSpPr txBox="1"/>
          <p:nvPr/>
        </p:nvSpPr>
        <p:spPr>
          <a:xfrm>
            <a:off x="425983" y="1478449"/>
            <a:ext cx="4747802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아날로그 카페</a:t>
            </a:r>
          </a:p>
        </p:txBody>
      </p: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9777B436-D39B-4E3A-B178-34F2BA51E3A6}"/>
              </a:ext>
            </a:extLst>
          </p:cNvPr>
          <p:cNvGrpSpPr/>
          <p:nvPr/>
        </p:nvGrpSpPr>
        <p:grpSpPr>
          <a:xfrm>
            <a:off x="595085" y="2391667"/>
            <a:ext cx="4694970" cy="863570"/>
            <a:chOff x="7612087" y="1503592"/>
            <a:chExt cx="4694970" cy="863570"/>
          </a:xfrm>
        </p:grpSpPr>
        <p:pic>
          <p:nvPicPr>
            <p:cNvPr id="110" name="Image 1" descr="preencoded.png">
              <a:extLst>
                <a:ext uri="{FF2B5EF4-FFF2-40B4-BE49-F238E27FC236}">
                  <a16:creationId xmlns:a16="http://schemas.microsoft.com/office/drawing/2014/main" id="{25C0FC95-828B-04CE-B10F-D465477C5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E1CC019-C24B-8444-22F6-55E9E6A53183}"/>
                </a:ext>
              </a:extLst>
            </p:cNvPr>
            <p:cNvSpPr txBox="1"/>
            <p:nvPr/>
          </p:nvSpPr>
          <p:spPr>
            <a:xfrm>
              <a:off x="7942225" y="1503592"/>
              <a:ext cx="436483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기기 없이 책을 읽고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대화를 나누며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사색에 잠기는 공간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29AC213-5334-15DC-9146-F4345F842B21}"/>
              </a:ext>
            </a:extLst>
          </p:cNvPr>
          <p:cNvGrpSpPr/>
          <p:nvPr/>
        </p:nvGrpSpPr>
        <p:grpSpPr>
          <a:xfrm>
            <a:off x="591181" y="3544435"/>
            <a:ext cx="4694970" cy="463460"/>
            <a:chOff x="7612087" y="1503592"/>
            <a:chExt cx="4694970" cy="463460"/>
          </a:xfrm>
        </p:grpSpPr>
        <p:pic>
          <p:nvPicPr>
            <p:cNvPr id="3" name="Image 1" descr="preencoded.png">
              <a:extLst>
                <a:ext uri="{FF2B5EF4-FFF2-40B4-BE49-F238E27FC236}">
                  <a16:creationId xmlns:a16="http://schemas.microsoft.com/office/drawing/2014/main" id="{233AAEE6-68DA-1432-E519-B4014E13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86FB86-0663-8EC9-333A-32FE3DF0112D}"/>
                </a:ext>
              </a:extLst>
            </p:cNvPr>
            <p:cNvSpPr txBox="1"/>
            <p:nvPr/>
          </p:nvSpPr>
          <p:spPr>
            <a:xfrm>
              <a:off x="7942225" y="1503592"/>
              <a:ext cx="4364832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연결 해제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86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E3EA8-60B1-3FB6-B6AE-0FB8B6483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0B554BC-3931-F19C-50BB-72E470D00DD5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91167-86E5-A45A-3DD4-DE736F075CD0}"/>
              </a:ext>
            </a:extLst>
          </p:cNvPr>
          <p:cNvSpPr txBox="1"/>
          <p:nvPr/>
        </p:nvSpPr>
        <p:spPr>
          <a:xfrm>
            <a:off x="1134095" y="1593928"/>
            <a:ext cx="262353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E: Eliminate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제거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11C8E9-0A52-9DF7-0B70-3CB161FD98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22F9E79-FD86-F683-44CD-56FBD1705739}"/>
              </a:ext>
            </a:extLst>
          </p:cNvPr>
          <p:cNvGrpSpPr/>
          <p:nvPr/>
        </p:nvGrpSpPr>
        <p:grpSpPr>
          <a:xfrm>
            <a:off x="4122068" y="2310044"/>
            <a:ext cx="7124269" cy="463460"/>
            <a:chOff x="3965516" y="2790917"/>
            <a:chExt cx="7124269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2A24A5-7DC8-A3CB-CD79-A36B486F42C6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서류 없는 행정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9C47DD5-5CD2-4489-4485-9DE92B877B8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28EAEC4B-BD11-36B7-2EB0-69F994D28E5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635F95AD-E50D-44BA-2DCA-C35A549DE6A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13A8B6-2B18-1D34-DCEE-29326D275FCC}"/>
              </a:ext>
            </a:extLst>
          </p:cNvPr>
          <p:cNvSpPr txBox="1"/>
          <p:nvPr/>
        </p:nvSpPr>
        <p:spPr>
          <a:xfrm>
            <a:off x="4792032" y="2900475"/>
            <a:ext cx="6157321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각종 서류를 제거</a:t>
            </a:r>
            <a:r>
              <a:rPr lang="en-US" altLang="ko-KR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구두 신청만 가능한 민원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FE87FFA8-446B-C6C1-8A78-803986C0C4CA}"/>
              </a:ext>
            </a:extLst>
          </p:cNvPr>
          <p:cNvGrpSpPr/>
          <p:nvPr/>
        </p:nvGrpSpPr>
        <p:grpSpPr>
          <a:xfrm>
            <a:off x="5172076" y="3666005"/>
            <a:ext cx="5699124" cy="863570"/>
            <a:chOff x="7612087" y="1503592"/>
            <a:chExt cx="5699124" cy="863570"/>
          </a:xfrm>
        </p:grpSpPr>
        <p:pic>
          <p:nvPicPr>
            <p:cNvPr id="17" name="Image 1" descr="preencoded.png">
              <a:extLst>
                <a:ext uri="{FF2B5EF4-FFF2-40B4-BE49-F238E27FC236}">
                  <a16:creationId xmlns:a16="http://schemas.microsoft.com/office/drawing/2014/main" id="{FA5A0FED-56BD-551F-6650-DA246EF6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430933-85E5-F313-261A-208AD145DE76}"/>
                </a:ext>
              </a:extLst>
            </p:cNvPr>
            <p:cNvSpPr txBox="1"/>
            <p:nvPr/>
          </p:nvSpPr>
          <p:spPr>
            <a:xfrm>
              <a:off x="7942225" y="1503592"/>
              <a:ext cx="536898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간단한 주소 변경이나 증명서 재발급 같은 경우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신분증 확인과 구두 신청만으로도 처리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1656EB9-CFA1-D25D-50DD-FFD1AA39C52C}"/>
              </a:ext>
            </a:extLst>
          </p:cNvPr>
          <p:cNvGrpSpPr/>
          <p:nvPr/>
        </p:nvGrpSpPr>
        <p:grpSpPr>
          <a:xfrm>
            <a:off x="5172076" y="4720233"/>
            <a:ext cx="6136786" cy="463460"/>
            <a:chOff x="7612087" y="1503592"/>
            <a:chExt cx="6136786" cy="463460"/>
          </a:xfrm>
        </p:grpSpPr>
        <p:pic>
          <p:nvPicPr>
            <p:cNvPr id="20" name="Image 1" descr="preencoded.png">
              <a:extLst>
                <a:ext uri="{FF2B5EF4-FFF2-40B4-BE49-F238E27FC236}">
                  <a16:creationId xmlns:a16="http://schemas.microsoft.com/office/drawing/2014/main" id="{F2B6AB72-413E-AC85-4520-7564D409A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61EC5E-F154-903D-E20F-C710E0F08D7A}"/>
                </a:ext>
              </a:extLst>
            </p:cNvPr>
            <p:cNvSpPr txBox="1"/>
            <p:nvPr/>
          </p:nvSpPr>
          <p:spPr>
            <a:xfrm>
              <a:off x="7942225" y="1503592"/>
              <a:ext cx="580664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방문을 완전히 제거한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100%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행정 서비스 가능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E18A17F-3F88-BF1C-25D6-16F68A5240DF}"/>
              </a:ext>
            </a:extLst>
          </p:cNvPr>
          <p:cNvGrpSpPr/>
          <p:nvPr/>
        </p:nvGrpSpPr>
        <p:grpSpPr>
          <a:xfrm>
            <a:off x="5172076" y="5374350"/>
            <a:ext cx="6355616" cy="463460"/>
            <a:chOff x="7612087" y="1503592"/>
            <a:chExt cx="6355616" cy="463460"/>
          </a:xfrm>
        </p:grpSpPr>
        <p:pic>
          <p:nvPicPr>
            <p:cNvPr id="23" name="Image 1" descr="preencoded.png">
              <a:extLst>
                <a:ext uri="{FF2B5EF4-FFF2-40B4-BE49-F238E27FC236}">
                  <a16:creationId xmlns:a16="http://schemas.microsoft.com/office/drawing/2014/main" id="{8A5021E9-C715-B2A8-C9A2-EF249BC45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E66EC6-EC3E-0AFA-0F4F-168E60B2D15E}"/>
                </a:ext>
              </a:extLst>
            </p:cNvPr>
            <p:cNvSpPr txBox="1"/>
            <p:nvPr/>
          </p:nvSpPr>
          <p:spPr>
            <a:xfrm>
              <a:off x="7942224" y="1503592"/>
              <a:ext cx="602547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각종 수수료를 제거하여 완전 무료 서비스 제공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7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0868C-0C07-B10F-230F-A2F1A70E0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32E21FE-D80A-108A-B8CA-D2D2B09CD69C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2F0B7A-3739-C8B5-3696-9D212F6E3FF0}"/>
              </a:ext>
            </a:extLst>
          </p:cNvPr>
          <p:cNvSpPr txBox="1"/>
          <p:nvPr/>
        </p:nvSpPr>
        <p:spPr>
          <a:xfrm>
            <a:off x="1134095" y="1593928"/>
            <a:ext cx="53446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R: Reverse/Rearrange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뒤집기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/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재배치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919D12-50E4-34EE-894B-420083D58B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C92E5566-05B7-4714-590A-42EA06F29ED1}"/>
              </a:ext>
            </a:extLst>
          </p:cNvPr>
          <p:cNvGrpSpPr/>
          <p:nvPr/>
        </p:nvGrpSpPr>
        <p:grpSpPr>
          <a:xfrm>
            <a:off x="3879791" y="3347357"/>
            <a:ext cx="7124269" cy="463460"/>
            <a:chOff x="3965516" y="2790917"/>
            <a:chExt cx="7124269" cy="4634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A80C00-B65F-2D83-F680-9C05E6536B95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순서나 역할을 완전히 반대로 하면 어떨까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?"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0DB2F5C8-3196-8391-CCCA-63E1D22E67E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42B99A5F-BB71-2160-AD3C-7210B64A95A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21E9F0B1-A044-74CD-20CE-05C44158844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878EF0B-5690-3554-BB06-E1E18AE0CB64}"/>
              </a:ext>
            </a:extLst>
          </p:cNvPr>
          <p:cNvGrpSpPr/>
          <p:nvPr/>
        </p:nvGrpSpPr>
        <p:grpSpPr>
          <a:xfrm>
            <a:off x="3876065" y="4289111"/>
            <a:ext cx="7124269" cy="463460"/>
            <a:chOff x="3965516" y="2790917"/>
            <a:chExt cx="7124269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4E97F9-60B9-340E-7ECC-16B15258D97A}"/>
                </a:ext>
              </a:extLst>
            </p:cNvPr>
            <p:cNvSpPr txBox="1"/>
            <p:nvPr/>
          </p:nvSpPr>
          <p:spPr>
            <a:xfrm>
              <a:off x="4282222" y="2790917"/>
              <a:ext cx="680756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기존의 구조와 관계를 뒤바꿔보는 것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A18A922F-2BB1-CDE2-9A52-4DE5FF09CCB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FFC38466-2A2C-71A4-63C8-BE1353D66E8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3A04BEE2-53B2-F185-2D68-F68D4246B3C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64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FC409-010A-007A-4E34-ED7AA1B1A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63A4B31-F800-036A-31FD-B2C4A0BFFAC6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9B8317-2E2A-EA21-DE2F-F6D509655A82}"/>
              </a:ext>
            </a:extLst>
          </p:cNvPr>
          <p:cNvSpPr txBox="1"/>
          <p:nvPr/>
        </p:nvSpPr>
        <p:spPr>
          <a:xfrm>
            <a:off x="1134095" y="1593928"/>
            <a:ext cx="534466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R: Reverse/Rearrange (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뒤집기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/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재배치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)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C3BBA0-9F57-B1B6-797E-AC0689D36F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31BFF07E-3F0C-7C05-107C-35726941B3A3}"/>
              </a:ext>
            </a:extLst>
          </p:cNvPr>
          <p:cNvGrpSpPr/>
          <p:nvPr/>
        </p:nvGrpSpPr>
        <p:grpSpPr>
          <a:xfrm>
            <a:off x="4122068" y="2247526"/>
            <a:ext cx="7530670" cy="463460"/>
            <a:chOff x="3965516" y="2790917"/>
            <a:chExt cx="7530670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640B4C-D1D2-0828-849E-47E90CE01197}"/>
                </a:ext>
              </a:extLst>
            </p:cNvPr>
            <p:cNvSpPr txBox="1"/>
            <p:nvPr/>
          </p:nvSpPr>
          <p:spPr>
            <a:xfrm>
              <a:off x="4282222" y="2790917"/>
              <a:ext cx="721396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DIY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셀프 카페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A5DDD323-A78B-D79B-29BB-0B3C27F8214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93B49D0B-3CD4-146A-5392-0A6225D582C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ABC502BC-4C39-622C-51CE-AC080650C13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C4FDF9-8987-3BBB-FE2A-FCB9656E8025}"/>
              </a:ext>
            </a:extLst>
          </p:cNvPr>
          <p:cNvSpPr txBox="1"/>
          <p:nvPr/>
        </p:nvSpPr>
        <p:spPr>
          <a:xfrm>
            <a:off x="4432523" y="2837957"/>
            <a:ext cx="7126430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고객이 직접 커피를 만들고 경험하는 방식으로 전환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73F736D-C645-14C6-FD8D-793BFE70B961}"/>
              </a:ext>
            </a:extLst>
          </p:cNvPr>
          <p:cNvGrpSpPr/>
          <p:nvPr/>
        </p:nvGrpSpPr>
        <p:grpSpPr>
          <a:xfrm>
            <a:off x="4125975" y="3580051"/>
            <a:ext cx="7530670" cy="463460"/>
            <a:chOff x="3965516" y="2790917"/>
            <a:chExt cx="7530670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7DDC3D-8FC8-5C80-8D5C-C0CAB5C934A5}"/>
                </a:ext>
              </a:extLst>
            </p:cNvPr>
            <p:cNvSpPr txBox="1"/>
            <p:nvPr/>
          </p:nvSpPr>
          <p:spPr>
            <a:xfrm>
              <a:off x="4282222" y="2790917"/>
              <a:ext cx="721396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야행성 카페</a:t>
              </a:r>
            </a:p>
          </p:txBody>
        </p: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F7EB8A88-94BA-F751-209E-34A1D90DA38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CEBD2021-0403-442E-371A-32701EB9EF4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1F3BF4F8-914C-7524-AE16-DDCF7134CA3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C9ECA4FB-30E6-4586-C211-2A2F064A4F86}"/>
              </a:ext>
            </a:extLst>
          </p:cNvPr>
          <p:cNvSpPr txBox="1"/>
          <p:nvPr/>
        </p:nvSpPr>
        <p:spPr>
          <a:xfrm>
            <a:off x="4436430" y="4170482"/>
            <a:ext cx="7126430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밤 </a:t>
            </a:r>
            <a:r>
              <a:rPr lang="en-US" altLang="ko-KR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10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시부터 새벽 </a:t>
            </a:r>
            <a:r>
              <a:rPr lang="en-US" altLang="ko-KR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6</a:t>
            </a:r>
            <a:r>
              <a:rPr lang="ko-KR" altLang="en-US" sz="2200" spc="-70" dirty="0" err="1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시까지만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운영하는 카페</a:t>
            </a:r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84AEAEA5-D7B0-17E7-39EC-BFD7BC807844}"/>
              </a:ext>
            </a:extLst>
          </p:cNvPr>
          <p:cNvGrpSpPr/>
          <p:nvPr/>
        </p:nvGrpSpPr>
        <p:grpSpPr>
          <a:xfrm>
            <a:off x="4129886" y="4982910"/>
            <a:ext cx="7530670" cy="463460"/>
            <a:chOff x="3965516" y="2790917"/>
            <a:chExt cx="7530670" cy="46346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DF6C6A7-7A61-C647-6B44-30519A329796}"/>
                </a:ext>
              </a:extLst>
            </p:cNvPr>
            <p:cNvSpPr txBox="1"/>
            <p:nvPr/>
          </p:nvSpPr>
          <p:spPr>
            <a:xfrm>
              <a:off x="4282222" y="2790917"/>
              <a:ext cx="7213964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커피값을 고객이 정하는 카페</a:t>
              </a:r>
            </a:p>
          </p:txBody>
        </p: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46F5A441-2112-7411-DA1D-C8A67BA9505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4" name="원호 103">
                <a:extLst>
                  <a:ext uri="{FF2B5EF4-FFF2-40B4-BE49-F238E27FC236}">
                    <a16:creationId xmlns:a16="http://schemas.microsoft.com/office/drawing/2014/main" id="{238B5D96-EB90-CA71-C1D7-4C3387E7EAB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5" name="자유형: 도형 104">
                <a:extLst>
                  <a:ext uri="{FF2B5EF4-FFF2-40B4-BE49-F238E27FC236}">
                    <a16:creationId xmlns:a16="http://schemas.microsoft.com/office/drawing/2014/main" id="{6F77A972-FDEE-B1D1-CF0B-C71647D741F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F280A171-3F68-189C-CE7B-374179D06DF4}"/>
              </a:ext>
            </a:extLst>
          </p:cNvPr>
          <p:cNvSpPr txBox="1"/>
          <p:nvPr/>
        </p:nvSpPr>
        <p:spPr>
          <a:xfrm>
            <a:off x="4440341" y="5573341"/>
            <a:ext cx="7126430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서비스와 커피의 만족도에 따라 스스로 지불할 금액 산정</a:t>
            </a:r>
          </a:p>
        </p:txBody>
      </p:sp>
    </p:spTree>
    <p:extLst>
      <p:ext uri="{BB962C8B-B14F-4D97-AF65-F5344CB8AC3E}">
        <p14:creationId xmlns:p14="http://schemas.microsoft.com/office/powerpoint/2010/main" val="42380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9" grpId="0" animBg="1"/>
      <p:bldP spid="10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4A24A-6FCC-7AF0-D987-83B0AB60E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4D9DBD1-E0E3-4AB1-D21B-C3DF50C94E1C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02B751-A691-2AD5-3B40-CEA7EE655AFD}"/>
              </a:ext>
            </a:extLst>
          </p:cNvPr>
          <p:cNvSpPr txBox="1"/>
          <p:nvPr/>
        </p:nvSpPr>
        <p:spPr>
          <a:xfrm>
            <a:off x="1134095" y="1593928"/>
            <a:ext cx="34343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실전 예시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204033-6D02-30CB-5943-AE59DBD7E4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DC7C9C9-8712-3657-5707-5B99F1CD98A0}"/>
              </a:ext>
            </a:extLst>
          </p:cNvPr>
          <p:cNvGrpSpPr/>
          <p:nvPr/>
        </p:nvGrpSpPr>
        <p:grpSpPr>
          <a:xfrm>
            <a:off x="1032955" y="2540153"/>
            <a:ext cx="3621548" cy="630942"/>
            <a:chOff x="4374206" y="2798058"/>
            <a:chExt cx="3621548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BEBF20-148D-7308-DE1C-F82FAEBD0D4A}"/>
                </a:ext>
              </a:extLst>
            </p:cNvPr>
            <p:cNvSpPr txBox="1"/>
            <p:nvPr/>
          </p:nvSpPr>
          <p:spPr>
            <a:xfrm>
              <a:off x="4943315" y="2798058"/>
              <a:ext cx="305243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시민 참여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6515AEF5-E389-9B7C-750F-F2B5A88C61B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8B086442-E72D-1E2C-26A0-FD08DD5B69E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DEB4D84-6394-9203-FA25-E632E536B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B50F931-239C-F51D-4E17-4EE61E6ABEC9}"/>
              </a:ext>
            </a:extLst>
          </p:cNvPr>
          <p:cNvSpPr txBox="1"/>
          <p:nvPr/>
        </p:nvSpPr>
        <p:spPr>
          <a:xfrm>
            <a:off x="1602064" y="3429000"/>
            <a:ext cx="6157321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시민이 정책을 제안</a:t>
            </a:r>
            <a:r>
              <a:rPr lang="en-US" altLang="ko-KR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</a:t>
            </a: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공무원이 실행하는 시스템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596E895-483B-A1DD-FDCD-49401A74B2CF}"/>
              </a:ext>
            </a:extLst>
          </p:cNvPr>
          <p:cNvGrpSpPr/>
          <p:nvPr/>
        </p:nvGrpSpPr>
        <p:grpSpPr>
          <a:xfrm>
            <a:off x="1982108" y="4194530"/>
            <a:ext cx="5699124" cy="863570"/>
            <a:chOff x="7612087" y="1503592"/>
            <a:chExt cx="5699124" cy="863570"/>
          </a:xfrm>
        </p:grpSpPr>
        <p:pic>
          <p:nvPicPr>
            <p:cNvPr id="22" name="Image 1" descr="preencoded.png">
              <a:extLst>
                <a:ext uri="{FF2B5EF4-FFF2-40B4-BE49-F238E27FC236}">
                  <a16:creationId xmlns:a16="http://schemas.microsoft.com/office/drawing/2014/main" id="{9A16F317-1D78-6CF1-D418-4EFE0EF3F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13F04C-8EDB-649D-610C-67792C47DB3F}"/>
                </a:ext>
              </a:extLst>
            </p:cNvPr>
            <p:cNvSpPr txBox="1"/>
            <p:nvPr/>
          </p:nvSpPr>
          <p:spPr>
            <a:xfrm>
              <a:off x="7942225" y="1503592"/>
              <a:ext cx="536898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올라온 아이디어 중 투표를 통해 선정된 것을 공무원들이 구체화하고 실행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0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2F30B-23EA-A3EB-C938-AC89756C3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5E741498-6E22-F2CB-D543-66FD0268686F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B86A72E-DBD3-B5B6-6DF9-CE52968693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D94866A7-C62B-56DB-51CE-F165CDA1B0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AABEB1-7F70-3597-B710-9EEF3B2C3DC6}"/>
              </a:ext>
            </a:extLst>
          </p:cNvPr>
          <p:cNvSpPr txBox="1"/>
          <p:nvPr/>
        </p:nvSpPr>
        <p:spPr>
          <a:xfrm>
            <a:off x="1988223" y="2220728"/>
            <a:ext cx="963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초기</a:t>
            </a:r>
          </a:p>
        </p:txBody>
      </p:sp>
      <p:sp>
        <p:nvSpPr>
          <p:cNvPr id="31" name="화살표: 아래쪽 30">
            <a:extLst>
              <a:ext uri="{FF2B5EF4-FFF2-40B4-BE49-F238E27FC236}">
                <a16:creationId xmlns:a16="http://schemas.microsoft.com/office/drawing/2014/main" id="{7C7D4FC4-EE31-288C-F1B0-1F2714690B6E}"/>
              </a:ext>
            </a:extLst>
          </p:cNvPr>
          <p:cNvSpPr/>
          <p:nvPr/>
        </p:nvSpPr>
        <p:spPr>
          <a:xfrm rot="16200000">
            <a:off x="3939507" y="3302719"/>
            <a:ext cx="739902" cy="683040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7EB87141-D218-3E16-D549-47784E8DE41A}"/>
              </a:ext>
            </a:extLst>
          </p:cNvPr>
          <p:cNvGrpSpPr/>
          <p:nvPr/>
        </p:nvGrpSpPr>
        <p:grpSpPr>
          <a:xfrm>
            <a:off x="1197828" y="2998626"/>
            <a:ext cx="2540000" cy="1401762"/>
            <a:chOff x="947738" y="2998626"/>
            <a:chExt cx="2540000" cy="1401762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61A2B1E7-7BD1-C315-3C55-69C034DB7706}"/>
                </a:ext>
              </a:extLst>
            </p:cNvPr>
            <p:cNvSpPr/>
            <p:nvPr/>
          </p:nvSpPr>
          <p:spPr>
            <a:xfrm>
              <a:off x="947738" y="2998626"/>
              <a:ext cx="2540000" cy="140176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508D99-B5C2-3966-A0D1-E9A164202AAD}"/>
                </a:ext>
              </a:extLst>
            </p:cNvPr>
            <p:cNvSpPr txBox="1"/>
            <p:nvPr/>
          </p:nvSpPr>
          <p:spPr>
            <a:xfrm>
              <a:off x="1046566" y="3242279"/>
              <a:ext cx="2301630" cy="888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-70" normalizeH="0" baseline="0" noProof="0">
                  <a:ln>
                    <a:noFill/>
                  </a:ln>
                  <a:solidFill>
                    <a:srgbClr val="072087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아이디어 폭풍의 시기</a:t>
              </a:r>
              <a:endParaRPr kumimoji="0" lang="ko-KR" altLang="en-US" sz="2400" b="0" i="0" u="none" strike="noStrike" kern="1200" cap="none" spc="-70" normalizeH="0" baseline="0" noProof="0" dirty="0">
                <a:ln>
                  <a:noFill/>
                </a:ln>
                <a:solidFill>
                  <a:srgbClr val="072087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E0339A5-85C8-DC2A-C268-F242C186882C}"/>
              </a:ext>
            </a:extLst>
          </p:cNvPr>
          <p:cNvSpPr txBox="1"/>
          <p:nvPr/>
        </p:nvSpPr>
        <p:spPr>
          <a:xfrm>
            <a:off x="5637711" y="2224637"/>
            <a:ext cx="9874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중기</a:t>
            </a: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38BEB51A-D3E5-3364-833A-03921EEB858D}"/>
              </a:ext>
            </a:extLst>
          </p:cNvPr>
          <p:cNvGrpSpPr/>
          <p:nvPr/>
        </p:nvGrpSpPr>
        <p:grpSpPr>
          <a:xfrm>
            <a:off x="4859338" y="3002535"/>
            <a:ext cx="2540000" cy="1401762"/>
            <a:chOff x="947738" y="2998626"/>
            <a:chExt cx="2540000" cy="1401762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930165DF-08B6-8BCA-26B5-C60F2FE39A3B}"/>
                </a:ext>
              </a:extLst>
            </p:cNvPr>
            <p:cNvSpPr/>
            <p:nvPr/>
          </p:nvSpPr>
          <p:spPr>
            <a:xfrm>
              <a:off x="947738" y="2998626"/>
              <a:ext cx="2540000" cy="140176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2DA56F3-485A-41D1-2EF1-BDEF27B36DAE}"/>
                </a:ext>
              </a:extLst>
            </p:cNvPr>
            <p:cNvSpPr txBox="1"/>
            <p:nvPr/>
          </p:nvSpPr>
          <p:spPr>
            <a:xfrm>
              <a:off x="1046566" y="3437660"/>
              <a:ext cx="2301630" cy="482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-70" normalizeH="0" baseline="0" noProof="0" dirty="0">
                  <a:ln>
                    <a:noFill/>
                  </a:ln>
                  <a:solidFill>
                    <a:srgbClr val="072087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창의적 정체기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8BCCEF4-2B17-9CD5-6136-BAB7E1B23B0B}"/>
              </a:ext>
            </a:extLst>
          </p:cNvPr>
          <p:cNvSpPr txBox="1"/>
          <p:nvPr/>
        </p:nvSpPr>
        <p:spPr>
          <a:xfrm flipH="1">
            <a:off x="2274277" y="4887191"/>
            <a:ext cx="395458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체계적인 접근법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81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/>
      <p:bldP spid="4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EA9C1-8D55-C7F2-F293-BD7D1F46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66EA6C1-F1BA-8828-11C3-4E7DDB1DC0A5}"/>
              </a:ext>
            </a:extLst>
          </p:cNvPr>
          <p:cNvSpPr txBox="1"/>
          <p:nvPr/>
        </p:nvSpPr>
        <p:spPr>
          <a:xfrm>
            <a:off x="778495" y="673792"/>
            <a:ext cx="3872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상세 설명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B5C039-90E5-E4BB-CC8A-912506B78459}"/>
              </a:ext>
            </a:extLst>
          </p:cNvPr>
          <p:cNvSpPr txBox="1"/>
          <p:nvPr/>
        </p:nvSpPr>
        <p:spPr>
          <a:xfrm>
            <a:off x="1134095" y="1593928"/>
            <a:ext cx="34343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7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단계 실전 예시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5387E5-7F63-D33B-E938-8CFF8C964A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178CC247-A606-B218-09EF-E9671CA72F38}"/>
              </a:ext>
            </a:extLst>
          </p:cNvPr>
          <p:cNvGrpSpPr/>
          <p:nvPr/>
        </p:nvGrpSpPr>
        <p:grpSpPr>
          <a:xfrm>
            <a:off x="1032955" y="2540153"/>
            <a:ext cx="3621548" cy="630942"/>
            <a:chOff x="4374206" y="2798058"/>
            <a:chExt cx="3621548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759A1-CE02-91F2-E73D-ECE301EE69C4}"/>
                </a:ext>
              </a:extLst>
            </p:cNvPr>
            <p:cNvSpPr txBox="1"/>
            <p:nvPr/>
          </p:nvSpPr>
          <p:spPr>
            <a:xfrm>
              <a:off x="4943315" y="2798058"/>
              <a:ext cx="305243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시민 참여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86BC18CA-FA18-20A3-815D-A17F9BB8E21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5DB2529D-09A5-CE14-937E-B3D81F9EBFF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CC4536-9535-6649-35DF-742D1C301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1C8197C-C702-A080-76E6-EB4F0FB68AF5}"/>
              </a:ext>
            </a:extLst>
          </p:cNvPr>
          <p:cNvSpPr txBox="1"/>
          <p:nvPr/>
        </p:nvSpPr>
        <p:spPr>
          <a:xfrm>
            <a:off x="1602064" y="3429000"/>
            <a:ext cx="6157321" cy="6086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2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문제 해결자와 도움을 받는 자의 역할 교환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AC041DF-5B0C-D442-1E9B-A7ABA3532018}"/>
              </a:ext>
            </a:extLst>
          </p:cNvPr>
          <p:cNvGrpSpPr/>
          <p:nvPr/>
        </p:nvGrpSpPr>
        <p:grpSpPr>
          <a:xfrm>
            <a:off x="1982108" y="4194530"/>
            <a:ext cx="5699124" cy="863570"/>
            <a:chOff x="7612087" y="1503592"/>
            <a:chExt cx="5699124" cy="863570"/>
          </a:xfrm>
        </p:grpSpPr>
        <p:pic>
          <p:nvPicPr>
            <p:cNvPr id="22" name="Image 1" descr="preencoded.png">
              <a:extLst>
                <a:ext uri="{FF2B5EF4-FFF2-40B4-BE49-F238E27FC236}">
                  <a16:creationId xmlns:a16="http://schemas.microsoft.com/office/drawing/2014/main" id="{B246F747-BFE7-E8F7-FAB2-26256FD3D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75EA08-1D16-E491-D362-67FE65B96918}"/>
                </a:ext>
              </a:extLst>
            </p:cNvPr>
            <p:cNvSpPr txBox="1"/>
            <p:nvPr/>
          </p:nvSpPr>
          <p:spPr>
            <a:xfrm>
              <a:off x="7942225" y="1503592"/>
              <a:ext cx="536898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노숙자 당사자가 다른 노숙자를 돕는 피어 서포트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(Peer Support)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31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4882B-3203-68AC-C7BC-51ACF7AA7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A8B914-ECB7-274B-554F-1308D1CDD0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DD854E-A41B-476C-7680-1C6911DC2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84E1E9-4C70-B5EF-7A0D-4AF0DF47EAC4}"/>
              </a:ext>
            </a:extLst>
          </p:cNvPr>
          <p:cNvSpPr txBox="1"/>
          <p:nvPr/>
        </p:nvSpPr>
        <p:spPr>
          <a:xfrm>
            <a:off x="1772385" y="2529890"/>
            <a:ext cx="86472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7000" spc="-47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C8A7715-A93A-3391-F5E5-3847098A29D1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8E9635BE-8431-0096-ED22-1A96A98C3A1B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E7496F13-BCAD-78BB-AD97-2C38A7844C1E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3A20B5E-406D-7514-114D-29A59A2EF917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7725978-F8D6-78E1-B664-F7FC25C6AF7C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B0FA1FCB-23D2-9E01-0BAE-FD30888B809E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E53D13-32A6-0E13-DFA1-C4B7AB7CE7BE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2D544C-F3D2-A44B-DAB4-1E470C4C3E53}"/>
              </a:ext>
            </a:extLst>
          </p:cNvPr>
          <p:cNvSpPr txBox="1"/>
          <p:nvPr/>
        </p:nvSpPr>
        <p:spPr>
          <a:xfrm>
            <a:off x="6014939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8A358B5-802B-3618-D172-CF1B05B06CD6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3C6A12B-9324-4B3D-C3A5-576BC7DEBC41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775D9A4F-E7B3-FDA5-EC07-100EB5D79683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E4BC138B-15CF-CBF8-A3A7-76D82C92B16F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4AA5144-6A62-16EA-4D0E-BBA49BACE860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7E896617-FFF5-8834-2A2C-90C211B1EBAD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6958425-67C0-772E-6BC0-2E5176884383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963339B-D7B3-0960-0ED1-6C9B5656E53F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666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70ECB-112B-6C98-BF50-E64D46607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AF02999-28C7-34E2-D516-7F28B8A286DE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FAD630CD-DE19-99E9-D86E-82D1404848F4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F5A5B32C-687D-C588-A635-BCD8FB9094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12BE19CE-6400-C7CE-8EE2-6BDCDCE814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FFC3542-3C2A-D7D7-9FD8-AE4C00AD4A25}"/>
              </a:ext>
            </a:extLst>
          </p:cNvPr>
          <p:cNvSpPr txBox="1"/>
          <p:nvPr/>
        </p:nvSpPr>
        <p:spPr>
          <a:xfrm flipH="1">
            <a:off x="1545825" y="5704803"/>
            <a:ext cx="908309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수많은 아이디어들을 어떻게 효과적으로 정리하고 발전시킬 것인가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48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B7EE3-21B0-E707-CBB7-FF25DCDA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C472E07-4D1B-2D41-9116-3C6CD47BB962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0907A3D4-9949-7F35-7AC7-D5C2F3E27E24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0E4B657E-FF04-A4EB-284D-C8D8DB77F0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5D04C1F8-4914-18C2-50C5-AE06713D55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FA12A88-A0D8-4B77-5672-9FFB9773ED23}"/>
              </a:ext>
            </a:extLst>
          </p:cNvPr>
          <p:cNvGrpSpPr/>
          <p:nvPr/>
        </p:nvGrpSpPr>
        <p:grpSpPr>
          <a:xfrm>
            <a:off x="3776155" y="2616200"/>
            <a:ext cx="7641879" cy="630942"/>
            <a:chOff x="4374206" y="2798058"/>
            <a:chExt cx="7641879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EBBAD9-97CE-B7BC-4B52-9496050430DF}"/>
                </a:ext>
              </a:extLst>
            </p:cNvPr>
            <p:cNvSpPr txBox="1"/>
            <p:nvPr/>
          </p:nvSpPr>
          <p:spPr>
            <a:xfrm>
              <a:off x="4943315" y="2798058"/>
              <a:ext cx="707277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마인드맵을 활용한 아이디어 확장 방법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6ED65FDF-E39D-B4BE-DBBB-5154C510D6E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71EA7C81-A714-27E6-A077-936D92B959B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F1B3640-1126-20A0-D7B8-13A8CC279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2E0609B-4A1E-0617-45E7-891A27D520FD}"/>
              </a:ext>
            </a:extLst>
          </p:cNvPr>
          <p:cNvGrpSpPr/>
          <p:nvPr/>
        </p:nvGrpSpPr>
        <p:grpSpPr>
          <a:xfrm>
            <a:off x="4345264" y="3455194"/>
            <a:ext cx="6997098" cy="1144692"/>
            <a:chOff x="1055688" y="1942996"/>
            <a:chExt cx="6997098" cy="114469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FB4669-FEAC-3556-02A2-DEA39046D464}"/>
                </a:ext>
              </a:extLst>
            </p:cNvPr>
            <p:cNvSpPr txBox="1"/>
            <p:nvPr/>
          </p:nvSpPr>
          <p:spPr>
            <a:xfrm flipH="1">
              <a:off x="2808362" y="1987845"/>
              <a:ext cx="5244424" cy="1047357"/>
            </a:xfrm>
            <a:prstGeom prst="roundRect">
              <a:avLst>
                <a:gd name="adj" fmla="val 50000"/>
              </a:avLst>
            </a:prstGeom>
            <a:gradFill>
              <a:gsLst>
                <a:gs pos="39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txBody>
            <a:bodyPr wrap="square" lIns="720000" tIns="0" rIns="216000" bIns="0" rtlCol="0" anchor="ctr">
              <a:spAutoFit/>
            </a:bodyPr>
            <a:lstStyle/>
            <a:p>
              <a:pPr latinLnBrk="0">
                <a:lnSpc>
                  <a:spcPct val="110000"/>
                </a:lnSpc>
              </a:pP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영국의 교육학자 토니 </a:t>
              </a:r>
              <a:r>
                <a:rPr lang="ko-KR" altLang="en-US" sz="22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부잔이</a:t>
              </a:r>
              <a:r>
                <a:rPr lang="ko-KR" altLang="en-US" sz="2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 개발한 시각적 사고 도구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C3318F8-CC3B-4E20-538E-A2D724C53E21}"/>
                </a:ext>
              </a:extLst>
            </p:cNvPr>
            <p:cNvGrpSpPr/>
            <p:nvPr/>
          </p:nvGrpSpPr>
          <p:grpSpPr>
            <a:xfrm>
              <a:off x="1055688" y="1942996"/>
              <a:ext cx="2246688" cy="1144692"/>
              <a:chOff x="4338627" y="2320025"/>
              <a:chExt cx="1878814" cy="1878814"/>
            </a:xfrm>
          </p:grpSpPr>
          <p:sp>
            <p:nvSpPr>
              <p:cNvPr id="24" name="사각형: 잘린 대각선 방향 모서리 23">
                <a:extLst>
                  <a:ext uri="{FF2B5EF4-FFF2-40B4-BE49-F238E27FC236}">
                    <a16:creationId xmlns:a16="http://schemas.microsoft.com/office/drawing/2014/main" id="{3F1EF644-3C29-A03A-B2BF-1B3A95536EC2}"/>
                  </a:ext>
                </a:extLst>
              </p:cNvPr>
              <p:cNvSpPr/>
              <p:nvPr/>
            </p:nvSpPr>
            <p:spPr>
              <a:xfrm>
                <a:off x="4338627" y="2320025"/>
                <a:ext cx="1878814" cy="1878814"/>
              </a:xfrm>
              <a:prstGeom prst="snip2DiagRect">
                <a:avLst>
                  <a:gd name="adj1" fmla="val 19886"/>
                  <a:gd name="adj2" fmla="val 0"/>
                </a:avLst>
              </a:prstGeom>
              <a:gradFill>
                <a:gsLst>
                  <a:gs pos="0">
                    <a:srgbClr val="0B2EB7">
                      <a:alpha val="30000"/>
                    </a:srgbClr>
                  </a:gs>
                  <a:gs pos="100000">
                    <a:srgbClr val="9A5CC8">
                      <a:alpha val="30000"/>
                    </a:srgbClr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236C1CFC-0C6D-FE44-39C1-50347F124C5F}"/>
                  </a:ext>
                </a:extLst>
              </p:cNvPr>
              <p:cNvSpPr/>
              <p:nvPr/>
            </p:nvSpPr>
            <p:spPr>
              <a:xfrm>
                <a:off x="4456614" y="2438012"/>
                <a:ext cx="1642840" cy="1642840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F9C4ABA-F079-EB04-368D-889BD09E4758}"/>
                  </a:ext>
                </a:extLst>
              </p:cNvPr>
              <p:cNvSpPr txBox="1"/>
              <p:nvPr/>
            </p:nvSpPr>
            <p:spPr>
              <a:xfrm>
                <a:off x="4702184" y="2780790"/>
                <a:ext cx="1226046" cy="95728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900" b="0" i="0" u="none" strike="noStrike" kern="1200" cap="none" spc="-80" normalizeH="0" baseline="0" noProof="0" dirty="0">
                    <a:ln>
                      <a:solidFill>
                        <a:srgbClr val="156082">
                          <a:alpha val="0"/>
                        </a:srgbClr>
                      </a:solidFill>
                    </a:ln>
                    <a:solidFill>
                      <a:srgbClr val="072087"/>
                    </a:solidFill>
                    <a:effectLst/>
                    <a:uLnTx/>
                    <a:uFillTx/>
                    <a:latin typeface="카페24 아네모네" pitchFamily="2" charset="-127"/>
                    <a:ea typeface="카페24 아네모네" pitchFamily="2" charset="-127"/>
                    <a:cs typeface="+mn-cs"/>
                  </a:rPr>
                  <a:t>마인드맵</a:t>
                </a:r>
                <a:endPara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에어" pitchFamily="2" charset="-127"/>
                  <a:ea typeface="카페24 아네모네에어" pitchFamily="2" charset="-127"/>
                  <a:cs typeface="+mn-cs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354771AB-2CE5-E587-FEFC-3D73FFAA84F4}"/>
              </a:ext>
            </a:extLst>
          </p:cNvPr>
          <p:cNvGrpSpPr/>
          <p:nvPr/>
        </p:nvGrpSpPr>
        <p:grpSpPr>
          <a:xfrm>
            <a:off x="4747883" y="4736843"/>
            <a:ext cx="6189857" cy="863570"/>
            <a:chOff x="3965516" y="2790917"/>
            <a:chExt cx="6189857" cy="86357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2C0CF78-941A-0221-90AF-E28D93B9992B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 뇌가 정보를 처리하는 방식을 모방한 매우 효과적인 방법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2DFD2F01-CC64-6E9A-2209-1AE11DEA4F6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1AF660FB-6684-D2D2-25A6-6B01356EF40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B10B8407-86A2-1BF9-B15D-D13B5741F45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494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8B4FB-EBB3-A558-1232-B3A55975A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그림 64" descr="그림, 스케치, 식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D7D32A-319D-FD16-AFE5-269767B56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" b="2893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3581AD31-9EEB-928B-CCE5-22924BB6A7E1}"/>
              </a:ext>
            </a:extLst>
          </p:cNvPr>
          <p:cNvGrpSpPr/>
          <p:nvPr/>
        </p:nvGrpSpPr>
        <p:grpSpPr>
          <a:xfrm flipH="1">
            <a:off x="1671405" y="2459893"/>
            <a:ext cx="4980757" cy="863570"/>
            <a:chOff x="4386388" y="1218331"/>
            <a:chExt cx="4419236" cy="863570"/>
          </a:xfrm>
        </p:grpSpPr>
        <p:cxnSp>
          <p:nvCxnSpPr>
            <p:cNvPr id="74" name="직선 연결선 73">
              <a:extLst>
                <a:ext uri="{FF2B5EF4-FFF2-40B4-BE49-F238E27FC236}">
                  <a16:creationId xmlns:a16="http://schemas.microsoft.com/office/drawing/2014/main" id="{6084EFAA-28A9-02E8-E606-D03B143B2E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7365" y="1469937"/>
              <a:ext cx="1097878" cy="0"/>
            </a:xfrm>
            <a:prstGeom prst="line">
              <a:avLst/>
            </a:prstGeom>
            <a:ln w="6350">
              <a:solidFill>
                <a:srgbClr val="061C7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84B8363C-D5B7-9AB6-4467-45B889132A69}"/>
                </a:ext>
              </a:extLst>
            </p:cNvPr>
            <p:cNvGrpSpPr/>
            <p:nvPr/>
          </p:nvGrpSpPr>
          <p:grpSpPr>
            <a:xfrm>
              <a:off x="4386388" y="1218331"/>
              <a:ext cx="4419236" cy="863570"/>
              <a:chOff x="749019" y="2624944"/>
              <a:chExt cx="4419236" cy="863570"/>
            </a:xfrm>
          </p:grpSpPr>
          <p:sp>
            <p:nvSpPr>
              <p:cNvPr id="71" name="사각형: 둥근 모서리 70">
                <a:extLst>
                  <a:ext uri="{FF2B5EF4-FFF2-40B4-BE49-F238E27FC236}">
                    <a16:creationId xmlns:a16="http://schemas.microsoft.com/office/drawing/2014/main" id="{45616886-889F-2181-62B1-99AE1B7549E6}"/>
                  </a:ext>
                </a:extLst>
              </p:cNvPr>
              <p:cNvSpPr/>
              <p:nvPr/>
            </p:nvSpPr>
            <p:spPr>
              <a:xfrm>
                <a:off x="749019" y="2625126"/>
                <a:ext cx="4419236" cy="4699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rgbClr val="1F3C67">
                    <a:alpha val="20000"/>
                  </a:srgbClr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6C095BD-67BD-D846-076C-A40AEC3C129B}"/>
                  </a:ext>
                </a:extLst>
              </p:cNvPr>
              <p:cNvSpPr txBox="1"/>
              <p:nvPr/>
            </p:nvSpPr>
            <p:spPr>
              <a:xfrm>
                <a:off x="801863" y="2624944"/>
                <a:ext cx="4166885" cy="863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중심주제에서 나무 가지가 </a:t>
                </a:r>
                <a:r>
                  <a:rPr lang="ko-KR" altLang="en-US" sz="2000" dirty="0" err="1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뻗어나가듯</a:t>
                </a:r>
                <a:endPara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endParaRPr>
              </a:p>
            </p:txBody>
          </p:sp>
        </p:grp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0A5266CC-56E0-AC94-DA6C-97FC25949E6B}"/>
              </a:ext>
            </a:extLst>
          </p:cNvPr>
          <p:cNvGrpSpPr/>
          <p:nvPr/>
        </p:nvGrpSpPr>
        <p:grpSpPr>
          <a:xfrm flipH="1">
            <a:off x="5306807" y="3181399"/>
            <a:ext cx="4980757" cy="470082"/>
            <a:chOff x="4386388" y="1218331"/>
            <a:chExt cx="4419236" cy="470082"/>
          </a:xfrm>
        </p:grpSpPr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45DF1A1C-913F-16C0-F1BA-0991B87502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7365" y="1469937"/>
              <a:ext cx="1097878" cy="0"/>
            </a:xfrm>
            <a:prstGeom prst="line">
              <a:avLst/>
            </a:prstGeom>
            <a:ln w="6350">
              <a:solidFill>
                <a:srgbClr val="061C7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그룹 77">
              <a:extLst>
                <a:ext uri="{FF2B5EF4-FFF2-40B4-BE49-F238E27FC236}">
                  <a16:creationId xmlns:a16="http://schemas.microsoft.com/office/drawing/2014/main" id="{5A8E5E2E-CDFB-53B9-96B8-7910E3C2FA0A}"/>
                </a:ext>
              </a:extLst>
            </p:cNvPr>
            <p:cNvGrpSpPr/>
            <p:nvPr/>
          </p:nvGrpSpPr>
          <p:grpSpPr>
            <a:xfrm>
              <a:off x="4386388" y="1218331"/>
              <a:ext cx="4419236" cy="470082"/>
              <a:chOff x="749019" y="2624944"/>
              <a:chExt cx="4419236" cy="470082"/>
            </a:xfrm>
          </p:grpSpPr>
          <p:sp>
            <p:nvSpPr>
              <p:cNvPr id="79" name="사각형: 둥근 모서리 78">
                <a:extLst>
                  <a:ext uri="{FF2B5EF4-FFF2-40B4-BE49-F238E27FC236}">
                    <a16:creationId xmlns:a16="http://schemas.microsoft.com/office/drawing/2014/main" id="{C0C27079-C8B5-A5D8-1BCA-42F2C21E4D56}"/>
                  </a:ext>
                </a:extLst>
              </p:cNvPr>
              <p:cNvSpPr/>
              <p:nvPr/>
            </p:nvSpPr>
            <p:spPr>
              <a:xfrm>
                <a:off x="749019" y="2625126"/>
                <a:ext cx="4419236" cy="4699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rgbClr val="1F3C67">
                    <a:alpha val="20000"/>
                  </a:srgbClr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475208D-B14F-6104-B43E-76E1A35D8C7F}"/>
                  </a:ext>
                </a:extLst>
              </p:cNvPr>
              <p:cNvSpPr txBox="1"/>
              <p:nvPr/>
            </p:nvSpPr>
            <p:spPr>
              <a:xfrm>
                <a:off x="801863" y="2624944"/>
                <a:ext cx="4166885" cy="463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00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61C72"/>
                    </a:solidFill>
                    <a:latin typeface="나눔스퀘어 네오 Heavy" panose="00000A00000000000000" pitchFamily="2" charset="-127"/>
                    <a:ea typeface="나눔스퀘어 네오 Heavy" panose="00000A00000000000000" pitchFamily="2" charset="-127"/>
                  </a:rPr>
                  <a:t>아이디어를 연결하고 확장시키는 것</a:t>
                </a:r>
                <a:endPara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40B64-0949-E9E9-2F00-8F6A81FEF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A1459D4-7432-119A-8EB9-9657DEA08A48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85D9CDCD-0512-BF66-FB3A-08743796D784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38BF1CF8-48DC-D75E-B90E-2FCBFBE738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5E54155F-AA08-874F-A392-232BE98F7D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7E71810E-6633-A700-177C-E9CF3349460C}"/>
              </a:ext>
            </a:extLst>
          </p:cNvPr>
          <p:cNvGrpSpPr/>
          <p:nvPr/>
        </p:nvGrpSpPr>
        <p:grpSpPr>
          <a:xfrm>
            <a:off x="3776155" y="1889369"/>
            <a:ext cx="4487169" cy="630942"/>
            <a:chOff x="4374206" y="2798058"/>
            <a:chExt cx="4487169" cy="6309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9FE3FB-A8B1-DBD0-F122-D577DA5D1E3D}"/>
                </a:ext>
              </a:extLst>
            </p:cNvPr>
            <p:cNvSpPr txBox="1"/>
            <p:nvPr/>
          </p:nvSpPr>
          <p:spPr>
            <a:xfrm>
              <a:off x="4943315" y="2798058"/>
              <a:ext cx="391806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마인드맵 작성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5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50D2A53B-64D8-A953-2400-FE9DA3B974A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E31AD986-DB7F-8FF4-02C7-084B36610DE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" name="그림 11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C3B6A4E-9E14-FA57-7454-F55D9352C2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AF3FD2C-D7A4-F6C4-FC3B-7B95DFB939BC}"/>
              </a:ext>
            </a:extLst>
          </p:cNvPr>
          <p:cNvGrpSpPr/>
          <p:nvPr/>
        </p:nvGrpSpPr>
        <p:grpSpPr>
          <a:xfrm>
            <a:off x="4458768" y="2696370"/>
            <a:ext cx="5388618" cy="571286"/>
            <a:chOff x="1013127" y="1841927"/>
            <a:chExt cx="5388618" cy="5712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651B19-FE25-23E3-302B-9009A3C776E5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중심 배치</a:t>
              </a:r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4A3BFDBD-E619-0678-CC87-D792E15148F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14D9D24-DF08-C231-DB79-A1FFAF133A5D}"/>
              </a:ext>
            </a:extLst>
          </p:cNvPr>
          <p:cNvGrpSpPr/>
          <p:nvPr/>
        </p:nvGrpSpPr>
        <p:grpSpPr>
          <a:xfrm>
            <a:off x="5077659" y="3504887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1219E8-EA37-9467-ED6B-1EEB295A039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문제나 주제를 중앙에 명확히 적기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1B51365-F59B-3E17-17AA-EB5702DEF33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5F199A72-E09E-000E-EE89-95374AD767F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CA7776E6-EFD2-91C3-AF16-AFE9D6FFBDB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B9D8028-01CA-5704-AE8F-ABF0C08EA027}"/>
              </a:ext>
            </a:extLst>
          </p:cNvPr>
          <p:cNvGrpSpPr/>
          <p:nvPr/>
        </p:nvGrpSpPr>
        <p:grpSpPr>
          <a:xfrm>
            <a:off x="5077659" y="4212179"/>
            <a:ext cx="6189857" cy="463460"/>
            <a:chOff x="3965516" y="2790917"/>
            <a:chExt cx="6189857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FD011E-8DC3-E61D-6288-42068A6F851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어르신 디지털 소외 해결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DFBA6B0-7542-6568-9949-8764ECB86DC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93F56605-9C3D-A054-24AC-54AD4EF982A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BD95315C-145D-FAC4-E822-FEAB89F3F79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013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F7E96-DFD2-DA51-804E-EFFE9FDA6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B96D8FF-1EB7-BF7E-A4AC-0797E8B357E7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7FEF4F83-D8CA-5627-5CC7-0157958134EA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476E6E9F-4588-5B57-10B0-44D339C465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CB7F6A7D-9439-602E-9570-1BE32C7A59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2270D38C-F511-A316-B495-5EDA5B8FD3D2}"/>
              </a:ext>
            </a:extLst>
          </p:cNvPr>
          <p:cNvGrpSpPr/>
          <p:nvPr/>
        </p:nvGrpSpPr>
        <p:grpSpPr>
          <a:xfrm>
            <a:off x="3776155" y="1889369"/>
            <a:ext cx="4487169" cy="630942"/>
            <a:chOff x="4374206" y="2798058"/>
            <a:chExt cx="4487169" cy="6309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F92C4-F6D0-914F-242A-FE7C9B523A28}"/>
                </a:ext>
              </a:extLst>
            </p:cNvPr>
            <p:cNvSpPr txBox="1"/>
            <p:nvPr/>
          </p:nvSpPr>
          <p:spPr>
            <a:xfrm>
              <a:off x="4943315" y="2798058"/>
              <a:ext cx="391806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마인드맵 작성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5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75794A4C-ACB3-BB1F-7BB9-474742E4898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AA1EA607-8C05-4EA9-5567-91B2620EE39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" name="그림 11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81FC12C-A3EE-A1F6-37BF-A3530A3F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687BD08-5CA5-46E5-50E2-E1930BDC4ADA}"/>
              </a:ext>
            </a:extLst>
          </p:cNvPr>
          <p:cNvGrpSpPr/>
          <p:nvPr/>
        </p:nvGrpSpPr>
        <p:grpSpPr>
          <a:xfrm>
            <a:off x="4458768" y="2696370"/>
            <a:ext cx="5388618" cy="571286"/>
            <a:chOff x="1013127" y="1841927"/>
            <a:chExt cx="5388618" cy="5712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D55337-1655-C973-307F-124D475B7AD4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가지의 굵기 구분</a:t>
              </a:r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6AE45208-FC78-7A2A-4A9D-77394E316C3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C5B076D-911C-F9F3-60EF-610CC7420148}"/>
              </a:ext>
            </a:extLst>
          </p:cNvPr>
          <p:cNvGrpSpPr/>
          <p:nvPr/>
        </p:nvGrpSpPr>
        <p:grpSpPr>
          <a:xfrm>
            <a:off x="5077659" y="3504887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34CE64-B08F-890D-0121-FD04261B3BF2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주요 가지는 굵게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부가지는 얇게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779E5861-E410-4EAB-618E-ED74CB42ED6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1FA5149F-082C-37BD-8D4B-DA83557D67F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A7F598A6-FDE8-9053-DA03-46D777CEBBE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0B41BAB-7273-C5E7-6533-F5E63B5CB726}"/>
              </a:ext>
            </a:extLst>
          </p:cNvPr>
          <p:cNvGrpSpPr/>
          <p:nvPr/>
        </p:nvGrpSpPr>
        <p:grpSpPr>
          <a:xfrm>
            <a:off x="5077659" y="4212179"/>
            <a:ext cx="6189857" cy="463460"/>
            <a:chOff x="3965516" y="2790917"/>
            <a:chExt cx="6189857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68DEA8-50BE-2DF1-4850-83C31ADB519F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정보의 위계가 한눈에 보이게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6CED3383-D84E-716A-E3FE-866F44A2640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33047900-398E-1E4C-830B-EDFAE0B98C4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BB53815A-A7BC-4D8B-A40B-3F86A7015AF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81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3717B-EBB5-13ED-B1F5-64576F458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DBC83F3-D6C7-5DC5-D207-BA0FB782FD15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09F2AE9A-942B-F0D6-53EE-FF6FBAA55511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8B02A8ED-2651-E9AD-2CD8-3DDA2FC12E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FB82A02F-70EC-21F0-40AE-A1D9858FB4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DA5DA41-181D-3F7A-9168-1157E6738AC0}"/>
              </a:ext>
            </a:extLst>
          </p:cNvPr>
          <p:cNvGrpSpPr/>
          <p:nvPr/>
        </p:nvGrpSpPr>
        <p:grpSpPr>
          <a:xfrm>
            <a:off x="3776155" y="1889369"/>
            <a:ext cx="4487169" cy="630942"/>
            <a:chOff x="4374206" y="2798058"/>
            <a:chExt cx="4487169" cy="6309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6C3025-8971-8B36-9E2F-B7EB4FD27C9C}"/>
                </a:ext>
              </a:extLst>
            </p:cNvPr>
            <p:cNvSpPr txBox="1"/>
            <p:nvPr/>
          </p:nvSpPr>
          <p:spPr>
            <a:xfrm>
              <a:off x="4943315" y="2798058"/>
              <a:ext cx="391806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마인드맵 작성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5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2135F6C-02DF-4269-CB5C-798DB63E6FA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333CC902-AAA2-9A58-3598-2851C774247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" name="그림 11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4DDED62-9FA9-137D-8971-B7643D62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58BCF76-081D-52E6-1209-B3BA6FFB241D}"/>
              </a:ext>
            </a:extLst>
          </p:cNvPr>
          <p:cNvGrpSpPr/>
          <p:nvPr/>
        </p:nvGrpSpPr>
        <p:grpSpPr>
          <a:xfrm>
            <a:off x="4458768" y="2696370"/>
            <a:ext cx="5388618" cy="571286"/>
            <a:chOff x="1013127" y="1841927"/>
            <a:chExt cx="5388618" cy="5712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29C545-2EE5-3164-BF5E-9512B7D0D109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한 가지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=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하나의 키워드</a:t>
              </a:r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A1EA8EB3-2A36-631F-DC92-2D24CAE0CF0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2D5A412-7076-3244-91C2-FEC0A2B6D8E8}"/>
              </a:ext>
            </a:extLst>
          </p:cNvPr>
          <p:cNvGrpSpPr/>
          <p:nvPr/>
        </p:nvGrpSpPr>
        <p:grpSpPr>
          <a:xfrm>
            <a:off x="5077659" y="3504887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1D595C-4943-D25E-B478-7B3E62C790B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‘스마트폰 교육’ ❌ → ‘스마트폰’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교육’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C49B197-A7DB-2080-5646-69EBC6B770C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61D66B59-5DFB-8749-C385-974813DCFC3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C0F08C4F-7891-A2EC-591A-6F1B493EE62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DD9C606F-CEB3-2FFC-0F2B-1937323ED823}"/>
              </a:ext>
            </a:extLst>
          </p:cNvPr>
          <p:cNvGrpSpPr/>
          <p:nvPr/>
        </p:nvGrpSpPr>
        <p:grpSpPr>
          <a:xfrm>
            <a:off x="4454860" y="4247722"/>
            <a:ext cx="5388618" cy="571286"/>
            <a:chOff x="1013127" y="1841927"/>
            <a:chExt cx="538861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E7BB52-B8D8-0D8A-2394-6ED5F6C09FDE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색상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·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이미지 활용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2BD6DD8A-4786-3D64-1F24-77A2227C86C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7CA75601-D797-5433-1463-CCA0ED3BF991}"/>
              </a:ext>
            </a:extLst>
          </p:cNvPr>
          <p:cNvGrpSpPr/>
          <p:nvPr/>
        </p:nvGrpSpPr>
        <p:grpSpPr>
          <a:xfrm>
            <a:off x="5073751" y="5056239"/>
            <a:ext cx="6189857" cy="463460"/>
            <a:chOff x="3965516" y="2790917"/>
            <a:chExt cx="6189857" cy="4634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1FC604-AC60-EB6D-A633-7112D406BFF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시각적으로 기억하기 쉽게 구성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57F49034-FF25-5141-37A8-A0219B6071A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3C874FF6-42B2-C4B2-72A3-E37D5150F58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36E1F291-B658-FC26-AB43-57EFBA43B29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04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A676B-22CA-827A-01F6-4675C5810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C3578C-CFD5-F40D-4CFC-62F400920CF4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BFEAD4AF-5863-053A-A09D-B3D64C0643D4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91EE143C-3D1E-2017-54DD-57FCF1A575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9319E266-B169-E05F-B8B9-78EF88387E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7E228538-559D-6C93-171A-EE5EEA1963A5}"/>
              </a:ext>
            </a:extLst>
          </p:cNvPr>
          <p:cNvGrpSpPr/>
          <p:nvPr/>
        </p:nvGrpSpPr>
        <p:grpSpPr>
          <a:xfrm>
            <a:off x="3776155" y="1889369"/>
            <a:ext cx="4487169" cy="630942"/>
            <a:chOff x="4374206" y="2798058"/>
            <a:chExt cx="4487169" cy="6309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67A58A-229C-97A2-97FC-940C8528E360}"/>
                </a:ext>
              </a:extLst>
            </p:cNvPr>
            <p:cNvSpPr txBox="1"/>
            <p:nvPr/>
          </p:nvSpPr>
          <p:spPr>
            <a:xfrm>
              <a:off x="4943315" y="2798058"/>
              <a:ext cx="391806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마인드맵 작성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5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원칙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E6FD6466-FB53-089A-91A7-29D5E942DE3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2A06A3D7-8B3F-81B0-AF62-980AAE0E99D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2" name="그림 11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D3DFFC4-B041-8FC4-4A39-3D074A110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B43CF66-2031-8372-D61E-FFA0491737D6}"/>
              </a:ext>
            </a:extLst>
          </p:cNvPr>
          <p:cNvGrpSpPr/>
          <p:nvPr/>
        </p:nvGrpSpPr>
        <p:grpSpPr>
          <a:xfrm>
            <a:off x="4458768" y="2696370"/>
            <a:ext cx="5388618" cy="571286"/>
            <a:chOff x="1013127" y="1841927"/>
            <a:chExt cx="5388618" cy="5712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2A468A-A94C-2D8A-2ED2-F44FCA05C50F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연결 관계 표시</a:t>
              </a:r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C91C4489-0039-36FF-0BBC-733E5A18D6D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5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B8C88AA-331B-3ACE-7884-38E72351F4C8}"/>
              </a:ext>
            </a:extLst>
          </p:cNvPr>
          <p:cNvGrpSpPr/>
          <p:nvPr/>
        </p:nvGrpSpPr>
        <p:grpSpPr>
          <a:xfrm>
            <a:off x="5077659" y="3504887"/>
            <a:ext cx="6189857" cy="463460"/>
            <a:chOff x="3965516" y="2790917"/>
            <a:chExt cx="61898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A95EDF-ACA3-4B98-FD72-4B1A388982B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점선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화살표로 아이디어 간 관계 표현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5B70984E-C383-C8EC-4CFD-1C01AA913DA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885EC24F-1B93-E04A-169E-D83C451DABA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E37711B1-50A7-653A-5FFD-3A182B81936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304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92F34-2093-E54A-370C-38D46995F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476D9CA-68DA-ABA5-BFB2-3D59A0A349BA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F68811F8-81A8-4C83-9FFC-BA6558DED26F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80C19005-BC9B-82D3-52F1-D815ACA2C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D93DC6B3-2E8E-1723-5199-61A85AF965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2D5ED13-57F2-C63A-A6EB-B7E404CD7996}"/>
              </a:ext>
            </a:extLst>
          </p:cNvPr>
          <p:cNvGrpSpPr/>
          <p:nvPr/>
        </p:nvGrpSpPr>
        <p:grpSpPr>
          <a:xfrm>
            <a:off x="1159936" y="1985258"/>
            <a:ext cx="3682462" cy="630942"/>
            <a:chOff x="4374206" y="2798058"/>
            <a:chExt cx="3682462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8EB171-F97B-EDC0-5F0C-228C901FBA99}"/>
                </a:ext>
              </a:extLst>
            </p:cNvPr>
            <p:cNvSpPr txBox="1"/>
            <p:nvPr/>
          </p:nvSpPr>
          <p:spPr>
            <a:xfrm>
              <a:off x="4943315" y="2798058"/>
              <a:ext cx="311335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마인드맵의 장점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99D5670D-29C6-0A23-F54F-2B2C79DFA0C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4686EFE3-9F72-0244-BE71-0AC9B3D7C2E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37CE7C2-287F-B0CA-7282-9D7E83FA9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C03E83B2-95BF-6B6E-521A-12F65387CC48}"/>
              </a:ext>
            </a:extLst>
          </p:cNvPr>
          <p:cNvGrpSpPr/>
          <p:nvPr/>
        </p:nvGrpSpPr>
        <p:grpSpPr>
          <a:xfrm>
            <a:off x="1974219" y="2697807"/>
            <a:ext cx="6189857" cy="863570"/>
            <a:chOff x="3965516" y="2790917"/>
            <a:chExt cx="6189857" cy="8635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B80747-1C30-4083-80DE-4654D60897C8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선형적 사고의 한계를 벗어나 방사형으로 사고를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확장할 수 있음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A4DC90B5-ACE7-92C4-DA00-C9D82073C37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BFE3FADC-D937-A559-0269-4C0C3B00D3A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3AF6D692-DDDD-147E-841B-AC03EF99D01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46DC919-EAC0-EACC-2FD7-A3EE6D917FEF}"/>
              </a:ext>
            </a:extLst>
          </p:cNvPr>
          <p:cNvGrpSpPr/>
          <p:nvPr/>
        </p:nvGrpSpPr>
        <p:grpSpPr>
          <a:xfrm>
            <a:off x="1974219" y="3697850"/>
            <a:ext cx="6189857" cy="863570"/>
            <a:chOff x="3965516" y="2790917"/>
            <a:chExt cx="6189857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AFB98A-D407-2866-63A2-6F93F52D9CC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하나의 아이디어에서 출발해서 예상하지 못했던 연결고리들을 발견함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86A5B60-EA4C-0BB6-5D62-55E2B387B29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4630D8F6-0187-CB01-AD91-37BE77A87FD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4A34F33B-2CC4-5324-CB9B-39EE4C2331F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BDAB22D-8A13-85F2-51B2-083B97341052}"/>
              </a:ext>
            </a:extLst>
          </p:cNvPr>
          <p:cNvGrpSpPr/>
          <p:nvPr/>
        </p:nvGrpSpPr>
        <p:grpSpPr>
          <a:xfrm>
            <a:off x="1974219" y="4697893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3C16A1-912F-2E2F-26F5-C863589FF5A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완전히 새로운 관점의 해결책이 나올 수 있음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054B4782-2270-048B-D9B4-D46AEF887D0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4033F373-F41B-31F4-1A1E-AC04A2D3EE9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B4A3A8C5-C05E-A3F3-035F-F5737CACB22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379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767E7-B3B4-5697-DBFD-B11109D18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BDB14C3-7843-FB6E-B23D-B7DE028C3036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34B29F28-CF02-E78C-BDF9-B9A7CE98C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4E49D0C-2526-810F-7E8F-F3FA6059E1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614EB4E-F047-3E22-26CC-BB706366F9C8}"/>
              </a:ext>
            </a:extLst>
          </p:cNvPr>
          <p:cNvGrpSpPr/>
          <p:nvPr/>
        </p:nvGrpSpPr>
        <p:grpSpPr>
          <a:xfrm>
            <a:off x="2041384" y="1687356"/>
            <a:ext cx="4272469" cy="630942"/>
            <a:chOff x="4374206" y="2798058"/>
            <a:chExt cx="4272469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0E186C-07F6-BA7D-6972-2D754EFC5BD9}"/>
                </a:ext>
              </a:extLst>
            </p:cNvPr>
            <p:cNvSpPr txBox="1"/>
            <p:nvPr/>
          </p:nvSpPr>
          <p:spPr>
            <a:xfrm>
              <a:off x="4943314" y="2798058"/>
              <a:ext cx="370336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스캠퍼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SCAMPER)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E1B423F6-5A12-C356-E9FC-6923E7ABDD5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4502D381-7BEA-7666-F992-2615DD174FE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" name="그림 7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0FACE61-09A7-3275-4727-5C019E78D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C7F10D79-C36F-EB74-2710-3B2EA2A27500}"/>
              </a:ext>
            </a:extLst>
          </p:cNvPr>
          <p:cNvSpPr/>
          <p:nvPr/>
        </p:nvSpPr>
        <p:spPr>
          <a:xfrm>
            <a:off x="1134095" y="2401400"/>
            <a:ext cx="7681659" cy="3272569"/>
          </a:xfrm>
          <a:prstGeom prst="roundRect">
            <a:avLst>
              <a:gd name="adj" fmla="val 11891"/>
            </a:avLst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강력한 발상 기법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이미 존재하는 무언가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를 출발점으로 삼음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그 대상에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7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가지의 체계적인 질문을 던짐으로써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우리가 가진 아이디어나 제품을 의도적으로 다른 각도에서 분해하고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재조립하고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변형하도록 돕는 일종의 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사고의 내비게이션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이라고 할 수 있음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스캠퍼를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통해 하나의 아이디어가 여러 변주를 거쳐 확장되면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우리는 새로운 도전에 직면</a:t>
            </a:r>
          </a:p>
        </p:txBody>
      </p:sp>
    </p:spTree>
    <p:extLst>
      <p:ext uri="{BB962C8B-B14F-4D97-AF65-F5344CB8AC3E}">
        <p14:creationId xmlns:p14="http://schemas.microsoft.com/office/powerpoint/2010/main" val="354880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55299-278D-AA43-5FD0-049D08774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3C94785-A6E4-8651-F07E-0C9BE2F29502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5E1BB9FF-BEEE-11EC-8D4F-23C1D9A26A79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DB6BE8DC-87C0-BB51-9776-9D92A53A6C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93B1F326-0D8F-FAC5-F967-5E3A5FE9D9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9ADDA593-D71E-C02D-7E80-4DDA7743252B}"/>
              </a:ext>
            </a:extLst>
          </p:cNvPr>
          <p:cNvGrpSpPr/>
          <p:nvPr/>
        </p:nvGrpSpPr>
        <p:grpSpPr>
          <a:xfrm>
            <a:off x="1450590" y="2697807"/>
            <a:ext cx="6189857" cy="863570"/>
            <a:chOff x="3965516" y="2790917"/>
            <a:chExt cx="6189857" cy="8635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93CD17-3077-2566-A104-BA8F1DEB7291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SCAMPER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활동을 하고 나면 보통 수십 개에서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수백 개의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포스트잇이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벽에 붙어있음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C1D8AE0B-5AED-DFD6-BE6A-6DC8E10698F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CBFE722C-83C1-AFB5-0B30-BA767811CBC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688FDD49-59DF-8633-394A-B3A20CF2AEA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C4110DD-0365-EA30-E2AC-A00FA95DCD40}"/>
              </a:ext>
            </a:extLst>
          </p:cNvPr>
          <p:cNvGrpSpPr/>
          <p:nvPr/>
        </p:nvGrpSpPr>
        <p:grpSpPr>
          <a:xfrm>
            <a:off x="1450590" y="3697850"/>
            <a:ext cx="6189857" cy="863570"/>
            <a:chOff x="3965516" y="2790917"/>
            <a:chExt cx="6189857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5609B6-DF96-6204-EF20-77F3D6143687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효과적인 아이디어 보드를 만들기 위해서는 체계적인 접근이 필요함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A398529C-1FE5-EE0B-EE0A-BBFAA09E748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CC3A52B9-DF60-CF10-E91A-AE232AD0136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F2BBA3C3-4D08-CB02-C558-F2940E4682A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8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99949-6569-2ADD-B954-3A726033E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36BC295-6905-3502-D510-EA425A5E4C89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ADB3D44A-44B3-3913-5BCC-6E905A2A16C1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B5AA568E-3D62-2DE4-4FEB-42F6FD62D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D9DF2C01-D699-FA51-BDDF-E33FFE63FA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34BB595D-B1D8-71A3-375D-AEEC5CED7A53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9DD20A2-4230-46C0-F61F-13EDDF406E6E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92504ABB-3BAF-0283-B673-9C9FDDDC2D1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42265447-6FEE-A7FE-D948-9C4513301B8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06F81AD-0901-F0C3-81A9-6EAAE0D42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37CF565D-869D-976E-2AD6-139ABBDE6783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ACEF62-89A7-4574-D15F-5028B1A55D43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친화도 다이어그램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352878F6-DABA-65E0-433A-E74A515C2C7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3FAB89C-6F59-30AC-9FD4-6EBD3B0EC702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28F4AA-2037-0914-12F0-8A4CC91D11CC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유사한 성격의 아이디어끼리 자연스럽게 그룹을 만들어 묶는 것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23311E4-B5F4-29E9-29C5-2F6E279EC53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FF9D6880-14F6-C651-7769-756E8500891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F5E11506-2D33-C907-D2A5-DFCE72BFE24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73CD9240-D210-F054-56AF-98290C1F6737}"/>
              </a:ext>
            </a:extLst>
          </p:cNvPr>
          <p:cNvSpPr/>
          <p:nvPr/>
        </p:nvSpPr>
        <p:spPr>
          <a:xfrm>
            <a:off x="2009581" y="3717038"/>
            <a:ext cx="6634235" cy="2421255"/>
          </a:xfrm>
          <a:prstGeom prst="roundRect">
            <a:avLst>
              <a:gd name="adj" fmla="val 11891"/>
            </a:avLst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모든 </a:t>
            </a: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포스트잇을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무작위로 펼치기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팀원들이 직관적으로 유사한 것끼리 모으기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논리보다 ‘감각적인 </a:t>
            </a: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유사성’에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집중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각 그룹에 대표 제목 붙이기 → 너무 추상적이거나 구체적이지 않게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그룹 간 관계를 화살표나 선으로 표시</a:t>
            </a:r>
          </a:p>
        </p:txBody>
      </p:sp>
    </p:spTree>
    <p:extLst>
      <p:ext uri="{BB962C8B-B14F-4D97-AF65-F5344CB8AC3E}">
        <p14:creationId xmlns:p14="http://schemas.microsoft.com/office/powerpoint/2010/main" val="34757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DC440-D1D2-BE0F-384A-1037B10D8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7893B02-A4E6-7356-F8C0-CE95F5EBB0F3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3B7A5F4E-6252-40FA-B5DE-E61EA5ED5000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A1A01ED4-97CC-B50B-50DC-BBB9ED0B15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990D6F7D-B463-7EB2-0961-B686C7664F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E2A0794E-4C53-0B5B-B6B9-0A5536A00EEF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A09A2B-148B-DF25-A081-877D54B83FDB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E95FC5B9-A0BE-1690-AC8A-F5A78BED081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287030B3-B470-D9DF-7239-C1965C0DF6D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377E013-CD3F-5163-82B9-E714A6975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C4566D58-BB46-F08B-EC39-53FCCADFC29E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3387B0-2E0C-14ED-B0FA-A7475B188890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친화도 다이어그램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84F719A5-BBA8-7F4B-59F3-547C66EB639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B5235C6-D4B0-E7BF-615F-7C90194A96F6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A3E737-17A1-7ED6-36EC-F99CA8E7D132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어르신 디지털 교육 문제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577F208-E388-B251-148B-B95D3988EC2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6695CA82-A0EF-8C6E-FACB-B054C11E453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CA917ABD-6F6B-21D3-58A3-F7835BD8F2F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6AC7D59-A620-D646-1FED-8C4F47669076}"/>
              </a:ext>
            </a:extLst>
          </p:cNvPr>
          <p:cNvGrpSpPr/>
          <p:nvPr/>
        </p:nvGrpSpPr>
        <p:grpSpPr>
          <a:xfrm>
            <a:off x="2154501" y="3739554"/>
            <a:ext cx="6500098" cy="463460"/>
            <a:chOff x="7612087" y="1503592"/>
            <a:chExt cx="6500098" cy="463460"/>
          </a:xfrm>
        </p:grpSpPr>
        <p:pic>
          <p:nvPicPr>
            <p:cNvPr id="18" name="Image 1" descr="preencoded.png">
              <a:extLst>
                <a:ext uri="{FF2B5EF4-FFF2-40B4-BE49-F238E27FC236}">
                  <a16:creationId xmlns:a16="http://schemas.microsoft.com/office/drawing/2014/main" id="{50213BE7-16D9-CD9F-CBA3-086479859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7225BB-7AEA-0F40-94E5-D653B4683062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‘큰 글씨 키오스크’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음성 안내 서비스’ → 접근성 개선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3410F19-3A3D-A06F-3AC6-F4B5C4137BB3}"/>
              </a:ext>
            </a:extLst>
          </p:cNvPr>
          <p:cNvGrpSpPr/>
          <p:nvPr/>
        </p:nvGrpSpPr>
        <p:grpSpPr>
          <a:xfrm>
            <a:off x="2154501" y="4440659"/>
            <a:ext cx="6500098" cy="463460"/>
            <a:chOff x="7612087" y="1503592"/>
            <a:chExt cx="6500098" cy="463460"/>
          </a:xfrm>
        </p:grpSpPr>
        <p:pic>
          <p:nvPicPr>
            <p:cNvPr id="21" name="Image 1" descr="preencoded.png">
              <a:extLst>
                <a:ext uri="{FF2B5EF4-FFF2-40B4-BE49-F238E27FC236}">
                  <a16:creationId xmlns:a16="http://schemas.microsoft.com/office/drawing/2014/main" id="{53F848F3-6C47-C05D-D3FA-B90F82CF6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574103-6562-1D76-1F9B-17CA709A1038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‘손주와 함께’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동네 모임’ → 사회적 지원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58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A2DA1-C7B5-B5A7-1504-9C26C6217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6811430-66F1-74A3-CB47-AFD67C1E0CA5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ECD97031-A33E-212B-EF97-B2EFBFBCB4D3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8E2B6C14-61E3-6053-C983-CCC88F03D0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544B5FA0-FD50-E974-CB15-AAEACC4EB4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0C804-8D18-28F5-E28B-6F37B6FFF3A2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606BF0-586C-3ECA-8276-59F864155616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78420946-E09D-2AA6-18D9-19803AE2634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C29D848E-43FB-749F-3844-FBAF3A20BA6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90A6126-5B89-4ECE-BE78-36FD116DB4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00155CB6-0A20-3308-7DD0-F4FBBF607B08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D406F3-7C26-7058-954E-FAA4CB1A56A1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클러스터링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7CD30E89-7CBD-356E-8CBE-AAC5A1050DA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74649D6-C73F-04C4-B00E-9CC72A8FEB3D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438CAA-116E-37D5-4B03-B0092F277A6E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미리 정한 기준에 따라 체계적으로 분류하는 방법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C8E0289-651F-DB8D-1F8D-1155E811DF6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94AC8AE3-1FCA-08FA-4103-CBFD3BE33CB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1CB79594-398B-09A2-DFB9-EE5DD65772D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FC219FB-EB1E-D915-42B2-620D9D908EA9}"/>
              </a:ext>
            </a:extLst>
          </p:cNvPr>
          <p:cNvGrpSpPr/>
          <p:nvPr/>
        </p:nvGrpSpPr>
        <p:grpSpPr>
          <a:xfrm>
            <a:off x="1692875" y="3971284"/>
            <a:ext cx="7106645" cy="463460"/>
            <a:chOff x="3965516" y="2790917"/>
            <a:chExt cx="7106645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31F487-B05F-018B-C2D0-423E43D55DEB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친화도 다이어그램보다 의도적이고 분석적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931D3CBB-D359-192C-43DB-CCC2665F395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C433DB7E-F3BD-6D6D-84A1-E8E63271BD1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54A7F129-293C-D588-E67F-DE9535DC842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202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24502-0C4B-2B76-F4F0-B21D09AE8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EE664D7-04D9-6AEB-2A8A-60D5E4D3469B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40EC6D36-FFBA-C7D6-9C04-6D09E96ECD5E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E9EABC5E-1572-3C26-6781-A3D6D0485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24AA38DD-9A3A-AD68-D561-1D173A7931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69335CE-A2C1-F371-B9F2-846B133A1D89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5DB73F-61BD-DEA2-8960-2CDD1B53E547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2B9BDE44-83D3-17CE-15A5-66C04ACD5B9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8C1C763B-C716-42DD-718B-38E3A37B31F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A266EEE-40CC-8DB7-5785-A6780FADB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5647CE35-93E0-4328-863E-FAB4A0F9AED4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C0BED4-B71C-C9F8-05FB-29F9E4B61816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클러스터링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01CB045-077B-B999-8AB1-2AD70F49BE8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80C61F6-0CC6-D236-3F04-9C83268F04A3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DCA1D7-E346-A5C5-85C0-7EB090206CE3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테마별 분류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2F19DE3-7DD2-26E5-5F89-65B4F99ECC5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5A412B5E-C924-F29E-5E9B-9151167ED2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64FB101B-2C69-CEFB-6CC5-61278B3533F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7C17AAC-625F-0C3A-B17C-47443DF36BA1}"/>
              </a:ext>
            </a:extLst>
          </p:cNvPr>
          <p:cNvGrpSpPr/>
          <p:nvPr/>
        </p:nvGrpSpPr>
        <p:grpSpPr>
          <a:xfrm>
            <a:off x="2154501" y="3739554"/>
            <a:ext cx="6500098" cy="463460"/>
            <a:chOff x="7612087" y="1503592"/>
            <a:chExt cx="6500098" cy="463460"/>
          </a:xfrm>
        </p:grpSpPr>
        <p:pic>
          <p:nvPicPr>
            <p:cNvPr id="17" name="Image 1" descr="preencoded.png">
              <a:extLst>
                <a:ext uri="{FF2B5EF4-FFF2-40B4-BE49-F238E27FC236}">
                  <a16:creationId xmlns:a16="http://schemas.microsoft.com/office/drawing/2014/main" id="{4E5358CF-D971-49B1-D423-D1E2A8483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6B8C9B-BF71-C0DF-F8DB-415A47E08C57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기술적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경제적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제도적 해결책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20185F6-0EFD-C793-002A-FEEE53CC97E3}"/>
              </a:ext>
            </a:extLst>
          </p:cNvPr>
          <p:cNvGrpSpPr/>
          <p:nvPr/>
        </p:nvGrpSpPr>
        <p:grpSpPr>
          <a:xfrm>
            <a:off x="2154501" y="4388722"/>
            <a:ext cx="6500098" cy="463460"/>
            <a:chOff x="7612087" y="1503592"/>
            <a:chExt cx="6500098" cy="463460"/>
          </a:xfrm>
        </p:grpSpPr>
        <p:pic>
          <p:nvPicPr>
            <p:cNvPr id="20" name="Image 1" descr="preencoded.png">
              <a:extLst>
                <a:ext uri="{FF2B5EF4-FFF2-40B4-BE49-F238E27FC236}">
                  <a16:creationId xmlns:a16="http://schemas.microsoft.com/office/drawing/2014/main" id="{4FD577E4-C0F0-76E7-98D0-E10990E67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0B883F5-8F6F-5211-FC63-723C2F1A8648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앱 개발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AI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음성인식 → 기술적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288E3FE-D6E9-8877-74CE-14A27D0BE166}"/>
              </a:ext>
            </a:extLst>
          </p:cNvPr>
          <p:cNvGrpSpPr/>
          <p:nvPr/>
        </p:nvGrpSpPr>
        <p:grpSpPr>
          <a:xfrm>
            <a:off x="2154501" y="5037891"/>
            <a:ext cx="6500098" cy="463460"/>
            <a:chOff x="7612087" y="1503592"/>
            <a:chExt cx="6500098" cy="463460"/>
          </a:xfrm>
        </p:grpSpPr>
        <p:pic>
          <p:nvPicPr>
            <p:cNvPr id="28" name="Image 1" descr="preencoded.png">
              <a:extLst>
                <a:ext uri="{FF2B5EF4-FFF2-40B4-BE49-F238E27FC236}">
                  <a16:creationId xmlns:a16="http://schemas.microsoft.com/office/drawing/2014/main" id="{A7E510B9-73FA-8F64-986F-211DB50A2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DB60D7-F2B5-15E8-4B72-1F8FC0D2102A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멘토 프로그램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세대 교류 → 사회적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006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DDC29-4653-DA93-347A-D268EEB43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29D6F4E-E43E-3C35-75BC-2CE744458797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F60E982E-272E-A71B-D47D-2912EFF4D004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0980CB73-E3FB-5647-E01D-7D29D10D89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CE15EF8E-259B-A701-094A-B63DF94DDA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4F40FA1-7830-F695-FA20-6C0DCB03F007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99E5261-D143-F682-76E2-A5DFCAB84D4B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F2DAD148-43F6-141C-BD30-AEC42247FB6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CD9E397A-9FB1-71B6-3176-B45A98A6195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D338D56-DF50-A153-C755-CBDF70F7F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A769FA81-B4B2-2F90-1852-C8866CCD8594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6DD55A-1396-2CAB-8638-6EFF92194E1F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클러스터링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1FD5775B-78F9-311F-4D1F-A276218E712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2F3E32B-F940-9CE4-657D-99EC519120E4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F71672-1120-DEEC-3035-5FE00A7038AC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실행 주체별 분류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A1E77419-035C-D739-EF69-29D33CEF4FC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0172B4C4-4B7D-124F-267A-4F73492470C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57308C83-D591-9EF8-86F6-CE82ED6A99B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9D10BBE-9206-757A-0CD0-7042047D4E26}"/>
              </a:ext>
            </a:extLst>
          </p:cNvPr>
          <p:cNvGrpSpPr/>
          <p:nvPr/>
        </p:nvGrpSpPr>
        <p:grpSpPr>
          <a:xfrm>
            <a:off x="2154501" y="3739554"/>
            <a:ext cx="6500098" cy="463460"/>
            <a:chOff x="7612087" y="1503592"/>
            <a:chExt cx="6500098" cy="463460"/>
          </a:xfrm>
        </p:grpSpPr>
        <p:pic>
          <p:nvPicPr>
            <p:cNvPr id="17" name="Image 1" descr="preencoded.png">
              <a:extLst>
                <a:ext uri="{FF2B5EF4-FFF2-40B4-BE49-F238E27FC236}">
                  <a16:creationId xmlns:a16="http://schemas.microsoft.com/office/drawing/2014/main" id="{8B2E11E1-1D64-F981-7ED0-099C77339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C7DDCD-64AD-4762-9A96-13E2DDB1E309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지자체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기업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시민사회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/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개인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4CDE07A-27DA-CDD0-8DD1-27C7678BB9B2}"/>
              </a:ext>
            </a:extLst>
          </p:cNvPr>
          <p:cNvGrpSpPr/>
          <p:nvPr/>
        </p:nvGrpSpPr>
        <p:grpSpPr>
          <a:xfrm>
            <a:off x="2154501" y="4388722"/>
            <a:ext cx="6500098" cy="463460"/>
            <a:chOff x="7612087" y="1503592"/>
            <a:chExt cx="6500098" cy="463460"/>
          </a:xfrm>
        </p:grpSpPr>
        <p:pic>
          <p:nvPicPr>
            <p:cNvPr id="20" name="Image 1" descr="preencoded.png">
              <a:extLst>
                <a:ext uri="{FF2B5EF4-FFF2-40B4-BE49-F238E27FC236}">
                  <a16:creationId xmlns:a16="http://schemas.microsoft.com/office/drawing/2014/main" id="{157746E0-0230-41C8-0A60-0E35C53B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2032AF-CF45-1398-F9E5-6E2DFD8A9665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 예산 지원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',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법제도 개선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은 정부 영역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4DD77DC6-7B2A-D428-D8F8-B1D8F624334D}"/>
              </a:ext>
            </a:extLst>
          </p:cNvPr>
          <p:cNvGrpSpPr/>
          <p:nvPr/>
        </p:nvGrpSpPr>
        <p:grpSpPr>
          <a:xfrm>
            <a:off x="2154501" y="5037891"/>
            <a:ext cx="6500098" cy="463460"/>
            <a:chOff x="7612087" y="1503592"/>
            <a:chExt cx="6500098" cy="463460"/>
          </a:xfrm>
        </p:grpSpPr>
        <p:pic>
          <p:nvPicPr>
            <p:cNvPr id="26" name="Image 1" descr="preencoded.png">
              <a:extLst>
                <a:ext uri="{FF2B5EF4-FFF2-40B4-BE49-F238E27FC236}">
                  <a16:creationId xmlns:a16="http://schemas.microsoft.com/office/drawing/2014/main" id="{3A3C9DD8-1F90-04D2-669C-26A76FE8E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96DA71-FEDE-ADB2-AB0F-1483FB335FE0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기업 사회공헌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',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 개발 투자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는 기업 영역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68A598F-295D-0299-FDAE-0E2644517A3A}"/>
              </a:ext>
            </a:extLst>
          </p:cNvPr>
          <p:cNvGrpSpPr/>
          <p:nvPr/>
        </p:nvGrpSpPr>
        <p:grpSpPr>
          <a:xfrm>
            <a:off x="2154501" y="5682648"/>
            <a:ext cx="6500098" cy="463460"/>
            <a:chOff x="7612087" y="1503592"/>
            <a:chExt cx="6500098" cy="463460"/>
          </a:xfrm>
        </p:grpSpPr>
        <p:pic>
          <p:nvPicPr>
            <p:cNvPr id="64" name="Image 1" descr="preencoded.png">
              <a:extLst>
                <a:ext uri="{FF2B5EF4-FFF2-40B4-BE49-F238E27FC236}">
                  <a16:creationId xmlns:a16="http://schemas.microsoft.com/office/drawing/2014/main" id="{A94E3F27-59AA-703C-BB2E-ED9C85A53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09F6335-D439-B777-BDAE-2D95294C35DA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자원봉사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',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동네 모임 참여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는 시민 영역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37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FA719-FB70-B1EE-6A4B-DEACD0EA1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6422F46-A063-06D2-1600-F700F74EB319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59A10E4E-6219-905B-0708-54E1CFF8A3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5F7919A3-A2EE-9D48-C4B5-9A0DDE52BD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037DB2A1-87CE-8BDD-D58A-BC79905F1B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D91521B-EDD7-3707-8CB2-87A143354783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2FFF98-1604-8B66-DDA5-19CDE0FB26C7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696AE4D-03E6-DA4E-D0A5-420EB5FF8E7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AD11EFF8-4877-C5A4-C7F6-B6FBA91522E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3DDBEF1-3426-BC3B-1DC2-59ABD62CA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E89AB7E2-8F07-5ED6-930E-6415A551C77B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73AD11-A3CC-156C-CB05-01D0263B57FA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클러스터링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DCBD8DE-9509-113A-F6D9-163A270E526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D1A560B-8A26-09F2-28FB-B87D4DA7CAA0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AA456A-F568-00CC-2911-9C6E7DE2569E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시간대별 분류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CCC8B8EA-8E53-DAE4-C082-956F747451B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57F6C167-880B-A9BB-DF66-1E574B578B2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ABEAF49C-CFDE-2348-D5E2-7581A1B169C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B7951D2-28F1-2EAE-D873-635CAA7D7C39}"/>
              </a:ext>
            </a:extLst>
          </p:cNvPr>
          <p:cNvGrpSpPr/>
          <p:nvPr/>
        </p:nvGrpSpPr>
        <p:grpSpPr>
          <a:xfrm>
            <a:off x="2154501" y="3739554"/>
            <a:ext cx="6500098" cy="463460"/>
            <a:chOff x="7612087" y="1503592"/>
            <a:chExt cx="6500098" cy="463460"/>
          </a:xfrm>
        </p:grpSpPr>
        <p:pic>
          <p:nvPicPr>
            <p:cNvPr id="17" name="Image 1" descr="preencoded.png">
              <a:extLst>
                <a:ext uri="{FF2B5EF4-FFF2-40B4-BE49-F238E27FC236}">
                  <a16:creationId xmlns:a16="http://schemas.microsoft.com/office/drawing/2014/main" id="{10F34752-A4D9-7701-0A51-D5C9F6064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5CC374-AA7A-3151-5D27-FBF8864240EB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실행 시점과 소요 기간에 따른 구분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046E1298-BBC6-40B1-B8D8-D7A3B296DC17}"/>
              </a:ext>
            </a:extLst>
          </p:cNvPr>
          <p:cNvGrpSpPr/>
          <p:nvPr/>
        </p:nvGrpSpPr>
        <p:grpSpPr>
          <a:xfrm>
            <a:off x="2154501" y="4388722"/>
            <a:ext cx="6500098" cy="863570"/>
            <a:chOff x="7612087" y="1503592"/>
            <a:chExt cx="6500098" cy="863570"/>
          </a:xfrm>
        </p:grpSpPr>
        <p:pic>
          <p:nvPicPr>
            <p:cNvPr id="20" name="Image 1" descr="preencoded.png">
              <a:extLst>
                <a:ext uri="{FF2B5EF4-FFF2-40B4-BE49-F238E27FC236}">
                  <a16:creationId xmlns:a16="http://schemas.microsoft.com/office/drawing/2014/main" id="{4E57478D-0BAE-BC94-EB80-B7FD636C4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3C5204-F7EF-47C1-88DD-46EF799627B9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실행 가능한 단기 과제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준비 기간이 필요한 중기 과제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장기적 비전과 인프라 구축이 필요한 장기 과제로 구분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56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211FB-96C3-61A3-0E0C-58705275A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ACD7FEF-E236-7552-874D-0DD323BAD1F7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CCACCB7B-9565-4713-F68C-823F1B9C76D2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89F7B341-CC75-7ED0-04A9-A9201FD490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28085FA3-4992-E5CD-D5A5-11DE7AFCDA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68A8632-BE87-FB91-1446-00EDBF915E30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B219AA-AE86-7AB1-3CF6-C37F5FA33B28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F5EDC835-FB41-DE54-C496-9FDB21B16FF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62B10AC1-9D7E-C536-91EE-242FD050522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4F202E5-0D11-CE6A-B93E-37EE84897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5CFC6A3A-D34E-29C7-5B5C-DA9F03E2026D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50C624-F006-30C9-E449-1E90C8D88ABB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클러스터링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9713ADAB-3E36-D88E-1540-8AD62DCDADF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0225C50-2DEC-A9EC-641A-E25027404C73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F6F0C2-1DD2-4A76-9AF8-E866FF1CB1EF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시간대별 분류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A4A8236-7A28-83DC-F246-E17F6BA289C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D62DB2BE-DFFC-0E16-C54B-FCB6FD732DE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C4968C50-751E-418F-5A26-401734F96BA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40D6AE2-DE7E-0ADA-FD19-8598D67B8F3F}"/>
              </a:ext>
            </a:extLst>
          </p:cNvPr>
          <p:cNvGrpSpPr/>
          <p:nvPr/>
        </p:nvGrpSpPr>
        <p:grpSpPr>
          <a:xfrm>
            <a:off x="2154501" y="3739554"/>
            <a:ext cx="6500098" cy="463460"/>
            <a:chOff x="7612087" y="1503592"/>
            <a:chExt cx="6500098" cy="463460"/>
          </a:xfrm>
        </p:grpSpPr>
        <p:pic>
          <p:nvPicPr>
            <p:cNvPr id="17" name="Image 1" descr="preencoded.png">
              <a:extLst>
                <a:ext uri="{FF2B5EF4-FFF2-40B4-BE49-F238E27FC236}">
                  <a16:creationId xmlns:a16="http://schemas.microsoft.com/office/drawing/2014/main" id="{6262BD86-C86D-B3BC-739C-9704D0E2A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8F7AF8-97F9-F6EC-1D3F-1691319FA2AA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단기 과제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기존 키오스크에 돋보기 부착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D9153E8-F2C1-2E81-A328-A3FD4E2AE8CF}"/>
              </a:ext>
            </a:extLst>
          </p:cNvPr>
          <p:cNvGrpSpPr/>
          <p:nvPr/>
        </p:nvGrpSpPr>
        <p:grpSpPr>
          <a:xfrm>
            <a:off x="2154501" y="4388722"/>
            <a:ext cx="6500098" cy="463460"/>
            <a:chOff x="7612087" y="1503592"/>
            <a:chExt cx="6500098" cy="463460"/>
          </a:xfrm>
        </p:grpSpPr>
        <p:pic>
          <p:nvPicPr>
            <p:cNvPr id="20" name="Image 1" descr="preencoded.png">
              <a:extLst>
                <a:ext uri="{FF2B5EF4-FFF2-40B4-BE49-F238E27FC236}">
                  <a16:creationId xmlns:a16="http://schemas.microsoft.com/office/drawing/2014/main" id="{575D05C6-7926-5231-F2E5-50328153F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DB65A0-3C07-3A02-A8B2-420CCA790559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중기 과제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전용 교육 앱 개발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930FB39-AC6F-61FC-BE5A-BD4C3BA7D1E2}"/>
              </a:ext>
            </a:extLst>
          </p:cNvPr>
          <p:cNvGrpSpPr/>
          <p:nvPr/>
        </p:nvGrpSpPr>
        <p:grpSpPr>
          <a:xfrm>
            <a:off x="2154501" y="5037891"/>
            <a:ext cx="6500098" cy="463460"/>
            <a:chOff x="7612087" y="1503592"/>
            <a:chExt cx="6500098" cy="463460"/>
          </a:xfrm>
        </p:grpSpPr>
        <p:pic>
          <p:nvPicPr>
            <p:cNvPr id="23" name="Image 1" descr="preencoded.png">
              <a:extLst>
                <a:ext uri="{FF2B5EF4-FFF2-40B4-BE49-F238E27FC236}">
                  <a16:creationId xmlns:a16="http://schemas.microsoft.com/office/drawing/2014/main" id="{A0C4AD8A-2A29-233B-31B3-621F7B5D2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F28A48-D0A0-F503-0202-A68C3AB718FC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장기 과제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포용 도시 구축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86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92E14-10B1-B095-CCD7-9C7135CA6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4B87163-1290-3188-5CAC-D325B02A16F0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F3C94CC9-F9F6-D74E-76D1-7970B68086A9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A925FCC7-BC8B-3520-DDED-6395D7252A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07998329-F545-2917-9AD9-C44AE4EBF8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7A82B366-EB8B-1CA3-FAD6-B9161CCA6A0B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815BA7B-2D35-AA1D-068F-4B150A21DA9A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F27AA6D4-7694-D598-00FE-4B199A7821D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EEEC5A47-E425-D0B5-E089-8A54F15CA3A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36D3F02-D534-A981-00E0-9F035C27B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CBD2B4EA-5742-C42F-7595-AEF4114FFC54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DADBE0-E23E-88A7-BC8E-8F0C764F860E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클러스터링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528F8FBA-D477-AACF-503F-B8B367CADEA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92CE4AC-15D8-42A5-F94A-2C68F4EE00E5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1CE73C-B044-5A64-816A-BC9716E919CF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난이도별 분류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8290E3E-145F-EF03-A4B0-39495DA8E77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3CB11C50-37D0-DAA3-3C8B-912B3C26D93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4DA3179D-4063-5465-A4E9-64506EB91B8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24B2918-9833-FC8F-ABCB-8E11501D1777}"/>
              </a:ext>
            </a:extLst>
          </p:cNvPr>
          <p:cNvGrpSpPr/>
          <p:nvPr/>
        </p:nvGrpSpPr>
        <p:grpSpPr>
          <a:xfrm>
            <a:off x="2154501" y="3739554"/>
            <a:ext cx="6500098" cy="463460"/>
            <a:chOff x="7612087" y="1503592"/>
            <a:chExt cx="6500098" cy="463460"/>
          </a:xfrm>
        </p:grpSpPr>
        <p:pic>
          <p:nvPicPr>
            <p:cNvPr id="17" name="Image 1" descr="preencoded.png">
              <a:extLst>
                <a:ext uri="{FF2B5EF4-FFF2-40B4-BE49-F238E27FC236}">
                  <a16:creationId xmlns:a16="http://schemas.microsoft.com/office/drawing/2014/main" id="{6A357D59-4F07-D413-A707-E21FF4FED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1994F4-13DC-8393-9A27-6897C46FB5A0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실행의 어려움 정도에 따른 구분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E9D4F1D-4FB9-9FAB-B275-5D64C5CF83D2}"/>
              </a:ext>
            </a:extLst>
          </p:cNvPr>
          <p:cNvGrpSpPr/>
          <p:nvPr/>
        </p:nvGrpSpPr>
        <p:grpSpPr>
          <a:xfrm>
            <a:off x="2154501" y="4388722"/>
            <a:ext cx="6500098" cy="1263679"/>
            <a:chOff x="7612087" y="1503592"/>
            <a:chExt cx="6500098" cy="1263679"/>
          </a:xfrm>
        </p:grpSpPr>
        <p:pic>
          <p:nvPicPr>
            <p:cNvPr id="20" name="Image 1" descr="preencoded.png">
              <a:extLst>
                <a:ext uri="{FF2B5EF4-FFF2-40B4-BE49-F238E27FC236}">
                  <a16:creationId xmlns:a16="http://schemas.microsoft.com/office/drawing/2014/main" id="{C0ADCE90-2E2F-609D-113F-E56A4CBC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612087" y="1625735"/>
              <a:ext cx="228600" cy="2286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9D2642-C89B-2DBB-2208-218123A8425D}"/>
                </a:ext>
              </a:extLst>
            </p:cNvPr>
            <p:cNvSpPr txBox="1"/>
            <p:nvPr/>
          </p:nvSpPr>
          <p:spPr>
            <a:xfrm>
              <a:off x="7942224" y="1503592"/>
              <a:ext cx="616996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적은 비용과 노력으로 쉽게 할 수 있는 것들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중간 정도의 자원이 필요한 것들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대규모 투자와 많은 협력이 필요한 고난도 과제로 구분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537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B428A-A6DA-BC91-0297-01C736CA7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3A662CA-E36C-7286-E329-AB51BB7818DE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92FA3D7B-599C-AA87-DB7F-452F78DEE139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9E66BB8C-43E0-2D31-B817-1ACAA55AEB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9F8A85DA-2F47-FBF5-3DD5-490251E245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233C331-D251-AA02-7C78-CE5BAFA7A591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505FEF-DBB8-B6B8-694E-611EF3F831D0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BB4F617-DDB5-AC2F-7E5F-C7C84C6F6D9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5E46B6A8-0A8C-13B8-4941-FFAC23C67FB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3E6FD99-E4AF-D7FB-4D3F-981291C43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0EB4AA73-FA01-EA89-5FCC-8E6FEA09F196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B49C91-3B28-2C32-D8E0-14735D2E9BCB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패턴 발견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88CEF3BB-832E-6E24-DFAE-7410AE32571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23A650A-A788-49DC-6DAE-A38953DE6C81}"/>
              </a:ext>
            </a:extLst>
          </p:cNvPr>
          <p:cNvGrpSpPr/>
          <p:nvPr/>
        </p:nvGrpSpPr>
        <p:grpSpPr>
          <a:xfrm>
            <a:off x="1692875" y="3160592"/>
            <a:ext cx="7106645" cy="863570"/>
            <a:chOff x="3965516" y="2790917"/>
            <a:chExt cx="7106645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D9A125-F1C1-97DC-56EA-E3233EA1311D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아이디어들을 분류하고 정리했다면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이제 그 속에서 의미 있는 패턴을 찾아야 함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9710F095-B678-FF17-A16E-2AEED314DFB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6E3C92F6-EB1F-84A0-8EE0-BE373826B1E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5D9EC17C-0A26-069E-97EF-68AB3B1FA47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DDF1DEF-0212-0843-FB73-17F5E97E9A9F}"/>
              </a:ext>
            </a:extLst>
          </p:cNvPr>
          <p:cNvGrpSpPr/>
          <p:nvPr/>
        </p:nvGrpSpPr>
        <p:grpSpPr>
          <a:xfrm>
            <a:off x="1692875" y="4154935"/>
            <a:ext cx="7106645" cy="463460"/>
            <a:chOff x="3965516" y="2790917"/>
            <a:chExt cx="7106645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B08F85-650B-2563-3C56-62827A6CE1C6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과정에서 문제의 본질과 해결의 핵심 발견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224E0E6E-0ABB-545C-2686-41385BF199C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1B741B78-B417-BB55-D2D8-87FE01D508C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0839DF52-A917-F81E-08BC-E59217E7696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0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6720E-7AB2-9642-A021-83AF45699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스크린샷, 그린, 프랙탈 아트, 나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331B37-9C12-8B99-0055-A0821AF8E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r="12776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CE9CAE-41FE-73AD-A011-136B94363F5D}"/>
              </a:ext>
            </a:extLst>
          </p:cNvPr>
          <p:cNvSpPr txBox="1"/>
          <p:nvPr/>
        </p:nvSpPr>
        <p:spPr>
          <a:xfrm>
            <a:off x="363417" y="1330707"/>
            <a:ext cx="749343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아이디어의 숲</a:t>
            </a:r>
            <a:r>
              <a:rPr lang="en-US" altLang="ko-KR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en-US" altLang="ko-KR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 </a:t>
            </a:r>
            <a:r>
              <a:rPr lang="ko-KR" altLang="en-US" sz="29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속에서 길을 잃지 않는 것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5EEE13B-6EF3-7EFE-7836-25DBAB57BD45}"/>
              </a:ext>
            </a:extLst>
          </p:cNvPr>
          <p:cNvSpPr/>
          <p:nvPr/>
        </p:nvSpPr>
        <p:spPr>
          <a:xfrm>
            <a:off x="1" y="2024832"/>
            <a:ext cx="12192000" cy="3392677"/>
          </a:xfrm>
          <a:prstGeom prst="rect">
            <a:avLst/>
          </a:prstGeom>
          <a:solidFill>
            <a:schemeClr val="bg1">
              <a:alpha val="4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24A7CC4-A370-1A10-B1B6-FF750601D899}"/>
              </a:ext>
            </a:extLst>
          </p:cNvPr>
          <p:cNvGrpSpPr/>
          <p:nvPr/>
        </p:nvGrpSpPr>
        <p:grpSpPr>
          <a:xfrm>
            <a:off x="1740754" y="2826753"/>
            <a:ext cx="4429737" cy="463460"/>
            <a:chOff x="3965516" y="2790917"/>
            <a:chExt cx="4429737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84C6C0-179B-034E-1835-258C689D7EF3}"/>
                </a:ext>
              </a:extLst>
            </p:cNvPr>
            <p:cNvSpPr txBox="1"/>
            <p:nvPr/>
          </p:nvSpPr>
          <p:spPr>
            <a:xfrm>
              <a:off x="4282223" y="2790917"/>
              <a:ext cx="411303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숲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지도를 그리는 작업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BD6DC4C5-044F-F35F-144F-A6365067CEA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3E7D826E-9E9F-4733-2F64-538AD3BB942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3A195534-7323-E1D3-9B0D-EFBD073F5DA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AAB9F6E-AF8E-897C-BCD7-CB619BE2C161}"/>
              </a:ext>
            </a:extLst>
          </p:cNvPr>
          <p:cNvGrpSpPr/>
          <p:nvPr/>
        </p:nvGrpSpPr>
        <p:grpSpPr>
          <a:xfrm>
            <a:off x="1740754" y="3588753"/>
            <a:ext cx="9099183" cy="863570"/>
            <a:chOff x="3965516" y="2790917"/>
            <a:chExt cx="9099183" cy="8635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A20FE6-4C0A-BBE7-A413-3E5D445689A4}"/>
                </a:ext>
              </a:extLst>
            </p:cNvPr>
            <p:cNvSpPr txBox="1"/>
            <p:nvPr/>
          </p:nvSpPr>
          <p:spPr>
            <a:xfrm>
              <a:off x="4282222" y="2790917"/>
              <a:ext cx="878247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 아이디어 가지들이 서로 어떻게 연결되고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새로운 군집을 형성하는지 한눈에 파악하게 하여 혼돈 속에서 질서를 발견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F149783C-AE64-C866-5B81-D7A4E49BD64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FAFD02B1-3A3F-3775-2005-4A77AA5C9A1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DAEE0671-D833-489E-83AD-2D7FA890491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265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41496-2E53-27B7-4904-B70B3B108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0096E4-3079-D168-6865-624E49A346C1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D3291377-BF7A-B9CF-CF8C-BC1AEC577F7D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13AF4F5D-3CEF-3AB0-CE0F-4B4B6A3EC8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FFBE43F5-2028-B26C-3482-F2CB973403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FD8221E-8078-666B-5B6E-6471A7911E6F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9B54B07-7599-B200-C551-029479F41895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65455DD0-80CF-80E5-2930-4E7D4CBD3DF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5736CD62-2BB2-5BDB-5F0C-6CDA1377C77E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7E08575-A3C5-E7E0-A269-FBC8D506D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27B5704D-FC4C-676F-4AAC-8F7466AC9BBD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1B6C8D-5982-BA54-40B0-D5D914B27ED7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패턴 발견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C77CE0BC-04D2-27BD-CA9E-8E5F8B22780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83C9FDE-6077-90B1-34E3-FB715CF1E041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2A282B-3A88-FDE4-C5F6-104288D4DC1A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반복되는 키워드 찾아보기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086A5EA-6DAD-D41E-7548-70A2589DD6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20F97599-C255-9D87-F677-EF26331F211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8F7B85E9-0D9B-F26E-9892-59FCF0EE877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50F538FE-525E-AD45-97C6-4C04140BDD59}"/>
              </a:ext>
            </a:extLst>
          </p:cNvPr>
          <p:cNvSpPr/>
          <p:nvPr/>
        </p:nvSpPr>
        <p:spPr>
          <a:xfrm>
            <a:off x="2009581" y="3717038"/>
            <a:ext cx="6634235" cy="2421255"/>
          </a:xfrm>
          <a:prstGeom prst="roundRect">
            <a:avLst>
              <a:gd name="adj" fmla="val 11891"/>
            </a:avLst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여러 그룹에서 반복되는 단어를 찾아 핵심 키워드로 정리함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자주 등장하는 단어는 문제 해결의 핵심 요소일 가능성이 높음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이를 모아 ‘핵심 이슈 </a:t>
            </a: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리스트’를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만듦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07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5FA0-969C-DE70-79E0-26A90C3B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C746D1D-2396-03B7-05D0-7A0620717304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232DDF83-EA93-8081-98A6-7EE374E93000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209F2A27-3AEE-40EF-A647-B343380D50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7FA33DB2-659F-39D4-C981-8DC07FE56B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CE5DDA17-6413-BFE8-7FC1-B3C9F023640E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B87E55C-9F19-F393-5A33-212CB40737B1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0E674222-FB39-4025-4442-A710FD1D2C8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7FEE5E92-B7B1-E311-B0C8-C91AFC7D5B5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D11134D-BD0B-2642-F855-3146ABB1A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63705DBD-CE90-88B5-B426-8A7775412FCA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29ED3D-549D-0C14-5C21-A36BF4598BD5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패턴 발견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06A558C1-936D-FC00-5F2D-E30296EC613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63B7F7E-489C-3434-8C48-930034A2319D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49561C-D953-35C2-7D1F-DD28A483BE0D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여러 그룹에 걸친 공통 요소 찾아보기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774F84E5-7A6C-CF90-DDA2-2EA5B3FAA3B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22B36385-18E9-18AB-16A5-2DDB7DB726B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F1F58B33-728B-9E68-A7AA-80D3CB16B86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7753F371-CAB6-61D5-3381-68DA77C4CDBA}"/>
              </a:ext>
            </a:extLst>
          </p:cNvPr>
          <p:cNvSpPr/>
          <p:nvPr/>
        </p:nvSpPr>
        <p:spPr>
          <a:xfrm>
            <a:off x="2009581" y="3717039"/>
            <a:ext cx="6634235" cy="1513958"/>
          </a:xfrm>
          <a:prstGeom prst="roundRect">
            <a:avLst>
              <a:gd name="adj" fmla="val 11891"/>
            </a:avLst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‘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멘토 </a:t>
            </a: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역할’이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교육과 사회적 지원 그룹 모두에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등장할 수 있음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이런 교집합 요소가 통합적 해결의 핵심이 됨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901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16D2A-C479-BAEA-8041-E801C48A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0F36D8-1A3D-C2D0-B02C-14669C554E20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576C45EE-5999-4247-18FD-235E574BD0FE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9E23487C-FB0D-7003-9199-43DA12F48C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8E7F89E9-3D6D-548F-519F-75545FC58A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58012D2-9BB6-6B5C-7A78-D89E1D47EE6D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3F7D00-499F-D36E-D2D9-CE282AF29DED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FB0B067D-6165-00EF-96F7-B5CD2F44E96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06CF22A3-F882-8F8D-2A95-760BDCAAA89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7050F51-7D92-D38C-3A02-130459AB6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3CC3177-F6BC-52AB-E09A-E794DFDA76DE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611B72-6C70-9223-3786-4DAB7F8F0865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패턴 발견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1C3B081A-7969-4E0D-A57E-1D3E8709E80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AAAE4E8-4B63-5B1E-525C-C9426A5B3ABC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5571C7-F060-E0A5-D58D-4043E1EF94DF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예상치 못한 연결고리가 발견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7CBA7E1-6B76-0A74-A8ED-A06B1CF66ED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C9630A3B-50B0-5471-010F-5645980E37E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90212B6A-5A12-2FFB-0687-ED5CFB61809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AA6EA2B7-3CE7-6CE0-9581-2871748B5EDA}"/>
              </a:ext>
            </a:extLst>
          </p:cNvPr>
          <p:cNvSpPr/>
          <p:nvPr/>
        </p:nvSpPr>
        <p:spPr>
          <a:xfrm>
            <a:off x="2009581" y="3717039"/>
            <a:ext cx="6634235" cy="1513958"/>
          </a:xfrm>
          <a:prstGeom prst="roundRect">
            <a:avLst>
              <a:gd name="adj" fmla="val 11891"/>
            </a:avLst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서로 다른 그룹의 아이디어가 새로운 연결로 이어질 수 있음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‘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건강 </a:t>
            </a: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관리’와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‘디지털 </a:t>
            </a:r>
            <a:r>
              <a:rPr lang="ko-KR" altLang="en-US" sz="1900" spc="-7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교육’이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결합 </a:t>
            </a:r>
            <a:b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‘건강 앱을 통한 디지털 기기 친숙화’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149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4751B-E98C-39BA-4FDA-110FCDBC7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15BF0CC-2100-56E3-E483-0E65893C19BD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9DC4BEC7-AF4E-3464-E7E3-57BF06E9B60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01070A22-CDDB-6AC4-0A40-E5778ACA7E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349BBF69-05B0-040A-3B90-B33CA707B8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9DB19D75-7FED-ED65-DB4D-D6381857D6FE}"/>
              </a:ext>
            </a:extLst>
          </p:cNvPr>
          <p:cNvGrpSpPr/>
          <p:nvPr/>
        </p:nvGrpSpPr>
        <p:grpSpPr>
          <a:xfrm>
            <a:off x="963287" y="1627004"/>
            <a:ext cx="6266503" cy="630942"/>
            <a:chOff x="4374206" y="2798058"/>
            <a:chExt cx="6266503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2EEDC7-BE6B-3E1E-F768-021A213E62AA}"/>
                </a:ext>
              </a:extLst>
            </p:cNvPr>
            <p:cNvSpPr txBox="1"/>
            <p:nvPr/>
          </p:nvSpPr>
          <p:spPr>
            <a:xfrm>
              <a:off x="4943315" y="2798058"/>
              <a:ext cx="56973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보드를 구성하는 방법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577359C-A396-1952-99CA-0CB8DAF0484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F7862AC4-A497-2514-FE46-9C169F04241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54ADD36-7AD1-C5F2-143F-15F32D8A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D839B444-292A-52DA-05D7-F02BDB7BDD47}"/>
              </a:ext>
            </a:extLst>
          </p:cNvPr>
          <p:cNvGrpSpPr/>
          <p:nvPr/>
        </p:nvGrpSpPr>
        <p:grpSpPr>
          <a:xfrm>
            <a:off x="1402230" y="2497352"/>
            <a:ext cx="5388618" cy="571286"/>
            <a:chOff x="1013127" y="1841927"/>
            <a:chExt cx="538861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0A0E04-6E51-B074-229A-091D7C6E9221}"/>
                </a:ext>
              </a:extLst>
            </p:cNvPr>
            <p:cNvSpPr txBox="1"/>
            <p:nvPr/>
          </p:nvSpPr>
          <p:spPr>
            <a:xfrm>
              <a:off x="1013127" y="1841927"/>
              <a:ext cx="538861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패턴 발견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9807CF25-E80D-E4B8-2F64-A9673C5382B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873E8C9-336B-D065-3FBC-F803CE8320F5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98D864-454E-FB07-482C-08D72B2C5697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빈 공간 찾기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540228A-8F69-2B05-471A-8EB2366D9FE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F0A0EB69-E51B-AED4-7A74-3D129B138F8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4F8EE736-B94E-E951-2DFD-E13BB35D9F6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C902E2DA-F54B-3BB7-A88D-CA07AB6BD1BB}"/>
              </a:ext>
            </a:extLst>
          </p:cNvPr>
          <p:cNvSpPr/>
          <p:nvPr/>
        </p:nvSpPr>
        <p:spPr>
          <a:xfrm>
            <a:off x="2009581" y="3717039"/>
            <a:ext cx="6634235" cy="1988192"/>
          </a:xfrm>
          <a:prstGeom prst="roundRect">
            <a:avLst>
              <a:gd name="adj" fmla="val 11891"/>
            </a:avLst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아이디어가 많은 영역과 적은 영역을 비교 분석함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불균형은 우리가 놓친 관점이나 접근법을 보여줌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indent="-342900" latinLnBrk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부족한 영역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정서적 지원</a:t>
            </a:r>
            <a:r>
              <a: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  <a:r>
              <a: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에 추가 아이디어를 보완함</a:t>
            </a:r>
            <a:endParaRPr lang="en-US" altLang="ko-KR" sz="1900" spc="-7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27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BD752-42EC-5F08-114D-886B8DD55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95FA35-5448-C300-9DCF-6D43A47CA001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D3B51A0A-6E0D-D69E-7D02-95F62E2E3437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0BDCFB91-492B-FDE8-2F9E-2A71652E22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FB4E4795-5C06-1D38-9160-87083B5519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EFDCDEC-D68F-D804-7C6C-A3CD2BB0D99D}"/>
              </a:ext>
            </a:extLst>
          </p:cNvPr>
          <p:cNvGrpSpPr/>
          <p:nvPr/>
        </p:nvGrpSpPr>
        <p:grpSpPr>
          <a:xfrm>
            <a:off x="963287" y="1627004"/>
            <a:ext cx="6430009" cy="630942"/>
            <a:chOff x="4374206" y="2798058"/>
            <a:chExt cx="6430009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BF1494-B1E6-23F8-83E3-3AE1A9B2F2CA}"/>
                </a:ext>
              </a:extLst>
            </p:cNvPr>
            <p:cNvSpPr txBox="1"/>
            <p:nvPr/>
          </p:nvSpPr>
          <p:spPr>
            <a:xfrm>
              <a:off x="4943315" y="2798058"/>
              <a:ext cx="586090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 작업 시 주의사항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958A4D88-62FF-24A8-2C99-285328DB1FA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5609F98D-18C9-7E1F-639D-A2097F20C5C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D6E4409-D0BB-B5E3-338C-C863F0B7B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CA78DD2E-E7B2-1794-1A9A-260845AC0F49}"/>
              </a:ext>
            </a:extLst>
          </p:cNvPr>
          <p:cNvGrpSpPr/>
          <p:nvPr/>
        </p:nvGrpSpPr>
        <p:grpSpPr>
          <a:xfrm>
            <a:off x="1402230" y="2497352"/>
            <a:ext cx="6385798" cy="571286"/>
            <a:chOff x="1013127" y="1841927"/>
            <a:chExt cx="638579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421815-549C-28ED-2BC6-CDABAB2E4385}"/>
                </a:ext>
              </a:extLst>
            </p:cNvPr>
            <p:cNvSpPr txBox="1"/>
            <p:nvPr/>
          </p:nvSpPr>
          <p:spPr>
            <a:xfrm>
              <a:off x="1013127" y="1841927"/>
              <a:ext cx="638579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성급한 분류는 금물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0D9FF5C9-DC0B-14DB-5728-30883FFE51CA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88D4C91-A374-F925-5610-E851FC9EC716}"/>
              </a:ext>
            </a:extLst>
          </p:cNvPr>
          <p:cNvGrpSpPr/>
          <p:nvPr/>
        </p:nvGrpSpPr>
        <p:grpSpPr>
          <a:xfrm>
            <a:off x="1692875" y="3160592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83902-09C9-8769-2EF3-D61596B4F9E2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충분히 관찰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토론 후 분류 시작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5624C73-0D5D-159A-2349-75A80E644C9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955D15C8-0B2C-034C-D69C-70B5DFA1ADE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B0428266-F6F5-0C3C-8D28-C209CD9D144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A2C62EC-FD72-560C-007F-BC7A3FB0341F}"/>
              </a:ext>
            </a:extLst>
          </p:cNvPr>
          <p:cNvGrpSpPr/>
          <p:nvPr/>
        </p:nvGrpSpPr>
        <p:grpSpPr>
          <a:xfrm>
            <a:off x="1406140" y="4064334"/>
            <a:ext cx="6385798" cy="571286"/>
            <a:chOff x="1013127" y="1841927"/>
            <a:chExt cx="6385798" cy="5712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8A8669-7DF5-D590-625A-9D276370B141}"/>
                </a:ext>
              </a:extLst>
            </p:cNvPr>
            <p:cNvSpPr txBox="1"/>
            <p:nvPr/>
          </p:nvSpPr>
          <p:spPr>
            <a:xfrm>
              <a:off x="1013127" y="1841927"/>
              <a:ext cx="638579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완벽한 분류를 강박적으로 추구하지 않기</a:t>
              </a: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2B9E1AC7-C40F-3BAB-8725-3611D886811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4DDE2CF-6561-023C-4D97-484807119A12}"/>
              </a:ext>
            </a:extLst>
          </p:cNvPr>
          <p:cNvGrpSpPr/>
          <p:nvPr/>
        </p:nvGrpSpPr>
        <p:grpSpPr>
          <a:xfrm>
            <a:off x="1696785" y="4727574"/>
            <a:ext cx="7106645" cy="463460"/>
            <a:chOff x="3965516" y="2790917"/>
            <a:chExt cx="7106645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9248EB-6A79-007B-A266-FA70E75FAE66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 아이디어가 여러 그룹에 속할 수도 있음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464EC182-4119-594B-758C-2A97432C324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3754B09B-5CBD-A530-8DBC-7BA2A73EC6A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4F892D23-D85C-67A0-C8B6-CAA9C5ABCB7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928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966B9-74C9-BD4B-F512-85A1AE73C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D1D558B-0701-4C4A-8220-7638B7D082A8}"/>
              </a:ext>
            </a:extLst>
          </p:cNvPr>
          <p:cNvSpPr txBox="1"/>
          <p:nvPr/>
        </p:nvSpPr>
        <p:spPr>
          <a:xfrm>
            <a:off x="4153161" y="711892"/>
            <a:ext cx="388567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마인드맵과 아이디어 보드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75E2BBFC-7E16-D5C8-BA64-3E5ACA49B453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128245A2-05CD-D8F9-5231-FB488800FC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875EF7C6-85AA-53F9-E269-97EC968892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6131FB1-88C5-9046-B804-19622A3C0C10}"/>
              </a:ext>
            </a:extLst>
          </p:cNvPr>
          <p:cNvGrpSpPr/>
          <p:nvPr/>
        </p:nvGrpSpPr>
        <p:grpSpPr>
          <a:xfrm>
            <a:off x="963287" y="1627004"/>
            <a:ext cx="6430009" cy="630942"/>
            <a:chOff x="4374206" y="2798058"/>
            <a:chExt cx="6430009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6B1B5C-59FE-FC9C-2736-BDC2DB2FC22E}"/>
                </a:ext>
              </a:extLst>
            </p:cNvPr>
            <p:cNvSpPr txBox="1"/>
            <p:nvPr/>
          </p:nvSpPr>
          <p:spPr>
            <a:xfrm>
              <a:off x="4943315" y="2798058"/>
              <a:ext cx="586090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아이디어 보드 작업 시 주의사항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8ADA8ABA-093F-399D-5B15-7B7D4D77732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FD10EEAB-D6C3-0BD8-4988-6BBE00A4A50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0DCFA1E-8879-2518-5542-DAA7FAC04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EB0E7CD1-4759-427C-E2D0-52868E51525C}"/>
              </a:ext>
            </a:extLst>
          </p:cNvPr>
          <p:cNvGrpSpPr/>
          <p:nvPr/>
        </p:nvGrpSpPr>
        <p:grpSpPr>
          <a:xfrm>
            <a:off x="1402230" y="3278888"/>
            <a:ext cx="6385798" cy="571286"/>
            <a:chOff x="1013127" y="1841927"/>
            <a:chExt cx="6385798" cy="5712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6B1A08-976A-1A37-0404-BE37FABBAC02}"/>
                </a:ext>
              </a:extLst>
            </p:cNvPr>
            <p:cNvSpPr txBox="1"/>
            <p:nvPr/>
          </p:nvSpPr>
          <p:spPr>
            <a:xfrm>
              <a:off x="1013127" y="1841927"/>
              <a:ext cx="638579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다양한 관점을 존중하기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BDF8EE9D-B65D-983A-8F36-7C1D22E74A1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B6B7D9F-EF2D-539B-0A72-C59BCD08FBA6}"/>
              </a:ext>
            </a:extLst>
          </p:cNvPr>
          <p:cNvGrpSpPr/>
          <p:nvPr/>
        </p:nvGrpSpPr>
        <p:grpSpPr>
          <a:xfrm>
            <a:off x="1692875" y="3942128"/>
            <a:ext cx="7106645" cy="463460"/>
            <a:chOff x="3965516" y="2790917"/>
            <a:chExt cx="710664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FF3E89-EDB9-9FAB-BE21-47A5435D594D}"/>
                </a:ext>
              </a:extLst>
            </p:cNvPr>
            <p:cNvSpPr txBox="1"/>
            <p:nvPr/>
          </p:nvSpPr>
          <p:spPr>
            <a:xfrm>
              <a:off x="4282222" y="2790917"/>
              <a:ext cx="678993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분류의 차이가 새로운 통찰을 제공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71F2A19-18E4-706D-74CF-4521277F903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FCA1550F-7C24-ADB3-EA9F-43278ED7C36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61E52224-C28F-A6BA-02F4-67B34442AF7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871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B044A04-65AA-BD49-F517-AED0BAE46AF0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S-C-A-M-P-E-R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097F6C3-C86E-CF40-EB3D-EEBF7C368240}"/>
              </a:ext>
            </a:extLst>
          </p:cNvPr>
          <p:cNvGrpSpPr/>
          <p:nvPr/>
        </p:nvGrpSpPr>
        <p:grpSpPr>
          <a:xfrm>
            <a:off x="3276298" y="3801403"/>
            <a:ext cx="5807377" cy="863570"/>
            <a:chOff x="3965516" y="2790917"/>
            <a:chExt cx="5807377" cy="8635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A663F2-35B2-930A-5003-732274BA9042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대체하고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결합하고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적용하고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변형하고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용도로 사용하고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제거하고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뒤바꿔보는 것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43214A48-D489-1697-8ECE-B26989C42DB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71F2A8BF-4DE4-8318-A970-0FF24D79D91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768D1C0D-2DFE-604B-055B-058343E963F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C889BA4-19A7-FEFE-D77C-2B5F7868872F}"/>
              </a:ext>
            </a:extLst>
          </p:cNvPr>
          <p:cNvGrpSpPr/>
          <p:nvPr/>
        </p:nvGrpSpPr>
        <p:grpSpPr>
          <a:xfrm>
            <a:off x="3276298" y="4706619"/>
            <a:ext cx="5807377" cy="863570"/>
            <a:chOff x="3965516" y="2790917"/>
            <a:chExt cx="5807377" cy="86357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9137FA-20D1-A6D6-D215-C9C79BB3873D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놀이터라는 평범한 공간도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동네 카페도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사회 문제도 완전히 새로운 관점에서 바라볼 수 있음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564EF804-9770-B2DD-83B5-B3C72014C2A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3" name="원호 32">
                <a:extLst>
                  <a:ext uri="{FF2B5EF4-FFF2-40B4-BE49-F238E27FC236}">
                    <a16:creationId xmlns:a16="http://schemas.microsoft.com/office/drawing/2014/main" id="{C1F7B68C-194C-1E31-FE9B-6B82C582AF2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7C833E9A-E628-6A5B-F5EF-D15B931643D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1938C-5373-8DF1-CFE5-4EFB36699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1D144F-544C-8899-03EE-0171C4CC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FF0CCF-54B9-493D-A704-144350980E91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C67465-41F7-30AB-4D69-EB24DD4D3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630CDF5C-C2D6-D21A-F0FE-27F8EF91B606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213069E-6D88-9842-CF63-E895011D1575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S-C-A-M-P-E-R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F819A0C-8D7A-566B-E09E-09F55F01DE07}"/>
              </a:ext>
            </a:extLst>
          </p:cNvPr>
          <p:cNvGrpSpPr/>
          <p:nvPr/>
        </p:nvGrpSpPr>
        <p:grpSpPr>
          <a:xfrm>
            <a:off x="3276298" y="3801403"/>
            <a:ext cx="5807377" cy="463460"/>
            <a:chOff x="3965516" y="2790917"/>
            <a:chExt cx="5807377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886203-E838-9089-A7C7-A878B56846F4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단순한 브레인스토밍 기법이 아님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8D78F3F5-E971-FB06-0937-E0CEF71E6E8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D10726E2-46A8-887D-B6CC-30A413919B2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8ABB3727-CF34-C3F0-1F53-692527EAEAC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F9879320-68D7-B693-15AA-2DD09869BC94}"/>
              </a:ext>
            </a:extLst>
          </p:cNvPr>
          <p:cNvGrpSpPr/>
          <p:nvPr/>
        </p:nvGrpSpPr>
        <p:grpSpPr>
          <a:xfrm>
            <a:off x="3276298" y="4321632"/>
            <a:ext cx="5807377" cy="863570"/>
            <a:chOff x="3965516" y="2790917"/>
            <a:chExt cx="5807377" cy="86357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6764248-3F34-1B07-AB2A-63B7B78626A9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무작정 아이디어를 떠올리는 것이 아니라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각각의 렌즈가 우리에게 구체적인 사고의 방향을 제시함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4110D31A-DC56-57E2-04E0-869319C8DDF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3" name="원호 32">
                <a:extLst>
                  <a:ext uri="{FF2B5EF4-FFF2-40B4-BE49-F238E27FC236}">
                    <a16:creationId xmlns:a16="http://schemas.microsoft.com/office/drawing/2014/main" id="{C919861A-685D-22DB-2E62-57B38115E83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DA07EAC7-B003-79CA-3760-3FB5A73D18B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D26ED606-7EF6-0401-7D96-649ECC2D9839}"/>
              </a:ext>
            </a:extLst>
          </p:cNvPr>
          <p:cNvGrpSpPr/>
          <p:nvPr/>
        </p:nvGrpSpPr>
        <p:grpSpPr>
          <a:xfrm>
            <a:off x="3276298" y="5241972"/>
            <a:ext cx="5807377" cy="863570"/>
            <a:chOff x="3965516" y="2790917"/>
            <a:chExt cx="5807377" cy="8635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8FCFC5-902B-3ADE-AC11-5A08BCD65B57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누구나 쉽게 따라할 수 있고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동시에 예측할 수 없는 혁신적인 결과를 만들어낼 수 있음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1E59DD1-5B94-D445-AF38-30BAAB47942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8" name="원호 7">
                <a:extLst>
                  <a:ext uri="{FF2B5EF4-FFF2-40B4-BE49-F238E27FC236}">
                    <a16:creationId xmlns:a16="http://schemas.microsoft.com/office/drawing/2014/main" id="{CDEECEC4-E2AA-DE95-D34C-51C9E24E6AA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F5DA2F7C-974C-7C7D-F526-442EA3CBC21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6471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95A74-CA05-1D75-67D9-10EE05871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EAFDD0-4F17-71F3-95E7-F91E5D253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51D7C-7707-9C46-1474-BADAC6893009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0E0A7F1-023E-566D-2C4D-393BC03A9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046460C-3B5F-46A0-428F-901097687BC0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A1AC0F8-EE36-7F8D-D37D-F218F479EAD5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마인드맵과 아이디어 보드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작업법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3E67266-4614-17B4-97B4-7F9731006652}"/>
              </a:ext>
            </a:extLst>
          </p:cNvPr>
          <p:cNvGrpSpPr/>
          <p:nvPr/>
        </p:nvGrpSpPr>
        <p:grpSpPr>
          <a:xfrm>
            <a:off x="3276298" y="3801403"/>
            <a:ext cx="5807377" cy="463460"/>
            <a:chOff x="3965516" y="2790917"/>
            <a:chExt cx="5807377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597AFF-5918-FCE5-BC47-709CFAEE013F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의미 있는 패턴과 연결고리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AC3DBA-0F36-7C5C-4107-BD1A3E1F3CB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CE112BE0-99CC-8DA6-6DDB-DAE7B43A894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0B581E5E-7BC8-D69C-3702-A9E8F5861ED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F5F5EF4-3719-A2AF-6DD8-25B6261290E8}"/>
              </a:ext>
            </a:extLst>
          </p:cNvPr>
          <p:cNvGrpSpPr/>
          <p:nvPr/>
        </p:nvGrpSpPr>
        <p:grpSpPr>
          <a:xfrm>
            <a:off x="3276298" y="4470123"/>
            <a:ext cx="5807377" cy="463460"/>
            <a:chOff x="3965516" y="2790917"/>
            <a:chExt cx="5807377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9B98E1D-7C7D-53B0-88BE-AA62F64514FE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SCAMPER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는 도구일 뿐임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4D563606-0D2B-BAC6-046E-2A7198C6C2C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3" name="원호 32">
                <a:extLst>
                  <a:ext uri="{FF2B5EF4-FFF2-40B4-BE49-F238E27FC236}">
                    <a16:creationId xmlns:a16="http://schemas.microsoft.com/office/drawing/2014/main" id="{47412806-2C83-2B5C-9FDF-DACB95D3F16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079DD683-DB35-F93B-2355-C0347E4A6D4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44799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342979"/>
            <a:ext cx="5729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시스테믹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 디자인의 이해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4FBC3-84D9-78DD-BD35-E1C3E8FF7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8B5DF928-4E3C-8DEA-047D-6FE3EEB997B6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35A16AE2-8D71-9193-BE35-516E44D899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B96395F4-30A0-8D8F-7DF3-812B4D6457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239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1936818" y="2529890"/>
            <a:ext cx="83183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SCAMPER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소개 및 철학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33869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SCAMPER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소개 및 철학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F3447-7E5F-2E30-20F6-AE4F1233F464}"/>
              </a:ext>
            </a:extLst>
          </p:cNvPr>
          <p:cNvSpPr txBox="1"/>
          <p:nvPr/>
        </p:nvSpPr>
        <p:spPr>
          <a:xfrm flipH="1">
            <a:off x="4103077" y="5665189"/>
            <a:ext cx="3985846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SCAMPER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14632</TotalTime>
  <Words>6078</Words>
  <Application>Microsoft Office PowerPoint</Application>
  <PresentationFormat>와이드스크린</PresentationFormat>
  <Paragraphs>531</Paragraphs>
  <Slides>69</Slides>
  <Notes>66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69</vt:i4>
      </vt:variant>
    </vt:vector>
  </HeadingPairs>
  <TitlesOfParts>
    <vt:vector size="78" baseType="lpstr">
      <vt:lpstr>나눔스퀘어 ExtraBold</vt:lpstr>
      <vt:lpstr>나눔스퀘어 네오 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1678</cp:revision>
  <dcterms:created xsi:type="dcterms:W3CDTF">2025-08-10T23:59:04Z</dcterms:created>
  <dcterms:modified xsi:type="dcterms:W3CDTF">2025-10-20T06:55:17Z</dcterms:modified>
</cp:coreProperties>
</file>