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2" r:id="rId2"/>
    <p:sldId id="276" r:id="rId3"/>
    <p:sldId id="374" r:id="rId4"/>
    <p:sldId id="375" r:id="rId5"/>
    <p:sldId id="373" r:id="rId6"/>
    <p:sldId id="274" r:id="rId7"/>
    <p:sldId id="258" r:id="rId8"/>
    <p:sldId id="261" r:id="rId9"/>
    <p:sldId id="376" r:id="rId10"/>
    <p:sldId id="377" r:id="rId11"/>
    <p:sldId id="350" r:id="rId12"/>
    <p:sldId id="378" r:id="rId13"/>
    <p:sldId id="351" r:id="rId14"/>
    <p:sldId id="379" r:id="rId15"/>
    <p:sldId id="352" r:id="rId16"/>
    <p:sldId id="353" r:id="rId17"/>
    <p:sldId id="354" r:id="rId18"/>
    <p:sldId id="380" r:id="rId19"/>
    <p:sldId id="355" r:id="rId20"/>
    <p:sldId id="356" r:id="rId21"/>
    <p:sldId id="381" r:id="rId22"/>
    <p:sldId id="357" r:id="rId23"/>
    <p:sldId id="382" r:id="rId24"/>
    <p:sldId id="383" r:id="rId25"/>
    <p:sldId id="358" r:id="rId26"/>
    <p:sldId id="384" r:id="rId27"/>
    <p:sldId id="385" r:id="rId28"/>
    <p:sldId id="359" r:id="rId29"/>
    <p:sldId id="360" r:id="rId30"/>
    <p:sldId id="361" r:id="rId31"/>
    <p:sldId id="362" r:id="rId32"/>
    <p:sldId id="363" r:id="rId33"/>
    <p:sldId id="364" r:id="rId34"/>
    <p:sldId id="366" r:id="rId35"/>
    <p:sldId id="367" r:id="rId36"/>
    <p:sldId id="368" r:id="rId37"/>
    <p:sldId id="369" r:id="rId38"/>
    <p:sldId id="370" r:id="rId39"/>
    <p:sldId id="386" r:id="rId40"/>
    <p:sldId id="388" r:id="rId41"/>
    <p:sldId id="387" r:id="rId42"/>
    <p:sldId id="389" r:id="rId43"/>
    <p:sldId id="371" r:id="rId44"/>
    <p:sldId id="390" r:id="rId45"/>
    <p:sldId id="391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372" r:id="rId54"/>
    <p:sldId id="400" r:id="rId55"/>
    <p:sldId id="402" r:id="rId56"/>
    <p:sldId id="401" r:id="rId57"/>
    <p:sldId id="403" r:id="rId58"/>
    <p:sldId id="295" r:id="rId59"/>
    <p:sldId id="298" r:id="rId60"/>
    <p:sldId id="404" r:id="rId6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05186B"/>
    <a:srgbClr val="072087"/>
    <a:srgbClr val="9A5CC8"/>
    <a:srgbClr val="C2CAED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81656" autoAdjust="0"/>
  </p:normalViewPr>
  <p:slideViewPr>
    <p:cSldViewPr snapToGrid="0">
      <p:cViewPr varScale="1">
        <p:scale>
          <a:sx n="88" d="100"/>
          <a:sy n="88" d="100"/>
        </p:scale>
        <p:origin x="1620" y="96"/>
      </p:cViewPr>
      <p:guideLst>
        <p:guide orient="horz" pos="2115"/>
        <p:guide pos="5722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2FB6-CA91-B392-E5F2-4F7BD0E08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4271FC-495E-AAB9-74E8-21061B10D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05DF9B8-3C2B-4FE9-1140-ABAB74475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세기에 들어서면서 상황이 근본적으로 달라졌습니다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급격한 기술 발전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 변화와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거대한 흐름이 사회 전체의 구조와 속도를 완전히 바꾸어 놓았습니다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67EB1B-B6A9-71EC-6894-957F7E4A0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574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5EAF-467D-804D-5E90-8FEADEDC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24F630C-FCB4-F24D-EBCD-D52ED34A5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565D20-4A8C-3E5B-5F05-C51A479A2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전 세계와 실시간으로 연결되고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SNS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뉴스에서 접하는 한 사건이 순식간에 다른 나라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산업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우리의 일상생활까지 영향을 미치는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나비효과’를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일으키는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초연결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사회에 살고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pt-B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GettyImages-1405335850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68A26D-6B52-175B-42CA-0B058FFB4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47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43407-3B55-5B9B-9D19-67AE548C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B48481-F2F2-A051-B89C-D7450C4CA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137968-173E-2A30-FC91-A68122CB3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en-US" altLang="ko-KR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사회의 복잡성은 </a:t>
            </a:r>
            <a:r>
              <a:rPr lang="en-US" altLang="ko-KR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문제의 본질을 흐리게 하고</a:t>
            </a:r>
            <a:r>
              <a:rPr lang="en-US" altLang="ko-KR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심지어 잘못 이해하게 만들기도 합니다</a:t>
            </a:r>
            <a:r>
              <a:rPr lang="en-US" altLang="ko-KR" sz="1200" strike="sng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r>
              <a:rPr lang="en-US" altLang="ko-KR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내용 </a:t>
            </a:r>
            <a:r>
              <a:rPr lang="ko-KR" altLang="en-US" sz="1200" strike="noStrike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두번</a:t>
            </a:r>
            <a:r>
              <a:rPr lang="ko-KR" altLang="en-US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strike="noStrike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들어감</a:t>
            </a:r>
            <a:r>
              <a:rPr lang="en-US" altLang="ko-KR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strike="noStrike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이부분</a:t>
            </a:r>
            <a:r>
              <a:rPr lang="ko-KR" altLang="en-US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편집 요청</a:t>
            </a:r>
            <a:r>
              <a:rPr lang="en-US" altLang="ko-KR" sz="1200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strike="noStrike" kern="1200" dirty="0">
              <a:solidFill>
                <a:srgbClr val="C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A709A8-F138-7DD7-0BCB-063198E38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812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6E19B-6C32-EEE6-101F-F7172D003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AFAD2D-AAEF-18C8-1A63-F953ABA2F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4DE707-018C-3896-0C7B-8194F188E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신혼부부의 주택 문제를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표면적으로는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‘집값이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비싸서’라고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단순하게 말할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안에는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대출 규제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금리 변동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재개발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일자리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학교 배정 문제까지 복합적으로 얽혀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pt-B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GettyImages-jv14182463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C5CE6F-8143-C289-21A1-B254D89F9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53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6B3C4-0F11-9055-2402-5FE8E509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ADB0D5-55E1-AC6D-D457-E00CE4ECF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1943B7C-AA2B-2149-0CF7-DE6A9AA0C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출퇴근 교통 체증도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도로가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좁아서가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 배차 간격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직주근접성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유연근무제 도입 여부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지역의 인구 집중 현상 등 수많은 요인이 연결되어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갑작스러운 폭우로 인한 피해 역시 단순한 기상 문제가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 변화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 배수 시스템 노후화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무분별한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하천 관리 방식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재난 대응 체계까지 복합적으로 맞물린 결과입니다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05377D-80AC-6A58-A853-E5B5688A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979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5CA01-CB2F-D3BE-4D2C-23073F48E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E60B8C-B860-2286-9BA4-2793FC9CC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FD9AC8-836D-FF23-251B-806FF5531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사회의 복잡성은 문제의 본질을 근본적으로 잘못 이해하게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기존의 방식으로 공공문제를 해결하지 못하게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87A7E0-7B84-FA73-0ECE-575818EA9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0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6E466-4306-1F7D-183E-528AB47CD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D004D4-F928-234E-E0C4-3AA62CA4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F94421-E4D7-0FF7-91D3-3D133630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수많은 이해관계자들이 얽혀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관계는 고정된 것이 아니라 계속 변합니다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게다가 오늘의 해결책이 내일의 새로운 문제를 만들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환경에서는 정부가 과거처럼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미리 정해 놓고 일방적으로 실행하는 방식으로는 한계가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6F9100-2703-47D2-928C-95441E2D2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488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4327B-5CF3-918C-3B67-6A16BE416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BF6EA2-58E6-5999-AF12-55491A902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FA1BC1-BB6A-5773-1FFE-13F2464C5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모든 것을 사전에 알고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문제를 대신 해결해 줄 것이라는 기대는 더 이상 유효하지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514522-B5F0-DF80-0A88-DC63CE6B3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37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1A628-D566-DE11-3042-01519EFCF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4EC2C0-4729-AA21-51F1-A4023AD0B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36AB35-A741-4A9E-4C20-1B5D10A9D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혼자서는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복잡한 세상 속에서 모든 국민의 세밀한 필요를 파악하고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모두를 만족시키는 정책을 만드는 것이 거의 불가능에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89DC75-36F9-BF9B-DC53-0CE78B0F8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921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E5FB6-C540-640F-D746-59C177E54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83A585-20C0-4227-D322-75F622BA7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1A1F1-D195-341B-928F-96E417037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이러한 배경이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정책디자인’이라는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새로운 문제 해결 방식을 배워야 하는 이유입니다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정책디자인은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현장에서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사용자와 함께 정의하고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주체가 협력해 해결책을 만드는 접근법입니다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292445-57CC-257F-07D7-980793653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9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 해결을 위한 정책디자인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성균관대학교 박형준 교수입니다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DA8B-4671-560A-9031-6AA53AC6F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5BF9CB-6D7E-40CC-D4D0-895734E0E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2419E0-2654-977F-D64F-ECFB8C757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 우리가 이 수업에서 다루게 될 내용이 바로 이러한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 설계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C8D301-37F6-E95F-DFD7-B2222D81F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827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2EE2-0B52-18D6-B862-5C22F91A4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832E33-6F64-D7C7-51C9-18EE7B433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BCF6A7-7C0B-9D08-A6C4-1659BD8C6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복잡해진 세상이 새로운 문제 해결 방식을 요구한다고 이야기했습니다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새로운 방식이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C9C587-24AD-F4A7-ABCB-408664614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718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EAE3-31A5-A36F-8BDB-0D26DEEF7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608C1D-8C47-5B74-4479-16B8C23F5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868A91-BC1D-1977-B5D6-1DB3ED1A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정책디자인이란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민간 기업들이 고객을 위해 더 나은 제품과 서비스를 만드는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 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방법론을 공공 영역에 적용하는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정책과 공공 서비스를 국민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수요자 중심으로 개발하는 접근법을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102819-5CA0-832A-F39B-D4D04623F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429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57F6A-A719-BA1B-1997-8F8C51BE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ABE964-6333-683C-BD0D-EE9D3BD95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D4B3FA-54AA-1AC5-A666-2257CD4A1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커피 전문점이 고객의 대기 시간을 줄이기 위해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매장 동선을 바꾸거나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앱에서 미리 주문할 수 있는 기능을 만든다고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‘서비스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7D8728-2764-5A8A-23E2-DB720C617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561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F82C-3555-2C99-184F-2496DE62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5A298E-7D51-2974-89C5-D5A57F422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6CD736-45C6-A76B-0B2F-0CEC2C811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정책디자인은 이러한 사고방식을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정책과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 서비스에 적용하는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0C49D5-768D-EEA4-669D-3919572D1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038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CC279-39FC-E478-521E-C424E3D60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B68C01-FEF9-C886-10C6-9338FD5C1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710013-EE03-EC1C-7A96-F6F87E06F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전통적인 방식은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하향식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(Top-down)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정부나 소수의 전문가가 문제를 정의하고 해결책을 만들어 국민에게 전달하는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공급자 중심의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방식이였습니다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9F79A1-B549-FC5D-E833-640818309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3530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B43AE-C61D-A73C-7023-4761C8E58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1959FA-6BB8-BB82-6F99-00AACECD4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260EEC8-3FBC-9449-2C48-198BF40AE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교통 혼잡 문제를 해결하겠다며 전문가가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‘버스 노선을 줄이고 지하철을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확충하자’고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결정한 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 의견은 나중에 받는 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1C8A91-8731-A490-697D-EC4E99F4F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980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368C-F7F4-F774-32A8-A817B6E6C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86ACE1-B3D9-351B-844A-40F7F80D5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2F2A02-383B-FAB1-EE01-5E3838AC7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정반대의 상향식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(Bottom-up)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접근을 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명확하게 정의된 문제에서 출발하기보다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실제 사용자인 국민의 삶과 경험 속으로 들어가 그들의 관점에서 문제를 점차 명확하게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만들어나갑니다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7FEA9B-074E-9638-2E6C-F5B74E78B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1059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3F4EA-7CC1-152C-9A4C-6E316646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637ADFD-B4A0-CA9D-D0AF-C4151B003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2693D3-90B9-67F8-442E-1299431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교통 문제라도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출퇴근 시간대 버스를 이용하는 직장인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자전거로 출퇴근하는 시민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유모차를 끄는 부모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휠체어를 이용하는 장애인의 경험을 모두 조사합니다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거치면 처음에 떠올린 ‘버스 노선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변경’이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#6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환승 구간의 보행 접근성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개선’이나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‘자전거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 연계 시스템’ 같은 전혀 다른 해결책이 나올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56B376-4141-42C3-B167-3E2C925E0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578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392D-BB80-5F8D-F190-16F930C61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9A833F-ED41-51C4-2E58-8A2B227A3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ECE4E8-72D2-8A08-285B-3362F1422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예로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공공도서관 이용률을 높이고 싶다고 가정해봅시다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방식이라면 “운영시간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연장”이나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“자료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확충”이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정답처럼 보일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정책디자인 접근을 적용하면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이용자와 잠재 이용자의 이야기를 듣는 과정에서 ‘아동 놀이 공간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부족’이나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‘장애인 화장실 접근성 문제’ 같은 숨겨진 불편 요소가 발견될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해결책도 자연히 달라집니다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AB49AB-62BF-E08F-0C22-DDC01A49A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53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87E07-4262-2A13-3C0C-C87C34F9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0AF6EF0-F71F-10B7-8068-15523C313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D7A531-2083-EB77-1D94-31F0ACDA2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학기 수업에서는 여러분과 함께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 사회가 직면한 다양한 문제들을 어떻게 하면 더 효과적으로 해결할 수 있을지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 과정에서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것이 어떤 역할을 할 수 있을지 함께 탐구해 나갈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A1EF32-E7F8-AB68-2015-67576DC58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896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909BD-681F-83BD-8E9A-D10D6ABB4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46BC292-737E-33F7-DDC9-1A4ABD05B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9C61A7-7565-74D2-04E3-9F8FABC8C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제가 강의 시작에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질문드렸던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수업에서의 정책이란 무엇인가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답은 이것입니다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 중심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(human-centered)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학습을 통해 변화하는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개념을 기억하는 것이 이번 학기 수업의 핵심이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8DAAC87-0758-26F8-CB5B-28C0805E7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24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0A00-C56A-8B1F-744A-8DBBD9241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EB0BD4-FBC2-C9D1-ECCB-730A6BFF5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ED4058-26A8-E527-8E31-1CA3A640D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환경이 달라진 또 하나의 이유는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국민참여의 급격한 증가입니다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기술과 플랫폼의 확산으로 인해 시민은 문제 제기와 감시를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전 과정에 활발하게 참여하고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정책디자인이 새로운 정책 설계 방식으로 떠오르게 된 이유도 이러한 시민 참여의 중요성이 커졌기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떄문입니다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1F373E-2F5D-CBEE-3F92-EFADDA237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519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B33C3-C3EB-6256-F8A8-727CC58E2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A7E095-404B-80F8-91D7-414703AAB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77E433-8935-5C82-1BCA-EDE561BE5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참여가 중요한 이유는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실제 삶의 현장에 있는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사람들이야말로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문제의 진짜 전문가이기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경험과 지혜를 정책 과정에 통합할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비로소 실효성 있고 만족도 높은 맞춤형 서비스를 만들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E8A1A7-F252-018D-3D30-F361C469D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036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899B6-0284-106A-8389-EE504B790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061F861-C2E5-8C7B-C5E5-3082B2703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C0F866-17BA-D549-463A-760988C02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흐름을 보여주는 대표적인 사례가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(Living Lab)'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 그대로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살아있는 실험실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뜻인데요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수요자인 주민들이 직접 자신들의 삶의 현장에서 문제를 발견하고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공무원과 함께 해결책을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759EC7-88BC-2F74-0CB1-A5123C7DA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92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B0C3D-DFD0-EFFE-EF59-8536314A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806D70B-6B51-0D69-08D2-6AE4E8BB9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C1809DE-FBFD-C8D4-E26D-9A249E14E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살아있는 실험실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소개해 드렸습니다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슬라이드에서는 그 개념을 조금 더 깊이 들여다보고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사례를 통해 어떻게 운영되는지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A26898-3C08-051F-0CC4-AA39B5CE3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43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18F4-D338-1C5E-DA6D-801F0D52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9EFF87-20FA-DE82-B1B7-088944C62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7E3DF4-7FCB-B798-8027-5F34ADB14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핵심은 세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사용자가 주도한다는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실생활 현장이 곧 실험실이 된다는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주민과 전문가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공무원 등 다양한 주체들이 함께 협력한다는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D5E963-B390-4726-FC96-092252F93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073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8502-9618-C863-14E8-DD59EEBA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4AC90C-FC1C-665B-57F3-373098CA3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A9D930-3F9B-C14A-4136-21B4227F4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도시의 중심에 있는 큰 공원에서 저녁 시간대 안전 문제가 제기됐다고 가정해봅시다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방식이라면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시청 안전과에서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방범등을 더 설치하거나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경찰 순찰 횟수를 늘리는 대책을 세운 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주민에게 안내했을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E16AE9B-3731-DC87-4FBC-C95F7A858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91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CE77-F080-1A82-22F7-12B5BE77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5EFBC4-5DAC-593F-82C1-712E47041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517BF9-B76C-3C64-3B42-D788F45C9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리빙랩에서는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공원을 자주 이용하는 주민들이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가로등이 있어도 일부 구간은 너무 어둡고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자전거와 보행자 동선이 섞여서 위험해요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실제 경험을 이야기하는 것에서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주민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시청 안전담당자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조경 전문가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경찰이 함께하는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열립니다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BE8CAF-9E3B-DC2C-B275-B85E0B4F6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5614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712E5-AE2C-E4B6-0722-A66FC9329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5CC0CE4-8F50-3E6D-89B1-A21D9F632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D1A5035-228D-532B-0165-7458E66E4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참여자들은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직접 공원 야간을 함께 걸으며 어두운 구간과 사고 위험 지점을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센서형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조명 설치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자전거 전용도로 분리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야간 조깅 코스에 반사 표시 부착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다양한 아이디어를 제안하고 시범 적용합니다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D0DC37-7D67-B4A2-07A8-C2698BE8D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1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01917-B7D1-EFB8-DB9D-0C1D1119D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86C563-8C8C-90F8-6A9B-CCB00329B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5EFD0E-18F0-C3BF-715C-C18FB3A03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이용자들이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변화된 환경을 체험하며 의견을 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효과가 검증된 방안이 최종적으로 정책에 반영됩니다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시설을 늘리는 대책이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이용자의 경험이 반영된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공원 맞춤형 안전 개선안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완성됩니다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4DBB69-D420-48E2-22F8-A0497059A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91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7996-3E64-4365-C834-94ED62A2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49D14D7-6F23-D138-8F5F-AAF5FB644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8FC4BF-F6A7-9F8F-E831-895B18D09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수업은 온라인과 오프라인으로 병행됩니다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강의를 통해서는 문제 해결에 필요한 핵심적인 이론과 방법론을 학습하게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오프라인 수업 시간에는 팀을 구성하여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사회 문제를 선정하고 정책과 공공 서비스를 직접 개발하고 설계하는 과정을 거치게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과정을 통해 여러분은 미래의 정책 디자이너로서 필요한 문제 해결 능력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협업 능력을 체계적으로 갖추게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왜 지금 정책디자인이 필요한가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무엇을 먼저 봐야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하는가와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문제정의에 초점을 두고 수업을 진행하겠습니다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429631-635B-F12B-A345-6E0BF9045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26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4C8BC-4CD1-B752-9BB7-C281AD49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CC4CBA-5492-B78B-2220-A04BF082C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9BF0A3-7E1A-5607-DE29-A02983FBF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국민 참여를 제도화하여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정책이 현장과 괴리되는 것을 막고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사람들의 삶을 변화시키는 강력한 도구가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성공은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시설을 설치할까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해결책에서 시작하는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주민들이 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어디서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불안을 느끼는가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올바른 문제 정의에서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238F8A-6DF9-FE03-D335-75533E75D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7061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1972-64EF-AED1-06A3-3C76AD28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19D8573-D151-577B-D9A8-586D04999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A3CD02-5505-E255-7D14-CD2305811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이번에는 그 개념을 가장 잘 보여주는 실제 사례인 독일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브루흐잘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Bruchsal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EfeuCampus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사례를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7359EAE-1995-EEFA-B506-4F978B976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400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4B45C-A26B-176D-F9A9-F0A161145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02C1673-6B54-6707-F226-A2F234B21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7293A4-F0CB-80C3-D386-992DFB3A1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브루흐잘은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인구 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 명의 중소도시로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온라인 쇼핑 증가와 함께 도심 배송 차량이 크게 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 교통 혼잡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온실가스 배출이 심각한 문제로 떠올랐습니다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FDBC34-E17F-C084-7139-EE96FD0A7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56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C690F-413B-5133-9168-7CD6C0613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8CE267-6BEA-356F-5AA0-E5C361D1B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95433D-C923-8E41-E0FC-D6E47C957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방식이라면 시 당국이 차량 진입 규제를 강화하거나 전기차 전환 보조금을 지급하는 대책을 선택했을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EfeuCampus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다른 접근을 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 전체를 실험 현장으로 삼아 새로운 기술과 서비스를 실제 환경에서 시험하고 개선하는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모델을 도입한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FC56D8-C1AD-D0D3-0437-B0E38ED62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629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2FD56-F4A8-2043-F8CB-BD0A34DC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2DD2AF0-C9EB-D9D7-AA75-20561C5C2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4E09381-3B86-7FEC-20BA-21438CA72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프로젝트는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 중심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 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다주체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협력이라는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 가지 원칙을 반영했습니다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28D117-78C2-43A2-A5F3-1B4A216B4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98063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8EE5-90E5-95F5-8819-606E3232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4F5A9A-1C89-1073-44A8-7172216F3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4D2CEB8-3F13-04B2-CC49-444EE425B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브루흐잘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물류기업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쉥커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(Schenker AG),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전문기업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볼로콥터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Volocopter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카를스루에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공과대학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(KIT)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다양한 기관이 참여했으며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주거지와 상업구역에서 시범 운영을 진행했습니다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635A78-50B0-CCD7-8EF1-2FA44FC45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2418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3F9AE-1C2F-5766-D1FF-5BBFD72C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E1287C-744D-7059-500B-370D9B0B2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1C464C-2631-2456-F7F9-878BBA302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주민을 대상으로 한 파일럿 테스트와 피드백 수집 과정을 거쳐 설계와 운영 절차를 지속적으로 조정했습니다 핵심 실험은 두 가지였습니다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DFC8A4-7C8B-7AFF-6A6E-A046A0AA7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895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E5B76-F0B8-3BD9-0ACF-FAF24B30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7B745E3-0D00-0784-A3ED-5886ADA97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4FFF6D6-B0C6-0B0D-D379-92C4B1563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무배출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자율주행 배송 로봇입니다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로봇은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주거지 앞까지 물품을 전달하며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사용자는 스마트폰 앱을 통해 배송 시간과 위치를 지정할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시범 운영 과정에서 적재함 높이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접근성 등 사용성에 관한 피드백이 수집되었고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토대로 구조와 운행 방식을 수정했습니다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38E8F8B-C4A4-2445-E9E7-CB6965A60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1212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8A234-3472-10C7-52B3-97B8C6DCE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22C13D-8998-960D-A953-3246AD4DA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FC79FE-FFD7-5B8F-D77F-26040DD86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배송 시범입니다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응급 부품이나 의약품처럼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긴급성이 높은 물품을 운송하기 위해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드론을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투입했으며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착륙 지점의 안전성과 접근성을 높이기 위해 현장 관찰과 테스트를 거쳤습니다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38632F-B322-70C4-D8DF-72E2E2A03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2617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94BD3-7262-0B18-6A8C-8A697D62D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810666-0827-CBD8-43D4-6FB59A4BB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57B86F-82C0-46E9-5959-E51A2AF3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EfeuCampus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₂ 배출이 전혀 없는 배송 체계를 시범적으로 구현했고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도심 내 화물차 진입 횟수를 줄여 교통 혼잡을 완화했습니다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배송 효율성이 향상되면서 최종 배송 구간의 시간이 단축되었고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시범 운영에 참여한 주민들로부터 긍정적인 평가를 받았습니다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F38AED-2B5D-4D81-DB41-51DD6B929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675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지금 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새로운 접근법을 이야기해야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배경을 살펴볼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이 접근법의 핵심 개념은 무엇인지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자연스럽게 문제 해결의 가장 중요한 첫걸음인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(Problem Framing)'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오늘의 핵심 키워드임을 확인하게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우리가 앞으로 다루게 될 사회문제들이 가진 독특하고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(Wicked)'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특성들에 대해 깊이 있게 탐구할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팀별 활동을 통해 배운 내용에 대해 고민하는 시간을 가져보도록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34DD-1835-7418-0248-D1936E970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E43F16-BC04-0228-E045-AFD1F2246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20A7F9-04D8-F924-9D02-A7BBFD34F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사례가 주는 교훈은 분명합니다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단순히 새로운 기술을 도입하는 실험이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사용자의 경험과 요구를 바탕으로 정책과 서비스를 설계하는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EfeuCampus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출발점은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“자율주행 로봇을 어떻게 도입할까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지속가능하고 편리한 도심 물류를 위해 현장과 사용자가 원하는 것은 무엇일까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접근이야말로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오늘날 복잡한 문제 해결에서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갖는 진정한 가치입니다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F2D124-432E-E10E-7F6A-63328AF25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5181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22B2-42DE-F501-7134-4D2637F0B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F8D48DD-D415-4219-E0BF-1AF721754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766580-C023-901D-B506-B8DF389EF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살펴본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사례에서 알 수 있듯이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오늘날 공공 영역에서의 디자인은 더 이상 패션이나 인테리어에 국한된 개념이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흔히 떠올리는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‘예쁜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만드는 심미적 활동이었습니다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현대 사회에서 디자인의 역할은 그 범위와 깊이가 크게 확장되었습니다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선진국에서는 이미 디자인을 민간 서비스 산업을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 정책과 서비스를 개선하는 중요한 전략적 도구로 활용하고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1EA47A-5972-7B7F-5856-42582B48D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6079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B580-BE60-E049-F407-59CBED68D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BB7A7BB-1758-A71D-3E13-A37F35939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D20680D-3A76-776F-E1E6-054E5B0C0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디자인은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결과물의 형태를 다듬는 작업을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수요자 중심의 정책을 실현하기 위한 실용적이고 효과적인 방법이자 과정이 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5ED95D-0C5D-F335-DB82-1E8A1720E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6247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97DDC-5550-76AB-3A75-B54530433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4C39DB0-FD09-9C27-70FA-5CD98566F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25F045-F954-6065-0F71-74D223F00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문제를 정의하고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이해관계자의 요구를 반영하며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해결책을 만들어가는 모든 과정 속에 디자인이 자리 잡고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C1D2B6-DF7F-B5D1-21AB-72DFBF294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2536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86AD8-6DD6-8EEA-2730-548335722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F623FB3-99C0-9B81-41AE-F12CAC044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0731E8-7106-E15F-BEAC-6B7C05A43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세계적인 디자이너 </a:t>
            </a:r>
            <a:r>
              <a:rPr lang="ko-KR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찰스 </a:t>
            </a:r>
            <a:r>
              <a:rPr lang="ko-KR" alt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임스</a:t>
            </a:r>
            <a:r>
              <a:rPr lang="en-US" altLang="ko-K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(Charles Eames)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“필요성을 인식하는 것이 디자인의 필수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조건이다”라고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말했습니다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F383C1-D24B-FDE4-9A3A-F0080D7E6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38169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0BA27-CBAC-DEA6-1CCC-F839B1BF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6E7CDC-FC70-D53F-094E-287CCAC5A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DC041F5-769C-6F60-840F-C5D1B073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정책디자인에 적용해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필요성을 인식하는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곧 좋은 정책의 출발점이라고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본질을 정확히 파악하고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필요를 명확히 이해하는 것에서부터 정책의 성공 여부가 결정되기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FB5580-410C-A510-E572-055267AA7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1993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문제의 본질을 파악하는 것이 이토록 어려우면서도 중요할까요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이유는 우리가 다루어야 할 대부분의 사회문제가 아주 독특하고 까다로운 성격을 가지고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(Wicked Problem)'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부릅니다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영상에서는 바로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세계로 들어가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리가 마주한 문제들이 왜 쉽게 풀리지 않는지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구체적인 특징들은 무엇인지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기후 변화나 인구 위기와 같은 실제 사례들은 어떤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가지고 있는지 함께 탐구할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강의는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문제의 본질을 파악하는 것이 이토록 어려우면서도 중요할까요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이유는 우리가 다루어야 할 대부분의 사회문제가 아주 독특하고 까다로운 성격을 가지고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(Wicked Problem)'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부릅니다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영상에서는 바로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세계로 들어가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리가 마주한 문제들이 왜 쉽게 풀리지 않는지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구체적인 특징들은 무엇인지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기후 변화나 인구 위기와 같은 실제 사례들은 어떤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가지고 있는지 함께 탐구할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강의는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학습을 통해 여러분은 단순히 지식을 얻는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문제를 분석하고 정의하는 새로운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갖추게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본격적으로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차시의 첫 번째 주제부터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과거의 사회는 비교적 안정적이었고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문제들 또한 어느 정도 예측이 가능했습니다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56A6-B919-B36C-F4FC-AF3A1EEB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D939C4-1028-FABE-F7AD-A3CFFC377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F8EF74-12AA-B908-0521-177B70F44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1980~90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주택 공급이 부족하면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아파트 단지를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건설하고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교통 혼잡이 발생하면 새로운 도로를 확장하는 방식이 비교적 잘 작동했습니다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r>
              <a:rPr lang="pt-B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GettyImages-jv14150216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6B4052-CE74-A880-6EBC-548B29808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734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7A64-648F-CA91-6646-EFA103237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4F25EA-9A97-E014-050C-F72F84F19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D45E76-E0B4-9882-6D3C-365BDC94D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시기에는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전문가들과 함께 문제를 분석하고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해결책을 만들어 일방적으로 제시하는 방식이 효과적이었던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7E6E0E8-C52A-0B03-AD47-970BBE463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96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CD56C90-CDBE-2D6F-5D55-0E5BD7EF77FA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9143A9F3-73D4-1CBF-AD1E-691AECFEC2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1855873-6777-6C57-D073-DC847D04EECA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B1B3ED5-63AE-9EA7-0C1F-4CE08D77FEA6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3CF93B24-795F-DFCD-AFD3-ED84CCBEF10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FD8FA3A-444B-D29C-3CF2-3F2DFD718525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C4F3832-EDFB-8D50-9486-D9399138EC3A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0EFF957-E546-52B6-6D21-EC2FCF17B17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4D78DD63-4323-A1B0-72A2-489AC3E5452B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532672" y="291961"/>
            <a:ext cx="312665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공공정책디자인 소개 및 사회문제 이해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41859" y="3920649"/>
                <a:ext cx="750525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1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451277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공공정책디자인 소개 및 사회문제 이해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D608A-44BA-54D9-6768-90182E24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2E48A833-1A6E-E951-A55E-2C24C6E2CC48}"/>
              </a:ext>
            </a:extLst>
          </p:cNvPr>
          <p:cNvSpPr/>
          <p:nvPr/>
        </p:nvSpPr>
        <p:spPr>
          <a:xfrm rot="16200000">
            <a:off x="6034345" y="2975168"/>
            <a:ext cx="326728" cy="319680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8BA28D9-32FE-9032-BE42-F90424966549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DF881-9C0F-B1C8-ACF1-FF39BBF48B55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6367A8-99CD-A168-3EAD-724F1912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51747-B319-95E9-9D08-615DBC475332}"/>
              </a:ext>
            </a:extLst>
          </p:cNvPr>
          <p:cNvSpPr txBox="1"/>
          <p:nvPr/>
        </p:nvSpPr>
        <p:spPr>
          <a:xfrm>
            <a:off x="1134095" y="4045378"/>
            <a:ext cx="3158236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정부와 전문가들이 함께</a:t>
            </a:r>
            <a:endParaRPr lang="en-US" altLang="ko-KR" sz="2500" spc="-150" dirty="0">
              <a:solidFill>
                <a:prstClr val="black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문제 분석</a:t>
            </a:r>
            <a:endParaRPr lang="en-US" altLang="ko-KR" sz="2500" spc="-150" dirty="0">
              <a:solidFill>
                <a:prstClr val="black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62A06-F5FC-8C4E-3F99-0425AE2533D3}"/>
              </a:ext>
            </a:extLst>
          </p:cNvPr>
          <p:cNvSpPr txBox="1"/>
          <p:nvPr/>
        </p:nvSpPr>
        <p:spPr>
          <a:xfrm>
            <a:off x="8178169" y="4045378"/>
            <a:ext cx="2303836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해결책을 만들어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일방적으로 제시</a:t>
            </a:r>
          </a:p>
        </p:txBody>
      </p:sp>
    </p:spTree>
    <p:extLst>
      <p:ext uri="{BB962C8B-B14F-4D97-AF65-F5344CB8AC3E}">
        <p14:creationId xmlns:p14="http://schemas.microsoft.com/office/powerpoint/2010/main" val="13706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5C7D-C77E-4473-90FA-FD8078921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19EDEA-A3BD-F381-10D2-D794B98F07F6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D2274-D06C-3220-C527-C9207EE558BC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1C2D9A-5B3D-DAF7-2387-D7C4B12D62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9CA67D-A6E0-A172-5F5B-07D546A19C1E}"/>
              </a:ext>
            </a:extLst>
          </p:cNvPr>
          <p:cNvSpPr txBox="1"/>
          <p:nvPr/>
        </p:nvSpPr>
        <p:spPr>
          <a:xfrm>
            <a:off x="4619697" y="4784026"/>
            <a:ext cx="6103256" cy="10895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거대한 흐름이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사회 전체의 구조와 속도를 바꾸어 놓았음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60B2191-171C-C847-A8FB-690C91951B01}"/>
              </a:ext>
            </a:extLst>
          </p:cNvPr>
          <p:cNvGrpSpPr/>
          <p:nvPr/>
        </p:nvGrpSpPr>
        <p:grpSpPr>
          <a:xfrm>
            <a:off x="3987810" y="2398156"/>
            <a:ext cx="2308380" cy="2308380"/>
            <a:chOff x="3987810" y="2398156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63C1F4-F7C6-5306-2286-CC43E114744F}"/>
                </a:ext>
              </a:extLst>
            </p:cNvPr>
            <p:cNvSpPr/>
            <p:nvPr/>
          </p:nvSpPr>
          <p:spPr>
            <a:xfrm>
              <a:off x="3987810" y="2398156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D1D396-8400-16BE-FFC0-2EB4E3E200D8}"/>
                </a:ext>
              </a:extLst>
            </p:cNvPr>
            <p:cNvSpPr txBox="1"/>
            <p:nvPr/>
          </p:nvSpPr>
          <p:spPr>
            <a:xfrm>
              <a:off x="4430910" y="3499656"/>
              <a:ext cx="1422185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기술 발전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상징, 그래픽, 폰트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F8644E1-A63C-5A30-A52F-96D64E0B4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707" y="2679795"/>
              <a:ext cx="706586" cy="706586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0DB2747-22B7-A6A5-36D5-967DF9DD097F}"/>
              </a:ext>
            </a:extLst>
          </p:cNvPr>
          <p:cNvGrpSpPr/>
          <p:nvPr/>
        </p:nvGrpSpPr>
        <p:grpSpPr>
          <a:xfrm>
            <a:off x="6550573" y="2398156"/>
            <a:ext cx="2308380" cy="2308380"/>
            <a:chOff x="6550573" y="2398156"/>
            <a:chExt cx="2308380" cy="2308380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BA921EB-FC5F-9FE5-7ADB-D6758A99595B}"/>
                </a:ext>
              </a:extLst>
            </p:cNvPr>
            <p:cNvSpPr/>
            <p:nvPr/>
          </p:nvSpPr>
          <p:spPr>
            <a:xfrm>
              <a:off x="6550573" y="2398156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AF5FC9-FE3D-F1C6-C362-F03E0CF9A588}"/>
                </a:ext>
              </a:extLst>
            </p:cNvPr>
            <p:cNvSpPr txBox="1"/>
            <p:nvPr/>
          </p:nvSpPr>
          <p:spPr>
            <a:xfrm>
              <a:off x="7170966" y="3499656"/>
              <a:ext cx="1067601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세계화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4" name="그림 23" descr="원, 상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5498863-5A17-83D0-04D8-B9E60A05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057" y="2703945"/>
              <a:ext cx="749412" cy="749412"/>
            </a:xfrm>
            <a:prstGeom prst="rect">
              <a:avLst/>
            </a:prstGeom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AB747C3-D8D8-F595-3C88-FEE510D3016A}"/>
              </a:ext>
            </a:extLst>
          </p:cNvPr>
          <p:cNvGrpSpPr/>
          <p:nvPr/>
        </p:nvGrpSpPr>
        <p:grpSpPr>
          <a:xfrm>
            <a:off x="9113336" y="2398156"/>
            <a:ext cx="2308380" cy="2308380"/>
            <a:chOff x="9113336" y="2398156"/>
            <a:chExt cx="2308380" cy="2308380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0717B8D-84BF-B635-B054-342BCBB56875}"/>
                </a:ext>
              </a:extLst>
            </p:cNvPr>
            <p:cNvSpPr/>
            <p:nvPr/>
          </p:nvSpPr>
          <p:spPr>
            <a:xfrm>
              <a:off x="9113336" y="2398156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CD3036-326F-18D3-16A4-37A1FFC030DF}"/>
                </a:ext>
              </a:extLst>
            </p:cNvPr>
            <p:cNvSpPr txBox="1"/>
            <p:nvPr/>
          </p:nvSpPr>
          <p:spPr>
            <a:xfrm>
              <a:off x="9409280" y="3499656"/>
              <a:ext cx="1716497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초연결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 사회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8" name="그림 27" descr="기어, 교통, 메탈웨어, 원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CC32C2E-FFD8-4618-AB63-6CBA3730E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8437" y="2458551"/>
              <a:ext cx="1201418" cy="1201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35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77DDC-8B07-9F34-9B2F-5D6093227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CFA776B-490B-D579-7D4D-87E4E2FE8952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9F70F-0975-388F-0B06-3EF40DD96BF9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FA939A-56B0-33F7-0CDA-355E452CC9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5" name="그림 4" descr="지도, 그래픽, 스크린샷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9378A6-480C-11B6-992D-39C66F8C8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90838C-7E31-11C0-0069-0905CF719970}"/>
              </a:ext>
            </a:extLst>
          </p:cNvPr>
          <p:cNvSpPr txBox="1"/>
          <p:nvPr/>
        </p:nvSpPr>
        <p:spPr>
          <a:xfrm>
            <a:off x="2286001" y="5199323"/>
            <a:ext cx="749343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작은 사건이 전 세계에 즉각 영향을 미치는 </a:t>
            </a:r>
            <a:b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‘</a:t>
            </a:r>
            <a:r>
              <a:rPr lang="ko-KR" altLang="en-US" sz="29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초연결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사회</a:t>
            </a:r>
            <a: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’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에 살고 있음</a:t>
            </a:r>
          </a:p>
        </p:txBody>
      </p:sp>
    </p:spTree>
    <p:extLst>
      <p:ext uri="{BB962C8B-B14F-4D97-AF65-F5344CB8AC3E}">
        <p14:creationId xmlns:p14="http://schemas.microsoft.com/office/powerpoint/2010/main" val="85110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701F-A0ED-6096-48C6-02A9A07F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5618C08-B3DC-B657-9670-1E83AE4C20DF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EDE29-3A73-864D-B5C1-437241BBB3D5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55F73A-A3C8-9ADF-9DBB-8FC6D2B168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4267315-62B5-85E9-A99C-8986EB4272E4}"/>
              </a:ext>
            </a:extLst>
          </p:cNvPr>
          <p:cNvGrpSpPr/>
          <p:nvPr/>
        </p:nvGrpSpPr>
        <p:grpSpPr>
          <a:xfrm>
            <a:off x="2658075" y="5811757"/>
            <a:ext cx="6425600" cy="469900"/>
            <a:chOff x="5030469" y="4502150"/>
            <a:chExt cx="5828031" cy="469900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E08A093D-D02E-A9EA-A506-0D638211AD4D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A5A675-4CB2-FA6D-3A2D-975A6335B15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문제의 본질을 흐리고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잘못 이해하게 만듦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1950DD6-E72D-F06D-FE4D-4C27DDA410C1}"/>
              </a:ext>
            </a:extLst>
          </p:cNvPr>
          <p:cNvGrpSpPr/>
          <p:nvPr/>
        </p:nvGrpSpPr>
        <p:grpSpPr>
          <a:xfrm>
            <a:off x="2308315" y="4912360"/>
            <a:ext cx="1870036" cy="1091925"/>
            <a:chOff x="1065246" y="3322255"/>
            <a:chExt cx="1743009" cy="1017755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37F28EC-E123-1FCA-0F74-3DB72A6B389F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8436D905-EC5E-B7D8-D663-21A90CFC56EE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1800C4-81A4-9E2D-AF2B-17489B9707CA}"/>
                </a:ext>
              </a:extLst>
            </p:cNvPr>
            <p:cNvSpPr txBox="1"/>
            <p:nvPr/>
          </p:nvSpPr>
          <p:spPr>
            <a:xfrm>
              <a:off x="1076588" y="3478158"/>
              <a:ext cx="1720324" cy="5163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사회의 복잡성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24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AEE85-D084-1B01-D37E-39E104B6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30E0532-0497-DF54-F484-95767B3DD0BF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pic>
        <p:nvPicPr>
          <p:cNvPr id="52" name="그림 51" descr="의류, 사람, 인간의 얼굴, 슈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7FF20C-2FC2-8254-A6EA-8CE28A694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35" t="25851" r="31100" b="86"/>
          <a:stretch>
            <a:fillRect/>
          </a:stretch>
        </p:blipFill>
        <p:spPr>
          <a:xfrm>
            <a:off x="4497600" y="2901942"/>
            <a:ext cx="3196800" cy="395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CA019-E496-837D-362F-594333E95B76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6A3CF9-671F-CB46-9ABB-072DE4F899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12" name="그림 11" descr="사람, 의류, 벽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9F8C34-3974-D3C9-F5AB-4FB89C2B3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815"/>
          <a:stretch>
            <a:fillRect/>
          </a:stretch>
        </p:blipFill>
        <p:spPr>
          <a:xfrm>
            <a:off x="0" y="-61994"/>
            <a:ext cx="12193294" cy="6919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A9404F-5ADC-FFF9-86EC-175317733859}"/>
              </a:ext>
            </a:extLst>
          </p:cNvPr>
          <p:cNvSpPr txBox="1"/>
          <p:nvPr/>
        </p:nvSpPr>
        <p:spPr>
          <a:xfrm>
            <a:off x="2942767" y="650545"/>
            <a:ext cx="63209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7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신혼부부 주택 문제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B3E9D2C-653F-06B0-35CE-18DF4FF454C3}"/>
              </a:ext>
            </a:extLst>
          </p:cNvPr>
          <p:cNvGrpSpPr/>
          <p:nvPr/>
        </p:nvGrpSpPr>
        <p:grpSpPr>
          <a:xfrm flipH="1">
            <a:off x="8866235" y="1929443"/>
            <a:ext cx="1944998" cy="1944998"/>
            <a:chOff x="2386871" y="3123992"/>
            <a:chExt cx="2267822" cy="2267822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5E3D451-3674-AB8A-DB19-11B2E7F8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9311">
              <a:off x="2386871" y="3123992"/>
              <a:ext cx="2267822" cy="2267822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D048D0E-3C7C-9FEF-F2A5-4D339A6DAED8}"/>
                </a:ext>
              </a:extLst>
            </p:cNvPr>
            <p:cNvSpPr/>
            <p:nvPr/>
          </p:nvSpPr>
          <p:spPr>
            <a:xfrm flipH="1">
              <a:off x="2690748" y="3825859"/>
              <a:ext cx="1785772" cy="968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집값이 너무 비싸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EEE607A-1034-90E7-A3C0-A5B468849294}"/>
              </a:ext>
            </a:extLst>
          </p:cNvPr>
          <p:cNvGrpSpPr/>
          <p:nvPr/>
        </p:nvGrpSpPr>
        <p:grpSpPr>
          <a:xfrm>
            <a:off x="680066" y="4425639"/>
            <a:ext cx="1926348" cy="1926348"/>
            <a:chOff x="4600074" y="3663607"/>
            <a:chExt cx="2308380" cy="2308380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A3FEA290-0391-7A99-B75D-DD011427F28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73A196-9A98-132D-70E0-2F702D09271B}"/>
                </a:ext>
              </a:extLst>
            </p:cNvPr>
            <p:cNvSpPr txBox="1"/>
            <p:nvPr/>
          </p:nvSpPr>
          <p:spPr>
            <a:xfrm>
              <a:off x="5051187" y="4517137"/>
              <a:ext cx="1406155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대출 규제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BBF329D-30EE-3D7B-E460-A9FA2C31A867}"/>
              </a:ext>
            </a:extLst>
          </p:cNvPr>
          <p:cNvGrpSpPr/>
          <p:nvPr/>
        </p:nvGrpSpPr>
        <p:grpSpPr>
          <a:xfrm>
            <a:off x="2848106" y="4425639"/>
            <a:ext cx="1926348" cy="1926348"/>
            <a:chOff x="4600074" y="3663607"/>
            <a:chExt cx="2308380" cy="2308380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E7C37E2C-54C2-5EB1-7650-8AD2F269C2D8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1DB5C4-A68A-35D4-8E53-23B6306D8DD0}"/>
                </a:ext>
              </a:extLst>
            </p:cNvPr>
            <p:cNvSpPr txBox="1"/>
            <p:nvPr/>
          </p:nvSpPr>
          <p:spPr>
            <a:xfrm>
              <a:off x="4911753" y="4457512"/>
              <a:ext cx="1685023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금리 변동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CC9D8220-647E-2D9D-1A2C-FA92103D6A13}"/>
              </a:ext>
            </a:extLst>
          </p:cNvPr>
          <p:cNvGrpSpPr/>
          <p:nvPr/>
        </p:nvGrpSpPr>
        <p:grpSpPr>
          <a:xfrm>
            <a:off x="5016146" y="4425639"/>
            <a:ext cx="1926348" cy="1926348"/>
            <a:chOff x="4600074" y="3663607"/>
            <a:chExt cx="2308380" cy="230838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F1D054CA-603E-DE9D-D030-1D44C7FE42B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CD431B-395D-8342-21F0-19F7A872E17F}"/>
                </a:ext>
              </a:extLst>
            </p:cNvPr>
            <p:cNvSpPr txBox="1"/>
            <p:nvPr/>
          </p:nvSpPr>
          <p:spPr>
            <a:xfrm>
              <a:off x="4716206" y="4457512"/>
              <a:ext cx="2076119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재개발 정책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061303D-789F-765F-C672-A1D71912E923}"/>
              </a:ext>
            </a:extLst>
          </p:cNvPr>
          <p:cNvGrpSpPr/>
          <p:nvPr/>
        </p:nvGrpSpPr>
        <p:grpSpPr>
          <a:xfrm>
            <a:off x="7184186" y="4425639"/>
            <a:ext cx="1926348" cy="1926348"/>
            <a:chOff x="4600074" y="3663607"/>
            <a:chExt cx="2308380" cy="2308380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EA97046-5182-94B8-8F8C-AC6D742C82CD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E3C3725-88EF-2BB9-2886-35B9BC5DED2A}"/>
                </a:ext>
              </a:extLst>
            </p:cNvPr>
            <p:cNvSpPr txBox="1"/>
            <p:nvPr/>
          </p:nvSpPr>
          <p:spPr>
            <a:xfrm>
              <a:off x="4670488" y="4133877"/>
              <a:ext cx="2167555" cy="13678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지역 일자리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부족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FEF647D7-21D6-E72F-6470-75D8641E0E0C}"/>
              </a:ext>
            </a:extLst>
          </p:cNvPr>
          <p:cNvGrpSpPr/>
          <p:nvPr/>
        </p:nvGrpSpPr>
        <p:grpSpPr>
          <a:xfrm>
            <a:off x="9352227" y="4425639"/>
            <a:ext cx="1926348" cy="1926348"/>
            <a:chOff x="4600074" y="3663607"/>
            <a:chExt cx="2308380" cy="2308380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8232350-B89E-5819-1C9A-34184DE49BF8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7B6124-DEAF-4890-3020-192606640F06}"/>
                </a:ext>
              </a:extLst>
            </p:cNvPr>
            <p:cNvSpPr txBox="1"/>
            <p:nvPr/>
          </p:nvSpPr>
          <p:spPr>
            <a:xfrm>
              <a:off x="4856435" y="4133877"/>
              <a:ext cx="1795666" cy="13678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학교 배정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문제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4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45AC5-0ED6-FE09-1BE5-331126D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7830326-C726-F1DB-0943-C45FE4B777EC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85A40-AC57-1FDD-B1E4-4A94358256B1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B02D99-DB30-4A76-A61E-89734F8F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070F4D1-0A40-12DF-FDD2-BD6AC07882A9}"/>
              </a:ext>
            </a:extLst>
          </p:cNvPr>
          <p:cNvSpPr/>
          <p:nvPr/>
        </p:nvSpPr>
        <p:spPr>
          <a:xfrm>
            <a:off x="962149" y="2616200"/>
            <a:ext cx="3083214" cy="308321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1DD8BE6-ECEF-0190-7B70-C5B9AD617F9B}"/>
              </a:ext>
            </a:extLst>
          </p:cNvPr>
          <p:cNvSpPr/>
          <p:nvPr/>
        </p:nvSpPr>
        <p:spPr>
          <a:xfrm>
            <a:off x="4368635" y="2616200"/>
            <a:ext cx="3083214" cy="308321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C5A44-602F-11DD-8311-15E508138B93}"/>
              </a:ext>
            </a:extLst>
          </p:cNvPr>
          <p:cNvSpPr txBox="1"/>
          <p:nvPr/>
        </p:nvSpPr>
        <p:spPr>
          <a:xfrm>
            <a:off x="904923" y="3461287"/>
            <a:ext cx="2979021" cy="1585178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대중교통 배차 간격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직주근접성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유연근무제 도입 여부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특정 지역의 인구 집중 현상 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F623BA-A246-ECFC-649E-6A7E2693867D}"/>
              </a:ext>
            </a:extLst>
          </p:cNvPr>
          <p:cNvGrpSpPr/>
          <p:nvPr/>
        </p:nvGrpSpPr>
        <p:grpSpPr>
          <a:xfrm>
            <a:off x="3624344" y="3575152"/>
            <a:ext cx="1165310" cy="1165310"/>
            <a:chOff x="3624344" y="3575152"/>
            <a:chExt cx="1165310" cy="1165310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6EB5B16C-15EB-552E-FEBC-C2C14273D154}"/>
                </a:ext>
              </a:extLst>
            </p:cNvPr>
            <p:cNvSpPr/>
            <p:nvPr/>
          </p:nvSpPr>
          <p:spPr>
            <a:xfrm>
              <a:off x="3624344" y="3575152"/>
              <a:ext cx="1165310" cy="11653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FEB8688-10F1-DFB7-9685-BD41DFF5C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44420" y="3647961"/>
              <a:ext cx="899816" cy="10033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C64347D-371A-0572-C68E-C177A681B457}"/>
              </a:ext>
            </a:extLst>
          </p:cNvPr>
          <p:cNvSpPr txBox="1"/>
          <p:nvPr/>
        </p:nvSpPr>
        <p:spPr>
          <a:xfrm>
            <a:off x="1694772" y="2896344"/>
            <a:ext cx="1406154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교통 체증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0F870D-96DF-E34B-0A9E-1247F97C105B}"/>
              </a:ext>
            </a:extLst>
          </p:cNvPr>
          <p:cNvSpPr txBox="1"/>
          <p:nvPr/>
        </p:nvSpPr>
        <p:spPr>
          <a:xfrm>
            <a:off x="4778180" y="3458706"/>
            <a:ext cx="2604559" cy="196528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기후 변화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도시 배수 시스템 노후화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무분별한 개발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하천 관리 방식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재난 대응 체계 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900C8-9C7E-0451-1242-35179CBB7B88}"/>
              </a:ext>
            </a:extLst>
          </p:cNvPr>
          <p:cNvSpPr txBox="1"/>
          <p:nvPr/>
        </p:nvSpPr>
        <p:spPr>
          <a:xfrm>
            <a:off x="5380798" y="2893763"/>
            <a:ext cx="1406154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폭우 피해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724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6375-399F-9B33-BFE0-4C0035DE2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36AA77-9084-6729-187A-7DC211E82301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7F921-4E66-412D-5D0D-BF52E1090DFB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B25A43-A719-B868-718E-434C49DEDE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0BE63A8-3628-8BC3-5DBE-601BFA9D8F37}"/>
              </a:ext>
            </a:extLst>
          </p:cNvPr>
          <p:cNvGrpSpPr/>
          <p:nvPr/>
        </p:nvGrpSpPr>
        <p:grpSpPr>
          <a:xfrm>
            <a:off x="2658075" y="5811757"/>
            <a:ext cx="6425600" cy="469900"/>
            <a:chOff x="5030469" y="4502150"/>
            <a:chExt cx="5828031" cy="469900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2C10F557-0D55-9755-F803-9384FC7060F2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7755DC-B5C4-E41B-CCCC-4AFF015DD363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문제의 본질을 흐리고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잘못 이해하게 만듦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0493FD6-A8F0-24C4-0706-3FF23B25F53B}"/>
              </a:ext>
            </a:extLst>
          </p:cNvPr>
          <p:cNvGrpSpPr/>
          <p:nvPr/>
        </p:nvGrpSpPr>
        <p:grpSpPr>
          <a:xfrm>
            <a:off x="2308315" y="4912360"/>
            <a:ext cx="1870036" cy="1091925"/>
            <a:chOff x="1065246" y="3322255"/>
            <a:chExt cx="1743009" cy="1017755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0EE30E81-9F12-4ACE-4E5F-670329EA8B8E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5B366FE5-A7B3-8732-773E-2850292F13C3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CB9327-E368-6C34-D471-8D4CFA7C51F3}"/>
                </a:ext>
              </a:extLst>
            </p:cNvPr>
            <p:cNvSpPr txBox="1"/>
            <p:nvPr/>
          </p:nvSpPr>
          <p:spPr>
            <a:xfrm>
              <a:off x="1076588" y="3478158"/>
              <a:ext cx="1720324" cy="5163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사회의 복잡성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4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5EBD-D4AA-6BB0-5356-DEC9547CC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하늘, 반사, 실루엣, 창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62CEF8-33DE-C6ED-FA08-9B1BBAC5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-120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A024AD54-84D5-E104-D21E-8F06924D0159}"/>
              </a:ext>
            </a:extLst>
          </p:cNvPr>
          <p:cNvSpPr/>
          <p:nvPr/>
        </p:nvSpPr>
        <p:spPr>
          <a:xfrm flipH="1">
            <a:off x="2622884" y="-1467854"/>
            <a:ext cx="9569116" cy="8421103"/>
          </a:xfrm>
          <a:prstGeom prst="rtTriangle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B623C-F9BD-08DF-E2B8-22D787BFB693}"/>
              </a:ext>
            </a:extLst>
          </p:cNvPr>
          <p:cNvSpPr txBox="1"/>
          <p:nvPr/>
        </p:nvSpPr>
        <p:spPr>
          <a:xfrm>
            <a:off x="7444149" y="3697589"/>
            <a:ext cx="3567003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 err="1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이해관계자들과의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관계는 </a:t>
            </a:r>
            <a:endParaRPr lang="en-US" altLang="ko-KR" sz="2500" spc="-150" dirty="0">
              <a:solidFill>
                <a:prstClr val="black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고정된 것이 아닌 계속 변함</a:t>
            </a:r>
          </a:p>
        </p:txBody>
      </p:sp>
      <p:sp>
        <p:nvSpPr>
          <p:cNvPr id="4" name="화살표: 아래쪽 3">
            <a:extLst>
              <a:ext uri="{FF2B5EF4-FFF2-40B4-BE49-F238E27FC236}">
                <a16:creationId xmlns:a16="http://schemas.microsoft.com/office/drawing/2014/main" id="{DB480924-639B-8FCC-364E-C19EB8AD3EF6}"/>
              </a:ext>
            </a:extLst>
          </p:cNvPr>
          <p:cNvSpPr/>
          <p:nvPr/>
        </p:nvSpPr>
        <p:spPr>
          <a:xfrm>
            <a:off x="9064279" y="4837202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FEBFC-9558-AAAC-1C07-94D26F883E68}"/>
              </a:ext>
            </a:extLst>
          </p:cNvPr>
          <p:cNvSpPr txBox="1"/>
          <p:nvPr/>
        </p:nvSpPr>
        <p:spPr>
          <a:xfrm>
            <a:off x="6656263" y="5199942"/>
            <a:ext cx="5110694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 err="1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정답’을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정해 놓고 실행하는 방식으로는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한계가 나타남</a:t>
            </a:r>
          </a:p>
        </p:txBody>
      </p:sp>
    </p:spTree>
    <p:extLst>
      <p:ext uri="{BB962C8B-B14F-4D97-AF65-F5344CB8AC3E}">
        <p14:creationId xmlns:p14="http://schemas.microsoft.com/office/powerpoint/2010/main" val="35270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B07E-8890-983B-5A0E-C8996ECE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CA393EA-D41A-0AF5-4166-030DEF314116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44859-5E54-8FA6-8E1D-5183E41CD2A1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87F9F1-8CAA-F665-25AD-0205B196DD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3" name="그림 2" descr="텍스트, 디자인, 벽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24D9A0-2C64-6EE1-2AAD-817053BD9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/>
          <a:stretch>
            <a:fillRect/>
          </a:stretch>
        </p:blipFill>
        <p:spPr>
          <a:xfrm>
            <a:off x="0" y="0"/>
            <a:ext cx="121971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34F18-42AA-DBC2-84E2-3923F460386A}"/>
              </a:ext>
            </a:extLst>
          </p:cNvPr>
          <p:cNvSpPr txBox="1"/>
          <p:nvPr/>
        </p:nvSpPr>
        <p:spPr>
          <a:xfrm>
            <a:off x="778495" y="1055319"/>
            <a:ext cx="875068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정부가 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모든 문제를 미리 알고 해결해줄 것이라는 기대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는 이제 유효하지 않음</a:t>
            </a:r>
          </a:p>
        </p:txBody>
      </p:sp>
    </p:spTree>
    <p:extLst>
      <p:ext uri="{BB962C8B-B14F-4D97-AF65-F5344CB8AC3E}">
        <p14:creationId xmlns:p14="http://schemas.microsoft.com/office/powerpoint/2010/main" val="10271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7597-9868-675A-CA71-4A2D9194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804CC9-8D63-51A9-21E0-41B25A84B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3855"/>
          <a:stretch>
            <a:fillRect/>
          </a:stretch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E0837828-B23B-3E1E-DCA7-CFD2F8210474}"/>
              </a:ext>
            </a:extLst>
          </p:cNvPr>
          <p:cNvSpPr/>
          <p:nvPr/>
        </p:nvSpPr>
        <p:spPr>
          <a:xfrm>
            <a:off x="0" y="2209800"/>
            <a:ext cx="12189612" cy="2419350"/>
          </a:xfrm>
          <a:prstGeom prst="rect">
            <a:avLst/>
          </a:prstGeom>
          <a:solidFill>
            <a:schemeClr val="tx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CF526D5-3D7D-92E1-E4B5-2F71081F3C4A}"/>
              </a:ext>
            </a:extLst>
          </p:cNvPr>
          <p:cNvGrpSpPr/>
          <p:nvPr/>
        </p:nvGrpSpPr>
        <p:grpSpPr>
          <a:xfrm>
            <a:off x="2918441" y="2425389"/>
            <a:ext cx="1926348" cy="1926348"/>
            <a:chOff x="4600074" y="3663607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D5849891-6DAD-6CC8-5566-FF478549BD5D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559CEC-C8B3-D958-DE49-04094574E8EE}"/>
                </a:ext>
              </a:extLst>
            </p:cNvPr>
            <p:cNvSpPr txBox="1"/>
            <p:nvPr/>
          </p:nvSpPr>
          <p:spPr>
            <a:xfrm>
              <a:off x="5290941" y="4457512"/>
              <a:ext cx="926648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시민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6EC5B74-F490-9D7E-32AA-F5091AE2CBEA}"/>
              </a:ext>
            </a:extLst>
          </p:cNvPr>
          <p:cNvGrpSpPr/>
          <p:nvPr/>
        </p:nvGrpSpPr>
        <p:grpSpPr>
          <a:xfrm>
            <a:off x="5337791" y="2425389"/>
            <a:ext cx="1926348" cy="1926348"/>
            <a:chOff x="4600074" y="3663607"/>
            <a:chExt cx="2308380" cy="2308380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82CD13F-7758-D524-2BFD-F9E6B5944FE3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BA1EE2-B60F-F64C-38CA-55ADFD59C62E}"/>
                </a:ext>
              </a:extLst>
            </p:cNvPr>
            <p:cNvSpPr txBox="1"/>
            <p:nvPr/>
          </p:nvSpPr>
          <p:spPr>
            <a:xfrm>
              <a:off x="5290941" y="4457512"/>
              <a:ext cx="926648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정부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7C9AFA3-3F61-7E7D-BDCA-8F43B7767742}"/>
              </a:ext>
            </a:extLst>
          </p:cNvPr>
          <p:cNvGrpSpPr/>
          <p:nvPr/>
        </p:nvGrpSpPr>
        <p:grpSpPr>
          <a:xfrm>
            <a:off x="7757141" y="2425389"/>
            <a:ext cx="1926348" cy="1926348"/>
            <a:chOff x="4600074" y="3663607"/>
            <a:chExt cx="2308380" cy="2308380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CEB033FA-BACE-C1A9-DF64-A1F10C81DD19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048325-F84B-0130-7558-A0ED7E485242}"/>
                </a:ext>
              </a:extLst>
            </p:cNvPr>
            <p:cNvSpPr txBox="1"/>
            <p:nvPr/>
          </p:nvSpPr>
          <p:spPr>
            <a:xfrm>
              <a:off x="5124207" y="4457512"/>
              <a:ext cx="1260117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전문가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2DCA-7ABD-654D-DBDB-3EDD8997C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CE558B1-A30D-1D44-3389-3FFC4938ABF1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598AF-8FD8-DE1E-30CA-BC91F7F6B27E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978EBF-B73A-C93C-4D2F-70BD4150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0CE49-090F-3C1C-A27B-92CBDDCA84F9}"/>
              </a:ext>
            </a:extLst>
          </p:cNvPr>
          <p:cNvSpPr txBox="1"/>
          <p:nvPr/>
        </p:nvSpPr>
        <p:spPr>
          <a:xfrm>
            <a:off x="1823855" y="2528968"/>
            <a:ext cx="16799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4A71-D5AE-31BE-B5A4-C0858BB7C3F8}"/>
              </a:ext>
            </a:extLst>
          </p:cNvPr>
          <p:cNvSpPr txBox="1"/>
          <p:nvPr/>
        </p:nvSpPr>
        <p:spPr>
          <a:xfrm>
            <a:off x="1450034" y="3526307"/>
            <a:ext cx="24275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디자인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E2307-F266-713F-05DC-A51E02D01A70}"/>
              </a:ext>
            </a:extLst>
          </p:cNvPr>
          <p:cNvSpPr txBox="1"/>
          <p:nvPr/>
        </p:nvSpPr>
        <p:spPr>
          <a:xfrm>
            <a:off x="1456161" y="4557883"/>
            <a:ext cx="2269852" cy="46769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45000"/>
              </a:lnSpc>
              <a:spcBef>
                <a:spcPts val="0"/>
              </a:spcBef>
              <a:buClr>
                <a:srgbClr val="4741BE"/>
              </a:buClr>
              <a:buSzTx/>
              <a:tabLst/>
              <a:defRPr/>
            </a:pPr>
            <a:r>
              <a:rPr lang="ko-KR" altLang="en-US" sz="185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새로운 문제 해결 방식</a:t>
            </a:r>
            <a:endParaRPr lang="en-US" altLang="ko-KR" sz="1850" spc="-70" dirty="0">
              <a:solidFill>
                <a:schemeClr val="tx1">
                  <a:lumMod val="95000"/>
                  <a:lumOff val="5000"/>
                </a:schemeClr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BCDCD51-B21B-1416-D9A5-0B64D1861D0A}"/>
              </a:ext>
            </a:extLst>
          </p:cNvPr>
          <p:cNvGrpSpPr/>
          <p:nvPr/>
        </p:nvGrpSpPr>
        <p:grpSpPr>
          <a:xfrm>
            <a:off x="7524138" y="2962357"/>
            <a:ext cx="4429737" cy="463460"/>
            <a:chOff x="3965516" y="2790917"/>
            <a:chExt cx="4429737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89355E-BE6C-00BB-9F14-A0FCA2A5DEDA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문제를 현장에서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사용자와 함께 정의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A197236-7272-1954-6107-61D1FDF84F8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5D6579D4-9A7F-CB16-EDFB-9B2FBF1264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1E53F461-369A-8456-9292-F0F46D5FA9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4E4F253-FF7D-088B-5B45-A6CDA2F18891}"/>
              </a:ext>
            </a:extLst>
          </p:cNvPr>
          <p:cNvGrpSpPr/>
          <p:nvPr/>
        </p:nvGrpSpPr>
        <p:grpSpPr>
          <a:xfrm>
            <a:off x="7524138" y="3924382"/>
            <a:ext cx="4172563" cy="463460"/>
            <a:chOff x="3965516" y="2790917"/>
            <a:chExt cx="4172563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195ABA-C5F8-71D7-0FF2-8A07D041742A}"/>
                </a:ext>
              </a:extLst>
            </p:cNvPr>
            <p:cNvSpPr txBox="1"/>
            <p:nvPr/>
          </p:nvSpPr>
          <p:spPr>
            <a:xfrm>
              <a:off x="4282223" y="2790917"/>
              <a:ext cx="385585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주체가 협력해 해결책 제시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1E8C637-B166-469B-7A08-8BCFBD786DC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534E3AE3-2067-6155-5333-2A82FFC3B6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D96847D-56FA-A8DC-995B-F6584F07628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97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CF239-F0F7-8BE0-FD39-F40207163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F86801C-5FC4-E5EB-D8CD-C25BA320E3D9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07D9F-F717-C2C0-9E10-43CDB850256F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DC3891-6161-5F32-2DC7-BDDB8D0FD6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D1A08-92DE-5F1F-3DC0-8254927A65A8}"/>
              </a:ext>
            </a:extLst>
          </p:cNvPr>
          <p:cNvSpPr txBox="1"/>
          <p:nvPr/>
        </p:nvSpPr>
        <p:spPr>
          <a:xfrm flipH="1">
            <a:off x="4497600" y="5665189"/>
            <a:ext cx="319680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 설계 방식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49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1A42F-9FB7-DFAF-B8CC-FB61FCDDB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2DB57D5-CAC7-A98D-0714-274CA9A1F1F0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F62BB-6931-0E5B-5D09-EA1C269537FB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D25CBE-E357-DBED-CD57-713CE02773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D93562-FEDA-06D9-7008-58844503B5AC}"/>
              </a:ext>
            </a:extLst>
          </p:cNvPr>
          <p:cNvSpPr txBox="1"/>
          <p:nvPr/>
        </p:nvSpPr>
        <p:spPr>
          <a:xfrm>
            <a:off x="4834172" y="4018156"/>
            <a:ext cx="31822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정책디자인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092C4DB-312C-82CB-F9FC-12411506C23E}"/>
              </a:ext>
            </a:extLst>
          </p:cNvPr>
          <p:cNvGrpSpPr/>
          <p:nvPr/>
        </p:nvGrpSpPr>
        <p:grpSpPr>
          <a:xfrm>
            <a:off x="3831628" y="2930525"/>
            <a:ext cx="4755860" cy="537648"/>
            <a:chOff x="749019" y="2558269"/>
            <a:chExt cx="3441700" cy="5376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7B40ABDF-D840-2E1F-A143-909129E2C4EC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03474D-3F09-82CA-B859-21448DFC9D6B}"/>
                </a:ext>
              </a:extLst>
            </p:cNvPr>
            <p:cNvSpPr txBox="1"/>
            <p:nvPr/>
          </p:nvSpPr>
          <p:spPr>
            <a:xfrm>
              <a:off x="1130471" y="2558269"/>
              <a:ext cx="267879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새로운 문제 해결 방식 요구</a:t>
              </a:r>
              <a:endPara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</p:grpSp>
      <p:pic>
        <p:nvPicPr>
          <p:cNvPr id="10" name="그림 9" descr="클립아트, 만화 영화, 일러스트레이션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AAC141-AFF7-20A8-5596-02E5306B0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6" y="3219814"/>
            <a:ext cx="3862567" cy="36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2B798-B86C-CAB9-460B-9A4A023E7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7DE4A03-673C-F16A-74CE-2729DF6AF2FD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2FC5E-1A65-60E4-01D0-5BB6A32E5A0A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AFEF72-C6D3-6537-2C1B-D871B983EB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9" name="그림 8" descr="사람, 양초, 노트북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B3A553-9A5E-913D-ACD6-2B7EA3E53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2100923"/>
            <a:ext cx="4178300" cy="4011613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934C1FC4-00ED-9840-5744-9E6A0724EB18}"/>
              </a:ext>
            </a:extLst>
          </p:cNvPr>
          <p:cNvSpPr/>
          <p:nvPr/>
        </p:nvSpPr>
        <p:spPr>
          <a:xfrm>
            <a:off x="0" y="2100924"/>
            <a:ext cx="4355459" cy="3950561"/>
          </a:xfrm>
          <a:prstGeom prst="rect">
            <a:avLst/>
          </a:prstGeom>
          <a:solidFill>
            <a:srgbClr val="9A5CC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8E6C96ED-7CFA-DC9E-7A87-7538ABBE8EC8}"/>
              </a:ext>
            </a:extLst>
          </p:cNvPr>
          <p:cNvSpPr/>
          <p:nvPr/>
        </p:nvSpPr>
        <p:spPr>
          <a:xfrm>
            <a:off x="412954" y="2100925"/>
            <a:ext cx="7737989" cy="3490452"/>
          </a:xfrm>
          <a:custGeom>
            <a:avLst/>
            <a:gdLst>
              <a:gd name="connsiteX0" fmla="*/ 3490451 w 7737989"/>
              <a:gd name="connsiteY0" fmla="*/ 0 h 3490453"/>
              <a:gd name="connsiteX1" fmla="*/ 7737989 w 7737989"/>
              <a:gd name="connsiteY1" fmla="*/ 0 h 3490453"/>
              <a:gd name="connsiteX2" fmla="*/ 7737989 w 7737989"/>
              <a:gd name="connsiteY2" fmla="*/ 1813254 h 3490453"/>
              <a:gd name="connsiteX3" fmla="*/ 7737989 w 7737989"/>
              <a:gd name="connsiteY3" fmla="*/ 1813254 h 3490453"/>
              <a:gd name="connsiteX4" fmla="*/ 7737989 w 7737989"/>
              <a:gd name="connsiteY4" fmla="*/ 3490453 h 3490453"/>
              <a:gd name="connsiteX5" fmla="*/ 6060790 w 7737989"/>
              <a:gd name="connsiteY5" fmla="*/ 3490453 h 3490453"/>
              <a:gd name="connsiteX6" fmla="*/ 6060790 w 7737989"/>
              <a:gd name="connsiteY6" fmla="*/ 3490453 h 3490453"/>
              <a:gd name="connsiteX7" fmla="*/ 0 w 7737989"/>
              <a:gd name="connsiteY7" fmla="*/ 3490453 h 349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7989" h="3490453">
                <a:moveTo>
                  <a:pt x="3490451" y="0"/>
                </a:moveTo>
                <a:lnTo>
                  <a:pt x="7737989" y="0"/>
                </a:lnTo>
                <a:lnTo>
                  <a:pt x="7737989" y="1813254"/>
                </a:lnTo>
                <a:lnTo>
                  <a:pt x="7737989" y="1813254"/>
                </a:lnTo>
                <a:lnTo>
                  <a:pt x="7737989" y="3490453"/>
                </a:lnTo>
                <a:lnTo>
                  <a:pt x="6060790" y="3490453"/>
                </a:lnTo>
                <a:lnTo>
                  <a:pt x="6060790" y="3490453"/>
                </a:lnTo>
                <a:lnTo>
                  <a:pt x="0" y="3490453"/>
                </a:lnTo>
                <a:close/>
              </a:path>
            </a:pathLst>
          </a:custGeom>
          <a:solidFill>
            <a:srgbClr val="EBEE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C451F8-DD3D-B06E-F867-FD6EA61A1603}"/>
              </a:ext>
            </a:extLst>
          </p:cNvPr>
          <p:cNvSpPr txBox="1"/>
          <p:nvPr/>
        </p:nvSpPr>
        <p:spPr>
          <a:xfrm>
            <a:off x="3503699" y="2826428"/>
            <a:ext cx="4339984" cy="20566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민간 기업들이 고객을 위해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더 나은 제품과 서비스를 만드는 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서비스 디자인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'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방법론을 공공 영역에 적용하는 것</a:t>
            </a:r>
            <a:endParaRPr lang="ko-KR" altLang="en-US" sz="2500" spc="-150" dirty="0">
              <a:solidFill>
                <a:prstClr val="black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E756A94-8299-1B9D-A544-26633D77BA15}"/>
              </a:ext>
            </a:extLst>
          </p:cNvPr>
          <p:cNvCxnSpPr>
            <a:cxnSpLocks/>
          </p:cNvCxnSpPr>
          <p:nvPr/>
        </p:nvCxnSpPr>
        <p:spPr>
          <a:xfrm flipH="1">
            <a:off x="-29497" y="2100924"/>
            <a:ext cx="3932903" cy="39329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C654A21-B06F-264C-0BA5-766543A9E257}"/>
              </a:ext>
            </a:extLst>
          </p:cNvPr>
          <p:cNvGrpSpPr/>
          <p:nvPr/>
        </p:nvGrpSpPr>
        <p:grpSpPr>
          <a:xfrm rot="5400000">
            <a:off x="7579366" y="2096430"/>
            <a:ext cx="54768" cy="569116"/>
            <a:chOff x="11737182" y="289245"/>
            <a:chExt cx="54768" cy="569116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A188CDFA-BC52-2F4F-AD36-0DBE603DE453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6E692B0E-144F-FF56-0358-28638430B74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5E0C0D3-E512-7E24-F2D3-010BB58AB1D3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43765AC-6AD8-1C0D-CB4C-F2DBA24EA10D}"/>
              </a:ext>
            </a:extLst>
          </p:cNvPr>
          <p:cNvGrpSpPr/>
          <p:nvPr/>
        </p:nvGrpSpPr>
        <p:grpSpPr>
          <a:xfrm>
            <a:off x="0" y="4477463"/>
            <a:ext cx="8171737" cy="2380537"/>
            <a:chOff x="0" y="4477463"/>
            <a:chExt cx="8171737" cy="2380537"/>
          </a:xfrm>
        </p:grpSpPr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D144BD6B-69E4-0606-4DE5-7D794D207D8B}"/>
                </a:ext>
              </a:extLst>
            </p:cNvPr>
            <p:cNvSpPr/>
            <p:nvPr/>
          </p:nvSpPr>
          <p:spPr>
            <a:xfrm>
              <a:off x="0" y="5591376"/>
              <a:ext cx="8150944" cy="1266624"/>
            </a:xfrm>
            <a:custGeom>
              <a:avLst/>
              <a:gdLst>
                <a:gd name="connsiteX0" fmla="*/ 412953 w 8150944"/>
                <a:gd name="connsiteY0" fmla="*/ 0 h 1266624"/>
                <a:gd name="connsiteX1" fmla="*/ 2594578 w 8150944"/>
                <a:gd name="connsiteY1" fmla="*/ 0 h 1266624"/>
                <a:gd name="connsiteX2" fmla="*/ 5298970 w 8150944"/>
                <a:gd name="connsiteY2" fmla="*/ 0 h 1266624"/>
                <a:gd name="connsiteX3" fmla="*/ 8150944 w 8150944"/>
                <a:gd name="connsiteY3" fmla="*/ 0 h 1266624"/>
                <a:gd name="connsiteX4" fmla="*/ 8150944 w 8150944"/>
                <a:gd name="connsiteY4" fmla="*/ 398138 h 1266624"/>
                <a:gd name="connsiteX5" fmla="*/ 8150944 w 8150944"/>
                <a:gd name="connsiteY5" fmla="*/ 856308 h 1266624"/>
                <a:gd name="connsiteX6" fmla="*/ 8150944 w 8150944"/>
                <a:gd name="connsiteY6" fmla="*/ 1266624 h 1266624"/>
                <a:gd name="connsiteX7" fmla="*/ 0 w 8150944"/>
                <a:gd name="connsiteY7" fmla="*/ 1266624 h 1266624"/>
                <a:gd name="connsiteX8" fmla="*/ 0 w 8150944"/>
                <a:gd name="connsiteY8" fmla="*/ 412953 h 1266624"/>
                <a:gd name="connsiteX9" fmla="*/ 412953 w 8150944"/>
                <a:gd name="connsiteY9" fmla="*/ 0 h 126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50944" h="1266624">
                  <a:moveTo>
                    <a:pt x="412953" y="0"/>
                  </a:moveTo>
                  <a:lnTo>
                    <a:pt x="2594578" y="0"/>
                  </a:lnTo>
                  <a:lnTo>
                    <a:pt x="5298970" y="0"/>
                  </a:lnTo>
                  <a:lnTo>
                    <a:pt x="8150944" y="0"/>
                  </a:lnTo>
                  <a:lnTo>
                    <a:pt x="8150944" y="398138"/>
                  </a:lnTo>
                  <a:lnTo>
                    <a:pt x="8150944" y="856308"/>
                  </a:lnTo>
                  <a:lnTo>
                    <a:pt x="8150944" y="1266624"/>
                  </a:lnTo>
                  <a:lnTo>
                    <a:pt x="0" y="1266624"/>
                  </a:lnTo>
                  <a:lnTo>
                    <a:pt x="0" y="412953"/>
                  </a:lnTo>
                  <a:lnTo>
                    <a:pt x="4129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1" name="직각 삼각형 20">
              <a:extLst>
                <a:ext uri="{FF2B5EF4-FFF2-40B4-BE49-F238E27FC236}">
                  <a16:creationId xmlns:a16="http://schemas.microsoft.com/office/drawing/2014/main" id="{96FCB703-8CEC-5343-92EC-88FB2F0EC577}"/>
                </a:ext>
              </a:extLst>
            </p:cNvPr>
            <p:cNvSpPr/>
            <p:nvPr/>
          </p:nvSpPr>
          <p:spPr>
            <a:xfrm flipH="1">
              <a:off x="5791200" y="4477463"/>
              <a:ext cx="2380537" cy="238053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18A3F3F-CD02-D85F-5577-CF77C8628D05}"/>
              </a:ext>
            </a:extLst>
          </p:cNvPr>
          <p:cNvCxnSpPr>
            <a:cxnSpLocks/>
          </p:cNvCxnSpPr>
          <p:nvPr/>
        </p:nvCxnSpPr>
        <p:spPr>
          <a:xfrm flipH="1">
            <a:off x="5791200" y="4490163"/>
            <a:ext cx="2359742" cy="2359742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타원 22">
            <a:extLst>
              <a:ext uri="{FF2B5EF4-FFF2-40B4-BE49-F238E27FC236}">
                <a16:creationId xmlns:a16="http://schemas.microsoft.com/office/drawing/2014/main" id="{3024FDB0-0698-1046-7496-C68F3B2CEEC7}"/>
              </a:ext>
            </a:extLst>
          </p:cNvPr>
          <p:cNvSpPr/>
          <p:nvPr/>
        </p:nvSpPr>
        <p:spPr>
          <a:xfrm>
            <a:off x="1067900" y="2691960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598422-68BC-B760-D497-DA0A9362EF4B}"/>
              </a:ext>
            </a:extLst>
          </p:cNvPr>
          <p:cNvSpPr txBox="1"/>
          <p:nvPr/>
        </p:nvSpPr>
        <p:spPr>
          <a:xfrm>
            <a:off x="1305817" y="3460492"/>
            <a:ext cx="1832553" cy="6578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정책디자인</a:t>
            </a:r>
            <a:endParaRPr lang="en-US" altLang="ko-KR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26" name="그림 2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CDADEF-38E0-9D78-D5D4-634E71AB9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44" r="-3436"/>
          <a:stretch>
            <a:fillRect/>
          </a:stretch>
        </p:blipFill>
        <p:spPr>
          <a:xfrm>
            <a:off x="1939764" y="2957513"/>
            <a:ext cx="614408" cy="5201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20821B-25C2-F40C-2E76-6B0E3C599C3F}"/>
              </a:ext>
            </a:extLst>
          </p:cNvPr>
          <p:cNvSpPr txBox="1"/>
          <p:nvPr/>
        </p:nvSpPr>
        <p:spPr>
          <a:xfrm flipH="1">
            <a:off x="1501952" y="5765842"/>
            <a:ext cx="5847623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수요자 중심으로 개발하는 접근법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46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C51F-6F1F-14E5-0C62-F556707A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D4F37C2-2E73-B12B-09FF-E398AC3678B4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42B8B-AE36-A4FD-BC29-024910AA93BB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4656CB-DBAD-4255-5CDA-45BC65B9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가구, 실내, 벽, 바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D5DAF9-6020-F3B9-B5F1-BEFA5571B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3875"/>
            <a:ext cx="12192002" cy="790575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F279698-221A-F0CF-5A66-C642213E8AEE}"/>
              </a:ext>
            </a:extLst>
          </p:cNvPr>
          <p:cNvSpPr/>
          <p:nvPr/>
        </p:nvSpPr>
        <p:spPr>
          <a:xfrm>
            <a:off x="0" y="5094796"/>
            <a:ext cx="12192000" cy="1496504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281B0-49C0-A010-6F69-16DD1774DE12}"/>
              </a:ext>
            </a:extLst>
          </p:cNvPr>
          <p:cNvSpPr txBox="1"/>
          <p:nvPr/>
        </p:nvSpPr>
        <p:spPr>
          <a:xfrm>
            <a:off x="786773" y="4710074"/>
            <a:ext cx="5547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3000" spc="-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고객의 대기시간을 줄이기 위한 방법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4C333C5-B7BE-4212-DB1F-A439C7DC6F28}"/>
              </a:ext>
            </a:extLst>
          </p:cNvPr>
          <p:cNvGrpSpPr/>
          <p:nvPr/>
        </p:nvGrpSpPr>
        <p:grpSpPr>
          <a:xfrm>
            <a:off x="1215850" y="5227575"/>
            <a:ext cx="9242600" cy="463460"/>
            <a:chOff x="3965516" y="2790917"/>
            <a:chExt cx="9242600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5D36F7-76E0-DAE4-B925-621BC9E7F8A6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매장 동선 변경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6AE1D710-A4D8-1D64-2114-F9F33183FB3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2FE479DD-9D88-A1D8-9B9F-58B33584457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2B070657-9BCC-F003-D1B6-C01D28E4DD9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CF46C890-258A-1363-A921-3816A4C39329}"/>
              </a:ext>
            </a:extLst>
          </p:cNvPr>
          <p:cNvGrpSpPr/>
          <p:nvPr/>
        </p:nvGrpSpPr>
        <p:grpSpPr>
          <a:xfrm>
            <a:off x="1215850" y="5827650"/>
            <a:ext cx="9242600" cy="463460"/>
            <a:chOff x="3965516" y="2790917"/>
            <a:chExt cx="9242600" cy="46346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41AFFEE-2BA3-E7E9-530F-24E499AEA50A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앱 주문 기능 개발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5D12410-8BD2-2461-8FA3-BE6D0D9CA87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163A47F9-C534-3674-D937-5273C4467F1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2A7438E9-FC7A-7955-5371-3370B00DF8C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02" name="화살표: 아래쪽 101">
            <a:extLst>
              <a:ext uri="{FF2B5EF4-FFF2-40B4-BE49-F238E27FC236}">
                <a16:creationId xmlns:a16="http://schemas.microsoft.com/office/drawing/2014/main" id="{D7B1B4E4-A7D6-6EB8-074B-6C3F81D660CD}"/>
              </a:ext>
            </a:extLst>
          </p:cNvPr>
          <p:cNvSpPr/>
          <p:nvPr/>
        </p:nvSpPr>
        <p:spPr>
          <a:xfrm rot="16200000">
            <a:off x="6361065" y="5716035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21F597-D8CE-4495-712D-9A52003363EC}"/>
              </a:ext>
            </a:extLst>
          </p:cNvPr>
          <p:cNvSpPr txBox="1"/>
          <p:nvPr/>
        </p:nvSpPr>
        <p:spPr>
          <a:xfrm>
            <a:off x="7222935" y="5459305"/>
            <a:ext cx="39308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서비스 디자인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6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41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02" grpId="0" animBg="1"/>
      <p:bldP spid="1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41DE2-9F90-27D3-5EEB-93EA1FF3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DB7E188-1EDB-C132-ACE5-FC783979B4BC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75F8C-9C63-C350-5879-0B58719B0ABD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B28A5B-A3AF-B04B-F665-671FAF1FF1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E8042455-1817-B66B-0062-A34F9BB0B856}"/>
              </a:ext>
            </a:extLst>
          </p:cNvPr>
          <p:cNvGrpSpPr/>
          <p:nvPr/>
        </p:nvGrpSpPr>
        <p:grpSpPr>
          <a:xfrm>
            <a:off x="1402615" y="2901942"/>
            <a:ext cx="2321660" cy="2321660"/>
            <a:chOff x="4338627" y="2320025"/>
            <a:chExt cx="1878814" cy="1878814"/>
          </a:xfrm>
        </p:grpSpPr>
        <p:sp>
          <p:nvSpPr>
            <p:cNvPr id="4" name="사각형: 잘린 대각선 방향 모서리 3">
              <a:extLst>
                <a:ext uri="{FF2B5EF4-FFF2-40B4-BE49-F238E27FC236}">
                  <a16:creationId xmlns:a16="http://schemas.microsoft.com/office/drawing/2014/main" id="{58E752B3-99D0-9976-06E1-D5A476EBAC2D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E5D5F02A-3AC6-DD2C-2233-50BD76A7337D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5A009A-0A68-B345-A714-5E443E09141C}"/>
                </a:ext>
              </a:extLst>
            </p:cNvPr>
            <p:cNvSpPr txBox="1"/>
            <p:nvPr/>
          </p:nvSpPr>
          <p:spPr>
            <a:xfrm>
              <a:off x="4648095" y="3023438"/>
              <a:ext cx="1259877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정부 정책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B6DBE43-3906-9641-AF5E-BCCEC0B3794A}"/>
              </a:ext>
            </a:extLst>
          </p:cNvPr>
          <p:cNvGrpSpPr/>
          <p:nvPr/>
        </p:nvGrpSpPr>
        <p:grpSpPr>
          <a:xfrm>
            <a:off x="8467725" y="2901941"/>
            <a:ext cx="2321660" cy="2321660"/>
            <a:chOff x="4338627" y="2320025"/>
            <a:chExt cx="1878814" cy="1878814"/>
          </a:xfrm>
        </p:grpSpPr>
        <p:sp>
          <p:nvSpPr>
            <p:cNvPr id="10" name="사각형: 잘린 대각선 방향 모서리 9">
              <a:extLst>
                <a:ext uri="{FF2B5EF4-FFF2-40B4-BE49-F238E27FC236}">
                  <a16:creationId xmlns:a16="http://schemas.microsoft.com/office/drawing/2014/main" id="{623EA4D6-56AB-B2DD-8F0D-318111B912EB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746A512-184C-1DA2-C396-5BBCE104747A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A924A-5EFE-664E-621C-7C2C1E775713}"/>
                </a:ext>
              </a:extLst>
            </p:cNvPr>
            <p:cNvSpPr txBox="1"/>
            <p:nvPr/>
          </p:nvSpPr>
          <p:spPr>
            <a:xfrm>
              <a:off x="4530955" y="3023438"/>
              <a:ext cx="1494158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공공 서비스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1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0131E-869F-99EC-DCC6-68AF85C70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AA4DBDD-EB1B-C447-80F9-57F846E0642C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C34C8-AF51-21D7-DE93-0A144A50A9EE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F9ECA8-1C08-03D5-5FAD-A7B08F8F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D141B5-E20E-D245-012E-F0A76D8951F5}"/>
              </a:ext>
            </a:extLst>
          </p:cNvPr>
          <p:cNvSpPr txBox="1"/>
          <p:nvPr/>
        </p:nvSpPr>
        <p:spPr>
          <a:xfrm>
            <a:off x="6143625" y="1904256"/>
            <a:ext cx="3253776" cy="58323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900" b="0" i="0" u="none" strike="noStrike" kern="1200" cap="none" spc="-80" normalizeH="0" baseline="0" noProof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기존의 전통적인 방식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C10DFFC-4B9E-A05A-F13A-4C5A52D9E0CB}"/>
              </a:ext>
            </a:extLst>
          </p:cNvPr>
          <p:cNvGrpSpPr/>
          <p:nvPr/>
        </p:nvGrpSpPr>
        <p:grpSpPr>
          <a:xfrm>
            <a:off x="4017202" y="2775143"/>
            <a:ext cx="2626286" cy="2626285"/>
            <a:chOff x="4041214" y="2994218"/>
            <a:chExt cx="2626286" cy="2626285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010DD86B-73D1-99F7-CF79-217D094B17AA}"/>
                </a:ext>
              </a:extLst>
            </p:cNvPr>
            <p:cNvSpPr/>
            <p:nvPr/>
          </p:nvSpPr>
          <p:spPr>
            <a:xfrm>
              <a:off x="4041214" y="2994218"/>
              <a:ext cx="2626286" cy="2626285"/>
            </a:xfrm>
            <a:prstGeom prst="ellipse">
              <a:avLst/>
            </a:prstGeom>
            <a:solidFill>
              <a:srgbClr val="6BAA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그림 3" descr="스크린샷, 디자인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1BF3587-489D-5919-0F0D-207FC239B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42" b="23242"/>
            <a:stretch>
              <a:fillRect/>
            </a:stretch>
          </p:blipFill>
          <p:spPr>
            <a:xfrm>
              <a:off x="4135157" y="3218581"/>
              <a:ext cx="2438400" cy="13049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6318A2-A3BE-8FDE-549C-3D0BFB50CDDB}"/>
                </a:ext>
              </a:extLst>
            </p:cNvPr>
            <p:cNvSpPr txBox="1"/>
            <p:nvPr/>
          </p:nvSpPr>
          <p:spPr>
            <a:xfrm>
              <a:off x="4511017" y="4542152"/>
              <a:ext cx="1686680" cy="544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정부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/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전문가</a:t>
              </a:r>
              <a:endPara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88339FE-0086-FB8A-A03F-F4A2C7350475}"/>
              </a:ext>
            </a:extLst>
          </p:cNvPr>
          <p:cNvGrpSpPr/>
          <p:nvPr/>
        </p:nvGrpSpPr>
        <p:grpSpPr>
          <a:xfrm>
            <a:off x="6466168" y="2995434"/>
            <a:ext cx="2522355" cy="1256217"/>
            <a:chOff x="6943956" y="3221944"/>
            <a:chExt cx="2522355" cy="1256217"/>
          </a:xfrm>
        </p:grpSpPr>
        <p:sp>
          <p:nvSpPr>
            <p:cNvPr id="12" name="화살표: 아래쪽 11">
              <a:extLst>
                <a:ext uri="{FF2B5EF4-FFF2-40B4-BE49-F238E27FC236}">
                  <a16:creationId xmlns:a16="http://schemas.microsoft.com/office/drawing/2014/main" id="{5E358C7E-1CDF-587D-6EEB-C7B0EB50BD18}"/>
                </a:ext>
              </a:extLst>
            </p:cNvPr>
            <p:cNvSpPr/>
            <p:nvPr/>
          </p:nvSpPr>
          <p:spPr>
            <a:xfrm rot="16200000">
              <a:off x="8041770" y="3671206"/>
              <a:ext cx="326728" cy="1287182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FD8F8F-EA89-E6EF-D2A8-4A19FB26571D}"/>
                </a:ext>
              </a:extLst>
            </p:cNvPr>
            <p:cNvSpPr txBox="1"/>
            <p:nvPr/>
          </p:nvSpPr>
          <p:spPr>
            <a:xfrm>
              <a:off x="6943956" y="3221944"/>
              <a:ext cx="252235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하향식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Top-down)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C96F347-C39F-497F-08B2-F28535985070}"/>
              </a:ext>
            </a:extLst>
          </p:cNvPr>
          <p:cNvGrpSpPr/>
          <p:nvPr/>
        </p:nvGrpSpPr>
        <p:grpSpPr>
          <a:xfrm>
            <a:off x="8835562" y="2775143"/>
            <a:ext cx="2626286" cy="2626285"/>
            <a:chOff x="8835562" y="2994218"/>
            <a:chExt cx="2626286" cy="262628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21AAEAB-7527-F870-1976-8DBFA2BBD618}"/>
                </a:ext>
              </a:extLst>
            </p:cNvPr>
            <p:cNvSpPr/>
            <p:nvPr/>
          </p:nvSpPr>
          <p:spPr>
            <a:xfrm>
              <a:off x="8835562" y="2994218"/>
              <a:ext cx="2626286" cy="262628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 descr="의류, 사람, 미소, 인간의 얼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CC943DE-0616-5CF8-BDEF-D0FB7347C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365" y="3524614"/>
              <a:ext cx="1686680" cy="10175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231868-8D91-0A16-5634-C110FA9E5195}"/>
                </a:ext>
              </a:extLst>
            </p:cNvPr>
            <p:cNvSpPr txBox="1"/>
            <p:nvPr/>
          </p:nvSpPr>
          <p:spPr>
            <a:xfrm>
              <a:off x="9786266" y="4542152"/>
              <a:ext cx="724878" cy="544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국민</a:t>
              </a:r>
              <a:endPara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3B48C58-B469-E587-7BB8-D8AC5DAB4A5E}"/>
              </a:ext>
            </a:extLst>
          </p:cNvPr>
          <p:cNvSpPr txBox="1"/>
          <p:nvPr/>
        </p:nvSpPr>
        <p:spPr>
          <a:xfrm flipH="1">
            <a:off x="4803533" y="5689078"/>
            <a:ext cx="5847623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공급자 중심의 방식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8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548B-A94B-7E0F-0256-36FCDBC7F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육상 차량, 야외, 바퀴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361B88-F07F-F118-EDE9-3A5BE1752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8139" r="388" b="81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13A3E518-6E6D-2F23-792D-581D7D221A8D}"/>
              </a:ext>
            </a:extLst>
          </p:cNvPr>
          <p:cNvGrpSpPr/>
          <p:nvPr/>
        </p:nvGrpSpPr>
        <p:grpSpPr>
          <a:xfrm>
            <a:off x="0" y="1814702"/>
            <a:ext cx="12189612" cy="2814448"/>
            <a:chOff x="0" y="1814702"/>
            <a:chExt cx="12189612" cy="2814448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19C03503-F2EB-7877-C180-864B5C33700C}"/>
                </a:ext>
              </a:extLst>
            </p:cNvPr>
            <p:cNvSpPr/>
            <p:nvPr/>
          </p:nvSpPr>
          <p:spPr>
            <a:xfrm>
              <a:off x="0" y="2209800"/>
              <a:ext cx="12189612" cy="24193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 descr="스크린샷, 디자인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21B41D7-23EE-D258-F4FB-10C5B8EC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42" b="23242"/>
            <a:stretch>
              <a:fillRect/>
            </a:stretch>
          </p:blipFill>
          <p:spPr>
            <a:xfrm>
              <a:off x="5254145" y="1814702"/>
              <a:ext cx="1156180" cy="61874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5C60F7-2D43-B211-EBAF-F76CB9BBB8FD}"/>
                </a:ext>
              </a:extLst>
            </p:cNvPr>
            <p:cNvSpPr txBox="1"/>
            <p:nvPr/>
          </p:nvSpPr>
          <p:spPr>
            <a:xfrm>
              <a:off x="1186970" y="2962023"/>
              <a:ext cx="9938230" cy="940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45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‘버스 노선을 줄이고</a:t>
              </a:r>
              <a:r>
                <a:rPr lang="en-US" altLang="ko-KR" sz="45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,</a:t>
              </a:r>
              <a:r>
                <a:rPr lang="ko-KR" altLang="en-US" sz="45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 지하철을 확충하자</a:t>
              </a:r>
              <a:r>
                <a:rPr lang="en-US" altLang="ko-KR" sz="45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9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DB3E-1055-E878-FAE1-1C7FE73B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FC86BD0-C1FA-E90F-83D8-82FE907B0F92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72B5A-3BB2-0AAF-C952-80D23A00E864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6AD3A8-411C-945B-1AA1-1FDA55BF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03531-32F5-92D2-CD90-7087A8883D1E}"/>
              </a:ext>
            </a:extLst>
          </p:cNvPr>
          <p:cNvSpPr txBox="1"/>
          <p:nvPr/>
        </p:nvSpPr>
        <p:spPr>
          <a:xfrm>
            <a:off x="3540904" y="2199093"/>
            <a:ext cx="1808508" cy="58323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정책디자인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0B608E-60E3-8CF8-CA6F-153E74D90E7E}"/>
              </a:ext>
            </a:extLst>
          </p:cNvPr>
          <p:cNvGrpSpPr/>
          <p:nvPr/>
        </p:nvGrpSpPr>
        <p:grpSpPr>
          <a:xfrm>
            <a:off x="531052" y="2775143"/>
            <a:ext cx="2626286" cy="2626285"/>
            <a:chOff x="4041214" y="2994218"/>
            <a:chExt cx="2626286" cy="2626285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EBDB177-CBCF-0523-DE20-DD545A48E047}"/>
                </a:ext>
              </a:extLst>
            </p:cNvPr>
            <p:cNvSpPr/>
            <p:nvPr/>
          </p:nvSpPr>
          <p:spPr>
            <a:xfrm>
              <a:off x="4041214" y="2994218"/>
              <a:ext cx="2626286" cy="2626285"/>
            </a:xfrm>
            <a:prstGeom prst="ellipse">
              <a:avLst/>
            </a:prstGeom>
            <a:solidFill>
              <a:srgbClr val="6BAA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 descr="스크린샷, 디자인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F5614AE-9596-D97C-FAFE-10597F38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42" b="23242"/>
            <a:stretch>
              <a:fillRect/>
            </a:stretch>
          </p:blipFill>
          <p:spPr>
            <a:xfrm>
              <a:off x="4135157" y="3218581"/>
              <a:ext cx="2438400" cy="13049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0F2A8B-4E2D-E9F9-9AF8-302B90EFC35F}"/>
                </a:ext>
              </a:extLst>
            </p:cNvPr>
            <p:cNvSpPr txBox="1"/>
            <p:nvPr/>
          </p:nvSpPr>
          <p:spPr>
            <a:xfrm>
              <a:off x="4511017" y="4542152"/>
              <a:ext cx="1686680" cy="544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정부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/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전문가</a:t>
              </a:r>
              <a:endPara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DD59E38-4152-7276-5F9C-B1347C203F08}"/>
              </a:ext>
            </a:extLst>
          </p:cNvPr>
          <p:cNvGrpSpPr/>
          <p:nvPr/>
        </p:nvGrpSpPr>
        <p:grpSpPr>
          <a:xfrm flipH="1">
            <a:off x="2980018" y="2995434"/>
            <a:ext cx="2522355" cy="1256217"/>
            <a:chOff x="6943956" y="3221944"/>
            <a:chExt cx="2522355" cy="1256217"/>
          </a:xfrm>
        </p:grpSpPr>
        <p:sp>
          <p:nvSpPr>
            <p:cNvPr id="11" name="화살표: 아래쪽 10">
              <a:extLst>
                <a:ext uri="{FF2B5EF4-FFF2-40B4-BE49-F238E27FC236}">
                  <a16:creationId xmlns:a16="http://schemas.microsoft.com/office/drawing/2014/main" id="{88181BFE-2722-FFB4-BFB7-51F5C1D9393A}"/>
                </a:ext>
              </a:extLst>
            </p:cNvPr>
            <p:cNvSpPr/>
            <p:nvPr/>
          </p:nvSpPr>
          <p:spPr>
            <a:xfrm rot="16200000">
              <a:off x="8041770" y="3671206"/>
              <a:ext cx="326728" cy="1287182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839514-3592-C5F9-99FC-8FAE1543B66E}"/>
                </a:ext>
              </a:extLst>
            </p:cNvPr>
            <p:cNvSpPr txBox="1"/>
            <p:nvPr/>
          </p:nvSpPr>
          <p:spPr>
            <a:xfrm>
              <a:off x="6943956" y="3221944"/>
              <a:ext cx="252235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상향식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Bottom-up)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6BC80E-D4DC-75CF-E47F-2D3EAD193FC7}"/>
              </a:ext>
            </a:extLst>
          </p:cNvPr>
          <p:cNvSpPr txBox="1"/>
          <p:nvPr/>
        </p:nvSpPr>
        <p:spPr>
          <a:xfrm flipH="1">
            <a:off x="1317383" y="5689078"/>
            <a:ext cx="5847623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국민의 삶과 경험에서 문제를 파악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7309EC1-E92E-3F82-D803-F643BDE23ABA}"/>
              </a:ext>
            </a:extLst>
          </p:cNvPr>
          <p:cNvGrpSpPr/>
          <p:nvPr/>
        </p:nvGrpSpPr>
        <p:grpSpPr>
          <a:xfrm>
            <a:off x="5349412" y="2775143"/>
            <a:ext cx="2626286" cy="2626285"/>
            <a:chOff x="5349412" y="2775143"/>
            <a:chExt cx="2626286" cy="2626285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F078B0BE-7199-6DF3-267A-BC36993CCD90}"/>
                </a:ext>
              </a:extLst>
            </p:cNvPr>
            <p:cNvSpPr/>
            <p:nvPr/>
          </p:nvSpPr>
          <p:spPr>
            <a:xfrm>
              <a:off x="5349412" y="2775143"/>
              <a:ext cx="2626286" cy="262628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그림 19" descr="자전거, 의류, 자전거 바퀴, 가구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F71E882-587F-F495-7440-ACDA0AAFC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373" y="2977221"/>
              <a:ext cx="2275126" cy="1804329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6D2708-9226-270D-2044-8B7A69AC9168}"/>
                </a:ext>
              </a:extLst>
            </p:cNvPr>
            <p:cNvSpPr txBox="1"/>
            <p:nvPr/>
          </p:nvSpPr>
          <p:spPr>
            <a:xfrm>
              <a:off x="6299696" y="4677659"/>
              <a:ext cx="724878" cy="5447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국민</a:t>
              </a:r>
              <a:endPara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7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37D7-8B3F-B554-2208-DD111CCBB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사람들, 그룹, 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AABD72D-AC88-036A-CA03-08D74F917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497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D0CA8F0-0820-668C-CB25-F990821BDE1F}"/>
              </a:ext>
            </a:extLst>
          </p:cNvPr>
          <p:cNvSpPr/>
          <p:nvPr/>
        </p:nvSpPr>
        <p:spPr>
          <a:xfrm>
            <a:off x="0" y="1903920"/>
            <a:ext cx="12192000" cy="3896805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A3BC5-DA7A-C6CE-3633-B3D8A0EC8AE6}"/>
              </a:ext>
            </a:extLst>
          </p:cNvPr>
          <p:cNvSpPr txBox="1"/>
          <p:nvPr/>
        </p:nvSpPr>
        <p:spPr>
          <a:xfrm>
            <a:off x="786773" y="1519199"/>
            <a:ext cx="23179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3000" spc="-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교통 문제 논의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24CE52C-1180-8FE4-1944-0AA03D9D9144}"/>
              </a:ext>
            </a:extLst>
          </p:cNvPr>
          <p:cNvGrpSpPr/>
          <p:nvPr/>
        </p:nvGrpSpPr>
        <p:grpSpPr>
          <a:xfrm>
            <a:off x="1215850" y="2665350"/>
            <a:ext cx="9242600" cy="463460"/>
            <a:chOff x="3965516" y="2790917"/>
            <a:chExt cx="9242600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E2F435-B586-5A0B-E155-ABF77F213A0C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출퇴근 시간대 버스를 이용하는 직장인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BDE0B14-E62E-EB91-F432-0CB075F047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A9508CDC-10A0-1A5B-B4EE-5D96AE1532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FB22D859-409B-A992-55CD-E71A2FF304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DC35773-D4F2-79F5-E4F1-0E237DE95BD6}"/>
              </a:ext>
            </a:extLst>
          </p:cNvPr>
          <p:cNvGrpSpPr/>
          <p:nvPr/>
        </p:nvGrpSpPr>
        <p:grpSpPr>
          <a:xfrm>
            <a:off x="1215850" y="3265425"/>
            <a:ext cx="9242600" cy="463460"/>
            <a:chOff x="3965516" y="2790917"/>
            <a:chExt cx="9242600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65F10-7C26-0994-9918-4EF78E046C77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자전거로 출퇴근하는 시민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0C6F163-00D7-8340-175B-10397ACC9E9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B04F6A34-5684-85EE-490B-FBC7FC825D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37687D33-9D7C-59FE-C7E6-8D322362C8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78098C95-9171-A4A2-9F1C-E1376D715B05}"/>
              </a:ext>
            </a:extLst>
          </p:cNvPr>
          <p:cNvSpPr/>
          <p:nvPr/>
        </p:nvSpPr>
        <p:spPr>
          <a:xfrm rot="16200000">
            <a:off x="6361065" y="3601485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3CAC09-0DFD-9C3B-0D66-D4470BA64AEC}"/>
              </a:ext>
            </a:extLst>
          </p:cNvPr>
          <p:cNvSpPr txBox="1"/>
          <p:nvPr/>
        </p:nvSpPr>
        <p:spPr>
          <a:xfrm>
            <a:off x="7044630" y="2095982"/>
            <a:ext cx="467948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환승 구간의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보행 접근성 개선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F71CE94-C2FA-B7AC-7EAF-15BCA282B2FD}"/>
              </a:ext>
            </a:extLst>
          </p:cNvPr>
          <p:cNvGrpSpPr/>
          <p:nvPr/>
        </p:nvGrpSpPr>
        <p:grpSpPr>
          <a:xfrm>
            <a:off x="1215850" y="3865500"/>
            <a:ext cx="9242600" cy="463460"/>
            <a:chOff x="3965516" y="2790917"/>
            <a:chExt cx="9242600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293584-A1BF-C82E-16B0-CC1179D49769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유모차를 끄는 부모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66B2DEEA-3287-C6DF-1592-1E301E36EF9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4B27C6AC-EE6C-584D-C653-8A5895303AB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11911A2-9E30-9C7F-78D5-8F172C12B88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60CE3A6-9E85-1326-EED5-9E42153949AE}"/>
              </a:ext>
            </a:extLst>
          </p:cNvPr>
          <p:cNvGrpSpPr/>
          <p:nvPr/>
        </p:nvGrpSpPr>
        <p:grpSpPr>
          <a:xfrm>
            <a:off x="1215850" y="4465575"/>
            <a:ext cx="9242600" cy="463460"/>
            <a:chOff x="3965516" y="2790917"/>
            <a:chExt cx="9242600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5DD2F2-7130-85F1-114F-15860615F50F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휠체어를 이용하는 장애인의 경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FF30F0D-0786-3B63-C1CB-3A27104E4A1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39A38FAE-9E08-A240-0F38-555E53EE0E2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D52A497D-E778-AB46-63AF-4FEA25D6BC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8BD8FE3-DC65-BB4E-F91E-04DA09C38A9E}"/>
              </a:ext>
            </a:extLst>
          </p:cNvPr>
          <p:cNvSpPr txBox="1"/>
          <p:nvPr/>
        </p:nvSpPr>
        <p:spPr>
          <a:xfrm>
            <a:off x="7056094" y="3980815"/>
            <a:ext cx="477085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자전거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-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대중교통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연계 시스템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58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 animBg="1"/>
      <p:bldP spid="1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DD184-9592-2465-CD75-07FB959E0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14F74F-A15C-8972-C6B1-1758D644D16E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920C0ED-C4A6-0B1C-F43D-CAE1830C3EAE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B3E4F7BC-0A62-0F70-D6BA-356DBE203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E13B23E-DE28-56AB-A412-5F81AC9301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DF13B00-02D6-991C-E5B2-F5FD9226241A}"/>
              </a:ext>
            </a:extLst>
          </p:cNvPr>
          <p:cNvGrpSpPr/>
          <p:nvPr/>
        </p:nvGrpSpPr>
        <p:grpSpPr>
          <a:xfrm>
            <a:off x="1399146" y="2347741"/>
            <a:ext cx="2591668" cy="2591668"/>
            <a:chOff x="1399146" y="2347741"/>
            <a:chExt cx="2591668" cy="2591668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2E1F58D6-1353-3736-F889-FA839C420E52}"/>
                </a:ext>
              </a:extLst>
            </p:cNvPr>
            <p:cNvSpPr/>
            <p:nvPr/>
          </p:nvSpPr>
          <p:spPr>
            <a:xfrm>
              <a:off x="1399146" y="2347741"/>
              <a:ext cx="2591668" cy="25916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8E6572-55D0-E4CA-E7D3-CD996797E2BC}"/>
                </a:ext>
              </a:extLst>
            </p:cNvPr>
            <p:cNvSpPr txBox="1"/>
            <p:nvPr/>
          </p:nvSpPr>
          <p:spPr>
            <a:xfrm>
              <a:off x="1550438" y="3131780"/>
              <a:ext cx="2289089" cy="11414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사회가 직면한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문제들 해결하기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2" name="그림 1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AD45E9B-F205-1E46-2D23-1A60F0EA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7776" y="2572638"/>
              <a:ext cx="614408" cy="520158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E6291A9-C1B7-88FF-DE07-BDA0DF34D6C1}"/>
              </a:ext>
            </a:extLst>
          </p:cNvPr>
          <p:cNvGrpSpPr/>
          <p:nvPr/>
        </p:nvGrpSpPr>
        <p:grpSpPr>
          <a:xfrm>
            <a:off x="8201186" y="2347741"/>
            <a:ext cx="2591668" cy="2591668"/>
            <a:chOff x="8201186" y="2347741"/>
            <a:chExt cx="2591668" cy="2591668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6D82ADCF-49F5-D21F-0CEF-C61C17121600}"/>
                </a:ext>
              </a:extLst>
            </p:cNvPr>
            <p:cNvSpPr/>
            <p:nvPr/>
          </p:nvSpPr>
          <p:spPr>
            <a:xfrm>
              <a:off x="8201186" y="2347741"/>
              <a:ext cx="2591668" cy="25916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44BC2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C8B0ED-45E2-B827-E5EE-C185BFC42472}"/>
                </a:ext>
              </a:extLst>
            </p:cNvPr>
            <p:cNvSpPr txBox="1"/>
            <p:nvPr/>
          </p:nvSpPr>
          <p:spPr>
            <a:xfrm>
              <a:off x="8399286" y="3131780"/>
              <a:ext cx="2195473" cy="11414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디자인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’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의 역할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탐구하기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9" name="그림 1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BA427E0-7B75-6437-2A41-E943B73C1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9169922" y="2553265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5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5CAB-B675-B480-324C-F9DB34A1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방, 도서관, 실내, 책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D5FC2E-78AB-E482-0449-8F79F047A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7944"/>
          <a:stretch>
            <a:fillRect/>
          </a:stretch>
        </p:blipFill>
        <p:spPr>
          <a:xfrm>
            <a:off x="-19050" y="0"/>
            <a:ext cx="122301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407C2810-C072-87F4-3CEC-94FE27CF65A9}"/>
              </a:ext>
            </a:extLst>
          </p:cNvPr>
          <p:cNvSpPr/>
          <p:nvPr/>
        </p:nvSpPr>
        <p:spPr>
          <a:xfrm>
            <a:off x="-314325" y="1628775"/>
            <a:ext cx="13125450" cy="371475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8129F-78FC-1CA7-F346-7A7F63AA6F13}"/>
              </a:ext>
            </a:extLst>
          </p:cNvPr>
          <p:cNvSpPr txBox="1"/>
          <p:nvPr/>
        </p:nvSpPr>
        <p:spPr>
          <a:xfrm>
            <a:off x="4170090" y="1440818"/>
            <a:ext cx="3851820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공공도서관 이용률 높이기</a:t>
            </a:r>
            <a:endParaRPr lang="en-US" altLang="ko-KR" sz="24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584635D-4DCA-A00D-480B-D5B87A0C991C}"/>
              </a:ext>
            </a:extLst>
          </p:cNvPr>
          <p:cNvGrpSpPr/>
          <p:nvPr/>
        </p:nvGrpSpPr>
        <p:grpSpPr>
          <a:xfrm>
            <a:off x="3044957" y="2419559"/>
            <a:ext cx="1936332" cy="1564857"/>
            <a:chOff x="4338627" y="2320025"/>
            <a:chExt cx="1878814" cy="1878814"/>
          </a:xfrm>
        </p:grpSpPr>
        <p:sp>
          <p:nvSpPr>
            <p:cNvPr id="14" name="사각형: 잘린 대각선 방향 모서리 13">
              <a:extLst>
                <a:ext uri="{FF2B5EF4-FFF2-40B4-BE49-F238E27FC236}">
                  <a16:creationId xmlns:a16="http://schemas.microsoft.com/office/drawing/2014/main" id="{86242460-9083-C066-92C4-A89A6D73A163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0D5F13A-3FD6-7DEE-8C00-027690CB4C94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8D81-B81B-CD51-5E40-2E79A7089DD8}"/>
                </a:ext>
              </a:extLst>
            </p:cNvPr>
            <p:cNvSpPr txBox="1"/>
            <p:nvPr/>
          </p:nvSpPr>
          <p:spPr>
            <a:xfrm>
              <a:off x="4566755" y="2909306"/>
              <a:ext cx="1422557" cy="70025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전통방식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F32B413-122E-7899-8F7F-9C5F33B7FA2D}"/>
              </a:ext>
            </a:extLst>
          </p:cNvPr>
          <p:cNvGrpSpPr/>
          <p:nvPr/>
        </p:nvGrpSpPr>
        <p:grpSpPr>
          <a:xfrm>
            <a:off x="6969400" y="2419559"/>
            <a:ext cx="1936332" cy="1564857"/>
            <a:chOff x="4338627" y="2320025"/>
            <a:chExt cx="1878814" cy="1878814"/>
          </a:xfrm>
        </p:grpSpPr>
        <p:sp>
          <p:nvSpPr>
            <p:cNvPr id="19" name="사각형: 잘린 대각선 방향 모서리 18">
              <a:extLst>
                <a:ext uri="{FF2B5EF4-FFF2-40B4-BE49-F238E27FC236}">
                  <a16:creationId xmlns:a16="http://schemas.microsoft.com/office/drawing/2014/main" id="{A1C2A421-388D-DB5C-4F1A-B142F70C4295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4D6693A-7C4B-79BF-A087-1EFF7C59FBA0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E0EBD6-8AC8-1B2D-98DB-9CA91579391A}"/>
                </a:ext>
              </a:extLst>
            </p:cNvPr>
            <p:cNvSpPr txBox="1"/>
            <p:nvPr/>
          </p:nvSpPr>
          <p:spPr>
            <a:xfrm>
              <a:off x="4400641" y="2909306"/>
              <a:ext cx="1754787" cy="70025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정책디자인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2F0C95B-4AFB-9938-003C-FF9F31B00D4B}"/>
              </a:ext>
            </a:extLst>
          </p:cNvPr>
          <p:cNvSpPr txBox="1"/>
          <p:nvPr/>
        </p:nvSpPr>
        <p:spPr>
          <a:xfrm>
            <a:off x="2892370" y="4034873"/>
            <a:ext cx="2089033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운영시간 연장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자료 확충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4349CD-CE2B-55C9-E2E1-E7E6C96D240D}"/>
              </a:ext>
            </a:extLst>
          </p:cNvPr>
          <p:cNvSpPr txBox="1"/>
          <p:nvPr/>
        </p:nvSpPr>
        <p:spPr>
          <a:xfrm>
            <a:off x="6193124" y="4034873"/>
            <a:ext cx="3506088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아동 놀이 공간 부족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장애인 화장실 접근성 문제</a:t>
            </a:r>
          </a:p>
        </p:txBody>
      </p:sp>
    </p:spTree>
    <p:extLst>
      <p:ext uri="{BB962C8B-B14F-4D97-AF65-F5344CB8AC3E}">
        <p14:creationId xmlns:p14="http://schemas.microsoft.com/office/powerpoint/2010/main" val="7238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2E16A-8E61-F48D-A5C9-5250BC79F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2529A4E-281C-F24F-3FF5-E723ED79DF02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737F4-CEC2-2386-3140-FAA29277FECA}"/>
              </a:ext>
            </a:extLst>
          </p:cNvPr>
          <p:cNvSpPr txBox="1"/>
          <p:nvPr/>
        </p:nvSpPr>
        <p:spPr>
          <a:xfrm>
            <a:off x="1134095" y="1593928"/>
            <a:ext cx="26975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공공정책디자인이란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2EB18-9141-4D70-2622-757E94FB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8B7BDF9-ACB4-D93B-BBF9-1720B3191415}"/>
              </a:ext>
            </a:extLst>
          </p:cNvPr>
          <p:cNvGrpSpPr/>
          <p:nvPr/>
        </p:nvGrpSpPr>
        <p:grpSpPr>
          <a:xfrm>
            <a:off x="2026250" y="5811757"/>
            <a:ext cx="7689250" cy="758095"/>
            <a:chOff x="5030469" y="4502150"/>
            <a:chExt cx="5828031" cy="75809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FCA7BB38-03C6-1574-C487-E100D9407279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80C22F-C124-6846-869F-51087E90ADE9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사람 중심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(human-centered)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으로 학습을 통해 변화하는 것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86FECB8-F4ED-5FB7-F277-E915459D7153}"/>
              </a:ext>
            </a:extLst>
          </p:cNvPr>
          <p:cNvGrpSpPr/>
          <p:nvPr/>
        </p:nvGrpSpPr>
        <p:grpSpPr>
          <a:xfrm>
            <a:off x="725100" y="4744936"/>
            <a:ext cx="3923100" cy="1091925"/>
            <a:chOff x="1065246" y="3322255"/>
            <a:chExt cx="1743009" cy="1017755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ED7DE489-9D76-734C-6497-67F3CA50EF2B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A868689-4212-5E07-3379-7363077BFDD7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EC2D5B-734E-0894-5E09-1294E445F888}"/>
                </a:ext>
              </a:extLst>
            </p:cNvPr>
            <p:cNvSpPr txBox="1"/>
            <p:nvPr/>
          </p:nvSpPr>
          <p:spPr>
            <a:xfrm>
              <a:off x="1240423" y="3478158"/>
              <a:ext cx="1392653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우리 수업에서의 정책이란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?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5800-50C9-7384-802D-38CA7F14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D101C5-C95A-A547-4C62-97802D02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2DFB2E-556F-65CD-E682-87B1154B5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63000-022E-DDB9-B932-722FD7F2944A}"/>
              </a:ext>
            </a:extLst>
          </p:cNvPr>
          <p:cNvSpPr txBox="1"/>
          <p:nvPr/>
        </p:nvSpPr>
        <p:spPr>
          <a:xfrm>
            <a:off x="1369066" y="2529890"/>
            <a:ext cx="94538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7000" spc="-47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C2DF6-FA41-716D-75B2-7D8EB622F49E}"/>
              </a:ext>
            </a:extLst>
          </p:cNvPr>
          <p:cNvSpPr txBox="1"/>
          <p:nvPr/>
        </p:nvSpPr>
        <p:spPr>
          <a:xfrm>
            <a:off x="3146313" y="3647490"/>
            <a:ext cx="58993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5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왜 지금 정책 디자인인가</a:t>
            </a:r>
            <a:r>
              <a:rPr lang="en-US" altLang="ko-KR" sz="45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?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6324A85-4E1B-F2E2-DCFB-35792900F698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019A5C2-6FB5-1EF1-8F98-933F76675F4D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1AA2751-E15D-9440-5E39-37ED3C64D9AF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5AA2EF5-F874-EB00-F2CC-3FA696708EBA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FBFA61B-13B7-365F-51C2-8F171CB9086D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DE6DB55-A645-6747-214B-C591146E6B8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77EA546-03DA-89F3-64B8-0D8E59EFDB17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95D9CE-DE2C-02FD-EEEF-AEB742568B61}"/>
              </a:ext>
            </a:extLst>
          </p:cNvPr>
          <p:cNvSpPr txBox="1"/>
          <p:nvPr/>
        </p:nvSpPr>
        <p:spPr>
          <a:xfrm>
            <a:off x="6021350" y="1593371"/>
            <a:ext cx="4667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420832C-EEBE-C358-707D-214B80AA30B2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82F29DB-58B5-1282-C33A-9BAFF0A2A9E3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D309601-1853-086F-401A-9585DCBF6D9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69367A2E-4B42-A6F1-2D26-832435A26B18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AEEBD65-0DC9-69CF-ADCF-E7720BD504A1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DE3EB18-6FBC-13B9-DF68-4BFAF4AFB9DE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82824B9-0E9E-5C46-6845-36C252F32BBA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14D3956-6223-E4AB-0DDD-2A3C6696B60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59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E86E-2997-DD56-B754-C2D11337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2B684B1-6183-E4D4-93B6-D36089C00785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2698-9625-4844-DB14-58227C9B6DFA}"/>
              </a:ext>
            </a:extLst>
          </p:cNvPr>
          <p:cNvSpPr txBox="1"/>
          <p:nvPr/>
        </p:nvSpPr>
        <p:spPr>
          <a:xfrm>
            <a:off x="1134095" y="1593928"/>
            <a:ext cx="2016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국민참여의 증대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B66131-F2EB-CC35-88E4-D25D548FAC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8252AEA-3BA6-2AD0-3C64-7B7D9056ECE2}"/>
              </a:ext>
            </a:extLst>
          </p:cNvPr>
          <p:cNvGrpSpPr/>
          <p:nvPr/>
        </p:nvGrpSpPr>
        <p:grpSpPr>
          <a:xfrm>
            <a:off x="1372714" y="2872650"/>
            <a:ext cx="2632800" cy="2632800"/>
            <a:chOff x="1067900" y="2691960"/>
            <a:chExt cx="2308380" cy="2308380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B30B4528-6EA7-CFC5-988C-E2B2525514DC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16A5F2-CB6A-A91E-89D0-30EA6F8F2124}"/>
                </a:ext>
              </a:extLst>
            </p:cNvPr>
            <p:cNvSpPr txBox="1"/>
            <p:nvPr/>
          </p:nvSpPr>
          <p:spPr>
            <a:xfrm>
              <a:off x="1388082" y="3397424"/>
              <a:ext cx="1668020" cy="890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국민참여의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급격한 증가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C4C0591-C080-C13A-5627-8BD58AACA591}"/>
              </a:ext>
            </a:extLst>
          </p:cNvPr>
          <p:cNvGrpSpPr/>
          <p:nvPr/>
        </p:nvGrpSpPr>
        <p:grpSpPr>
          <a:xfrm>
            <a:off x="7524138" y="3343357"/>
            <a:ext cx="4429737" cy="463460"/>
            <a:chOff x="3965516" y="2790917"/>
            <a:chExt cx="4429737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DADEAC-FF17-FA85-C005-445AB837E65D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기술과 플랫폼의 확산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3A1D309A-C37C-F00F-BA9E-6CDCFA1F44D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B007D7B1-2819-A2A4-0452-F9AA36ABE52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D4E7C566-7870-B15D-6C7E-A6182D781EF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565D8BC-41AC-924E-75F3-4FA4A67FE9F9}"/>
              </a:ext>
            </a:extLst>
          </p:cNvPr>
          <p:cNvGrpSpPr/>
          <p:nvPr/>
        </p:nvGrpSpPr>
        <p:grpSpPr>
          <a:xfrm>
            <a:off x="7524138" y="4238707"/>
            <a:ext cx="4429737" cy="463460"/>
            <a:chOff x="3965516" y="2790917"/>
            <a:chExt cx="442973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1EDA45-21BC-B574-C6D9-EF8A2AFB8AC6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정책의 전 과정에 활발하게 참여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E6ED36B-8CCF-C50C-1ED4-9C013EF864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2D75E503-9DE0-A130-BB36-8FF90CB50F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C1C46A17-60E4-A059-15E1-18A129078A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09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E460E-CCC8-82E3-CB64-8F8FFD999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, 스케치, 인간의 얼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A82BEE-CF42-EAAE-36ED-100150B9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33229"/>
            <a:ext cx="5410200" cy="382477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5520C5E-E000-4EB1-78A1-5804014EB053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FA08F-FB22-3B89-5996-5012418A84E3}"/>
              </a:ext>
            </a:extLst>
          </p:cNvPr>
          <p:cNvSpPr txBox="1"/>
          <p:nvPr/>
        </p:nvSpPr>
        <p:spPr>
          <a:xfrm>
            <a:off x="1134095" y="1593928"/>
            <a:ext cx="201657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국민참여의 증대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FD241D-00E6-DA91-7810-F6D641A2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C11B978-70E9-C085-4568-54C251306077}"/>
              </a:ext>
            </a:extLst>
          </p:cNvPr>
          <p:cNvGrpSpPr/>
          <p:nvPr/>
        </p:nvGrpSpPr>
        <p:grpSpPr>
          <a:xfrm>
            <a:off x="4056692" y="2710348"/>
            <a:ext cx="5150807" cy="881548"/>
            <a:chOff x="3703391" y="3784630"/>
            <a:chExt cx="2927652" cy="881548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D04C38FE-B1E6-3C34-CB09-DE9280F15F98}"/>
                </a:ext>
              </a:extLst>
            </p:cNvPr>
            <p:cNvSpPr/>
            <p:nvPr/>
          </p:nvSpPr>
          <p:spPr>
            <a:xfrm>
              <a:off x="3749700" y="3789428"/>
              <a:ext cx="2845152" cy="876750"/>
            </a:xfrm>
            <a:prstGeom prst="roundRect">
              <a:avLst>
                <a:gd name="adj" fmla="val 50000"/>
              </a:avLst>
            </a:prstGeom>
            <a:solidFill>
              <a:srgbClr val="4741BE"/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5F89B5-B596-123D-A917-3E45B6AB241D}"/>
                </a:ext>
              </a:extLst>
            </p:cNvPr>
            <p:cNvSpPr txBox="1"/>
            <p:nvPr/>
          </p:nvSpPr>
          <p:spPr>
            <a:xfrm>
              <a:off x="3703391" y="3784630"/>
              <a:ext cx="2927652" cy="87254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삶의 현장에 있는 </a:t>
              </a:r>
              <a:r>
                <a:rPr lang="ko-KR" altLang="en-US" sz="2000" spc="-70" dirty="0" err="1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사람들이야말로</a:t>
              </a: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b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200" spc="-70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진짜 전문가임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6792263-F830-0412-8DB0-210E2E3AF760}"/>
              </a:ext>
            </a:extLst>
          </p:cNvPr>
          <p:cNvGrpSpPr/>
          <p:nvPr/>
        </p:nvGrpSpPr>
        <p:grpSpPr>
          <a:xfrm>
            <a:off x="4056692" y="3815719"/>
            <a:ext cx="5150807" cy="881547"/>
            <a:chOff x="3703391" y="3784631"/>
            <a:chExt cx="2927652" cy="881547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A9B4DB9-A8C9-00FB-9C8E-74AE871B9B20}"/>
                </a:ext>
              </a:extLst>
            </p:cNvPr>
            <p:cNvSpPr/>
            <p:nvPr/>
          </p:nvSpPr>
          <p:spPr>
            <a:xfrm>
              <a:off x="3749700" y="3789428"/>
              <a:ext cx="2845152" cy="876750"/>
            </a:xfrm>
            <a:prstGeom prst="roundRect">
              <a:avLst>
                <a:gd name="adj" fmla="val 50000"/>
              </a:avLst>
            </a:prstGeom>
            <a:solidFill>
              <a:srgbClr val="4741BE"/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10EDA-F593-D20E-AFC6-AC1C494A1BA0}"/>
                </a:ext>
              </a:extLst>
            </p:cNvPr>
            <p:cNvSpPr txBox="1"/>
            <p:nvPr/>
          </p:nvSpPr>
          <p:spPr>
            <a:xfrm>
              <a:off x="3703391" y="3784631"/>
              <a:ext cx="2927652" cy="87254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실효성 있고</a:t>
              </a:r>
              <a: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만족도 높은 </a:t>
              </a:r>
              <a:br>
                <a:rPr lang="en-US" altLang="ko-KR" sz="2000" spc="-7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200" spc="-70" dirty="0">
                  <a:solidFill>
                    <a:srgbClr val="FFFF00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맞춤형 서비스 제공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0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1788D-D9FB-A315-7146-C8E6B97C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66DBDF7-57FD-63B9-6461-9F5BE533B2AD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52" name="그림 51" descr="의류, 사람, 인간의 얼굴, 슈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2B26D6-3D04-62A2-9EF1-8827C7BE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35" t="25851" r="31100" b="86"/>
          <a:stretch>
            <a:fillRect/>
          </a:stretch>
        </p:blipFill>
        <p:spPr>
          <a:xfrm>
            <a:off x="4497600" y="2901942"/>
            <a:ext cx="3196800" cy="3956058"/>
          </a:xfrm>
          <a:prstGeom prst="rect">
            <a:avLst/>
          </a:prstGeom>
        </p:spPr>
      </p:pic>
      <p:pic>
        <p:nvPicPr>
          <p:cNvPr id="1026" name="Picture 2" descr="스마트도시 시민 리빙랩">
            <a:extLst>
              <a:ext uri="{FF2B5EF4-FFF2-40B4-BE49-F238E27FC236}">
                <a16:creationId xmlns:a16="http://schemas.microsoft.com/office/drawing/2014/main" id="{D34134AC-F109-640C-5ECC-EBF2A438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14" y="-104774"/>
            <a:ext cx="12465228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각 삼각형 11">
            <a:extLst>
              <a:ext uri="{FF2B5EF4-FFF2-40B4-BE49-F238E27FC236}">
                <a16:creationId xmlns:a16="http://schemas.microsoft.com/office/drawing/2014/main" id="{73F9D3B7-61FE-84CA-712F-EEC8AFD820D0}"/>
              </a:ext>
            </a:extLst>
          </p:cNvPr>
          <p:cNvSpPr/>
          <p:nvPr/>
        </p:nvSpPr>
        <p:spPr>
          <a:xfrm flipH="1">
            <a:off x="2622884" y="-1467853"/>
            <a:ext cx="9569116" cy="8325854"/>
          </a:xfrm>
          <a:prstGeom prst="rtTriangle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B738EB0-A36D-9B04-2D15-A56A35606774}"/>
              </a:ext>
            </a:extLst>
          </p:cNvPr>
          <p:cNvGrpSpPr/>
          <p:nvPr/>
        </p:nvGrpSpPr>
        <p:grpSpPr>
          <a:xfrm>
            <a:off x="161820" y="6427616"/>
            <a:ext cx="7162905" cy="321848"/>
            <a:chOff x="7216140" y="5008492"/>
            <a:chExt cx="7162905" cy="32184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1967D16-4F2B-E6E7-1FD1-FF6BFF941D0F}"/>
                </a:ext>
              </a:extLst>
            </p:cNvPr>
            <p:cNvGrpSpPr/>
            <p:nvPr/>
          </p:nvGrpSpPr>
          <p:grpSpPr>
            <a:xfrm>
              <a:off x="7216140" y="5010136"/>
              <a:ext cx="320204" cy="320204"/>
              <a:chOff x="312403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84876162-14FA-98D6-752F-72B1E02BEB2F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DD65CCB-F39D-F353-EF2C-ADE579FDD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1BF910-4082-C2C3-D0E0-2EFA4E64FD97}"/>
                </a:ext>
              </a:extLst>
            </p:cNvPr>
            <p:cNvSpPr txBox="1"/>
            <p:nvPr/>
          </p:nvSpPr>
          <p:spPr>
            <a:xfrm>
              <a:off x="7526987" y="5008492"/>
              <a:ext cx="6852058" cy="317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pPr lvl="0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출처 </a:t>
              </a:r>
              <a:r>
                <a:rPr lang="en-US" altLang="ko-KR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Meta </a:t>
              </a:r>
              <a:r>
                <a:rPr lang="ko-KR" altLang="en-US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의정부</a:t>
              </a:r>
              <a:r>
                <a:rPr lang="en-US" altLang="ko-KR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(https://metaujb.ui4u.go.kr/metaujb/contents.do?mId=0301010000)</a:t>
              </a:r>
              <a:endParaRPr lang="ko-KR" altLang="en-US" sz="125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5E5DDA-3A1F-9F96-AB27-1070952111AE}"/>
              </a:ext>
            </a:extLst>
          </p:cNvPr>
          <p:cNvSpPr txBox="1"/>
          <p:nvPr/>
        </p:nvSpPr>
        <p:spPr>
          <a:xfrm>
            <a:off x="7826095" y="3038545"/>
            <a:ext cx="372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latin typeface="카페24 아네모네" pitchFamily="2" charset="-127"/>
                <a:ea typeface="카페24 아네모네" pitchFamily="2" charset="-127"/>
              </a:rPr>
              <a:t>리빙랩</a:t>
            </a:r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latin typeface="카페24 아네모네" pitchFamily="2" charset="-127"/>
                <a:ea typeface="카페24 아네모네" pitchFamily="2" charset="-127"/>
              </a:rPr>
              <a:t>Living Lab)</a:t>
            </a:r>
            <a:endParaRPr lang="ko-KR" altLang="en-US" sz="4000" spc="-470" dirty="0">
              <a:ln>
                <a:solidFill>
                  <a:srgbClr val="1F3C67">
                    <a:alpha val="0"/>
                  </a:srgbClr>
                </a:solidFill>
              </a:ln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9CC7679-3EEA-A96D-0F01-86366A53F1BA}"/>
              </a:ext>
            </a:extLst>
          </p:cNvPr>
          <p:cNvGrpSpPr/>
          <p:nvPr/>
        </p:nvGrpSpPr>
        <p:grpSpPr>
          <a:xfrm>
            <a:off x="7472056" y="4086307"/>
            <a:ext cx="4429737" cy="463460"/>
            <a:chOff x="3965516" y="2790917"/>
            <a:chExt cx="442973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765DFF-6F8C-F717-0CD0-FB88B42359CA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살아있는 실험실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96DE118-CAC6-B09B-A2C8-BA4E20F4D3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2B93B2D-83E7-48E2-B813-AD2CF189FC6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549A2E0F-6E6C-77A4-ECF4-E6A04920487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23C4097-1A19-5524-329B-05AF19E9D245}"/>
              </a:ext>
            </a:extLst>
          </p:cNvPr>
          <p:cNvGrpSpPr/>
          <p:nvPr/>
        </p:nvGrpSpPr>
        <p:grpSpPr>
          <a:xfrm>
            <a:off x="7472056" y="4877780"/>
            <a:ext cx="4429737" cy="1263679"/>
            <a:chOff x="3965516" y="2790917"/>
            <a:chExt cx="4429737" cy="12636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90D579-BC81-BDFB-5705-18813814B46E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주민들이 직접 자신들의 삶의 현장에서 문제를 발견하고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공무원과 함께 해결책을 만들어 나가는 방식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54BE689-CE72-BF22-51C4-2DFFD0C3147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2449165C-64FE-2E22-811C-59D3C061D0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16680DBA-2FB3-D324-2435-984FC3736E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00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62E6B-AEFC-4E7E-3669-33B092D71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2960E78-5773-49A6-03BD-A6967649DAFD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5A969-0AD5-506F-A12E-51CF9EE5975A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883E81-48CA-45D9-9F9D-A7D53927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0E143-15E4-77AA-7154-8584ACCC1F1F}"/>
              </a:ext>
            </a:extLst>
          </p:cNvPr>
          <p:cNvSpPr txBox="1"/>
          <p:nvPr/>
        </p:nvSpPr>
        <p:spPr>
          <a:xfrm flipH="1">
            <a:off x="3990974" y="5812903"/>
            <a:ext cx="421005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살아있는 실험실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4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FD2C-BBC4-DF20-C9E7-5402F978A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D081380-CC8D-BF43-E6E0-B5A18666D758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2AFA6-F6B4-AA34-6AE9-BD21BA2063D7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5AF880-6C8C-6502-A4F9-F436FABC84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044CE-4EB7-4E82-30F9-BA38C458A5F0}"/>
              </a:ext>
            </a:extLst>
          </p:cNvPr>
          <p:cNvSpPr txBox="1"/>
          <p:nvPr/>
        </p:nvSpPr>
        <p:spPr>
          <a:xfrm flipH="1">
            <a:off x="5260215" y="2667512"/>
            <a:ext cx="5598284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정책의 사용자가 주도한다는 것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42E6A-72C1-B4C5-FD16-483F62FF9ECB}"/>
              </a:ext>
            </a:extLst>
          </p:cNvPr>
          <p:cNvSpPr txBox="1"/>
          <p:nvPr/>
        </p:nvSpPr>
        <p:spPr>
          <a:xfrm flipH="1">
            <a:off x="5260215" y="3285374"/>
            <a:ext cx="5598284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우리의 실생활 현장이 곧 실험실이 된다는 것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3008F-0311-39F6-E113-212CCB28CE07}"/>
              </a:ext>
            </a:extLst>
          </p:cNvPr>
          <p:cNvSpPr txBox="1"/>
          <p:nvPr/>
        </p:nvSpPr>
        <p:spPr>
          <a:xfrm flipH="1">
            <a:off x="5260215" y="3903236"/>
            <a:ext cx="5598284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다양한 주체들이 함께 협력한다는 것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C57AE46-2B18-A40E-22F4-CF50B2230C2A}"/>
              </a:ext>
            </a:extLst>
          </p:cNvPr>
          <p:cNvGrpSpPr/>
          <p:nvPr/>
        </p:nvGrpSpPr>
        <p:grpSpPr>
          <a:xfrm>
            <a:off x="3709393" y="2433741"/>
            <a:ext cx="2243732" cy="2243732"/>
            <a:chOff x="3891852" y="2616200"/>
            <a:chExt cx="1878814" cy="1878814"/>
          </a:xfrm>
        </p:grpSpPr>
        <p:sp>
          <p:nvSpPr>
            <p:cNvPr id="3" name="사각형: 잘린 대각선 방향 모서리 2">
              <a:extLst>
                <a:ext uri="{FF2B5EF4-FFF2-40B4-BE49-F238E27FC236}">
                  <a16:creationId xmlns:a16="http://schemas.microsoft.com/office/drawing/2014/main" id="{32E789EC-F283-F76C-984A-5421430C7FF6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5D516F5-2057-DCE1-87F6-161AF4712AAD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BE023A-C5F1-BEFF-C98F-BA623E058274}"/>
                </a:ext>
              </a:extLst>
            </p:cNvPr>
            <p:cNvSpPr txBox="1"/>
            <p:nvPr/>
          </p:nvSpPr>
          <p:spPr>
            <a:xfrm>
              <a:off x="4414158" y="3263987"/>
              <a:ext cx="834203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핵심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08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C4E7B-C69E-EAEE-2034-EBE1EF50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잔디, 야외, 나무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968D99-86F0-B0AA-4A4D-0F9792D1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4ACD295-F252-67C0-271C-4AA8F0967811}"/>
              </a:ext>
            </a:extLst>
          </p:cNvPr>
          <p:cNvSpPr/>
          <p:nvPr/>
        </p:nvSpPr>
        <p:spPr>
          <a:xfrm>
            <a:off x="0" y="2446846"/>
            <a:ext cx="12192000" cy="2477580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05F63-9CBE-2760-5D0A-42CC4EBBDC51}"/>
              </a:ext>
            </a:extLst>
          </p:cNvPr>
          <p:cNvSpPr txBox="1"/>
          <p:nvPr/>
        </p:nvSpPr>
        <p:spPr>
          <a:xfrm>
            <a:off x="786773" y="2062124"/>
            <a:ext cx="4050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3000" spc="-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저녁시간대 안전문제 제기</a:t>
            </a:r>
          </a:p>
        </p:txBody>
      </p:sp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D6CBA83A-6762-471B-F2AB-E8BFB4AC72AE}"/>
              </a:ext>
            </a:extLst>
          </p:cNvPr>
          <p:cNvSpPr/>
          <p:nvPr/>
        </p:nvSpPr>
        <p:spPr>
          <a:xfrm flipV="1">
            <a:off x="1283148" y="3082762"/>
            <a:ext cx="9175302" cy="1437280"/>
          </a:xfrm>
          <a:prstGeom prst="snip1Rect">
            <a:avLst>
              <a:gd name="adj" fmla="val 23857"/>
            </a:avLst>
          </a:prstGeom>
          <a:solidFill>
            <a:srgbClr val="0B2EB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99DD7-97D0-A778-6914-63F6490DB8F3}"/>
              </a:ext>
            </a:extLst>
          </p:cNvPr>
          <p:cNvSpPr txBox="1"/>
          <p:nvPr/>
        </p:nvSpPr>
        <p:spPr>
          <a:xfrm>
            <a:off x="1291681" y="2702378"/>
            <a:ext cx="2261144" cy="5539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전통적인 방식</a:t>
            </a:r>
            <a:endParaRPr lang="en-US" altLang="ko-KR" sz="22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21" name="그림 20" descr="마조렐 블루, 집, 픽셀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27F987-DB46-CB91-E9D9-693DA7D1A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3" y="3202409"/>
            <a:ext cx="1371600" cy="1371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67986E-2AFE-1CFA-0168-F8D5A6EF6EE9}"/>
              </a:ext>
            </a:extLst>
          </p:cNvPr>
          <p:cNvSpPr txBox="1"/>
          <p:nvPr/>
        </p:nvSpPr>
        <p:spPr>
          <a:xfrm>
            <a:off x="3312319" y="3487659"/>
            <a:ext cx="614838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8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방범등 추가 설치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36E1F6-3928-E513-3050-FC6FDEB1CCFC}"/>
              </a:ext>
            </a:extLst>
          </p:cNvPr>
          <p:cNvSpPr txBox="1"/>
          <p:nvPr/>
        </p:nvSpPr>
        <p:spPr>
          <a:xfrm>
            <a:off x="3312319" y="3973434"/>
            <a:ext cx="614838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8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경찰 순찰 추가 배치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5" name="화살표: 오른쪽 24">
            <a:extLst>
              <a:ext uri="{FF2B5EF4-FFF2-40B4-BE49-F238E27FC236}">
                <a16:creationId xmlns:a16="http://schemas.microsoft.com/office/drawing/2014/main" id="{77D7A6C4-FFF6-0910-3655-C82902D38B2B}"/>
              </a:ext>
            </a:extLst>
          </p:cNvPr>
          <p:cNvSpPr/>
          <p:nvPr/>
        </p:nvSpPr>
        <p:spPr>
          <a:xfrm>
            <a:off x="5572125" y="3790950"/>
            <a:ext cx="381000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31F700-F8B8-097E-57D0-F207D48D115D}"/>
              </a:ext>
            </a:extLst>
          </p:cNvPr>
          <p:cNvSpPr txBox="1"/>
          <p:nvPr/>
        </p:nvSpPr>
        <p:spPr>
          <a:xfrm>
            <a:off x="6196014" y="3711593"/>
            <a:ext cx="3468957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8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결정 후 주민에게 안내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6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23" grpId="0"/>
      <p:bldP spid="24" grpId="0"/>
      <p:bldP spid="25" grpId="0" animBg="1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3849-347D-3BE3-33A3-6AEDFE9CF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잔디, 야외, 나무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838170-9A40-2F94-E64C-8C50C98E5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619F7D42-DCC4-80E6-CB3F-8544CDC15E9F}"/>
              </a:ext>
            </a:extLst>
          </p:cNvPr>
          <p:cNvSpPr/>
          <p:nvPr/>
        </p:nvSpPr>
        <p:spPr>
          <a:xfrm>
            <a:off x="0" y="2446845"/>
            <a:ext cx="12192000" cy="3734879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56543-FC09-581E-23DD-817232DF4E83}"/>
              </a:ext>
            </a:extLst>
          </p:cNvPr>
          <p:cNvSpPr txBox="1"/>
          <p:nvPr/>
        </p:nvSpPr>
        <p:spPr>
          <a:xfrm>
            <a:off x="786773" y="2062124"/>
            <a:ext cx="4050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3000" spc="-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저녁시간대 안전문제 제기</a:t>
            </a:r>
          </a:p>
        </p:txBody>
      </p:sp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623F3F07-F8BB-CB31-99C5-2C944560C1F8}"/>
              </a:ext>
            </a:extLst>
          </p:cNvPr>
          <p:cNvSpPr/>
          <p:nvPr/>
        </p:nvSpPr>
        <p:spPr>
          <a:xfrm flipV="1">
            <a:off x="1283148" y="3082761"/>
            <a:ext cx="9175302" cy="2070264"/>
          </a:xfrm>
          <a:prstGeom prst="snip1Rect">
            <a:avLst>
              <a:gd name="adj" fmla="val 23857"/>
            </a:avLst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F2B73-533E-FD84-86A9-325AB037DC1E}"/>
              </a:ext>
            </a:extLst>
          </p:cNvPr>
          <p:cNvSpPr txBox="1"/>
          <p:nvPr/>
        </p:nvSpPr>
        <p:spPr>
          <a:xfrm>
            <a:off x="1291681" y="2702378"/>
            <a:ext cx="2261144" cy="5539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리빙랩</a:t>
            </a:r>
            <a:endParaRPr lang="en-US" altLang="ko-KR" sz="22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6EE3D2-1C9C-5E2E-6807-7C9369BC409B}"/>
              </a:ext>
            </a:extLst>
          </p:cNvPr>
          <p:cNvSpPr txBox="1"/>
          <p:nvPr/>
        </p:nvSpPr>
        <p:spPr>
          <a:xfrm>
            <a:off x="3312319" y="4440159"/>
            <a:ext cx="690800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주민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시청 안전담당자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조명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·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조경 전문가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지역 경찰이 함께하는 </a:t>
            </a:r>
            <a:r>
              <a:rPr lang="ko-KR" altLang="en-US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리빙랩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진행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0" name="그림 9" descr="만화 영화, 가구, 일러스트레이션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CA5E40-795B-46B4-9E43-9F5EB4FF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29" y="3336585"/>
            <a:ext cx="1162048" cy="1111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B5CF75-DFED-9C80-4EA5-41AFB03E7AA7}"/>
              </a:ext>
            </a:extLst>
          </p:cNvPr>
          <p:cNvSpPr txBox="1"/>
          <p:nvPr/>
        </p:nvSpPr>
        <p:spPr>
          <a:xfrm>
            <a:off x="3312318" y="3350850"/>
            <a:ext cx="668893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가로등이 있어도 일부 구간은 너무 어둡고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자전거와 보행자 동선이 섞여서 위험해요</a:t>
            </a:r>
            <a:r>
              <a: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endParaRPr lang="en-US" altLang="ko-KR" sz="18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EE2CC8B5-6AF0-A9A0-D2ED-F1F61CE33BAD}"/>
              </a:ext>
            </a:extLst>
          </p:cNvPr>
          <p:cNvSpPr/>
          <p:nvPr/>
        </p:nvSpPr>
        <p:spPr>
          <a:xfrm rot="5400000">
            <a:off x="5905500" y="4157728"/>
            <a:ext cx="381000" cy="2682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7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0BA86-2240-98A8-1AD1-E62C5597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6E1EEE-1134-F2E1-1695-32716DD876CE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433C0ED-D8F2-19AE-D67C-BB29B6ABB2D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52B75D9-3513-AF2E-C08A-70EB79364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9869853-0BF1-D8B9-35CF-A975E301E7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24D74E2-9153-5EAF-CA84-7712322B59A2}"/>
              </a:ext>
            </a:extLst>
          </p:cNvPr>
          <p:cNvSpPr/>
          <p:nvPr/>
        </p:nvSpPr>
        <p:spPr>
          <a:xfrm>
            <a:off x="962149" y="2616200"/>
            <a:ext cx="3083214" cy="308321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DF25411-6BCE-369C-DCC5-8778A6449905}"/>
              </a:ext>
            </a:extLst>
          </p:cNvPr>
          <p:cNvSpPr/>
          <p:nvPr/>
        </p:nvSpPr>
        <p:spPr>
          <a:xfrm>
            <a:off x="8254835" y="2616200"/>
            <a:ext cx="3083214" cy="308321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4521F-58D2-D855-7A29-C779DEADBE82}"/>
              </a:ext>
            </a:extLst>
          </p:cNvPr>
          <p:cNvSpPr txBox="1"/>
          <p:nvPr/>
        </p:nvSpPr>
        <p:spPr>
          <a:xfrm>
            <a:off x="1269164" y="3461287"/>
            <a:ext cx="2469184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 해결에 필요한 핵심적인 이론과 방법론</a:t>
            </a:r>
            <a:endParaRPr kumimoji="0" lang="ko-KR" altLang="en-US" sz="20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62722-2EE6-C3F7-E572-9C0941B07A13}"/>
              </a:ext>
            </a:extLst>
          </p:cNvPr>
          <p:cNvSpPr txBox="1"/>
          <p:nvPr/>
        </p:nvSpPr>
        <p:spPr>
          <a:xfrm>
            <a:off x="1859830" y="2896344"/>
            <a:ext cx="1287853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pt-BR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Online 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EF4134-A32F-363E-FC7B-D14B446F2127}"/>
              </a:ext>
            </a:extLst>
          </p:cNvPr>
          <p:cNvSpPr txBox="1"/>
          <p:nvPr/>
        </p:nvSpPr>
        <p:spPr>
          <a:xfrm>
            <a:off x="8423631" y="3458706"/>
            <a:ext cx="2745623" cy="206389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>
              <a:defRPr lang="ko-KR"/>
            </a:defPPr>
            <a:lvl1pPr lvl="0" algn="ctr" latinLnBrk="0">
              <a:lnSpc>
                <a:spcPct val="130000"/>
              </a:lnSpc>
              <a:buClr>
                <a:prstClr val="white"/>
              </a:buClr>
              <a:defRPr sz="2000" spc="-7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r>
              <a:rPr lang="ko-KR" altLang="en-US" dirty="0"/>
              <a:t>팀을 구성하여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실제 사회 문제를 선정하고 정책과 </a:t>
            </a:r>
            <a:br>
              <a:rPr lang="en-US" altLang="ko-KR" dirty="0"/>
            </a:br>
            <a:r>
              <a:rPr lang="ko-KR" altLang="en-US" dirty="0"/>
              <a:t>공공 서비스를 </a:t>
            </a:r>
            <a:br>
              <a:rPr lang="en-US" altLang="ko-KR" dirty="0"/>
            </a:br>
            <a:r>
              <a:rPr lang="ko-KR" altLang="en-US" dirty="0"/>
              <a:t>직접 개발하고 설계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277D19-7ADD-5EFB-4771-AA5F7F0707D9}"/>
              </a:ext>
            </a:extLst>
          </p:cNvPr>
          <p:cNvSpPr txBox="1"/>
          <p:nvPr/>
        </p:nvSpPr>
        <p:spPr>
          <a:xfrm>
            <a:off x="9166815" y="2893763"/>
            <a:ext cx="1259254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pt-BR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Offline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5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40879-1E06-FFA0-EAB3-EDCA4A91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84575F2-76DA-FD2F-BB12-E795DAF8DA21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1A64D-2255-83C9-CEEB-7EAC703353AB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6B148E-A50E-BAD9-B695-06D405D9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076CC9A0-93FE-A1CE-AEEF-37ABED5A9293}"/>
              </a:ext>
            </a:extLst>
          </p:cNvPr>
          <p:cNvGrpSpPr/>
          <p:nvPr/>
        </p:nvGrpSpPr>
        <p:grpSpPr>
          <a:xfrm>
            <a:off x="4742609" y="3290575"/>
            <a:ext cx="5190995" cy="863570"/>
            <a:chOff x="3965516" y="2790917"/>
            <a:chExt cx="5190995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9100DD-75D4-1A07-7929-4F3557054C57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직접 공원 야간을 함께 걸으며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어두운 구간과 사고 위험 지점 표시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784BA79-7762-DFBF-234C-C0D2CB9C1B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9CC29935-E201-2F05-49B0-A7A2DD9771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5F475B19-BD3C-F59B-CBCD-DB6B481F3CA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E50157B-EBD2-A7B2-224A-A7DF93FD568E}"/>
              </a:ext>
            </a:extLst>
          </p:cNvPr>
          <p:cNvSpPr txBox="1"/>
          <p:nvPr/>
        </p:nvSpPr>
        <p:spPr>
          <a:xfrm>
            <a:off x="4455916" y="2456352"/>
            <a:ext cx="5587748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리빙랩</a:t>
            </a:r>
            <a: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Living Lab)</a:t>
            </a:r>
            <a:endParaRPr lang="ko-KR" altLang="en-US" sz="5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FF12E20-1B45-EDF8-29E7-66A7E936FE7D}"/>
              </a:ext>
            </a:extLst>
          </p:cNvPr>
          <p:cNvGrpSpPr/>
          <p:nvPr/>
        </p:nvGrpSpPr>
        <p:grpSpPr>
          <a:xfrm>
            <a:off x="4742609" y="4328800"/>
            <a:ext cx="5904454" cy="1263679"/>
            <a:chOff x="3965516" y="2790917"/>
            <a:chExt cx="5904454" cy="12636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EAEEDE-4F2D-BFAF-727C-26DD43FFEDD4}"/>
                </a:ext>
              </a:extLst>
            </p:cNvPr>
            <p:cNvSpPr txBox="1"/>
            <p:nvPr/>
          </p:nvSpPr>
          <p:spPr>
            <a:xfrm>
              <a:off x="4282222" y="2790917"/>
              <a:ext cx="5587748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센서형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LED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조명 설치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', '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자전거 전용도로 분리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', '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야간 조깅 코스에 반사 표시 부착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’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등 </a:t>
              </a:r>
              <a:b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아이디어를 제안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A059753-4CEB-8BD0-D50F-377763A2374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5D3D2B71-5F44-0D5E-2B1D-E000FAB61F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B6B49D68-D401-F676-B0AC-C902CF2AF21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8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8255B-4B01-BFF0-4401-543CED8A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5A6A82C-860D-B182-248D-1254FA63AD34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E6121-ECCF-7964-C63E-60BD6579BE8C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60F2E9-D446-5C0E-30F3-55A83241A7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81F0C7-3D4A-64F0-DB2B-ECDD445B209E}"/>
              </a:ext>
            </a:extLst>
          </p:cNvPr>
          <p:cNvSpPr txBox="1"/>
          <p:nvPr/>
        </p:nvSpPr>
        <p:spPr>
          <a:xfrm flipH="1">
            <a:off x="2952750" y="5665189"/>
            <a:ext cx="628650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체험을 통해 의견 제시 후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정책에 반영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1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36FDB-E8B2-F1AD-53DF-E4229ED09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3A24803-FD2F-01B1-3B17-DD933A268034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8576F-567D-9446-88F8-C56BE82C97C0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74E24E-22BC-09BC-8F76-F95327A919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642FF-0639-49B8-6FDC-275920E600E0}"/>
              </a:ext>
            </a:extLst>
          </p:cNvPr>
          <p:cNvSpPr txBox="1"/>
          <p:nvPr/>
        </p:nvSpPr>
        <p:spPr>
          <a:xfrm flipH="1">
            <a:off x="5352492" y="2347759"/>
            <a:ext cx="5394143" cy="2094714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국민 참여를 제도화하여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정책이 현장과 괴리되는 것을 막고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실제 사람들의 삶을 변화시키는 강력한 도구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E35E570-C2A6-5003-9742-7420227DA307}"/>
              </a:ext>
            </a:extLst>
          </p:cNvPr>
          <p:cNvGrpSpPr/>
          <p:nvPr/>
        </p:nvGrpSpPr>
        <p:grpSpPr>
          <a:xfrm>
            <a:off x="3984126" y="2467897"/>
            <a:ext cx="1878814" cy="1878814"/>
            <a:chOff x="4338627" y="2320025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4CE01A54-E0DD-7E0E-7200-C3CC3BF0AF53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2E532B8-8821-8EB6-B2A2-3AD5DCEA7DB7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FE4047-43E2-5691-C6DF-938150FCAB5C}"/>
                </a:ext>
              </a:extLst>
            </p:cNvPr>
            <p:cNvSpPr txBox="1"/>
            <p:nvPr/>
          </p:nvSpPr>
          <p:spPr>
            <a:xfrm>
              <a:off x="4698547" y="2967813"/>
              <a:ext cx="1158972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 err="1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리빙랩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97DCEAA-529A-B9FE-088E-13ED2C16A726}"/>
              </a:ext>
            </a:extLst>
          </p:cNvPr>
          <p:cNvGrpSpPr/>
          <p:nvPr/>
        </p:nvGrpSpPr>
        <p:grpSpPr>
          <a:xfrm>
            <a:off x="5862940" y="4346711"/>
            <a:ext cx="3516824" cy="1502450"/>
            <a:chOff x="297784" y="2882048"/>
            <a:chExt cx="3277934" cy="1400392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60CEF02D-3D41-D632-F2F4-0B9A7763545E}"/>
                </a:ext>
              </a:extLst>
            </p:cNvPr>
            <p:cNvSpPr/>
            <p:nvPr/>
          </p:nvSpPr>
          <p:spPr>
            <a:xfrm flipV="1">
              <a:off x="1424605" y="2882048"/>
              <a:ext cx="325417" cy="345488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44BC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45296A44-A9EE-4F67-C6F1-44D4DD89BAB4}"/>
                </a:ext>
              </a:extLst>
            </p:cNvPr>
            <p:cNvSpPr/>
            <p:nvPr/>
          </p:nvSpPr>
          <p:spPr>
            <a:xfrm>
              <a:off x="383627" y="3190240"/>
              <a:ext cx="3106250" cy="1092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644BC2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352F82-C933-F274-0268-E05730861583}"/>
                </a:ext>
              </a:extLst>
            </p:cNvPr>
            <p:cNvSpPr txBox="1"/>
            <p:nvPr/>
          </p:nvSpPr>
          <p:spPr>
            <a:xfrm>
              <a:off x="297784" y="3346437"/>
              <a:ext cx="3277934" cy="77980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주민들이 언제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어디서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불안을 느끼는가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?'</a:t>
              </a:r>
              <a:endPara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9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0884-0AF6-1BAE-61F9-938FE95F8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2074573-A111-964A-8583-8E264FDA856C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8333A-D9EA-225F-368A-50860AD7FEB7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71EFD9-B01F-EB17-B325-84C88BE7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ECD91-2121-7E96-2B54-B49ECCA35CF8}"/>
              </a:ext>
            </a:extLst>
          </p:cNvPr>
          <p:cNvSpPr txBox="1"/>
          <p:nvPr/>
        </p:nvSpPr>
        <p:spPr>
          <a:xfrm flipH="1">
            <a:off x="2581275" y="5665189"/>
            <a:ext cx="702945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독일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브루흐잘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en-US" altLang="ko-KR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Bruchsal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의 </a:t>
            </a:r>
            <a:r>
              <a:rPr lang="en-US" altLang="ko-KR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EfeuCampus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888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13FD0-0015-3E87-C9CE-BFE2DFF0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건물, 하늘, 야외, 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5855B8-85A3-AA76-B136-66C069C8E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7943"/>
          <a:stretch>
            <a:fillRect/>
          </a:stretch>
        </p:blipFill>
        <p:spPr>
          <a:xfrm>
            <a:off x="-19050" y="1"/>
            <a:ext cx="122301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BC70F7-40C3-666B-4AFF-5A021582EC00}"/>
              </a:ext>
            </a:extLst>
          </p:cNvPr>
          <p:cNvSpPr/>
          <p:nvPr/>
        </p:nvSpPr>
        <p:spPr>
          <a:xfrm>
            <a:off x="-38100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A3A2E-FC51-37B6-6556-FDCDFBAAB8ED}"/>
              </a:ext>
            </a:extLst>
          </p:cNvPr>
          <p:cNvSpPr txBox="1"/>
          <p:nvPr/>
        </p:nvSpPr>
        <p:spPr>
          <a:xfrm>
            <a:off x="969766" y="976256"/>
            <a:ext cx="3607078" cy="16312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브루흐잘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Bruchsal) </a:t>
            </a:r>
            <a:endParaRPr lang="ko-KR" altLang="en-US" sz="5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B659612-0806-C908-9B3E-5AA6A65CC176}"/>
              </a:ext>
            </a:extLst>
          </p:cNvPr>
          <p:cNvGrpSpPr/>
          <p:nvPr/>
        </p:nvGrpSpPr>
        <p:grpSpPr>
          <a:xfrm>
            <a:off x="675663" y="2823924"/>
            <a:ext cx="4677387" cy="463460"/>
            <a:chOff x="3965516" y="2790917"/>
            <a:chExt cx="4677387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61DA9F-5EE8-0114-4AA3-4EA7088FCD25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인구 약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천 명의 중소도시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EED47620-505D-A286-F249-57FF58CBDC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9B39AFC2-3733-B0C7-A9B8-2C42858BFD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158489B3-50F1-CA31-7BE7-155D250B5B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C00B866-5C8F-DF55-C046-1EF297A6638E}"/>
              </a:ext>
            </a:extLst>
          </p:cNvPr>
          <p:cNvGrpSpPr/>
          <p:nvPr/>
        </p:nvGrpSpPr>
        <p:grpSpPr>
          <a:xfrm>
            <a:off x="675663" y="3583830"/>
            <a:ext cx="4677387" cy="863570"/>
            <a:chOff x="3965516" y="2790917"/>
            <a:chExt cx="4677387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29F35B-7EB6-C19B-BB3B-29AB85A38060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쇼핑 증가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도심 배송 차량 급증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92FD0D7-4086-5D2A-A6DA-BDAD246467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FB80C1F6-857D-1D98-BB43-A589AE411E9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FD70890E-3409-AE40-0E39-C3910106CE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9F9501F-2A02-7571-0EF5-31ED7838CE35}"/>
              </a:ext>
            </a:extLst>
          </p:cNvPr>
          <p:cNvGrpSpPr/>
          <p:nvPr/>
        </p:nvGrpSpPr>
        <p:grpSpPr>
          <a:xfrm>
            <a:off x="675663" y="4743845"/>
            <a:ext cx="4677387" cy="463460"/>
            <a:chOff x="3965516" y="2790917"/>
            <a:chExt cx="467738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B0E0C0-764D-ACF2-7E7A-486B0DA37C16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교통 혼잡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온실가스 배출 심화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52F4BD2B-8036-D80F-84EE-F9850E968C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8D070B4D-FD06-E31B-A4B8-5785875D713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D899AEE2-6228-34DA-9946-EC1AD7590A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87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C73D2-1F88-167F-36B9-0706D2326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건물, 하늘, 야외, 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20D785-F3CB-3732-6C12-99E8415B6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7943"/>
          <a:stretch>
            <a:fillRect/>
          </a:stretch>
        </p:blipFill>
        <p:spPr>
          <a:xfrm>
            <a:off x="-19050" y="1"/>
            <a:ext cx="122301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0456BFD-1A99-BFC7-959E-FAF6795EC41C}"/>
              </a:ext>
            </a:extLst>
          </p:cNvPr>
          <p:cNvSpPr/>
          <p:nvPr/>
        </p:nvSpPr>
        <p:spPr>
          <a:xfrm>
            <a:off x="-38100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C71D0-3BE3-6B5E-1E66-45C2A6501850}"/>
              </a:ext>
            </a:extLst>
          </p:cNvPr>
          <p:cNvSpPr txBox="1"/>
          <p:nvPr/>
        </p:nvSpPr>
        <p:spPr>
          <a:xfrm>
            <a:off x="969766" y="976256"/>
            <a:ext cx="3607078" cy="16312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브루흐잘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Bruchsal) </a:t>
            </a:r>
            <a:endParaRPr lang="ko-KR" altLang="en-US" sz="5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8E7990C-1897-EADB-34B6-03F4EF5F8186}"/>
              </a:ext>
            </a:extLst>
          </p:cNvPr>
          <p:cNvGrpSpPr/>
          <p:nvPr/>
        </p:nvGrpSpPr>
        <p:grpSpPr>
          <a:xfrm>
            <a:off x="616885" y="2901950"/>
            <a:ext cx="4440890" cy="977104"/>
            <a:chOff x="5030469" y="4502150"/>
            <a:chExt cx="5828031" cy="977104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8A12CF82-EC8A-A8B8-96CF-DC598ACEF851}"/>
                </a:ext>
              </a:extLst>
            </p:cNvPr>
            <p:cNvSpPr/>
            <p:nvPr/>
          </p:nvSpPr>
          <p:spPr>
            <a:xfrm>
              <a:off x="5030469" y="4502150"/>
              <a:ext cx="5828031" cy="9771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C2B5B0-3AF3-9E1E-8D1D-285AF81E47CA}"/>
                </a:ext>
              </a:extLst>
            </p:cNvPr>
            <p:cNvSpPr txBox="1"/>
            <p:nvPr/>
          </p:nvSpPr>
          <p:spPr>
            <a:xfrm>
              <a:off x="5256526" y="4599984"/>
              <a:ext cx="531241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7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전통 방식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차량 진입 규제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전기차 전환 보조금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AFD1601-DD82-A6C0-661F-4305099D46B6}"/>
              </a:ext>
            </a:extLst>
          </p:cNvPr>
          <p:cNvGrpSpPr/>
          <p:nvPr/>
        </p:nvGrpSpPr>
        <p:grpSpPr>
          <a:xfrm>
            <a:off x="616885" y="4102100"/>
            <a:ext cx="4440890" cy="977104"/>
            <a:chOff x="5030469" y="4502150"/>
            <a:chExt cx="5828031" cy="97710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D2D5C91A-6554-DCE6-22C9-06715D09D169}"/>
                </a:ext>
              </a:extLst>
            </p:cNvPr>
            <p:cNvSpPr/>
            <p:nvPr/>
          </p:nvSpPr>
          <p:spPr>
            <a:xfrm>
              <a:off x="5030469" y="4502150"/>
              <a:ext cx="5828031" cy="9771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DDD0AF-A8B2-7012-3E8F-0A8333ED3EF5}"/>
                </a:ext>
              </a:extLst>
            </p:cNvPr>
            <p:cNvSpPr txBox="1"/>
            <p:nvPr/>
          </p:nvSpPr>
          <p:spPr>
            <a:xfrm>
              <a:off x="5256526" y="4599984"/>
              <a:ext cx="531241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spc="-70" dirty="0" err="1">
                  <a:solidFill>
                    <a:schemeClr val="tx2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EfeuCampus</a:t>
              </a:r>
              <a:r>
                <a:rPr lang="en-US" altLang="ko-KR" sz="2400" spc="-70" dirty="0">
                  <a:solidFill>
                    <a:schemeClr val="tx2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400" spc="-70" dirty="0">
                  <a:solidFill>
                    <a:schemeClr val="tx2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선택</a:t>
              </a:r>
              <a:endParaRPr lang="en-US" altLang="ko-KR" sz="2400" spc="-70" dirty="0">
                <a:solidFill>
                  <a:schemeClr val="tx2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도시 전체를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리빙랩으로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전환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1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4E328-DAAC-349B-A0A4-B78C2D110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14D9E6-C029-BF49-C1CC-23588CB5D56D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97414-3D52-179D-B1F0-52A0E9E8CA7D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2B625A-9713-FD6C-EECC-E4F19DFCBE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E95F80D0-44E3-C5E0-1708-62CE6B3A6E75}"/>
              </a:ext>
            </a:extLst>
          </p:cNvPr>
          <p:cNvSpPr/>
          <p:nvPr/>
        </p:nvSpPr>
        <p:spPr>
          <a:xfrm>
            <a:off x="947738" y="2973548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A1E61-97B2-F5B9-A9E9-92C9D0B2612C}"/>
              </a:ext>
            </a:extLst>
          </p:cNvPr>
          <p:cNvSpPr txBox="1"/>
          <p:nvPr/>
        </p:nvSpPr>
        <p:spPr>
          <a:xfrm>
            <a:off x="1251696" y="3973855"/>
            <a:ext cx="1700466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사용자 중심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9" name="그림 8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E42F02-65E0-719C-F8FD-2ED84A82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4724" y="3414713"/>
            <a:ext cx="614408" cy="520158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9BAABBE2-618A-B5F2-B775-CEAF1898C5DC}"/>
              </a:ext>
            </a:extLst>
          </p:cNvPr>
          <p:cNvSpPr/>
          <p:nvPr/>
        </p:nvSpPr>
        <p:spPr>
          <a:xfrm>
            <a:off x="3558192" y="2973548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92B6D-2159-5640-CCF7-816A716587FF}"/>
              </a:ext>
            </a:extLst>
          </p:cNvPr>
          <p:cNvSpPr txBox="1"/>
          <p:nvPr/>
        </p:nvSpPr>
        <p:spPr>
          <a:xfrm>
            <a:off x="3993276" y="3973855"/>
            <a:ext cx="1438214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rPr>
              <a:t>현장 기반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4741BE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5" name="그림 14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BA85D0-6924-4FCD-C7FF-1A52D1E96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1483" y="3414713"/>
            <a:ext cx="614408" cy="520158"/>
          </a:xfrm>
          <a:prstGeom prst="rect">
            <a:avLst/>
          </a:prstGeom>
        </p:spPr>
      </p:pic>
      <p:sp>
        <p:nvSpPr>
          <p:cNvPr id="17" name="타원 16">
            <a:extLst>
              <a:ext uri="{FF2B5EF4-FFF2-40B4-BE49-F238E27FC236}">
                <a16:creationId xmlns:a16="http://schemas.microsoft.com/office/drawing/2014/main" id="{0ACB0AB1-EBAB-5830-1C21-3D047B5D256D}"/>
              </a:ext>
            </a:extLst>
          </p:cNvPr>
          <p:cNvSpPr/>
          <p:nvPr/>
        </p:nvSpPr>
        <p:spPr>
          <a:xfrm>
            <a:off x="6168646" y="2973548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644BC2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0EA56-A6CF-70AC-D5E4-99077FAD0C23}"/>
              </a:ext>
            </a:extLst>
          </p:cNvPr>
          <p:cNvSpPr txBox="1"/>
          <p:nvPr/>
        </p:nvSpPr>
        <p:spPr>
          <a:xfrm>
            <a:off x="6464589" y="3973855"/>
            <a:ext cx="1716497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rPr>
              <a:t>다주체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rPr>
              <a:t> 협력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7A52C4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20" name="그림 19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1B6AB3-0B3B-65E2-3284-391DC9020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5738" y="3414713"/>
            <a:ext cx="614408" cy="520158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0E7EACDA-E576-0F53-B750-DCA2525AA2E2}"/>
              </a:ext>
            </a:extLst>
          </p:cNvPr>
          <p:cNvGrpSpPr/>
          <p:nvPr/>
        </p:nvGrpSpPr>
        <p:grpSpPr>
          <a:xfrm>
            <a:off x="2776030" y="2191405"/>
            <a:ext cx="4272469" cy="630942"/>
            <a:chOff x="4374206" y="2798058"/>
            <a:chExt cx="4272469" cy="6309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0655AD-4304-CA80-2B47-D616C91A153D}"/>
                </a:ext>
              </a:extLst>
            </p:cNvPr>
            <p:cNvSpPr txBox="1"/>
            <p:nvPr/>
          </p:nvSpPr>
          <p:spPr>
            <a:xfrm>
              <a:off x="4943314" y="2798058"/>
              <a:ext cx="370336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리빙랩의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3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 원칙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3B4F659B-D587-AB4B-6FC2-1F90A2A3221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71DE1021-9273-4CDB-CFD4-C6F6386D12C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4" name="그림 3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04245E4-68B4-A617-9252-987BEABEF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431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4" grpId="0"/>
      <p:bldP spid="17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E4B2F-1654-A4AD-D5E6-1C9EB0F40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774AAD7-FE8B-8D31-DE72-AF689C944233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1FA62-356D-703F-C7FE-6B2839FA1C43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6B7DE3-02AE-5DB4-FD98-E063897040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91393C8-1614-A047-20C4-6FC3CE3BF935}"/>
              </a:ext>
            </a:extLst>
          </p:cNvPr>
          <p:cNvGrpSpPr/>
          <p:nvPr/>
        </p:nvGrpSpPr>
        <p:grpSpPr>
          <a:xfrm>
            <a:off x="2776030" y="2191405"/>
            <a:ext cx="4272469" cy="630942"/>
            <a:chOff x="4374206" y="2798058"/>
            <a:chExt cx="4272469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E2A365-D7F3-0223-187C-D587A789CA6D}"/>
                </a:ext>
              </a:extLst>
            </p:cNvPr>
            <p:cNvSpPr txBox="1"/>
            <p:nvPr/>
          </p:nvSpPr>
          <p:spPr>
            <a:xfrm>
              <a:off x="4943314" y="2798058"/>
              <a:ext cx="370336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참여 기관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2F0F3CD-F3AE-8670-AD4C-5EF3BDCB322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4A958071-EE0C-9652-FF96-8F71358D4F7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32546CB-5C3C-18AF-9E93-FF40FB342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8469871-7072-DFD5-3DD8-71D1E6956916}"/>
              </a:ext>
            </a:extLst>
          </p:cNvPr>
          <p:cNvSpPr/>
          <p:nvPr/>
        </p:nvSpPr>
        <p:spPr>
          <a:xfrm>
            <a:off x="1134095" y="3182937"/>
            <a:ext cx="6238255" cy="257968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브루흐잘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시청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쉥커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(Schenker AG,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물류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볼로콥터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en-US" altLang="ko-KR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Volocopter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드론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카를스루에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공과대학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(KIT)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실제 주거지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상업구역에서 시범 운영</a:t>
            </a:r>
          </a:p>
        </p:txBody>
      </p:sp>
    </p:spTree>
    <p:extLst>
      <p:ext uri="{BB962C8B-B14F-4D97-AF65-F5344CB8AC3E}">
        <p14:creationId xmlns:p14="http://schemas.microsoft.com/office/powerpoint/2010/main" val="15421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6CA97-12A9-60FD-640C-5095D4DE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8A0E90-22C5-9959-655C-C546694B88E4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34162-D39F-C679-DB90-0C5A146E0F58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49EEA1-5369-7902-FF98-82A98A2B11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52152F-9A66-6327-E69D-F3675382F11C}"/>
              </a:ext>
            </a:extLst>
          </p:cNvPr>
          <p:cNvSpPr txBox="1"/>
          <p:nvPr/>
        </p:nvSpPr>
        <p:spPr>
          <a:xfrm flipH="1">
            <a:off x="2482520" y="5041637"/>
            <a:ext cx="702945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파일럿 테스트와 피드백 수집 과정을 통해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설계와 운영 절차를 지속적으로 조정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96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54F6A-4B19-E290-1CF5-2AF9E9470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8C7F90B-EF09-A0A6-D97C-8794E5F04B61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F443-15A2-FDB0-915A-5F7E9969F440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D0AA56-9EAA-5DF5-9868-DA8CB0691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68588661-0776-5CD8-F54F-65DB6C88988A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D4E2135-0D87-9B41-E56E-7DEAFF0CA985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0340DFE9-7F1D-A509-088E-2EF1B03A1360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4637A68-4901-3A05-3475-67EF63087DEE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F2BD8-8F7A-AD1F-A8BF-84E0D7358B31}"/>
              </a:ext>
            </a:extLst>
          </p:cNvPr>
          <p:cNvSpPr txBox="1"/>
          <p:nvPr/>
        </p:nvSpPr>
        <p:spPr>
          <a:xfrm>
            <a:off x="865163" y="3775116"/>
            <a:ext cx="2234907" cy="10248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40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무배출</a:t>
            </a:r>
            <a:r>
              <a: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자율주행 </a:t>
            </a:r>
            <a:br>
              <a:rPr lang="en-US" altLang="ko-KR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배송 로봇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8B0AAD7-FB60-D128-40ED-E858809454A0}"/>
              </a:ext>
            </a:extLst>
          </p:cNvPr>
          <p:cNvGrpSpPr/>
          <p:nvPr/>
        </p:nvGrpSpPr>
        <p:grpSpPr>
          <a:xfrm>
            <a:off x="3965516" y="2790917"/>
            <a:ext cx="2992119" cy="463460"/>
            <a:chOff x="3965516" y="2790917"/>
            <a:chExt cx="2992119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E59EC1-7B5B-A2E4-1B5A-73146B01BE51}"/>
                </a:ext>
              </a:extLst>
            </p:cNvPr>
            <p:cNvSpPr txBox="1"/>
            <p:nvPr/>
          </p:nvSpPr>
          <p:spPr>
            <a:xfrm>
              <a:off x="4282223" y="2790917"/>
              <a:ext cx="267541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주거지 앞까지 물품 배송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C52CCC6A-7BF2-2F33-739C-1CBE255FDF4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1089EF24-02C9-B25C-3B1B-E36CAAB706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8B238A1F-C762-52DE-CA0D-28EF9009031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A0E87F2-709D-1AFB-6A43-C31CB3FB4A49}"/>
              </a:ext>
            </a:extLst>
          </p:cNvPr>
          <p:cNvGrpSpPr/>
          <p:nvPr/>
        </p:nvGrpSpPr>
        <p:grpSpPr>
          <a:xfrm>
            <a:off x="3965516" y="3348237"/>
            <a:ext cx="4022784" cy="677818"/>
            <a:chOff x="3965516" y="3500791"/>
            <a:chExt cx="4022784" cy="6778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A4A62A-6757-59FB-5A7A-E02869F690F1}"/>
                </a:ext>
              </a:extLst>
            </p:cNvPr>
            <p:cNvSpPr txBox="1"/>
            <p:nvPr/>
          </p:nvSpPr>
          <p:spPr>
            <a:xfrm>
              <a:off x="4282223" y="3715149"/>
              <a:ext cx="2975495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앱으로 시간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위치 지정 가능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89E0869-FAC7-8FDC-5285-953941CB2535}"/>
                </a:ext>
              </a:extLst>
            </p:cNvPr>
            <p:cNvGrpSpPr/>
            <p:nvPr/>
          </p:nvGrpSpPr>
          <p:grpSpPr>
            <a:xfrm>
              <a:off x="3965516" y="3862086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CFE2415-165A-4F28-44AD-357C6814CF7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3735D8BA-1F10-2064-718B-F20E35BEC0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A59ED63-A567-4F0F-3194-5CEB1BBEA809}"/>
                </a:ext>
              </a:extLst>
            </p:cNvPr>
            <p:cNvCxnSpPr>
              <a:cxnSpLocks/>
            </p:cNvCxnSpPr>
            <p:nvPr/>
          </p:nvCxnSpPr>
          <p:spPr>
            <a:xfrm>
              <a:off x="3965516" y="3500791"/>
              <a:ext cx="4022784" cy="0"/>
            </a:xfrm>
            <a:prstGeom prst="line">
              <a:avLst/>
            </a:prstGeom>
            <a:ln w="6350">
              <a:solidFill>
                <a:srgbClr val="1F3C67">
                  <a:alpha val="2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748B2AE2-408D-8C2D-6D1A-E399F3BE47C0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4F75BD4F-52F3-685D-E20E-881898BB0B3E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C28BB39D-8271-7E92-A3F9-593471FA0C1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AB5577C-90E5-888D-EA41-58CF0748115D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6" name="그림 95" descr="바퀴, 장난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616ADA-C678-8CB7-1025-70FF98F33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51" y="2663382"/>
            <a:ext cx="804683" cy="1181989"/>
          </a:xfrm>
          <a:prstGeom prst="rect">
            <a:avLst/>
          </a:prstGeom>
        </p:spPr>
      </p:pic>
      <p:grpSp>
        <p:nvGrpSpPr>
          <p:cNvPr id="97" name="그룹 96">
            <a:extLst>
              <a:ext uri="{FF2B5EF4-FFF2-40B4-BE49-F238E27FC236}">
                <a16:creationId xmlns:a16="http://schemas.microsoft.com/office/drawing/2014/main" id="{0BA8A5ED-636F-7A41-63C7-3AB9EA228527}"/>
              </a:ext>
            </a:extLst>
          </p:cNvPr>
          <p:cNvGrpSpPr/>
          <p:nvPr/>
        </p:nvGrpSpPr>
        <p:grpSpPr>
          <a:xfrm>
            <a:off x="3965516" y="4119916"/>
            <a:ext cx="4022784" cy="677818"/>
            <a:chOff x="3965516" y="3500791"/>
            <a:chExt cx="4022784" cy="67781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0948B05-2C2E-4C4F-B3B4-9841C901F55B}"/>
                </a:ext>
              </a:extLst>
            </p:cNvPr>
            <p:cNvSpPr txBox="1"/>
            <p:nvPr/>
          </p:nvSpPr>
          <p:spPr>
            <a:xfrm>
              <a:off x="4282223" y="3715149"/>
              <a:ext cx="3204082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파일럿 테스트 → 피드백 반영</a:t>
              </a: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67CD9114-E47E-B0AF-148C-0AA10BF6C76F}"/>
                </a:ext>
              </a:extLst>
            </p:cNvPr>
            <p:cNvGrpSpPr/>
            <p:nvPr/>
          </p:nvGrpSpPr>
          <p:grpSpPr>
            <a:xfrm>
              <a:off x="3965516" y="3862086"/>
              <a:ext cx="229006" cy="229006"/>
              <a:chOff x="2345736" y="1936452"/>
              <a:chExt cx="546106" cy="546106"/>
            </a:xfrm>
          </p:grpSpPr>
          <p:sp>
            <p:nvSpPr>
              <p:cNvPr id="102" name="원호 101">
                <a:extLst>
                  <a:ext uri="{FF2B5EF4-FFF2-40B4-BE49-F238E27FC236}">
                    <a16:creationId xmlns:a16="http://schemas.microsoft.com/office/drawing/2014/main" id="{A905FF30-4EF0-05B4-9241-5129C74DC1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C70E42C6-D109-C032-1BE7-5487BEC6DE7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A0FE9FCB-BA7D-B5E8-919A-FA20F3129AAB}"/>
                </a:ext>
              </a:extLst>
            </p:cNvPr>
            <p:cNvCxnSpPr>
              <a:cxnSpLocks/>
            </p:cNvCxnSpPr>
            <p:nvPr/>
          </p:nvCxnSpPr>
          <p:spPr>
            <a:xfrm>
              <a:off x="3965516" y="3500791"/>
              <a:ext cx="4022784" cy="0"/>
            </a:xfrm>
            <a:prstGeom prst="line">
              <a:avLst/>
            </a:prstGeom>
            <a:ln w="6350">
              <a:solidFill>
                <a:srgbClr val="1F3C67">
                  <a:alpha val="2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5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2691506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사악한</a:t>
            </a:r>
            <a:r>
              <a:rPr lang="en-US" altLang="ko-KR" dirty="0">
                <a:solidFill>
                  <a:srgbClr val="002373"/>
                </a:solidFill>
              </a:rPr>
              <a:t>(Wicked)</a:t>
            </a:r>
            <a:r>
              <a:rPr lang="ko-KR" altLang="en-US" dirty="0">
                <a:solidFill>
                  <a:srgbClr val="002373"/>
                </a:solidFill>
              </a:rPr>
              <a:t>문제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2871299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정책디자인에 대한 이해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184537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팀별 활동 안내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9977-A2E7-8794-42E6-179CF999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F7C2AAA-E501-9EE6-3313-6FB002873547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75229-A442-CC82-09BC-74DEB6C1E448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80CE65-420C-03CC-6D97-C2E10B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A6616DD7-33C1-FE73-B4BD-70344BE39218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2DBD3B5-BB98-8D73-5E5E-BD6699CA0954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1209659-5215-F9C7-A303-ABC566F81264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D52F39F-3B84-8519-8E54-50B6C2DD1AED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99613-DF2D-0306-EE04-91A6B597724F}"/>
              </a:ext>
            </a:extLst>
          </p:cNvPr>
          <p:cNvSpPr txBox="1"/>
          <p:nvPr/>
        </p:nvSpPr>
        <p:spPr>
          <a:xfrm>
            <a:off x="1315607" y="3775116"/>
            <a:ext cx="1334019" cy="5447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40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드론</a:t>
            </a:r>
            <a:r>
              <a: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배송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B4F6AB3-F20B-12C4-1C69-6D9029670348}"/>
              </a:ext>
            </a:extLst>
          </p:cNvPr>
          <p:cNvGrpSpPr/>
          <p:nvPr/>
        </p:nvGrpSpPr>
        <p:grpSpPr>
          <a:xfrm>
            <a:off x="3965516" y="2790917"/>
            <a:ext cx="2879268" cy="463460"/>
            <a:chOff x="3965516" y="2790917"/>
            <a:chExt cx="2879268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B4A7CB-DD92-BC5E-ADFE-5FB5149FD0F6}"/>
                </a:ext>
              </a:extLst>
            </p:cNvPr>
            <p:cNvSpPr txBox="1"/>
            <p:nvPr/>
          </p:nvSpPr>
          <p:spPr>
            <a:xfrm>
              <a:off x="4282223" y="2790917"/>
              <a:ext cx="2562561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긴급 부품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의약품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C585182-ACC4-78B8-CC1A-D3E59E3D68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F325FFD6-6463-5A1D-3129-0A578A48FEC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3C9975CE-1FB5-688E-B181-1356D0DD7C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A3EF328-8CFA-2D80-A4BF-8F918F53A10F}"/>
              </a:ext>
            </a:extLst>
          </p:cNvPr>
          <p:cNvGrpSpPr/>
          <p:nvPr/>
        </p:nvGrpSpPr>
        <p:grpSpPr>
          <a:xfrm>
            <a:off x="3965516" y="3348237"/>
            <a:ext cx="4022784" cy="677818"/>
            <a:chOff x="3965516" y="3500791"/>
            <a:chExt cx="4022784" cy="6778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2A7A6D-118D-29F1-2F9A-34EB65A37FAF}"/>
                </a:ext>
              </a:extLst>
            </p:cNvPr>
            <p:cNvSpPr txBox="1"/>
            <p:nvPr/>
          </p:nvSpPr>
          <p:spPr>
            <a:xfrm>
              <a:off x="4282223" y="3715149"/>
              <a:ext cx="2523127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목표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신속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안전한 운송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6A0D405-5B82-0E02-C2FC-76C82312C89D}"/>
                </a:ext>
              </a:extLst>
            </p:cNvPr>
            <p:cNvGrpSpPr/>
            <p:nvPr/>
          </p:nvGrpSpPr>
          <p:grpSpPr>
            <a:xfrm>
              <a:off x="3965516" y="3862086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0C13006E-0B33-79DB-F0EC-D9081FDFAF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E1107988-EED0-8678-1AF9-657E01CE80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223021EA-BDB7-1A3F-CA1F-DC43D439708B}"/>
                </a:ext>
              </a:extLst>
            </p:cNvPr>
            <p:cNvCxnSpPr>
              <a:cxnSpLocks/>
            </p:cNvCxnSpPr>
            <p:nvPr/>
          </p:nvCxnSpPr>
          <p:spPr>
            <a:xfrm>
              <a:off x="3965516" y="3500791"/>
              <a:ext cx="4022784" cy="0"/>
            </a:xfrm>
            <a:prstGeom prst="line">
              <a:avLst/>
            </a:prstGeom>
            <a:ln w="6350">
              <a:solidFill>
                <a:srgbClr val="1F3C67">
                  <a:alpha val="2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224B34D-C90E-8F9F-E014-3081ECED0752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90D0F032-69A9-A8B1-66B2-14EC41C1A4D0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9938FDEB-9921-1A97-C06E-35252DB4757F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577A566A-3562-9B22-4F12-1A9630BD0F40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6F0F8E56-0AC5-158D-7321-D05A8E61B7A7}"/>
              </a:ext>
            </a:extLst>
          </p:cNvPr>
          <p:cNvGrpSpPr/>
          <p:nvPr/>
        </p:nvGrpSpPr>
        <p:grpSpPr>
          <a:xfrm>
            <a:off x="3965516" y="4119916"/>
            <a:ext cx="4022784" cy="1077928"/>
            <a:chOff x="3965516" y="3500791"/>
            <a:chExt cx="4022784" cy="107792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AAC638-5B76-7774-28E2-E55046B4BA36}"/>
                </a:ext>
              </a:extLst>
            </p:cNvPr>
            <p:cNvSpPr txBox="1"/>
            <p:nvPr/>
          </p:nvSpPr>
          <p:spPr>
            <a:xfrm>
              <a:off x="4282223" y="3715149"/>
              <a:ext cx="344616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착륙 지점 안전성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접근성 확보 위해 현장 테스트 진행</a:t>
              </a: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F15CBE6B-FDE7-C81D-D2D2-A0EDA4C67F33}"/>
                </a:ext>
              </a:extLst>
            </p:cNvPr>
            <p:cNvGrpSpPr/>
            <p:nvPr/>
          </p:nvGrpSpPr>
          <p:grpSpPr>
            <a:xfrm>
              <a:off x="3965516" y="3862086"/>
              <a:ext cx="229006" cy="229006"/>
              <a:chOff x="2345736" y="1936452"/>
              <a:chExt cx="546106" cy="546106"/>
            </a:xfrm>
          </p:grpSpPr>
          <p:sp>
            <p:nvSpPr>
              <p:cNvPr id="102" name="원호 101">
                <a:extLst>
                  <a:ext uri="{FF2B5EF4-FFF2-40B4-BE49-F238E27FC236}">
                    <a16:creationId xmlns:a16="http://schemas.microsoft.com/office/drawing/2014/main" id="{709C3600-4FAE-CEF6-B902-551B4835C57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85704490-ABAA-7C66-3628-20F99D2667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3966D7D1-D386-9282-158C-D5C7F7F926A7}"/>
                </a:ext>
              </a:extLst>
            </p:cNvPr>
            <p:cNvCxnSpPr>
              <a:cxnSpLocks/>
            </p:cNvCxnSpPr>
            <p:nvPr/>
          </p:nvCxnSpPr>
          <p:spPr>
            <a:xfrm>
              <a:off x="3965516" y="3500791"/>
              <a:ext cx="4022784" cy="0"/>
            </a:xfrm>
            <a:prstGeom prst="line">
              <a:avLst/>
            </a:prstGeom>
            <a:ln w="6350">
              <a:solidFill>
                <a:srgbClr val="1F3C67">
                  <a:alpha val="2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그림 5" descr="시계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5C64F7-8089-2314-6FEA-9056FCE67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2" y="2145512"/>
            <a:ext cx="2194222" cy="21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9D42-81A8-0A69-302E-8C358E09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3C6ED5C-3BF3-32F7-B9DB-44BEFF862602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C5B6F-5FE0-1274-0A17-86E8838BC224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AF36C7-D070-7DF9-10D1-B6D49753F1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02F7B61-ABAE-E11C-6030-85FA857E6A6D}"/>
              </a:ext>
            </a:extLst>
          </p:cNvPr>
          <p:cNvGrpSpPr/>
          <p:nvPr/>
        </p:nvGrpSpPr>
        <p:grpSpPr>
          <a:xfrm>
            <a:off x="2776030" y="2191405"/>
            <a:ext cx="4272469" cy="630942"/>
            <a:chOff x="4374206" y="2798058"/>
            <a:chExt cx="4272469" cy="6309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DAA69C-4B4D-493E-5711-22CDE468D001}"/>
                </a:ext>
              </a:extLst>
            </p:cNvPr>
            <p:cNvSpPr txBox="1"/>
            <p:nvPr/>
          </p:nvSpPr>
          <p:spPr>
            <a:xfrm>
              <a:off x="4943314" y="2798058"/>
              <a:ext cx="370336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성과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60493BD-FB02-59D6-1C7A-9363AC14A73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ED332D13-D8B2-D42F-52A3-E2FAF192EB6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0" name="그림 2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DD4C50C-7A2B-8873-0C72-D2EE227E7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6A7B8B8-EB27-2414-4C72-36EA576A1366}"/>
              </a:ext>
            </a:extLst>
          </p:cNvPr>
          <p:cNvGrpSpPr/>
          <p:nvPr/>
        </p:nvGrpSpPr>
        <p:grpSpPr>
          <a:xfrm>
            <a:off x="1355687" y="2997215"/>
            <a:ext cx="4689197" cy="463460"/>
            <a:chOff x="3965516" y="2790917"/>
            <a:chExt cx="4689197" cy="46346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9583565-E562-BA64-8E19-58B91A815DE9}"/>
                </a:ext>
              </a:extLst>
            </p:cNvPr>
            <p:cNvSpPr txBox="1"/>
            <p:nvPr/>
          </p:nvSpPr>
          <p:spPr>
            <a:xfrm>
              <a:off x="4282222" y="2790917"/>
              <a:ext cx="437249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CO₂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제로 배송 체계 구현</a:t>
              </a:r>
            </a:p>
          </p:txBody>
        </p: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0FB7579B-AA68-A039-C447-BD8EF94825D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5" name="원호 104">
                <a:extLst>
                  <a:ext uri="{FF2B5EF4-FFF2-40B4-BE49-F238E27FC236}">
                    <a16:creationId xmlns:a16="http://schemas.microsoft.com/office/drawing/2014/main" id="{6FEF7F89-B586-48B7-EAF0-BE8E00F33F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6" name="자유형: 도형 105">
                <a:extLst>
                  <a:ext uri="{FF2B5EF4-FFF2-40B4-BE49-F238E27FC236}">
                    <a16:creationId xmlns:a16="http://schemas.microsoft.com/office/drawing/2014/main" id="{23C9DB70-A74A-7D05-056C-54954F972C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FE780370-20CA-4D10-8E51-F2284B625688}"/>
              </a:ext>
            </a:extLst>
          </p:cNvPr>
          <p:cNvGrpSpPr/>
          <p:nvPr/>
        </p:nvGrpSpPr>
        <p:grpSpPr>
          <a:xfrm>
            <a:off x="1355687" y="3644915"/>
            <a:ext cx="7054888" cy="463460"/>
            <a:chOff x="3965516" y="2790917"/>
            <a:chExt cx="7054888" cy="46346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02B2EA0-6D65-F941-7121-908A13398B79}"/>
                </a:ext>
              </a:extLst>
            </p:cNvPr>
            <p:cNvSpPr txBox="1"/>
            <p:nvPr/>
          </p:nvSpPr>
          <p:spPr>
            <a:xfrm>
              <a:off x="4282222" y="2790917"/>
              <a:ext cx="673818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도심 화물차 진입 횟수 감소 → 교통 혼잡 완화</a:t>
              </a:r>
            </a:p>
          </p:txBody>
        </p: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31A3D1A5-4672-A0E5-1CCC-38BD11BE63B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0" name="원호 109">
                <a:extLst>
                  <a:ext uri="{FF2B5EF4-FFF2-40B4-BE49-F238E27FC236}">
                    <a16:creationId xmlns:a16="http://schemas.microsoft.com/office/drawing/2014/main" id="{E69B9C78-505F-46C8-12D3-9951334F862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:a16="http://schemas.microsoft.com/office/drawing/2014/main" id="{6F9C4E06-82EB-53BB-DDE3-87100B6F51A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ADCD12CB-3CF0-2E36-0CC7-FF9E7C374B5A}"/>
              </a:ext>
            </a:extLst>
          </p:cNvPr>
          <p:cNvGrpSpPr/>
          <p:nvPr/>
        </p:nvGrpSpPr>
        <p:grpSpPr>
          <a:xfrm>
            <a:off x="1355687" y="4292615"/>
            <a:ext cx="5902363" cy="463460"/>
            <a:chOff x="3965516" y="2790917"/>
            <a:chExt cx="5902363" cy="463460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F3C5FDD-A19E-6765-26A6-9FC25F6FBD16}"/>
                </a:ext>
              </a:extLst>
            </p:cNvPr>
            <p:cNvSpPr txBox="1"/>
            <p:nvPr/>
          </p:nvSpPr>
          <p:spPr>
            <a:xfrm>
              <a:off x="4282222" y="2790917"/>
              <a:ext cx="55856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배송 효율성 향상 → 최종 배송 시간 단축</a:t>
              </a: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180A87B8-50E9-5AC9-BFAF-422901EEC7B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5" name="원호 114">
                <a:extLst>
                  <a:ext uri="{FF2B5EF4-FFF2-40B4-BE49-F238E27FC236}">
                    <a16:creationId xmlns:a16="http://schemas.microsoft.com/office/drawing/2014/main" id="{14E003BB-9A14-00AD-6720-E6F7730DE0F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65FAFA9D-12C4-7627-4052-F17F92C5759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8D8F38E8-376C-C667-C31C-98670C021848}"/>
              </a:ext>
            </a:extLst>
          </p:cNvPr>
          <p:cNvGrpSpPr/>
          <p:nvPr/>
        </p:nvGrpSpPr>
        <p:grpSpPr>
          <a:xfrm>
            <a:off x="1355687" y="4940315"/>
            <a:ext cx="4689197" cy="463460"/>
            <a:chOff x="3965516" y="2790917"/>
            <a:chExt cx="4689197" cy="46346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E3BC3A9-A75E-3FD5-F977-940A8EFA969C}"/>
                </a:ext>
              </a:extLst>
            </p:cNvPr>
            <p:cNvSpPr txBox="1"/>
            <p:nvPr/>
          </p:nvSpPr>
          <p:spPr>
            <a:xfrm>
              <a:off x="4282222" y="2790917"/>
              <a:ext cx="437249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 만족도 상승</a:t>
              </a: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2F7E2795-A3D7-4A4C-A5DC-66C28C9077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0" name="원호 119">
                <a:extLst>
                  <a:ext uri="{FF2B5EF4-FFF2-40B4-BE49-F238E27FC236}">
                    <a16:creationId xmlns:a16="http://schemas.microsoft.com/office/drawing/2014/main" id="{90DE1776-D8FD-CC58-C999-9222829591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9ED4434F-F2F2-0822-F33F-8F697B2C6B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32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CFF7-4230-DE6B-6D29-9E0F137F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2A53D23-661B-9CA2-C3E8-1994BE7286C8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2DEC6-1DFC-3321-EFA6-1ED9D4CAC951}"/>
              </a:ext>
            </a:extLst>
          </p:cNvPr>
          <p:cNvSpPr txBox="1"/>
          <p:nvPr/>
        </p:nvSpPr>
        <p:spPr>
          <a:xfrm>
            <a:off x="1134095" y="1593928"/>
            <a:ext cx="26270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리빙랩의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개념과 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30D5F2-8B29-A299-68BC-4624DA918B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B8B41F-5F62-EF82-D94A-ED8B3CDE34FB}"/>
              </a:ext>
            </a:extLst>
          </p:cNvPr>
          <p:cNvSpPr txBox="1"/>
          <p:nvPr/>
        </p:nvSpPr>
        <p:spPr>
          <a:xfrm flipH="1">
            <a:off x="2316103" y="2548679"/>
            <a:ext cx="6009749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리빙랩은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기술 도입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 아닌</a:t>
            </a:r>
            <a:b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사용자 경험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요구 기반 정책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서비스 설계 과정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D4D871A-CD24-FF9C-C025-4F42F9DC40E4}"/>
              </a:ext>
            </a:extLst>
          </p:cNvPr>
          <p:cNvGrpSpPr/>
          <p:nvPr/>
        </p:nvGrpSpPr>
        <p:grpSpPr>
          <a:xfrm>
            <a:off x="947738" y="2398608"/>
            <a:ext cx="1878814" cy="1878814"/>
            <a:chOff x="4338627" y="2320025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7E14C6FF-91F0-F637-FBC5-6527B1919A9D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F4BCADC-F059-4800-BA6A-65666484D77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036089-AC53-4173-09EF-68D1472B6642}"/>
                </a:ext>
              </a:extLst>
            </p:cNvPr>
            <p:cNvSpPr txBox="1"/>
            <p:nvPr/>
          </p:nvSpPr>
          <p:spPr>
            <a:xfrm>
              <a:off x="4869748" y="2967813"/>
              <a:ext cx="816570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교훈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35ABCCB-9EE4-591B-56E5-B13B98472CA1}"/>
              </a:ext>
            </a:extLst>
          </p:cNvPr>
          <p:cNvGrpSpPr/>
          <p:nvPr/>
        </p:nvGrpSpPr>
        <p:grpSpPr>
          <a:xfrm>
            <a:off x="2116175" y="4516935"/>
            <a:ext cx="4689197" cy="463460"/>
            <a:chOff x="3965516" y="2790917"/>
            <a:chExt cx="468919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5481E6-AC26-F612-D864-1BEC2D896E0A}"/>
                </a:ext>
              </a:extLst>
            </p:cNvPr>
            <p:cNvSpPr txBox="1"/>
            <p:nvPr/>
          </p:nvSpPr>
          <p:spPr>
            <a:xfrm>
              <a:off x="4282222" y="2790917"/>
              <a:ext cx="437249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자율주행 로봇을 어떻게 도입할까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6550CE1-942A-CF46-9465-105143034A2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99BE431D-5464-7A2D-2D69-85E9C6A5A2F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FFE7948-79AA-7B08-5A6D-61E37AE9475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683BF9-5A59-C41B-20C0-FB76E5DEEBC4}"/>
              </a:ext>
            </a:extLst>
          </p:cNvPr>
          <p:cNvSpPr txBox="1"/>
          <p:nvPr/>
        </p:nvSpPr>
        <p:spPr>
          <a:xfrm>
            <a:off x="3157961" y="4376572"/>
            <a:ext cx="20288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000" dirty="0"/>
              <a:t>❌</a:t>
            </a:r>
            <a:endParaRPr lang="ko-KR" altLang="en-US" sz="50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7113635-92BE-EA36-07CE-D72B03356741}"/>
              </a:ext>
            </a:extLst>
          </p:cNvPr>
          <p:cNvGrpSpPr/>
          <p:nvPr/>
        </p:nvGrpSpPr>
        <p:grpSpPr>
          <a:xfrm>
            <a:off x="2116175" y="5402760"/>
            <a:ext cx="4689197" cy="863570"/>
            <a:chOff x="3965516" y="2790917"/>
            <a:chExt cx="4689197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FF7341-B4F0-814F-68A0-75C473AAC2B8}"/>
                </a:ext>
              </a:extLst>
            </p:cNvPr>
            <p:cNvSpPr txBox="1"/>
            <p:nvPr/>
          </p:nvSpPr>
          <p:spPr>
            <a:xfrm>
              <a:off x="4282222" y="2790917"/>
              <a:ext cx="437249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지속가능하고 편리한 도심 물류를 위해 현장과 사용자가 원하는 것은 무엇인가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E219055-ABAC-B238-C3B3-33E35891785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94A018C3-BC2E-6936-D1D3-F69616B8328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AD6B1AFE-68C7-2FAB-5CCA-DE8F3ED2B75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4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7E51-7320-77AA-49A8-BCC2257C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5B0FAB4-52B6-EEE1-0A85-069D68478FFE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D0BED-5049-9178-2F70-8016889D6281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디자인의 역할 확대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0EE849-0C6F-620C-3E71-43AFEA06F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AEAE0-58D4-5D1B-9867-FB28B1CF3AFF}"/>
              </a:ext>
            </a:extLst>
          </p:cNvPr>
          <p:cNvSpPr txBox="1"/>
          <p:nvPr/>
        </p:nvSpPr>
        <p:spPr>
          <a:xfrm>
            <a:off x="637701" y="2901942"/>
            <a:ext cx="4102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에어" pitchFamily="2" charset="-127"/>
                <a:ea typeface="카페24 아네모네에어" pitchFamily="2" charset="-127"/>
              </a:rPr>
              <a:t>디자인은 </a:t>
            </a:r>
            <a:br>
              <a:rPr lang="en-US" altLang="ko-KR" sz="3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에어" pitchFamily="2" charset="-127"/>
                <a:ea typeface="카페24 아네모네에어" pitchFamily="2" charset="-127"/>
              </a:rPr>
            </a:br>
            <a:r>
              <a:rPr lang="ko-KR" altLang="en-US" sz="3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에어" pitchFamily="2" charset="-127"/>
                <a:ea typeface="카페24 아네모네에어" pitchFamily="2" charset="-127"/>
              </a:rPr>
              <a:t>패션이나 인테리어에 국한된 개념이 아님</a:t>
            </a:r>
            <a:endParaRPr lang="en-US" altLang="ko-KR" sz="36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2C03AEB-FFD1-E100-A6EB-4C4532F20EDA}"/>
              </a:ext>
            </a:extLst>
          </p:cNvPr>
          <p:cNvGrpSpPr/>
          <p:nvPr/>
        </p:nvGrpSpPr>
        <p:grpSpPr>
          <a:xfrm>
            <a:off x="7533258" y="3080259"/>
            <a:ext cx="3672306" cy="469900"/>
            <a:chOff x="5030469" y="4502150"/>
            <a:chExt cx="5828031" cy="46990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054A6DB5-6E27-415A-80B0-E51D7A98D796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81287C-CCE6-F4E3-6EA1-7FF92ED74A0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‘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예쁜 것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’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을 만드는 심미적 활동</a:t>
              </a:r>
            </a:p>
          </p:txBody>
        </p:sp>
      </p:grp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6D43397C-5440-83F0-416A-3765AF05B5EF}"/>
              </a:ext>
            </a:extLst>
          </p:cNvPr>
          <p:cNvSpPr/>
          <p:nvPr/>
        </p:nvSpPr>
        <p:spPr>
          <a:xfrm flipH="1">
            <a:off x="9186040" y="3779105"/>
            <a:ext cx="326728" cy="574854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2705D55-DE4A-96DA-B7E2-278EC44A3E70}"/>
              </a:ext>
            </a:extLst>
          </p:cNvPr>
          <p:cNvGrpSpPr/>
          <p:nvPr/>
        </p:nvGrpSpPr>
        <p:grpSpPr>
          <a:xfrm>
            <a:off x="7533258" y="4538454"/>
            <a:ext cx="3672306" cy="833645"/>
            <a:chOff x="5030469" y="4502149"/>
            <a:chExt cx="5828031" cy="833645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365B13B1-28C6-09CB-C6ED-6650353E2951}"/>
                </a:ext>
              </a:extLst>
            </p:cNvPr>
            <p:cNvSpPr/>
            <p:nvPr/>
          </p:nvSpPr>
          <p:spPr>
            <a:xfrm>
              <a:off x="5030469" y="4502149"/>
              <a:ext cx="5828031" cy="8336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B3D602-678D-CB4F-DA6A-88EABA099316}"/>
                </a:ext>
              </a:extLst>
            </p:cNvPr>
            <p:cNvSpPr txBox="1"/>
            <p:nvPr/>
          </p:nvSpPr>
          <p:spPr>
            <a:xfrm>
              <a:off x="5196062" y="4580934"/>
              <a:ext cx="5601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공공 정책과 서비스를 개선하는 중요한 전략적 도구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4F742-329F-F851-04A5-32D9BFB7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6CDB512-FA47-C3A8-820A-25255771E094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11A43-E5D2-7A85-7A61-30E21036722E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디자인의 역할 확대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9F0798-D41E-6E9D-7DF6-2D874B99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6EC30F2-B362-C252-BCD2-6D1B602790DF}"/>
              </a:ext>
            </a:extLst>
          </p:cNvPr>
          <p:cNvGrpSpPr/>
          <p:nvPr/>
        </p:nvGrpSpPr>
        <p:grpSpPr>
          <a:xfrm>
            <a:off x="825294" y="3306011"/>
            <a:ext cx="3672306" cy="469900"/>
            <a:chOff x="5030469" y="4502150"/>
            <a:chExt cx="5828031" cy="469900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C5ACA2EB-6E07-BCFB-D4A3-5D5338FEC77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EF230D-3908-901E-7417-B4171F259041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결과를 다듬는 작업</a:t>
              </a:r>
            </a:p>
          </p:txBody>
        </p:sp>
      </p:grpSp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507619C2-6FE3-47C9-EDEB-BDD13A3C5368}"/>
              </a:ext>
            </a:extLst>
          </p:cNvPr>
          <p:cNvSpPr/>
          <p:nvPr/>
        </p:nvSpPr>
        <p:spPr>
          <a:xfrm flipH="1">
            <a:off x="2478076" y="4004857"/>
            <a:ext cx="326728" cy="574854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B3D7AA-CAD3-1F40-007E-ECA426646D6C}"/>
              </a:ext>
            </a:extLst>
          </p:cNvPr>
          <p:cNvGrpSpPr/>
          <p:nvPr/>
        </p:nvGrpSpPr>
        <p:grpSpPr>
          <a:xfrm>
            <a:off x="825294" y="4764206"/>
            <a:ext cx="3672306" cy="1151481"/>
            <a:chOff x="5030469" y="4502149"/>
            <a:chExt cx="5828031" cy="115148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ED412BD1-B0B1-7936-AC3A-FCCFF1B07492}"/>
                </a:ext>
              </a:extLst>
            </p:cNvPr>
            <p:cNvSpPr/>
            <p:nvPr/>
          </p:nvSpPr>
          <p:spPr>
            <a:xfrm>
              <a:off x="5030469" y="4502149"/>
              <a:ext cx="5828031" cy="11514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7CFC27-2406-5F8F-EB78-84B5BEEAD2FC}"/>
                </a:ext>
              </a:extLst>
            </p:cNvPr>
            <p:cNvSpPr txBox="1"/>
            <p:nvPr/>
          </p:nvSpPr>
          <p:spPr>
            <a:xfrm>
              <a:off x="5196062" y="4580934"/>
              <a:ext cx="560197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수요자 중심의 정책을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실현하기 위한 실용적이고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효과적인 방법이자 과정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4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7DD0F-1D71-A920-EA97-35FEF5EF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C988EDB-BC66-FA10-213D-08E6CDABBFA3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4C5E5-D29E-D67F-194D-385748129BA6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디자인의 역할 확대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A04E9B-6D76-7ACD-2AF1-33884E16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8BC7AA2F-EDBF-9CBC-228A-D8954E16D2FE}"/>
              </a:ext>
            </a:extLst>
          </p:cNvPr>
          <p:cNvGrpSpPr/>
          <p:nvPr/>
        </p:nvGrpSpPr>
        <p:grpSpPr>
          <a:xfrm>
            <a:off x="2117283" y="4688815"/>
            <a:ext cx="1978686" cy="1705764"/>
            <a:chOff x="2117283" y="4688815"/>
            <a:chExt cx="1978686" cy="1705764"/>
          </a:xfrm>
        </p:grpSpPr>
        <p:sp>
          <p:nvSpPr>
            <p:cNvPr id="11" name="육각형 10">
              <a:extLst>
                <a:ext uri="{FF2B5EF4-FFF2-40B4-BE49-F238E27FC236}">
                  <a16:creationId xmlns:a16="http://schemas.microsoft.com/office/drawing/2014/main" id="{FA244761-C543-B43B-162E-BC1CC8127607}"/>
                </a:ext>
              </a:extLst>
            </p:cNvPr>
            <p:cNvSpPr/>
            <p:nvPr/>
          </p:nvSpPr>
          <p:spPr>
            <a:xfrm>
              <a:off x="2117283" y="4688815"/>
              <a:ext cx="1978686" cy="1705764"/>
            </a:xfrm>
            <a:prstGeom prst="hexagon">
              <a:avLst>
                <a:gd name="adj" fmla="val 27759"/>
                <a:gd name="vf" fmla="val 115470"/>
              </a:avLst>
            </a:prstGeom>
            <a:solidFill>
              <a:srgbClr val="0B2EB7"/>
            </a:solidFill>
            <a:ln>
              <a:noFill/>
            </a:ln>
            <a:effectLst>
              <a:outerShdw blurRad="127000" dist="127000" dir="2700000" algn="tl" rotWithShape="0">
                <a:srgbClr val="05186B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5C52C1-1FDC-0103-10CC-84FB50E9EE15}"/>
                </a:ext>
              </a:extLst>
            </p:cNvPr>
            <p:cNvSpPr txBox="1"/>
            <p:nvPr/>
          </p:nvSpPr>
          <p:spPr>
            <a:xfrm>
              <a:off x="2381108" y="5056722"/>
              <a:ext cx="1451038" cy="94718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문제의 </a:t>
              </a:r>
              <a:br>
                <a: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20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정의내리기</a:t>
              </a:r>
              <a:endParaRPr lang="en-US" altLang="ko-KR" sz="2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7291DF6-14AC-B2E4-2D97-E07F6394B9CB}"/>
              </a:ext>
            </a:extLst>
          </p:cNvPr>
          <p:cNvGrpSpPr/>
          <p:nvPr/>
        </p:nvGrpSpPr>
        <p:grpSpPr>
          <a:xfrm>
            <a:off x="4176074" y="4688815"/>
            <a:ext cx="2633645" cy="1705764"/>
            <a:chOff x="4176074" y="4688815"/>
            <a:chExt cx="2633645" cy="1705764"/>
          </a:xfrm>
        </p:grpSpPr>
        <p:sp>
          <p:nvSpPr>
            <p:cNvPr id="13" name="화살표: 아래쪽 12">
              <a:extLst>
                <a:ext uri="{FF2B5EF4-FFF2-40B4-BE49-F238E27FC236}">
                  <a16:creationId xmlns:a16="http://schemas.microsoft.com/office/drawing/2014/main" id="{6040B07B-0DFF-C7F8-30B6-4D6E5FFB8D71}"/>
                </a:ext>
              </a:extLst>
            </p:cNvPr>
            <p:cNvSpPr/>
            <p:nvPr/>
          </p:nvSpPr>
          <p:spPr>
            <a:xfrm rot="16200000" flipH="1">
              <a:off x="4300137" y="5254270"/>
              <a:ext cx="326728" cy="574854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69A2367-4EDA-691D-F13B-A79BC6660C82}"/>
                </a:ext>
              </a:extLst>
            </p:cNvPr>
            <p:cNvGrpSpPr/>
            <p:nvPr/>
          </p:nvGrpSpPr>
          <p:grpSpPr>
            <a:xfrm>
              <a:off x="4831033" y="4688815"/>
              <a:ext cx="1978686" cy="1705764"/>
              <a:chOff x="4831032" y="4688815"/>
              <a:chExt cx="1978686" cy="1705764"/>
            </a:xfrm>
          </p:grpSpPr>
          <p:sp>
            <p:nvSpPr>
              <p:cNvPr id="14" name="육각형 13">
                <a:extLst>
                  <a:ext uri="{FF2B5EF4-FFF2-40B4-BE49-F238E27FC236}">
                    <a16:creationId xmlns:a16="http://schemas.microsoft.com/office/drawing/2014/main" id="{D5264EDD-E4CE-FDEE-5C9D-26C95B46A338}"/>
                  </a:ext>
                </a:extLst>
              </p:cNvPr>
              <p:cNvSpPr/>
              <p:nvPr/>
            </p:nvSpPr>
            <p:spPr>
              <a:xfrm>
                <a:off x="4831032" y="4688815"/>
                <a:ext cx="1978686" cy="1705764"/>
              </a:xfrm>
              <a:prstGeom prst="hexagon">
                <a:avLst>
                  <a:gd name="adj" fmla="val 27759"/>
                  <a:gd name="vf" fmla="val 115470"/>
                </a:avLst>
              </a:prstGeom>
              <a:solidFill>
                <a:srgbClr val="0B2EB7"/>
              </a:solidFill>
              <a:ln>
                <a:noFill/>
              </a:ln>
              <a:effectLst>
                <a:outerShdw blurRad="127000" dist="127000" dir="2700000" algn="tl" rotWithShape="0">
                  <a:srgbClr val="05186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773AEE-02DF-C199-B8CA-55BD214F84AD}"/>
                  </a:ext>
                </a:extLst>
              </p:cNvPr>
              <p:cNvSpPr txBox="1"/>
              <p:nvPr/>
            </p:nvSpPr>
            <p:spPr>
              <a:xfrm>
                <a:off x="4968222" y="5056722"/>
                <a:ext cx="1704313" cy="94718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2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이해관계자의</a:t>
                </a:r>
                <a:endPara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2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요구 반영</a:t>
                </a:r>
                <a:endPara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73B3D8D-00AD-8A85-7BA8-975F53E65F91}"/>
              </a:ext>
            </a:extLst>
          </p:cNvPr>
          <p:cNvGrpSpPr/>
          <p:nvPr/>
        </p:nvGrpSpPr>
        <p:grpSpPr>
          <a:xfrm>
            <a:off x="6889824" y="4688815"/>
            <a:ext cx="2633643" cy="1705764"/>
            <a:chOff x="6889824" y="4688815"/>
            <a:chExt cx="2633643" cy="1705764"/>
          </a:xfrm>
        </p:grpSpPr>
        <p:sp>
          <p:nvSpPr>
            <p:cNvPr id="16" name="화살표: 아래쪽 15">
              <a:extLst>
                <a:ext uri="{FF2B5EF4-FFF2-40B4-BE49-F238E27FC236}">
                  <a16:creationId xmlns:a16="http://schemas.microsoft.com/office/drawing/2014/main" id="{10CCA177-13EC-7B14-489A-9A1D6F87A0B1}"/>
                </a:ext>
              </a:extLst>
            </p:cNvPr>
            <p:cNvSpPr/>
            <p:nvPr/>
          </p:nvSpPr>
          <p:spPr>
            <a:xfrm rot="16200000" flipH="1">
              <a:off x="7013887" y="5254270"/>
              <a:ext cx="326728" cy="574854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471AF3CF-8E8C-1B45-0712-B58D0997E44F}"/>
                </a:ext>
              </a:extLst>
            </p:cNvPr>
            <p:cNvGrpSpPr/>
            <p:nvPr/>
          </p:nvGrpSpPr>
          <p:grpSpPr>
            <a:xfrm>
              <a:off x="7544781" y="4688815"/>
              <a:ext cx="1978686" cy="1705764"/>
              <a:chOff x="7544781" y="4688815"/>
              <a:chExt cx="1978686" cy="1705764"/>
            </a:xfrm>
          </p:grpSpPr>
          <p:sp>
            <p:nvSpPr>
              <p:cNvPr id="17" name="육각형 16">
                <a:extLst>
                  <a:ext uri="{FF2B5EF4-FFF2-40B4-BE49-F238E27FC236}">
                    <a16:creationId xmlns:a16="http://schemas.microsoft.com/office/drawing/2014/main" id="{D5B54C2F-A9DA-BE87-E535-25D5D1D8C953}"/>
                  </a:ext>
                </a:extLst>
              </p:cNvPr>
              <p:cNvSpPr/>
              <p:nvPr/>
            </p:nvSpPr>
            <p:spPr>
              <a:xfrm>
                <a:off x="7544781" y="4688815"/>
                <a:ext cx="1978686" cy="1705764"/>
              </a:xfrm>
              <a:prstGeom prst="hexagon">
                <a:avLst>
                  <a:gd name="adj" fmla="val 27759"/>
                  <a:gd name="vf" fmla="val 115470"/>
                </a:avLst>
              </a:prstGeom>
              <a:solidFill>
                <a:srgbClr val="0B2EB7"/>
              </a:solidFill>
              <a:ln>
                <a:noFill/>
              </a:ln>
              <a:effectLst>
                <a:outerShdw blurRad="127000" dist="127000" dir="2700000" algn="tl" rotWithShape="0">
                  <a:srgbClr val="05186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BCAEE0-5077-D8B5-F6EA-75535E338D10}"/>
                  </a:ext>
                </a:extLst>
              </p:cNvPr>
              <p:cNvSpPr txBox="1"/>
              <p:nvPr/>
            </p:nvSpPr>
            <p:spPr>
              <a:xfrm>
                <a:off x="8061882" y="5056722"/>
                <a:ext cx="944489" cy="94718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2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해결책</a:t>
                </a:r>
                <a:endPara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2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만들기</a:t>
                </a:r>
                <a:endParaRPr lang="en-US" altLang="ko-KR" sz="22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27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1D55D-3D74-DE7F-8708-597AA02E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BFEF7C-86F3-109D-1B30-0FD427009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" b="6574"/>
          <a:stretch>
            <a:fillRect/>
          </a:stretch>
        </p:blipFill>
        <p:spPr bwMode="auto">
          <a:xfrm>
            <a:off x="0" y="0"/>
            <a:ext cx="12208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317DF50D-25C8-DB5F-01C4-6BB2B367B2FC}"/>
              </a:ext>
            </a:extLst>
          </p:cNvPr>
          <p:cNvSpPr/>
          <p:nvPr/>
        </p:nvSpPr>
        <p:spPr>
          <a:xfrm>
            <a:off x="0" y="-1467854"/>
            <a:ext cx="9569116" cy="8325854"/>
          </a:xfrm>
          <a:prstGeom prst="rtTriangle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0F79B-2E24-3FDF-9084-C612834312B9}"/>
              </a:ext>
            </a:extLst>
          </p:cNvPr>
          <p:cNvSpPr txBox="1"/>
          <p:nvPr/>
        </p:nvSpPr>
        <p:spPr>
          <a:xfrm>
            <a:off x="-69996" y="2829373"/>
            <a:ext cx="4669730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“필요성을 인식하는 것이 </a:t>
            </a:r>
            <a:br>
              <a:rPr lang="en-US" altLang="ko-KR" sz="2500" spc="-150" dirty="0"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디자인의 필수 조건이다”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C24548-B387-A4B6-86C0-40D1CBCE2191}"/>
              </a:ext>
            </a:extLst>
          </p:cNvPr>
          <p:cNvSpPr txBox="1"/>
          <p:nvPr/>
        </p:nvSpPr>
        <p:spPr>
          <a:xfrm>
            <a:off x="1850231" y="4001571"/>
            <a:ext cx="61579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500" spc="-150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-</a:t>
            </a:r>
            <a:r>
              <a:rPr lang="ko-KR" altLang="en-US" sz="2500" spc="-150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찰스 </a:t>
            </a:r>
            <a:r>
              <a:rPr lang="ko-KR" altLang="en-US" sz="2500" spc="-150" dirty="0" err="1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임스</a:t>
            </a:r>
            <a:r>
              <a:rPr lang="en-US" altLang="ko-KR" sz="2500" spc="-150" dirty="0">
                <a:solidFill>
                  <a:schemeClr val="bg1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(Charles Eames)-</a:t>
            </a:r>
            <a:endParaRPr lang="ko-KR" altLang="en-US" sz="2500" spc="-150" dirty="0">
              <a:solidFill>
                <a:schemeClr val="bg1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5F1E051-754C-3451-AC42-E74923BDECB3}"/>
              </a:ext>
            </a:extLst>
          </p:cNvPr>
          <p:cNvGrpSpPr/>
          <p:nvPr/>
        </p:nvGrpSpPr>
        <p:grpSpPr>
          <a:xfrm>
            <a:off x="161820" y="6427616"/>
            <a:ext cx="4437914" cy="321848"/>
            <a:chOff x="7216140" y="5008492"/>
            <a:chExt cx="4437914" cy="32184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A5CFABB0-1B68-BD5D-C047-04E6329EE387}"/>
                </a:ext>
              </a:extLst>
            </p:cNvPr>
            <p:cNvGrpSpPr/>
            <p:nvPr/>
          </p:nvGrpSpPr>
          <p:grpSpPr>
            <a:xfrm>
              <a:off x="7216140" y="5010136"/>
              <a:ext cx="320204" cy="320204"/>
              <a:chOff x="312403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8285D6A-151F-6067-40BD-9A45224703B5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6D16995-D739-92FF-67D7-34B8CD721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1F4543-606E-C81E-82B6-2FE1E0F5C102}"/>
                </a:ext>
              </a:extLst>
            </p:cNvPr>
            <p:cNvSpPr txBox="1"/>
            <p:nvPr/>
          </p:nvSpPr>
          <p:spPr>
            <a:xfrm>
              <a:off x="7526987" y="5008492"/>
              <a:ext cx="4127067" cy="317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pPr lvl="0">
                <a:lnSpc>
                  <a:spcPct val="125000"/>
                </a:lnSpc>
                <a:buClr>
                  <a:srgbClr val="4741BE"/>
                </a:buClr>
                <a:defRPr/>
              </a:pPr>
              <a:r>
                <a:rPr lang="ko-KR" altLang="en-US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출처 </a:t>
              </a:r>
              <a:r>
                <a:rPr lang="en-US" altLang="ko-KR" sz="125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https://www.eamesoffice.com/about/design/</a:t>
              </a:r>
              <a:endParaRPr lang="ko-KR" altLang="en-US" sz="125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523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1B2C-8F53-36BF-7F80-7A92E0EA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779DE-3B7C-8BEF-E890-D393C7A72B79}"/>
              </a:ext>
            </a:extLst>
          </p:cNvPr>
          <p:cNvSpPr txBox="1"/>
          <p:nvPr/>
        </p:nvSpPr>
        <p:spPr>
          <a:xfrm>
            <a:off x="778495" y="673792"/>
            <a:ext cx="3821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접근이 왜 필요한가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6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19908-7C97-6B96-5A4E-F72D10AB3AF5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디자인의 역할 확대</a:t>
            </a:r>
          </a:p>
        </p:txBody>
      </p:sp>
      <p:pic>
        <p:nvPicPr>
          <p:cNvPr id="13" name="그림 1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8EDF61-A612-EBF6-D3C9-6AE133F43A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D37B05-3EB0-0C42-EFB0-830A65044B59}"/>
              </a:ext>
            </a:extLst>
          </p:cNvPr>
          <p:cNvSpPr txBox="1"/>
          <p:nvPr/>
        </p:nvSpPr>
        <p:spPr>
          <a:xfrm flipH="1">
            <a:off x="2482520" y="5641712"/>
            <a:ext cx="702945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‘필요성을 인식하는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것’이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곧 좋은 정책의 출발점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16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7B11-B4B2-0291-5CB9-0D905F75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D06E82-A2BE-4ED4-62BC-B11B3859D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5F71FB-3AD3-8A2F-8209-AA7C443B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8B5DB9D-B1A0-D0DA-01CA-444ADD13AA2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FEBA39-0A0E-DAF7-8714-66B6BCB33467}"/>
              </a:ext>
            </a:extLst>
          </p:cNvPr>
          <p:cNvCxnSpPr>
            <a:cxnSpLocks/>
          </p:cNvCxnSpPr>
          <p:nvPr/>
        </p:nvCxnSpPr>
        <p:spPr>
          <a:xfrm>
            <a:off x="7236542" y="7727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EDF18F8-AF8B-1126-B7AB-94DE8C5FE52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5EE1889-E281-F7D6-D869-1E98A595453A}"/>
              </a:ext>
            </a:extLst>
          </p:cNvPr>
          <p:cNvCxnSpPr/>
          <p:nvPr/>
        </p:nvCxnSpPr>
        <p:spPr>
          <a:xfrm flipH="1" flipV="1">
            <a:off x="0" y="5500213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1E0E438-8F49-DCA0-92B7-287FA5DF187F}"/>
              </a:ext>
            </a:extLst>
          </p:cNvPr>
          <p:cNvSpPr txBox="1"/>
          <p:nvPr/>
        </p:nvSpPr>
        <p:spPr>
          <a:xfrm>
            <a:off x="4550705" y="5008172"/>
            <a:ext cx="3090590" cy="407804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사회문제 해결을 위한 </a:t>
            </a: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srgbClr val="0B2EB7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정책디자인</a:t>
            </a:r>
            <a:endParaRPr kumimoji="0" lang="ko-KR" altLang="en-US" sz="1700" b="0" i="0" u="none" strike="noStrike" kern="1200" cap="none" spc="-7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35D72DD-DCFF-158A-BFEB-8CB3DF8543F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5496930-B1A4-123F-892B-6F5260305AF8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F72480F-E736-36DE-BA29-B8B081E6B614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0BB38A7-B3F5-B636-66CF-1339ED34531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FF6368A-B320-25CE-19DC-07FA83727682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F5D269D5-27FB-612B-FC73-E7B20FF55421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75C1275-A246-9DE0-715B-99BA3025150E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D34A223F-A254-9EAF-124A-1E9D6F7619E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604AEBF-E2C5-72DB-6E98-2A3B32D3131B}"/>
              </a:ext>
            </a:extLst>
          </p:cNvPr>
          <p:cNvGrpSpPr/>
          <p:nvPr/>
        </p:nvGrpSpPr>
        <p:grpSpPr>
          <a:xfrm>
            <a:off x="4572000" y="2383428"/>
            <a:ext cx="2997200" cy="1964736"/>
            <a:chOff x="1523991" y="981451"/>
            <a:chExt cx="7442218" cy="4878550"/>
          </a:xfrm>
        </p:grpSpPr>
        <p:pic>
          <p:nvPicPr>
            <p:cNvPr id="3" name="그림 2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A462B56-0B9C-B965-9CA4-648FFBAA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338"/>
            <a:stretch>
              <a:fillRect/>
            </a:stretch>
          </p:blipFill>
          <p:spPr>
            <a:xfrm>
              <a:off x="1523991" y="981451"/>
              <a:ext cx="4965709" cy="4878548"/>
            </a:xfrm>
            <a:prstGeom prst="rect">
              <a:avLst/>
            </a:prstGeom>
          </p:spPr>
        </p:pic>
        <p:pic>
          <p:nvPicPr>
            <p:cNvPr id="4" name="그림 3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04EB015-6D25-364E-E7E9-13DD1620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0"/>
            <a:stretch>
              <a:fillRect/>
            </a:stretch>
          </p:blipFill>
          <p:spPr>
            <a:xfrm>
              <a:off x="5575299" y="2425701"/>
              <a:ext cx="3390910" cy="3434300"/>
            </a:xfrm>
            <a:prstGeom prst="rect">
              <a:avLst/>
            </a:prstGeom>
          </p:spPr>
        </p:pic>
      </p:grp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6609544-D359-24D2-5915-3F68FAB7D27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id="{A6ABCD6E-54C6-4DA0-455B-E4CDF59E2EA5}"/>
              </a:ext>
            </a:extLst>
          </p:cNvPr>
          <p:cNvSpPr/>
          <p:nvPr/>
        </p:nvSpPr>
        <p:spPr>
          <a:xfrm>
            <a:off x="4973082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610F9AB-5E2B-7A79-DD19-54B2136D4D26}"/>
              </a:ext>
            </a:extLst>
          </p:cNvPr>
          <p:cNvSpPr/>
          <p:nvPr/>
        </p:nvSpPr>
        <p:spPr>
          <a:xfrm>
            <a:off x="6289728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325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471655"/>
            <a:ext cx="6103256" cy="160659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정책을 바라보는 ‘디자인’ 관점의 중요성</a:t>
            </a:r>
          </a:p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좋은 정책의 출발점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문제의 본질을 정확히 파악</a:t>
            </a:r>
          </a:p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필요성 인식이 정책디자인의 첫걸음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CF033E49-554C-5A4E-DC10-1EF2B59E191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52BC322A-D1FB-4C1A-90F4-8D2524F47BFE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CC9289C-861E-853F-D74A-C1A5B4138DB9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2D1E92B-3AD3-37D1-8298-C431AC3ED850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B710A8-C676-EC46-AA32-216A4C243199}"/>
              </a:ext>
            </a:extLst>
          </p:cNvPr>
          <p:cNvSpPr txBox="1"/>
          <p:nvPr/>
        </p:nvSpPr>
        <p:spPr>
          <a:xfrm>
            <a:off x="2647950" y="2079915"/>
            <a:ext cx="6096000" cy="8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정책디자인의 개념에 대해 학습하고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 필요성에 대해 이해할 수 있다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B3F9C-EB04-B628-2F2C-5AEDB28B6141}"/>
              </a:ext>
            </a:extLst>
          </p:cNvPr>
          <p:cNvSpPr txBox="1"/>
          <p:nvPr/>
        </p:nvSpPr>
        <p:spPr>
          <a:xfrm>
            <a:off x="2647950" y="3265794"/>
            <a:ext cx="6096000" cy="8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사악한 문제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(Wicked Problem)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에 대해 학습하고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</a:t>
            </a:r>
          </a:p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이를 해결하기 위한 방안에 대해 논의한다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4DD80-B274-A00B-753D-E413F81F9FBA}"/>
              </a:ext>
            </a:extLst>
          </p:cNvPr>
          <p:cNvSpPr txBox="1"/>
          <p:nvPr/>
        </p:nvSpPr>
        <p:spPr>
          <a:xfrm>
            <a:off x="2647950" y="4451673"/>
            <a:ext cx="6096000" cy="8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팀 활동을 통해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정책디자인과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사악한 문제 간 관계성에 대해 학습한다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0BB7812-A62F-6EB1-2EAC-CC5E7237020A}"/>
              </a:ext>
            </a:extLst>
          </p:cNvPr>
          <p:cNvGrpSpPr/>
          <p:nvPr/>
        </p:nvGrpSpPr>
        <p:grpSpPr>
          <a:xfrm>
            <a:off x="2402275" y="2219234"/>
            <a:ext cx="229006" cy="229006"/>
            <a:chOff x="2345736" y="1936452"/>
            <a:chExt cx="546106" cy="546106"/>
          </a:xfrm>
        </p:grpSpPr>
        <p:sp>
          <p:nvSpPr>
            <p:cNvPr id="41" name="원호 40">
              <a:extLst>
                <a:ext uri="{FF2B5EF4-FFF2-40B4-BE49-F238E27FC236}">
                  <a16:creationId xmlns:a16="http://schemas.microsoft.com/office/drawing/2014/main" id="{69B263C6-9FCF-AD33-A88A-6CE4DB8C309D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C46564BF-9E01-7F0B-FAF5-B8C68563C485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9898B51-27CC-2090-35D4-8AD26FC346E0}"/>
              </a:ext>
            </a:extLst>
          </p:cNvPr>
          <p:cNvGrpSpPr/>
          <p:nvPr/>
        </p:nvGrpSpPr>
        <p:grpSpPr>
          <a:xfrm>
            <a:off x="2402275" y="3395571"/>
            <a:ext cx="229006" cy="229006"/>
            <a:chOff x="2345736" y="1936452"/>
            <a:chExt cx="546106" cy="546106"/>
          </a:xfrm>
        </p:grpSpPr>
        <p:sp>
          <p:nvSpPr>
            <p:cNvPr id="45" name="원호 44">
              <a:extLst>
                <a:ext uri="{FF2B5EF4-FFF2-40B4-BE49-F238E27FC236}">
                  <a16:creationId xmlns:a16="http://schemas.microsoft.com/office/drawing/2014/main" id="{5E4A1606-C2F6-36B7-571C-ADD3673056A6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A06179D5-E450-4B58-E98B-1A1FCF8BC2D1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D3E799E-DCA3-6950-4E14-B3EEFB796829}"/>
              </a:ext>
            </a:extLst>
          </p:cNvPr>
          <p:cNvGrpSpPr/>
          <p:nvPr/>
        </p:nvGrpSpPr>
        <p:grpSpPr>
          <a:xfrm>
            <a:off x="2402275" y="4576671"/>
            <a:ext cx="229006" cy="229006"/>
            <a:chOff x="2345736" y="1936452"/>
            <a:chExt cx="546106" cy="546106"/>
          </a:xfrm>
        </p:grpSpPr>
        <p:sp>
          <p:nvSpPr>
            <p:cNvPr id="48" name="원호 47">
              <a:extLst>
                <a:ext uri="{FF2B5EF4-FFF2-40B4-BE49-F238E27FC236}">
                  <a16:creationId xmlns:a16="http://schemas.microsoft.com/office/drawing/2014/main" id="{E9D0A924-EAD5-2153-D6C9-5BBA4E641EB1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F3C3AD21-3C89-7E9F-9AD4-FCAD00A2E819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308533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30453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474577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724540" y="3920649"/>
              <a:ext cx="138531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오늘의 핵심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36435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사악한 문제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Wicked Problem)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2083684" y="2529890"/>
            <a:ext cx="8024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EF266-74D7-F313-44B4-51E25C034B56}"/>
              </a:ext>
            </a:extLst>
          </p:cNvPr>
          <p:cNvSpPr txBox="1"/>
          <p:nvPr/>
        </p:nvSpPr>
        <p:spPr>
          <a:xfrm>
            <a:off x="3146313" y="3647490"/>
            <a:ext cx="58993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5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왜 지금 정책 디자인인가</a:t>
            </a:r>
            <a:r>
              <a:rPr lang="en-US" altLang="ko-KR" sz="45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?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238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정책디자인에 대한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32345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왜 지금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정책디자인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3E12A5-5A53-AFF7-5A26-D1CD9E00640E}"/>
              </a:ext>
            </a:extLst>
          </p:cNvPr>
          <p:cNvSpPr txBox="1"/>
          <p:nvPr/>
        </p:nvSpPr>
        <p:spPr>
          <a:xfrm flipH="1">
            <a:off x="2414668" y="5665189"/>
            <a:ext cx="736266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비교적 안정적이고 문제들 또한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예측가능했던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과거 사회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DEFED-9FC5-D22C-7057-B96A9685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나무, 하늘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B99354-6EFA-20FE-861E-EDEE1E56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A18A9393-D114-2614-02EC-CDBDED62028B}"/>
              </a:ext>
            </a:extLst>
          </p:cNvPr>
          <p:cNvSpPr/>
          <p:nvPr/>
        </p:nvSpPr>
        <p:spPr>
          <a:xfrm>
            <a:off x="1" y="1766923"/>
            <a:ext cx="12192000" cy="3392677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2E8BFAE-A3A2-F45B-ED62-C8AB1718DD83}"/>
              </a:ext>
            </a:extLst>
          </p:cNvPr>
          <p:cNvGrpSpPr/>
          <p:nvPr/>
        </p:nvGrpSpPr>
        <p:grpSpPr>
          <a:xfrm>
            <a:off x="1326169" y="2264862"/>
            <a:ext cx="2308380" cy="2308380"/>
            <a:chOff x="4600074" y="3663607"/>
            <a:chExt cx="2308380" cy="2308380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0DBBA66-7EF9-D9A3-43F0-39D9347E73FF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869F18-5604-78F5-FC34-186461CE6624}"/>
                </a:ext>
              </a:extLst>
            </p:cNvPr>
            <p:cNvSpPr txBox="1"/>
            <p:nvPr/>
          </p:nvSpPr>
          <p:spPr>
            <a:xfrm>
              <a:off x="4935610" y="4247064"/>
              <a:ext cx="1637308" cy="11414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문제 발생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주택 부족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</p:grp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07164E2B-BF04-6F0D-C60B-D79A8F7570A0}"/>
              </a:ext>
            </a:extLst>
          </p:cNvPr>
          <p:cNvSpPr/>
          <p:nvPr/>
        </p:nvSpPr>
        <p:spPr>
          <a:xfrm rot="16200000">
            <a:off x="4007218" y="3228749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5FB9FE7-FF43-1710-3C9D-8E08E8A15160}"/>
              </a:ext>
            </a:extLst>
          </p:cNvPr>
          <p:cNvGrpSpPr/>
          <p:nvPr/>
        </p:nvGrpSpPr>
        <p:grpSpPr>
          <a:xfrm>
            <a:off x="4709980" y="2264862"/>
            <a:ext cx="2308380" cy="2308380"/>
            <a:chOff x="4600074" y="3663607"/>
            <a:chExt cx="2308380" cy="2308380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3E1EC5AA-1170-080A-C832-2A933F0AC7F3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28A4FF-19BA-CAB5-C48C-75778E9CC136}"/>
                </a:ext>
              </a:extLst>
            </p:cNvPr>
            <p:cNvSpPr txBox="1"/>
            <p:nvPr/>
          </p:nvSpPr>
          <p:spPr>
            <a:xfrm>
              <a:off x="4905474" y="4247064"/>
              <a:ext cx="1697580" cy="11414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원인 분석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공급 부족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</a:p>
          </p:txBody>
        </p:sp>
      </p:grpSp>
      <p:sp>
        <p:nvSpPr>
          <p:cNvPr id="25" name="화살표: 아래쪽 24">
            <a:extLst>
              <a:ext uri="{FF2B5EF4-FFF2-40B4-BE49-F238E27FC236}">
                <a16:creationId xmlns:a16="http://schemas.microsoft.com/office/drawing/2014/main" id="{04282F38-2F6F-E626-6971-7759BA954EB0}"/>
              </a:ext>
            </a:extLst>
          </p:cNvPr>
          <p:cNvSpPr/>
          <p:nvPr/>
        </p:nvSpPr>
        <p:spPr>
          <a:xfrm rot="16200000">
            <a:off x="7391029" y="3228749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CADB0A6-9D4C-9B3F-F6F9-C182D204A24A}"/>
              </a:ext>
            </a:extLst>
          </p:cNvPr>
          <p:cNvGrpSpPr/>
          <p:nvPr/>
        </p:nvGrpSpPr>
        <p:grpSpPr>
          <a:xfrm>
            <a:off x="8093791" y="2264862"/>
            <a:ext cx="2308380" cy="2308380"/>
            <a:chOff x="4600074" y="3663607"/>
            <a:chExt cx="2308380" cy="230838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80AF84F-837E-2CF4-EAE3-54D3AF9ABA0E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D32142D-F58B-69F4-9B5B-1E95010816DE}"/>
                </a:ext>
              </a:extLst>
            </p:cNvPr>
            <p:cNvSpPr txBox="1"/>
            <p:nvPr/>
          </p:nvSpPr>
          <p:spPr>
            <a:xfrm>
              <a:off x="4772425" y="4247064"/>
              <a:ext cx="1963678" cy="11414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해결책 제시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아파트 건설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accent5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3699</Words>
  <Application>Microsoft Office PowerPoint</Application>
  <PresentationFormat>와이드스크린</PresentationFormat>
  <Paragraphs>432</Paragraphs>
  <Slides>60</Slides>
  <Notes>57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9" baseType="lpstr"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285</cp:revision>
  <dcterms:created xsi:type="dcterms:W3CDTF">2025-08-10T23:59:04Z</dcterms:created>
  <dcterms:modified xsi:type="dcterms:W3CDTF">2025-08-31T23:38:08Z</dcterms:modified>
</cp:coreProperties>
</file>