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72" r:id="rId2"/>
    <p:sldId id="626" r:id="rId3"/>
    <p:sldId id="373" r:id="rId4"/>
    <p:sldId id="258" r:id="rId5"/>
    <p:sldId id="650" r:id="rId6"/>
    <p:sldId id="652" r:id="rId7"/>
    <p:sldId id="653" r:id="rId8"/>
    <p:sldId id="654" r:id="rId9"/>
    <p:sldId id="585" r:id="rId10"/>
    <p:sldId id="655" r:id="rId11"/>
    <p:sldId id="685" r:id="rId12"/>
    <p:sldId id="619" r:id="rId13"/>
    <p:sldId id="656" r:id="rId14"/>
    <p:sldId id="657" r:id="rId15"/>
    <p:sldId id="658" r:id="rId16"/>
    <p:sldId id="686" r:id="rId17"/>
    <p:sldId id="426" r:id="rId18"/>
    <p:sldId id="659" r:id="rId19"/>
    <p:sldId id="660" r:id="rId20"/>
    <p:sldId id="661" r:id="rId21"/>
    <p:sldId id="662" r:id="rId22"/>
    <p:sldId id="664" r:id="rId23"/>
    <p:sldId id="665" r:id="rId24"/>
    <p:sldId id="666" r:id="rId25"/>
    <p:sldId id="687" r:id="rId26"/>
    <p:sldId id="667" r:id="rId27"/>
    <p:sldId id="688" r:id="rId28"/>
    <p:sldId id="668" r:id="rId29"/>
    <p:sldId id="670" r:id="rId30"/>
    <p:sldId id="547" r:id="rId31"/>
    <p:sldId id="621" r:id="rId32"/>
    <p:sldId id="689" r:id="rId33"/>
    <p:sldId id="671" r:id="rId34"/>
    <p:sldId id="672" r:id="rId35"/>
    <p:sldId id="674" r:id="rId36"/>
    <p:sldId id="586" r:id="rId37"/>
    <p:sldId id="587" r:id="rId38"/>
    <p:sldId id="675" r:id="rId39"/>
    <p:sldId id="690" r:id="rId40"/>
    <p:sldId id="676" r:id="rId41"/>
    <p:sldId id="691" r:id="rId42"/>
    <p:sldId id="677" r:id="rId43"/>
    <p:sldId id="678" r:id="rId44"/>
    <p:sldId id="679" r:id="rId45"/>
    <p:sldId id="681" r:id="rId46"/>
    <p:sldId id="682" r:id="rId47"/>
    <p:sldId id="692" r:id="rId48"/>
    <p:sldId id="693" r:id="rId49"/>
    <p:sldId id="684" r:id="rId50"/>
    <p:sldId id="298" r:id="rId51"/>
    <p:sldId id="694" r:id="rId52"/>
    <p:sldId id="651" r:id="rId53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2C4"/>
    <a:srgbClr val="F3CA01"/>
    <a:srgbClr val="8989F6"/>
    <a:srgbClr val="C2CAED"/>
    <a:srgbClr val="644BC2"/>
    <a:srgbClr val="072087"/>
    <a:srgbClr val="0B2EB7"/>
    <a:srgbClr val="9A5CC8"/>
    <a:srgbClr val="FF7674"/>
    <a:srgbClr val="C5A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4" autoAdjust="0"/>
    <p:restoredTop sz="85000" autoAdjust="0"/>
  </p:normalViewPr>
  <p:slideViewPr>
    <p:cSldViewPr snapToGrid="0">
      <p:cViewPr varScale="1">
        <p:scale>
          <a:sx n="48" d="100"/>
          <a:sy n="48" d="100"/>
        </p:scale>
        <p:origin x="60" y="852"/>
      </p:cViewPr>
      <p:guideLst>
        <p:guide orient="horz" pos="1933"/>
        <p:guide pos="5722"/>
        <p:guide pos="483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EEB310-8674-483F-929D-C190C8882D8F}" type="datetimeFigureOut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C7B529-AFF3-4E5E-A5AE-5801984EB5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sz="13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4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722C9-F973-84BF-5C69-15E6EC63C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A6B9D47-4BFE-4335-2B91-68684C2F0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4058003-6E45-826E-BD6D-4DB701B9C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전문가 의견이 인용되었나요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전문가의 실제 발언이나 저작을 확인하세요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전문가의 논문 목록을 찾아보거나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인터뷰 기사를 검색해보는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다섯째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역사적 사실이 언급되었나요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복수의 신뢰할 만한 출처로 교차 검증하세요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곳에서만 확인하지 말고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곳에서 같은 내용이 나오는지 확인하는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A29F2E-B66B-BDA6-429E-90B4997FF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025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01C2B-26C0-23D0-524E-3E5F0B823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4FDB981-8740-C4D2-096A-72E87EE99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B6B245-F794-3E71-3233-7CB0F3840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여러분이 직접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찾아내는 훈련을 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번을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이렇게 답했다고 가정해보세요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안심 주거 프로젝트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가구에 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만원을 지원하여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참여자의 주거 만족도를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향상시켰습니다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문장에서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가능성이 있는 부분이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뭘까요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하나하나 따져봅시다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9B7C1D-B731-FAA0-1160-ADB450113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908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321D0-E78B-8EF9-EF7F-B28920F35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0A80B5A-38F1-D768-AAAD-B180F2242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40D19B-CA96-8AC2-2404-DFA961D02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질문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프로젝트가 실제로 존재하나요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안심 주거 프로젝트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이름의 정책이 정말 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질문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시작되었나요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시기가 정확한가요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질문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10,000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가구가 맞나요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 규모가 정확한가요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 질문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만원이 정확한가요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 금액이 맞나요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다섯 번째 질문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85%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향상은 어떻게 측정되었나요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만족도를 어떻게 측정했고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향상이라는 게 무엇과 비교한 건가요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여섯 번째 질문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출처는 어디인가요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이 정보를 어디서 가져왔다고 말하나요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FBF042-9CC8-1AC9-DC49-A7AEFFF94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0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51DEC-2838-2820-5038-E625E96D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B272CEA-612A-DE17-7679-54CB0929B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C5CBF9F-1A7E-5341-50EA-7657B7F25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모든 질문에 대해 확인이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검증할까요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방법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 공식 웹사이트에 들어갑니다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seoul.go.kr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가서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프로젝트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검색해봅니다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목록을 살펴봅니다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방법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 보도자료를 확인합니다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서울시는 새 정책을 발표할 때 보도자료를 내보냅니다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보도자료 중에 이 정책 관련 내용이 있는지 찾아봅니다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방법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뉴스 기사를 검색합니다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네이버 뉴스나 구글 뉴스에서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 청년 안심 주거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검색해봅니다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 언론사에서 보도했는지 확인합니다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 방법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 예산서를 확인합니다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10,000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가구에 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만원이면 연간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억원이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 예산서에 이 규모의 예산이 배정되어 있는지 확인할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09564B-360E-FAA3-71E5-D2454FC6D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845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27E0C-1118-2D12-8760-F7E338B97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17D6CB6-9CE4-9994-385F-FACC3360B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0F7AA11-8436-E72C-D341-E03B064D3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검증 결과 예시를 말씀드리겠습니다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확인해보니 어땠을까요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유사한 이름의 정책은 있을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세부 내용이 다릅니다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주거 안정 지원 사업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이름이고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 가구 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가구이고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금액은 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만원일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만족도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향상이라는 수치는 어디에도 없을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만족도가 높았다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정성적 평가만 있을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확인하면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응답을 그대로 사용하면 안 된다는 걸 알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3710A8-852F-8D18-3AB6-33446BCB2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536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758EC-A743-B133-924D-0DAA283CC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52CAD32-0269-948E-C3BE-B177052C3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3F951A8-1336-473A-8FFA-8B39C32C1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대신 이렇게 수정해야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주거 안정 지원 사업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가구에 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만원을 지원하였다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 보도자료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2024.3.15)."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검증된 정보로 바꾸는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E3B3E6-0FE1-BB4F-2DEA-9DB78F7CD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16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002C6-AE62-22EE-4C07-62CDA567F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1EF11C6-7701-3D59-4700-9952BC649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8A3AE4C-8EA2-DD34-43F4-3F8240456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근본적인 한계들을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검증으로 어느 정도 해결할 수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지금부터 말씀드릴 한계들은 검증으로도 해결할 수 없는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본질적인 한계입니다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한계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맥락 이해의 한계입니다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사례를 하나 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지역에서 도시 재개발 정책에 대해 주민들이 강력하게 반대하고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주민 반대를 어떻게 해결할 수 있을까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물었습니다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이렇게 답할 수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보상금을 인상하면 해결될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충분한 금전적 보상을 제공하면 주민들의 동의를 얻을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표면적으로는 합리적인 답변처럼 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현실은 어떨까요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08978B-296D-C5CE-8B1B-D63AE0AE6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911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29780-845E-1392-DF7B-AE8152783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BAEECDC-7FF2-B3AC-B0B4-3030BF9FE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29A9C4F-0BF0-7833-45A4-F542AA14C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현장에 가보니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주민들이 반대하는 진짜 이유는 돈이 아니었어요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지역은 할머니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할아버지들이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대째 살아온 터전이에요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골목마다 추억이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이웃끼리 가족처럼 지내온 공동체예요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근처 시장에서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동안 장사한 분들도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있을껍니다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이분들에게 재개발은 단순히 집을 옮기는 게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자식들이 다니던 학교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단골 가게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매일 산책하던 공원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모든 게 사라지는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이면에는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세대 간 갈등도 있을 수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젊은 세대는 재개발을 찬성하지만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노년층은 반대하는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보상금 문제가 아니라 가치관의 차이입니다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지역의 역사적 의미도 있을 수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동네가 독립운동의 거점이었거나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민주화 운동의 상징적인 장소였을 수도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낡은 동네가 아니라 역사적 가치가 있는 공간인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이런 미묘한 맥락을 읽어낼 수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데이터상으로는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재개발 반대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보상 불만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학습되어 있을 수 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현장은 훨씬 복잡합니다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4B0CF1-8630-F9D8-F586-47CD1C215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228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E44B7-CF59-BE81-9DF7-517D40EAF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00FDCD1-C4C6-446E-3A9E-6FBFF2DDB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4E87F1-AE5E-41A5-AF92-8C67B2F64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현장 방문과 직접 인터뷰가 필수입니다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주민들과 직접 대화하고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그들의 이야기를 들어야 진짜 문제를 알 수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이걸 대체할 수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3B71E7B-09C3-A0FF-BA0E-AB58FCD3D1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927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E00CC-19A7-9C47-102B-CB3C74ABF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974AC12-AEA4-8B2B-02A5-120279D01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FC9D6B1-4583-1032-2F6F-A597217C5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한계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편향의 문제입니다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어떻게 학습하죠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인터넷에 있는 방대한 데이터로 학습합니다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데이터 자체가 편향되어 있을 수 있다는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학습 데이터의 편향이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결과의 편향으로 이어집니다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사례를 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미국의 한 기업이 채용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개발한 적이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과거 채용 데이터로 학습시켰습니다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여성 지원자를 차별하는 걸 발견했습니다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그랬을까요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과거 채용 데이터에는 남성이 압도적으로 많았습니다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채용된 사람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대부분 남성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패턴을 학습한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여성 지원자의 평가를 낮게 주는 편향이 생긴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결국 그 기업은 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사용을 중단했습니다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C71680-FDE6-E14E-F75B-9C32AAF1F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4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4AAD-B041-CF8A-DB24-5E4C1ED21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C7235F-A1A1-B623-9170-865A8A31E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00A60F-0D77-8F30-CCC5-16701EA08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안녕하세요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강의를 시작하겠습니다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지난 시간에는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정책디자인의 전체 그림을 그렸고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프롬프트 엔지니어링과 다중 모델 활용 같은 실전 기술을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여러분은 이제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효과적으로 활용하는 방법을 알게 되었죠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오늘은 어쩌면 가장 중요한 시간이 될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왜냐하면 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한계를 명확히 이해하고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책임 있게 활용할 것인지를 배우게 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0C4CA5-0BAB-3C77-4F5E-E0F4A6703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6827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B1563-0FC6-C045-7BE1-2D43E9EF8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26B3234-64E8-CFEE-B3D8-83B73B4E5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F39B917-B060-3DC6-C645-7A7D46051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정책디자인에서는 어떤 편향이 있을 수 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특정 집단이 배제될 위험이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정책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제안할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학습 데이터에 대학생 중심 정보가 많았다면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비대학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청년이나 지방 청년은 고려하지 못할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불평등을 강화할 가능성도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성공적인 정책 사례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학습한 데이터가 선진국 중심이라면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한국의 특수한 상황에 맞지 않는 정책을 제안할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이해관계자의 참여가 필수입니다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제안한 정책을 여러 집단의 사람들이 검토해야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정책이 우리 집단을 배제하지 않나요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소수자에게도 공정한가요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질문을 던져야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2A2191-938D-E619-2437-3E973B606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628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28B83-3741-8EBB-438D-8DBBC3355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B02C6E-86ED-1B54-2DAF-EAB2CE6EA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8A67CDE-2C34-AEFC-623A-C41D0A7C3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한계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창의성의 한계입니다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창의적이지 않다는 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아니에요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분명히 놀라운 아이디어를 제시할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창의성과 인간의 창의성은 본질적으로 다릅니다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창의성은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패턴의 조합입니다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이미 존재하는 아이디어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아이디어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연결해서 새로운 아이디어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만드는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창의성은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패러다임 전환입니다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게임의 규칙 자체를 바꾸는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완전히 새로운 관점에서 문제를 재정의하는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4FF80A-D23E-8ACE-F128-CCC5132F6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108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E7A46-64B0-0AD6-01D5-8A8DBA21C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138763E-2A37-2094-EE4F-DC0658247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9992240-604C-4A80-E7E4-11034667E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예시를 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주거 문제 해결책을 제안해줘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이렇게 답할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임대주택 정책과 공유경제 모델을 결합하여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공유형 청년주택을 만들면 어떨까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이건 좋은 아이디어예요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가지 기존 개념을 조합한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이건 여전히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집을 소유하거나 빌리는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기본 전제 안에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30EB07E-A6B8-19C5-E9EF-246754CE8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08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D4530-F92C-2B1C-E4F0-139463CB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A33BF96-7407-8EEB-FB77-BCBC56514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CD25E61-B675-67E4-4942-AD234DF7F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인간은 이렇게 생각할 수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잠깐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주거를 왜 소유나 임대로만 생각하지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주거를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재정의하면 어떨까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청년들이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개월마다 다른 지역에서 살면서 다양한 경험을 쌓고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지역의 커뮤니티와 연결되는 새로운 라이프스타일을 제안하는 거야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이건 기존 개념의 조합이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아니에요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주거에 대한 근본적인 재정의입니다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문제를 완전히 다르게 보는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01C1B1-0178-DFE6-532C-105264BFB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259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610EE-C4B6-4849-87FE-CBC37CBDC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7645702-A25F-AAFA-D489-74137DF78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2DC2BC3-D9B8-E04F-7164-6CEBBA1E1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다른 예시를 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스티브 잡스가 아이폰을 만들 때를 생각해보세요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나은 휴대폰을 만들려면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물었다면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작은 버튼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긴 배터리 수명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선명한 화면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답을 줬을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휴대폰의 개선이죠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잡스는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휴대폰이란 무엇인가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질문을 던졌어요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휴대폰은 전화가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컴퓨터다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새로운 정의를 내렸습니다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완전히 다른 패러다임이죠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혁신적 돌파구는 여전히 인간의 영역입니다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EC7339-0907-B0A6-756E-C6BC582CF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511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BAF64-1CC5-19CD-1A74-3B61ABC5D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7DD1908-B5DF-22C7-E4B6-97CE99F80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3FE33F-2C4B-F319-54D2-8BB342587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여러분에게 다양한 아이디어를 제공하고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조합을 제안하고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가능성을 탐색하는 데 도움을 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근본적으로 문제를 재정의하고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패러다임을 창조하는 건 여전히 여러분의 몫입니다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0C5408-A703-7384-667E-CA94A12BD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443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2D999-DFA9-2580-7ED8-8429C6954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0EAAE22-B819-3A2E-5A2D-D4F2EE5E9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2642B62-C643-F095-CC13-B234011BE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번째이자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마지막 한계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공감의 불가능성입니다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감정을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텍스트를 읽고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사람은 슬퍼하고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사람은 화가 났다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 판단할 수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인간은 감정을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느끼고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이게 결정적인 차이예요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수혜자와의 진정한 공감은 어떤 모습일까요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 복지 정책을 연구한다고 합시다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독거노인 가정을 방문했어요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할머니가 말씀하십니다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괜찮아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나는 혼자 잘 살아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불편한 거 없어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이 말을 그대로 받아들일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노인은 지원이 필요 없다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 판단하겠죠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여러분은 다릅니다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할머니의 표정을 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억지로 웃으시는 것 같아요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집 안을 둘러봅니다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냉장고가 거의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비어있어요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벽에 걸린 가족사진을 보니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자식들 사진이 많은데 아무도 방문한 흔적이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여러분은 느낍니다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할머니는 자식들에게 부담 주기 싫어서 괜찮다고 하시는 거구나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실제로는 외로우시고 경제적으로도 어려우신 거구나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말하지 않는 것을 읽어내는 능력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이게 인간만이 할 수 있는 공감입니다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194761-E750-1E18-89AE-D4BCD4269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618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2F7DC-7A6E-10B6-3329-C24FB1BC9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B844C86-9069-DBCF-BBD6-F57794FA2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48E1B0B-0A6B-2A31-1015-83D339180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공감은 단순히 이해하는 것을 넘어서 함께 느끼는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수혜자의 기쁨을 함께 기뻐하고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고통을 함께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아파하는것입니다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절대로 대체할 수 없는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정책디자이너의 가장 핵심적인 역량입니다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좋은 정책은 데이터와 분석에서만 나오지 않습니다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진정한 공감에서 나옵니다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여러분이 공감하는 것을 도울 수 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공감 자체를 대신할 수는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682A10-908E-7182-528E-482A74FB4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630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62DF7-D468-65EA-30FE-079D7E2B6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716126D-C712-8DA1-EA90-72B0CDCA1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1ECCD5-A7E6-027B-2608-66C60FCCB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마지막 파트입니다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한계를 이해했으니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책임 있게 활용할 것인지를 배워야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정책디자인에서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활용할 때 반드시 확인해야 할 윤리적 체크리스트입니다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하나씩 질문을 던져보아야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개인정보는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익명화되었나요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인터뷰 데이터를 입력할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실명이나 주민등록번호 같은 개인 식별 정보는 제거되었나요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김철수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아니라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관악구 봉천동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아니라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 관악구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처리애햐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 수집에 대한 동의를 받았나요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인터뷰이에게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내용을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분석에 사용해도 되겠습니까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물어봤나요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동의 없이 사용하면 윤리적 문제가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분석 결과가 특정 집단을 차별하지 않나요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제안한 정책이 혹시 노인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장애인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외국인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소수 인종 등을 배제하거나 불리하게 만들지 않나요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이해관계자의 관점에서 검토했나요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51D64B-4F0A-8949-5A38-9684C52DB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842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C6A0-0198-E436-83B0-73860BC20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3B2F936-D6E9-D4E1-B1E3-74547C89A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56E198D-1D02-A456-78A1-89D3D5477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잘못된 결과에 대한 책임 소재가 명확한가요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잘못된 정보를 줬고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그걸 바탕으로 정책을 만들었는데 문제가 생겼다면 누가 책임지나요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"AI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그렇게 말했어요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변명이 안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최종적으로 그것을 채택한 여러분이 책임져야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다섯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내린 판단을 인간이 검토하고 수정할 수 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자동으로 결정을 내리고 끝나는 게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반드시 인간이 검토하는 단계가 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잘못된 부분을 수정할 수 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여섯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시민에게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활용 사실을 공개하나요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정책 보고서를 제출할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정책 개발 과정에서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도구를 활용했습니다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명시하나요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투명하게 공개해야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체크리스트를 팀에서 함께 확인하는 시간을 가지세요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정기적으로 점검해야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22C2F0-549C-6137-7513-C035539BF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27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B8D5-EF0B-F60A-5F0F-6FFE23D3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06445B-B7C4-40A8-FAD1-E797D6876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A4265E-E135-0F08-6CDB-354DAE3C4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도구를 잘 다루는 것도 중요하지만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도구가 할 수 없는 것을 아는 게 더 중요할 때가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그래야 실수하지 않고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위험한 상황을 피할 수 있으니까요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6D3FE7-E169-517F-2328-192B991F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12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FF385-8DCA-3923-0CCE-794A82F0B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1CD0D9A-51D2-390B-B278-2EC00678E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7A7A23B-18D8-A2C1-6095-F2A1768BF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둘째는 필수 안전장치들입니다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활용할 때 반드시 마련해야 할 시스템입니다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안전장치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이중 검증 시스템입니다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출력을 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끝이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아니에요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전문가가 검증합니다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분야 전문가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현장 실무자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교수님 등이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이게 맞나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확인하는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마지막으로 현장 확인을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정책 대상자나 이해관계자에게 보여주고 피드백을 받는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출력 → 전문가 검증 → 현장 확인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세 단계를 거쳐야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안전장치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출처 추적 의무화입니다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데이터와 주장에 출처를 기록합니다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통계는 통계청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고용동향에서 가져왔다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사례는 프랑스 정부 웹사이트에서 확인했다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명시하는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검증 불가능한 정보는 과감하게 삭제합니다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이렇게 말했는데 출처를 찾을 수 없어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아까워도 빼야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00B6C7-EF60-97C6-28C0-CC6A5BDC6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673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19962-4A9A-9D34-288C-471ED529C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DEA50D-A74F-E32F-BA11-F9824877D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1125AF2-3ED6-3FEF-7AA8-FBFCDFA0E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안전장치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다각도 검토입니다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다중 모델을 활용합니다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ChatGPT, Claude, Gemini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물어보고 비교하는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 전문가의 의견을 수렴합니다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사람의 의견만 듣지 말고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전문가에게 자문을 구하세요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 참여도 포함합니다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대상자들에게 직접 물어보고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그들의 의견을 반영해야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65A64E-81D1-6199-F421-715C1397A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4225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6C572-8F78-07DD-C000-C0AA37398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F1915FE-D7C8-2121-29C7-429C2255B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4434479-2017-740F-5B6D-F770C331E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 안전장치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지속적 모니터링입니다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기반으로 만든 정책이 실행되었다면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결과를 추적합니다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예상대로 되고 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예상과 다른 결과가 나타나지 않나요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문제가 발생하면 즉시 원인을 분석합니다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잘못된 판단 때문인가요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현장 상황이 바뀐 건가요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필요하면 즉시 수정합니다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정책을 수정하거나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활용 방식을 바꾸거나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사용을 중단할 수도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안전장치들이 있어야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안전하게 활용할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91A5DB-2B58-5EEC-2827-3B02BCD6F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790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D487-523B-8561-3242-3CEC7397C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DA700D0-DDF5-DE10-FF25-481868629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CF2A51-6517-E5D0-291B-E7153A13D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사례를 통해 교훈을 얻어봅시다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최근 우리나라에서 실제로 진행되고 있는 공공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사례들을 중심으로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사례들은 모두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과학기술정보통신부가 발표한 실제 실증 사례입니다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DC7887-C245-05AF-571F-393B08F44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1045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A0E06-5F40-EDB0-9010-236218313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B1067BE-492C-4816-BCFB-410AB4DE4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E30119E-6A01-0AF0-2215-D67FB0468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성공 사례는 과학기술정보통신부와 한 기업이 추진한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 맞춤형 청년정책 추천 및 알림 서비스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청년정책이 얼마나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아시나요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중앙부처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광역지자체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기초지자체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공공기관까지 합치면 수백 개가 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문제는 이 정책들이 각각 다른 곳에 흩어져 있다는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국토부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웹사이트에 주거 정책이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고용부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웹사이트에 취업 정책이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 웹사이트에 서울시 정책이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종로구 웹사이트에 종로구 정책이 따로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청년들은 자신에게 맞는 정책을 찾기 위해 이 모든 웹사이트를 일일이 뒤져봐야 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1EBA65-50C5-5FBE-309B-B097654A3C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784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97E6C-6B54-C864-CDFA-AF0A64633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60811DB-87E5-2570-05E5-180024B9B3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C64B2F5-D190-34D5-1AA6-A8DD1E533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큰 문제는 기존 정책 플랫폼의 한계였습니다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키워드 검색 기능만 제공했습니다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주거로 검색하면 주거 관련 정책이 수십 개 나오는데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그중에서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내가 받을 수 있는 정책이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뭔지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일일이 자격 조건을 확인해야 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엄청 번거롭죠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60A24C-D70F-C6BA-CF9A-1509FEF38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7118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92672-3C62-EA28-5522-50BAF2B11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2DF59F1-A08A-D8B5-22AE-D4B0D4AF3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1099C90-9FA3-7945-F228-CD527C19F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기업은 이 문제를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해결했습니다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자체 개발한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추천 모델을 활용했습니다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사용자가 자신의 프로필을 입력하면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연령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주거 형태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소득 수준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거주 지역 등을 종합적으로 분석해서 그 사람에게 딱 맞는 정책만 추천해주는 시스템을 구축했습니다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2CF830-795C-E41B-44D8-21E5E7838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7191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7A584-AE14-1144-E03E-3AEAC5E17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6870F1-A94A-A8E0-B5E0-8104814EF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83534B-A5CC-1BC2-61C5-A4600FBE7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들어볼게요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 관악구 거주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월소득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원룸 월세 거주자라고 입력하면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이렇게 판단합니다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사람은 서울시 청년 월세 지원 대상이구나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국토부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전월세 보증금 대출도 받을 수 있겠구나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관악구 청년 생활안정자금 지원도 해당되겠네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이 세 가지 정책만 콕 집어서 추천하는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 입장에서는 수백 개 정책 중에서 자신이 받을 수 있는 정책만 보게 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시간이 엄청나게 절약됩니다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235E55-56F8-AEA5-89B1-82B014FFE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383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248AF-5C71-6F32-0794-33976979F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DB0E8EF-D059-9137-CE4E-130EFAE86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E107466-2E68-5C5D-4AA0-53C2CCFF3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DLP(Direct Link Policy)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기술을 개발했습니다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이게 정말 혁신적인 부분인데요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기존에는 정책을 찾았어도 신청하려면 또 다른 웹사이트로 가야 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회원가입을 다시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서류를 또 준비해야 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시스템은은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플랫폼 안에서 바로 신청까지 가능하게 만들었습니다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끊김 없이 연결되는 거예요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0CE6E0-41D7-C812-B801-1B71DD69D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5575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F85E5-CDCF-0B4C-5F08-D959D53CF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6814CE1-77A0-CB41-EF9C-9E24035E8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968C354-3A7E-1FFB-58E5-397E8402D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맞춤형 알림 기능을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 조건에 맞는 새로운 정책이 나오면 실시간으로 알림을 보내줍니다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사용자가 일일이 확인하지 않아도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혜택을 놓치지 않게 해주는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AB0C17-8AEF-8C70-CEBA-A731FBF91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1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6A629-F8C6-FFCD-48A4-D571B262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7B31C3C-22CA-0337-609C-7F2713C4B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CB94520-0F71-AEE7-EEE0-980556747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계속 언급했던 이 단어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본격적으로 파고들어보겠습니다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뭐였죠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거짓 정보를 매우 그럴듯하게 생성하는 현상입니다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핵심은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매우 그럴듯하게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부분이에요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명백한 거짓말이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정말 진짜처럼 보이는 정보를 만들어낸다는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4FAC65-AD59-85F2-BB7D-77A026C56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12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2B332-2FD0-CC0B-9F78-BA7A9F250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143EDFE-B3D9-0A4F-95B2-D6188A11E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7C1D12-7735-25AA-DD18-618441BC0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점을 기술적으로 어떻게 구현했을까요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전국의 청년정책 데이터를 매일 자동으로 수집하고 분류합니다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특허화한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기술로 중앙부처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지자체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공공기관의 정책을 실시간으로 모으는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인증 시스템과 연계해서 자격 확인과 신청 처리를 자동화했습니다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사용자가 한번 인증하면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나중에 다른 정책 신청할 때 다시 인증할 필요가 없어요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결과는 어땠을까요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도입 전에는 청년들이 정책을 몰라서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또는 신청 과정이 복잡해서 수혜를 받지 못하는 경우가 굉장히 많았습니다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도입 후에는 정책 탐색이 쉬워졌고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 신청 시스템으로 절차가 간소화되었습니다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0BF06E-51CE-D3F6-A1DC-7AEF937E7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0956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C1E93-5F52-F518-A9D9-4C3AA629C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5071FE9-2DB4-C69A-4A41-6FCE6747C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6C93988-1C84-09A6-DE22-21B1DEED3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이 사례가 성공했을까요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로만 사용했습니다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추천은 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최종 신청 여부는 사용자가 결정해요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강제로 신청되는 게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선택지를 제공할 뿐이고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결정은 인간이 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투명성을 확보했습니다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이 정책이 추천되었는지 사용자가 이해할 수 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연령은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20-34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소득 수준은 중위소득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이하이므로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정책의 조건에 맞습니다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설명하는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블랙박스가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아니에요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추천 이유를 명확히 알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26F9ED-0BE6-9807-110A-2F580E046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5226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9C9A2-B28F-6A52-5497-9823F99CE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873F30-069D-7949-60E0-ACA32477F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9160244-697B-5BAA-14FF-97067FD3D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실패 사례를 하나 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성공만큼이나 실패에서 배울 게 많습니다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네덜란드 정부는 복지 부정수급을 찾아내기 위해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도입했어요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과거 부정수급 사례를 학습시켰습니다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특성을 가진 사람들이 부정수급을 했구나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패턴을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배운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학습 데이터에 편향이 있었다는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800DC9-E5B6-ACBA-5441-29E77DD2E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4242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54BCA-D660-57CB-BAB4-BB4650A54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2647B2B-1427-FD29-369B-DA22C88FD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78A6A72-A70D-6AE8-C08B-28F44629C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과거에 저소득층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이민자 가정이 더 많이 조사받았습니다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왜냐하면 당시 공무원들이 이 집단을 의심하는 경향이 있었기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그래서 부정수급 적발 사례도 저소득층과 이민자에게서 더 많이 나왔습니다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더 많이 부정수급을 한 게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많이 조사를 받았기 때문에 적발이 많았던 거예요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이 데이터를 학습해서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저소득층이나 이민자는 의심해야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편향을 갖게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알고리즘 차별이 발생한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큰 문제는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알고리즘이 어떻게 작동하는지 공개하지 않았다는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블랙박스였어요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어떤 가정이 조사 대상으로 선정되었는데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선정되었는지 설명을 안 해줬습니다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그렇게 판단했습니다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라고만 말했어요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사회적 반발이었습니다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차별받은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가정들이 소송을 제기했고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언론에서 큰 비판을 받았어요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5CE8D4-1F12-5BE6-F046-DC2C5885F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6812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AF9E2-6C4B-33A4-FFA5-7791F1416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67A9888-5302-BE57-BCBB-D2AEE9486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9AAD6B9-00E1-DF35-046C-1C1B65F3C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가난한 사람과 이민자를 차별한다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기술로 인종차별을 자동화했다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비판이 쏟아졌습니다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결국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네덜란드 정부는 시스템을 중단하고 공식 사과했습니다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피해를 입은 가정들에게 보상했어요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B298A0-1171-E458-F488-B3DDAA659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2329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699E0-AF57-70EA-4529-1930F90D3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2E52185-B917-738C-C7C6-FBB7E9A2D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8BC92E-EF05-5F4C-1AD7-9EC1DE027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실패했을까요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여기에는 여러 이유가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알고리즘 편향을 검토하지 않았습니다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학습 데이터에 구조적 차별이 반영되어 있는지 확인하지 않았어요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과거 데이터를 그대로 쓰면 되겠지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생각한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과거 데이터에는 과거의 차별과 편견이 담겨있을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이걸 검토하지 않고 그대로 학습시키면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과거의 차별을 학습하고 재생산하게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투명성이 부족했습니다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이 사람이 조사 대상이 되었는지 설명할 수 없었습니다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그렇게 판단했으니까요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설명이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검증 없이 자동화했습니다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판단하면 자동으로 조사에 들어갔어요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검토 단계가 없었습니다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의심한다고 하니까 조사하자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 바로 진행한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 참여가 없었습니다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정부가 일방적으로 결정하고 시행했어요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시민단체나 전문가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복지 수혜자의 의견을 듣지 않았습니다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알고리즘 편향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투명성 부족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검증 없는 자동화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 배제는 정책 실패로 가는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지름길이였습니다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3DEB03-2833-BF5F-D1E3-DCD4533D7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8659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주차 마지막 시간을 정리하겠습니다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깊이 있게 이해했습니다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발생하는지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얼마나 위험한지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대응해야 하는지를 배웠죠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 검증 프로세스를 기억하세요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근본적인 한계도 확인했습니다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맥락 이해의 한계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편향의 문제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창의성의 한계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공감의 불가능성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네 가지는 아무리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발전해도 극복하기 어려운 본질적인 한계입니다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4105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D9565-256A-85E7-A410-A8345DC04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9303301-08A9-3CC7-DA9B-FCA1754BF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5847F70-BE93-932A-D74D-DAED689D0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책임 있는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활용 원칙을 확립했습니다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윤리적 체크리스트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필수 안전장치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사례를 통한 교훈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이것들이 여러분을 안전하게 지켜줄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동안의 긴 여정이 이제 끝났습니다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여러분은 정책디자인의 전 과정을 배웠고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 주에는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시대에 필요한 새로운 역량까지 갖추게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DE5133-C367-9470-73E2-38E640804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2379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EA92C-A61E-B2BD-C951-7C8FD6F2F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8592C60-3437-20A0-82DB-9CEFDA369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873C6F9-310E-2C47-F7D9-91B3888D6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가장 중요한 메시지를 다시 한번 강조하고 싶습니다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강력한 보조 도구입니다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여러분의 작업을 빠르게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많은 가능성을 탐색하게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분석을 도와줄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정책디자인의 본질은 변하지 않습니다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 중심적 사고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현장 기반 공감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이해관계자와의 협력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윤리적 책임감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이것들은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대체할 수 없는 여러분의 핵심 역량입니다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신뢰하되 검증하라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발생하므로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믿지 말고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반드시 검증 절차를 거쳐야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다중 모델을 활용하여 비교하고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현장 전문가와 시민의 목소리를 듣고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최종 판단은 항상 인간이 내립니다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D0208D-752F-9522-31D4-E3D2C9274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16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00DF1-939C-55EC-97A2-B0918A8F1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699E0D-03B0-190D-9360-1939EA310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9717ED7-22B4-1964-1B81-D3C7CB33E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발생할까요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고장난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건가요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아니면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의도적으로 거짓말을 하는 건가요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 다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작동 방식에서 나오는 불가피한 현상입니다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53DD97-AA28-7A7D-767D-6C318A240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37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21F77-BC87-F0CE-24EA-1BAF32720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E8815B8-2035-294F-5F79-597B9E9AE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815BFFD-BC08-E4DC-2B32-77095F626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어떻게 작동하는지 이해해야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아는 게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그럴듯한 패턴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생성합니다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무슨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말이냐면요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방대한 데이터로 학습합니다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수억 개의 문장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대화를 보면서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맥락에서는 이런 말이 나올 확률이 높다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통계적 패턴을 배우는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문장 다음에 무슨 말이 올 확률이 높을까요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학습한 데이터에서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단어들이 자주 나왔다는 걸 알고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청년 주거 지원 정책을 시행했습니다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문장을 생성합니다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이 정책이 실제로 존재하는지 확인하지 않는다는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그냥 패턴상 그럴듯한 문장일 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55C6A1F-B227-7F15-CF2A-D1F579A56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12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0FD84-B2D2-8FCA-F33C-62F2EE17E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30849CC-4DE8-B2B4-8B9D-2C275F67B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9E826B4-62A6-E24A-CC2F-DC1C6D403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가지 이유로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발생합니다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패턴 기반 작동입니다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학습 데이터의 통계적 패턴을 학습했을 뿐이에요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정확성보다는 자연스러움을 우선합니다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문장이 사실인가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아니라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문장이 자연스러운가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기준으로 삼는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학습 데이터의 한계입니다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월까지의 데이터로 학습했습니다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이후 정보는 모릅니다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특정 분야나 특정 지역 데이터가 부족할 수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한국의 세부적인 지방 정책 같은 건 데이터가 많지 않았을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과도한 자신감입니다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불확실할 때도 확신에 찬 어조로 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잘 모르겠습니다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말하도록 훈련되지 않았습니다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추측이나 상상을 마치 확실한 사실인 것처럼 말합니다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F0027B2-1344-4A2E-56F1-3631EA0B9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531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571E9-CF51-33E0-42DD-ED5C3DFB7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9ECC0F-CAFC-652D-0DA1-F4DC8FE09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BB3243-87B7-FECC-277E-CA471543B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그렇다면 우리는 어떻게 대응해야 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출력은 초안입니다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최종 답이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100%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신뢰는 절대 금물입니다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반드시 독립적 검증이 필수입니다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D36A00-BD3D-420C-8793-A48934FD6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91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237D4-8F82-F19E-9758-E40927CF4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864864-C9A4-169C-F25B-3AC2813D5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BAF8990-E7CB-9419-7871-B45E5DD54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검증 체크리스트를 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로부터 정보를 받았을 때 이렇게 확인하세요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 수치가 나왔나요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통계청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 발표 자료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공식 연구 보고서로 확인하세요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실업률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32.7%"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나왔다면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통계청 웹사이트에 직접 들어가서 최신 고용통계를 찾아보는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사례가 언급되었나요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국가나 지역의 정부 공식 웹사이트로 직접 확인하세요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프랑스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리옹시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청년 주거 바우처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나왔다면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리옹시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정부 웹사이트에 들어가서 정책 목록을 살펴보는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Scholar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 학술 데이터베이스에서도 검색해보세요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연구 인용이 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Google Scholar, RISS,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DBpia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학술 데이터베이스에서 해당 연구가 실제로 존재하는지 확인하세요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가능하면 원문을 직접 찾아서 읽어보는 게 가장 좋습니다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08443C-7AF6-0D1B-AF17-C250D1F0B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79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1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EEF4808-3EB3-70C1-1E03-B5FF9D6B0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1" y="1476"/>
            <a:ext cx="12293599" cy="1217003"/>
          </a:xfrm>
          <a:prstGeom prst="rect">
            <a:avLst/>
          </a:prstGeom>
        </p:spPr>
      </p:pic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C747F7-9804-B31E-542F-53F2E6C66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230A987D-965C-7B38-0A31-44FA0E2BAB3B}"/>
              </a:ext>
            </a:extLst>
          </p:cNvPr>
          <p:cNvGrpSpPr/>
          <p:nvPr userDrawn="1"/>
        </p:nvGrpSpPr>
        <p:grpSpPr>
          <a:xfrm>
            <a:off x="635560" y="291960"/>
            <a:ext cx="4197697" cy="413683"/>
            <a:chOff x="635560" y="291960"/>
            <a:chExt cx="4197697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87BC059-8297-7B75-FC88-17413EB6D4B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05FA134A-C782-6649-1B4D-ACA840785BEB}"/>
                </a:ext>
              </a:extLst>
            </p:cNvPr>
            <p:cNvSpPr/>
            <p:nvPr/>
          </p:nvSpPr>
          <p:spPr>
            <a:xfrm>
              <a:off x="635560" y="291960"/>
              <a:ext cx="4197697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정책 제안 및 커뮤니케이션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성공적 정책집행을 위한 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5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5898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55D078-2B25-1F64-EB6A-FA3A86D38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FCD32105-3AA3-106E-2415-3772A257AEF6}"/>
              </a:ext>
            </a:extLst>
          </p:cNvPr>
          <p:cNvGrpSpPr/>
          <p:nvPr userDrawn="1"/>
        </p:nvGrpSpPr>
        <p:grpSpPr>
          <a:xfrm>
            <a:off x="635560" y="291960"/>
            <a:ext cx="4197697" cy="413683"/>
            <a:chOff x="635560" y="291960"/>
            <a:chExt cx="4197697" cy="4136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1F14213-9CB5-B62F-179D-8675C12440FC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6A125DB0-1E3A-9BEC-E024-57D1BAE43DC9}"/>
                </a:ext>
              </a:extLst>
            </p:cNvPr>
            <p:cNvSpPr/>
            <p:nvPr/>
          </p:nvSpPr>
          <p:spPr>
            <a:xfrm>
              <a:off x="635560" y="291960"/>
              <a:ext cx="4197697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정책 제안 및 커뮤니케이션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성공적 정책집행을 위한 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그림 112" descr="스크린샷, 어둠, 블루, 우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244B76-ED28-20E7-A34C-8E5F0EB4B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12192000" cy="4038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-1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B4EA0-3B1C-8AB3-D97E-C0EEF1A25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78116268-8E04-CA93-6329-BBC482939C10}"/>
              </a:ext>
            </a:extLst>
          </p:cNvPr>
          <p:cNvGrpSpPr/>
          <p:nvPr userDrawn="1"/>
        </p:nvGrpSpPr>
        <p:grpSpPr>
          <a:xfrm>
            <a:off x="635560" y="291960"/>
            <a:ext cx="4197697" cy="413683"/>
            <a:chOff x="635560" y="291960"/>
            <a:chExt cx="4197697" cy="413683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4E0B2A64-7BFE-4C14-CB6F-43B0DDD98DC7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4DB1051C-3034-E37E-C126-355E4B9565D9}"/>
                </a:ext>
              </a:extLst>
            </p:cNvPr>
            <p:cNvSpPr/>
            <p:nvPr/>
          </p:nvSpPr>
          <p:spPr>
            <a:xfrm>
              <a:off x="635560" y="291960"/>
              <a:ext cx="4197697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정책 제안 및 커뮤니케이션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성공적 정책집행을 위한 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0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야외, 수평선, 자연, 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D45F26-0A2F-1696-A477-E4EEEF54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12192000" cy="0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88C506-B8A7-B343-290B-1DA4A183F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7F87E24C-7748-FE3F-5E12-2EC8021FA8B3}"/>
              </a:ext>
            </a:extLst>
          </p:cNvPr>
          <p:cNvGrpSpPr/>
          <p:nvPr userDrawn="1"/>
        </p:nvGrpSpPr>
        <p:grpSpPr>
          <a:xfrm>
            <a:off x="635560" y="291960"/>
            <a:ext cx="4197697" cy="413683"/>
            <a:chOff x="635560" y="291960"/>
            <a:chExt cx="4197697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452CD3D-1BA9-9B90-A91C-48260DB5DE5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C35BF2F9-885E-D5C7-D3F7-C0ACC0C733E8}"/>
                </a:ext>
              </a:extLst>
            </p:cNvPr>
            <p:cNvSpPr/>
            <p:nvPr/>
          </p:nvSpPr>
          <p:spPr>
            <a:xfrm>
              <a:off x="635560" y="291960"/>
              <a:ext cx="4197697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정책 제안 및 커뮤니케이션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성공적 정책집행을 위한 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45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70F10D-5BCA-EC72-08A9-6A051E92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08442-FAEE-2429-A127-79BA523E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6BC533-0C69-58BA-EDE4-DD21CBF45C0A}"/>
              </a:ext>
            </a:extLst>
          </p:cNvPr>
          <p:cNvCxnSpPr/>
          <p:nvPr userDrawn="1"/>
        </p:nvCxnSpPr>
        <p:spPr>
          <a:xfrm>
            <a:off x="0" y="13614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사다리꼴 7">
            <a:extLst>
              <a:ext uri="{FF2B5EF4-FFF2-40B4-BE49-F238E27FC236}">
                <a16:creationId xmlns:a16="http://schemas.microsoft.com/office/drawing/2014/main" id="{8150AC52-6D2C-6CF1-5A9A-53DE5D22FE7B}"/>
              </a:ext>
            </a:extLst>
          </p:cNvPr>
          <p:cNvSpPr/>
          <p:nvPr userDrawn="1"/>
        </p:nvSpPr>
        <p:spPr>
          <a:xfrm rot="10800000">
            <a:off x="4532671" y="-1"/>
            <a:ext cx="3126658" cy="422788"/>
          </a:xfrm>
          <a:prstGeom prst="trapezoid">
            <a:avLst>
              <a:gd name="adj" fmla="val 105000"/>
            </a:avLst>
          </a:prstGeom>
          <a:blipFill dpi="0" rotWithShape="1">
            <a:blip r:embed="rId4"/>
            <a:srcRect/>
            <a:tile tx="0" ty="-698500" sx="70000" sy="92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6653EE2-26AE-818F-0179-E14744A655F3}"/>
              </a:ext>
            </a:extLst>
          </p:cNvPr>
          <p:cNvSpPr/>
          <p:nvPr userDrawn="1"/>
        </p:nvSpPr>
        <p:spPr>
          <a:xfrm>
            <a:off x="3962402" y="291961"/>
            <a:ext cx="4267198" cy="2813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88900" dist="889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216000" bIns="0" rtlCol="0" anchor="ctr">
            <a:spAutoFit/>
          </a:bodyPr>
          <a:lstStyle/>
          <a:p>
            <a:pPr algn="ctr"/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정책 제안 및 커뮤니케이션</a:t>
            </a:r>
            <a:r>
              <a:rPr lang="en-US" altLang="ko-KR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성공적 정책집행을 위한 전략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75E7125-D16D-2140-A07A-DB78C0E16B8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14786" y="584096"/>
            <a:ext cx="777319" cy="777319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F04912-7C69-5FEC-223A-9FB58D6B5729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98808CF9-1A7F-28A7-7A8E-454C1901C95D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F9AA307-5B7C-106A-F83D-891FBF2AC9A7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57A0091-3568-5A8F-D0F0-046C48F55F4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1ECD51-F0B6-8BAB-E5A0-C75C9F1792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4" r:id="rId3"/>
    <p:sldLayoutId id="2147483655" r:id="rId4"/>
    <p:sldLayoutId id="2147483653" r:id="rId5"/>
    <p:sldLayoutId id="214748365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778A0B3-1E7B-BA67-CD7D-44BEB415CB1E}"/>
              </a:ext>
            </a:extLst>
          </p:cNvPr>
          <p:cNvGrpSpPr/>
          <p:nvPr/>
        </p:nvGrpSpPr>
        <p:grpSpPr>
          <a:xfrm>
            <a:off x="0" y="0"/>
            <a:ext cx="12192193" cy="6858000"/>
            <a:chOff x="0" y="0"/>
            <a:chExt cx="12192193" cy="6858000"/>
          </a:xfrm>
        </p:grpSpPr>
        <p:pic>
          <p:nvPicPr>
            <p:cNvPr id="118" name="그림 117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84D913-529E-5D2C-6B3F-3CC87E99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54294B0B-5092-7DE8-DE7A-74BA4783919C}"/>
                </a:ext>
              </a:extLst>
            </p:cNvPr>
            <p:cNvCxnSpPr/>
            <p:nvPr/>
          </p:nvCxnSpPr>
          <p:spPr>
            <a:xfrm>
              <a:off x="0" y="1232214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EC6F9B13-5556-AD99-3970-06ADFD4184B7}"/>
                </a:ext>
              </a:extLst>
            </p:cNvPr>
            <p:cNvCxnSpPr/>
            <p:nvPr/>
          </p:nvCxnSpPr>
          <p:spPr>
            <a:xfrm>
              <a:off x="0" y="3790982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03AD25B7-B7CD-0055-65F7-604048DD2927}"/>
                </a:ext>
              </a:extLst>
            </p:cNvPr>
            <p:cNvCxnSpPr/>
            <p:nvPr/>
          </p:nvCxnSpPr>
          <p:spPr>
            <a:xfrm>
              <a:off x="0" y="4410107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7359754F-5C5B-8422-7C4E-843C17986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0"/>
              <a:ext cx="2462212" cy="2462212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646C73CE-FAFC-D19E-5FE2-CD380011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0543" y="5086350"/>
              <a:ext cx="1771650" cy="17716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94FA73C5-C12B-244E-9EBD-7A5A89DBF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920649"/>
              <a:ext cx="1399984" cy="1399984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그림 124" descr="텍스트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4A67A4F-EF5F-F4FE-3D5F-CA3773EC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44000" y="355600"/>
              <a:ext cx="2667000" cy="558800"/>
            </a:xfrm>
            <a:prstGeom prst="rect">
              <a:avLst/>
            </a:prstGeom>
          </p:spPr>
        </p:pic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C2388F86-5751-5438-AAA1-4F1E0CD8A2BA}"/>
                </a:ext>
              </a:extLst>
            </p:cNvPr>
            <p:cNvGrpSpPr/>
            <p:nvPr/>
          </p:nvGrpSpPr>
          <p:grpSpPr>
            <a:xfrm>
              <a:off x="802482" y="378145"/>
              <a:ext cx="54768" cy="569116"/>
              <a:chOff x="895351" y="378145"/>
              <a:chExt cx="54768" cy="569116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1D476CE6-0570-415D-F7F0-A90931B25395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58FCE246-6494-2359-CB39-8394D624C4FA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4018CE1C-80B1-1298-AD24-17CC562B0542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1181452-3445-F801-0B89-DFB92F442A8E}"/>
                </a:ext>
              </a:extLst>
            </p:cNvPr>
            <p:cNvGrpSpPr/>
            <p:nvPr/>
          </p:nvGrpSpPr>
          <p:grpSpPr>
            <a:xfrm>
              <a:off x="6643688" y="5329558"/>
              <a:ext cx="54768" cy="569116"/>
              <a:chOff x="895351" y="378145"/>
              <a:chExt cx="54768" cy="569116"/>
            </a:xfrm>
          </p:grpSpPr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B17E927C-D271-65CC-03E9-75DDC5C78E36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E0D27114-C95D-9501-BF1B-DF2539D5A6F6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8E30A757-9DAD-713E-655C-9774DE527FEC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0CC498-ECA8-9011-AD59-CCF158365F4E}"/>
                </a:ext>
              </a:extLst>
            </p:cNvPr>
            <p:cNvSpPr txBox="1"/>
            <p:nvPr/>
          </p:nvSpPr>
          <p:spPr>
            <a:xfrm>
              <a:off x="1063625" y="2200275"/>
              <a:ext cx="5477782" cy="158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700" spc="-4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5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정책디자인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F2BA08F-CCAA-0266-1565-BF78CCF24BFD}"/>
                </a:ext>
              </a:extLst>
            </p:cNvPr>
            <p:cNvSpPr txBox="1"/>
            <p:nvPr/>
          </p:nvSpPr>
          <p:spPr>
            <a:xfrm>
              <a:off x="1047750" y="1447800"/>
              <a:ext cx="54412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spc="-18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에어" pitchFamily="2" charset="-127"/>
                  <a:ea typeface="카페24 아네모네에어" pitchFamily="2" charset="-127"/>
                </a:rPr>
                <a:t>사회문제 해결을 위한</a:t>
              </a:r>
            </a:p>
          </p:txBody>
        </p: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5099BFA-4AB8-E3B6-F881-B904E3269AF2}"/>
                </a:ext>
              </a:extLst>
            </p:cNvPr>
            <p:cNvGrpSpPr/>
            <p:nvPr/>
          </p:nvGrpSpPr>
          <p:grpSpPr>
            <a:xfrm>
              <a:off x="5469730" y="0"/>
              <a:ext cx="5295106" cy="3792563"/>
              <a:chOff x="5493544" y="0"/>
              <a:chExt cx="5295106" cy="3792563"/>
            </a:xfrm>
          </p:grpSpPr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6BA3D972-D55E-F778-77A6-7163DC53F538}"/>
                  </a:ext>
                </a:extLst>
              </p:cNvPr>
              <p:cNvSpPr/>
              <p:nvPr/>
            </p:nvSpPr>
            <p:spPr>
              <a:xfrm flipH="1">
                <a:off x="5738810" y="1433511"/>
                <a:ext cx="5049840" cy="2116139"/>
              </a:xfrm>
              <a:custGeom>
                <a:avLst/>
                <a:gdLst>
                  <a:gd name="connsiteX0" fmla="*/ 2933702 w 5049840"/>
                  <a:gd name="connsiteY0" fmla="*/ 0 h 2116139"/>
                  <a:gd name="connsiteX1" fmla="*/ 2933701 w 5049840"/>
                  <a:gd name="connsiteY1" fmla="*/ 0 h 2116139"/>
                  <a:gd name="connsiteX2" fmla="*/ 0 w 5049840"/>
                  <a:gd name="connsiteY2" fmla="*/ 0 h 2116139"/>
                  <a:gd name="connsiteX3" fmla="*/ 0 w 5049840"/>
                  <a:gd name="connsiteY3" fmla="*/ 2116139 h 2116139"/>
                  <a:gd name="connsiteX4" fmla="*/ 2933701 w 5049840"/>
                  <a:gd name="connsiteY4" fmla="*/ 2116139 h 2116139"/>
                  <a:gd name="connsiteX5" fmla="*/ 2933702 w 5049840"/>
                  <a:gd name="connsiteY5" fmla="*/ 2116139 h 2116139"/>
                  <a:gd name="connsiteX6" fmla="*/ 5049840 w 5049840"/>
                  <a:gd name="connsiteY6" fmla="*/ 2116139 h 2116139"/>
                  <a:gd name="connsiteX7" fmla="*/ 2933702 w 5049840"/>
                  <a:gd name="connsiteY7" fmla="*/ 1 h 2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9840" h="2116139">
                    <a:moveTo>
                      <a:pt x="2933702" y="0"/>
                    </a:moveTo>
                    <a:lnTo>
                      <a:pt x="2933701" y="0"/>
                    </a:lnTo>
                    <a:lnTo>
                      <a:pt x="0" y="0"/>
                    </a:lnTo>
                    <a:lnTo>
                      <a:pt x="0" y="2116139"/>
                    </a:lnTo>
                    <a:lnTo>
                      <a:pt x="2933701" y="2116139"/>
                    </a:lnTo>
                    <a:lnTo>
                      <a:pt x="2933702" y="2116139"/>
                    </a:lnTo>
                    <a:lnTo>
                      <a:pt x="5049840" y="2116139"/>
                    </a:lnTo>
                    <a:lnTo>
                      <a:pt x="293370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8459E8C2-1C24-0DE2-F1E3-057C5AD4F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93544" y="0"/>
                <a:ext cx="3792563" cy="3792563"/>
              </a:xfrm>
              <a:prstGeom prst="line">
                <a:avLst/>
              </a:prstGeom>
              <a:ln w="6350">
                <a:solidFill>
                  <a:srgbClr val="1F3C67">
                    <a:alpha val="2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2A1142DF-AD9A-287F-ECBD-E90B46F435C0}"/>
                </a:ext>
              </a:extLst>
            </p:cNvPr>
            <p:cNvGrpSpPr/>
            <p:nvPr/>
          </p:nvGrpSpPr>
          <p:grpSpPr>
            <a:xfrm>
              <a:off x="1150573" y="5434333"/>
              <a:ext cx="473870" cy="473870"/>
              <a:chOff x="1150573" y="5434333"/>
              <a:chExt cx="473870" cy="47387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33EC226-1FC0-E12A-00B7-03E4057344DA}"/>
                  </a:ext>
                </a:extLst>
              </p:cNvPr>
              <p:cNvSpPr/>
              <p:nvPr/>
            </p:nvSpPr>
            <p:spPr>
              <a:xfrm>
                <a:off x="115057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1" name="그림 140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0F4300C-2B6A-24FB-9E6E-21D2B6D05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1574" y="5480051"/>
                <a:ext cx="441325" cy="387350"/>
              </a:xfrm>
              <a:prstGeom prst="rect">
                <a:avLst/>
              </a:prstGeom>
            </p:spPr>
          </p:pic>
        </p:grp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EED4200B-41C2-85BE-4AD6-0CCA8A97E182}"/>
                </a:ext>
              </a:extLst>
            </p:cNvPr>
            <p:cNvGrpSpPr/>
            <p:nvPr/>
          </p:nvGrpSpPr>
          <p:grpSpPr>
            <a:xfrm>
              <a:off x="1808393" y="5434333"/>
              <a:ext cx="473870" cy="473870"/>
              <a:chOff x="1808393" y="5434333"/>
              <a:chExt cx="473870" cy="473870"/>
            </a:xfrm>
          </p:grpSpPr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57EBD714-5BB6-D949-E90F-B522E218C6C2}"/>
                  </a:ext>
                </a:extLst>
              </p:cNvPr>
              <p:cNvSpPr/>
              <p:nvPr/>
            </p:nvSpPr>
            <p:spPr>
              <a:xfrm>
                <a:off x="180839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4" name="그림 14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1211A61-7063-6442-7356-7A891C911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0550" y="5499099"/>
                <a:ext cx="358775" cy="368301"/>
              </a:xfrm>
              <a:prstGeom prst="rect">
                <a:avLst/>
              </a:prstGeom>
            </p:spPr>
          </p:pic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75378133-4B41-A919-1F4D-618C55F61C99}"/>
                </a:ext>
              </a:extLst>
            </p:cNvPr>
            <p:cNvGrpSpPr/>
            <p:nvPr/>
          </p:nvGrpSpPr>
          <p:grpSpPr>
            <a:xfrm>
              <a:off x="2466213" y="5434333"/>
              <a:ext cx="473870" cy="473870"/>
              <a:chOff x="2466213" y="5434333"/>
              <a:chExt cx="473870" cy="473870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B75A1735-0CBE-68E5-27D8-4D1166F0D54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7" name="그림 14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F2A8321-6E12-C3E6-EBEF-10E7E6B54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84D6E644-BFFD-2D92-7A35-746B125BAA3D}"/>
                </a:ext>
              </a:extLst>
            </p:cNvPr>
            <p:cNvGrpSpPr/>
            <p:nvPr/>
          </p:nvGrpSpPr>
          <p:grpSpPr>
            <a:xfrm>
              <a:off x="3124033" y="5434333"/>
              <a:ext cx="473870" cy="473870"/>
              <a:chOff x="3124033" y="5434333"/>
              <a:chExt cx="473870" cy="473870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B0AAF1AB-1178-5A31-47DE-A409035F9989}"/>
                  </a:ext>
                </a:extLst>
              </p:cNvPr>
              <p:cNvSpPr/>
              <p:nvPr/>
            </p:nvSpPr>
            <p:spPr>
              <a:xfrm>
                <a:off x="312403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0" name="그림 149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46CEA1A-BD66-5AEC-3C4B-319F253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5480051"/>
                <a:ext cx="339725" cy="387350"/>
              </a:xfrm>
              <a:prstGeom prst="rect">
                <a:avLst/>
              </a:prstGeom>
            </p:spPr>
          </p:pic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FAA27F9E-0949-9834-8E0B-F8BECC7B60E2}"/>
                </a:ext>
              </a:extLst>
            </p:cNvPr>
            <p:cNvGrpSpPr/>
            <p:nvPr/>
          </p:nvGrpSpPr>
          <p:grpSpPr>
            <a:xfrm>
              <a:off x="3781854" y="5434333"/>
              <a:ext cx="473870" cy="473870"/>
              <a:chOff x="3781854" y="5434333"/>
              <a:chExt cx="473870" cy="47387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0CBE33A6-5EE0-05CF-2F58-9E092B886D41}"/>
                  </a:ext>
                </a:extLst>
              </p:cNvPr>
              <p:cNvSpPr/>
              <p:nvPr/>
            </p:nvSpPr>
            <p:spPr>
              <a:xfrm>
                <a:off x="3781854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3" name="그림 15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541CF9D-80B3-43C3-2258-6AC6C169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3974" y="5480051"/>
                <a:ext cx="390525" cy="387350"/>
              </a:xfrm>
              <a:prstGeom prst="rect">
                <a:avLst/>
              </a:prstGeom>
            </p:spPr>
          </p:pic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6C17F00F-8092-56BC-9AEB-7D3D2754DA11}"/>
                </a:ext>
              </a:extLst>
            </p:cNvPr>
            <p:cNvGrpSpPr/>
            <p:nvPr/>
          </p:nvGrpSpPr>
          <p:grpSpPr>
            <a:xfrm>
              <a:off x="1033462" y="3920649"/>
              <a:ext cx="1543051" cy="400110"/>
              <a:chOff x="1033462" y="3920649"/>
              <a:chExt cx="1543051" cy="400110"/>
            </a:xfrm>
          </p:grpSpPr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5D9C7DF5-8FC1-C78B-3BEA-BBCB641E0F4C}"/>
                  </a:ext>
                </a:extLst>
              </p:cNvPr>
              <p:cNvSpPr/>
              <p:nvPr/>
            </p:nvSpPr>
            <p:spPr>
              <a:xfrm>
                <a:off x="1033462" y="3925253"/>
                <a:ext cx="1543051" cy="365760"/>
              </a:xfrm>
              <a:prstGeom prst="parallelogram">
                <a:avLst>
                  <a:gd name="adj" fmla="val 99218"/>
                </a:avLst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5CF771-E4EE-E50B-392A-2EB59E513DB9}"/>
                  </a:ext>
                </a:extLst>
              </p:cNvPr>
              <p:cNvSpPr txBox="1"/>
              <p:nvPr/>
            </p:nvSpPr>
            <p:spPr>
              <a:xfrm>
                <a:off x="1352090" y="3920649"/>
                <a:ext cx="930063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2000" i="1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15</a:t>
                </a:r>
                <a:r>
                  <a:rPr lang="ko-KR" altLang="en-US" sz="2000" i="1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주차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EAED6-C3E9-5D38-B2EC-6274B3FCEA5D}"/>
                </a:ext>
              </a:extLst>
            </p:cNvPr>
            <p:cNvSpPr txBox="1"/>
            <p:nvPr/>
          </p:nvSpPr>
          <p:spPr>
            <a:xfrm>
              <a:off x="2533650" y="3903980"/>
              <a:ext cx="6599884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정책 제안 및 커뮤니케이션</a:t>
              </a:r>
              <a:r>
                <a:rPr lang="en-US" altLang="ko-KR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성공적 정책집행을 위한 전략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24F479-CD41-8375-3A82-1EEBFC0E9DF7}"/>
                </a:ext>
              </a:extLst>
            </p:cNvPr>
            <p:cNvSpPr txBox="1"/>
            <p:nvPr/>
          </p:nvSpPr>
          <p:spPr>
            <a:xfrm>
              <a:off x="4885711" y="5221605"/>
              <a:ext cx="10871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박 형 준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9BE83-3286-C91F-6B99-B75006D25F32}"/>
                </a:ext>
              </a:extLst>
            </p:cNvPr>
            <p:cNvSpPr txBox="1"/>
            <p:nvPr/>
          </p:nvSpPr>
          <p:spPr>
            <a:xfrm>
              <a:off x="4537744" y="5666848"/>
              <a:ext cx="182838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성균관대학교 행정학과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E2D3C4-40B9-4FB1-1B81-0A40309420F5}"/>
                </a:ext>
              </a:extLst>
            </p:cNvPr>
            <p:cNvSpPr txBox="1"/>
            <p:nvPr/>
          </p:nvSpPr>
          <p:spPr>
            <a:xfrm>
              <a:off x="5859581" y="5311248"/>
              <a:ext cx="50654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교수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1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837C6-FB7E-0722-841F-E34946A4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904DBDC-ED9D-CEE6-4421-B8A4BD9E2DAE}"/>
              </a:ext>
            </a:extLst>
          </p:cNvPr>
          <p:cNvSpPr txBox="1"/>
          <p:nvPr/>
        </p:nvSpPr>
        <p:spPr>
          <a:xfrm>
            <a:off x="778495" y="673792"/>
            <a:ext cx="4208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이해와 대응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D7C61-5B91-72B2-9BF2-F0F2C8D490FF}"/>
              </a:ext>
            </a:extLst>
          </p:cNvPr>
          <p:cNvSpPr txBox="1"/>
          <p:nvPr/>
        </p:nvSpPr>
        <p:spPr>
          <a:xfrm>
            <a:off x="1134095" y="1593928"/>
            <a:ext cx="28539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 방안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DD260FF-9759-D14B-DE00-993E497A7F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55D6B1B-2C46-D2BD-116A-337C5695E6DD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87751F-BDC6-F0D2-761C-783387B44111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검증 체크리스트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6B23DA3F-B209-FBBA-2044-4C8399B1036D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F8F7FC25-D1E2-D51C-157D-365A133706F3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" name="그림 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B11D8729-72BB-7175-8C91-29B926BE2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566C4D7-7A29-AB64-F8A6-89D858E5082A}"/>
              </a:ext>
            </a:extLst>
          </p:cNvPr>
          <p:cNvGrpSpPr/>
          <p:nvPr/>
        </p:nvGrpSpPr>
        <p:grpSpPr>
          <a:xfrm>
            <a:off x="5312958" y="2908996"/>
            <a:ext cx="6189857" cy="863570"/>
            <a:chOff x="3965516" y="2790917"/>
            <a:chExt cx="6189857" cy="8635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7706D1-BC1B-A666-AD63-A8E261D129BD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구체적 수치가 나왔을 경우</a:t>
              </a:r>
              <a:b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통계청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정부 발표 자료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공식 연구 보고서로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리체크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D7EF1A0-9999-3529-C70C-943456C81FF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90C81155-7406-E5CC-AF9E-BD3EE16A192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4F9D5481-03FC-9880-EF43-C933F96F0EE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4B16A1B-F6A0-C602-CD14-D62AE4758D22}"/>
              </a:ext>
            </a:extLst>
          </p:cNvPr>
          <p:cNvGrpSpPr/>
          <p:nvPr/>
        </p:nvGrpSpPr>
        <p:grpSpPr>
          <a:xfrm>
            <a:off x="5312958" y="3922633"/>
            <a:ext cx="6189857" cy="863570"/>
            <a:chOff x="3965516" y="2790917"/>
            <a:chExt cx="6189857" cy="8635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8CE998-C72E-6342-632C-D21752AC6FC0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정책 사례가 언급되었을 경우</a:t>
              </a:r>
              <a:b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해당 국가나 지역의 정부 공식 웹사이트로 직접 확인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4368273E-794B-23BB-D60B-7DA7438BDF0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B8EC6AA3-20C4-50BC-E990-866508D41F1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3DD96B45-1343-FB02-3DBE-90C93BA0570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3D1E741-6FEA-CA91-71FA-2DDA0FABCCBB}"/>
              </a:ext>
            </a:extLst>
          </p:cNvPr>
          <p:cNvGrpSpPr/>
          <p:nvPr/>
        </p:nvGrpSpPr>
        <p:grpSpPr>
          <a:xfrm>
            <a:off x="5312958" y="4936270"/>
            <a:ext cx="6189857" cy="1263679"/>
            <a:chOff x="3965516" y="2790917"/>
            <a:chExt cx="6189857" cy="12636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B0A81E-9983-6492-F2F2-9A48C50BC982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126367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연구 인용이 있을 경우</a:t>
              </a:r>
              <a:b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학술 데이터베이스에서 해당 연구가 실제로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     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존재하는지 확인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7BF6B763-23FE-B933-6AE8-1D6549CEC17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996C1C93-9CC7-F53A-0417-5BBEE8E35C3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4A9E8276-8B42-1655-E48E-1B32A99A821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51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C2329-07F6-306A-97AC-C55171C99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35B03E3-B043-85B2-39BE-3E2285030776}"/>
              </a:ext>
            </a:extLst>
          </p:cNvPr>
          <p:cNvSpPr txBox="1"/>
          <p:nvPr/>
        </p:nvSpPr>
        <p:spPr>
          <a:xfrm>
            <a:off x="778495" y="673792"/>
            <a:ext cx="4208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이해와 대응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9AF46-6C0D-327C-E408-92FA6FCB2F88}"/>
              </a:ext>
            </a:extLst>
          </p:cNvPr>
          <p:cNvSpPr txBox="1"/>
          <p:nvPr/>
        </p:nvSpPr>
        <p:spPr>
          <a:xfrm>
            <a:off x="1134095" y="1593928"/>
            <a:ext cx="28539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 방안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CE9EAD8-3F29-B96B-F6B8-B8124650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85EE3F24-7FC3-ADD5-C9EB-E90E69CD2FC1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C2D6F2-0E4D-89F3-0119-78363CFFB8ED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검증 체크리스트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B41D74DA-307A-0F92-058D-CAA9818C1194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67DAFAA0-8C0C-AD32-9B25-BC07D35EEEAB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" name="그림 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B5AD6E8F-EE36-7CE7-D6D0-ABE64B2864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2B280BB-3FEB-E5BD-36F3-16AA701FF931}"/>
              </a:ext>
            </a:extLst>
          </p:cNvPr>
          <p:cNvGrpSpPr/>
          <p:nvPr/>
        </p:nvGrpSpPr>
        <p:grpSpPr>
          <a:xfrm>
            <a:off x="5312958" y="2908996"/>
            <a:ext cx="6189857" cy="863570"/>
            <a:chOff x="3965516" y="2790917"/>
            <a:chExt cx="6189857" cy="8635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BBA77F-1BBE-651D-A2A3-710F59A7A63E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전문가 의견이 인용되었을 경우</a:t>
              </a:r>
              <a:b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그 전문가의 실제 발언이나 저작 확인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5D96F6D-C112-782F-A171-809525632DD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40271AC5-34A5-B1F0-B115-E109737B1C3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C4211EC4-B264-D7FC-9DB9-36FA65A1E45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9C94353-DFCF-E640-CEB6-4D062538CF8B}"/>
              </a:ext>
            </a:extLst>
          </p:cNvPr>
          <p:cNvGrpSpPr/>
          <p:nvPr/>
        </p:nvGrpSpPr>
        <p:grpSpPr>
          <a:xfrm>
            <a:off x="5312958" y="3922633"/>
            <a:ext cx="6189857" cy="863570"/>
            <a:chOff x="3965516" y="2790917"/>
            <a:chExt cx="6189857" cy="8635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E4E05C-EACB-1DFB-9A00-05B83D4A0497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역사적 사실이 언급되었을 경우</a:t>
              </a:r>
              <a:b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복수의 신뢰할 만한 출처로 교차 검증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25F28EF2-4560-72CD-0D47-BAE228D96B7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192808D9-5825-9646-69EF-69EB56D2B0A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CA476217-192A-8F20-AE0D-B55ABE5DFFB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34435-361A-B107-A125-93CBE4BC4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E8A3738-C07F-8514-87A7-94376D77A5B0}"/>
              </a:ext>
            </a:extLst>
          </p:cNvPr>
          <p:cNvSpPr txBox="1"/>
          <p:nvPr/>
        </p:nvSpPr>
        <p:spPr>
          <a:xfrm>
            <a:off x="778495" y="673792"/>
            <a:ext cx="4208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이해와 대응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4CF0DB-7BC4-4B32-CECB-A9D732C5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B70824-73A4-9E63-ECF7-FD2741383916}"/>
              </a:ext>
            </a:extLst>
          </p:cNvPr>
          <p:cNvSpPr txBox="1"/>
          <p:nvPr/>
        </p:nvSpPr>
        <p:spPr>
          <a:xfrm>
            <a:off x="1134095" y="1593928"/>
            <a:ext cx="35407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탐지 훈련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86C52A1-BB4F-1F6A-C661-FE8B411C41DE}"/>
              </a:ext>
            </a:extLst>
          </p:cNvPr>
          <p:cNvSpPr/>
          <p:nvPr/>
        </p:nvSpPr>
        <p:spPr>
          <a:xfrm>
            <a:off x="1134095" y="3015284"/>
            <a:ext cx="7949580" cy="1287358"/>
          </a:xfrm>
          <a:prstGeom prst="roundRect">
            <a:avLst>
              <a:gd name="adj" fmla="val 18653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서울시는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2024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년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'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청년 안심 주거 프로젝트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'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를 통해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10,000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가구에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월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30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만원을 지원하여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참여자의 주거 만족도를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85%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향상시켰습니다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779141-48C5-4F75-7B1D-5260CC62C020}"/>
              </a:ext>
            </a:extLst>
          </p:cNvPr>
          <p:cNvGrpSpPr/>
          <p:nvPr/>
        </p:nvGrpSpPr>
        <p:grpSpPr>
          <a:xfrm>
            <a:off x="1501110" y="2314633"/>
            <a:ext cx="1901311" cy="961103"/>
            <a:chOff x="1050672" y="3444191"/>
            <a:chExt cx="1772159" cy="895819"/>
          </a:xfrm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3676B746-692C-BDC5-16EC-6C9777C8F345}"/>
                </a:ext>
              </a:extLst>
            </p:cNvPr>
            <p:cNvSpPr/>
            <p:nvPr/>
          </p:nvSpPr>
          <p:spPr>
            <a:xfrm>
              <a:off x="1961116" y="4150425"/>
              <a:ext cx="325417" cy="189585"/>
            </a:xfrm>
            <a:custGeom>
              <a:avLst/>
              <a:gdLst>
                <a:gd name="connsiteX0" fmla="*/ 0 w 325417"/>
                <a:gd name="connsiteY0" fmla="*/ 0 h 345488"/>
                <a:gd name="connsiteX1" fmla="*/ 234740 w 325417"/>
                <a:gd name="connsiteY1" fmla="*/ 0 h 345488"/>
                <a:gd name="connsiteX2" fmla="*/ 230678 w 325417"/>
                <a:gd name="connsiteY2" fmla="*/ 7484 h 345488"/>
                <a:gd name="connsiteX3" fmla="*/ 208472 w 325417"/>
                <a:gd name="connsiteY3" fmla="*/ 117475 h 345488"/>
                <a:gd name="connsiteX4" fmla="*/ 291236 w 325417"/>
                <a:gd name="connsiteY4" fmla="*/ 317286 h 345488"/>
                <a:gd name="connsiteX5" fmla="*/ 325417 w 325417"/>
                <a:gd name="connsiteY5" fmla="*/ 345488 h 345488"/>
                <a:gd name="connsiteX6" fmla="*/ 303177 w 325417"/>
                <a:gd name="connsiteY6" fmla="*/ 338584 h 345488"/>
                <a:gd name="connsiteX7" fmla="*/ 15938 w 325417"/>
                <a:gd name="connsiteY7" fmla="*/ 51345 h 345488"/>
                <a:gd name="connsiteX8" fmla="*/ 0 w 325417"/>
                <a:gd name="connsiteY8" fmla="*/ 0 h 3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17" h="345488">
                  <a:moveTo>
                    <a:pt x="0" y="0"/>
                  </a:moveTo>
                  <a:lnTo>
                    <a:pt x="234740" y="0"/>
                  </a:lnTo>
                  <a:lnTo>
                    <a:pt x="230678" y="7484"/>
                  </a:lnTo>
                  <a:cubicBezTo>
                    <a:pt x="216379" y="41291"/>
                    <a:pt x="208472" y="78460"/>
                    <a:pt x="208472" y="117475"/>
                  </a:cubicBezTo>
                  <a:cubicBezTo>
                    <a:pt x="208472" y="195506"/>
                    <a:pt x="240100" y="266150"/>
                    <a:pt x="291236" y="317286"/>
                  </a:cubicBezTo>
                  <a:lnTo>
                    <a:pt x="325417" y="345488"/>
                  </a:lnTo>
                  <a:lnTo>
                    <a:pt x="303177" y="338584"/>
                  </a:lnTo>
                  <a:cubicBezTo>
                    <a:pt x="174027" y="283958"/>
                    <a:pt x="70564" y="180495"/>
                    <a:pt x="15938" y="51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700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B7298658-F81E-A8A5-B8C9-8323A469A8E1}"/>
                </a:ext>
              </a:extLst>
            </p:cNvPr>
            <p:cNvSpPr/>
            <p:nvPr/>
          </p:nvSpPr>
          <p:spPr>
            <a:xfrm>
              <a:off x="1050672" y="3444191"/>
              <a:ext cx="1772159" cy="706234"/>
            </a:xfrm>
            <a:prstGeom prst="roundRect">
              <a:avLst>
                <a:gd name="adj" fmla="val 50000"/>
              </a:avLst>
            </a:prstGeom>
            <a:solidFill>
              <a:srgbClr val="0B2EB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4F1833-ED5E-75CB-12A1-44220711DB1E}"/>
                </a:ext>
              </a:extLst>
            </p:cNvPr>
            <p:cNvSpPr txBox="1"/>
            <p:nvPr/>
          </p:nvSpPr>
          <p:spPr>
            <a:xfrm>
              <a:off x="1421880" y="3539267"/>
              <a:ext cx="1029745" cy="51636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R="0" lvl="0" algn="ctr" defTabSz="914400" rtl="0" eaLnBrk="1" fontAlgn="auto" latinLnBrk="1" hangingPunct="1">
                <a:lnSpc>
                  <a:spcPct val="125000"/>
                </a:lnSpc>
                <a:spcBef>
                  <a:spcPts val="0"/>
                </a:spcBef>
                <a:buClr>
                  <a:srgbClr val="4741BE"/>
                </a:buClr>
                <a:buSzTx/>
                <a:tabLst/>
                <a:defRPr/>
              </a:pP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AI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답변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E85F2A9-F982-6BFE-DA6C-5A0A5565CE41}"/>
              </a:ext>
            </a:extLst>
          </p:cNvPr>
          <p:cNvSpPr txBox="1"/>
          <p:nvPr/>
        </p:nvSpPr>
        <p:spPr>
          <a:xfrm>
            <a:off x="2370650" y="4584365"/>
            <a:ext cx="5476470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이 문장에서 </a:t>
            </a:r>
            <a:r>
              <a:rPr lang="ko-KR" altLang="en-US" sz="2000" spc="-80" dirty="0" err="1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할루시네이션일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가능성이 있는 부분은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?</a:t>
            </a:r>
            <a:endParaRPr lang="ko-KR" altLang="en-US" sz="2000" b="1" spc="-8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60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CBF70-6814-4D5C-0760-57CA7165F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2726238-CB68-7172-205C-89178B67F9F6}"/>
              </a:ext>
            </a:extLst>
          </p:cNvPr>
          <p:cNvSpPr txBox="1"/>
          <p:nvPr/>
        </p:nvSpPr>
        <p:spPr>
          <a:xfrm>
            <a:off x="778495" y="673792"/>
            <a:ext cx="4208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이해와 대응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5A3B4D2-111E-8255-3519-4A6924D04D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1AB279-E6AF-376F-315F-74EA98019819}"/>
              </a:ext>
            </a:extLst>
          </p:cNvPr>
          <p:cNvSpPr txBox="1"/>
          <p:nvPr/>
        </p:nvSpPr>
        <p:spPr>
          <a:xfrm>
            <a:off x="1134095" y="1593928"/>
            <a:ext cx="35407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탐지 질문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2331A55-1BFF-040B-12CB-22607C665C5D}"/>
              </a:ext>
            </a:extLst>
          </p:cNvPr>
          <p:cNvGrpSpPr/>
          <p:nvPr/>
        </p:nvGrpSpPr>
        <p:grpSpPr>
          <a:xfrm>
            <a:off x="1009417" y="2314719"/>
            <a:ext cx="4647105" cy="1114281"/>
            <a:chOff x="1009417" y="2314719"/>
            <a:chExt cx="4647105" cy="111428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57CC278E-539B-DF2C-3157-AA904F9D96FD}"/>
                </a:ext>
              </a:extLst>
            </p:cNvPr>
            <p:cNvSpPr/>
            <p:nvPr/>
          </p:nvSpPr>
          <p:spPr>
            <a:xfrm>
              <a:off x="1280892" y="2530231"/>
              <a:ext cx="4375630" cy="89876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이 프로젝트가 실제로 존재하나요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 </a:t>
              </a:r>
              <a:endParaRPr lang="ko-KR" altLang="en-US" dirty="0"/>
            </a:p>
          </p:txBody>
        </p:sp>
        <p:pic>
          <p:nvPicPr>
            <p:cNvPr id="7" name="그림 6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E3E9A23-F11A-3C96-891D-6FFB217B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6C272E6-F87A-ABB2-2284-A72A84750152}"/>
              </a:ext>
            </a:extLst>
          </p:cNvPr>
          <p:cNvGrpSpPr/>
          <p:nvPr/>
        </p:nvGrpSpPr>
        <p:grpSpPr>
          <a:xfrm>
            <a:off x="1009417" y="3505565"/>
            <a:ext cx="4647105" cy="1114281"/>
            <a:chOff x="1009417" y="2314719"/>
            <a:chExt cx="4647105" cy="1114281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4F05D165-93BC-A30A-1267-174BF3D8DF40}"/>
                </a:ext>
              </a:extLst>
            </p:cNvPr>
            <p:cNvSpPr/>
            <p:nvPr/>
          </p:nvSpPr>
          <p:spPr>
            <a:xfrm>
              <a:off x="1280892" y="2530231"/>
              <a:ext cx="4375630" cy="89876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시기가 정확한가요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</a:t>
              </a:r>
            </a:p>
          </p:txBody>
        </p:sp>
        <p:pic>
          <p:nvPicPr>
            <p:cNvPr id="17" name="그림 16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22016867-9D6E-28C7-75D3-2A52E1A5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149CABB-75CA-CEEB-77E0-9C3A75E4F5F6}"/>
              </a:ext>
            </a:extLst>
          </p:cNvPr>
          <p:cNvGrpSpPr/>
          <p:nvPr/>
        </p:nvGrpSpPr>
        <p:grpSpPr>
          <a:xfrm>
            <a:off x="1009417" y="4792996"/>
            <a:ext cx="4647105" cy="1114281"/>
            <a:chOff x="1009417" y="2314719"/>
            <a:chExt cx="4647105" cy="1114281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A79B30DF-294A-C1A6-0F21-66421DD426C6}"/>
                </a:ext>
              </a:extLst>
            </p:cNvPr>
            <p:cNvSpPr/>
            <p:nvPr/>
          </p:nvSpPr>
          <p:spPr>
            <a:xfrm>
              <a:off x="1280892" y="2530231"/>
              <a:ext cx="4375630" cy="89876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지원 규모가 정확한가요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</a:t>
              </a:r>
            </a:p>
          </p:txBody>
        </p:sp>
        <p:pic>
          <p:nvPicPr>
            <p:cNvPr id="20" name="그림 19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07892753-C0B0-C75E-9421-0D489812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836FC08-4CF9-2289-18CB-973DF60517FE}"/>
              </a:ext>
            </a:extLst>
          </p:cNvPr>
          <p:cNvGrpSpPr/>
          <p:nvPr/>
        </p:nvGrpSpPr>
        <p:grpSpPr>
          <a:xfrm>
            <a:off x="5985455" y="2314719"/>
            <a:ext cx="4647105" cy="1114281"/>
            <a:chOff x="1009417" y="2314719"/>
            <a:chExt cx="4647105" cy="1114281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741036DD-1B89-9877-4C7F-09781F6EBF70}"/>
                </a:ext>
              </a:extLst>
            </p:cNvPr>
            <p:cNvSpPr/>
            <p:nvPr/>
          </p:nvSpPr>
          <p:spPr>
            <a:xfrm>
              <a:off x="1280892" y="2530231"/>
              <a:ext cx="4375630" cy="89876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지원 금액이 맞나요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</a:t>
              </a:r>
            </a:p>
          </p:txBody>
        </p:sp>
        <p:pic>
          <p:nvPicPr>
            <p:cNvPr id="23" name="그림 22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46F27A9-35D6-B1D8-FEE4-8D1A9BBFF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25BD579-FC9A-1CE7-C4B4-1AB7B8DEF637}"/>
              </a:ext>
            </a:extLst>
          </p:cNvPr>
          <p:cNvGrpSpPr/>
          <p:nvPr/>
        </p:nvGrpSpPr>
        <p:grpSpPr>
          <a:xfrm>
            <a:off x="5985455" y="3505565"/>
            <a:ext cx="4647105" cy="1114281"/>
            <a:chOff x="1009417" y="2314719"/>
            <a:chExt cx="4647105" cy="1114281"/>
          </a:xfrm>
        </p:grpSpPr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94EBEC05-D238-5A92-C2BC-558E705D7F24}"/>
                </a:ext>
              </a:extLst>
            </p:cNvPr>
            <p:cNvSpPr/>
            <p:nvPr/>
          </p:nvSpPr>
          <p:spPr>
            <a:xfrm>
              <a:off x="1280892" y="2530231"/>
              <a:ext cx="4375630" cy="89876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만족도를 어떻게 측정했고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, 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향상이라는 게 무엇과 비교한 건가요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</a:t>
              </a:r>
            </a:p>
          </p:txBody>
        </p:sp>
        <p:pic>
          <p:nvPicPr>
            <p:cNvPr id="26" name="그림 25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0E279B0-05A7-E9EA-F942-6AEB659BC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F08D768-49A8-FCC8-C34A-2204EB86E86A}"/>
              </a:ext>
            </a:extLst>
          </p:cNvPr>
          <p:cNvGrpSpPr/>
          <p:nvPr/>
        </p:nvGrpSpPr>
        <p:grpSpPr>
          <a:xfrm>
            <a:off x="5985455" y="4792996"/>
            <a:ext cx="4647105" cy="1114281"/>
            <a:chOff x="1009417" y="2314719"/>
            <a:chExt cx="4647105" cy="1114281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B95F9E7C-A7A0-795C-375A-24566EAF4645}"/>
                </a:ext>
              </a:extLst>
            </p:cNvPr>
            <p:cNvSpPr/>
            <p:nvPr/>
          </p:nvSpPr>
          <p:spPr>
            <a:xfrm>
              <a:off x="1280892" y="2530231"/>
              <a:ext cx="4375630" cy="89876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질문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, 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출처는 어디인가요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</a:t>
              </a:r>
              <a:endParaRPr lang="ko-KR" altLang="en-US" dirty="0"/>
            </a:p>
          </p:txBody>
        </p:sp>
        <p:pic>
          <p:nvPicPr>
            <p:cNvPr id="29" name="그림 28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2CAC9E9A-D83C-B8AF-F44A-6872C823F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3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7E3CA-F917-FBCE-B25A-A3A120201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97402F0-54F4-D438-75C1-EBEB2344CA6A}"/>
              </a:ext>
            </a:extLst>
          </p:cNvPr>
          <p:cNvSpPr txBox="1"/>
          <p:nvPr/>
        </p:nvSpPr>
        <p:spPr>
          <a:xfrm>
            <a:off x="778495" y="673792"/>
            <a:ext cx="4208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이해와 대응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DF0BAC4-966F-4FEB-AB99-AA16B562F0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E4724-9269-5F65-838D-912809E34FDA}"/>
              </a:ext>
            </a:extLst>
          </p:cNvPr>
          <p:cNvSpPr txBox="1"/>
          <p:nvPr/>
        </p:nvSpPr>
        <p:spPr>
          <a:xfrm>
            <a:off x="1134095" y="1593928"/>
            <a:ext cx="35407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검증 방법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88F4BCF-1038-E85E-3DC1-08B413EBBA50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2D4050-4851-B5AD-BED4-B37298EE573B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서울시 공식 웹사이트에 들어가 정책 목록 확인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A2B537C2-9475-7D5C-65D9-2121ADD29643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80DFEF5A-1685-F987-09B1-79830C1A5406}"/>
              </a:ext>
            </a:extLst>
          </p:cNvPr>
          <p:cNvGrpSpPr/>
          <p:nvPr/>
        </p:nvGrpSpPr>
        <p:grpSpPr>
          <a:xfrm>
            <a:off x="1287594" y="3224002"/>
            <a:ext cx="6912509" cy="571286"/>
            <a:chOff x="1013127" y="1841927"/>
            <a:chExt cx="6912509" cy="5712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594D54-B062-513F-021A-C5B623204138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서울시 보도자료 확인</a:t>
              </a: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D2DCD7AA-2B98-7D38-37AD-0886D47002D2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07CFE6B-C306-2A43-F1F6-D5C1DE39D72B}"/>
              </a:ext>
            </a:extLst>
          </p:cNvPr>
          <p:cNvGrpSpPr/>
          <p:nvPr/>
        </p:nvGrpSpPr>
        <p:grpSpPr>
          <a:xfrm>
            <a:off x="1287594" y="4095872"/>
            <a:ext cx="6912509" cy="571286"/>
            <a:chOff x="1013127" y="1841927"/>
            <a:chExt cx="6912509" cy="5712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A3827C-842B-A89E-3F91-6031116EF5CF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뉴스 기사 검색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F4A69CB-3890-1B4D-BA2F-9EC534C5DBEA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90A47A5-9DEF-A7BD-3609-9C26D5355F71}"/>
              </a:ext>
            </a:extLst>
          </p:cNvPr>
          <p:cNvGrpSpPr/>
          <p:nvPr/>
        </p:nvGrpSpPr>
        <p:grpSpPr>
          <a:xfrm>
            <a:off x="1287594" y="4967742"/>
            <a:ext cx="6912509" cy="571286"/>
            <a:chOff x="1013127" y="1841927"/>
            <a:chExt cx="6912509" cy="5712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8C4CA9-E877-2547-52D1-194B5F5976B3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서울시 예산서 확인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3B645899-EB2D-4CF1-FAAE-B054B730FCD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3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75B71-F9E9-3048-F8B5-1F9C9DDFB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CD1E272-2247-3B5F-4E16-387ED62298BB}"/>
              </a:ext>
            </a:extLst>
          </p:cNvPr>
          <p:cNvSpPr txBox="1"/>
          <p:nvPr/>
        </p:nvSpPr>
        <p:spPr>
          <a:xfrm>
            <a:off x="778495" y="673792"/>
            <a:ext cx="4208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이해와 대응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4E1AC5F-0A80-1F20-2DE8-9378E46933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076413-0A44-410A-DC2B-D6729ED1E908}"/>
              </a:ext>
            </a:extLst>
          </p:cNvPr>
          <p:cNvSpPr txBox="1"/>
          <p:nvPr/>
        </p:nvSpPr>
        <p:spPr>
          <a:xfrm>
            <a:off x="1134095" y="1593928"/>
            <a:ext cx="41222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검증 결과 예시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FF3ABA9-7C36-A0D8-2145-BD2A21A4C3BC}"/>
              </a:ext>
            </a:extLst>
          </p:cNvPr>
          <p:cNvGrpSpPr/>
          <p:nvPr/>
        </p:nvGrpSpPr>
        <p:grpSpPr>
          <a:xfrm>
            <a:off x="1232829" y="2370823"/>
            <a:ext cx="7229215" cy="469359"/>
            <a:chOff x="3965516" y="2790917"/>
            <a:chExt cx="7229215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23E434-E7F2-AC95-C04B-F1E4BEAE5AA4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유사한 이름의 정책은 있으나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세부 내용이 다름</a:t>
              </a: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FB32D6A-8BF6-93CB-4422-05F41A87EBB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9" name="원호 8">
                <a:extLst>
                  <a:ext uri="{FF2B5EF4-FFF2-40B4-BE49-F238E27FC236}">
                    <a16:creationId xmlns:a16="http://schemas.microsoft.com/office/drawing/2014/main" id="{EB000DA2-0582-11E8-F81C-5344DCA370F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87252F2A-291E-7889-8452-50B1F8D6ABB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9AEED0-DD17-7EE0-E1B9-DA1C0292D351}"/>
              </a:ext>
            </a:extLst>
          </p:cNvPr>
          <p:cNvSpPr txBox="1"/>
          <p:nvPr/>
        </p:nvSpPr>
        <p:spPr>
          <a:xfrm>
            <a:off x="1631869" y="2946757"/>
            <a:ext cx="6399257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청년 주거 안정 지원 사업이라는 이름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지원 가구 수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5,000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가구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금액 월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20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만원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C0AEC71-D701-A8DB-15BF-7DEB61B3D52A}"/>
              </a:ext>
            </a:extLst>
          </p:cNvPr>
          <p:cNvGrpSpPr/>
          <p:nvPr/>
        </p:nvGrpSpPr>
        <p:grpSpPr>
          <a:xfrm>
            <a:off x="1232829" y="4351645"/>
            <a:ext cx="7229215" cy="869469"/>
            <a:chOff x="3965516" y="2790917"/>
            <a:chExt cx="7229215" cy="8694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41A5F9-9E46-F2F1-A44D-30885E4CFF89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만족도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85%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향상이라는 수치는 없으나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만족도가 높았다는 </a:t>
              </a:r>
              <a:b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정성적 평가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 있음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4DF3EEA-F2F3-3224-20C7-9C03CD0CB11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2A21D045-16A2-AD05-A4E9-DE883D2C0AF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B732E7E2-0745-3208-A3AD-FBC039404E6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EA525B-6D9E-7FBD-C70A-28B63AAD1BC1}"/>
              </a:ext>
            </a:extLst>
          </p:cNvPr>
          <p:cNvSpPr txBox="1"/>
          <p:nvPr/>
        </p:nvSpPr>
        <p:spPr>
          <a:xfrm rot="21293598" flipH="1">
            <a:off x="4563545" y="4978429"/>
            <a:ext cx="388009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응답을 그대로 사용 불가능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24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764D1-4D80-6F00-B918-B1C9BAF21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B67B587-483B-F2D8-EFD8-A2B40234959F}"/>
              </a:ext>
            </a:extLst>
          </p:cNvPr>
          <p:cNvSpPr txBox="1"/>
          <p:nvPr/>
        </p:nvSpPr>
        <p:spPr>
          <a:xfrm>
            <a:off x="778495" y="673792"/>
            <a:ext cx="4208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이해와 대응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8855498-259C-E417-F51E-65CB432052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133045-BA69-F0F5-238C-C3D29381C2C7}"/>
              </a:ext>
            </a:extLst>
          </p:cNvPr>
          <p:cNvSpPr txBox="1"/>
          <p:nvPr/>
        </p:nvSpPr>
        <p:spPr>
          <a:xfrm>
            <a:off x="1134095" y="1593928"/>
            <a:ext cx="41222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검증 결과 예시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47CEEB0F-E620-EEFF-FF08-1CBB4F70BE0A}"/>
              </a:ext>
            </a:extLst>
          </p:cNvPr>
          <p:cNvSpPr/>
          <p:nvPr/>
        </p:nvSpPr>
        <p:spPr>
          <a:xfrm>
            <a:off x="1134095" y="3015284"/>
            <a:ext cx="7949580" cy="1287358"/>
          </a:xfrm>
          <a:prstGeom prst="roundRect">
            <a:avLst>
              <a:gd name="adj" fmla="val 18653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서울시는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2024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년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'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청년 주거 안정 지원 사업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'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을 통해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5,000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가구에 월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20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만원을 지원하였다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서울시 보도자료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2024.3.15).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E1DE443-D986-B062-220A-117D23255AD2}"/>
              </a:ext>
            </a:extLst>
          </p:cNvPr>
          <p:cNvGrpSpPr/>
          <p:nvPr/>
        </p:nvGrpSpPr>
        <p:grpSpPr>
          <a:xfrm>
            <a:off x="1501110" y="2314633"/>
            <a:ext cx="1901311" cy="961103"/>
            <a:chOff x="1050672" y="3444191"/>
            <a:chExt cx="1772159" cy="895819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CD0FA608-8442-BD5C-D001-E996E9065D69}"/>
                </a:ext>
              </a:extLst>
            </p:cNvPr>
            <p:cNvSpPr/>
            <p:nvPr/>
          </p:nvSpPr>
          <p:spPr>
            <a:xfrm>
              <a:off x="1961116" y="4150425"/>
              <a:ext cx="325417" cy="189585"/>
            </a:xfrm>
            <a:custGeom>
              <a:avLst/>
              <a:gdLst>
                <a:gd name="connsiteX0" fmla="*/ 0 w 325417"/>
                <a:gd name="connsiteY0" fmla="*/ 0 h 345488"/>
                <a:gd name="connsiteX1" fmla="*/ 234740 w 325417"/>
                <a:gd name="connsiteY1" fmla="*/ 0 h 345488"/>
                <a:gd name="connsiteX2" fmla="*/ 230678 w 325417"/>
                <a:gd name="connsiteY2" fmla="*/ 7484 h 345488"/>
                <a:gd name="connsiteX3" fmla="*/ 208472 w 325417"/>
                <a:gd name="connsiteY3" fmla="*/ 117475 h 345488"/>
                <a:gd name="connsiteX4" fmla="*/ 291236 w 325417"/>
                <a:gd name="connsiteY4" fmla="*/ 317286 h 345488"/>
                <a:gd name="connsiteX5" fmla="*/ 325417 w 325417"/>
                <a:gd name="connsiteY5" fmla="*/ 345488 h 345488"/>
                <a:gd name="connsiteX6" fmla="*/ 303177 w 325417"/>
                <a:gd name="connsiteY6" fmla="*/ 338584 h 345488"/>
                <a:gd name="connsiteX7" fmla="*/ 15938 w 325417"/>
                <a:gd name="connsiteY7" fmla="*/ 51345 h 345488"/>
                <a:gd name="connsiteX8" fmla="*/ 0 w 325417"/>
                <a:gd name="connsiteY8" fmla="*/ 0 h 3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17" h="345488">
                  <a:moveTo>
                    <a:pt x="0" y="0"/>
                  </a:moveTo>
                  <a:lnTo>
                    <a:pt x="234740" y="0"/>
                  </a:lnTo>
                  <a:lnTo>
                    <a:pt x="230678" y="7484"/>
                  </a:lnTo>
                  <a:cubicBezTo>
                    <a:pt x="216379" y="41291"/>
                    <a:pt x="208472" y="78460"/>
                    <a:pt x="208472" y="117475"/>
                  </a:cubicBezTo>
                  <a:cubicBezTo>
                    <a:pt x="208472" y="195506"/>
                    <a:pt x="240100" y="266150"/>
                    <a:pt x="291236" y="317286"/>
                  </a:cubicBezTo>
                  <a:lnTo>
                    <a:pt x="325417" y="345488"/>
                  </a:lnTo>
                  <a:lnTo>
                    <a:pt x="303177" y="338584"/>
                  </a:lnTo>
                  <a:cubicBezTo>
                    <a:pt x="174027" y="283958"/>
                    <a:pt x="70564" y="180495"/>
                    <a:pt x="15938" y="51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700"/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A1FC5F5F-1B8B-F4B3-338D-DBC018487566}"/>
                </a:ext>
              </a:extLst>
            </p:cNvPr>
            <p:cNvSpPr/>
            <p:nvPr/>
          </p:nvSpPr>
          <p:spPr>
            <a:xfrm>
              <a:off x="1050672" y="3444191"/>
              <a:ext cx="1772159" cy="706234"/>
            </a:xfrm>
            <a:prstGeom prst="roundRect">
              <a:avLst>
                <a:gd name="adj" fmla="val 50000"/>
              </a:avLst>
            </a:prstGeom>
            <a:solidFill>
              <a:srgbClr val="0B2EB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7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1756FC-5471-CF51-0990-BF299905F9B9}"/>
                </a:ext>
              </a:extLst>
            </p:cNvPr>
            <p:cNvSpPr txBox="1"/>
            <p:nvPr/>
          </p:nvSpPr>
          <p:spPr>
            <a:xfrm>
              <a:off x="1421880" y="3539267"/>
              <a:ext cx="1029745" cy="51636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R="0" lvl="0" algn="ctr" defTabSz="914400" rtl="0" eaLnBrk="1" fontAlgn="auto" latinLnBrk="1" hangingPunct="1">
                <a:lnSpc>
                  <a:spcPct val="125000"/>
                </a:lnSpc>
                <a:spcBef>
                  <a:spcPts val="0"/>
                </a:spcBef>
                <a:buClr>
                  <a:srgbClr val="4741BE"/>
                </a:buClr>
                <a:buSzTx/>
                <a:tabLst/>
                <a:defRPr/>
              </a:pP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AI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답변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9899-12A1-20B9-6F24-6D0162B1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B39E3F-54A9-8FF4-5D3E-BD284908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36B8AD-8AA0-597F-0673-4942803D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5DD16-A050-9123-D331-E654E47C8E59}"/>
              </a:ext>
            </a:extLst>
          </p:cNvPr>
          <p:cNvSpPr txBox="1"/>
          <p:nvPr/>
        </p:nvSpPr>
        <p:spPr>
          <a:xfrm>
            <a:off x="3193604" y="2529890"/>
            <a:ext cx="58047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의 근본적 한계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D77D2CD-3D52-E764-643F-226EFCD7ECD1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86E329-F483-E2C6-ED3C-60ACB93D9A1E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13057FE-E6D4-B563-CFA2-039F10E4360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240636D-7B5E-6AA9-84D0-379E2E159D9E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54BD051-26EE-8294-31B6-74F64AEE8CA6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A732B7D2-357E-8104-642C-C178B0B636F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31DB98-D288-F543-C71A-5730A1F77396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DE04F5-415D-5FFE-BAAD-59526C3908B2}"/>
              </a:ext>
            </a:extLst>
          </p:cNvPr>
          <p:cNvSpPr txBox="1"/>
          <p:nvPr/>
        </p:nvSpPr>
        <p:spPr>
          <a:xfrm>
            <a:off x="6014939" y="1593371"/>
            <a:ext cx="479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799A80D-2A7F-0B6F-C417-0758E1E26104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0F2EEDE-6F4E-4118-E590-9559E126008B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57470FA-B22A-5726-2C7A-C9DB5B72EAC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3A1AD81-800A-5CB1-572E-24AC52FFF86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F55F5AC-32CF-5F29-24F9-326E0715D5A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E0E5333-0D49-6698-6715-76EF7F7FD6BB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00A5D58-B932-F4DE-9504-6E22BBE610C1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0D637F5-4B71-2FA7-740B-C24777EF0F7F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15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097C7-A945-ADF7-FBB3-39726325E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B61115F-F08F-6386-3A58-B3797F1F551F}"/>
              </a:ext>
            </a:extLst>
          </p:cNvPr>
          <p:cNvSpPr txBox="1"/>
          <p:nvPr/>
        </p:nvSpPr>
        <p:spPr>
          <a:xfrm>
            <a:off x="778495" y="673792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근본적 한계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180C89-9D67-A65F-516E-086D926610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A62606-70FA-3AC7-03EC-EAD530C457BD}"/>
              </a:ext>
            </a:extLst>
          </p:cNvPr>
          <p:cNvSpPr txBox="1"/>
          <p:nvPr/>
        </p:nvSpPr>
        <p:spPr>
          <a:xfrm>
            <a:off x="1134095" y="1593928"/>
            <a:ext cx="54877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검증으로도 해결할 수 없는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AI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본질적인 한계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C9C3D8D-0020-9310-AB93-D62FC3EE620C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2E63FA-5293-7676-24AB-1BD76FA572AA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맥락 이해의 한계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AB5309B9-D4C4-E68E-30A7-34A8F8FF1EB2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49652E45-C442-CE19-18FC-D9F97A87D347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" name="그림 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11B27608-8531-DFF5-16C0-BCE99F016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5E783980-6C7E-9C53-51D1-5E0F87C3B079}"/>
              </a:ext>
            </a:extLst>
          </p:cNvPr>
          <p:cNvGrpSpPr/>
          <p:nvPr/>
        </p:nvGrpSpPr>
        <p:grpSpPr>
          <a:xfrm>
            <a:off x="5312958" y="2908996"/>
            <a:ext cx="6189857" cy="463460"/>
            <a:chOff x="3965516" y="2790917"/>
            <a:chExt cx="6189857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852DC0-8453-4347-5006-9423DAF088BB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도시 재개발 정책에 대해 주민들이 강력하게 반대 중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72083A46-B730-EB7D-2DD8-260F92983F1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A2C637F0-2E76-89BD-E430-F9E06F22459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705CCF0E-C702-3B11-068D-9BC032F6504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08EC42C-C34B-714A-2902-DB46D93E3783}"/>
              </a:ext>
            </a:extLst>
          </p:cNvPr>
          <p:cNvGrpSpPr/>
          <p:nvPr/>
        </p:nvGrpSpPr>
        <p:grpSpPr>
          <a:xfrm>
            <a:off x="5312958" y="3431664"/>
            <a:ext cx="6189857" cy="463460"/>
            <a:chOff x="3965516" y="2790917"/>
            <a:chExt cx="6189857" cy="4634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F4C166-37F0-034E-0C70-05BA3E2C7687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질문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주민 반대를 어떻게 해결할 수 있을까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148D7385-E277-DD2E-55A7-2BBF5DB994B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24590CFA-DE91-0A7F-1073-29774E48A36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36299EB4-0617-9423-630B-4159974387C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ACA2630-48DB-0DA7-861C-385E170FEB8B}"/>
              </a:ext>
            </a:extLst>
          </p:cNvPr>
          <p:cNvGrpSpPr/>
          <p:nvPr/>
        </p:nvGrpSpPr>
        <p:grpSpPr>
          <a:xfrm>
            <a:off x="5191854" y="4020156"/>
            <a:ext cx="6310961" cy="1614875"/>
            <a:chOff x="853832" y="2314633"/>
            <a:chExt cx="8229843" cy="2105887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2D4A8D77-CE3C-7047-DCFB-87481C79049F}"/>
                </a:ext>
              </a:extLst>
            </p:cNvPr>
            <p:cNvSpPr/>
            <p:nvPr/>
          </p:nvSpPr>
          <p:spPr>
            <a:xfrm>
              <a:off x="1134095" y="3133162"/>
              <a:ext cx="7949580" cy="1287358"/>
            </a:xfrm>
            <a:prstGeom prst="roundRect">
              <a:avLst>
                <a:gd name="adj" fmla="val 18653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보상금을 인상하면 해결될 것입니다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충분한 금전적 보상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제공하면 주민들의 동의를 얻을 수 있습니다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D5A68753-7B2E-42AD-F053-3A8590A3D816}"/>
                </a:ext>
              </a:extLst>
            </p:cNvPr>
            <p:cNvGrpSpPr/>
            <p:nvPr/>
          </p:nvGrpSpPr>
          <p:grpSpPr>
            <a:xfrm>
              <a:off x="853832" y="2314633"/>
              <a:ext cx="1901311" cy="961103"/>
              <a:chOff x="447362" y="3444191"/>
              <a:chExt cx="1772159" cy="895819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D12BE424-D433-F608-0085-DA200484CA57}"/>
                  </a:ext>
                </a:extLst>
              </p:cNvPr>
              <p:cNvSpPr/>
              <p:nvPr/>
            </p:nvSpPr>
            <p:spPr>
              <a:xfrm>
                <a:off x="1357807" y="4150425"/>
                <a:ext cx="325418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1D168E57-FB6C-D182-9B11-A6B64A5071A3}"/>
                  </a:ext>
                </a:extLst>
              </p:cNvPr>
              <p:cNvSpPr/>
              <p:nvPr/>
            </p:nvSpPr>
            <p:spPr>
              <a:xfrm>
                <a:off x="447362" y="3444191"/>
                <a:ext cx="1772159" cy="706234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7CFD5C-E39F-E423-FC14-33102448A49C}"/>
                  </a:ext>
                </a:extLst>
              </p:cNvPr>
              <p:cNvSpPr txBox="1"/>
              <p:nvPr/>
            </p:nvSpPr>
            <p:spPr>
              <a:xfrm>
                <a:off x="818570" y="3539267"/>
                <a:ext cx="1029745" cy="51636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R="0" lvl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buClr>
                    <a:srgbClr val="4741BE"/>
                  </a:buClr>
                  <a:buSzTx/>
                  <a:tabLst/>
                  <a:defRPr/>
                </a:pPr>
                <a:r>
                  <a:rPr lang="en-US" altLang="ko-KR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AI </a:t>
                </a: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답변</a:t>
                </a: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68E7DBD-4926-24AD-E1AC-4B90DCA86B33}"/>
              </a:ext>
            </a:extLst>
          </p:cNvPr>
          <p:cNvSpPr txBox="1"/>
          <p:nvPr/>
        </p:nvSpPr>
        <p:spPr>
          <a:xfrm rot="21293598" flipH="1">
            <a:off x="10168221" y="5396032"/>
            <a:ext cx="174385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현실은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?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69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EBCCE-A302-2622-E559-F54FE9B1A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CE8FDD9-82BE-1C9A-F58B-006EB82E238A}"/>
              </a:ext>
            </a:extLst>
          </p:cNvPr>
          <p:cNvSpPr txBox="1"/>
          <p:nvPr/>
        </p:nvSpPr>
        <p:spPr>
          <a:xfrm>
            <a:off x="778495" y="673792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근본적 한계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182A5F0-54A2-658B-F6E3-B00C6BB2D1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071DE5-A9DE-4212-F96B-DD9A70224E33}"/>
              </a:ext>
            </a:extLst>
          </p:cNvPr>
          <p:cNvSpPr txBox="1"/>
          <p:nvPr/>
        </p:nvSpPr>
        <p:spPr>
          <a:xfrm>
            <a:off x="1134095" y="1593928"/>
            <a:ext cx="54082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검증으로도 해결할 수 없는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AI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본질적인 한계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FE13649-164D-8FE9-18CC-C810CC207337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52B9DE-0881-19C6-42EF-7269A60D754F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맥락 이해의 한계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E2E49D12-85A2-1E0F-5AA2-4DEA1C7C2537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389DF047-4C58-90B9-D993-EE792791CA8E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" name="그림 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135AF15-5C5F-FC7F-0DB5-42645FF21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616F79D-F1E5-2308-5BF7-20CC3C1A7588}"/>
              </a:ext>
            </a:extLst>
          </p:cNvPr>
          <p:cNvGrpSpPr/>
          <p:nvPr/>
        </p:nvGrpSpPr>
        <p:grpSpPr>
          <a:xfrm>
            <a:off x="5312958" y="2908996"/>
            <a:ext cx="6189857" cy="463460"/>
            <a:chOff x="3965516" y="2790917"/>
            <a:chExt cx="6189857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81F7AD-B48D-1999-1121-BE4FA1F86AD4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돈의 문제가 아닌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오랫동안 이어온 삶의 터전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0A92A7F-EAE8-980B-425F-7EC94D2DF7D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394A3F94-CA68-5FE3-8570-07E46291A79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2DA181EE-A058-2574-2C65-4BB608A1C6D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00CF237-15C0-D170-03F4-7DD36E374216}"/>
              </a:ext>
            </a:extLst>
          </p:cNvPr>
          <p:cNvGrpSpPr/>
          <p:nvPr/>
        </p:nvGrpSpPr>
        <p:grpSpPr>
          <a:xfrm>
            <a:off x="5312958" y="4126325"/>
            <a:ext cx="6189857" cy="463460"/>
            <a:chOff x="3965516" y="2790917"/>
            <a:chExt cx="6189857" cy="4634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9B2BFD-00E0-E46E-DCE4-0819135D40D0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세대 간 갈등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1E98DCE6-A860-44FA-57CE-945DB35E417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8185A5AB-B797-BDB4-6661-9E9B70069C0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352D63AF-92A4-6E77-297D-C20549CEF28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248AFCBB-60A2-AD03-3869-EBA9232E63E0}"/>
              </a:ext>
            </a:extLst>
          </p:cNvPr>
          <p:cNvGrpSpPr/>
          <p:nvPr/>
        </p:nvGrpSpPr>
        <p:grpSpPr>
          <a:xfrm>
            <a:off x="5885927" y="3440982"/>
            <a:ext cx="4753719" cy="610917"/>
            <a:chOff x="4156364" y="4052455"/>
            <a:chExt cx="4753719" cy="610917"/>
          </a:xfrm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79D71A4B-2F00-1773-8A6C-134909F214DE}"/>
                </a:ext>
              </a:extLst>
            </p:cNvPr>
            <p:cNvSpPr/>
            <p:nvPr/>
          </p:nvSpPr>
          <p:spPr>
            <a:xfrm>
              <a:off x="4156364" y="4052455"/>
              <a:ext cx="304800" cy="401781"/>
            </a:xfrm>
            <a:custGeom>
              <a:avLst/>
              <a:gdLst>
                <a:gd name="connsiteX0" fmla="*/ 0 w 304800"/>
                <a:gd name="connsiteY0" fmla="*/ 0 h 401781"/>
                <a:gd name="connsiteX1" fmla="*/ 0 w 304800"/>
                <a:gd name="connsiteY1" fmla="*/ 401781 h 401781"/>
                <a:gd name="connsiteX2" fmla="*/ 304800 w 304800"/>
                <a:gd name="connsiteY2" fmla="*/ 401781 h 4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401781">
                  <a:moveTo>
                    <a:pt x="0" y="0"/>
                  </a:moveTo>
                  <a:lnTo>
                    <a:pt x="0" y="401781"/>
                  </a:lnTo>
                  <a:lnTo>
                    <a:pt x="304800" y="401781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2E8074-E85A-CCDD-9A7F-679785622DDA}"/>
                </a:ext>
              </a:extLst>
            </p:cNvPr>
            <p:cNvSpPr txBox="1"/>
            <p:nvPr/>
          </p:nvSpPr>
          <p:spPr>
            <a:xfrm>
              <a:off x="4461164" y="4199912"/>
              <a:ext cx="444891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재개발로 인해 단순히 집을 옮기는 게 아님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2BD4F13-DDB1-8911-6A56-7BD7D4AD403F}"/>
              </a:ext>
            </a:extLst>
          </p:cNvPr>
          <p:cNvGrpSpPr/>
          <p:nvPr/>
        </p:nvGrpSpPr>
        <p:grpSpPr>
          <a:xfrm>
            <a:off x="5312958" y="4636687"/>
            <a:ext cx="6189857" cy="463460"/>
            <a:chOff x="3965516" y="2790917"/>
            <a:chExt cx="6189857" cy="4634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05426E-E90A-6390-A4B7-C5A59B6EB527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역사적 가치가 있는 지역</a:t>
              </a: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ABF0A971-FB2A-1EAE-760A-737EEEEDF5C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0" name="원호 29">
                <a:extLst>
                  <a:ext uri="{FF2B5EF4-FFF2-40B4-BE49-F238E27FC236}">
                    <a16:creationId xmlns:a16="http://schemas.microsoft.com/office/drawing/2014/main" id="{98523435-93AD-A3AB-4E73-A35CF09A7E7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333FFBD7-9F02-5F3D-DF32-4911B82278E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BC77CFC-121D-09B4-CE32-AE2CBFB03A2E}"/>
              </a:ext>
            </a:extLst>
          </p:cNvPr>
          <p:cNvSpPr txBox="1"/>
          <p:nvPr/>
        </p:nvSpPr>
        <p:spPr>
          <a:xfrm rot="21257611" flipH="1">
            <a:off x="7468168" y="5083385"/>
            <a:ext cx="375478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미묘한 맥락 파악 불가능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97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F1958-82AA-B535-4FC4-766ED80CF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318E4C3A-A31D-D928-F1A3-ECA2F319D3AF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A3CB12F2-7F9C-8EB6-F6DB-315A616CF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E8347BF4-A72C-67D0-4AFB-EC5FDEEFDB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3D2E9A6-8CC5-03B1-7AF5-FC9A4904F642}"/>
              </a:ext>
            </a:extLst>
          </p:cNvPr>
          <p:cNvGrpSpPr/>
          <p:nvPr/>
        </p:nvGrpSpPr>
        <p:grpSpPr>
          <a:xfrm>
            <a:off x="1669282" y="3478950"/>
            <a:ext cx="6486555" cy="1357599"/>
            <a:chOff x="1621831" y="4904509"/>
            <a:chExt cx="6486555" cy="1357599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3959C86E-9101-0CE7-1CD3-71D0E53E5E12}"/>
                </a:ext>
              </a:extLst>
            </p:cNvPr>
            <p:cNvSpPr/>
            <p:nvPr/>
          </p:nvSpPr>
          <p:spPr>
            <a:xfrm>
              <a:off x="1621831" y="5400883"/>
              <a:ext cx="6486555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AI</a:t>
              </a:r>
              <a:r>
                <a:rPr lang="ko-KR" altLang="en-US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의 한계 명확히 파악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및 </a:t>
              </a:r>
              <a:r>
                <a:rPr lang="ko-KR" altLang="en-US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책임감 있는 활용 방법</a:t>
              </a:r>
            </a:p>
          </p:txBody>
        </p:sp>
        <p:sp>
          <p:nvSpPr>
            <p:cNvPr id="14" name="화살표: 아래쪽 13">
              <a:extLst>
                <a:ext uri="{FF2B5EF4-FFF2-40B4-BE49-F238E27FC236}">
                  <a16:creationId xmlns:a16="http://schemas.microsoft.com/office/drawing/2014/main" id="{CF82D5A9-9044-AA8A-642D-18B92A55E595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6561CF-7190-5DF0-2472-CD0EB67B10DE}"/>
              </a:ext>
            </a:extLst>
          </p:cNvPr>
          <p:cNvSpPr txBox="1"/>
          <p:nvPr/>
        </p:nvSpPr>
        <p:spPr>
          <a:xfrm>
            <a:off x="1890930" y="1788666"/>
            <a:ext cx="2804295" cy="42846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216000" tIns="0" rIns="216000" bIns="0" rtlCol="0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와 정책디자인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7208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44303-9A36-2C2A-7F88-21018E9ED6F4}"/>
              </a:ext>
            </a:extLst>
          </p:cNvPr>
          <p:cNvSpPr txBox="1"/>
          <p:nvPr/>
        </p:nvSpPr>
        <p:spPr>
          <a:xfrm>
            <a:off x="4922031" y="1788666"/>
            <a:ext cx="2804295" cy="42846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216000" tIns="0" rIns="216000" bIns="0" rtlCol="0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실전 기술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7208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A914863-159E-91FA-F53D-8CD976DD509A}"/>
              </a:ext>
            </a:extLst>
          </p:cNvPr>
          <p:cNvGrpSpPr/>
          <p:nvPr/>
        </p:nvGrpSpPr>
        <p:grpSpPr>
          <a:xfrm>
            <a:off x="2230848" y="2405293"/>
            <a:ext cx="5182783" cy="823871"/>
            <a:chOff x="3081452" y="4616608"/>
            <a:chExt cx="5182783" cy="823871"/>
          </a:xfrm>
        </p:grpSpPr>
        <p:sp>
          <p:nvSpPr>
            <p:cNvPr id="16" name="오른쪽 중괄호 15">
              <a:extLst>
                <a:ext uri="{FF2B5EF4-FFF2-40B4-BE49-F238E27FC236}">
                  <a16:creationId xmlns:a16="http://schemas.microsoft.com/office/drawing/2014/main" id="{699D70B2-F96F-4130-7917-B4D8BD1656DC}"/>
                </a:ext>
              </a:extLst>
            </p:cNvPr>
            <p:cNvSpPr/>
            <p:nvPr/>
          </p:nvSpPr>
          <p:spPr>
            <a:xfrm rot="5400000">
              <a:off x="5527222" y="2170838"/>
              <a:ext cx="291243" cy="5182783"/>
            </a:xfrm>
            <a:prstGeom prst="rightBrace">
              <a:avLst>
                <a:gd name="adj1" fmla="val 444885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7741F9-8DB5-787A-98B2-65DB2EA4E958}"/>
                </a:ext>
              </a:extLst>
            </p:cNvPr>
            <p:cNvSpPr txBox="1"/>
            <p:nvPr/>
          </p:nvSpPr>
          <p:spPr>
            <a:xfrm>
              <a:off x="3364180" y="4977019"/>
              <a:ext cx="4617326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를 효과적으로 활용하는 방법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77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E6F38-9C2C-0D86-160A-D4DFF898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23CDB1E-EF31-99B8-F155-62CC0C497FE0}"/>
              </a:ext>
            </a:extLst>
          </p:cNvPr>
          <p:cNvSpPr txBox="1"/>
          <p:nvPr/>
        </p:nvSpPr>
        <p:spPr>
          <a:xfrm>
            <a:off x="778495" y="673792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근본적 한계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793F8B-62ED-A1BF-D661-285CD61B92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73AD60-C5AA-6CB8-19F4-87B3A1BBB93F}"/>
              </a:ext>
            </a:extLst>
          </p:cNvPr>
          <p:cNvSpPr txBox="1"/>
          <p:nvPr/>
        </p:nvSpPr>
        <p:spPr>
          <a:xfrm>
            <a:off x="1134095" y="1593928"/>
            <a:ext cx="54082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검증으로도 해결할 수 없는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AI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본질적인 한계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BD496E9-2C7C-183C-7A2F-6EF6DB6787CE}"/>
              </a:ext>
            </a:extLst>
          </p:cNvPr>
          <p:cNvGrpSpPr/>
          <p:nvPr/>
        </p:nvGrpSpPr>
        <p:grpSpPr>
          <a:xfrm>
            <a:off x="7073370" y="4276366"/>
            <a:ext cx="2900218" cy="972310"/>
            <a:chOff x="4222734" y="4616608"/>
            <a:chExt cx="2900218" cy="972310"/>
          </a:xfrm>
        </p:grpSpPr>
        <p:sp>
          <p:nvSpPr>
            <p:cNvPr id="4" name="오른쪽 중괄호 3">
              <a:extLst>
                <a:ext uri="{FF2B5EF4-FFF2-40B4-BE49-F238E27FC236}">
                  <a16:creationId xmlns:a16="http://schemas.microsoft.com/office/drawing/2014/main" id="{09AB238A-460C-5DF1-D5E6-D5E93E634EF8}"/>
                </a:ext>
              </a:extLst>
            </p:cNvPr>
            <p:cNvSpPr/>
            <p:nvPr/>
          </p:nvSpPr>
          <p:spPr>
            <a:xfrm rot="5400000">
              <a:off x="5527221" y="3479591"/>
              <a:ext cx="291243" cy="2565278"/>
            </a:xfrm>
            <a:prstGeom prst="rightBrace">
              <a:avLst>
                <a:gd name="adj1" fmla="val 444885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BA5027-D105-D902-D8DC-220E77C1FBF3}"/>
                </a:ext>
              </a:extLst>
            </p:cNvPr>
            <p:cNvSpPr txBox="1"/>
            <p:nvPr/>
          </p:nvSpPr>
          <p:spPr>
            <a:xfrm>
              <a:off x="4222734" y="4977019"/>
              <a:ext cx="2900218" cy="61189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8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AI</a:t>
              </a:r>
              <a:r>
                <a:rPr lang="ko-KR" altLang="en-US" sz="28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로 대체 불가능</a:t>
              </a:r>
              <a:endParaRPr lang="ko-KR" altLang="en-US" sz="2800" b="1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7" name="타원 6">
            <a:extLst>
              <a:ext uri="{FF2B5EF4-FFF2-40B4-BE49-F238E27FC236}">
                <a16:creationId xmlns:a16="http://schemas.microsoft.com/office/drawing/2014/main" id="{E4930583-A18F-8C2C-001A-19B0CADDBDC0}"/>
              </a:ext>
            </a:extLst>
          </p:cNvPr>
          <p:cNvSpPr/>
          <p:nvPr/>
        </p:nvSpPr>
        <p:spPr>
          <a:xfrm>
            <a:off x="6407057" y="2142709"/>
            <a:ext cx="1851859" cy="1851858"/>
          </a:xfrm>
          <a:prstGeom prst="ellipse">
            <a:avLst/>
          </a:prstGeom>
          <a:solidFill>
            <a:srgbClr val="0072D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27000" dist="127000" dir="2700000" algn="tl" rotWithShape="0">
                    <a:srgbClr val="061C72">
                      <a:alpha val="20000"/>
                    </a:srgbClr>
                  </a:outerShdw>
                </a:effectLst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rPr>
              <a:t>현장 방문</a:t>
            </a:r>
            <a:endParaRPr kumimoji="0" lang="en-US" altLang="ko-KR" sz="3200" b="0" i="0" u="none" strike="noStrike" kern="1200" cap="none" spc="0" normalizeH="0" baseline="0" noProof="0" dirty="0">
              <a:ln>
                <a:solidFill>
                  <a:srgbClr val="9A5CC8"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27000" dist="127000" dir="2700000" algn="tl" rotWithShape="0">
                  <a:srgbClr val="061C72">
                    <a:alpha val="20000"/>
                  </a:srgbClr>
                </a:outerShdw>
              </a:effectLst>
              <a:uLnTx/>
              <a:uFillTx/>
              <a:latin typeface="카페24 아네모네" pitchFamily="2" charset="-127"/>
              <a:ea typeface="카페24 아네모네" pitchFamily="2" charset="-127"/>
              <a:cs typeface="+mn-cs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CD443E7B-64C9-173A-9344-3C00C2D97A0E}"/>
              </a:ext>
            </a:extLst>
          </p:cNvPr>
          <p:cNvSpPr/>
          <p:nvPr/>
        </p:nvSpPr>
        <p:spPr>
          <a:xfrm>
            <a:off x="8615626" y="2142709"/>
            <a:ext cx="1851859" cy="1851858"/>
          </a:xfrm>
          <a:prstGeom prst="ellipse">
            <a:avLst/>
          </a:prstGeom>
          <a:solidFill>
            <a:srgbClr val="0B2EB7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27000" dist="127000" dir="2700000" algn="tl" rotWithShape="0">
                    <a:srgbClr val="061C72">
                      <a:alpha val="20000"/>
                    </a:srgbClr>
                  </a:outerShdw>
                </a:effectLst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rPr>
              <a:t>직접</a:t>
            </a:r>
            <a:br>
              <a:rPr kumimoji="0" lang="en-US" altLang="ko-KR" sz="3200" b="0" i="0" u="none" strike="noStrike" kern="1200" cap="none" spc="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27000" dist="127000" dir="2700000" algn="tl" rotWithShape="0">
                    <a:srgbClr val="061C72">
                      <a:alpha val="20000"/>
                    </a:srgbClr>
                  </a:outerShdw>
                </a:effectLst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rPr>
            </a:br>
            <a:r>
              <a:rPr kumimoji="0" lang="ko-KR" altLang="en-US" sz="3200" b="0" i="0" u="none" strike="noStrike" kern="1200" cap="none" spc="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27000" dist="127000" dir="2700000" algn="tl" rotWithShape="0">
                    <a:srgbClr val="061C72">
                      <a:alpha val="20000"/>
                    </a:srgbClr>
                  </a:outerShdw>
                </a:effectLst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rPr>
              <a:t>인터뷰</a:t>
            </a:r>
            <a:endParaRPr kumimoji="0" lang="en-US" altLang="ko-KR" sz="3200" b="0" i="0" u="none" strike="noStrike" kern="1200" cap="none" spc="0" normalizeH="0" baseline="0" noProof="0" dirty="0">
              <a:ln>
                <a:solidFill>
                  <a:srgbClr val="9A5CC8"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27000" dist="127000" dir="2700000" algn="tl" rotWithShape="0">
                  <a:srgbClr val="061C72">
                    <a:alpha val="20000"/>
                  </a:srgbClr>
                </a:outerShdw>
              </a:effectLst>
              <a:uLnTx/>
              <a:uFillTx/>
              <a:latin typeface="카페24 아네모네" pitchFamily="2" charset="-127"/>
              <a:ea typeface="카페24 아네모네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B5790-05DC-5C88-18C2-A42554E11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38D61D9-D3C5-B049-F83A-0A7E4731F187}"/>
              </a:ext>
            </a:extLst>
          </p:cNvPr>
          <p:cNvSpPr txBox="1"/>
          <p:nvPr/>
        </p:nvSpPr>
        <p:spPr>
          <a:xfrm>
            <a:off x="778495" y="673792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근본적 한계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8DBA566-5067-A428-FB6B-86A292466A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ADB8D-6455-8720-52CF-E33BC400B6CA}"/>
              </a:ext>
            </a:extLst>
          </p:cNvPr>
          <p:cNvSpPr txBox="1"/>
          <p:nvPr/>
        </p:nvSpPr>
        <p:spPr>
          <a:xfrm>
            <a:off x="1134095" y="1593928"/>
            <a:ext cx="54082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검증으로도 해결할 수 없는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AI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본질적인 한계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45362FB-A980-F824-6FDD-B6E2354E7F97}"/>
              </a:ext>
            </a:extLst>
          </p:cNvPr>
          <p:cNvGrpSpPr/>
          <p:nvPr/>
        </p:nvGrpSpPr>
        <p:grpSpPr>
          <a:xfrm>
            <a:off x="113409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C61C4C-1CF8-CE90-0B6E-B09E9969F5C2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편향의 문제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403AC29-84DF-6C87-CE0E-328CE59B3C7C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B09F59A4-BE03-6C5B-C2AD-4955B7063523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" name="그림 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04C6E0C4-C1F3-6FB5-C6B2-77B4D324F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2944967-57A1-1EA9-FA60-A5339F511D25}"/>
              </a:ext>
            </a:extLst>
          </p:cNvPr>
          <p:cNvGrpSpPr/>
          <p:nvPr/>
        </p:nvGrpSpPr>
        <p:grpSpPr>
          <a:xfrm>
            <a:off x="1948378" y="2908996"/>
            <a:ext cx="6189857" cy="463460"/>
            <a:chOff x="3965516" y="2790917"/>
            <a:chExt cx="6189857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7F3930-1C15-9384-8712-0C6229CFFA19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학습 데이터의 편향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AI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결과의 편향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DC3C73DC-17E9-F032-D8A3-F2F4E6F0263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83DFB630-829D-547B-AB25-46323439C43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37E02118-8972-D90C-684A-BE780C3A65E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F78606A-9230-6D93-EB6D-8527F9E36106}"/>
              </a:ext>
            </a:extLst>
          </p:cNvPr>
          <p:cNvGrpSpPr/>
          <p:nvPr/>
        </p:nvGrpSpPr>
        <p:grpSpPr>
          <a:xfrm>
            <a:off x="2265084" y="3443607"/>
            <a:ext cx="7002563" cy="787278"/>
            <a:chOff x="2265084" y="3443607"/>
            <a:chExt cx="7002563" cy="78727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3F4173-B810-1146-B285-F298A4D299F4}"/>
                </a:ext>
              </a:extLst>
            </p:cNvPr>
            <p:cNvSpPr txBox="1"/>
            <p:nvPr/>
          </p:nvSpPr>
          <p:spPr>
            <a:xfrm>
              <a:off x="2908217" y="3767425"/>
              <a:ext cx="6359430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채용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AI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를 개발한 미국 기업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A22B410-44A5-9F63-1175-B327CCDBAF71}"/>
                </a:ext>
              </a:extLst>
            </p:cNvPr>
            <p:cNvGrpSpPr/>
            <p:nvPr/>
          </p:nvGrpSpPr>
          <p:grpSpPr>
            <a:xfrm>
              <a:off x="2265084" y="3443607"/>
              <a:ext cx="834906" cy="540221"/>
              <a:chOff x="1065246" y="3212205"/>
              <a:chExt cx="1743010" cy="1127805"/>
            </a:xfrm>
          </p:grpSpPr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60038DCC-8B47-CDCA-939C-40D8C35130F3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D7C04AE8-F907-7DF6-3EC6-5B30F958F764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B4D6DE3-8F98-63E1-2252-A73F5E0C13CF}"/>
              </a:ext>
            </a:extLst>
          </p:cNvPr>
          <p:cNvSpPr txBox="1"/>
          <p:nvPr/>
        </p:nvSpPr>
        <p:spPr>
          <a:xfrm>
            <a:off x="2908217" y="4272936"/>
            <a:ext cx="6359430" cy="101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marR="0" indent="-176213" fontAlgn="auto" latinLnBrk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과거 채용 데이터로 학습시켰으나 결과는 여성 지원자 차별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marR="0" indent="-176213" fontAlgn="auto" latinLnBrk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채용된 사람 </a:t>
            </a:r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=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대부분 남성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패턴 학습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FD3CF7-89A9-62B7-9A4D-F7A07141C25D}"/>
              </a:ext>
            </a:extLst>
          </p:cNvPr>
          <p:cNvSpPr txBox="1"/>
          <p:nvPr/>
        </p:nvSpPr>
        <p:spPr>
          <a:xfrm rot="21257611" flipH="1">
            <a:off x="6319491" y="5232241"/>
            <a:ext cx="256466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사용 중단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50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8F142-0793-8312-E507-CAF301B9C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8ECE1CE-5888-2BD6-7B42-80E0033C3EF2}"/>
              </a:ext>
            </a:extLst>
          </p:cNvPr>
          <p:cNvSpPr txBox="1"/>
          <p:nvPr/>
        </p:nvSpPr>
        <p:spPr>
          <a:xfrm>
            <a:off x="778495" y="673792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근본적 한계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8C0F91E-14EB-E1E9-B451-5B779111DC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B62EF-B43A-4F21-E860-25B423E22076}"/>
              </a:ext>
            </a:extLst>
          </p:cNvPr>
          <p:cNvSpPr txBox="1"/>
          <p:nvPr/>
        </p:nvSpPr>
        <p:spPr>
          <a:xfrm>
            <a:off x="1134095" y="1593928"/>
            <a:ext cx="54082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검증으로도 해결할 수 없는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AI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본질적인 한계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9CCFDAD-9B2A-ADD5-1875-2D94A3D3097D}"/>
              </a:ext>
            </a:extLst>
          </p:cNvPr>
          <p:cNvGrpSpPr/>
          <p:nvPr/>
        </p:nvGrpSpPr>
        <p:grpSpPr>
          <a:xfrm>
            <a:off x="2450274" y="2223206"/>
            <a:ext cx="4324582" cy="1121332"/>
            <a:chOff x="2861751" y="2089977"/>
            <a:chExt cx="4324582" cy="1121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53DED3-6688-82AE-34FD-A3DC16BCE826}"/>
                </a:ext>
              </a:extLst>
            </p:cNvPr>
            <p:cNvSpPr txBox="1"/>
            <p:nvPr/>
          </p:nvSpPr>
          <p:spPr>
            <a:xfrm>
              <a:off x="3147289" y="2089977"/>
              <a:ext cx="3648366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정책디자인에서는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428751-5E4C-8470-F1EB-C5B944863B99}"/>
                </a:ext>
              </a:extLst>
            </p:cNvPr>
            <p:cNvSpPr txBox="1"/>
            <p:nvPr/>
          </p:nvSpPr>
          <p:spPr>
            <a:xfrm>
              <a:off x="2861751" y="2553437"/>
              <a:ext cx="4324582" cy="6578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어떤 편향이 있을 수 있을까</a:t>
              </a:r>
              <a:r>
                <a:rPr lang="en-US" altLang="ko-KR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?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CFA1AFC-4C7F-D722-09DC-E2E1D7E692FF}"/>
              </a:ext>
            </a:extLst>
          </p:cNvPr>
          <p:cNvGrpSpPr/>
          <p:nvPr/>
        </p:nvGrpSpPr>
        <p:grpSpPr>
          <a:xfrm>
            <a:off x="1980814" y="3429000"/>
            <a:ext cx="5263502" cy="1079205"/>
            <a:chOff x="2108243" y="4904509"/>
            <a:chExt cx="5263502" cy="1079205"/>
          </a:xfrm>
        </p:grpSpPr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3FD968E3-1A7B-3BB1-D780-1C6F8D308C81}"/>
                </a:ext>
              </a:extLst>
            </p:cNvPr>
            <p:cNvSpPr/>
            <p:nvPr/>
          </p:nvSpPr>
          <p:spPr>
            <a:xfrm>
              <a:off x="2108243" y="5400883"/>
              <a:ext cx="5263502" cy="5828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특정 집단이 배제될 위험 ↑</a:t>
              </a:r>
              <a:endParaRPr lang="en-US" altLang="ko-KR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12" name="화살표: 아래쪽 11">
              <a:extLst>
                <a:ext uri="{FF2B5EF4-FFF2-40B4-BE49-F238E27FC236}">
                  <a16:creationId xmlns:a16="http://schemas.microsoft.com/office/drawing/2014/main" id="{932D047D-EAF1-DAF7-A406-9FA31A07FD23}"/>
                </a:ext>
              </a:extLst>
            </p:cNvPr>
            <p:cNvSpPr/>
            <p:nvPr/>
          </p:nvSpPr>
          <p:spPr>
            <a:xfrm>
              <a:off x="4546030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A0483E8A-0D72-BAC7-DE99-107EBEC7399F}"/>
              </a:ext>
            </a:extLst>
          </p:cNvPr>
          <p:cNvSpPr/>
          <p:nvPr/>
        </p:nvSpPr>
        <p:spPr>
          <a:xfrm>
            <a:off x="1980814" y="4646877"/>
            <a:ext cx="5263502" cy="5828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기존 불평등을 강화할 가능성 ↑</a:t>
            </a:r>
            <a:endParaRPr lang="en-US" altLang="ko-KR" sz="2000" spc="-70" dirty="0">
              <a:solidFill>
                <a:srgbClr val="644BC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872CA2-EF77-8B4E-60A6-153C9F1386D6}"/>
              </a:ext>
            </a:extLst>
          </p:cNvPr>
          <p:cNvSpPr txBox="1"/>
          <p:nvPr/>
        </p:nvSpPr>
        <p:spPr>
          <a:xfrm rot="21293598" flipH="1">
            <a:off x="4312455" y="5187815"/>
            <a:ext cx="414344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다양한 </a:t>
            </a: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이해관계자의 참여 필수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5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59FB2-BEA3-FCE2-CF36-1137219CB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8DD85AD-9472-BC08-F7EE-457826FE35A7}"/>
              </a:ext>
            </a:extLst>
          </p:cNvPr>
          <p:cNvSpPr txBox="1"/>
          <p:nvPr/>
        </p:nvSpPr>
        <p:spPr>
          <a:xfrm>
            <a:off x="778495" y="673792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근본적 한계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9A54B3-E400-B96F-53F0-C22B1198A9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EE7580-FAE9-CA29-DDA6-8DCFAF76F469}"/>
              </a:ext>
            </a:extLst>
          </p:cNvPr>
          <p:cNvSpPr txBox="1"/>
          <p:nvPr/>
        </p:nvSpPr>
        <p:spPr>
          <a:xfrm>
            <a:off x="1134095" y="1593928"/>
            <a:ext cx="54082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검증으로도 해결할 수 없는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AI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본질적인 한계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F4CE0DC-7841-3932-DE4C-15445089D43E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1474E9-7175-0426-5A62-F55C15C07D72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창의성의 한계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892E9606-AC09-A3CF-73C0-3DCE8B56A593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327AA523-D738-3477-2F32-38850B89F359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" name="그림 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BF38DC95-C70B-501A-59CC-534BB53F9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AEB964C-158E-F8BB-49D7-5538119972F9}"/>
              </a:ext>
            </a:extLst>
          </p:cNvPr>
          <p:cNvGrpSpPr/>
          <p:nvPr/>
        </p:nvGrpSpPr>
        <p:grpSpPr>
          <a:xfrm>
            <a:off x="5111745" y="3002422"/>
            <a:ext cx="5144309" cy="630942"/>
            <a:chOff x="5111745" y="3002422"/>
            <a:chExt cx="5144309" cy="630942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0FF16A70-3015-7A1F-988F-C7ECA86101DE}"/>
                </a:ext>
              </a:extLst>
            </p:cNvPr>
            <p:cNvSpPr/>
            <p:nvPr/>
          </p:nvSpPr>
          <p:spPr>
            <a:xfrm>
              <a:off x="5111745" y="3002422"/>
              <a:ext cx="2344758" cy="63094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AI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의 창의성 </a:t>
              </a:r>
              <a:endParaRPr lang="ko-KR" altLang="en-US" dirty="0"/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CA679AA8-FF98-DCDB-0ACA-389745560F57}"/>
                </a:ext>
              </a:extLst>
            </p:cNvPr>
            <p:cNvSpPr/>
            <p:nvPr/>
          </p:nvSpPr>
          <p:spPr>
            <a:xfrm>
              <a:off x="7911296" y="3002422"/>
              <a:ext cx="2344758" cy="63094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인간의 창의성</a:t>
              </a:r>
              <a:endParaRPr lang="ko-KR" altLang="en-US" dirty="0"/>
            </a:p>
          </p:txBody>
        </p:sp>
        <p:sp>
          <p:nvSpPr>
            <p:cNvPr id="21" name="부등호 20">
              <a:extLst>
                <a:ext uri="{FF2B5EF4-FFF2-40B4-BE49-F238E27FC236}">
                  <a16:creationId xmlns:a16="http://schemas.microsoft.com/office/drawing/2014/main" id="{715D5B2F-D82C-A55E-03D7-A12BEF1B4D00}"/>
                </a:ext>
              </a:extLst>
            </p:cNvPr>
            <p:cNvSpPr/>
            <p:nvPr/>
          </p:nvSpPr>
          <p:spPr>
            <a:xfrm>
              <a:off x="7453742" y="3128551"/>
              <a:ext cx="460316" cy="356791"/>
            </a:xfrm>
            <a:prstGeom prst="mathNotEqual">
              <a:avLst>
                <a:gd name="adj1" fmla="val 20292"/>
                <a:gd name="adj2" fmla="val 6600000"/>
                <a:gd name="adj3" fmla="val 1176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8CE7B04-A234-430B-6B8B-D63CBE02CCD1}"/>
              </a:ext>
            </a:extLst>
          </p:cNvPr>
          <p:cNvGrpSpPr/>
          <p:nvPr/>
        </p:nvGrpSpPr>
        <p:grpSpPr>
          <a:xfrm>
            <a:off x="5067783" y="3734146"/>
            <a:ext cx="2481197" cy="1037618"/>
            <a:chOff x="5067783" y="3734146"/>
            <a:chExt cx="2481197" cy="10376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60F0CC-1EA1-7ADA-6F32-99017EA5E8D5}"/>
                </a:ext>
              </a:extLst>
            </p:cNvPr>
            <p:cNvSpPr txBox="1"/>
            <p:nvPr/>
          </p:nvSpPr>
          <p:spPr>
            <a:xfrm>
              <a:off x="5067783" y="4308304"/>
              <a:ext cx="248119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기존 패턴의 조합</a:t>
              </a:r>
            </a:p>
          </p:txBody>
        </p:sp>
        <p:sp>
          <p:nvSpPr>
            <p:cNvPr id="24" name="화살표: 아래쪽 23">
              <a:extLst>
                <a:ext uri="{FF2B5EF4-FFF2-40B4-BE49-F238E27FC236}">
                  <a16:creationId xmlns:a16="http://schemas.microsoft.com/office/drawing/2014/main" id="{2D46C6E9-57DD-F323-03C9-A3BF67C43758}"/>
                </a:ext>
              </a:extLst>
            </p:cNvPr>
            <p:cNvSpPr/>
            <p:nvPr/>
          </p:nvSpPr>
          <p:spPr>
            <a:xfrm>
              <a:off x="6127627" y="3734146"/>
              <a:ext cx="361507" cy="574158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FCFCBB8-931C-613B-262B-928EDB1BE603}"/>
              </a:ext>
            </a:extLst>
          </p:cNvPr>
          <p:cNvGrpSpPr/>
          <p:nvPr/>
        </p:nvGrpSpPr>
        <p:grpSpPr>
          <a:xfrm>
            <a:off x="7708439" y="3734146"/>
            <a:ext cx="2481197" cy="1037618"/>
            <a:chOff x="5067783" y="3734146"/>
            <a:chExt cx="2481197" cy="10376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3B0257-9B9F-2B61-6D2B-5DC244824970}"/>
                </a:ext>
              </a:extLst>
            </p:cNvPr>
            <p:cNvSpPr txBox="1"/>
            <p:nvPr/>
          </p:nvSpPr>
          <p:spPr>
            <a:xfrm>
              <a:off x="5067783" y="4308304"/>
              <a:ext cx="248119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패러다임 전환</a:t>
              </a:r>
            </a:p>
          </p:txBody>
        </p:sp>
        <p:sp>
          <p:nvSpPr>
            <p:cNvPr id="28" name="화살표: 아래쪽 27">
              <a:extLst>
                <a:ext uri="{FF2B5EF4-FFF2-40B4-BE49-F238E27FC236}">
                  <a16:creationId xmlns:a16="http://schemas.microsoft.com/office/drawing/2014/main" id="{E63403F5-B61E-925A-4DBD-F7249F7B7729}"/>
                </a:ext>
              </a:extLst>
            </p:cNvPr>
            <p:cNvSpPr/>
            <p:nvPr/>
          </p:nvSpPr>
          <p:spPr>
            <a:xfrm>
              <a:off x="6127627" y="3734146"/>
              <a:ext cx="361507" cy="574158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150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69F8F-05E5-4BE6-455E-EBA82E70C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CD2A606-F3FA-B6FE-EB0B-0678EA9530E1}"/>
              </a:ext>
            </a:extLst>
          </p:cNvPr>
          <p:cNvSpPr txBox="1"/>
          <p:nvPr/>
        </p:nvSpPr>
        <p:spPr>
          <a:xfrm>
            <a:off x="778495" y="673792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근본적 한계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549E76-621C-C789-0AA1-D59CD33E49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03787F-8418-5A3C-1060-FFA563ACABDB}"/>
              </a:ext>
            </a:extLst>
          </p:cNvPr>
          <p:cNvSpPr txBox="1"/>
          <p:nvPr/>
        </p:nvSpPr>
        <p:spPr>
          <a:xfrm>
            <a:off x="1134095" y="1593928"/>
            <a:ext cx="54082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검증으로도 해결할 수 없는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AI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본질적인 한계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03A47E5-4F1C-884D-3D2E-650416E76F90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031B20-4D69-8B65-F0F1-40626FC3744F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창의성의 한계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27F02EA-46E7-8333-DE2A-EEC29D61BDEA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24BEFC64-A825-C436-63C8-4EDEA8967D9D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" name="그림 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A96B8A7B-4CFA-207E-5B6E-EFB084E82F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57BAE307-ECBB-6BFD-3C32-C90CC72BB9F3}"/>
              </a:ext>
            </a:extLst>
          </p:cNvPr>
          <p:cNvSpPr/>
          <p:nvPr/>
        </p:nvSpPr>
        <p:spPr>
          <a:xfrm>
            <a:off x="5111745" y="3002422"/>
            <a:ext cx="6251858" cy="63094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청년 주거 문제 해결책을 제안해줘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7766800-B84D-F773-EDAE-7F80145B67D3}"/>
              </a:ext>
            </a:extLst>
          </p:cNvPr>
          <p:cNvGrpSpPr/>
          <p:nvPr/>
        </p:nvGrpSpPr>
        <p:grpSpPr>
          <a:xfrm>
            <a:off x="4939825" y="3797941"/>
            <a:ext cx="6423778" cy="1208336"/>
            <a:chOff x="494109" y="2385354"/>
            <a:chExt cx="8376963" cy="1575738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69FC05EB-E522-A813-8600-0F6FB49DA75C}"/>
                </a:ext>
              </a:extLst>
            </p:cNvPr>
            <p:cNvSpPr/>
            <p:nvPr/>
          </p:nvSpPr>
          <p:spPr>
            <a:xfrm>
              <a:off x="949699" y="2996967"/>
              <a:ext cx="7921373" cy="964125"/>
            </a:xfrm>
            <a:prstGeom prst="roundRect">
              <a:avLst>
                <a:gd name="adj" fmla="val 18653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기존 임대주택 정책과 공유경제 모델을 결합하여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공유형 청년주택을 만들면 어떨까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C19671BD-0D19-9113-59C8-2B7CDF25C8EA}"/>
                </a:ext>
              </a:extLst>
            </p:cNvPr>
            <p:cNvGrpSpPr/>
            <p:nvPr/>
          </p:nvGrpSpPr>
          <p:grpSpPr>
            <a:xfrm>
              <a:off x="494109" y="2385354"/>
              <a:ext cx="1901311" cy="961105"/>
              <a:chOff x="112074" y="3510109"/>
              <a:chExt cx="1772159" cy="895821"/>
            </a:xfrm>
          </p:grpSpPr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5DE9B04A-B878-9370-8BCF-000E4F73CD34}"/>
                  </a:ext>
                </a:extLst>
              </p:cNvPr>
              <p:cNvSpPr/>
              <p:nvPr/>
            </p:nvSpPr>
            <p:spPr>
              <a:xfrm>
                <a:off x="1022519" y="421634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09E38F42-C271-EEAB-AC8B-ED43387FED69}"/>
                  </a:ext>
                </a:extLst>
              </p:cNvPr>
              <p:cNvSpPr/>
              <p:nvPr/>
            </p:nvSpPr>
            <p:spPr>
              <a:xfrm>
                <a:off x="112074" y="3510109"/>
                <a:ext cx="1772159" cy="706234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19BA68-FAC4-7746-E8AC-9DE118AB831F}"/>
                  </a:ext>
                </a:extLst>
              </p:cNvPr>
              <p:cNvSpPr txBox="1"/>
              <p:nvPr/>
            </p:nvSpPr>
            <p:spPr>
              <a:xfrm>
                <a:off x="483282" y="3605186"/>
                <a:ext cx="1029745" cy="51636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R="0" lvl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buClr>
                    <a:srgbClr val="4741BE"/>
                  </a:buClr>
                  <a:buSzTx/>
                  <a:tabLst/>
                  <a:defRPr/>
                </a:pPr>
                <a:r>
                  <a:rPr lang="en-US" altLang="ko-KR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AI </a:t>
                </a: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답변</a:t>
                </a: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B93700AC-0C01-C5AD-9EDE-7E07B6FAD59F}"/>
              </a:ext>
            </a:extLst>
          </p:cNvPr>
          <p:cNvGrpSpPr/>
          <p:nvPr/>
        </p:nvGrpSpPr>
        <p:grpSpPr>
          <a:xfrm>
            <a:off x="5564061" y="5029392"/>
            <a:ext cx="6025428" cy="469359"/>
            <a:chOff x="1743429" y="4953085"/>
            <a:chExt cx="6025428" cy="469359"/>
          </a:xfrm>
        </p:grpSpPr>
        <p:sp>
          <p:nvSpPr>
            <p:cNvPr id="41" name="화살표: 아래쪽 40">
              <a:extLst>
                <a:ext uri="{FF2B5EF4-FFF2-40B4-BE49-F238E27FC236}">
                  <a16:creationId xmlns:a16="http://schemas.microsoft.com/office/drawing/2014/main" id="{F28E85ED-00EC-12AA-6488-6D7BD26930DC}"/>
                </a:ext>
              </a:extLst>
            </p:cNvPr>
            <p:cNvSpPr/>
            <p:nvPr/>
          </p:nvSpPr>
          <p:spPr>
            <a:xfrm rot="16200000">
              <a:off x="1714378" y="5063804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E5A039-04EE-BB85-88AC-5E5CF1FE25A8}"/>
                </a:ext>
              </a:extLst>
            </p:cNvPr>
            <p:cNvSpPr txBox="1"/>
            <p:nvPr/>
          </p:nvSpPr>
          <p:spPr>
            <a:xfrm>
              <a:off x="1999123" y="4953085"/>
              <a:ext cx="5769734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기본 전제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주거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=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집을 소유하거나 빌리는 것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5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5AA8A-22A3-7692-9462-758AB31BF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BE3328D-C2F6-50FB-3FBE-0011C5CC3B8F}"/>
              </a:ext>
            </a:extLst>
          </p:cNvPr>
          <p:cNvSpPr txBox="1"/>
          <p:nvPr/>
        </p:nvSpPr>
        <p:spPr>
          <a:xfrm>
            <a:off x="778495" y="673792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근본적 한계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A2486F-3108-5298-6C63-AFA3C13FFE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F29640-57F0-AA7D-A178-6E107C818F2A}"/>
              </a:ext>
            </a:extLst>
          </p:cNvPr>
          <p:cNvSpPr txBox="1"/>
          <p:nvPr/>
        </p:nvSpPr>
        <p:spPr>
          <a:xfrm>
            <a:off x="1134095" y="1593928"/>
            <a:ext cx="54082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검증으로도 해결할 수 없는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AI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본질적인 한계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092D534-BEEE-1638-1B4C-D911A42FA910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415646-9E18-BFA5-CCDD-CDFF5B19B4F8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창의성의 한계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79739FB-8632-BC9E-5D63-2FEB5CF6C0AF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EC706D5B-1981-2EA5-558F-8A9C1E8951B0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" name="그림 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21C6C5AD-8CB6-D33C-C268-154BEDE57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7A463EC3-3D61-B3FB-1DA0-045DD3011E90}"/>
              </a:ext>
            </a:extLst>
          </p:cNvPr>
          <p:cNvSpPr/>
          <p:nvPr/>
        </p:nvSpPr>
        <p:spPr>
          <a:xfrm>
            <a:off x="5111745" y="3002422"/>
            <a:ext cx="6251858" cy="63094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청년 주거 문제 해결책을 제안해줘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FDAF6C9-3AF7-BE4E-89DF-5F8F3545A271}"/>
              </a:ext>
            </a:extLst>
          </p:cNvPr>
          <p:cNvGrpSpPr/>
          <p:nvPr/>
        </p:nvGrpSpPr>
        <p:grpSpPr>
          <a:xfrm>
            <a:off x="4939825" y="3797941"/>
            <a:ext cx="6423778" cy="1869412"/>
            <a:chOff x="494109" y="2385354"/>
            <a:chExt cx="8376963" cy="2437818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3DABD0E8-AEE8-694D-E2F2-C50981C0A630}"/>
                </a:ext>
              </a:extLst>
            </p:cNvPr>
            <p:cNvSpPr/>
            <p:nvPr/>
          </p:nvSpPr>
          <p:spPr>
            <a:xfrm>
              <a:off x="949699" y="2996965"/>
              <a:ext cx="7921373" cy="1826207"/>
            </a:xfrm>
            <a:prstGeom prst="roundRect">
              <a:avLst>
                <a:gd name="adj" fmla="val 18653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잠깐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주거를 왜 소유나 임대로만 생각하지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 </a:t>
              </a:r>
              <a:b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주거를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경험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으로 재정의하면 어떨까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청년들이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개월마다 다른 지역에서 살면서 다양한 경험을 쌓고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지역의 커뮤니티와 연결되는 새로운 라이프스타일을 제안하는 거야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B008FAB6-73E7-02CD-EE06-634B005AFB3C}"/>
                </a:ext>
              </a:extLst>
            </p:cNvPr>
            <p:cNvGrpSpPr/>
            <p:nvPr/>
          </p:nvGrpSpPr>
          <p:grpSpPr>
            <a:xfrm>
              <a:off x="494109" y="2385354"/>
              <a:ext cx="1901311" cy="961105"/>
              <a:chOff x="112074" y="3510109"/>
              <a:chExt cx="1772159" cy="895821"/>
            </a:xfrm>
          </p:grpSpPr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AD86259D-133D-20E8-E9F5-AAD36FE22E24}"/>
                  </a:ext>
                </a:extLst>
              </p:cNvPr>
              <p:cNvSpPr/>
              <p:nvPr/>
            </p:nvSpPr>
            <p:spPr>
              <a:xfrm>
                <a:off x="1022519" y="421634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404E10A4-EEFA-8ABC-43AE-C15C9E1711F0}"/>
                  </a:ext>
                </a:extLst>
              </p:cNvPr>
              <p:cNvSpPr/>
              <p:nvPr/>
            </p:nvSpPr>
            <p:spPr>
              <a:xfrm>
                <a:off x="112074" y="3510109"/>
                <a:ext cx="1772159" cy="706234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103BA1-DB0D-619D-D6D7-DE05113A42E3}"/>
                  </a:ext>
                </a:extLst>
              </p:cNvPr>
              <p:cNvSpPr txBox="1"/>
              <p:nvPr/>
            </p:nvSpPr>
            <p:spPr>
              <a:xfrm>
                <a:off x="192294" y="3526684"/>
                <a:ext cx="1611723" cy="673372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R="0" lvl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buClr>
                    <a:srgbClr val="4741BE"/>
                  </a:buClr>
                  <a:buSzTx/>
                  <a:tabLst/>
                  <a:defRPr/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인간</a:t>
                </a:r>
                <a:r>
                  <a:rPr lang="en-US" altLang="ko-KR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 </a:t>
                </a: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답변</a:t>
                </a: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C36C570-9E45-80E0-8ABA-6BC0EFE0FA31}"/>
              </a:ext>
            </a:extLst>
          </p:cNvPr>
          <p:cNvGrpSpPr/>
          <p:nvPr/>
        </p:nvGrpSpPr>
        <p:grpSpPr>
          <a:xfrm>
            <a:off x="5564061" y="5685497"/>
            <a:ext cx="6025428" cy="469359"/>
            <a:chOff x="1743429" y="4953085"/>
            <a:chExt cx="6025428" cy="469359"/>
          </a:xfrm>
        </p:grpSpPr>
        <p:sp>
          <p:nvSpPr>
            <p:cNvPr id="10" name="화살표: 아래쪽 9">
              <a:extLst>
                <a:ext uri="{FF2B5EF4-FFF2-40B4-BE49-F238E27FC236}">
                  <a16:creationId xmlns:a16="http://schemas.microsoft.com/office/drawing/2014/main" id="{B0F49B58-D90B-5CE1-289F-A3C9B2A7AA37}"/>
                </a:ext>
              </a:extLst>
            </p:cNvPr>
            <p:cNvSpPr/>
            <p:nvPr/>
          </p:nvSpPr>
          <p:spPr>
            <a:xfrm rot="16200000">
              <a:off x="1714378" y="5063804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BDF315-1AF6-48E6-853E-E6822E9DC5BA}"/>
                </a:ext>
              </a:extLst>
            </p:cNvPr>
            <p:cNvSpPr txBox="1"/>
            <p:nvPr/>
          </p:nvSpPr>
          <p:spPr>
            <a:xfrm>
              <a:off x="1999123" y="4953085"/>
              <a:ext cx="5769734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주거에 대한 근본적인 재정의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56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3EB2F-2820-7B6B-BFBA-D90A0A18F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0C72DEE-E2A3-B5E3-73DA-6C53105B1183}"/>
              </a:ext>
            </a:extLst>
          </p:cNvPr>
          <p:cNvSpPr txBox="1"/>
          <p:nvPr/>
        </p:nvSpPr>
        <p:spPr>
          <a:xfrm>
            <a:off x="778495" y="673792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근본적 한계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57E630C-61C3-56BF-56C2-C5A70E64A9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9AD9EA-05EF-66B3-B3E5-3A323417E9E9}"/>
              </a:ext>
            </a:extLst>
          </p:cNvPr>
          <p:cNvSpPr txBox="1"/>
          <p:nvPr/>
        </p:nvSpPr>
        <p:spPr>
          <a:xfrm>
            <a:off x="1134095" y="1593928"/>
            <a:ext cx="54082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검증으로도 해결할 수 없는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AI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본질적인 한계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5BC60F6-49D5-D87F-80CA-8AC8A6E2CC24}"/>
              </a:ext>
            </a:extLst>
          </p:cNvPr>
          <p:cNvGrpSpPr/>
          <p:nvPr/>
        </p:nvGrpSpPr>
        <p:grpSpPr>
          <a:xfrm>
            <a:off x="113409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DDA379-AE7F-1AEF-ABD5-4CEBB1B8CDF4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창의성의 한계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5EEADFE-163C-D9F2-9F41-6F7EEBF71783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A4AD9E5B-C37B-B84F-1CF1-67536388B3FF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" name="그림 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C272F6E2-831D-9548-DAF6-CDEBA32025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8A2BCDD6-66C1-84BA-0462-E919C466B1F6}"/>
              </a:ext>
            </a:extLst>
          </p:cNvPr>
          <p:cNvSpPr/>
          <p:nvPr/>
        </p:nvSpPr>
        <p:spPr>
          <a:xfrm>
            <a:off x="1728036" y="3004544"/>
            <a:ext cx="1362494" cy="92809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8A65518-95F4-EE8E-6B02-2F3A1B9DAAE3}"/>
              </a:ext>
            </a:extLst>
          </p:cNvPr>
          <p:cNvGrpSpPr/>
          <p:nvPr/>
        </p:nvGrpSpPr>
        <p:grpSpPr>
          <a:xfrm>
            <a:off x="3170496" y="2959769"/>
            <a:ext cx="6465835" cy="463460"/>
            <a:chOff x="3965516" y="2790917"/>
            <a:chExt cx="6465835" cy="4634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CDAA6A-0D9D-3709-4185-F676316D2F74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R="0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질문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더 나은 휴대폰을 만들려면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8B22CC2D-2A12-FA7E-0267-CB850B365E5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626BB449-4AC9-335A-BC00-7FAC0191170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86D2B8F4-020A-D834-294A-B698B03C0EF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DBA7643-EE84-629A-8260-FE2DCEFD73C0}"/>
              </a:ext>
            </a:extLst>
          </p:cNvPr>
          <p:cNvGrpSpPr/>
          <p:nvPr/>
        </p:nvGrpSpPr>
        <p:grpSpPr>
          <a:xfrm>
            <a:off x="3170496" y="3468591"/>
            <a:ext cx="6465835" cy="463460"/>
            <a:chOff x="3965516" y="2790917"/>
            <a:chExt cx="6465835" cy="4634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ADC915-8CC9-1938-4E0E-73A0F64F8BF9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R="0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답변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더 작은 버튼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더 긴 배터리 수명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더 선명한 화면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0D791464-F59A-AB36-2FBC-7F3CC0F2D9D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390041F4-B470-9E05-C2E0-9083475E77B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3760460E-C4FD-EA02-441D-067C10F262B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8D015B97-47AB-337D-FF39-0A7F7D68131B}"/>
              </a:ext>
            </a:extLst>
          </p:cNvPr>
          <p:cNvSpPr/>
          <p:nvPr/>
        </p:nvSpPr>
        <p:spPr>
          <a:xfrm>
            <a:off x="1728036" y="4321416"/>
            <a:ext cx="1362494" cy="92809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스티브</a:t>
            </a:r>
            <a:br>
              <a:rPr lang="en-US" altLang="ko-KR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잡스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E6A52B0-A4A5-9D89-5D21-58852CBAFC9E}"/>
              </a:ext>
            </a:extLst>
          </p:cNvPr>
          <p:cNvGrpSpPr/>
          <p:nvPr/>
        </p:nvGrpSpPr>
        <p:grpSpPr>
          <a:xfrm>
            <a:off x="3170496" y="4276641"/>
            <a:ext cx="6465835" cy="463460"/>
            <a:chOff x="3965516" y="2790917"/>
            <a:chExt cx="6465835" cy="4634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D667CF-8ECA-556D-48BB-4C3BF4CDF764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R="0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질문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휴대폰이란 무엇인가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B0C5DB3-618F-2BBB-E55E-2D3B8BE6AD7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C1582174-4EF8-5EB2-F91A-817618920FD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082958DE-6CEE-2389-E4ED-0535A13EE04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57077A32-1CC6-F27C-732B-1BD7A3D93AE1}"/>
              </a:ext>
            </a:extLst>
          </p:cNvPr>
          <p:cNvGrpSpPr/>
          <p:nvPr/>
        </p:nvGrpSpPr>
        <p:grpSpPr>
          <a:xfrm>
            <a:off x="3170496" y="4785463"/>
            <a:ext cx="6465835" cy="463460"/>
            <a:chOff x="3965516" y="2790917"/>
            <a:chExt cx="6465835" cy="46346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0DA663-8C91-2724-CB19-0B71882F0ED1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R="0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답변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휴대폰은 전화가 아니라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컴퓨터다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!</a:t>
              </a: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A61A7205-5006-9B06-B1C5-FA775CEEF82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6" name="원호 35">
                <a:extLst>
                  <a:ext uri="{FF2B5EF4-FFF2-40B4-BE49-F238E27FC236}">
                    <a16:creationId xmlns:a16="http://schemas.microsoft.com/office/drawing/2014/main" id="{B82D63F4-85B0-DB4D-B906-8CA24A604A5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5651186B-77DE-6917-4E4C-361F10CA49E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B524B2B-8D5E-9629-0952-AA49FAE04014}"/>
              </a:ext>
            </a:extLst>
          </p:cNvPr>
          <p:cNvSpPr txBox="1"/>
          <p:nvPr/>
        </p:nvSpPr>
        <p:spPr>
          <a:xfrm flipH="1">
            <a:off x="1951497" y="5506582"/>
            <a:ext cx="648366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혁신적 돌파구는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인간의 영역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9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AA6CF-6C77-3DBC-3565-BA60DFF89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C2BCE13-0B8E-4335-24A6-742E13C73798}"/>
              </a:ext>
            </a:extLst>
          </p:cNvPr>
          <p:cNvSpPr txBox="1"/>
          <p:nvPr/>
        </p:nvSpPr>
        <p:spPr>
          <a:xfrm>
            <a:off x="778495" y="673792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근본적 한계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30C043-4073-B8D8-E592-CC3AC40FA3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C0336C-1132-DD71-C0B4-9B793F2B4B0B}"/>
              </a:ext>
            </a:extLst>
          </p:cNvPr>
          <p:cNvSpPr txBox="1"/>
          <p:nvPr/>
        </p:nvSpPr>
        <p:spPr>
          <a:xfrm>
            <a:off x="1134095" y="1593928"/>
            <a:ext cx="54082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검증으로도 해결할 수 없는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AI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본질적인 한계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C481204-505A-F97B-33A0-02EDCF369E2A}"/>
              </a:ext>
            </a:extLst>
          </p:cNvPr>
          <p:cNvGrpSpPr/>
          <p:nvPr/>
        </p:nvGrpSpPr>
        <p:grpSpPr>
          <a:xfrm>
            <a:off x="0" y="2100922"/>
            <a:ext cx="7988300" cy="1702101"/>
            <a:chOff x="0" y="2100922"/>
            <a:chExt cx="7988300" cy="1702101"/>
          </a:xfrm>
        </p:grpSpPr>
        <p:sp>
          <p:nvSpPr>
            <p:cNvPr id="10" name="사각형: 잘린 한쪽 모서리 9">
              <a:extLst>
                <a:ext uri="{FF2B5EF4-FFF2-40B4-BE49-F238E27FC236}">
                  <a16:creationId xmlns:a16="http://schemas.microsoft.com/office/drawing/2014/main" id="{94921FBF-C514-9344-11C1-CBBC943B1B97}"/>
                </a:ext>
              </a:extLst>
            </p:cNvPr>
            <p:cNvSpPr/>
            <p:nvPr/>
          </p:nvSpPr>
          <p:spPr>
            <a:xfrm flipV="1">
              <a:off x="0" y="2100922"/>
              <a:ext cx="7988300" cy="1702101"/>
            </a:xfrm>
            <a:prstGeom prst="snip1Rect">
              <a:avLst>
                <a:gd name="adj" fmla="val 19123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dist="2540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E5DD7A-667C-C12F-8DF1-A39DC156DAF8}"/>
                </a:ext>
              </a:extLst>
            </p:cNvPr>
            <p:cNvSpPr txBox="1"/>
            <p:nvPr/>
          </p:nvSpPr>
          <p:spPr>
            <a:xfrm>
              <a:off x="750660" y="2205057"/>
              <a:ext cx="3155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36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4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 AI</a:t>
              </a:r>
              <a:r>
                <a:rPr lang="ko-KR" altLang="en-US" sz="36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4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의 영역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EB28BF-7C48-1CB9-CECA-F277975B1891}"/>
                </a:ext>
              </a:extLst>
            </p:cNvPr>
            <p:cNvSpPr txBox="1"/>
            <p:nvPr/>
          </p:nvSpPr>
          <p:spPr>
            <a:xfrm>
              <a:off x="1335006" y="2851388"/>
              <a:ext cx="632643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다양한 아이디어 제공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조합 제안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가능성 탐색하는 데 도움</a:t>
              </a: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98376EFC-1ED4-6DAE-E215-E4F921CEC7FC}"/>
              </a:ext>
            </a:extLst>
          </p:cNvPr>
          <p:cNvGrpSpPr/>
          <p:nvPr/>
        </p:nvGrpSpPr>
        <p:grpSpPr>
          <a:xfrm>
            <a:off x="4279765" y="4057734"/>
            <a:ext cx="7912235" cy="1702101"/>
            <a:chOff x="4279765" y="4057734"/>
            <a:chExt cx="7912235" cy="1702101"/>
          </a:xfrm>
        </p:grpSpPr>
        <p:sp>
          <p:nvSpPr>
            <p:cNvPr id="46" name="사각형: 잘린 한쪽 모서리 45">
              <a:extLst>
                <a:ext uri="{FF2B5EF4-FFF2-40B4-BE49-F238E27FC236}">
                  <a16:creationId xmlns:a16="http://schemas.microsoft.com/office/drawing/2014/main" id="{D9C8AE26-3836-A2FB-9D82-24FF3079E9A6}"/>
                </a:ext>
              </a:extLst>
            </p:cNvPr>
            <p:cNvSpPr/>
            <p:nvPr/>
          </p:nvSpPr>
          <p:spPr>
            <a:xfrm flipH="1" flipV="1">
              <a:off x="4279765" y="4057734"/>
              <a:ext cx="7912235" cy="1702101"/>
            </a:xfrm>
            <a:prstGeom prst="snip1Rect">
              <a:avLst>
                <a:gd name="adj" fmla="val 19123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dist="2540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3EB4555-9310-E1E9-0849-39162DCA1FC0}"/>
                </a:ext>
              </a:extLst>
            </p:cNvPr>
            <p:cNvSpPr txBox="1"/>
            <p:nvPr/>
          </p:nvSpPr>
          <p:spPr>
            <a:xfrm>
              <a:off x="4876965" y="4262457"/>
              <a:ext cx="31862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ko-KR" altLang="en-US" sz="36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4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인간의 영역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608A1F-CA42-6C9F-F7D9-CA0719E5859E}"/>
                </a:ext>
              </a:extLst>
            </p:cNvPr>
            <p:cNvSpPr txBox="1"/>
            <p:nvPr/>
          </p:nvSpPr>
          <p:spPr>
            <a:xfrm>
              <a:off x="5300950" y="4881781"/>
              <a:ext cx="632643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근본적으로 문제 재정의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새로운 패러다임 창조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27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78315-A776-7767-695C-B268A9BBF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BA2E494-19E9-D255-A4C6-46ECF2C198C8}"/>
              </a:ext>
            </a:extLst>
          </p:cNvPr>
          <p:cNvSpPr txBox="1"/>
          <p:nvPr/>
        </p:nvSpPr>
        <p:spPr>
          <a:xfrm>
            <a:off x="778495" y="673792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근본적 한계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F8D0CE-669D-FC5B-EBA8-0A1DD8517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69320D-E043-7759-1891-2F913EFC9A15}"/>
              </a:ext>
            </a:extLst>
          </p:cNvPr>
          <p:cNvSpPr txBox="1"/>
          <p:nvPr/>
        </p:nvSpPr>
        <p:spPr>
          <a:xfrm>
            <a:off x="1134095" y="1593928"/>
            <a:ext cx="54082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검증으로도 해결할 수 없는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AI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본질적인 한계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7705C9B-5AC4-651E-377F-F84D2DE0EB46}"/>
              </a:ext>
            </a:extLst>
          </p:cNvPr>
          <p:cNvGrpSpPr/>
          <p:nvPr/>
        </p:nvGrpSpPr>
        <p:grpSpPr>
          <a:xfrm>
            <a:off x="113409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5E0224-3109-A716-328C-B15C6B464062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공감의 불가능성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3CFC8124-0D10-D384-DFC6-241018E7ECAF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49670C92-AFBA-7C71-DF45-89E721A5EACD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" name="그림 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F2EAEFBB-1D08-A15F-1CE7-867660010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9758D57-241A-915F-A278-32D62D1D0526}"/>
              </a:ext>
            </a:extLst>
          </p:cNvPr>
          <p:cNvGrpSpPr/>
          <p:nvPr/>
        </p:nvGrpSpPr>
        <p:grpSpPr>
          <a:xfrm>
            <a:off x="1948378" y="2908996"/>
            <a:ext cx="6189857" cy="463460"/>
            <a:chOff x="3965516" y="2790917"/>
            <a:chExt cx="6189857" cy="4634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103A09-1BD7-36C3-5F4D-342451BAF846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 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감정을 분석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인간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감정을 느끼고 연대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B68C640E-547F-B001-2480-C65A42A5FF3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1" name="원호 20">
                <a:extLst>
                  <a:ext uri="{FF2B5EF4-FFF2-40B4-BE49-F238E27FC236}">
                    <a16:creationId xmlns:a16="http://schemas.microsoft.com/office/drawing/2014/main" id="{F30E507A-E06A-B94B-531E-A95A29DB152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CB6A8DA2-BC7C-847D-1BB2-2D1763D9731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E7D1933-40E7-CBF7-556D-3EBE8A814700}"/>
              </a:ext>
            </a:extLst>
          </p:cNvPr>
          <p:cNvGrpSpPr/>
          <p:nvPr/>
        </p:nvGrpSpPr>
        <p:grpSpPr>
          <a:xfrm>
            <a:off x="2265084" y="3443607"/>
            <a:ext cx="7002563" cy="787278"/>
            <a:chOff x="2265084" y="3443607"/>
            <a:chExt cx="7002563" cy="78727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B2AE55-5CCB-DEA0-7A4C-AB16AB81E846}"/>
                </a:ext>
              </a:extLst>
            </p:cNvPr>
            <p:cNvSpPr txBox="1"/>
            <p:nvPr/>
          </p:nvSpPr>
          <p:spPr>
            <a:xfrm>
              <a:off x="2908217" y="3767425"/>
              <a:ext cx="6359430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노인 복지 정책 연구를 위해 독거노인 가정 방문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67768821-2973-00D1-F334-3058214B2C16}"/>
                </a:ext>
              </a:extLst>
            </p:cNvPr>
            <p:cNvGrpSpPr/>
            <p:nvPr/>
          </p:nvGrpSpPr>
          <p:grpSpPr>
            <a:xfrm>
              <a:off x="2265084" y="3443607"/>
              <a:ext cx="834906" cy="540221"/>
              <a:chOff x="1065246" y="3212205"/>
              <a:chExt cx="1743010" cy="1127805"/>
            </a:xfrm>
          </p:grpSpPr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3BD46B77-F64B-8D62-3E99-2551AC45533E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47E67A3A-6343-74CC-B4F9-776EC8E935FC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B3B0E7E-1356-62C1-E736-6523D69B0DBC}"/>
              </a:ext>
            </a:extLst>
          </p:cNvPr>
          <p:cNvSpPr txBox="1"/>
          <p:nvPr/>
        </p:nvSpPr>
        <p:spPr>
          <a:xfrm>
            <a:off x="2908217" y="5166750"/>
            <a:ext cx="6359430" cy="101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marR="0" indent="-176213" fontAlgn="auto" latinLnBrk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AI: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 노인은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지원이 필요 없다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고 판단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marR="0" indent="-176213" fontAlgn="auto" latinLnBrk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인간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: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주변을 살피며 할머니 말속의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진심을 느끼고 공감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EBA1799F-AF7B-019E-2025-491CC469E11C}"/>
              </a:ext>
            </a:extLst>
          </p:cNvPr>
          <p:cNvSpPr/>
          <p:nvPr/>
        </p:nvSpPr>
        <p:spPr>
          <a:xfrm>
            <a:off x="2772146" y="4310383"/>
            <a:ext cx="5556691" cy="63094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아이고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괜찮아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나는 혼자 잘 살아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불편한 거 없어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8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76AE3-E18D-8BF3-A890-446AA3A5C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42390F4-2D88-43ED-D389-F70A845C229C}"/>
              </a:ext>
            </a:extLst>
          </p:cNvPr>
          <p:cNvSpPr txBox="1"/>
          <p:nvPr/>
        </p:nvSpPr>
        <p:spPr>
          <a:xfrm>
            <a:off x="778495" y="673792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근본적 한계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399F6A-1E2B-59D1-C6F2-33B71D4674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C62A6B-3052-53C4-7773-1A2DDA7F9689}"/>
              </a:ext>
            </a:extLst>
          </p:cNvPr>
          <p:cNvSpPr txBox="1"/>
          <p:nvPr/>
        </p:nvSpPr>
        <p:spPr>
          <a:xfrm>
            <a:off x="1134095" y="1593928"/>
            <a:ext cx="54082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검증으로도 해결할 수 없는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AI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본질적인 한계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2AEE0-8DD6-3F21-6B63-FE7E11C67536}"/>
              </a:ext>
            </a:extLst>
          </p:cNvPr>
          <p:cNvSpPr txBox="1"/>
          <p:nvPr/>
        </p:nvSpPr>
        <p:spPr>
          <a:xfrm flipH="1">
            <a:off x="2273418" y="5668470"/>
            <a:ext cx="744765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공감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은 단순히 이해하는 것을 넘어서 함께 느끼는 것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0BECEE6-06F2-C38E-D8EF-B3BC0300A002}"/>
              </a:ext>
            </a:extLst>
          </p:cNvPr>
          <p:cNvGrpSpPr/>
          <p:nvPr/>
        </p:nvGrpSpPr>
        <p:grpSpPr>
          <a:xfrm>
            <a:off x="7928245" y="2698905"/>
            <a:ext cx="3922084" cy="463460"/>
            <a:chOff x="3965516" y="2790917"/>
            <a:chExt cx="3922084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779FE0-2676-9556-5DAD-42D39BB067F6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정책디자이너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의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핵심적인 역량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FE38E32-6FE0-67B6-930C-5EFCB1FE131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63C7B590-49E1-1426-52D3-7F45D85260B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FF0D69CA-B945-FB08-E2F7-B9FEA708E42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26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EE47-77B2-B826-A0FF-31A0C225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62BE4AF-FDB5-B53E-D1C8-593AC722EA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" name="그림 49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F31CB12-35CB-75EF-7226-68B799A2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C05AA-0598-EA83-EA1E-576C031151A0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DD88A21-6E1B-BDA3-885A-C7D8694FC33D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8251E65-11B0-8131-2CF0-59661EF6C61E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0FDE542-EE01-2E43-B12C-D6F1930ACBC2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D0AC519F-2991-A34C-CA2E-B10FE4BF2C6F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BF295-BAC5-61F6-2BC5-7E34AF9C4D5D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내용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C88F691-0716-60CC-F44E-6D14133B89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1238250" cy="12382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06E7E3F-43A5-4C53-4F2A-159653BC0560}"/>
                </a:ext>
              </a:extLst>
            </p:cNvPr>
            <p:cNvCxnSpPr>
              <a:cxnSpLocks/>
            </p:cNvCxnSpPr>
            <p:nvPr/>
          </p:nvCxnSpPr>
          <p:spPr>
            <a:xfrm>
              <a:off x="853125" y="1899460"/>
              <a:ext cx="11338875" cy="0"/>
            </a:xfrm>
            <a:prstGeom prst="line">
              <a:avLst/>
            </a:prstGeom>
            <a:ln w="6350">
              <a:gradFill>
                <a:gsLst>
                  <a:gs pos="25000">
                    <a:srgbClr val="1F3C67">
                      <a:alpha val="20000"/>
                    </a:srgbClr>
                  </a:gs>
                  <a:gs pos="75000">
                    <a:srgbClr val="1F3C67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9BCD6F7-C18C-8DCE-9A45-EF1A45FA2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AA5D8198-3727-B136-123C-A2901DD943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그림 6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264ADA-C7F0-2F62-078C-3041C165E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00"/>
            <a:stretch>
              <a:fillRect/>
            </a:stretch>
          </p:blipFill>
          <p:spPr>
            <a:xfrm>
              <a:off x="536574" y="1524573"/>
              <a:ext cx="558801" cy="643951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82F4CD4-5F3B-D846-BAC8-2ACFA94D2790}"/>
              </a:ext>
            </a:extLst>
          </p:cNvPr>
          <p:cNvGrpSpPr/>
          <p:nvPr/>
        </p:nvGrpSpPr>
        <p:grpSpPr>
          <a:xfrm>
            <a:off x="2197100" y="2146005"/>
            <a:ext cx="4664444" cy="3291467"/>
            <a:chOff x="2197100" y="2146004"/>
            <a:chExt cx="4664444" cy="4498405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664979C-FF9A-A450-5B50-57018B0F9651}"/>
                </a:ext>
              </a:extLst>
            </p:cNvPr>
            <p:cNvSpPr/>
            <p:nvPr/>
          </p:nvSpPr>
          <p:spPr>
            <a:xfrm>
              <a:off x="2197100" y="2146004"/>
              <a:ext cx="466444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8516081-776A-3EB6-8E67-7D2A0047CF51}"/>
                </a:ext>
              </a:extLst>
            </p:cNvPr>
            <p:cNvSpPr/>
            <p:nvPr/>
          </p:nvSpPr>
          <p:spPr>
            <a:xfrm>
              <a:off x="2197100" y="3289004"/>
              <a:ext cx="466444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A1E27F4-F26C-30D9-036D-97D4AC84B7F6}"/>
                </a:ext>
              </a:extLst>
            </p:cNvPr>
            <p:cNvSpPr/>
            <p:nvPr/>
          </p:nvSpPr>
          <p:spPr>
            <a:xfrm>
              <a:off x="2197100" y="4432004"/>
              <a:ext cx="466444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776E8D4-14B2-1036-5FD6-10A853B947F8}"/>
                </a:ext>
              </a:extLst>
            </p:cNvPr>
            <p:cNvSpPr/>
            <p:nvPr/>
          </p:nvSpPr>
          <p:spPr>
            <a:xfrm>
              <a:off x="2197100" y="2146004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B47F018-1A00-FACC-B482-7BC8C091F5D6}"/>
                </a:ext>
              </a:extLst>
            </p:cNvPr>
            <p:cNvSpPr/>
            <p:nvPr/>
          </p:nvSpPr>
          <p:spPr>
            <a:xfrm>
              <a:off x="2197100" y="3289004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D26F942-40C9-2697-0B41-2D55DDDC516B}"/>
                </a:ext>
              </a:extLst>
            </p:cNvPr>
            <p:cNvSpPr/>
            <p:nvPr/>
          </p:nvSpPr>
          <p:spPr>
            <a:xfrm>
              <a:off x="2197100" y="4432004"/>
              <a:ext cx="457200" cy="1041696"/>
            </a:xfrm>
            <a:prstGeom prst="rect">
              <a:avLst/>
            </a:prstGeom>
            <a:solidFill>
              <a:srgbClr val="9A5C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283066-1E3D-1DD1-5007-B04D409A201A}"/>
                </a:ext>
              </a:extLst>
            </p:cNvPr>
            <p:cNvSpPr txBox="1"/>
            <p:nvPr/>
          </p:nvSpPr>
          <p:spPr>
            <a:xfrm>
              <a:off x="2937859" y="3469137"/>
              <a:ext cx="2138727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en-US" altLang="ko-KR" b="1" dirty="0" err="1"/>
                <a:t>AI의</a:t>
              </a:r>
              <a:r>
                <a:rPr lang="en-US" altLang="ko-KR" b="1" dirty="0"/>
                <a:t> </a:t>
              </a:r>
              <a:r>
                <a:rPr lang="en-US" altLang="ko-KR" b="1" dirty="0" err="1"/>
                <a:t>근본적</a:t>
              </a:r>
              <a:r>
                <a:rPr lang="en-US" altLang="ko-KR" b="1" dirty="0"/>
                <a:t> </a:t>
              </a:r>
              <a:r>
                <a:rPr lang="en-US" altLang="ko-KR" b="1" dirty="0" err="1"/>
                <a:t>한계</a:t>
              </a:r>
              <a:endParaRPr lang="en-US" altLang="ko-KR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9D48FA-1A07-66D3-73C8-0545BDCF906E}"/>
                </a:ext>
              </a:extLst>
            </p:cNvPr>
            <p:cNvSpPr txBox="1"/>
            <p:nvPr/>
          </p:nvSpPr>
          <p:spPr>
            <a:xfrm>
              <a:off x="2937859" y="2326137"/>
              <a:ext cx="3735318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en-US" altLang="ko-KR" b="1" dirty="0"/>
                <a:t>AI </a:t>
              </a:r>
              <a:r>
                <a:rPr lang="ko-KR" altLang="en-US" b="1" dirty="0" err="1"/>
                <a:t>할루시네이션의</a:t>
              </a:r>
              <a:r>
                <a:rPr lang="ko-KR" altLang="en-US" b="1" dirty="0"/>
                <a:t> 이해와 대응</a:t>
              </a:r>
              <a:endParaRPr lang="ko-KR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A1FDFB-ED01-CFEF-E5DB-79CE83E4445B}"/>
                </a:ext>
              </a:extLst>
            </p:cNvPr>
            <p:cNvSpPr txBox="1"/>
            <p:nvPr/>
          </p:nvSpPr>
          <p:spPr>
            <a:xfrm>
              <a:off x="2937859" y="4612138"/>
              <a:ext cx="2799164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책임 있는 </a:t>
              </a:r>
              <a:r>
                <a:rPr lang="en-US" altLang="ko-KR" b="1" dirty="0"/>
                <a:t>AI </a:t>
              </a:r>
              <a:r>
                <a:rPr lang="ko-KR" altLang="en-US" b="1" dirty="0"/>
                <a:t>활용 원칙</a:t>
              </a:r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896BABF-D72F-750E-275C-A86C5D141897}"/>
                </a:ext>
              </a:extLst>
            </p:cNvPr>
            <p:cNvSpPr/>
            <p:nvPr/>
          </p:nvSpPr>
          <p:spPr>
            <a:xfrm>
              <a:off x="2197100" y="5602713"/>
              <a:ext cx="466444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815F13A-DFDF-4D3A-2CBE-B4151DE7578F}"/>
                </a:ext>
              </a:extLst>
            </p:cNvPr>
            <p:cNvSpPr/>
            <p:nvPr/>
          </p:nvSpPr>
          <p:spPr>
            <a:xfrm>
              <a:off x="2197100" y="5602713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1EF8D8-B607-2BD2-D926-C69EF0FA4386}"/>
                </a:ext>
              </a:extLst>
            </p:cNvPr>
            <p:cNvSpPr txBox="1"/>
            <p:nvPr/>
          </p:nvSpPr>
          <p:spPr>
            <a:xfrm>
              <a:off x="2937859" y="5782846"/>
              <a:ext cx="2085827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실제 사례와 교훈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179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6BAA-3C1A-57BF-1039-A4C9D26C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ADFFAB7-47D8-AE87-5957-AB8142A7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BA8602-682E-FF23-4BC5-047EA836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A1A84-3C40-5A8C-2321-39837FE5312C}"/>
              </a:ext>
            </a:extLst>
          </p:cNvPr>
          <p:cNvSpPr txBox="1"/>
          <p:nvPr/>
        </p:nvSpPr>
        <p:spPr>
          <a:xfrm>
            <a:off x="2264183" y="2529890"/>
            <a:ext cx="76636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책임 있는 </a:t>
            </a:r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활용 원칙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40F1BBA-4B82-B360-5C23-E484B2D9A1B2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76B9D1F-EE7D-D426-65C6-9A85468B1DE0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A8E3DC3-FC45-79AB-66D7-3E69B494AAA2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730CCD2-E283-BF59-FAF3-F31D67280D29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6FC0836-AAB5-9D8F-FA72-317F4D72CB6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8C38958-AD2F-0D9C-6422-A3762579A44C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DC8FFF-A819-1997-F7FF-DDBB3A78479B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0FD19B-90BD-C3D9-DBA0-F9B31B20F2BA}"/>
              </a:ext>
            </a:extLst>
          </p:cNvPr>
          <p:cNvSpPr txBox="1"/>
          <p:nvPr/>
        </p:nvSpPr>
        <p:spPr>
          <a:xfrm>
            <a:off x="6014939" y="1593371"/>
            <a:ext cx="4796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3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522FA2A-293B-D11D-9483-D42D322581F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060093F-CAF1-3CD4-3DFC-6067D40F40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C5FC0ED-3BD6-DA5E-2764-8B00672ACE23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EEAD1C25-3624-A3F3-B5F8-CE99B63AC52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309AF22-30BF-EDA6-2425-A774813F3EC6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0175796-36EF-0178-249D-6563F5D9273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AD3EEE6-7AAD-7557-CBA3-C0FC1614E2A9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BC385486-1BDF-32DA-6638-95DB057B36D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76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61857-1F55-C1B0-5D74-C4CBD7DB9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4215BDC-7875-D12D-9192-CD59C31AA233}"/>
              </a:ext>
            </a:extLst>
          </p:cNvPr>
          <p:cNvSpPr txBox="1"/>
          <p:nvPr/>
        </p:nvSpPr>
        <p:spPr>
          <a:xfrm>
            <a:off x="778495" y="673792"/>
            <a:ext cx="31300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책임 있는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활용 원칙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D7A0936-DDD0-ED69-973E-D0C15CA091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F83F5-DAF5-8FDE-E558-8D7149DCE166}"/>
              </a:ext>
            </a:extLst>
          </p:cNvPr>
          <p:cNvSpPr txBox="1"/>
          <p:nvPr/>
        </p:nvSpPr>
        <p:spPr>
          <a:xfrm>
            <a:off x="1134095" y="1593928"/>
            <a:ext cx="22435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윤리적 체크리스트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BE89859-57B7-0B28-04B6-10B9902DD7E8}"/>
              </a:ext>
            </a:extLst>
          </p:cNvPr>
          <p:cNvGrpSpPr/>
          <p:nvPr/>
        </p:nvGrpSpPr>
        <p:grpSpPr>
          <a:xfrm>
            <a:off x="1232829" y="2370823"/>
            <a:ext cx="7229215" cy="469359"/>
            <a:chOff x="3965516" y="2790917"/>
            <a:chExt cx="7229215" cy="4693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2D97DD-EE37-49CA-4DF3-4492F0393F04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개인정보는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 err="1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익명화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되었나요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4A94D773-56B7-579B-691C-6339A0AA99B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A6F8BDD7-DB78-1CB0-B8D6-A414603B3EC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48E3B06A-16AE-95F5-1BCC-F1BADED4CC8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51FBAED-1BDD-5FEC-3346-BC4FC5FA4C1F}"/>
              </a:ext>
            </a:extLst>
          </p:cNvPr>
          <p:cNvGrpSpPr/>
          <p:nvPr/>
        </p:nvGrpSpPr>
        <p:grpSpPr>
          <a:xfrm>
            <a:off x="1987322" y="2862393"/>
            <a:ext cx="6065069" cy="610917"/>
            <a:chOff x="4156364" y="4052455"/>
            <a:chExt cx="6065069" cy="610917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C9AECD24-9987-BBBD-5D34-B94F417C5DAB}"/>
                </a:ext>
              </a:extLst>
            </p:cNvPr>
            <p:cNvSpPr/>
            <p:nvPr/>
          </p:nvSpPr>
          <p:spPr>
            <a:xfrm>
              <a:off x="4156364" y="4052455"/>
              <a:ext cx="304800" cy="401781"/>
            </a:xfrm>
            <a:custGeom>
              <a:avLst/>
              <a:gdLst>
                <a:gd name="connsiteX0" fmla="*/ 0 w 304800"/>
                <a:gd name="connsiteY0" fmla="*/ 0 h 401781"/>
                <a:gd name="connsiteX1" fmla="*/ 0 w 304800"/>
                <a:gd name="connsiteY1" fmla="*/ 401781 h 401781"/>
                <a:gd name="connsiteX2" fmla="*/ 304800 w 304800"/>
                <a:gd name="connsiteY2" fmla="*/ 401781 h 4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401781">
                  <a:moveTo>
                    <a:pt x="0" y="0"/>
                  </a:moveTo>
                  <a:lnTo>
                    <a:pt x="0" y="401781"/>
                  </a:lnTo>
                  <a:lnTo>
                    <a:pt x="304800" y="401781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432A7-4813-7E85-B3D2-4715DEA27F60}"/>
                </a:ext>
              </a:extLst>
            </p:cNvPr>
            <p:cNvSpPr txBox="1"/>
            <p:nvPr/>
          </p:nvSpPr>
          <p:spPr>
            <a:xfrm>
              <a:off x="4461165" y="4199912"/>
              <a:ext cx="576026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실명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주민등록번호 같은 개인 식별 정보는 제거 필수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E25D5CA-7CB0-91F2-7E33-7F7A1D5D5571}"/>
              </a:ext>
            </a:extLst>
          </p:cNvPr>
          <p:cNvGrpSpPr/>
          <p:nvPr/>
        </p:nvGrpSpPr>
        <p:grpSpPr>
          <a:xfrm>
            <a:off x="1232829" y="3593827"/>
            <a:ext cx="7229215" cy="469359"/>
            <a:chOff x="3965516" y="2790917"/>
            <a:chExt cx="7229215" cy="4693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9D0DFC-12F1-4CFE-EC09-60BE620F6773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데이터 수집에 대한 동의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받았나요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 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616F7CE2-7D14-D218-9855-ECAD78A7338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D4C3698E-9365-1B18-C178-0D676115E75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F9E196F1-5DD0-F647-3BCB-5ACB2744211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93CE7AD-C7FE-24BE-90D3-309A684265F1}"/>
              </a:ext>
            </a:extLst>
          </p:cNvPr>
          <p:cNvGrpSpPr/>
          <p:nvPr/>
        </p:nvGrpSpPr>
        <p:grpSpPr>
          <a:xfrm>
            <a:off x="1232829" y="4111235"/>
            <a:ext cx="7229215" cy="469359"/>
            <a:chOff x="3965516" y="2790917"/>
            <a:chExt cx="7229215" cy="4693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223AA3-D2DD-FD00-75C5-9B4630504BF6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분석 결과가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특정 집단을 차별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하지 않나요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 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4D14E3F9-D7C8-3AD8-5CFA-E1580D194B0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37BC5F24-9844-4D49-CDEA-B1417F3E2EF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7AE76FBC-608F-DEFD-816A-D3797EB9EC8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18954B8-BA43-FE6B-E4B6-EEB5A6B89FDF}"/>
              </a:ext>
            </a:extLst>
          </p:cNvPr>
          <p:cNvGrpSpPr/>
          <p:nvPr/>
        </p:nvGrpSpPr>
        <p:grpSpPr>
          <a:xfrm>
            <a:off x="1987322" y="4635413"/>
            <a:ext cx="6065069" cy="610917"/>
            <a:chOff x="4156364" y="4052455"/>
            <a:chExt cx="6065069" cy="610917"/>
          </a:xfrm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3D96869-0E2B-AA77-7F07-EEBB0F0AA977}"/>
                </a:ext>
              </a:extLst>
            </p:cNvPr>
            <p:cNvSpPr/>
            <p:nvPr/>
          </p:nvSpPr>
          <p:spPr>
            <a:xfrm>
              <a:off x="4156364" y="4052455"/>
              <a:ext cx="304800" cy="401781"/>
            </a:xfrm>
            <a:custGeom>
              <a:avLst/>
              <a:gdLst>
                <a:gd name="connsiteX0" fmla="*/ 0 w 304800"/>
                <a:gd name="connsiteY0" fmla="*/ 0 h 401781"/>
                <a:gd name="connsiteX1" fmla="*/ 0 w 304800"/>
                <a:gd name="connsiteY1" fmla="*/ 401781 h 401781"/>
                <a:gd name="connsiteX2" fmla="*/ 304800 w 304800"/>
                <a:gd name="connsiteY2" fmla="*/ 401781 h 4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401781">
                  <a:moveTo>
                    <a:pt x="0" y="0"/>
                  </a:moveTo>
                  <a:lnTo>
                    <a:pt x="0" y="401781"/>
                  </a:lnTo>
                  <a:lnTo>
                    <a:pt x="304800" y="401781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634D00-DBA9-E67D-C072-D01C4B3CF607}"/>
                </a:ext>
              </a:extLst>
            </p:cNvPr>
            <p:cNvSpPr txBox="1"/>
            <p:nvPr/>
          </p:nvSpPr>
          <p:spPr>
            <a:xfrm>
              <a:off x="4461165" y="4199912"/>
              <a:ext cx="576026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다양한 이해관계자의 관점에서 검토했는지 파악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6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FD699-9965-36DA-7C6F-7E40C7A58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64AFE56-932B-A387-1362-4AD3F8565CB5}"/>
              </a:ext>
            </a:extLst>
          </p:cNvPr>
          <p:cNvSpPr txBox="1"/>
          <p:nvPr/>
        </p:nvSpPr>
        <p:spPr>
          <a:xfrm>
            <a:off x="778495" y="673792"/>
            <a:ext cx="31300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책임 있는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활용 원칙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9936030-C7A6-C7F3-525F-641C315B7F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A06918-1D91-E0DF-A5B1-7BFF5EF58466}"/>
              </a:ext>
            </a:extLst>
          </p:cNvPr>
          <p:cNvSpPr txBox="1"/>
          <p:nvPr/>
        </p:nvSpPr>
        <p:spPr>
          <a:xfrm>
            <a:off x="1134095" y="1593928"/>
            <a:ext cx="22435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윤리적 체크리스트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B77B37F-3044-40CB-79D5-5C20EDD1336B}"/>
              </a:ext>
            </a:extLst>
          </p:cNvPr>
          <p:cNvGrpSpPr/>
          <p:nvPr/>
        </p:nvGrpSpPr>
        <p:grpSpPr>
          <a:xfrm>
            <a:off x="1232829" y="2370823"/>
            <a:ext cx="7229215" cy="469359"/>
            <a:chOff x="3965516" y="2790917"/>
            <a:chExt cx="7229215" cy="46935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A4F075C-236E-0F37-1112-7D6381FBF66B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잘못된 결과에 대한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책임 소재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명확한가요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 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EDAADB10-9789-D415-ACFD-0D4747F4925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BD245CFF-0EBE-A335-9D38-1F3A7E1C5EC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D005E7E7-5BCA-F8F0-4FF3-9863CFD75A8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CB85F49-011F-2BF3-14E7-30C1A4E457A8}"/>
              </a:ext>
            </a:extLst>
          </p:cNvPr>
          <p:cNvGrpSpPr/>
          <p:nvPr/>
        </p:nvGrpSpPr>
        <p:grpSpPr>
          <a:xfrm>
            <a:off x="1987322" y="2862393"/>
            <a:ext cx="6065069" cy="610917"/>
            <a:chOff x="4156364" y="4052455"/>
            <a:chExt cx="6065069" cy="610917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B46EAFD-3825-0946-C32A-AF3D7B3519C0}"/>
                </a:ext>
              </a:extLst>
            </p:cNvPr>
            <p:cNvSpPr/>
            <p:nvPr/>
          </p:nvSpPr>
          <p:spPr>
            <a:xfrm>
              <a:off x="4156364" y="4052455"/>
              <a:ext cx="304800" cy="401781"/>
            </a:xfrm>
            <a:custGeom>
              <a:avLst/>
              <a:gdLst>
                <a:gd name="connsiteX0" fmla="*/ 0 w 304800"/>
                <a:gd name="connsiteY0" fmla="*/ 0 h 401781"/>
                <a:gd name="connsiteX1" fmla="*/ 0 w 304800"/>
                <a:gd name="connsiteY1" fmla="*/ 401781 h 401781"/>
                <a:gd name="connsiteX2" fmla="*/ 304800 w 304800"/>
                <a:gd name="connsiteY2" fmla="*/ 401781 h 4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401781">
                  <a:moveTo>
                    <a:pt x="0" y="0"/>
                  </a:moveTo>
                  <a:lnTo>
                    <a:pt x="0" y="401781"/>
                  </a:lnTo>
                  <a:lnTo>
                    <a:pt x="304800" y="401781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9ADDB5-6364-B96C-96D1-D86250C9BE88}"/>
                </a:ext>
              </a:extLst>
            </p:cNvPr>
            <p:cNvSpPr txBox="1"/>
            <p:nvPr/>
          </p:nvSpPr>
          <p:spPr>
            <a:xfrm>
              <a:off x="4461165" y="4199912"/>
              <a:ext cx="576026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최종적으로 그것을 채택한 인간의 책임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173C786-D065-8AA9-74B6-7CFA25EAA661}"/>
              </a:ext>
            </a:extLst>
          </p:cNvPr>
          <p:cNvGrpSpPr/>
          <p:nvPr/>
        </p:nvGrpSpPr>
        <p:grpSpPr>
          <a:xfrm>
            <a:off x="1232829" y="3593827"/>
            <a:ext cx="7229215" cy="469359"/>
            <a:chOff x="3965516" y="2790917"/>
            <a:chExt cx="7229215" cy="4693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5CFDC0-4309-5978-7BCA-7A568496A710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내린 판단을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인간이 검토하고 수정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할 수 있나요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 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1ABB619-1983-2FBB-3B8B-695BE55313C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1799EA8A-BCB2-AAC4-06CC-5FE3AD47196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AF9006CE-9C49-9D08-9303-25738D5A78F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4AA00F3-21E3-6090-1901-C9E5FEA9E2D8}"/>
              </a:ext>
            </a:extLst>
          </p:cNvPr>
          <p:cNvGrpSpPr/>
          <p:nvPr/>
        </p:nvGrpSpPr>
        <p:grpSpPr>
          <a:xfrm>
            <a:off x="1232829" y="4111235"/>
            <a:ext cx="7229215" cy="469359"/>
            <a:chOff x="3965516" y="2790917"/>
            <a:chExt cx="7229215" cy="4693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A30FCC-2B14-D2C2-9607-318E3FA636A9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시민에게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활용 사실을 공개하나요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 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B8FFBEF7-EAAD-2F9B-0D6C-A030EF2B3C3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B7BA75A8-C0C8-F657-83BD-75210F65D51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89A46755-2BB5-E9A8-87AE-6A60625B3B1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92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7D551-3CB9-F2F2-CA20-E64CD8A0C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7A20A2B-4601-8441-F78F-0A9E7DF01F0B}"/>
              </a:ext>
            </a:extLst>
          </p:cNvPr>
          <p:cNvSpPr txBox="1"/>
          <p:nvPr/>
        </p:nvSpPr>
        <p:spPr>
          <a:xfrm>
            <a:off x="778495" y="673792"/>
            <a:ext cx="31300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책임 있는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활용 원칙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CD2DE3-608C-C3E1-4765-78C94F13F6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389567-720E-6A0A-E96D-3B8238026027}"/>
              </a:ext>
            </a:extLst>
          </p:cNvPr>
          <p:cNvSpPr txBox="1"/>
          <p:nvPr/>
        </p:nvSpPr>
        <p:spPr>
          <a:xfrm>
            <a:off x="1134095" y="1593928"/>
            <a:ext cx="259814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필수 안전장치 시스템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6D22214-BBC5-F082-A7AB-8273A3C543B8}"/>
              </a:ext>
            </a:extLst>
          </p:cNvPr>
          <p:cNvGrpSpPr/>
          <p:nvPr/>
        </p:nvGrpSpPr>
        <p:grpSpPr>
          <a:xfrm>
            <a:off x="4796338" y="2352132"/>
            <a:ext cx="5857485" cy="571286"/>
            <a:chOff x="1013127" y="1841927"/>
            <a:chExt cx="5857485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5145EC-7220-8616-C2AC-EB90A38B680B}"/>
                </a:ext>
              </a:extLst>
            </p:cNvPr>
            <p:cNvSpPr txBox="1"/>
            <p:nvPr/>
          </p:nvSpPr>
          <p:spPr>
            <a:xfrm>
              <a:off x="1013127" y="1841927"/>
              <a:ext cx="5857485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이중 검증 시스템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ECA559BE-64CB-AE91-A677-4B6F297414F8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DF0D613-945E-C739-F3BB-6FBA180F6E4E}"/>
              </a:ext>
            </a:extLst>
          </p:cNvPr>
          <p:cNvGrpSpPr/>
          <p:nvPr/>
        </p:nvGrpSpPr>
        <p:grpSpPr>
          <a:xfrm>
            <a:off x="5159118" y="3068638"/>
            <a:ext cx="6465835" cy="469359"/>
            <a:chOff x="3965516" y="2790917"/>
            <a:chExt cx="6465835" cy="4693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7B01FE-8007-5CCA-AF4A-12C8069792FD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출력 → 전문가 검증 → 현장 확인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E30A7CBC-5E08-D5FA-F6B5-917D9D51CE0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1" name="원호 10">
                <a:extLst>
                  <a:ext uri="{FF2B5EF4-FFF2-40B4-BE49-F238E27FC236}">
                    <a16:creationId xmlns:a16="http://schemas.microsoft.com/office/drawing/2014/main" id="{224D9753-CEDE-3A5E-9F51-0C6961BD6B6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FDA4B226-7345-0394-E318-1B95EC62AD2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EE0DE91-7800-2D06-F92F-B87EFEC40F29}"/>
              </a:ext>
            </a:extLst>
          </p:cNvPr>
          <p:cNvGrpSpPr/>
          <p:nvPr/>
        </p:nvGrpSpPr>
        <p:grpSpPr>
          <a:xfrm>
            <a:off x="4796338" y="3783983"/>
            <a:ext cx="5857485" cy="571286"/>
            <a:chOff x="1013127" y="1841927"/>
            <a:chExt cx="5857485" cy="5712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2B396F-A20B-F80B-2CE2-2383FB4E4A55}"/>
                </a:ext>
              </a:extLst>
            </p:cNvPr>
            <p:cNvSpPr txBox="1"/>
            <p:nvPr/>
          </p:nvSpPr>
          <p:spPr>
            <a:xfrm>
              <a:off x="1013127" y="1841927"/>
              <a:ext cx="5857485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출처 추적 의무화</a:t>
              </a: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2F36296B-CBCB-7900-5CCB-1D4B4FC2031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A38A38D-5817-DF0F-229C-827853AFE091}"/>
              </a:ext>
            </a:extLst>
          </p:cNvPr>
          <p:cNvGrpSpPr/>
          <p:nvPr/>
        </p:nvGrpSpPr>
        <p:grpSpPr>
          <a:xfrm>
            <a:off x="5159118" y="4500489"/>
            <a:ext cx="6465835" cy="469359"/>
            <a:chOff x="3965516" y="2790917"/>
            <a:chExt cx="6465835" cy="4693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6C0856-19A8-DF84-A5A2-E68FC027DD28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모든 데이터와 주장에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출처 기록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02A460D5-86F2-73D0-0EC6-C87FB5E22A8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8133625D-EB8E-A40A-0A2F-E0BABFF041C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3237118C-F1D0-60F8-1974-C2784162976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F7713B5-0C34-2D01-474D-0B7EE7E0B21F}"/>
              </a:ext>
            </a:extLst>
          </p:cNvPr>
          <p:cNvGrpSpPr/>
          <p:nvPr/>
        </p:nvGrpSpPr>
        <p:grpSpPr>
          <a:xfrm>
            <a:off x="5475824" y="5038060"/>
            <a:ext cx="5383562" cy="1036675"/>
            <a:chOff x="3150048" y="3735964"/>
            <a:chExt cx="5383562" cy="1036675"/>
          </a:xfrm>
        </p:grpSpPr>
        <p:sp>
          <p:nvSpPr>
            <p:cNvPr id="23" name="사각형: 잘린 한쪽 모서리 22">
              <a:extLst>
                <a:ext uri="{FF2B5EF4-FFF2-40B4-BE49-F238E27FC236}">
                  <a16:creationId xmlns:a16="http://schemas.microsoft.com/office/drawing/2014/main" id="{F449FEBD-F03D-F628-255B-AC5BFD82BBB3}"/>
                </a:ext>
              </a:extLst>
            </p:cNvPr>
            <p:cNvSpPr/>
            <p:nvPr/>
          </p:nvSpPr>
          <p:spPr>
            <a:xfrm flipV="1">
              <a:off x="3150048" y="3905250"/>
              <a:ext cx="5383562" cy="867389"/>
            </a:xfrm>
            <a:prstGeom prst="snip1Rect">
              <a:avLst>
                <a:gd name="adj" fmla="val 23857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6F6835-13D9-5DF0-8226-C911E56728F7}"/>
                </a:ext>
              </a:extLst>
            </p:cNvPr>
            <p:cNvSpPr txBox="1"/>
            <p:nvPr/>
          </p:nvSpPr>
          <p:spPr>
            <a:xfrm>
              <a:off x="3262673" y="4168402"/>
              <a:ext cx="4995731" cy="46769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45000"/>
                </a:lnSpc>
                <a:spcBef>
                  <a:spcPts val="0"/>
                </a:spcBef>
                <a:buClr>
                  <a:srgbClr val="4741BE"/>
                </a:buClr>
                <a:buSzTx/>
                <a:tabLst/>
                <a:defRPr/>
              </a:pP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통계는 통계청 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2024</a:t>
              </a: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 고용동향에서 가져왔다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8916C1-9125-73C7-BAE3-23737F47CE11}"/>
                </a:ext>
              </a:extLst>
            </p:cNvPr>
            <p:cNvSpPr txBox="1"/>
            <p:nvPr/>
          </p:nvSpPr>
          <p:spPr>
            <a:xfrm>
              <a:off x="3150048" y="3735964"/>
              <a:ext cx="744553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예시</a:t>
              </a:r>
              <a:endParaRPr lang="en-US" altLang="ko-KR" sz="1850" spc="-70" dirty="0">
                <a:solidFill>
                  <a:srgbClr val="072087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1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C621D-E0B4-A455-ADB6-25BEB7BC8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843E0FE-B549-36CF-D676-C95C6B7DACAA}"/>
              </a:ext>
            </a:extLst>
          </p:cNvPr>
          <p:cNvSpPr txBox="1"/>
          <p:nvPr/>
        </p:nvSpPr>
        <p:spPr>
          <a:xfrm>
            <a:off x="778495" y="673792"/>
            <a:ext cx="31300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책임 있는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활용 원칙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F8BB47-CB9B-B2C5-534C-47502232EE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F3F6A0-0B6B-FCF4-C0E3-8F285E1A898C}"/>
              </a:ext>
            </a:extLst>
          </p:cNvPr>
          <p:cNvSpPr txBox="1"/>
          <p:nvPr/>
        </p:nvSpPr>
        <p:spPr>
          <a:xfrm>
            <a:off x="1134095" y="1593928"/>
            <a:ext cx="259814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필수 안전장치 시스템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3E7223A-D185-29FC-E6B7-E7DB7EC9BCCE}"/>
              </a:ext>
            </a:extLst>
          </p:cNvPr>
          <p:cNvGrpSpPr/>
          <p:nvPr/>
        </p:nvGrpSpPr>
        <p:grpSpPr>
          <a:xfrm>
            <a:off x="4796338" y="2378099"/>
            <a:ext cx="5857485" cy="519351"/>
            <a:chOff x="1013127" y="1867894"/>
            <a:chExt cx="5857485" cy="5193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13D925C-36AC-C1D6-1F2F-320993DE75C6}"/>
                </a:ext>
              </a:extLst>
            </p:cNvPr>
            <p:cNvSpPr txBox="1"/>
            <p:nvPr/>
          </p:nvSpPr>
          <p:spPr>
            <a:xfrm>
              <a:off x="1013127" y="1867894"/>
              <a:ext cx="5857485" cy="51935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r>
                <a:rPr lang="ko-KR" altLang="en-US" sz="2400" spc="-80" dirty="0"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필수 안전장치 시스템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7936A46C-5EC9-E986-4713-C13152909727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715F624-3519-CD94-8DB5-426AEDCB2874}"/>
              </a:ext>
            </a:extLst>
          </p:cNvPr>
          <p:cNvGrpSpPr/>
          <p:nvPr/>
        </p:nvGrpSpPr>
        <p:grpSpPr>
          <a:xfrm>
            <a:off x="5159118" y="3068638"/>
            <a:ext cx="6465835" cy="469359"/>
            <a:chOff x="3965516" y="2790917"/>
            <a:chExt cx="6465835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0340EF-7037-608E-B6AC-6ACC66B1B844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다중 모델 활용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(ChatGPT, Claude, Gemini)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9CD93C67-C721-F1CC-5CD8-22C8B517D2E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9" name="원호 8">
                <a:extLst>
                  <a:ext uri="{FF2B5EF4-FFF2-40B4-BE49-F238E27FC236}">
                    <a16:creationId xmlns:a16="http://schemas.microsoft.com/office/drawing/2014/main" id="{5D50C0D0-0D0E-2761-2F4E-6D9E8203EA8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81C9973C-D0F0-9B63-62FC-61778B873BB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474D8C0-5B94-A6ED-9ED1-FB6AEF97FA2C}"/>
              </a:ext>
            </a:extLst>
          </p:cNvPr>
          <p:cNvGrpSpPr/>
          <p:nvPr/>
        </p:nvGrpSpPr>
        <p:grpSpPr>
          <a:xfrm>
            <a:off x="5159118" y="3621822"/>
            <a:ext cx="6465835" cy="469359"/>
            <a:chOff x="3965516" y="2790917"/>
            <a:chExt cx="6465835" cy="4693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43A168-1AF0-D45F-0C7E-D6B76D0528B4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다양한 전문가의 의견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수렴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EA901776-0981-37CC-5737-AF648452F79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88D05B05-6D51-910A-A744-B372D8EEF22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9C0C79E2-305C-AAD3-500C-053356C8889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6032CAB-74AE-0423-F791-62DCBBADD21D}"/>
              </a:ext>
            </a:extLst>
          </p:cNvPr>
          <p:cNvGrpSpPr/>
          <p:nvPr/>
        </p:nvGrpSpPr>
        <p:grpSpPr>
          <a:xfrm>
            <a:off x="5159118" y="4181803"/>
            <a:ext cx="6465835" cy="469359"/>
            <a:chOff x="3965516" y="2790917"/>
            <a:chExt cx="6465835" cy="46935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1624DA-2F96-4FBD-4273-CEEC797CDC12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대상자인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시민 참여 포함</a:t>
              </a: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731291D7-1354-366A-A19F-8A0AEEC403F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0" name="원호 29">
                <a:extLst>
                  <a:ext uri="{FF2B5EF4-FFF2-40B4-BE49-F238E27FC236}">
                    <a16:creationId xmlns:a16="http://schemas.microsoft.com/office/drawing/2014/main" id="{37444B2A-CCB7-FECA-46B5-92B1B6E9A65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56CE62B4-574D-6C65-A58E-824D8D013CB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00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74785-18B4-1D70-2526-994C028C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D9D0FEF-3A73-CDDA-06FF-B8795C0C6E42}"/>
              </a:ext>
            </a:extLst>
          </p:cNvPr>
          <p:cNvSpPr txBox="1"/>
          <p:nvPr/>
        </p:nvSpPr>
        <p:spPr>
          <a:xfrm>
            <a:off x="778495" y="673792"/>
            <a:ext cx="31300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책임 있는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활용 원칙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F84E498-68CD-8D9E-25D6-E0073D7DEE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EEBC77-F6BE-78C0-B728-70A5978C8591}"/>
              </a:ext>
            </a:extLst>
          </p:cNvPr>
          <p:cNvSpPr txBox="1"/>
          <p:nvPr/>
        </p:nvSpPr>
        <p:spPr>
          <a:xfrm>
            <a:off x="1134095" y="1593928"/>
            <a:ext cx="259814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복잡성 단순화의 원칙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917ED1C-602D-62DA-88BF-713CD4767F9B}"/>
              </a:ext>
            </a:extLst>
          </p:cNvPr>
          <p:cNvGrpSpPr/>
          <p:nvPr/>
        </p:nvGrpSpPr>
        <p:grpSpPr>
          <a:xfrm>
            <a:off x="4796338" y="2352132"/>
            <a:ext cx="5857485" cy="571286"/>
            <a:chOff x="1013127" y="1841927"/>
            <a:chExt cx="5857485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C5341EF-4553-F585-AB26-8AF2F95CF5AA}"/>
                </a:ext>
              </a:extLst>
            </p:cNvPr>
            <p:cNvSpPr txBox="1"/>
            <p:nvPr/>
          </p:nvSpPr>
          <p:spPr>
            <a:xfrm>
              <a:off x="1013127" y="1841927"/>
              <a:ext cx="5857485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지속적 모니터링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FECA80D8-18E0-2F4A-5FE1-01E7AAFE577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2A0D614-7B24-5442-4756-4BE84C87337E}"/>
              </a:ext>
            </a:extLst>
          </p:cNvPr>
          <p:cNvGrpSpPr/>
          <p:nvPr/>
        </p:nvGrpSpPr>
        <p:grpSpPr>
          <a:xfrm>
            <a:off x="5159118" y="3068638"/>
            <a:ext cx="6465835" cy="469359"/>
            <a:chOff x="3965516" y="2790917"/>
            <a:chExt cx="6465835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A7E667-C9A8-E923-E0B8-4AB7C8F8642A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기반으로 만든 정책 실행 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결과 추적 필수</a:t>
              </a: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D24D930A-F9F6-2664-F6EE-78377A9D377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9" name="원호 8">
                <a:extLst>
                  <a:ext uri="{FF2B5EF4-FFF2-40B4-BE49-F238E27FC236}">
                    <a16:creationId xmlns:a16="http://schemas.microsoft.com/office/drawing/2014/main" id="{05E92C77-2BA6-819D-52B5-FAF01B60A23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0C7EBE42-356A-9E70-00DC-6E122B7F24A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7DE38A8-84E3-BC75-6AFE-B9BEEE74BEBF}"/>
              </a:ext>
            </a:extLst>
          </p:cNvPr>
          <p:cNvGrpSpPr/>
          <p:nvPr/>
        </p:nvGrpSpPr>
        <p:grpSpPr>
          <a:xfrm>
            <a:off x="5159118" y="3621822"/>
            <a:ext cx="6465835" cy="469359"/>
            <a:chOff x="3965516" y="2790917"/>
            <a:chExt cx="6465835" cy="4693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735CA-BEE7-17AE-9F4D-7F7D6D4B4BAF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만약 문제 발생 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즉시 원인 분석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EC3DC44B-6215-7D2C-E5FD-0FF38A40BAB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107F6C87-A5DA-2DF4-A031-5E201CB99E3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868AB00A-E5F0-EEC7-D4D6-D9CFB38C520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3DC7D10-E3B9-22E0-D408-F2F4C2B6F6E4}"/>
              </a:ext>
            </a:extLst>
          </p:cNvPr>
          <p:cNvGrpSpPr/>
          <p:nvPr/>
        </p:nvGrpSpPr>
        <p:grpSpPr>
          <a:xfrm>
            <a:off x="5159118" y="4181803"/>
            <a:ext cx="6465835" cy="469359"/>
            <a:chOff x="3965516" y="2790917"/>
            <a:chExt cx="6465835" cy="4693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CFDE05-36A0-69CB-9F6D-71BC6981046C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필요 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즉시 수정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8F75116D-62E6-358E-9DDB-F767417F0EA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B8FC7295-9F41-D269-DCB9-0741DB07873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3B1DAF03-3676-2D34-1EB0-1498287ED45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673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003E-862F-DACD-2A0E-F59CED40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3E117C-2C4D-80E8-915D-94AB8FA5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365D22-B4E9-00B1-69BF-A340E4FB6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F31A92-F7C3-6DC7-2256-CAB18B385D60}"/>
              </a:ext>
            </a:extLst>
          </p:cNvPr>
          <p:cNvSpPr txBox="1"/>
          <p:nvPr/>
        </p:nvSpPr>
        <p:spPr>
          <a:xfrm>
            <a:off x="3246824" y="2529890"/>
            <a:ext cx="56983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실제 사례와 교훈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0E83E84-FFAB-614B-D710-81DD27D35137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4179DEA-127B-35E5-4317-4FBDEE599AB2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1E8A2F2-15AF-6548-C0C4-7230D4F5BC7E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7727479-B946-021B-9104-6F1C7A28F960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E1CF171-344F-E564-8D24-697AD1BA3A44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474D970B-3206-0348-6C51-8CF24AC1B0A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C29A42-B2E5-7226-5D0B-5CF81BDA5B19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39BA6D-3FCA-CF1D-BD1B-A1409EBA7E70}"/>
              </a:ext>
            </a:extLst>
          </p:cNvPr>
          <p:cNvSpPr txBox="1"/>
          <p:nvPr/>
        </p:nvSpPr>
        <p:spPr>
          <a:xfrm>
            <a:off x="6000512" y="1593371"/>
            <a:ext cx="508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4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A6EC7E7-368B-08EF-193A-5A3F950E3B9C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9BA2B21B-45A5-D66C-A500-E3824B95C8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4D145F2D-4FCB-0373-25D0-2021ECD8FB4F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F529BF5B-FF82-64DB-8138-9D472448EE7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4DED3D2-12BE-6944-CFF2-7057EAE523FC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2DE59AB1-C74C-C0A6-6F73-75024213182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3C538F59-348B-1D19-2892-7C3F073C410A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C820A018-8ADF-5A50-447D-51BD844636F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9642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49BA5-FA85-72CC-9839-232DC2979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D9FF501-49D6-39A3-16A6-90285A717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" y="0"/>
            <a:ext cx="12215680" cy="6871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622D54-CDB9-1CAC-77BC-FBA3793B6911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F610F09-AD92-51B9-A90D-8F1FEEC92E4C}"/>
              </a:ext>
            </a:extLst>
          </p:cNvPr>
          <p:cNvSpPr/>
          <p:nvPr/>
        </p:nvSpPr>
        <p:spPr>
          <a:xfrm>
            <a:off x="7383164" y="0"/>
            <a:ext cx="4839747" cy="6871320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  <a:effectLst>
            <a:outerShdw blurRad="190500" dist="2540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2F640-1D81-03D8-4373-1D0A761B8391}"/>
              </a:ext>
            </a:extLst>
          </p:cNvPr>
          <p:cNvSpPr txBox="1"/>
          <p:nvPr/>
        </p:nvSpPr>
        <p:spPr>
          <a:xfrm>
            <a:off x="7531469" y="2040204"/>
            <a:ext cx="43871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ko-KR" altLang="en-US" sz="2800" spc="-80" dirty="0">
                <a:solidFill>
                  <a:schemeClr val="tx1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우리나라에서 진행되고 있는 </a:t>
            </a:r>
            <a:r>
              <a:rPr lang="ko-KR" altLang="en-US" sz="4000" spc="-80" dirty="0">
                <a:solidFill>
                  <a:schemeClr val="tx1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공공 </a:t>
            </a:r>
            <a:r>
              <a:rPr lang="en-US" altLang="ko-KR" sz="4000" spc="-80" dirty="0">
                <a:solidFill>
                  <a:schemeClr val="tx1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4000" spc="-80" dirty="0">
                <a:solidFill>
                  <a:schemeClr val="tx1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사례</a:t>
            </a:r>
            <a:endParaRPr lang="ko-KR" altLang="en-US" sz="2800" spc="-80" dirty="0">
              <a:solidFill>
                <a:schemeClr val="tx1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F33C001-7FFB-9DAA-09A0-D4DF8F20A0A5}"/>
              </a:ext>
            </a:extLst>
          </p:cNvPr>
          <p:cNvGrpSpPr/>
          <p:nvPr/>
        </p:nvGrpSpPr>
        <p:grpSpPr>
          <a:xfrm>
            <a:off x="7855265" y="3178977"/>
            <a:ext cx="3739600" cy="1614208"/>
            <a:chOff x="7933237" y="2321196"/>
            <a:chExt cx="3739600" cy="161420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726300-322E-03B6-5B8A-B4EA89D614EE}"/>
                </a:ext>
              </a:extLst>
            </p:cNvPr>
            <p:cNvSpPr txBox="1"/>
            <p:nvPr/>
          </p:nvSpPr>
          <p:spPr>
            <a:xfrm>
              <a:off x="7933237" y="3071834"/>
              <a:ext cx="3739600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과학기술정보통신부가 발표한 실제 실증 사례</a:t>
              </a:r>
            </a:p>
          </p:txBody>
        </p:sp>
        <p:sp>
          <p:nvSpPr>
            <p:cNvPr id="25" name="화살표: 아래쪽 24">
              <a:extLst>
                <a:ext uri="{FF2B5EF4-FFF2-40B4-BE49-F238E27FC236}">
                  <a16:creationId xmlns:a16="http://schemas.microsoft.com/office/drawing/2014/main" id="{82022D0E-28D8-510C-2CFC-8394D1CE250D}"/>
                </a:ext>
              </a:extLst>
            </p:cNvPr>
            <p:cNvSpPr/>
            <p:nvPr/>
          </p:nvSpPr>
          <p:spPr>
            <a:xfrm>
              <a:off x="9601022" y="2321196"/>
              <a:ext cx="404030" cy="653486"/>
            </a:xfrm>
            <a:prstGeom prst="downArrow">
              <a:avLst/>
            </a:prstGeom>
            <a:solidFill>
              <a:srgbClr val="F3CA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E2997-0573-7DF2-AE8C-CE9275B48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2E3B037-B6A3-899D-ADD1-D751BF975045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사례와 교훈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5CB1B1-F1D7-92A0-2DDE-C6220E67A90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8388DC-1046-4CF4-A4CA-B61116BA9C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A1D6AFB-4254-2A59-D213-45DFEF5B62E8}"/>
              </a:ext>
            </a:extLst>
          </p:cNvPr>
          <p:cNvSpPr txBox="1"/>
          <p:nvPr/>
        </p:nvSpPr>
        <p:spPr>
          <a:xfrm>
            <a:off x="1134095" y="1593928"/>
            <a:ext cx="54197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기반 맞춤형 청년정책 추천 및 알림 서비스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3EF3BC9-E382-E4AD-635D-6F35DC6F1FBF}"/>
              </a:ext>
            </a:extLst>
          </p:cNvPr>
          <p:cNvGrpSpPr/>
          <p:nvPr/>
        </p:nvGrpSpPr>
        <p:grpSpPr>
          <a:xfrm>
            <a:off x="7592322" y="2316581"/>
            <a:ext cx="3994396" cy="1263679"/>
            <a:chOff x="3965516" y="2790917"/>
            <a:chExt cx="3994396" cy="12636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C6592A5-0FA1-CA00-53B4-E6F71387C155}"/>
                </a:ext>
              </a:extLst>
            </p:cNvPr>
            <p:cNvSpPr txBox="1"/>
            <p:nvPr/>
          </p:nvSpPr>
          <p:spPr>
            <a:xfrm>
              <a:off x="4282221" y="2790917"/>
              <a:ext cx="3677691" cy="126367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중앙부처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광역지자체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기초지자체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공공기관 등 각각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다른 곳에 흩어져 있는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청년정책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3ED20DA-E963-1057-2E69-9AB4A097CED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A9448538-314C-5248-BE43-1E38E5DAC45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7EAB9835-E96C-DB7A-11A3-DC77A7EA59C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348BDBC-AF0B-C5B2-0182-8B3642870478}"/>
              </a:ext>
            </a:extLst>
          </p:cNvPr>
          <p:cNvGrpSpPr/>
          <p:nvPr/>
        </p:nvGrpSpPr>
        <p:grpSpPr>
          <a:xfrm>
            <a:off x="725373" y="2800143"/>
            <a:ext cx="2077940" cy="2077940"/>
            <a:chOff x="725373" y="2800143"/>
            <a:chExt cx="2077940" cy="2077940"/>
          </a:xfrm>
        </p:grpSpPr>
        <p:sp>
          <p:nvSpPr>
            <p:cNvPr id="10" name="사각형: 잘린 대각선 방향 모서리 9">
              <a:extLst>
                <a:ext uri="{FF2B5EF4-FFF2-40B4-BE49-F238E27FC236}">
                  <a16:creationId xmlns:a16="http://schemas.microsoft.com/office/drawing/2014/main" id="{805E8844-6068-95F9-D201-818DCFA61AB7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2DD5E20-46D8-2D93-DDF4-203F2FE521E7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06F3A5-4FD6-B913-45C8-F649A134CFD9}"/>
                </a:ext>
              </a:extLst>
            </p:cNvPr>
            <p:cNvSpPr txBox="1"/>
            <p:nvPr/>
          </p:nvSpPr>
          <p:spPr>
            <a:xfrm>
              <a:off x="778495" y="3580260"/>
              <a:ext cx="1894327" cy="5324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청년정책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BE3C5D-8AC8-836D-BD04-3F5EF9557013}"/>
              </a:ext>
            </a:extLst>
          </p:cNvPr>
          <p:cNvSpPr txBox="1"/>
          <p:nvPr/>
        </p:nvSpPr>
        <p:spPr>
          <a:xfrm>
            <a:off x="7968874" y="3669771"/>
            <a:ext cx="4060093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국토부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웹사이트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주거 정책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고용부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웹사이트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취업 정책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서울시 웹사이트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서울시 정책 등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1A5C89-E4B0-633E-2CD2-E0A7F0A2E564}"/>
              </a:ext>
            </a:extLst>
          </p:cNvPr>
          <p:cNvSpPr txBox="1"/>
          <p:nvPr/>
        </p:nvSpPr>
        <p:spPr>
          <a:xfrm rot="21293598" flipH="1">
            <a:off x="8058872" y="5164762"/>
            <a:ext cx="388009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모든 웹사이트 확인 필요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21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52A6B-CFA7-664F-9519-267B3ADA2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DD3E8E5-9774-E3FB-E8AB-C757AA641F7C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사례와 교훈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DBFAD-7E6B-17E4-A25A-1D6DD561016F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FD4736D-F181-95E4-5BB8-2B93822A0A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F6B577C-6BE1-ABAD-55AE-B255196B8005}"/>
              </a:ext>
            </a:extLst>
          </p:cNvPr>
          <p:cNvSpPr txBox="1"/>
          <p:nvPr/>
        </p:nvSpPr>
        <p:spPr>
          <a:xfrm>
            <a:off x="1134095" y="1593928"/>
            <a:ext cx="54197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기반 맞춤형 청년정책 추천 및 알림 서비스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0F5C69-C154-45E9-00B3-108FE86AF973}"/>
              </a:ext>
            </a:extLst>
          </p:cNvPr>
          <p:cNvSpPr txBox="1"/>
          <p:nvPr/>
        </p:nvSpPr>
        <p:spPr>
          <a:xfrm flipH="1">
            <a:off x="3367941" y="5097185"/>
            <a:ext cx="5258608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더 큰 문제는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기존 정책 플랫폼의 한계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07EE63D-1B33-54CC-3412-23AB56DC0846}"/>
              </a:ext>
            </a:extLst>
          </p:cNvPr>
          <p:cNvGrpSpPr/>
          <p:nvPr/>
        </p:nvGrpSpPr>
        <p:grpSpPr>
          <a:xfrm>
            <a:off x="7928245" y="2698905"/>
            <a:ext cx="3922084" cy="463460"/>
            <a:chOff x="3965516" y="2790917"/>
            <a:chExt cx="3922084" cy="4634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75AD3E-9140-8944-29F3-494B6F1621F7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단순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키워드 검색 기능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 제공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B610E9FE-5815-5F59-5CFE-3876B1ECEC4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484DC450-A17B-C711-DD42-6199E7EDAFD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95F621FB-94EB-79C1-F759-AD6C5EDC137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95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AF6271-0FEB-CF85-DB44-90634101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E36193-6D5B-455C-E174-6699ACBC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6E105-118A-2935-D94D-579FD91DDF86}"/>
              </a:ext>
            </a:extLst>
          </p:cNvPr>
          <p:cNvSpPr txBox="1"/>
          <p:nvPr/>
        </p:nvSpPr>
        <p:spPr>
          <a:xfrm>
            <a:off x="859792" y="2529890"/>
            <a:ext cx="104724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7000" spc="-470" dirty="0" err="1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이해와 대응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C49B05A-532B-905B-183A-2D1C0B1EFE8D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45FCB1-C4D6-81F2-5C4F-C2F895414D58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77BA96-F4FA-B37B-13D7-12B6769C0CD1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E533642-171D-6AFB-496D-38F59B5774AD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22107A4-F820-3B99-9358-7CE7D3383E3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D7502EDB-5EF8-4F21-13F9-A78145591A7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05D6B2-37AD-8BD3-2674-1C872232B31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5C9C5-80E2-2B7F-D973-CAAE9ABD8375}"/>
              </a:ext>
            </a:extLst>
          </p:cNvPr>
          <p:cNvSpPr txBox="1"/>
          <p:nvPr/>
        </p:nvSpPr>
        <p:spPr>
          <a:xfrm>
            <a:off x="6058220" y="1593371"/>
            <a:ext cx="393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FB41B72-34EC-7923-3AB3-BF359F8C3F3D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B939906-3EB7-9C0C-3643-F5967DA45E96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8D3EF5B-13E3-5A34-473A-7A4A7288A37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39C1673-F14D-3D2A-09BC-606DE135F61B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394A527-B2BA-C27A-9950-280D9AAF82A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69F53A0-9ED9-2355-198B-E4B5A93AE01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BFC96DB-196C-9E0D-8018-3E9DD4AF6CEB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F0C89E3-A1E3-3BAB-7477-5A71C8649D8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47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157B1-6CDB-50D3-6DEF-0A072DE41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BDD2E637-3F5D-482F-EFA3-107136E91495}"/>
              </a:ext>
            </a:extLst>
          </p:cNvPr>
          <p:cNvSpPr/>
          <p:nvPr/>
        </p:nvSpPr>
        <p:spPr>
          <a:xfrm>
            <a:off x="4945696" y="3333480"/>
            <a:ext cx="295167" cy="1438758"/>
          </a:xfrm>
          <a:prstGeom prst="downArrow">
            <a:avLst/>
          </a:prstGeom>
          <a:solidFill>
            <a:srgbClr val="0720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FA2588E-6E3E-0B70-1411-A4B401096251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사례와 교훈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FE696-AF5F-8B89-07B6-2D9604E72FB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D910AB-701D-52F0-D11E-47FA3AC468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1A83D83-782A-948A-9B03-4C0EAC3F22ED}"/>
              </a:ext>
            </a:extLst>
          </p:cNvPr>
          <p:cNvSpPr txBox="1"/>
          <p:nvPr/>
        </p:nvSpPr>
        <p:spPr>
          <a:xfrm>
            <a:off x="1134095" y="1593928"/>
            <a:ext cx="656269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기반 맞춤형 청년정책 추천 및 알림 서비스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해결 방안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9915B52-D758-CD5B-8A2E-6278CD2D5770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8FB38A-40A4-0262-A8AF-EB2A8C96A1F2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자체 개발한 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AI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추천 모델 활용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180D8DD-0012-4302-C50C-405CEA29ACE5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5561C8BD-2FFA-3D3E-51E4-D3B2D981F4FD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6E6092C-2745-A78C-7535-50086406B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ED8211D0-3912-FB2B-6F81-988734730070}"/>
              </a:ext>
            </a:extLst>
          </p:cNvPr>
          <p:cNvSpPr/>
          <p:nvPr/>
        </p:nvSpPr>
        <p:spPr>
          <a:xfrm>
            <a:off x="1577303" y="3004544"/>
            <a:ext cx="6736786" cy="6578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사용자가 자신의 프로필 입력 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E9C9EC58-8CFA-FE65-F5E3-0999CBABCEB2}"/>
              </a:ext>
            </a:extLst>
          </p:cNvPr>
          <p:cNvSpPr/>
          <p:nvPr/>
        </p:nvSpPr>
        <p:spPr>
          <a:xfrm>
            <a:off x="1577303" y="3829115"/>
            <a:ext cx="6736786" cy="6578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연령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주거 형태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소득 수준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거주 지역 등을 종합적으로 분석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312FE2C7-85BE-AE16-47DD-794B0D43F2D3}"/>
              </a:ext>
            </a:extLst>
          </p:cNvPr>
          <p:cNvSpPr/>
          <p:nvPr/>
        </p:nvSpPr>
        <p:spPr>
          <a:xfrm>
            <a:off x="1577303" y="4772238"/>
            <a:ext cx="6736786" cy="6578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그 사람에게 딱 맞는 정책만 추천해주는 시스템 구축</a:t>
            </a:r>
          </a:p>
        </p:txBody>
      </p:sp>
    </p:spTree>
    <p:extLst>
      <p:ext uri="{BB962C8B-B14F-4D97-AF65-F5344CB8AC3E}">
        <p14:creationId xmlns:p14="http://schemas.microsoft.com/office/powerpoint/2010/main" val="8013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E50DE-CB68-6893-DB6E-C94AC84AC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03B63C2-CEE3-F8C5-3DE5-0CF0A3CF9D8F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사례와 교훈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A8CBC-FC97-2B81-D916-A95FB853E0CA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EE782E-DFE7-2C83-17A8-CAF941F4C1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826945A-0C3F-0A26-550B-DBDDF58F7EFB}"/>
              </a:ext>
            </a:extLst>
          </p:cNvPr>
          <p:cNvSpPr txBox="1"/>
          <p:nvPr/>
        </p:nvSpPr>
        <p:spPr>
          <a:xfrm>
            <a:off x="1134095" y="1593928"/>
            <a:ext cx="656269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기반 맞춤형 청년정책 추천 및 알림 서비스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해결 방안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04D22FB-2584-DDC7-8E12-147A34054CA1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915DEB-AEA8-FFB5-2FBE-F812B544AD31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자체 개발한 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AI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추천 모델 활용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4098EAD-28D5-CC55-6CA2-F0C969DDBC67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B3A772CB-3597-971B-25A4-9AB17170C525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71036382-29E9-DA98-6A08-812DF1925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72944D80-7C57-64D5-26B3-CDF5A0AF44BE}"/>
              </a:ext>
            </a:extLst>
          </p:cNvPr>
          <p:cNvSpPr/>
          <p:nvPr/>
        </p:nvSpPr>
        <p:spPr>
          <a:xfrm>
            <a:off x="4945696" y="3588661"/>
            <a:ext cx="295167" cy="1438758"/>
          </a:xfrm>
          <a:prstGeom prst="downArrow">
            <a:avLst/>
          </a:prstGeom>
          <a:solidFill>
            <a:srgbClr val="0720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5AF2DDE-C0B1-0342-B174-48F4A7623BA3}"/>
              </a:ext>
            </a:extLst>
          </p:cNvPr>
          <p:cNvSpPr/>
          <p:nvPr/>
        </p:nvSpPr>
        <p:spPr>
          <a:xfrm>
            <a:off x="1577303" y="4084296"/>
            <a:ext cx="6736786" cy="6578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연령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주거 형태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소득 수준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거주 지역 등을 종합적으로 분석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6272ADD-1024-3D72-81E0-EF8C230B9D62}"/>
              </a:ext>
            </a:extLst>
          </p:cNvPr>
          <p:cNvSpPr/>
          <p:nvPr/>
        </p:nvSpPr>
        <p:spPr>
          <a:xfrm>
            <a:off x="1577303" y="5027418"/>
            <a:ext cx="6736786" cy="11567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서울시 청년 월세 지원 대상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국토부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전월세 보증금 대출 가능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관악구 청년 생활안정자금 지원 해당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8C55902-8EEA-D814-3D26-73FEE74E121C}"/>
              </a:ext>
            </a:extLst>
          </p:cNvPr>
          <p:cNvGrpSpPr/>
          <p:nvPr/>
        </p:nvGrpSpPr>
        <p:grpSpPr>
          <a:xfrm>
            <a:off x="1547337" y="2929475"/>
            <a:ext cx="6766752" cy="988122"/>
            <a:chOff x="1547337" y="2674294"/>
            <a:chExt cx="6766752" cy="988122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D461BCEF-721A-E861-C875-9F218EF7566C}"/>
                </a:ext>
              </a:extLst>
            </p:cNvPr>
            <p:cNvSpPr/>
            <p:nvPr/>
          </p:nvSpPr>
          <p:spPr>
            <a:xfrm>
              <a:off x="1577303" y="3004544"/>
              <a:ext cx="6736786" cy="65787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27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서울 관악구 거주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월소득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만원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원룸 월세 거주자</a:t>
              </a: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F860BE65-BE24-5623-42B7-919B9628CA95}"/>
                </a:ext>
              </a:extLst>
            </p:cNvPr>
            <p:cNvSpPr/>
            <p:nvPr/>
          </p:nvSpPr>
          <p:spPr>
            <a:xfrm>
              <a:off x="1976461" y="3123703"/>
              <a:ext cx="155876" cy="90812"/>
            </a:xfrm>
            <a:custGeom>
              <a:avLst/>
              <a:gdLst>
                <a:gd name="connsiteX0" fmla="*/ 0 w 325417"/>
                <a:gd name="connsiteY0" fmla="*/ 0 h 345488"/>
                <a:gd name="connsiteX1" fmla="*/ 234740 w 325417"/>
                <a:gd name="connsiteY1" fmla="*/ 0 h 345488"/>
                <a:gd name="connsiteX2" fmla="*/ 230678 w 325417"/>
                <a:gd name="connsiteY2" fmla="*/ 7484 h 345488"/>
                <a:gd name="connsiteX3" fmla="*/ 208472 w 325417"/>
                <a:gd name="connsiteY3" fmla="*/ 117475 h 345488"/>
                <a:gd name="connsiteX4" fmla="*/ 291236 w 325417"/>
                <a:gd name="connsiteY4" fmla="*/ 317286 h 345488"/>
                <a:gd name="connsiteX5" fmla="*/ 325417 w 325417"/>
                <a:gd name="connsiteY5" fmla="*/ 345488 h 345488"/>
                <a:gd name="connsiteX6" fmla="*/ 303177 w 325417"/>
                <a:gd name="connsiteY6" fmla="*/ 338584 h 345488"/>
                <a:gd name="connsiteX7" fmla="*/ 15938 w 325417"/>
                <a:gd name="connsiteY7" fmla="*/ 51345 h 345488"/>
                <a:gd name="connsiteX8" fmla="*/ 0 w 325417"/>
                <a:gd name="connsiteY8" fmla="*/ 0 h 3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17" h="345488">
                  <a:moveTo>
                    <a:pt x="0" y="0"/>
                  </a:moveTo>
                  <a:lnTo>
                    <a:pt x="234740" y="0"/>
                  </a:lnTo>
                  <a:lnTo>
                    <a:pt x="230678" y="7484"/>
                  </a:lnTo>
                  <a:cubicBezTo>
                    <a:pt x="216379" y="41291"/>
                    <a:pt x="208472" y="78460"/>
                    <a:pt x="208472" y="117475"/>
                  </a:cubicBezTo>
                  <a:cubicBezTo>
                    <a:pt x="208472" y="195506"/>
                    <a:pt x="240100" y="266150"/>
                    <a:pt x="291236" y="317286"/>
                  </a:cubicBezTo>
                  <a:lnTo>
                    <a:pt x="325417" y="345488"/>
                  </a:lnTo>
                  <a:lnTo>
                    <a:pt x="303177" y="338584"/>
                  </a:lnTo>
                  <a:cubicBezTo>
                    <a:pt x="174027" y="283958"/>
                    <a:pt x="70564" y="180495"/>
                    <a:pt x="15938" y="51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700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DDC16898-9D27-A05A-8F38-D1137E845796}"/>
                </a:ext>
              </a:extLst>
            </p:cNvPr>
            <p:cNvSpPr/>
            <p:nvPr/>
          </p:nvSpPr>
          <p:spPr>
            <a:xfrm>
              <a:off x="1547337" y="2674294"/>
              <a:ext cx="834906" cy="449410"/>
            </a:xfrm>
            <a:prstGeom prst="roundRect">
              <a:avLst>
                <a:gd name="adj" fmla="val 50000"/>
              </a:avLst>
            </a:prstGeom>
            <a:solidFill>
              <a:srgbClr val="0B2EB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1B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예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D69A2CD-7746-6A81-BA7B-DE4AAE072253}"/>
              </a:ext>
            </a:extLst>
          </p:cNvPr>
          <p:cNvSpPr txBox="1"/>
          <p:nvPr/>
        </p:nvSpPr>
        <p:spPr>
          <a:xfrm rot="21293598" flipH="1">
            <a:off x="7052719" y="5694113"/>
            <a:ext cx="200951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시간 절약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97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7B6A-B859-D7F5-3F17-17D7023B5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D82EDA7-BCA5-7958-C928-37301D49D3E1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사례와 교훈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888FE-B789-5802-8083-39487EAABAB3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4CD417A-34D5-A404-E3DA-C5789E2B9A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FE17CBF-7EA5-76A8-C5D2-674B80FA27CE}"/>
              </a:ext>
            </a:extLst>
          </p:cNvPr>
          <p:cNvSpPr txBox="1"/>
          <p:nvPr/>
        </p:nvSpPr>
        <p:spPr>
          <a:xfrm>
            <a:off x="1134095" y="1593928"/>
            <a:ext cx="656269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기반 맞춤형 청년정책 추천 및 알림 서비스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해결 방안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27D00ED-6587-EB65-2E17-38B0B37AEDC7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369883-CDC1-58C4-6769-70CE2747A383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DLP</a:t>
              </a:r>
              <a:r>
                <a:rPr lang="en-US" altLang="ko-KR" sz="2400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(Direct Link Policy)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기술 개발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93640BF3-5604-EDF5-74EB-AE117E1C8438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C18BD412-CA5B-B51D-2CA8-B98246F126A3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BD549642-C597-D507-75AC-704680251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E498809-C164-1B8B-B5D9-D11834D96246}"/>
              </a:ext>
            </a:extLst>
          </p:cNvPr>
          <p:cNvGrpSpPr/>
          <p:nvPr/>
        </p:nvGrpSpPr>
        <p:grpSpPr>
          <a:xfrm>
            <a:off x="5178246" y="3063652"/>
            <a:ext cx="2935833" cy="2070080"/>
            <a:chOff x="962149" y="2840485"/>
            <a:chExt cx="3083214" cy="2070080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8803336E-528F-AD89-DB10-893FB545EF76}"/>
                </a:ext>
              </a:extLst>
            </p:cNvPr>
            <p:cNvSpPr/>
            <p:nvPr/>
          </p:nvSpPr>
          <p:spPr>
            <a:xfrm>
              <a:off x="962149" y="2840485"/>
              <a:ext cx="3083214" cy="207008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A4D0EB-994D-CD48-1858-5C6DC797261A}"/>
                </a:ext>
              </a:extLst>
            </p:cNvPr>
            <p:cNvSpPr txBox="1"/>
            <p:nvPr/>
          </p:nvSpPr>
          <p:spPr>
            <a:xfrm>
              <a:off x="986425" y="3512421"/>
              <a:ext cx="3034663" cy="1205073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정책을 찾았어도 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신청하려면 또 다른 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웹사이트로 이동 필수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773235-2AB5-7EE2-985B-E27CE26925E5}"/>
                </a:ext>
              </a:extLst>
            </p:cNvPr>
            <p:cNvSpPr txBox="1"/>
            <p:nvPr/>
          </p:nvSpPr>
          <p:spPr>
            <a:xfrm>
              <a:off x="1279192" y="2930852"/>
              <a:ext cx="2449130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기존 시스템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A563E11-DEA7-99C1-CE79-E949A74E1DFA}"/>
              </a:ext>
            </a:extLst>
          </p:cNvPr>
          <p:cNvGrpSpPr/>
          <p:nvPr/>
        </p:nvGrpSpPr>
        <p:grpSpPr>
          <a:xfrm>
            <a:off x="8275071" y="3063652"/>
            <a:ext cx="2935833" cy="2070080"/>
            <a:chOff x="7983095" y="2840485"/>
            <a:chExt cx="3083214" cy="2070080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8D98262F-7123-C8D4-6A7F-9641CDFAC622}"/>
                </a:ext>
              </a:extLst>
            </p:cNvPr>
            <p:cNvSpPr/>
            <p:nvPr/>
          </p:nvSpPr>
          <p:spPr>
            <a:xfrm>
              <a:off x="7983095" y="2840485"/>
              <a:ext cx="3083214" cy="207008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23D63A-72DC-8E60-F2A5-DBB207A33831}"/>
                </a:ext>
              </a:extLst>
            </p:cNvPr>
            <p:cNvSpPr txBox="1"/>
            <p:nvPr/>
          </p:nvSpPr>
          <p:spPr>
            <a:xfrm>
              <a:off x="8099420" y="3493214"/>
              <a:ext cx="2850562" cy="1205073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플랫폼 안에서 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가입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준비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신청까지 다이렉트로 가능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FB57CE-0C9F-C18C-1E78-DA63FD10858E}"/>
                </a:ext>
              </a:extLst>
            </p:cNvPr>
            <p:cNvSpPr txBox="1"/>
            <p:nvPr/>
          </p:nvSpPr>
          <p:spPr>
            <a:xfrm>
              <a:off x="7983097" y="2928271"/>
              <a:ext cx="3083212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DLP </a:t>
              </a: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시스템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2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BF16D-06F1-5C71-6B06-904CD4FB2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840A3DF-D6B7-8816-BE62-06B51C9D0139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사례와 교훈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B2D50-2CBB-7A83-FC80-B20E2F64D1A5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25FC8CD-0DA7-CBB5-56FD-BE06A00E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09B49F4-064C-A2EE-1C19-098FB8784958}"/>
              </a:ext>
            </a:extLst>
          </p:cNvPr>
          <p:cNvSpPr txBox="1"/>
          <p:nvPr/>
        </p:nvSpPr>
        <p:spPr>
          <a:xfrm>
            <a:off x="1134095" y="1593928"/>
            <a:ext cx="656269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기반 맞춤형 청년정책 추천 및 알림 서비스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해결 방안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A6799AE-EEF8-3E6B-AAE7-CA563BC704ED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38381D-0AD7-5E8D-3F89-A2C35D4F9B02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맞춤형 알림 기능 제공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2079342-507D-5B40-0768-07329033257E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81F19B73-9C86-60A6-CFFA-EB18B6F5F9DC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4647977C-F99A-4648-71AA-A1CB0C450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C07DE04-B065-918C-3726-0251BEB40162}"/>
              </a:ext>
            </a:extLst>
          </p:cNvPr>
          <p:cNvGrpSpPr/>
          <p:nvPr/>
        </p:nvGrpSpPr>
        <p:grpSpPr>
          <a:xfrm>
            <a:off x="393915" y="2718507"/>
            <a:ext cx="4412002" cy="3676933"/>
            <a:chOff x="393915" y="2718507"/>
            <a:chExt cx="4412002" cy="3676933"/>
          </a:xfrm>
        </p:grpSpPr>
        <p:pic>
          <p:nvPicPr>
            <p:cNvPr id="10" name="그림 9" descr="클립아트, 텍스트, 만화 영화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A21FB24-ADE0-069B-97CE-6E0140C6C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40"/>
            <a:stretch>
              <a:fillRect/>
            </a:stretch>
          </p:blipFill>
          <p:spPr>
            <a:xfrm>
              <a:off x="393915" y="2718507"/>
              <a:ext cx="4412002" cy="3676933"/>
            </a:xfrm>
            <a:prstGeom prst="rect">
              <a:avLst/>
            </a:prstGeom>
          </p:spPr>
        </p:pic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3F86B72D-1352-BF3F-4DD5-5778C61C520C}"/>
                </a:ext>
              </a:extLst>
            </p:cNvPr>
            <p:cNvSpPr/>
            <p:nvPr/>
          </p:nvSpPr>
          <p:spPr>
            <a:xfrm>
              <a:off x="2700670" y="3877340"/>
              <a:ext cx="950580" cy="142816"/>
            </a:xfrm>
            <a:prstGeom prst="roundRect">
              <a:avLst>
                <a:gd name="adj" fmla="val 50000"/>
              </a:avLst>
            </a:prstGeom>
            <a:solidFill>
              <a:srgbClr val="8989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E859A2-DFE9-B4F4-3363-A20AABF52715}"/>
              </a:ext>
            </a:extLst>
          </p:cNvPr>
          <p:cNvSpPr txBox="1"/>
          <p:nvPr/>
        </p:nvSpPr>
        <p:spPr>
          <a:xfrm>
            <a:off x="4805916" y="4125188"/>
            <a:ext cx="3925333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내 조건에 맞는 새로운 정책이 나오면 실시간으로 알림</a:t>
            </a:r>
            <a:endParaRPr lang="ko-KR" altLang="en-US" sz="2000" b="1" spc="-8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77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23DD8-6479-EEE6-AA93-69C386A59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1A02B4A-26E8-1CAB-B393-92AE1D7364B9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사례와 교훈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C625A-0C3F-C3C3-30D9-65E04418C70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6CC1585-DFD1-782C-6CEB-37604027A3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AFEE809-0B44-7E64-3A52-BB8185B1F10B}"/>
              </a:ext>
            </a:extLst>
          </p:cNvPr>
          <p:cNvSpPr txBox="1"/>
          <p:nvPr/>
        </p:nvSpPr>
        <p:spPr>
          <a:xfrm>
            <a:off x="1134095" y="1593928"/>
            <a:ext cx="653384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기반 맞춤형 청년정책 추천 및 알림 서비스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기술 구현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FE0FC9-3112-A5BE-DB7B-EC51D3B13D60}"/>
              </a:ext>
            </a:extLst>
          </p:cNvPr>
          <p:cNvSpPr txBox="1"/>
          <p:nvPr/>
        </p:nvSpPr>
        <p:spPr>
          <a:xfrm flipH="1">
            <a:off x="1226007" y="2327420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전국의 청년정책 데이터를 매일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자동으로 수집 및 분류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4357C8-2350-553D-A25F-A08CE0C8EDFD}"/>
              </a:ext>
            </a:extLst>
          </p:cNvPr>
          <p:cNvSpPr txBox="1"/>
          <p:nvPr/>
        </p:nvSpPr>
        <p:spPr>
          <a:xfrm flipH="1">
            <a:off x="1226007" y="3143357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인증 시스템과 연계해서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자격 확인과 신청 처리 자동화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B1C83B1-DE3D-73B5-ACD9-FBE2CF0D9C1E}"/>
              </a:ext>
            </a:extLst>
          </p:cNvPr>
          <p:cNvGrpSpPr/>
          <p:nvPr/>
        </p:nvGrpSpPr>
        <p:grpSpPr>
          <a:xfrm>
            <a:off x="1226007" y="3714643"/>
            <a:ext cx="7294537" cy="1121971"/>
            <a:chOff x="1226007" y="3714643"/>
            <a:chExt cx="7294537" cy="112197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7349A7-7E4F-68DE-C4E6-66B8BE1355D2}"/>
                </a:ext>
              </a:extLst>
            </p:cNvPr>
            <p:cNvSpPr txBox="1"/>
            <p:nvPr/>
          </p:nvSpPr>
          <p:spPr>
            <a:xfrm flipH="1">
              <a:off x="1226007" y="4430349"/>
              <a:ext cx="7294537" cy="40626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lIns="216000" tIns="0" rIns="21600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정책 탐색이 쉬워졌고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자동 신청 시스템으로 절차 간소화</a:t>
              </a:r>
              <a:endPara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5" name="화살표: 아래쪽 4">
              <a:extLst>
                <a:ext uri="{FF2B5EF4-FFF2-40B4-BE49-F238E27FC236}">
                  <a16:creationId xmlns:a16="http://schemas.microsoft.com/office/drawing/2014/main" id="{73C3D2CE-BA2F-E5A9-48BD-57AE871E9E74}"/>
                </a:ext>
              </a:extLst>
            </p:cNvPr>
            <p:cNvSpPr/>
            <p:nvPr/>
          </p:nvSpPr>
          <p:spPr>
            <a:xfrm>
              <a:off x="4610038" y="3714643"/>
              <a:ext cx="526473" cy="571286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69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DD52E-9965-E085-E36C-41F158F8C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5F3C882-E646-ED23-9D47-901218C427C5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사례와 교훈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9A104-0B10-F9BB-6E5D-EF0C1EE83E72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A4C0F88-CB4C-C91B-F1C3-E69D3D1A8E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F9ADDCC-9777-221E-DD4F-4AA89FD85282}"/>
              </a:ext>
            </a:extLst>
          </p:cNvPr>
          <p:cNvSpPr txBox="1"/>
          <p:nvPr/>
        </p:nvSpPr>
        <p:spPr>
          <a:xfrm>
            <a:off x="1134095" y="1593928"/>
            <a:ext cx="59811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기반 맞춤형 청년정책 추천 및 알림 서비스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결과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A9E6A-F5F3-606C-BB59-D5A9EE9A5DAB}"/>
              </a:ext>
            </a:extLst>
          </p:cNvPr>
          <p:cNvSpPr txBox="1"/>
          <p:nvPr/>
        </p:nvSpPr>
        <p:spPr>
          <a:xfrm>
            <a:off x="120458" y="4606853"/>
            <a:ext cx="587660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19900" spc="-80" dirty="0">
                <a:solidFill>
                  <a:schemeClr val="bg1">
                    <a:lumMod val="95000"/>
                  </a:schemeClr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WHY</a:t>
            </a:r>
            <a:endParaRPr lang="ko-KR" altLang="en-US" sz="19900" spc="-80" dirty="0">
              <a:solidFill>
                <a:schemeClr val="bg1">
                  <a:lumMod val="95000"/>
                </a:schemeClr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6EB2A06-EB7C-92B6-3F57-C71530576D01}"/>
              </a:ext>
            </a:extLst>
          </p:cNvPr>
          <p:cNvGrpSpPr/>
          <p:nvPr/>
        </p:nvGrpSpPr>
        <p:grpSpPr>
          <a:xfrm>
            <a:off x="2259145" y="2608645"/>
            <a:ext cx="5151306" cy="571286"/>
            <a:chOff x="1013128" y="1841927"/>
            <a:chExt cx="5151306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63CC25-C767-B871-55DE-54E9EE4C15E4}"/>
                </a:ext>
              </a:extLst>
            </p:cNvPr>
            <p:cNvSpPr txBox="1"/>
            <p:nvPr/>
          </p:nvSpPr>
          <p:spPr>
            <a:xfrm>
              <a:off x="1013128" y="1841927"/>
              <a:ext cx="515130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AI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를 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'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도구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'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로만 사용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4D986DB6-FEA4-0401-67A4-4485719D9E1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E6876974-F005-9CB2-E8DD-0EB3DEF65BC7}"/>
              </a:ext>
            </a:extLst>
          </p:cNvPr>
          <p:cNvGrpSpPr/>
          <p:nvPr/>
        </p:nvGrpSpPr>
        <p:grpSpPr>
          <a:xfrm>
            <a:off x="2259145" y="3362991"/>
            <a:ext cx="5151306" cy="571286"/>
            <a:chOff x="1013128" y="1841927"/>
            <a:chExt cx="5151306" cy="5712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D04F4D-D873-07F3-728D-08C39980E7F8}"/>
                </a:ext>
              </a:extLst>
            </p:cNvPr>
            <p:cNvSpPr txBox="1"/>
            <p:nvPr/>
          </p:nvSpPr>
          <p:spPr>
            <a:xfrm>
              <a:off x="1013128" y="1841927"/>
              <a:ext cx="515130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투명성 확보</a:t>
              </a: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8C6F434-C409-F54B-CC85-CE463E233F79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67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AD2CA-ED96-32C6-8B21-0D69E0943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5551DD9-C95E-24FD-E54A-1D23F01FA4C0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사례와 교훈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B62D0-3F63-9E00-1497-4C05B99268BF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537BBA-6507-74F7-7BB8-BF14DB84C0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917CA03-E1B5-2CC7-8D53-A418E08F6B10}"/>
              </a:ext>
            </a:extLst>
          </p:cNvPr>
          <p:cNvSpPr txBox="1"/>
          <p:nvPr/>
        </p:nvSpPr>
        <p:spPr>
          <a:xfrm>
            <a:off x="1134095" y="1593928"/>
            <a:ext cx="51148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실패 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네덜란드 복지 부정수급 탐지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A2D4FE6-1F66-7598-2692-37335DA30737}"/>
              </a:ext>
            </a:extLst>
          </p:cNvPr>
          <p:cNvGrpSpPr/>
          <p:nvPr/>
        </p:nvGrpSpPr>
        <p:grpSpPr>
          <a:xfrm>
            <a:off x="1732167" y="2215822"/>
            <a:ext cx="5184433" cy="1121332"/>
            <a:chOff x="2431822" y="2089977"/>
            <a:chExt cx="5184433" cy="1121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BAFDE5-E714-77E9-3017-FF46136E725F}"/>
                </a:ext>
              </a:extLst>
            </p:cNvPr>
            <p:cNvSpPr txBox="1"/>
            <p:nvPr/>
          </p:nvSpPr>
          <p:spPr>
            <a:xfrm>
              <a:off x="3147289" y="2089977"/>
              <a:ext cx="3648366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네덜란드 정부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36A74E0-14A3-164E-DB91-1A266EDEAB29}"/>
                </a:ext>
              </a:extLst>
            </p:cNvPr>
            <p:cNvSpPr txBox="1"/>
            <p:nvPr/>
          </p:nvSpPr>
          <p:spPr>
            <a:xfrm>
              <a:off x="2431822" y="2553437"/>
              <a:ext cx="5184433" cy="6578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복지 부정수급 탐지를 위해 </a:t>
              </a:r>
              <a:r>
                <a:rPr lang="en-US" altLang="ko-KR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AI</a:t>
              </a: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 도입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0941B6E-BDF4-B695-B333-F49488BC6AB9}"/>
              </a:ext>
            </a:extLst>
          </p:cNvPr>
          <p:cNvGrpSpPr/>
          <p:nvPr/>
        </p:nvGrpSpPr>
        <p:grpSpPr>
          <a:xfrm>
            <a:off x="3143775" y="3382140"/>
            <a:ext cx="2361224" cy="826278"/>
            <a:chOff x="3143775" y="3382140"/>
            <a:chExt cx="2361224" cy="826278"/>
          </a:xfrm>
        </p:grpSpPr>
        <p:sp>
          <p:nvSpPr>
            <p:cNvPr id="6" name="화살표: 아래쪽 5">
              <a:extLst>
                <a:ext uri="{FF2B5EF4-FFF2-40B4-BE49-F238E27FC236}">
                  <a16:creationId xmlns:a16="http://schemas.microsoft.com/office/drawing/2014/main" id="{D919AF16-5C85-F139-A4E6-6A572476F4E8}"/>
                </a:ext>
              </a:extLst>
            </p:cNvPr>
            <p:cNvSpPr/>
            <p:nvPr/>
          </p:nvSpPr>
          <p:spPr>
            <a:xfrm>
              <a:off x="4130419" y="3382140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4AE92C-F604-9DA2-8193-D988FF5F035C}"/>
                </a:ext>
              </a:extLst>
            </p:cNvPr>
            <p:cNvSpPr txBox="1"/>
            <p:nvPr/>
          </p:nvSpPr>
          <p:spPr>
            <a:xfrm>
              <a:off x="3143775" y="3800614"/>
              <a:ext cx="2361224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과거 부정수급 사례 학습</a:t>
              </a:r>
              <a:endPara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EDCEE75-6EB9-5224-D180-77D2592B502C}"/>
              </a:ext>
            </a:extLst>
          </p:cNvPr>
          <p:cNvSpPr txBox="1"/>
          <p:nvPr/>
        </p:nvSpPr>
        <p:spPr>
          <a:xfrm rot="21293598" flipH="1">
            <a:off x="3928544" y="4341249"/>
            <a:ext cx="388009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학습 데이터에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편향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이 있었다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94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4C19B-D67F-8CA5-EA82-5F919EC74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F8EB745-DBEB-D5AF-8B41-3690B8B38BDD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사례와 교훈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3B213-04A8-167F-3302-EDCD85230B5F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C0B550-6E92-02DF-DC0C-C9A826B14E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E459548-54DB-D9AA-077C-088C0076CEB0}"/>
              </a:ext>
            </a:extLst>
          </p:cNvPr>
          <p:cNvSpPr txBox="1"/>
          <p:nvPr/>
        </p:nvSpPr>
        <p:spPr>
          <a:xfrm>
            <a:off x="1134095" y="1593928"/>
            <a:ext cx="51148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실패 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네덜란드 복지 부정수급 탐지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A3739C5-C1FE-C474-AEEA-D670C38A97CA}"/>
              </a:ext>
            </a:extLst>
          </p:cNvPr>
          <p:cNvGrpSpPr/>
          <p:nvPr/>
        </p:nvGrpSpPr>
        <p:grpSpPr>
          <a:xfrm>
            <a:off x="1521533" y="2238683"/>
            <a:ext cx="2935833" cy="2657168"/>
            <a:chOff x="1407233" y="2238683"/>
            <a:chExt cx="2935833" cy="2657168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0507784B-ACC1-5471-FBE2-E82CBEE58E08}"/>
                </a:ext>
              </a:extLst>
            </p:cNvPr>
            <p:cNvSpPr/>
            <p:nvPr/>
          </p:nvSpPr>
          <p:spPr>
            <a:xfrm>
              <a:off x="1407233" y="2238683"/>
              <a:ext cx="2935833" cy="2657168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85F2B1-17D0-53BD-B63D-1D27635D0B0A}"/>
                </a:ext>
              </a:extLst>
            </p:cNvPr>
            <p:cNvSpPr txBox="1"/>
            <p:nvPr/>
          </p:nvSpPr>
          <p:spPr>
            <a:xfrm>
              <a:off x="1430349" y="3509525"/>
              <a:ext cx="2889603" cy="114653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당시 공무원들이 이 집단을 의심하는 경향이 있어 </a:t>
              </a:r>
              <a:b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적발 사례도 더 많이 발견</a:t>
              </a:r>
              <a:endParaRPr kumimoji="0" lang="en-US" altLang="ko-KR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514FB7-23CD-A500-D4DB-43E1B7D24E99}"/>
                </a:ext>
              </a:extLst>
            </p:cNvPr>
            <p:cNvSpPr txBox="1"/>
            <p:nvPr/>
          </p:nvSpPr>
          <p:spPr>
            <a:xfrm>
              <a:off x="1430349" y="2368059"/>
              <a:ext cx="2889604" cy="11414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저소득층</a:t>
              </a: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b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이민자 가정 조사 </a:t>
              </a: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↑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922CCE6-C66C-7A02-B42E-A7D2B5C8EBF2}"/>
              </a:ext>
            </a:extLst>
          </p:cNvPr>
          <p:cNvGrpSpPr/>
          <p:nvPr/>
        </p:nvGrpSpPr>
        <p:grpSpPr>
          <a:xfrm>
            <a:off x="4618358" y="2238682"/>
            <a:ext cx="2935833" cy="2657169"/>
            <a:chOff x="4504058" y="2238682"/>
            <a:chExt cx="2935833" cy="2657169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3EF62D2F-C26B-EB0F-BB23-BE00ECCA8606}"/>
                </a:ext>
              </a:extLst>
            </p:cNvPr>
            <p:cNvSpPr/>
            <p:nvPr/>
          </p:nvSpPr>
          <p:spPr>
            <a:xfrm>
              <a:off x="4504058" y="2238682"/>
              <a:ext cx="2935833" cy="265716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CBB7B0-2772-4CBB-5CCC-DC51226CED5F}"/>
                </a:ext>
              </a:extLst>
            </p:cNvPr>
            <p:cNvSpPr txBox="1"/>
            <p:nvPr/>
          </p:nvSpPr>
          <p:spPr>
            <a:xfrm>
              <a:off x="4614823" y="3509525"/>
              <a:ext cx="2714302" cy="78643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아무런 설명 없이 </a:t>
              </a:r>
              <a:b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가정이 조사 대상으로 선정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0C3EBF-837B-A11C-D1E1-EA80CCA7208F}"/>
                </a:ext>
              </a:extLst>
            </p:cNvPr>
            <p:cNvSpPr txBox="1"/>
            <p:nvPr/>
          </p:nvSpPr>
          <p:spPr>
            <a:xfrm>
              <a:off x="4504060" y="2364364"/>
              <a:ext cx="2935831" cy="11414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알고리즘</a:t>
              </a:r>
              <a:b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작동 비공개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C3B86F10-277A-0F04-4597-B864FF771833}"/>
              </a:ext>
            </a:extLst>
          </p:cNvPr>
          <p:cNvGrpSpPr/>
          <p:nvPr/>
        </p:nvGrpSpPr>
        <p:grpSpPr>
          <a:xfrm>
            <a:off x="1949168" y="5385587"/>
            <a:ext cx="5182783" cy="823871"/>
            <a:chOff x="3081452" y="4616608"/>
            <a:chExt cx="5182783" cy="823871"/>
          </a:xfrm>
        </p:grpSpPr>
        <p:sp>
          <p:nvSpPr>
            <p:cNvPr id="30" name="오른쪽 중괄호 29">
              <a:extLst>
                <a:ext uri="{FF2B5EF4-FFF2-40B4-BE49-F238E27FC236}">
                  <a16:creationId xmlns:a16="http://schemas.microsoft.com/office/drawing/2014/main" id="{491B821F-E65D-9ECE-5FB3-379F8828662D}"/>
                </a:ext>
              </a:extLst>
            </p:cNvPr>
            <p:cNvSpPr/>
            <p:nvPr/>
          </p:nvSpPr>
          <p:spPr>
            <a:xfrm rot="5400000">
              <a:off x="5527222" y="2170838"/>
              <a:ext cx="291243" cy="5182783"/>
            </a:xfrm>
            <a:prstGeom prst="rightBrace">
              <a:avLst>
                <a:gd name="adj1" fmla="val 444885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7833CE-AD10-BD83-6F02-CBDAA8125C82}"/>
                </a:ext>
              </a:extLst>
            </p:cNvPr>
            <p:cNvSpPr txBox="1"/>
            <p:nvPr/>
          </p:nvSpPr>
          <p:spPr>
            <a:xfrm>
              <a:off x="4222734" y="4977019"/>
              <a:ext cx="290021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사회적 반발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1E2ED09-2442-6D92-A6E0-E2B3A8DC1AEB}"/>
              </a:ext>
            </a:extLst>
          </p:cNvPr>
          <p:cNvSpPr txBox="1"/>
          <p:nvPr/>
        </p:nvSpPr>
        <p:spPr>
          <a:xfrm flipH="1">
            <a:off x="1544649" y="4679375"/>
            <a:ext cx="272212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알고리즘 차별 발생</a:t>
            </a:r>
          </a:p>
        </p:txBody>
      </p:sp>
    </p:spTree>
    <p:extLst>
      <p:ext uri="{BB962C8B-B14F-4D97-AF65-F5344CB8AC3E}">
        <p14:creationId xmlns:p14="http://schemas.microsoft.com/office/powerpoint/2010/main" val="26164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2FF15-A657-5973-3297-200D4C8EE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0C44DAB-7F4C-D9F8-63A4-495A91DF5948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사례와 교훈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A9FF2-746A-E146-A4D1-0FFE31CA186F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9BD959C-8C93-60BF-15C2-E3FD686C7F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6DB1FDA-CB43-6CCD-ED21-5547E40EC25F}"/>
              </a:ext>
            </a:extLst>
          </p:cNvPr>
          <p:cNvSpPr txBox="1"/>
          <p:nvPr/>
        </p:nvSpPr>
        <p:spPr>
          <a:xfrm>
            <a:off x="1134095" y="1593928"/>
            <a:ext cx="51148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실패 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네덜란드 복지 부정수급 탐지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C96BDB89-EFFB-7411-2555-770392BC6BDB}"/>
              </a:ext>
            </a:extLst>
          </p:cNvPr>
          <p:cNvGrpSpPr/>
          <p:nvPr/>
        </p:nvGrpSpPr>
        <p:grpSpPr>
          <a:xfrm>
            <a:off x="426878" y="2674472"/>
            <a:ext cx="4056222" cy="2026082"/>
            <a:chOff x="426878" y="2674472"/>
            <a:chExt cx="4056222" cy="202608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00B048-D164-DC01-8F41-45658401B50D}"/>
                </a:ext>
              </a:extLst>
            </p:cNvPr>
            <p:cNvSpPr txBox="1"/>
            <p:nvPr/>
          </p:nvSpPr>
          <p:spPr>
            <a:xfrm>
              <a:off x="426878" y="3193801"/>
              <a:ext cx="40562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정부가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가난한 사람과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이민자를 차별한다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!</a:t>
              </a:r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B0222C42-FB1E-4FB7-EC60-53AFE6176B1F}"/>
                </a:ext>
              </a:extLst>
            </p:cNvPr>
            <p:cNvGrpSpPr/>
            <p:nvPr/>
          </p:nvGrpSpPr>
          <p:grpSpPr>
            <a:xfrm>
              <a:off x="2267299" y="2674472"/>
              <a:ext cx="375380" cy="467414"/>
              <a:chOff x="7786255" y="1766527"/>
              <a:chExt cx="375380" cy="467414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1A2A8974-7E65-C59F-4C18-F522A2399620}"/>
                  </a:ext>
                </a:extLst>
              </p:cNvPr>
              <p:cNvGrpSpPr/>
              <p:nvPr/>
            </p:nvGrpSpPr>
            <p:grpSpPr>
              <a:xfrm>
                <a:off x="7863763" y="1766527"/>
                <a:ext cx="297872" cy="467414"/>
                <a:chOff x="7786255" y="1766527"/>
                <a:chExt cx="297872" cy="467414"/>
              </a:xfrm>
              <a:solidFill>
                <a:srgbClr val="C2CAED"/>
              </a:solidFill>
            </p:grpSpPr>
            <p:sp>
              <p:nvSpPr>
                <p:cNvPr id="11" name="타원 10">
                  <a:extLst>
                    <a:ext uri="{FF2B5EF4-FFF2-40B4-BE49-F238E27FC236}">
                      <a16:creationId xmlns:a16="http://schemas.microsoft.com/office/drawing/2014/main" id="{ABE6C567-F0DC-34EC-5E5B-517F97D1E1FF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이등변 삼각형 14">
                  <a:extLst>
                    <a:ext uri="{FF2B5EF4-FFF2-40B4-BE49-F238E27FC236}">
                      <a16:creationId xmlns:a16="http://schemas.microsoft.com/office/drawing/2014/main" id="{F7C4DC61-67EF-59C0-5C44-C5008FECBFD3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9470936A-A0CC-8B57-8F20-F00BBDA9EE5C}"/>
                  </a:ext>
                </a:extLst>
              </p:cNvPr>
              <p:cNvGrpSpPr/>
              <p:nvPr/>
            </p:nvGrpSpPr>
            <p:grpSpPr>
              <a:xfrm>
                <a:off x="7786255" y="1766527"/>
                <a:ext cx="297872" cy="467414"/>
                <a:chOff x="7786255" y="1766527"/>
                <a:chExt cx="297872" cy="467414"/>
              </a:xfrm>
            </p:grpSpPr>
            <p:sp>
              <p:nvSpPr>
                <p:cNvPr id="9" name="타원 8">
                  <a:extLst>
                    <a:ext uri="{FF2B5EF4-FFF2-40B4-BE49-F238E27FC236}">
                      <a16:creationId xmlns:a16="http://schemas.microsoft.com/office/drawing/2014/main" id="{5689C25D-7136-6912-D97C-69540B51C79E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이등변 삼각형 9">
                  <a:extLst>
                    <a:ext uri="{FF2B5EF4-FFF2-40B4-BE49-F238E27FC236}">
                      <a16:creationId xmlns:a16="http://schemas.microsoft.com/office/drawing/2014/main" id="{855E9382-4863-3A22-041D-CC4CB74495B7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73FBA39B-4F84-095B-4456-A2FE4250C5B9}"/>
                </a:ext>
              </a:extLst>
            </p:cNvPr>
            <p:cNvGrpSpPr/>
            <p:nvPr/>
          </p:nvGrpSpPr>
          <p:grpSpPr>
            <a:xfrm rot="10800000">
              <a:off x="2267300" y="4233140"/>
              <a:ext cx="375380" cy="467414"/>
              <a:chOff x="7786255" y="1766527"/>
              <a:chExt cx="375380" cy="467414"/>
            </a:xfrm>
          </p:grpSpPr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7753128F-CC01-6C9D-F794-549202B8B8A0}"/>
                  </a:ext>
                </a:extLst>
              </p:cNvPr>
              <p:cNvGrpSpPr/>
              <p:nvPr/>
            </p:nvGrpSpPr>
            <p:grpSpPr>
              <a:xfrm>
                <a:off x="7863763" y="1766527"/>
                <a:ext cx="297872" cy="467414"/>
                <a:chOff x="7786255" y="1766527"/>
                <a:chExt cx="297872" cy="467414"/>
              </a:xfrm>
              <a:solidFill>
                <a:srgbClr val="C2CAED"/>
              </a:solidFill>
            </p:grpSpPr>
            <p:sp>
              <p:nvSpPr>
                <p:cNvPr id="25" name="타원 24">
                  <a:extLst>
                    <a:ext uri="{FF2B5EF4-FFF2-40B4-BE49-F238E27FC236}">
                      <a16:creationId xmlns:a16="http://schemas.microsoft.com/office/drawing/2014/main" id="{89E63AF0-3DC0-197D-70C5-E3D2342FC826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이등변 삼각형 25">
                  <a:extLst>
                    <a:ext uri="{FF2B5EF4-FFF2-40B4-BE49-F238E27FC236}">
                      <a16:creationId xmlns:a16="http://schemas.microsoft.com/office/drawing/2014/main" id="{2ACBD592-25D7-0811-2D6C-C500F3A41E46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2B07A83A-FEF1-00E2-34C3-2AB7FB90044C}"/>
                  </a:ext>
                </a:extLst>
              </p:cNvPr>
              <p:cNvGrpSpPr/>
              <p:nvPr/>
            </p:nvGrpSpPr>
            <p:grpSpPr>
              <a:xfrm>
                <a:off x="7786255" y="1766527"/>
                <a:ext cx="297872" cy="467414"/>
                <a:chOff x="7786255" y="1766527"/>
                <a:chExt cx="297872" cy="467414"/>
              </a:xfrm>
            </p:grpSpPr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id="{25B294DD-8F1E-E5A8-B4FC-64BECD5A4BEC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이등변 삼각형 23">
                  <a:extLst>
                    <a:ext uri="{FF2B5EF4-FFF2-40B4-BE49-F238E27FC236}">
                      <a16:creationId xmlns:a16="http://schemas.microsoft.com/office/drawing/2014/main" id="{B88F5F69-E459-3CEA-4310-B1D1560C9797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2F5BF50-4F68-A171-D095-02EACE22DC89}"/>
              </a:ext>
            </a:extLst>
          </p:cNvPr>
          <p:cNvGrpSpPr/>
          <p:nvPr/>
        </p:nvGrpSpPr>
        <p:grpSpPr>
          <a:xfrm>
            <a:off x="7881778" y="2674472"/>
            <a:ext cx="4056222" cy="2026082"/>
            <a:chOff x="7881778" y="2674472"/>
            <a:chExt cx="4056222" cy="20260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E87339-C8C8-F4F6-10DB-A413624D0FAC}"/>
                </a:ext>
              </a:extLst>
            </p:cNvPr>
            <p:cNvSpPr txBox="1"/>
            <p:nvPr/>
          </p:nvSpPr>
          <p:spPr>
            <a:xfrm>
              <a:off x="7881778" y="3193801"/>
              <a:ext cx="40562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기술로 인종차별을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자동화했다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!</a:t>
              </a: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5D0DD7E0-25FF-CE11-3483-B7B35B059469}"/>
                </a:ext>
              </a:extLst>
            </p:cNvPr>
            <p:cNvGrpSpPr/>
            <p:nvPr/>
          </p:nvGrpSpPr>
          <p:grpSpPr>
            <a:xfrm>
              <a:off x="9722199" y="2674472"/>
              <a:ext cx="375380" cy="467414"/>
              <a:chOff x="7786255" y="1766527"/>
              <a:chExt cx="375380" cy="467414"/>
            </a:xfrm>
          </p:grpSpPr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036D3DA6-4747-3CDD-B499-0E0626FEF7EE}"/>
                  </a:ext>
                </a:extLst>
              </p:cNvPr>
              <p:cNvGrpSpPr/>
              <p:nvPr/>
            </p:nvGrpSpPr>
            <p:grpSpPr>
              <a:xfrm>
                <a:off x="7863763" y="1766527"/>
                <a:ext cx="297872" cy="467414"/>
                <a:chOff x="7786255" y="1766527"/>
                <a:chExt cx="297872" cy="467414"/>
              </a:xfrm>
              <a:solidFill>
                <a:srgbClr val="C2CAED"/>
              </a:solidFill>
            </p:grpSpPr>
            <p:sp>
              <p:nvSpPr>
                <p:cNvPr id="38" name="타원 37">
                  <a:extLst>
                    <a:ext uri="{FF2B5EF4-FFF2-40B4-BE49-F238E27FC236}">
                      <a16:creationId xmlns:a16="http://schemas.microsoft.com/office/drawing/2014/main" id="{BA938DDB-9C49-DB8C-28A7-895AD2E923CF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이등변 삼각형 38">
                  <a:extLst>
                    <a:ext uri="{FF2B5EF4-FFF2-40B4-BE49-F238E27FC236}">
                      <a16:creationId xmlns:a16="http://schemas.microsoft.com/office/drawing/2014/main" id="{9EC9D027-0398-E62A-51E1-685F727BB766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4A67EC6F-AE1E-92E0-C89A-A3AB062D05CA}"/>
                  </a:ext>
                </a:extLst>
              </p:cNvPr>
              <p:cNvGrpSpPr/>
              <p:nvPr/>
            </p:nvGrpSpPr>
            <p:grpSpPr>
              <a:xfrm>
                <a:off x="7786255" y="1766527"/>
                <a:ext cx="297872" cy="467414"/>
                <a:chOff x="7786255" y="1766527"/>
                <a:chExt cx="297872" cy="467414"/>
              </a:xfrm>
            </p:grpSpPr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E0AC7AB6-D985-6361-6F3B-B40B61330FE3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이등변 삼각형 36">
                  <a:extLst>
                    <a:ext uri="{FF2B5EF4-FFF2-40B4-BE49-F238E27FC236}">
                      <a16:creationId xmlns:a16="http://schemas.microsoft.com/office/drawing/2014/main" id="{04085A2F-AA48-EDC6-1255-371A97472519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BE1A18B8-99F0-151C-20C1-83BDCE210921}"/>
                </a:ext>
              </a:extLst>
            </p:cNvPr>
            <p:cNvGrpSpPr/>
            <p:nvPr/>
          </p:nvGrpSpPr>
          <p:grpSpPr>
            <a:xfrm rot="10800000">
              <a:off x="9722200" y="4233140"/>
              <a:ext cx="375380" cy="467414"/>
              <a:chOff x="7786255" y="1766527"/>
              <a:chExt cx="375380" cy="467414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505EBBA6-CF25-B666-A14C-DF13AC46F4DB}"/>
                  </a:ext>
                </a:extLst>
              </p:cNvPr>
              <p:cNvGrpSpPr/>
              <p:nvPr/>
            </p:nvGrpSpPr>
            <p:grpSpPr>
              <a:xfrm>
                <a:off x="7863763" y="1766527"/>
                <a:ext cx="297872" cy="467414"/>
                <a:chOff x="7786255" y="1766527"/>
                <a:chExt cx="297872" cy="467414"/>
              </a:xfrm>
              <a:solidFill>
                <a:srgbClr val="C2CAED"/>
              </a:solidFill>
            </p:grpSpPr>
            <p:sp>
              <p:nvSpPr>
                <p:cNvPr id="45" name="타원 44">
                  <a:extLst>
                    <a:ext uri="{FF2B5EF4-FFF2-40B4-BE49-F238E27FC236}">
                      <a16:creationId xmlns:a16="http://schemas.microsoft.com/office/drawing/2014/main" id="{E3C5EAF9-7DAA-1015-13D2-E50B922602E6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이등변 삼각형 45">
                  <a:extLst>
                    <a:ext uri="{FF2B5EF4-FFF2-40B4-BE49-F238E27FC236}">
                      <a16:creationId xmlns:a16="http://schemas.microsoft.com/office/drawing/2014/main" id="{AD7DD3D5-2165-FCF6-F89C-4AC80F939781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57954D29-5851-7699-6D32-306A33630F96}"/>
                  </a:ext>
                </a:extLst>
              </p:cNvPr>
              <p:cNvGrpSpPr/>
              <p:nvPr/>
            </p:nvGrpSpPr>
            <p:grpSpPr>
              <a:xfrm>
                <a:off x="7786255" y="1766527"/>
                <a:ext cx="297872" cy="467414"/>
                <a:chOff x="7786255" y="1766527"/>
                <a:chExt cx="297872" cy="467414"/>
              </a:xfrm>
            </p:grpSpPr>
            <p:sp>
              <p:nvSpPr>
                <p:cNvPr id="43" name="타원 42">
                  <a:extLst>
                    <a:ext uri="{FF2B5EF4-FFF2-40B4-BE49-F238E27FC236}">
                      <a16:creationId xmlns:a16="http://schemas.microsoft.com/office/drawing/2014/main" id="{B467EB36-FDA2-32BC-7443-4602D03A43B4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이등변 삼각형 43">
                  <a:extLst>
                    <a:ext uri="{FF2B5EF4-FFF2-40B4-BE49-F238E27FC236}">
                      <a16:creationId xmlns:a16="http://schemas.microsoft.com/office/drawing/2014/main" id="{5801B5DB-01A6-C27D-1D1F-D10FC7CA8E18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7319511-D772-1AB5-DC2B-58A82DCFE8E3}"/>
              </a:ext>
            </a:extLst>
          </p:cNvPr>
          <p:cNvSpPr txBox="1"/>
          <p:nvPr/>
        </p:nvSpPr>
        <p:spPr>
          <a:xfrm rot="21221836" flipH="1">
            <a:off x="8679389" y="4787850"/>
            <a:ext cx="283637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중단 및 공식 사과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11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10988-8EF8-140B-61BA-FF0A46645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9BBBD58-70FF-42E6-08B8-EA1650837996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사례와 교훈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1A581-7242-3975-5FEE-6BB2F466DBB6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17D8ED7-6BB9-E423-93A9-6668CBD5BD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A8A704-1D55-3E19-D5A3-D0EB32DFD204}"/>
              </a:ext>
            </a:extLst>
          </p:cNvPr>
          <p:cNvSpPr txBox="1"/>
          <p:nvPr/>
        </p:nvSpPr>
        <p:spPr>
          <a:xfrm>
            <a:off x="1134095" y="1593928"/>
            <a:ext cx="12779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실패 원인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B050EAB-42D7-A286-6E55-61F37071E8DD}"/>
              </a:ext>
            </a:extLst>
          </p:cNvPr>
          <p:cNvGrpSpPr/>
          <p:nvPr/>
        </p:nvGrpSpPr>
        <p:grpSpPr>
          <a:xfrm>
            <a:off x="1009417" y="2075050"/>
            <a:ext cx="7691237" cy="824805"/>
            <a:chOff x="1009417" y="2314719"/>
            <a:chExt cx="7691237" cy="824805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F86A8250-F5F7-6DDF-6D08-F1A13C3520D5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알고리즘 편향 검토 누락</a:t>
              </a:r>
              <a:endParaRPr lang="ko-KR" altLang="en-US" dirty="0"/>
            </a:p>
          </p:txBody>
        </p:sp>
        <p:pic>
          <p:nvPicPr>
            <p:cNvPr id="4" name="그림 3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13DC081-88ED-CF52-E477-4BBA62ABD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D630A1C-E76C-958C-CE81-5868BF18FBFA}"/>
              </a:ext>
            </a:extLst>
          </p:cNvPr>
          <p:cNvSpPr/>
          <p:nvPr/>
        </p:nvSpPr>
        <p:spPr>
          <a:xfrm>
            <a:off x="1280890" y="3164531"/>
            <a:ext cx="7419763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투명성 부족</a:t>
            </a:r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6DF53662-5DC1-6BDF-0107-1FF32F16B7E4}"/>
              </a:ext>
            </a:extLst>
          </p:cNvPr>
          <p:cNvSpPr/>
          <p:nvPr/>
        </p:nvSpPr>
        <p:spPr>
          <a:xfrm>
            <a:off x="1280890" y="4024182"/>
            <a:ext cx="7419763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아무런 검증 없이 자동화</a:t>
            </a:r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9D2C346-A917-77C4-80AE-0E5F9263CF81}"/>
              </a:ext>
            </a:extLst>
          </p:cNvPr>
          <p:cNvSpPr/>
          <p:nvPr/>
        </p:nvSpPr>
        <p:spPr>
          <a:xfrm>
            <a:off x="1280890" y="4883833"/>
            <a:ext cx="7419763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시민 참여 없이 일방적으로 정부가 결정 및 시행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2CB6EA-E1EC-7FA3-2B02-3F8B71298965}"/>
              </a:ext>
            </a:extLst>
          </p:cNvPr>
          <p:cNvSpPr txBox="1"/>
          <p:nvPr/>
        </p:nvSpPr>
        <p:spPr>
          <a:xfrm>
            <a:off x="1110920" y="5660988"/>
            <a:ext cx="7759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실패로 가는 지름길</a:t>
            </a:r>
            <a:r>
              <a:rPr lang="en-US" altLang="ko-KR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280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09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B15D6-306C-F444-C458-344992A42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D719D9F3-8922-8203-2238-4F362C4030F4}"/>
              </a:ext>
            </a:extLst>
          </p:cNvPr>
          <p:cNvSpPr/>
          <p:nvPr/>
        </p:nvSpPr>
        <p:spPr>
          <a:xfrm>
            <a:off x="8244951" y="3352800"/>
            <a:ext cx="2359254" cy="227460"/>
          </a:xfrm>
          <a:prstGeom prst="roundRect">
            <a:avLst>
              <a:gd name="adj" fmla="val 50000"/>
            </a:avLst>
          </a:prstGeom>
          <a:solidFill>
            <a:srgbClr val="F3CA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E1F9FA-4176-58E3-B9A8-05732843360A}"/>
              </a:ext>
            </a:extLst>
          </p:cNvPr>
          <p:cNvSpPr txBox="1"/>
          <p:nvPr/>
        </p:nvSpPr>
        <p:spPr>
          <a:xfrm>
            <a:off x="778495" y="673792"/>
            <a:ext cx="4208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이해와 대응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2C05060-E898-64E1-4182-DB93CF5060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709900-2B4C-5B3A-D53D-9EFD158E3EDB}"/>
              </a:ext>
            </a:extLst>
          </p:cNvPr>
          <p:cNvSpPr txBox="1"/>
          <p:nvPr/>
        </p:nvSpPr>
        <p:spPr>
          <a:xfrm>
            <a:off x="1134095" y="1593928"/>
            <a:ext cx="37653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(Hallucination)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FE6A912-7005-9773-6FDA-80B0984BC42B}"/>
              </a:ext>
            </a:extLst>
          </p:cNvPr>
          <p:cNvGrpSpPr/>
          <p:nvPr/>
        </p:nvGrpSpPr>
        <p:grpSpPr>
          <a:xfrm>
            <a:off x="7928245" y="2698905"/>
            <a:ext cx="3922084" cy="863570"/>
            <a:chOff x="3965516" y="2790917"/>
            <a:chExt cx="3922084" cy="86357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E6AA74-09C0-1779-FD4A-219E7C06DF31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거짓 정보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매우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그럴듯하게 생성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하는 현상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8725B1DC-D451-58DE-1473-48504278E8D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3" name="원호 32">
                <a:extLst>
                  <a:ext uri="{FF2B5EF4-FFF2-40B4-BE49-F238E27FC236}">
                    <a16:creationId xmlns:a16="http://schemas.microsoft.com/office/drawing/2014/main" id="{D92741FB-27C8-E5A5-1E4C-B9223396EF3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8D37C364-4D51-3A8F-A8EC-E3E7F587436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E1A5ED0-8E00-F652-46D6-A74616CA523E}"/>
              </a:ext>
            </a:extLst>
          </p:cNvPr>
          <p:cNvGrpSpPr/>
          <p:nvPr/>
        </p:nvGrpSpPr>
        <p:grpSpPr>
          <a:xfrm>
            <a:off x="725373" y="2800143"/>
            <a:ext cx="2077940" cy="2077940"/>
            <a:chOff x="725373" y="2800143"/>
            <a:chExt cx="2077940" cy="2077940"/>
          </a:xfrm>
        </p:grpSpPr>
        <p:sp>
          <p:nvSpPr>
            <p:cNvPr id="36" name="사각형: 잘린 대각선 방향 모서리 35">
              <a:extLst>
                <a:ext uri="{FF2B5EF4-FFF2-40B4-BE49-F238E27FC236}">
                  <a16:creationId xmlns:a16="http://schemas.microsoft.com/office/drawing/2014/main" id="{AE49E3B0-01D3-FBBF-09E9-C0970188BDC4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E2BDF075-6657-42A6-0614-F98EBC48FB97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C93008-58BD-F2BA-668B-D5CF0147AEA8}"/>
                </a:ext>
              </a:extLst>
            </p:cNvPr>
            <p:cNvSpPr txBox="1"/>
            <p:nvPr/>
          </p:nvSpPr>
          <p:spPr>
            <a:xfrm>
              <a:off x="778495" y="3580260"/>
              <a:ext cx="1894327" cy="5324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0" i="0" u="none" strike="noStrike" kern="1200" cap="none" spc="-80" normalizeH="0" baseline="0" noProof="0" dirty="0" err="1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할루시네이션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1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15DD57-3395-AB4F-37BA-B2C00E40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ADFB3-9C11-B6C8-C67A-69A8F6AA939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C36F49-E1FB-65DA-C1CE-F90F5504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F48AE-5D58-89E6-5AF3-8EA9C719E0AE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의 </a:t>
            </a: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7208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9F8A92E-5C5B-7CE0-94B3-BBA87A7B9375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0F0D3A3-0EC3-D600-B1AD-211417FB8F8F}"/>
              </a:ext>
            </a:extLst>
          </p:cNvPr>
          <p:cNvGrpSpPr/>
          <p:nvPr/>
        </p:nvGrpSpPr>
        <p:grpSpPr>
          <a:xfrm>
            <a:off x="3276298" y="3972695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59635A-73D8-9E6C-61E3-5B090C31C98C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발생 원인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위험성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대응 방법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5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단계 검증 프로세스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E6A20BB-AAF0-8BE5-4490-9C40259CC1A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063D8AB-7B5B-79C9-95F8-C7CED26FD7A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92DE7B2-084D-9797-5658-29A93F84F4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D3D1F46-086C-42D3-20E9-AF314E6C8DC7}"/>
              </a:ext>
            </a:extLst>
          </p:cNvPr>
          <p:cNvSpPr txBox="1"/>
          <p:nvPr/>
        </p:nvSpPr>
        <p:spPr>
          <a:xfrm>
            <a:off x="3044372" y="457854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의 근본적인 한계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A0E519C-7462-94CD-A128-9846E5D5D1A2}"/>
              </a:ext>
            </a:extLst>
          </p:cNvPr>
          <p:cNvGrpSpPr/>
          <p:nvPr/>
        </p:nvGrpSpPr>
        <p:grpSpPr>
          <a:xfrm>
            <a:off x="3276298" y="5220835"/>
            <a:ext cx="6027029" cy="863570"/>
            <a:chOff x="3965516" y="2790917"/>
            <a:chExt cx="6027029" cy="8635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0E33C4-106D-EFA0-DC98-3F500F4FCAED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맥락 이해의 한계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편향의 문제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창의성의 한계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공감의 불가능성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D1008200-CD06-638C-E7D5-76F106A99EA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A00E0ECB-5F7A-892B-CCE0-96CF3AEFF3D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B7281485-1F9E-A187-5FC2-2F1FF36DFE2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050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FD7BE-A100-A66F-64DC-8F2DA9017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2758654-AF0E-1DD6-575A-C9868A68D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62CA0-B9AD-EF64-6A27-389F89328F9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D9C720-E3A7-B9DA-622B-383E2422B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81921E-CF41-0EC8-D76F-E8320824DF32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책임 있는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활용 원칙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509E800-CDFD-F19A-5D5E-7AAE313021D6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56B6DA80-9C44-0141-ADE7-01C4320A3ABB}"/>
              </a:ext>
            </a:extLst>
          </p:cNvPr>
          <p:cNvGrpSpPr/>
          <p:nvPr/>
        </p:nvGrpSpPr>
        <p:grpSpPr>
          <a:xfrm>
            <a:off x="3276298" y="3972695"/>
            <a:ext cx="6027029" cy="863570"/>
            <a:chOff x="3965516" y="2790917"/>
            <a:chExt cx="6027029" cy="8635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6D790B-25AB-98AF-4618-55614C6BF042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윤리적 체크리스트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필수 안전장치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실제 사례를 통한 교훈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9F9ABB90-6A5A-21B7-42CE-ED1E375990F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EFCE98E5-09E5-485D-BC7B-537B0D91469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F1574EC-0F25-9F1A-B586-4AE2DFC23F9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19696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D713F-4927-DE3D-1E54-1A8F54485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9837FD-3EA5-BE17-CE51-37CA34404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5F4A0D-4BDF-2796-62EB-BC2F5359862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E8C3ADD-366B-B945-97BD-50EB7FB5B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B4EA9F-B46A-D958-6730-F8F6A8CD9934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는 강력한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7A52C4"/>
                </a:solidFill>
                <a:latin typeface="카페24 아네모네" pitchFamily="2" charset="-127"/>
                <a:ea typeface="카페24 아네모네" pitchFamily="2" charset="-127"/>
              </a:rPr>
              <a:t>보조 도구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B8FA5B8-38A5-5F1A-55CA-ADE057BE98B1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96BBE1A1-D4F6-D54E-00B2-6C4110735667}"/>
              </a:ext>
            </a:extLst>
          </p:cNvPr>
          <p:cNvGrpSpPr/>
          <p:nvPr/>
        </p:nvGrpSpPr>
        <p:grpSpPr>
          <a:xfrm>
            <a:off x="3276298" y="3972695"/>
            <a:ext cx="6045501" cy="863570"/>
            <a:chOff x="3965516" y="2790917"/>
            <a:chExt cx="6045501" cy="8635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1AE25F-5D3B-39A3-7F62-A85CED9443DF}"/>
                </a:ext>
              </a:extLst>
            </p:cNvPr>
            <p:cNvSpPr txBox="1"/>
            <p:nvPr/>
          </p:nvSpPr>
          <p:spPr>
            <a:xfrm>
              <a:off x="4282222" y="2790917"/>
              <a:ext cx="5728795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인간 중심적 사고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현장 기반 공감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다양한 이해관계자와의 협력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윤리적 책임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인간의 핵심 역량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E77980A2-7462-2A50-CF90-F557CB4E768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8DED567D-B8EF-0664-C063-D990331F4C7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787D20B6-46DF-2F46-20D6-7DDE15CF28D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C9AE21-D31E-2A28-5AC6-95F3ACB62626}"/>
              </a:ext>
            </a:extLst>
          </p:cNvPr>
          <p:cNvSpPr txBox="1"/>
          <p:nvPr/>
        </p:nvSpPr>
        <p:spPr>
          <a:xfrm>
            <a:off x="3087881" y="5110332"/>
            <a:ext cx="5633332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신뢰하되 검증하라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!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365AE9A-85D5-0A68-C76A-88979555BA76}"/>
              </a:ext>
            </a:extLst>
          </p:cNvPr>
          <p:cNvGrpSpPr/>
          <p:nvPr/>
        </p:nvGrpSpPr>
        <p:grpSpPr>
          <a:xfrm>
            <a:off x="4489799" y="4948314"/>
            <a:ext cx="375380" cy="467414"/>
            <a:chOff x="7786255" y="1766527"/>
            <a:chExt cx="375380" cy="467414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A5678C88-9473-035D-8C67-3571F94DD9AA}"/>
                </a:ext>
              </a:extLst>
            </p:cNvPr>
            <p:cNvGrpSpPr/>
            <p:nvPr/>
          </p:nvGrpSpPr>
          <p:grpSpPr>
            <a:xfrm>
              <a:off x="7863763" y="1766527"/>
              <a:ext cx="297872" cy="467414"/>
              <a:chOff x="7786255" y="1766527"/>
              <a:chExt cx="297872" cy="467414"/>
            </a:xfrm>
            <a:solidFill>
              <a:srgbClr val="C2CAED"/>
            </a:solidFill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0057B839-9C73-0037-C4FC-FD4C56C7B5F6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이등변 삼각형 18">
                <a:extLst>
                  <a:ext uri="{FF2B5EF4-FFF2-40B4-BE49-F238E27FC236}">
                    <a16:creationId xmlns:a16="http://schemas.microsoft.com/office/drawing/2014/main" id="{2ABAABA0-771B-9825-CB13-22A91E6228B7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58C25D60-662C-C4F1-4CB7-83FA9E58B192}"/>
                </a:ext>
              </a:extLst>
            </p:cNvPr>
            <p:cNvGrpSpPr/>
            <p:nvPr/>
          </p:nvGrpSpPr>
          <p:grpSpPr>
            <a:xfrm>
              <a:off x="7786255" y="1766527"/>
              <a:ext cx="297872" cy="467414"/>
              <a:chOff x="7786255" y="1766527"/>
              <a:chExt cx="297872" cy="467414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5CD9EE9E-C48A-5119-DE63-D52DE03E022E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이등변 삼각형 16">
                <a:extLst>
                  <a:ext uri="{FF2B5EF4-FFF2-40B4-BE49-F238E27FC236}">
                    <a16:creationId xmlns:a16="http://schemas.microsoft.com/office/drawing/2014/main" id="{DD339488-FEBA-443C-94E8-371270011986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3F0E3B0-4683-B383-7190-BB90A31B9576}"/>
              </a:ext>
            </a:extLst>
          </p:cNvPr>
          <p:cNvGrpSpPr/>
          <p:nvPr/>
        </p:nvGrpSpPr>
        <p:grpSpPr>
          <a:xfrm rot="10800000">
            <a:off x="6947249" y="5380445"/>
            <a:ext cx="375380" cy="467414"/>
            <a:chOff x="7786255" y="1766527"/>
            <a:chExt cx="375380" cy="467414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CE72F81E-EFDE-874D-30D3-B5449794F1BF}"/>
                </a:ext>
              </a:extLst>
            </p:cNvPr>
            <p:cNvGrpSpPr/>
            <p:nvPr/>
          </p:nvGrpSpPr>
          <p:grpSpPr>
            <a:xfrm>
              <a:off x="7863763" y="1766527"/>
              <a:ext cx="297872" cy="467414"/>
              <a:chOff x="7786255" y="1766527"/>
              <a:chExt cx="297872" cy="467414"/>
            </a:xfrm>
            <a:solidFill>
              <a:srgbClr val="C2CAED"/>
            </a:solidFill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3F953042-3092-35EF-53C3-7B74F98BED3C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이등변 삼각형 35">
                <a:extLst>
                  <a:ext uri="{FF2B5EF4-FFF2-40B4-BE49-F238E27FC236}">
                    <a16:creationId xmlns:a16="http://schemas.microsoft.com/office/drawing/2014/main" id="{5CEC947F-D95E-DA00-BF96-C685D33B1D01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82E05B61-88B5-ECBF-B598-0C03514F718E}"/>
                </a:ext>
              </a:extLst>
            </p:cNvPr>
            <p:cNvGrpSpPr/>
            <p:nvPr/>
          </p:nvGrpSpPr>
          <p:grpSpPr>
            <a:xfrm>
              <a:off x="7786255" y="1766527"/>
              <a:ext cx="297872" cy="467414"/>
              <a:chOff x="7786255" y="1766527"/>
              <a:chExt cx="297872" cy="467414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117EE041-4C48-D21C-65B6-F005661099C7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이등변 삼각형 33">
                <a:extLst>
                  <a:ext uri="{FF2B5EF4-FFF2-40B4-BE49-F238E27FC236}">
                    <a16:creationId xmlns:a16="http://schemas.microsoft.com/office/drawing/2014/main" id="{38EC8F11-EAD2-4ACC-DD1F-AD98A2724A1D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583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7D731-A2FB-08CC-A21E-5CCBB88F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C188364-A35F-8AEF-F903-C1C9C99222B9}"/>
              </a:ext>
            </a:extLst>
          </p:cNvPr>
          <p:cNvSpPr txBox="1"/>
          <p:nvPr/>
        </p:nvSpPr>
        <p:spPr>
          <a:xfrm>
            <a:off x="778495" y="673792"/>
            <a:ext cx="4208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이해와 대응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86E3358-C8E3-E104-A568-427903CC70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1A4913-EFEB-CE4B-131F-BE0A777B2B38}"/>
              </a:ext>
            </a:extLst>
          </p:cNvPr>
          <p:cNvSpPr txBox="1"/>
          <p:nvPr/>
        </p:nvSpPr>
        <p:spPr>
          <a:xfrm>
            <a:off x="1134095" y="1593928"/>
            <a:ext cx="28684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발생 원인</a:t>
            </a:r>
          </a:p>
        </p:txBody>
      </p:sp>
      <p:pic>
        <p:nvPicPr>
          <p:cNvPr id="5" name="그림 4" descr="컴퓨터, 텍스트, 클립아트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5C7665-A910-7D53-3996-FC6335BB0B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97" y="2040204"/>
            <a:ext cx="4547781" cy="2938130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025745E7-7FC4-6A68-E6DD-0A311BF51964}"/>
              </a:ext>
            </a:extLst>
          </p:cNvPr>
          <p:cNvSpPr/>
          <p:nvPr/>
        </p:nvSpPr>
        <p:spPr>
          <a:xfrm>
            <a:off x="2518102" y="2192361"/>
            <a:ext cx="928981" cy="928981"/>
          </a:xfrm>
          <a:prstGeom prst="ellipse">
            <a:avLst/>
          </a:prstGeom>
          <a:solidFill>
            <a:srgbClr val="C5A3D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의도적</a:t>
            </a:r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554C80BD-5AF8-D6A0-5057-FFC662E91293}"/>
              </a:ext>
            </a:extLst>
          </p:cNvPr>
          <p:cNvSpPr/>
          <p:nvPr/>
        </p:nvSpPr>
        <p:spPr>
          <a:xfrm>
            <a:off x="1948556" y="3121342"/>
            <a:ext cx="775854" cy="775854"/>
          </a:xfrm>
          <a:prstGeom prst="ellipse">
            <a:avLst/>
          </a:prstGeom>
          <a:solidFill>
            <a:srgbClr val="C2C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고장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9AF06-A136-6DC7-065D-B963CEB57248}"/>
              </a:ext>
            </a:extLst>
          </p:cNvPr>
          <p:cNvSpPr txBox="1"/>
          <p:nvPr/>
        </p:nvSpPr>
        <p:spPr>
          <a:xfrm>
            <a:off x="1569926" y="4842870"/>
            <a:ext cx="5536596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AI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의 작동 방식에서 나오는 불가피한 현상</a:t>
            </a:r>
            <a:endParaRPr lang="ko-KR" altLang="en-US" sz="2000" b="1" spc="-8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49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B254C-4BAE-7462-314C-DFDE34786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126EF33-ED93-43A6-78EB-BA22E6F2CD93}"/>
              </a:ext>
            </a:extLst>
          </p:cNvPr>
          <p:cNvSpPr txBox="1"/>
          <p:nvPr/>
        </p:nvSpPr>
        <p:spPr>
          <a:xfrm>
            <a:off x="778495" y="673792"/>
            <a:ext cx="4208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이해와 대응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06C9F3-74FD-BEAF-5943-9F0229E8B6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796B87-63FC-A627-675A-9B585CE9A052}"/>
              </a:ext>
            </a:extLst>
          </p:cNvPr>
          <p:cNvSpPr txBox="1"/>
          <p:nvPr/>
        </p:nvSpPr>
        <p:spPr>
          <a:xfrm>
            <a:off x="1134095" y="1593928"/>
            <a:ext cx="28684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발생 원인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5C227-D944-039E-C7FD-C4D52FD21C5A}"/>
              </a:ext>
            </a:extLst>
          </p:cNvPr>
          <p:cNvSpPr txBox="1"/>
          <p:nvPr/>
        </p:nvSpPr>
        <p:spPr>
          <a:xfrm>
            <a:off x="3638904" y="2138961"/>
            <a:ext cx="2043829" cy="6578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rPr>
              <a:t>작동 방식</a:t>
            </a:r>
            <a:endParaRPr lang="en-US" altLang="ko-KR" sz="30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4741BE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5218C09-0387-0FE2-573F-ED0283083098}"/>
              </a:ext>
            </a:extLst>
          </p:cNvPr>
          <p:cNvGrpSpPr/>
          <p:nvPr/>
        </p:nvGrpSpPr>
        <p:grpSpPr>
          <a:xfrm>
            <a:off x="1371763" y="2796833"/>
            <a:ext cx="6736786" cy="1357599"/>
            <a:chOff x="1371601" y="4904509"/>
            <a:chExt cx="6736786" cy="1357599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396703C5-ECDD-5154-6A00-723ECD9EDA9F}"/>
                </a:ext>
              </a:extLst>
            </p:cNvPr>
            <p:cNvSpPr/>
            <p:nvPr/>
          </p:nvSpPr>
          <p:spPr>
            <a:xfrm>
              <a:off x="1371601" y="5400883"/>
              <a:ext cx="6736786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진실을 아는 게 아닌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방대한 데이터 학습으로 </a:t>
              </a:r>
              <a:r>
                <a:rPr lang="ko-KR" altLang="en-US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그럴듯한 패턴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생성하는 것</a:t>
              </a:r>
              <a:endParaRPr lang="en-US" altLang="ko-KR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10" name="화살표: 아래쪽 9">
              <a:extLst>
                <a:ext uri="{FF2B5EF4-FFF2-40B4-BE49-F238E27FC236}">
                  <a16:creationId xmlns:a16="http://schemas.microsoft.com/office/drawing/2014/main" id="{F89C20CA-FA8A-6A3F-7536-11F5A1C23F16}"/>
                </a:ext>
              </a:extLst>
            </p:cNvPr>
            <p:cNvSpPr/>
            <p:nvPr/>
          </p:nvSpPr>
          <p:spPr>
            <a:xfrm>
              <a:off x="4546030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A6AD80B-F04F-8633-F7ED-14D0E38CA910}"/>
              </a:ext>
            </a:extLst>
          </p:cNvPr>
          <p:cNvGrpSpPr/>
          <p:nvPr/>
        </p:nvGrpSpPr>
        <p:grpSpPr>
          <a:xfrm>
            <a:off x="1547337" y="4298627"/>
            <a:ext cx="7002563" cy="1187388"/>
            <a:chOff x="1547337" y="4508469"/>
            <a:chExt cx="7002563" cy="11873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581BAA-F89A-2EC2-8178-2E2FB50292EE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[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서울시는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2024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년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]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문장 다음에 무슨 말이 올까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?</a:t>
              </a: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서울시는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2024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 청년 주거 지원 정책을 시행했습니다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58FACC6E-6C04-1594-D3E2-370BC429B487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DF5E7F02-83BF-BA89-2277-5631F07E7922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1D976BC1-AB02-D653-3B14-B0C27EFF33CA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7D6E6E9-4AC5-FACE-ACFC-EDF2522E7DFC}"/>
              </a:ext>
            </a:extLst>
          </p:cNvPr>
          <p:cNvSpPr txBox="1"/>
          <p:nvPr/>
        </p:nvSpPr>
        <p:spPr>
          <a:xfrm rot="21279802" flipH="1">
            <a:off x="5479331" y="5568706"/>
            <a:ext cx="349454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정책의 존재 유무는 불확실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66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5CAE9-FE96-7AF0-9265-5782C3F88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DA16596-4D11-AD66-4923-A5591D4755D8}"/>
              </a:ext>
            </a:extLst>
          </p:cNvPr>
          <p:cNvSpPr txBox="1"/>
          <p:nvPr/>
        </p:nvSpPr>
        <p:spPr>
          <a:xfrm>
            <a:off x="778495" y="673792"/>
            <a:ext cx="4208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이해와 대응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C6CB00-910E-3ABC-69C9-CF562FEF4E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BD1510-F4B2-1A22-0E0B-2DA7E870E597}"/>
              </a:ext>
            </a:extLst>
          </p:cNvPr>
          <p:cNvSpPr txBox="1"/>
          <p:nvPr/>
        </p:nvSpPr>
        <p:spPr>
          <a:xfrm>
            <a:off x="1134095" y="1593928"/>
            <a:ext cx="28684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발생 원인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BD3B09A-0FC7-9A3B-3C04-65EDD4D4C5A6}"/>
              </a:ext>
            </a:extLst>
          </p:cNvPr>
          <p:cNvGrpSpPr/>
          <p:nvPr/>
        </p:nvGrpSpPr>
        <p:grpSpPr>
          <a:xfrm>
            <a:off x="4861584" y="2352132"/>
            <a:ext cx="5551236" cy="571286"/>
            <a:chOff x="1013128" y="1841927"/>
            <a:chExt cx="5551236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43B671-55FD-F10B-9983-415DAA55DEC2}"/>
                </a:ext>
              </a:extLst>
            </p:cNvPr>
            <p:cNvSpPr txBox="1"/>
            <p:nvPr/>
          </p:nvSpPr>
          <p:spPr>
            <a:xfrm>
              <a:off x="1013128" y="1841927"/>
              <a:ext cx="555123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패턴 기반 작동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59276F22-FBF7-00CC-BFEB-9F1018163D29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88787B1-C3BB-A284-E81E-8E97F75B2160}"/>
              </a:ext>
            </a:extLst>
          </p:cNvPr>
          <p:cNvGrpSpPr/>
          <p:nvPr/>
        </p:nvGrpSpPr>
        <p:grpSpPr>
          <a:xfrm>
            <a:off x="4861584" y="3231090"/>
            <a:ext cx="5551236" cy="571286"/>
            <a:chOff x="1013128" y="1841927"/>
            <a:chExt cx="5551236" cy="5712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D88850-2000-9338-8C3B-3E42A168CEDC}"/>
                </a:ext>
              </a:extLst>
            </p:cNvPr>
            <p:cNvSpPr txBox="1"/>
            <p:nvPr/>
          </p:nvSpPr>
          <p:spPr>
            <a:xfrm>
              <a:off x="1013128" y="1841927"/>
              <a:ext cx="555123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학습 데이터의 한계</a:t>
              </a: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10AC9AB8-CAB3-DD21-97AE-2B633F272752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FEFD9BE-D684-A9AA-4EAB-D3F0B9F9E052}"/>
              </a:ext>
            </a:extLst>
          </p:cNvPr>
          <p:cNvGrpSpPr/>
          <p:nvPr/>
        </p:nvGrpSpPr>
        <p:grpSpPr>
          <a:xfrm>
            <a:off x="4861584" y="4109315"/>
            <a:ext cx="5551236" cy="571286"/>
            <a:chOff x="1013128" y="1841927"/>
            <a:chExt cx="5551236" cy="5712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2745DC-24BA-D3B2-9604-4BDE00AF50B9}"/>
                </a:ext>
              </a:extLst>
            </p:cNvPr>
            <p:cNvSpPr txBox="1"/>
            <p:nvPr/>
          </p:nvSpPr>
          <p:spPr>
            <a:xfrm>
              <a:off x="1013128" y="1841927"/>
              <a:ext cx="555123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과도한 자신감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3743092-6B07-6333-08DC-9772AD996255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14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19B3-DDC3-8705-D326-AF541A57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789E454-57B6-E229-B692-A2EF980628E2}"/>
              </a:ext>
            </a:extLst>
          </p:cNvPr>
          <p:cNvSpPr txBox="1"/>
          <p:nvPr/>
        </p:nvSpPr>
        <p:spPr>
          <a:xfrm>
            <a:off x="778495" y="673792"/>
            <a:ext cx="4208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이해와 대응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16F8A-4EF3-1DF8-E948-638F1AD3BDEB}"/>
              </a:ext>
            </a:extLst>
          </p:cNvPr>
          <p:cNvSpPr txBox="1"/>
          <p:nvPr/>
        </p:nvSpPr>
        <p:spPr>
          <a:xfrm>
            <a:off x="1134095" y="1593928"/>
            <a:ext cx="28539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 방안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E73F3D-9B91-0D68-6B2C-FD35CA0D2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E018B-E7FA-7D08-F319-4567FDFA45AB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출력은 최종이 아닌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초안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임을 이해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및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독립적 검증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필수 진행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2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14466</TotalTime>
  <Words>5737</Words>
  <Application>Microsoft Office PowerPoint</Application>
  <PresentationFormat>와이드스크린</PresentationFormat>
  <Paragraphs>546</Paragraphs>
  <Slides>52</Slides>
  <Notes>48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60" baseType="lpstr">
      <vt:lpstr>나눔스퀘어 네오 Bold</vt:lpstr>
      <vt:lpstr>나눔스퀘어 네오 Heavy</vt:lpstr>
      <vt:lpstr>나눔스퀘어 네오 Regular</vt:lpstr>
      <vt:lpstr>맑은 고딕</vt:lpstr>
      <vt:lpstr>카페24 아네모네</vt:lpstr>
      <vt:lpstr>카페24 아네모네에어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윤호 남</dc:creator>
  <cp:lastModifiedBy>USER</cp:lastModifiedBy>
  <cp:revision>3748</cp:revision>
  <dcterms:created xsi:type="dcterms:W3CDTF">2025-08-10T23:59:04Z</dcterms:created>
  <dcterms:modified xsi:type="dcterms:W3CDTF">2025-11-30T23:24:43Z</dcterms:modified>
</cp:coreProperties>
</file>