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72" r:id="rId2"/>
    <p:sldId id="276" r:id="rId3"/>
    <p:sldId id="478" r:id="rId4"/>
    <p:sldId id="479" r:id="rId5"/>
    <p:sldId id="480" r:id="rId6"/>
    <p:sldId id="481" r:id="rId7"/>
    <p:sldId id="373" r:id="rId8"/>
    <p:sldId id="274" r:id="rId9"/>
    <p:sldId id="258" r:id="rId10"/>
    <p:sldId id="261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5" r:id="rId21"/>
    <p:sldId id="426" r:id="rId22"/>
    <p:sldId id="427" r:id="rId23"/>
    <p:sldId id="428" r:id="rId24"/>
    <p:sldId id="429" r:id="rId25"/>
    <p:sldId id="430" r:id="rId26"/>
    <p:sldId id="431" r:id="rId27"/>
    <p:sldId id="432" r:id="rId28"/>
    <p:sldId id="405" r:id="rId29"/>
    <p:sldId id="406" r:id="rId30"/>
    <p:sldId id="433" r:id="rId31"/>
    <p:sldId id="434" r:id="rId32"/>
    <p:sldId id="437" r:id="rId33"/>
    <p:sldId id="438" r:id="rId34"/>
    <p:sldId id="436" r:id="rId35"/>
    <p:sldId id="435" r:id="rId36"/>
    <p:sldId id="439" r:id="rId37"/>
    <p:sldId id="440" r:id="rId38"/>
    <p:sldId id="441" r:id="rId39"/>
    <p:sldId id="442" r:id="rId40"/>
    <p:sldId id="407" r:id="rId41"/>
    <p:sldId id="444" r:id="rId42"/>
    <p:sldId id="445" r:id="rId43"/>
    <p:sldId id="408" r:id="rId44"/>
    <p:sldId id="446" r:id="rId45"/>
    <p:sldId id="448" r:id="rId46"/>
    <p:sldId id="450" r:id="rId47"/>
    <p:sldId id="451" r:id="rId48"/>
    <p:sldId id="452" r:id="rId49"/>
    <p:sldId id="453" r:id="rId50"/>
    <p:sldId id="454" r:id="rId51"/>
    <p:sldId id="455" r:id="rId52"/>
    <p:sldId id="456" r:id="rId53"/>
    <p:sldId id="457" r:id="rId54"/>
    <p:sldId id="458" r:id="rId55"/>
    <p:sldId id="409" r:id="rId56"/>
    <p:sldId id="459" r:id="rId57"/>
    <p:sldId id="460" r:id="rId58"/>
    <p:sldId id="461" r:id="rId59"/>
    <p:sldId id="410" r:id="rId60"/>
    <p:sldId id="462" r:id="rId61"/>
    <p:sldId id="463" r:id="rId62"/>
    <p:sldId id="464" r:id="rId63"/>
    <p:sldId id="465" r:id="rId64"/>
    <p:sldId id="466" r:id="rId65"/>
    <p:sldId id="411" r:id="rId66"/>
    <p:sldId id="467" r:id="rId67"/>
    <p:sldId id="468" r:id="rId68"/>
    <p:sldId id="469" r:id="rId69"/>
    <p:sldId id="470" r:id="rId70"/>
    <p:sldId id="412" r:id="rId71"/>
    <p:sldId id="471" r:id="rId72"/>
    <p:sldId id="472" r:id="rId73"/>
    <p:sldId id="473" r:id="rId74"/>
    <p:sldId id="474" r:id="rId75"/>
    <p:sldId id="292" r:id="rId76"/>
    <p:sldId id="343" r:id="rId77"/>
    <p:sldId id="475" r:id="rId78"/>
    <p:sldId id="476" r:id="rId79"/>
    <p:sldId id="295" r:id="rId80"/>
    <p:sldId id="298" r:id="rId81"/>
    <p:sldId id="477" r:id="rId82"/>
    <p:sldId id="404" r:id="rId8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86B"/>
    <a:srgbClr val="0B2EB7"/>
    <a:srgbClr val="072087"/>
    <a:srgbClr val="9A5CC8"/>
    <a:srgbClr val="C2CAED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85065" autoAdjust="0"/>
  </p:normalViewPr>
  <p:slideViewPr>
    <p:cSldViewPr snapToGrid="0">
      <p:cViewPr varScale="1">
        <p:scale>
          <a:sx n="92" d="100"/>
          <a:sy n="92" d="100"/>
        </p:scale>
        <p:origin x="1464" y="90"/>
      </p:cViewPr>
      <p:guideLst>
        <p:guide orient="horz" pos="2115"/>
        <p:guide pos="5722"/>
        <p:guide pos="5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2025-09-01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7C8B6-8FBA-CE2C-98E1-D652ECFAD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06AB807-3549-3D81-B360-9AAFDDB503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5EE0037-218A-8C27-8D8F-5D6CED19B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용어는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 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설계 이론가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호르스트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리텔과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멜빈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웨버가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발표한 「계획의 일반 이론에 관한 딜레마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(Dilemmas in a General Theory of Planning)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」에서 처음 제시되었습니다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432E43-7E10-FB2B-AC12-D91EB53BB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937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549D0-2565-5D34-C96C-3C4313A51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E297A5-32E7-50F1-1F09-3F9E1652E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BA0218-9D08-6AAC-4A9B-5269E1503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사람은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사회 정책의 문제는 과학이 주로 다루는 길들여진 문제와 성격이 근본적으로 다르기 때문에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 과학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공학 접근만으로는 해결에 실패할 수밖에 없다고 설명했습니다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1B59CB2-154F-54ED-2A9D-74389F93C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76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E3731-A0F1-931C-E124-F236554F6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81672FA-EBC6-8CD9-3901-318CD7D36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3F31C22-BBB2-2898-FADD-39079D6B7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과학이 다루는 문제는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정답’이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있고 해법의 옳고 그름을 판별할 수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문제는 그 자체가 끊임없이 바뀌고 이해관계에 따라 다르게 보인다는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D299BE3-FD4C-3B0E-8F08-E72D9A5F9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141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711FB-530D-9BBF-7D96-D379D119A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66BFAF-1EBA-1B95-506E-8F9A25FDF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6666924-D919-7F3F-A1F1-F72CB4C56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사악하다’는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표현은 윤리적으로 나쁘다는 뜻이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한번 빠지면 헤어나오기 어려운 악순환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다루기 까다롭고 고약하다는 의미에 가깝습니다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F2D714-ED25-BBDA-69BB-2CAB2218F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424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00F9E-0233-A666-B9BE-E988AC25D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AF8339B-1C5E-0B49-509F-5C2360575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965E2B8-442B-7D20-B8E7-BA18B220E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쉽게 말해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정의하기 어렵고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해결책이 명확하지 않으며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해결하려 들수록 새 문제가 튀어나오는 유형의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480279A-A949-ACD8-4008-9CCDB18A7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2691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77AB4-F485-763E-EA96-2036ADDB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7A7021D-1654-4191-DF92-2D12B57BF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B8B3CA-8BF6-566F-5438-48EF9BA56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길들여진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(tame problem)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부터 떠올려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수학 방정식 풀기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고장 부품 교체하기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체스에서 이기기 같은 것들입니다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목표가 분명하고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해법이 존재하는지 여부도 명확하며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해결되었다”는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상태를 확인할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825DE18-A014-7250-7BBF-EF3A8F490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9151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47B5D-62F9-0729-6EC7-712DF3D7D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D607DB0-5BC4-B42B-D6CA-A05EA9175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1A6C059-4097-C54A-8EB6-51CCD3196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사악한 문제는 이런 특성이 거의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고속도로를 어디에 어떻게 놓을지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세율을 어떻게 조정할지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교육과정을 어떻게 개편할지 같은 거의 모든 공공 정책 이슈가 여기에 해당합니다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정의부터 불분명하고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해결책은 객관적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정답이라기보다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정치적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가치적 판단에 기대게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중요한 통찰 하나를 강조하겠습니다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DE100E9-B759-54AC-CC0D-A82A2A2A4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5030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A3147-6690-8E76-283A-665243C0B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F11DB3E-E958-92D3-F5C2-72DF139FDC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7E5B806-BE52-159F-5409-AB86C472D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리텔과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웨버는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이렇게 말합니다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사회문제는 결코 완전히 해결되지 않는다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기껏해야 반복해서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재해결될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뿐이다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완벽한 종결을 목표로 하기보다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상황이 변할 때마다 학습하고 조정하면서 더 나은 상태로 업데이트하는 과정이 중요하다는 뜻입니다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지점에서 학생들과 잠깐 생각 실험을 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AE267F-EA3F-2FC4-ADFC-105442042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017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72C98-E696-31E2-4831-9423BD14E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CE0666-BDC5-84A2-6F1E-C6AE791D95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B7E894-F787-85B4-EA16-02E0DB6AD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도시에 왜 교통 체증이 심할까요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학생은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도로가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좁아서라고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답할 수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어떤 학생은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대중교통이 불편해서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학생은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직장과 주거가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멀어서라고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할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원인 진단이 다르면 자연히 해결책도 달라지고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해법을 실행하면 다른 문제가 새로 생길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0CF8F2-4698-71A4-1AFC-F308FDDDB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6856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8F034-2C1A-9B10-7C25-AEA6C9141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8CC90ED-CF64-F67C-316A-A836D4632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993DDB-D3FA-523C-6CD5-259F0442A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사악한 문제의 전형적 모습입니다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137241D-70D8-346D-58AA-2D46A6338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060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안녕하십니까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사회문제 해결을 위한 정책디자인’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강의를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04117-90FE-281B-BE94-8B36F2E4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69BF810-96EC-7D85-537F-56EDF4F14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4749E35-30A1-EC1B-3684-2DD0496A5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하나 기억해야 할 점은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이해하기 위해 어떤 정보를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모을지조차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제안된 해법에 의해 달라진다는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A146A3A-4344-9729-CA2A-413F458FFF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6409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207DC-A8AA-93B2-F078-12AD39D0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973472E-09DA-5F6D-4A77-9031DEBEA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84BDB65-5D69-48D4-1D8E-BEB4BE238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저출산을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해결하겠다고 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보육 인프라 확충을 해법으로 보는 사람은 어린이집 접근성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교사 대 아동 비율 같은 데이터를 모을 것이고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주거 비용을 핵심으로 보는 사람은 전월세 부담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직주근접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교통비 데이터를 먼저 볼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정의와 해법 구상이 동시에 서로를 밀어 올리며 함께 변화합니다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1EF91CD-8562-6A7D-0E4E-D4322E22FA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6145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03178-B68A-A29E-F31E-56749F67B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808BEB5-D5D5-2BDD-B97C-205FD83B7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7B9FDC5-EFA9-0A8C-86DB-134C34B21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이해를 돕기 위한 아주 짧은 비교를 해볼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길들여진 문제라면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“정답이 있는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시험”에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가깝습니다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“정답이 계속 바뀌는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토론”에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가깝습니다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맞다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틀리다로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끝나지만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더 낫다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덜 낫다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누구에게는 이롭고 누구에게는 불리하다 같은 판단이 뒤따릅니다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D2A07B-1A2A-4D84-ED0B-8FDDA9ACE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9804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D1DD2-BD6F-2364-12A9-009FD35F6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0F3AD45-B747-74BA-8813-871E492FA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0ED34D3-4537-D978-430A-8EF54AC44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도서관 냉난방기 교체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주거 안정 대책 마련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 복지 서비스 접근성 향상</a:t>
            </a: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항목이 길들여진 문제에 가까운지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문제에 가까운지 잠시 혼자 생각해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왜 그렇게 판단했는지 한 문장으로 정리해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생각 시간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77377A-2E37-A373-651A-3519A1A1C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11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331D6-D2A8-4A67-5238-B935DD271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74A9DF4-3011-E8BF-4493-414294435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859CBCB-F19D-5F18-3991-0BB6167FD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보셨죠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번은 원인과 해결책이 비교적 명확하고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 여부를 쉽게 확인할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번은 다양한 이해관계와 가치 판단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환경 변화가 얽혀 있어 정답이 하나로 떨어지지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정리하겠습니다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AF6AC7B-503C-42C3-121C-198B6E0F8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079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1A26F-C1E1-45BD-CFF4-0031CC11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84633A4-E8EF-1812-E954-59784E016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C1E8251-AB77-24F4-8D70-371AAC7CD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정의하기 어렵고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끝나는 지점이 불분명하며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해법이 새로운 문제를 만들어낼 수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이해관계자마다 문제의 모습이 다르게 보이는 유형의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우리는 완벽한 해답을 찾기보다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학습과 실험을 통해 점진적으로 더 나은 상태를 만들어가는 접근이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1DE7E3D-DEBF-D749-8052-9E5FA9648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4130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2EFA6-ADEE-6C76-5ECF-5E891A2EB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3AE496D-FCEB-33FB-ECA4-0CC7BCC0D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BDB0D44-4EC5-DDCC-89AD-4E0E3C618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다음 슬라이드부터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리텔과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웨버가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제시한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문제의 특징을 하나씩 살펴보고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저출산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 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실제 사례에 대입해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하면 왜 디자인적 사고와 정책디자인이 이러한 문제에 적합한지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자연스럽게 연결될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AD0FBF-2C02-71FF-24B9-56AD7F0A6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1158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3F93D-E68A-73D1-191C-7A290658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1D4DB8E-46B5-9432-CF71-9864EF0CC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DE4AE94-5ABB-4714-DD1E-756D5A669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우리는 사악한 문제의 개념을 살펴봤습니다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리텔과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웨버는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#@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자신들의 논문에서 이러한 문제들이 왜 다루기 어려운지를 설명하는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구체적인 특징을 제시했습니다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중에서도 핵심적인 특징들을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개로 정리해서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0D646C4-9A73-B26E-7699-82BF87BC8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35178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B52C6-A7D8-D082-448D-51F325682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D8F900-F004-B3B9-0725-0672464D1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C740B24-0FC1-C992-916D-13B1D9B11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첫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번째이자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가장 근본적인 특징은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‘문제에 대한 결정적인 공식이 없다는 것’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‘정의의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난해성’입니다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이게 무슨 의미일까요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3809157-54AF-FF92-248A-FA471B07A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4561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FA82F-FD4E-701E-6B42-3B4932059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EAD61A-03B8-980E-4DA4-50448FDD5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145951C-4CAE-5653-4163-0D0A44638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수학 문제 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‘길들여진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문제’를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풀 때는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완벽히 이해한 뒤에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해결책을 찾기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조건이 명확하고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정답도 하나로 떨어지기 때문에 가능한 접근입니다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사악한 문제는 전혀 다릅니다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3FB8B09-23EF-C5F7-D2ED-E1671E6A2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433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EFF14-DB3C-2021-7862-4F99C37ED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F91E10-B82F-D174-4C09-5F1487C54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5176CC-BD0F-DD2C-25D5-EDEBC9595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시간에는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정책디자인이 왜 필요한지에 대해 살펴봤습니다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복잡하고 예측하기 어려운 사회문제 속에서 기존의 정부 중심 해결 방식만으로는 한계가 있다는 점을 확인했고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한계를 극복하기 위해서는 사람 중심의 접근이 필요하다는 결론에 도달했습니다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그 출발점이 바로 ‘올바른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문제정의’라는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사실을 이야기했습니다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294EA9D-6F0D-6CB7-2509-DA598C63C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5824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60BB5-1E2A-2EBA-0CDA-C95573D5A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84D886-8D69-CA71-0491-416A1F3AF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7BB2EA1-154D-33B5-BE4A-BFE9EEA88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리텔과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웨버는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“문제를 이해하는 데 필요한 정보 자체가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문제를 어떻게 해결할 것인지에 대한 아이디어에 따라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달라진다”고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말합니다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66E0112-4732-79B8-4E76-39B041FB5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530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FD6BC-EE26-D18E-BC1B-8F4D9B24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A642D29-EE76-0740-80A0-AE86942F1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A831112-F14C-0648-12E0-E9AF038E2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다시 말해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어떻게 정의하느냐가 곧 해결책의 방향을 결정하고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어떤 해결책을 염두에 두느냐가 문제 정의를 바꾸게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AD5316-F4D9-2BFA-21A4-5FF4E9092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2290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117BC-76DB-9E2D-4C47-1FE4A4AD0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7638F0C-8C42-9E98-C5D0-019590E49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AF8B5AA-928E-A551-85B9-7D5D29326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빈곤 문제를 생각해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빈곤을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‘소득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부족’으로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정의하면 해결책은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현금 지원이 될 것이고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#5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직업 기술의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결핍’으로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정의하면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교육과 직업훈련이 핵심이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‘의료 서비스 접근성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부족’으로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본다면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공공의료 인프라 확충이 우선 과제가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ACAA0F-19CC-F2CE-E9C4-04A7B5FFB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5347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648FB-03BD-BCE2-2695-7E65A9B92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74A2B3-7E86-020C-6F7F-B588450CD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ED67899-0987-6D6E-F54E-E6BFE0B49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동일한 현상이라도 어떤 관점에서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정의하느냐에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따라 완전히 다른 해결책이 나옵니다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그 정의 과정에는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객관적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분석뿐만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가치관과 이해관계가 깊게 개입됩니다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현상은 다른 사회문제에서도 마찬가지입니다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287A2A-09CF-8FE7-D7A2-53C4E8406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45991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24F1A-F356-290B-8AEA-CB6D51931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BCA9B51-92FB-2F62-D0DE-CB4384E50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28D6625-D5CD-7628-E110-B83B2561B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교통 혼잡 문제를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‘도로 용량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부족’으로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정의하면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도로 확장이 해법이 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대중교통 서비스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부족’으로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버스와 지하철 확충이 답이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출퇴근 시간 집중’ 문제로 정의하면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유연근무제나 재택근무 활성화가 효과적인 대책이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문제의 공식화 자체가 문제 그 자체인 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04A5C5-D4A9-F007-02DB-345039382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51737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9B933-06FE-CA74-33CF-773242D65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9ABD2AA-D31E-CB78-7DA3-83E480B42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F38756A-EE7B-35F0-43CE-2DC727EB9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잠깐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직접 경험해 보시죠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빈곤 문제를 푼다고 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우선순위를 어디에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두시겠습니까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왜 그렇게 생각하시나요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생각해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문제라도 각자의 정의 방식에 따라 완전히 다른 해법이 나올 수 있다는 점을 직접 느끼실 수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95355A-61C4-43BB-4EA1-0E7157FB6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66021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3E2D4-03F2-B8FC-FB89-2A964121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2CDD3B-3966-AAA4-4F9B-5AA9FDC12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47E814C-934E-BFF9-6BAA-4D61770DA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사악한 문제에서는 정답을 찾는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관점에서 문제를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정의할지부터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결정하는 과정이 가장 중요하며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과정에서 다양한 이해관계자와의 대화와 협상이 필수적입니다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바로 이런 정의의 난해성이 다음 특징으로 자연스럽게 이어집니다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5FEBBD-0DCC-C7FB-782E-52E841761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8899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64310-7830-0594-89D4-99698D967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A3F739-CA1E-A88B-3516-746E99B1C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551BC0B-0DEA-42DD-7109-E57113092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우리는 사악한 문제의 첫 번째 특징으로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정의 자체가 어렵고 가변적이라는 점을 살펴봤습니다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이 점 때문에 두 번째 특징이 나타납니다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그것은 바로 ‘단일 해법의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부재’입니다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3A6F45E-4479-AFC2-3AF5-FB21D4FE8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7206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3C6F6-8171-52C3-A080-369FD0874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ADC7050-28CF-D378-DB92-0E2367DA9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8A4171D-720B-8FB0-F25F-DA07CE2B7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수학 문제를 떠올려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정답’과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오답’이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명확하게 존재합니다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정답을 맞히면 끝이고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틀리면 다시 풀면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사악한 문제는 다릅니다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해결책을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참’이나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거짓’으로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단정할 수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070B6A-347A-8CBB-FA67-A3EE5686C9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67396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1D63E-C1E4-7807-14C6-A5452F88E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9A20B7-6E9F-8AE3-ED24-FCC030155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AF31C1-779B-E937-B180-DF8BC6A5B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이해관계자들의 가치관과 관점에 따라 ‘좋은 해결책’ 또는 ‘나쁜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해결책’으로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평가될 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심지어 같은 해결책이라도 어떤 집단에게는 ‘더 나은’ 해결책이지만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집단에게는 ‘더 나쁜’ 해결책이 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490357-60F8-9C7A-BDAE-FD1C705E2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9552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A2B5C-CA0A-BCB8-5DFE-3889F4040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1178C33-DACF-AA3A-2016-24ACD3A78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680B014-47C5-4574-0DDA-5E17F0735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잘못 정의하면 어떤 결과가 생길까요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기후변화 문제를 해결하겠다며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“온실가스 배출을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줄이자”라는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목표만 세운다고 가정해봅시다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실제로는 산업 구조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에너지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소비 패턴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국제 협약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 혁신 등 수많은 요인이 얽혀 있어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 한 부분만 건드리면 예상치 못한 부작용이 발생할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 보급을 늘렸더니 배터리 원료 채굴 과정에서 환경과 인권 문제가 새로 생기는 경우가 그 예입니다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FC8D12-55D8-3E54-F0ED-E5CFEF591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8461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24A39-1AB7-4A19-BDA0-F7F566073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D2AC19C-3E60-09C6-0892-86CFF8437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6C52669-9737-4078-37F4-A7203CFAE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저출산 문제를 생각해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주거 지원 확대’ 정책은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주거난에 시달리는 청년들에게는 매우 긍정적인 해결책으로 보일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국가 재정 부담을 우려하는 사람들에게는 미래 세대에 큰 부담을 지우는 ‘나쁜’ 정책으로 비칠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‘육아휴직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의무화’는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부모의 양육 부담을 줄이고 여성의 경력 단절을 완화하는 장점이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#7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인력을 장기간 대체해야 하는 기업 입장에서는 경영 부담을 가중시키는 ‘나쁜’ 정책이 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BD08DEE-B965-2FB7-F1A9-F56734698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64091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59908-D9BD-C0AF-2CD2-4B6DFA82A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5D915FF-A734-B329-B83E-3F5AA2305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A41B5BA-4406-64A2-7C14-1ECBA49B3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모든 이해관계자를 동시에 만족시키는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‘객관적이고 절대적인’ 정답은 사악한 문제에서는 존재하기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59969FE-186C-817B-379F-B94C98DBB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8785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74C1E-B6DB-2398-1F37-D99874637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09BFFEF-1E70-BE3D-9196-3C527439C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4480B55-924F-3DAB-DFA9-5ED0F3275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다른 이유는 사악한 문제가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‘본질적으로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고유하다’는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특성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지역에서 성공한 정책이 다른 지역에서 똑같이 성공하리라는 보장은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3677FD8-FFCD-3E62-093A-3FD87550B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08508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64DE6-F87D-E631-5191-DAB38145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97ED846-B7D4-6D81-4382-4DCCDF5E13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07A4C09-B676-AA34-40B7-392EE5F45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서울시에서 성공한 대중교통 정책을 부산시에 그대로 적용한다고 해도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도시의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인구 구조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통근 패턴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 문화가 다르기 때문에 같은 결과를 얻기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맥락과 환경이 다르기 때문에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 하나의 ‘만능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해법’은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존재할 수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2C9CB4-BE68-E107-4C12-1B3F7639B6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01910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17D14-FA89-10C9-D305-E1AC5B079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3F0E453-369E-1A0A-94E1-33F55EAA5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29BD6B-F735-CA7C-6FB9-19AD0C2EF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문제의 잠재적인 해결책 목록은 사실상 무한합니다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생각할 수 있는 범위를 훨씬 넘어서는 새로운 아이디어가 언제든 나타날 수 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그렇기 때문에 모든 대안을 완전히 검토하고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그중 ‘최고의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해법’을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객관적으로 골라내는 것은 불가능에 가깝습니다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정리하자면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문제는 명확한 정답이 없고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곳에 적용할 수 있는 보편적 해법도 없으며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잠재적 해결책의 수는 무한에 가깝습니다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우리는 어떻게 정책의 성공 여부를 판단할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여기서 세 번째 특징인 ‘불확실성과 부작용’ 문제가 등장합니다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D3A4436-9C57-E44C-7D88-B42D32352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883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DB002-9BA1-6680-1F7D-4B5D06C4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6B85359-543B-1C1F-B257-C8B9520B5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6A1AFD6-720D-114F-2297-9FD9CEE79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정답이 없는 문제를 다룰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어떻게 성공을 확신할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안타깝게도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그럴 수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사악한 문제의 세 번째 특징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불확실성과 부작용입니다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B47025-040A-3114-5689-7A92EC3BB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72356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46DDF-4148-512B-07F5-47DB89F12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F4043D-4318-94EC-1481-200A06DC1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E1DF81-05FB-ADB2-B05A-DF5019256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리텔과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웨버는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사악한 문제의 해결을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“단발성 작전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(one-shot operation)”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비유했습니다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과학자들은 실험실에서 동일한 조건으로 수십 번 실험을 반복하며 실패를 통해 배우고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과정을 개선할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정책은 그렇지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B91A9F-DBDF-B2C8-A217-0A5CE8F4B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3322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3AEC5-A16B-7B24-79C4-CA8196B4F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F533485-B80F-F444-681B-EC982577A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4577045-0DCB-8759-6F74-2FE4C9C6B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고속도로를 건설했다고 생각해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막대한 예산과 인프라가 투입된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뒤에야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비로소 결과를 확인할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“이 도로는 필요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없었네”라고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판단하더라도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이미 토지 보상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환경 훼손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교통망 변화 등 되돌릴 수 없는 변화가 일어나버린 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정책은 한 번 실행하면 되돌리기 어렵고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영향은 장기간 지속됩니다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08F36B-5716-3BF9-62AE-12A2A8086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58627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9839D-056C-5842-B3CA-C085226B0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AC635F2-ED51-412E-0170-33BC6091A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A4D71F1-6CE6-DDB8-1B86-252DB8C51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더욱 복잡한 점은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영향이 마치 호수에 던진 돌멩이가 만드는 파문처럼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넓고 예측 불가능하게 퍼진다는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4107F4-E1C5-72A1-F7A5-A0CE5508A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20690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E8C90-F87B-7DD7-5FE3-DAE6A39F3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201E9A1-B95B-95D3-7780-E7A94E4AE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68BC0C5-BCB0-3FAE-6B7E-3FB9234E1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도심에 대규모 재개발을 추진했더니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주거환경이 좋아져서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성공’처럼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뒤에는 임대료 상승으로 원주민이 모두 밀려나는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젠트리피케이션’이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발생해 오히려 지역 공동체가 붕괴될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18FAA0-D5F9-509A-B8CF-1D309FB7A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8899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336C9-EE64-90F6-2844-B5F3B3502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98E8E9D-88C6-E1F1-4517-610FDC06B7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34883A7-CE00-B585-F0A9-3E259095C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우리가 다룰 주제는 바로 이런 복잡성을 지닌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‘사악한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(Wicked Problem)’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풀기 어려운 문제를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정의가 명확하지 않고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이해관계자에 따라 바라보는 관점이 달라지며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시간이 지남에 따라 상황이 변화하는 특성을 가진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7F0F22-71D3-D650-E972-3923B5DD0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91293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061F1-F4D5-53D8-EDA3-8B58CADAA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A6AC9EF-62A8-6599-81A1-381CDFCCE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E5CA655-ECD3-9C5F-D82D-025BF0AC3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처음에는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반발이 컸던 정책이 장기적으로는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사회 전반의 안전망을 강화하는 효과를 가져올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4D9C98-113C-785E-5CC5-5C59441E0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58808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4B923-56D4-F820-8DCE-CA851A30E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E082CBD-BC4C-1480-F5CF-53ED9F480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5A8C607-1635-0ED9-3D5D-5ED5978AC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이렇다 보니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진정한 성패는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단기간에 평가할 수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그 결과가 좋든 나쁘든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책임은 정책 설계자에게 돌아옵니다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과학자가 실험에 실패했다고 해서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비난받지는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않지만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실패는 곧 사람들의 삶과 안전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생계에 직접적인 피해를 주기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D0F455E-1258-3E7B-0E9A-C2463BC3E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10241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E9A96-BE80-95BC-3C0B-7A437962A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1194470-B188-FA1B-300A-D68286C2C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6D11B0B-B09C-6821-1B4C-4F66B903D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왜 이렇게 불확실성과 부작용이 클까요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모든 사악한 문제들이 서로 긴밀하게 얽혀 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문제’를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해결하려고 하면 ‘교통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경제’ 문제가 따라오고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에너지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정책’을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바꾸면 ‘산업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기후’ 문제가 동시에 영향을 받습니다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네 번째 특징인 상호연결성으로 이어집니다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D04A880-2EC7-2ECC-8DD7-348FC8273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98586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6C691-55B3-892C-1091-1D04A23B9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38F4B9B-4B33-95CF-6FB6-576AB39E5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DFD7959-B0DC-7DB9-A23F-8BC0912C3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리텔과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웨버에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따르면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사악한 문제는 다른 문제의 증상으로 간주될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84C38E-B83D-044D-4BC2-5714D3B81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39085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9C2D9-4D24-F19B-D673-672C18312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FB92E0D-B39A-019E-F688-26710F600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7CDE150-575A-6D4F-528D-E7BD15BBB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눈앞에서 보는 문제는 빙산의 일각일 뿐이고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아래에는 더 근본적인 원인이 되는 또 다른 문제가 숨어있다는 뜻입니다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0DAD8C-18F1-8E26-16E8-BD80EF495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24695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9A32E-6F67-2D5D-C88A-328D6CA0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4F03BA1-661D-41E0-B98F-76332BEEE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75355E-A525-9F95-5313-87A59DF75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쇼핑몰의 과대포장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생각해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쓰레기 배출량 증가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더 큰 문제의 증상일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쓰레기 문제는 다시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재활용 시스템의 한계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문제의 증상일 수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소비 중심의 사회 구조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더 높은 수준의 문제와 연결됩니다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문제 해결은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끝없는 인과관계의 사슬을 따라 올라가는 과정과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8B4E0B5-A739-20D8-A177-2D1464EA44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62767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CF1AB-862A-8F89-B187-BE0A47CAB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9285023-A034-7B2F-3C24-CDC09B8D2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6C6FED4-CA3D-BA3F-2178-0E3577EB8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중요한 점은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,#1 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자연스럽거나 올바른 수준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것은 존재하지 않는다는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 수준에서 문제를 정의하고 개입할 것인지는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설계자의 분석과 전략적 판단에 달려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너무 낮은 수준의 증상만 치료하면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근본적인 변화를 이끌어내기 어렵고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너무 높은 수준의 거대 담론에만 집중하면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현실적인 해결책을 만들기가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문제들이 서로 끝없이 연결되어 있기 때문에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해결하는 과정 역시 명확한 끝을 맺기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마지막 다섯 번째 특징인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종결 기준의 부재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이어집니다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67022A9-61D4-775C-2070-851C8FF72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87705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77F6A-0214-150A-8B68-528301B96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0B72A83-2DAE-EFB4-6599-E644B350A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0115302-6153-9E2B-81E5-179BBA7E6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문제들이 끝없이 서로 연결되어 있다는 네 번째 특징은 자연스럽게 마지막 다섯 번째 특징으로 이어집니다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‘종결 기준의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부재’입니다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4018D6B-EBAB-9364-6505-0829E5E94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2402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9250A-BA43-A307-6847-9EA5B5BE4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50FE2B8-3728-1C07-D569-69A29F784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76003F9-EB59-71A4-1C68-A0170347E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수학 문제를 풀 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정답을 찾으면 과정이 끝납니다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사악한 문제에는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‘이것이 최종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해결책이다’라고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선언할 수 있는 명확한 기준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‘멈춤 규칙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(stopping rule)’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왜냐하면 앞서 살펴봤듯이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정의 자체가 계속 변할 수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문제들이 끝없이 서로 얽혀 있기 때문에 이론적으로는 언제나 더 나은 해결책을 찾으려는 시도를 계속할 수 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FE6641-2235-57CC-418E-DC76859DA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20297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5817F-3EF3-995C-7B1E-6FCA7041B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E3CB2AF-7835-AAC3-3094-BA922DA67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75216F-075D-BBD5-574F-C099D1B8D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정책 설계자들은 언제 일을 멈추게 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리텔과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웨버에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따르면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그들은 문제의 논리적인 이유 때문에 멈추는 것이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정치적 일정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조직 내부의 피로도와 같은 외부적인 제약 때문에 멈춥니다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7A9C9FC-7E88-7758-BF5D-39555385E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4416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2B317-51CE-D097-31D8-48D2FB290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DF39B7B-249C-98CD-94B7-1FC293732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E476161-6F80-2240-4D86-E34BDBD4E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저출산 문제를 생각해봅시다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사람은 보육 환경의 부족을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사람은 주거 비용을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다른 사람은 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가정 양립 제도의 한계를 원인으로 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심지어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정책이 시행되는 동안 사회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 환경이 바뀌어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처음의 해결책이 더 이상 효과적이지 않게 되기도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7873F16-7558-CD71-ECAB-2C825414A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34236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79754-DD76-3C5B-3CA6-673D7B985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BA40473-F723-A0A9-4474-5A20AAE89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BB0A09-B608-98EC-C314-AA3021519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“이 정도면 충분하다” 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“주어진 조건 하에서는 이것이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최선이다”라고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판단하며 잠정적으로 과정을 마무리하게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748919-802B-8216-F93F-740B4BD50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28463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1A319-CD65-5F36-6555-717D9481F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17A25F0-7497-878F-4144-8A0F7DB2C5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CBF2505-5C7D-909C-1E49-321949935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사악한 문제 해결은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단번에 끝내는 ‘해결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(Solving)’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이라기보다는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끊임없이 상황을 개선하고 관리해 나가는 ‘영속적인 관리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(Perpetual Management)’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과정으로 이해해야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하나의 해결책을 내놓더라도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내일은 그로 인해 발생한 또 다른 문제를 다뤄야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8654E6-D979-9EEB-49E7-66F693D7A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72262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DC0B8-EA0E-4B58-30C3-9E07215CA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8126893-CA8D-B011-4BD2-60FA0E676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0B119BB-E358-662E-384E-0F419D2E8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이제까지 우리는 사악한 문제의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 가지 핵심 특징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정의의 난해성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단일 해법의 부재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불확실성과 부작용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상호연결성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종결 기준의 부재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살펴봤습니다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특징들을 종합해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기존의 단선적이고 고정적인 정책 접근법으로는 이러한 문제들을 해결하기 어려운지 분명히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바로 이 지점에서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정책디자인’과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새로운 접근이 필요하다는 이유가 드러납니다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7AD7DF-C11E-6C52-9C94-3B5555617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9541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15883-9B55-A8D7-E3CE-A1B918E60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B3E8F3-D151-B56A-5C17-37E692351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081BAA3-ABA7-AD9B-D2C2-7846301A4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우리는 슈퍼 사악한 문제의 개념을 살펴보았습니다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특성은 한국 사회가 직면한 가장 큰 난제인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저출산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노동시장 문제가 어떻게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얽혀있는지를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통해 명확하게 확인할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세 가지 문제는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어느 하나가 원인이고 다른 하나가 결과인 단순한 인과관계가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서로가 서로의 원인이자 결과가 되는 복잡한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악순환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구조를 형성하고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8AEE4F8-7462-60E2-725C-BD0C161F9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39230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5B14A-FE32-EE75-E843-9EC8D0543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AFA6C58-1861-9368-768B-1CBA087A7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4C9F4C1-B9DF-3058-344F-8DC3E6413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천정부지로 솟은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주거 비용은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청년들이 결혼과 출산을 미루거나 포기하게 만드는 가장 큰 원인 중 하나로 꼽힙니다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안정적인 보금자리를 마련하기 전에는 아이를 낳아 기를 엄두를 내기 어렵기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E8BC5C-FAD6-769B-7F21-E48477FAA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22426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4526D-98B0-0CF6-AB9F-D60C1E81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914F80A-7DA0-4899-2004-474497804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D823FB0-AADE-09F0-C571-4D2641A32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안정적인 주거를 마련하려면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안정적인 직장과 소득이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오늘날 청년들은 불안정한 일자리와 낮은 임금 상승률이라는 이중고를 겪고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다시 주거 불안정을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심화시키는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요인이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B791E38-F2FC-D185-0D80-D585AE840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00482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C6EF0-B6A9-1C9A-54DC-8B0D69F21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DD4A07E-584C-DACC-379E-C8A03D7AA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C1DADAE-9FDA-4028-4DCB-F63B21CE06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장시간 근로와 경력 단절에 대한 우려 등 노동 환경의 문제는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여성들이 출산과 양육을 결정하는 데 큰 장벽으로 작용하며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저출산 문제를 더욱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심화시킵니다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저출산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주거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증상이자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증상이며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반대도 마찬가지입니다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3E3B715-2688-8A1D-9174-C1CE9D459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2728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E8194-F6CF-D2C8-BC67-85A0C8DD3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9A9382A-3E51-E02E-B189-C0DDC62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E025190-148A-0D37-EF60-DAC779041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어느 한 부처가 나서서 주거 정책만 편다고 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일자리 정책만 편다고 해서 이 거대한 얽힘을 풀 수 없는 이유가 바로 여기에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0D2BCDC-AD2E-2138-2858-BD228243E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47310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27B03-A6E9-6CA2-32AC-29FEDD727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ADE310C-FA52-C436-2E93-2DF1EA7A9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24253AB-7418-34FF-6741-D04AC14C0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저출산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 문제가 얽혀 있는 우리 사회의 현실은 그야말로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전형적인 사악한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이렇게 복잡하고 풀기 어려운 문제 앞에서 우리는 무엇을 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이 지점에서 ‘디자인적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사고’가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중요한 역할을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AA643A-0549-A145-49E3-D31135783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3713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B358B-2704-2FC2-13E6-1637AD92E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FAA23FF-4F4C-AFE1-BDEA-2E7FAAF3E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E62A9A9-0F32-2C02-C773-32E8D95D3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디자인적 사고는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방금 살펴본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사악한 문제의 속성에 정면으로 대응하도록 설계된 문제 해결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복잡한 자물쇠에 딱 맞는 맞춤형 열쇠처럼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특징에 대응하는 방법을 체계적으로 제공합니다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210882-51A9-E9DE-8528-5C1A7AFA8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8571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시간에는 이러한 ‘사악한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문제’의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개념과 특징을 구체적으로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개념을 이해하면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왜 디자인적 사고를 통해 문제에 접근해야 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기존 방식으로는 왜 충분하지 않은지를 명확히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E9F68-F22B-CFC0-7918-859EE009B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326A688-4962-4C3A-4BF7-144CC45E1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3FC0760-2B4D-8275-CC68-D922879DD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정의가 어렵고 이해관계자마다 관점이 크게 다른 상황에는 ‘인간 중심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접근’으로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책상 위 데이터만 들여다보는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문제를 겪고 있는 사람들의 목소리를 직접 듣고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그들의 일상 속에서 숨겨진 필요와 진짜 문제를 찾아내는 것이 출발점입니다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3A9A6B6-A519-F966-F64F-52EC7731E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2007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764B6-C84E-2056-B581-44F329E53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7F84D0D-B3CB-2710-97E3-3B4A9A1ED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7DAAA6E-961C-F793-1B11-179488D0B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정답이 하나로 고정돼 있지 않고 결과가 불확실한 상황에는 ‘실험과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반복’이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효과적입니다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처음부터 완벽한 해법을 만들려 하지 않고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작고 빠른 시제품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프로토타입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만들어 실제 상황에서 시험해 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과정에서 실패를 학습의 자원으로 삼아 점진적으로 개선해 나갑니다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49A51B-971B-54E9-C365-44367798D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897029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4A079-4A5C-A766-3373-44660454B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B75C7A0-6B84-B7F1-EACA-F7FF4E164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5B5036-48EE-214A-4A17-EABF381F1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요소가 거미줄처럼 얽혀 있는 상호연결성과 복잡성에는 ‘협력과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통합’이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설계자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디자이너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 전문가 등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서로 다른 배경을 가진 사람들이 한 팀이 되어 각자의 관점을 통합하고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보다 넓고 깊게 바라보며 해결책을 만들어갑니다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8AA9FB-E06B-3858-2E93-8726C2ED6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33390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우리는 사악한 문제의 속성과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그에 맞서는 디자인적 사고의 역할에 대해 살펴보았습니다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이제는 이 강력한 도구들을 직접 활용해 볼 차례입니다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오프라인 수업에서는 다음과 같은 팀 활동을 진행하게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4739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각자 주변에서 발견할 수 있는 문제를 탐색하는 것부터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거창한 사회문제가 아니어도 좋습니다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학교생활이나 일상에서 느끼는 불편함이나 부조리함을 떠올려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평소 관심 있었거나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반드시 해결해야 한다고 생각하는 사회 문제 세 가지를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포스트잇이나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디지털 화이트보드에 작성합니다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10833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2B7F7-2CED-846C-ABF9-46C63794D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2631F0F-A5D4-1705-1CBF-E42B3BAA8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A009B2C-A399-74BD-3081-D3275DC6F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팀원들과 각자 작성한 문제를 공유하고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비슷한 주제나 성격을 가진 문제끼리 묶어보는 시간을 가집니다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배달 쓰레기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문제’와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‘일회용품 남용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문제’는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환경’이라는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큰 범주로 묶을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정리하다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팀이 공통적으로 어떤 문제에 관심을 갖고 있는지 자연스럽게 드러납니다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그다음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단계에서는 이렇게 묶인 문제들 중에서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팀의 공통된 관심사를 가장 잘 반영하고 한 학기 동안 깊이 탐구해 볼 만한 문제 한두 가지를 최종적으로 선정합니다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5B12777-5AC8-B7D0-6C0D-ED5A58A61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69967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7613B-1A4A-4928-2F4A-B57A7F32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47B51F-56F0-E956-9B1F-3F889829C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C09A9B-B911-DD6D-B12B-24842FFFF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선정된 문제를 두고 ‘이 문제가 왜 해결하기 어려운 사악한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문제인지’를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함께 논의합니다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찬성과 반대가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팽팽한가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?”, #2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문제를 해결하려 하면 어떤 또 다른 문제가 발생하는가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?”, #3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문제와 연결된 다른 사회 문제는 무엇인가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질문을 던지며 문제의 복잡성과 상호연결성을 탐색하고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초기 가설을 세워보는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활동의 목적은 당장 정답을 찾는 것이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더 좋은 질문을 만들고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복잡성을 체감하며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앞으로의 탐구가 시작될 출발점을 정하는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여러분의 날카로운 관찰과 깊이 있는 토론을 기대하겠습니다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9B133A-A309-08F1-6761-06FE935C1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39403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이론 강의를 모두 마치겠습니다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중요한 두 가지 축을 함께 살펴보았습니다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패러다임이 정부 중심의 하향식 접근에서 국민과 함께 문제를 풀어가는 ‘사람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중심’의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상향식 접근으로 변화하고 있다는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변화가 필수적인 이유는 우리가 마주한 대부분의 사회문제가 단 하나의 정답이 없는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복잡하게 얽힌 ‘사악한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문제’이기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때문이라는 것을 확인했습니다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 문제에 맞서는 가장 효과적인 도구가 바로 ‘디자인적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사고’라는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점을 강조했습니다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2F5E9-76B4-2F3D-64E7-1F23898B5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7C4C74A-6A73-3DDD-25D7-91A784D6D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3D11860-FDBC-96D4-52F8-520681CD9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이론을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직접 정책 디자이너가 되어볼 시간입니다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오프라인 수업에서는 오늘 배운 개념을 바탕으로 팀별 문제 탐색 활동을 시작할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수업에 오시기 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나는 우리 사회의 어떤 문제를 풀고 싶은가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질문을 스스로에게 던지고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관심 있는 사회문제를 한 가지 이상 꼭 생각해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와주시기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93CDF28-140C-6AE3-1904-4028A0AC9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2498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주에는 디자인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씽킹의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구체적인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 프로세스에 대해 더 깊이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여러분의 날카로운 관찰과 깊이 있는 토론을 기대하며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오프라인 수업에서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수고 많으셨습니다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학습 목표는 세 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사악한 문제의 다섯 가지 주요 특징을 이해합니다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저출산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노동 등 실제 사례를 통해 사악한 문제가 왜 해결하기 어려운지 분석합니다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문제를 풀어가기 위해 필요한 새로운 접근 방식을 모색합니다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먼저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‘사악한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(wicked problem)’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정확히 무엇을 의미하는지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개념부터 정립해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09000C-2E82-CBBD-5A18-B8F03B0FFC77}"/>
              </a:ext>
            </a:extLst>
          </p:cNvPr>
          <p:cNvGrpSpPr/>
          <p:nvPr userDrawn="1"/>
        </p:nvGrpSpPr>
        <p:grpSpPr>
          <a:xfrm>
            <a:off x="635560" y="291961"/>
            <a:ext cx="3045637" cy="413682"/>
            <a:chOff x="635560" y="291961"/>
            <a:chExt cx="3045637" cy="413682"/>
          </a:xfrm>
        </p:grpSpPr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68FD2BDC-1836-D66A-F4C8-B9C1632B7B3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39A8D3FC-B8A9-895B-D0BF-855C58EF49D5}"/>
                </a:ext>
              </a:extLst>
            </p:cNvPr>
            <p:cNvSpPr/>
            <p:nvPr/>
          </p:nvSpPr>
          <p:spPr>
            <a:xfrm>
              <a:off x="635560" y="291961"/>
              <a:ext cx="30456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공공정책디자인 소개 및 사회문제 이해</a:t>
              </a:r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CD56C90-CDBE-2D6F-5D55-0E5BD7EF77FA}"/>
              </a:ext>
            </a:extLst>
          </p:cNvPr>
          <p:cNvGrpSpPr/>
          <p:nvPr userDrawn="1"/>
        </p:nvGrpSpPr>
        <p:grpSpPr>
          <a:xfrm>
            <a:off x="635560" y="291961"/>
            <a:ext cx="3045637" cy="413682"/>
            <a:chOff x="635560" y="291961"/>
            <a:chExt cx="3045637" cy="413682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9143A9F3-73D4-1CBF-AD1E-691AECFEC23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B1855873-6777-6C57-D073-DC847D04EECA}"/>
                </a:ext>
              </a:extLst>
            </p:cNvPr>
            <p:cNvSpPr/>
            <p:nvPr/>
          </p:nvSpPr>
          <p:spPr>
            <a:xfrm>
              <a:off x="635560" y="291961"/>
              <a:ext cx="30456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공공정책디자인 소개 및 사회문제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B1B3ED5-63AE-9EA7-0C1F-4CE08D77FEA6}"/>
              </a:ext>
            </a:extLst>
          </p:cNvPr>
          <p:cNvGrpSpPr/>
          <p:nvPr userDrawn="1"/>
        </p:nvGrpSpPr>
        <p:grpSpPr>
          <a:xfrm>
            <a:off x="635560" y="291961"/>
            <a:ext cx="3045637" cy="413682"/>
            <a:chOff x="635560" y="291961"/>
            <a:chExt cx="3045637" cy="413682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3CF93B24-795F-DFCD-AFD3-ED84CCBEF106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4FD8FA3A-444B-D29C-3CF2-3F2DFD718525}"/>
                </a:ext>
              </a:extLst>
            </p:cNvPr>
            <p:cNvSpPr/>
            <p:nvPr/>
          </p:nvSpPr>
          <p:spPr>
            <a:xfrm>
              <a:off x="635560" y="291961"/>
              <a:ext cx="30456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공공정책디자인 소개 및 사회문제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1C4F3832-EDFB-8D50-9486-D9399138EC3A}"/>
              </a:ext>
            </a:extLst>
          </p:cNvPr>
          <p:cNvGrpSpPr/>
          <p:nvPr userDrawn="1"/>
        </p:nvGrpSpPr>
        <p:grpSpPr>
          <a:xfrm>
            <a:off x="635560" y="291961"/>
            <a:ext cx="3045637" cy="413682"/>
            <a:chOff x="635560" y="291961"/>
            <a:chExt cx="3045637" cy="413682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F0EFF957-E546-52B6-6D21-EC2FCF17B174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4D78DD63-4323-A1B0-72A2-489AC3E5452B}"/>
                </a:ext>
              </a:extLst>
            </p:cNvPr>
            <p:cNvSpPr/>
            <p:nvPr/>
          </p:nvSpPr>
          <p:spPr>
            <a:xfrm>
              <a:off x="635560" y="291961"/>
              <a:ext cx="3045637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공공정책디자인 소개 및 사회문제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532672" y="291961"/>
            <a:ext cx="3126658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공공정책디자인 소개 및 사회문제 이해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41859" y="3920649"/>
                <a:ext cx="750525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1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4512774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공공정책디자인 소개 및 사회문제 이해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3E12A5-5A53-AFF7-5A26-D1CD9E00640E}"/>
              </a:ext>
            </a:extLst>
          </p:cNvPr>
          <p:cNvSpPr txBox="1"/>
          <p:nvPr/>
        </p:nvSpPr>
        <p:spPr>
          <a:xfrm flipH="1">
            <a:off x="2838773" y="5665189"/>
            <a:ext cx="651445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‘사악한 문제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wicked problem)’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란 무엇인가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F3208-7D88-D59A-2331-6975D6EDB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1664E52-A3E9-A6EB-9C58-CE36E5ADD98A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1058C-15D2-C401-2724-DF100910A3EB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EFE93B-B3AE-9037-C212-C8755C2FF8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3B98CA-077D-541A-0562-468ABFDCF279}"/>
              </a:ext>
            </a:extLst>
          </p:cNvPr>
          <p:cNvSpPr txBox="1"/>
          <p:nvPr/>
        </p:nvSpPr>
        <p:spPr>
          <a:xfrm>
            <a:off x="5436126" y="2321732"/>
            <a:ext cx="37933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사악한 문제</a:t>
            </a:r>
            <a:br>
              <a:rPr lang="en-US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wicked problem)</a:t>
            </a:r>
            <a:endParaRPr lang="ko-KR" altLang="en-US" sz="4000" spc="-47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97F7357-62A1-63CA-AB5A-4940507E43BD}"/>
              </a:ext>
            </a:extLst>
          </p:cNvPr>
          <p:cNvGrpSpPr/>
          <p:nvPr/>
        </p:nvGrpSpPr>
        <p:grpSpPr>
          <a:xfrm>
            <a:off x="4411211" y="3732508"/>
            <a:ext cx="6476350" cy="2670094"/>
            <a:chOff x="4411211" y="3732508"/>
            <a:chExt cx="6476350" cy="2670094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15929126-8880-F608-9C11-2A0DCC5C8BAE}"/>
                </a:ext>
              </a:extLst>
            </p:cNvPr>
            <p:cNvCxnSpPr>
              <a:cxnSpLocks/>
            </p:cNvCxnSpPr>
            <p:nvPr/>
          </p:nvCxnSpPr>
          <p:spPr>
            <a:xfrm>
              <a:off x="4411211" y="3732508"/>
              <a:ext cx="5881607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6DE95876-B28F-DCD2-8450-B02A42BAD5B4}"/>
                </a:ext>
              </a:extLst>
            </p:cNvPr>
            <p:cNvCxnSpPr>
              <a:cxnSpLocks/>
            </p:cNvCxnSpPr>
            <p:nvPr/>
          </p:nvCxnSpPr>
          <p:spPr>
            <a:xfrm>
              <a:off x="4411211" y="6238067"/>
              <a:ext cx="5881607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8867AAAE-91CE-7A40-55FD-9A9288617749}"/>
                </a:ext>
              </a:extLst>
            </p:cNvPr>
            <p:cNvSpPr/>
            <p:nvPr/>
          </p:nvSpPr>
          <p:spPr>
            <a:xfrm>
              <a:off x="4480955" y="3764483"/>
              <a:ext cx="5726623" cy="245032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" name="그림 4" descr="텍스트, 출판, 책, 목재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FDBA9E1-D34A-5B77-8B5F-7DC1C118D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6744">
              <a:off x="8991599" y="5630266"/>
              <a:ext cx="1895962" cy="7723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3F1B75-D191-A690-AF09-8DA5AF2254C1}"/>
                </a:ext>
              </a:extLst>
            </p:cNvPr>
            <p:cNvSpPr txBox="1"/>
            <p:nvPr/>
          </p:nvSpPr>
          <p:spPr>
            <a:xfrm>
              <a:off x="4587538" y="3800472"/>
              <a:ext cx="5620040" cy="1505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「계획의 일반 이론에 관한 딜레마</a:t>
              </a:r>
              <a:br>
                <a:rPr lang="en-US" altLang="ko-KR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Dilemmas in a General Theory of Planning)</a:t>
              </a:r>
              <a:r>
                <a:rPr lang="ko-KR" altLang="pt-BR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」</a:t>
              </a:r>
              <a:endParaRPr lang="en-US" altLang="ko-KR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11C6E7-C14F-232B-011B-29CE5F7AFB69}"/>
                </a:ext>
              </a:extLst>
            </p:cNvPr>
            <p:cNvSpPr txBox="1"/>
            <p:nvPr/>
          </p:nvSpPr>
          <p:spPr>
            <a:xfrm>
              <a:off x="5087722" y="5619094"/>
              <a:ext cx="4141750" cy="4078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 </a:t>
              </a:r>
              <a:r>
                <a:rPr kumimoji="0" lang="pt-BR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Horst Rittel &amp; Melvin Webber</a:t>
              </a:r>
              <a:r>
                <a:rPr kumimoji="0" lang="ko-KR" altLang="en-US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991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268A4-FDCE-D3E1-4405-CEB96D6A5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책장, 출판, 선반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3FEC16D-B195-0E9B-7E66-DE34A158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96B105F7-02E8-6FEC-C1AA-61F0DC937D86}"/>
              </a:ext>
            </a:extLst>
          </p:cNvPr>
          <p:cNvSpPr/>
          <p:nvPr/>
        </p:nvSpPr>
        <p:spPr>
          <a:xfrm>
            <a:off x="0" y="2200760"/>
            <a:ext cx="12192000" cy="2466222"/>
          </a:xfrm>
          <a:prstGeom prst="rect">
            <a:avLst/>
          </a:prstGeom>
          <a:solidFill>
            <a:srgbClr val="EBEEF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DEBF13-950C-C3F7-B701-CEB5596D16A5}"/>
              </a:ext>
            </a:extLst>
          </p:cNvPr>
          <p:cNvSpPr txBox="1"/>
          <p:nvPr/>
        </p:nvSpPr>
        <p:spPr>
          <a:xfrm>
            <a:off x="1854631" y="2715425"/>
            <a:ext cx="8482738" cy="15565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“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사회 정책의 문제는 과학이 주로 다루는 길들여진 문제와 성격이 근본적으로 다르기 때문에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전통적인 과학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·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공학 접근만으로는 해결에 실패할 수밖에 없다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.”</a:t>
            </a:r>
            <a:endParaRPr lang="ko-KR" altLang="en-US" sz="2500" spc="-150" dirty="0">
              <a:solidFill>
                <a:prstClr val="black"/>
              </a:solidFill>
              <a:latin typeface="나눔스퀘어 네오 ExtraBold" panose="00000900000000000000" pitchFamily="2" charset="-127"/>
              <a:ea typeface="나눔스퀘어 네오 ExtraBold" panose="000009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76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964AA-3517-232C-7667-20D8CCDFF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9783549-9325-E093-8189-B516D3687D19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6A105-BFD4-1467-C358-EEA2E486B71D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2E035C-C8ED-9A0D-0262-C05BCA2482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00857C36-5F04-EF86-1B58-C458474754AE}"/>
              </a:ext>
            </a:extLst>
          </p:cNvPr>
          <p:cNvGrpSpPr/>
          <p:nvPr/>
        </p:nvGrpSpPr>
        <p:grpSpPr>
          <a:xfrm>
            <a:off x="4000846" y="2430726"/>
            <a:ext cx="6857653" cy="1661481"/>
            <a:chOff x="4000846" y="2430726"/>
            <a:chExt cx="6857653" cy="16614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24B3635-1AFF-B1C5-1363-1F34C534F65F}"/>
                </a:ext>
              </a:extLst>
            </p:cNvPr>
            <p:cNvSpPr txBox="1"/>
            <p:nvPr/>
          </p:nvSpPr>
          <p:spPr>
            <a:xfrm flipH="1">
              <a:off x="5260215" y="2435039"/>
              <a:ext cx="5598284" cy="499875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1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길들여진 문제</a:t>
              </a:r>
              <a:r>
                <a:rPr lang="en-US" altLang="ko-KR" sz="21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1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Tame Problem)</a:t>
              </a:r>
              <a:endPara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DD24F1-022F-FD41-BAC0-1EEE126EF200}"/>
                </a:ext>
              </a:extLst>
            </p:cNvPr>
            <p:cNvSpPr txBox="1"/>
            <p:nvPr/>
          </p:nvSpPr>
          <p:spPr>
            <a:xfrm flipH="1">
              <a:off x="5260215" y="3017560"/>
              <a:ext cx="5598284" cy="499875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100" spc="-8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정답이 있는 문제</a:t>
              </a:r>
              <a:endPara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8C3819-2F12-CA85-D4B8-120C35CBC367}"/>
                </a:ext>
              </a:extLst>
            </p:cNvPr>
            <p:cNvSpPr txBox="1"/>
            <p:nvPr/>
          </p:nvSpPr>
          <p:spPr>
            <a:xfrm flipH="1">
              <a:off x="5260215" y="3592332"/>
              <a:ext cx="5598284" cy="499875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1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판별 가능</a:t>
              </a:r>
              <a:endPara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7443EC39-9556-9DD2-9FB4-F6B857F47946}"/>
                </a:ext>
              </a:extLst>
            </p:cNvPr>
            <p:cNvGrpSpPr/>
            <p:nvPr/>
          </p:nvGrpSpPr>
          <p:grpSpPr>
            <a:xfrm>
              <a:off x="4000846" y="2430726"/>
              <a:ext cx="1660826" cy="1660826"/>
              <a:chOff x="3891852" y="2616200"/>
              <a:chExt cx="1878814" cy="1878814"/>
            </a:xfrm>
          </p:grpSpPr>
          <p:sp>
            <p:nvSpPr>
              <p:cNvPr id="5" name="사각형: 잘린 대각선 방향 모서리 4">
                <a:extLst>
                  <a:ext uri="{FF2B5EF4-FFF2-40B4-BE49-F238E27FC236}">
                    <a16:creationId xmlns:a16="http://schemas.microsoft.com/office/drawing/2014/main" id="{A446712C-F24F-7FDA-0C04-CC9AD81741C0}"/>
                  </a:ext>
                </a:extLst>
              </p:cNvPr>
              <p:cNvSpPr/>
              <p:nvPr/>
            </p:nvSpPr>
            <p:spPr>
              <a:xfrm>
                <a:off x="3891852" y="2616200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10991F47-9C65-5CFB-A01E-A97D2A8D0294}"/>
                  </a:ext>
                </a:extLst>
              </p:cNvPr>
              <p:cNvSpPr/>
              <p:nvPr/>
            </p:nvSpPr>
            <p:spPr>
              <a:xfrm>
                <a:off x="4009839" y="2734187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FC5E0D-E15E-A146-1101-DD05A1CAC2D4}"/>
                  </a:ext>
                </a:extLst>
              </p:cNvPr>
              <p:cNvSpPr txBox="1"/>
              <p:nvPr/>
            </p:nvSpPr>
            <p:spPr>
              <a:xfrm>
                <a:off x="3950673" y="3225711"/>
                <a:ext cx="1761175" cy="65978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R="0" lvl="0" indent="0"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900" b="0" i="0" u="none" strike="noStrike" cap="none" spc="-80" normalizeH="0" baseline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</a:defRPr>
                </a:lvl1pPr>
              </a:lstStyle>
              <a:p>
                <a:r>
                  <a:rPr lang="ko-KR" altLang="en-US" dirty="0"/>
                  <a:t>과학 문제</a:t>
                </a: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F4AC81B-1A7E-063B-D3A3-10037EDFCABB}"/>
              </a:ext>
            </a:extLst>
          </p:cNvPr>
          <p:cNvGrpSpPr/>
          <p:nvPr/>
        </p:nvGrpSpPr>
        <p:grpSpPr>
          <a:xfrm>
            <a:off x="3998266" y="4466173"/>
            <a:ext cx="6857653" cy="1661481"/>
            <a:chOff x="3998266" y="4466173"/>
            <a:chExt cx="6857653" cy="16614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D1C0F0-2E5C-8854-E691-4AA0C8FAC7A5}"/>
                </a:ext>
              </a:extLst>
            </p:cNvPr>
            <p:cNvSpPr txBox="1"/>
            <p:nvPr/>
          </p:nvSpPr>
          <p:spPr>
            <a:xfrm flipH="1">
              <a:off x="5257635" y="4470486"/>
              <a:ext cx="5598284" cy="499875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1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사악한 문제</a:t>
              </a:r>
              <a:r>
                <a:rPr lang="en-US" altLang="ko-KR" sz="21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1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Wicked Problem)</a:t>
              </a:r>
              <a:endPara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449F49-1CC5-7AEA-5405-29AB0F174E10}"/>
                </a:ext>
              </a:extLst>
            </p:cNvPr>
            <p:cNvSpPr txBox="1"/>
            <p:nvPr/>
          </p:nvSpPr>
          <p:spPr>
            <a:xfrm flipH="1">
              <a:off x="5257635" y="5053007"/>
              <a:ext cx="5598284" cy="499875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1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정답이 없는 문제</a:t>
              </a:r>
              <a:endPara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73CD47-415C-B618-AEE9-16BA6921E490}"/>
                </a:ext>
              </a:extLst>
            </p:cNvPr>
            <p:cNvSpPr txBox="1"/>
            <p:nvPr/>
          </p:nvSpPr>
          <p:spPr>
            <a:xfrm flipH="1">
              <a:off x="5257635" y="5627779"/>
              <a:ext cx="5598284" cy="499875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1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끊임없이 변화</a:t>
              </a:r>
              <a:endPara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05E7675-3573-D48A-2CB2-33353797C53C}"/>
                </a:ext>
              </a:extLst>
            </p:cNvPr>
            <p:cNvGrpSpPr/>
            <p:nvPr/>
          </p:nvGrpSpPr>
          <p:grpSpPr>
            <a:xfrm>
              <a:off x="3998266" y="4466173"/>
              <a:ext cx="1660826" cy="1660826"/>
              <a:chOff x="3891852" y="2616200"/>
              <a:chExt cx="1878814" cy="1878814"/>
            </a:xfrm>
          </p:grpSpPr>
          <p:sp>
            <p:nvSpPr>
              <p:cNvPr id="16" name="사각형: 잘린 대각선 방향 모서리 15">
                <a:extLst>
                  <a:ext uri="{FF2B5EF4-FFF2-40B4-BE49-F238E27FC236}">
                    <a16:creationId xmlns:a16="http://schemas.microsoft.com/office/drawing/2014/main" id="{ECE23835-35E5-78AB-0925-B45CCE73EAB9}"/>
                  </a:ext>
                </a:extLst>
              </p:cNvPr>
              <p:cNvSpPr/>
              <p:nvPr/>
            </p:nvSpPr>
            <p:spPr>
              <a:xfrm>
                <a:off x="3891852" y="2616200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2D759190-AB30-5985-4734-9FF19A9C0027}"/>
                  </a:ext>
                </a:extLst>
              </p:cNvPr>
              <p:cNvSpPr/>
              <p:nvPr/>
            </p:nvSpPr>
            <p:spPr>
              <a:xfrm>
                <a:off x="4009839" y="2734187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33BE9B-CADD-1C4E-8DEA-0A6C10098F95}"/>
                  </a:ext>
                </a:extLst>
              </p:cNvPr>
              <p:cNvSpPr txBox="1"/>
              <p:nvPr/>
            </p:nvSpPr>
            <p:spPr>
              <a:xfrm>
                <a:off x="3950673" y="3225711"/>
                <a:ext cx="1761175" cy="65978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R="0" lvl="0" indent="0"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900" b="0" i="0" u="none" strike="noStrike" cap="none" spc="-80" normalizeH="0" baseline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</a:defRPr>
                </a:lvl1pPr>
              </a:lstStyle>
              <a:p>
                <a:r>
                  <a:rPr lang="ko-KR" altLang="en-US" dirty="0"/>
                  <a:t>정책 문제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989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BE8AF-484D-913E-6EA4-003475559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스크린샷, 블루, 다채로움, 램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E8310C-8002-3F90-A5D4-1F7EAD5B2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242DF7-2449-2B08-8C96-114C07E7056A}"/>
              </a:ext>
            </a:extLst>
          </p:cNvPr>
          <p:cNvSpPr txBox="1"/>
          <p:nvPr/>
        </p:nvSpPr>
        <p:spPr>
          <a:xfrm>
            <a:off x="4992885" y="3027604"/>
            <a:ext cx="2195473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buClr>
                <a:prstClr val="white"/>
              </a:buClr>
              <a:defRPr/>
            </a:pPr>
            <a:r>
              <a:rPr lang="ko-KR" altLang="en-US" sz="45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사악하다</a:t>
            </a:r>
            <a:endParaRPr lang="en-US" altLang="ko-KR" sz="45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0EC53A-B7DD-3F46-5CA1-338365D51E9B}"/>
              </a:ext>
            </a:extLst>
          </p:cNvPr>
          <p:cNvSpPr txBox="1"/>
          <p:nvPr/>
        </p:nvSpPr>
        <p:spPr>
          <a:xfrm>
            <a:off x="3450517" y="4256811"/>
            <a:ext cx="5321527" cy="74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ko-KR" altLang="en-US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한번 빠지면 헤어나오기 어려운 악순환</a:t>
            </a:r>
            <a:r>
              <a: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‘</a:t>
            </a:r>
            <a:r>
              <a:rPr kumimoji="0" lang="ko-KR" altLang="en-US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다루기 까다롭고 고약하다</a:t>
            </a:r>
            <a:r>
              <a: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5848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B22AC-5D1B-973F-FD5C-F3F782E29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8527228-0823-E875-9C27-E41E449C02DD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431B7-380B-436C-DBBF-20828087E801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634339-BCB1-1FDE-17A5-060298D4B1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1225543-D69C-B592-B4AD-499799B86E41}"/>
              </a:ext>
            </a:extLst>
          </p:cNvPr>
          <p:cNvGrpSpPr/>
          <p:nvPr/>
        </p:nvGrpSpPr>
        <p:grpSpPr>
          <a:xfrm>
            <a:off x="1520321" y="2894103"/>
            <a:ext cx="4677387" cy="463460"/>
            <a:chOff x="3965516" y="2790917"/>
            <a:chExt cx="4677387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ACE0E7-F13D-E3AA-4DCB-5128422E73BC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정의하기 어려움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9B3D551F-40D7-0572-0AFF-E2B090066D6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E1D26B44-A2D5-C8C1-AC8A-9D0FBE6B3E3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CEEBAB15-8D80-D8BA-5F4B-3B83B7401B2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6D566F8-874A-1670-EF2A-EF437565A8F3}"/>
              </a:ext>
            </a:extLst>
          </p:cNvPr>
          <p:cNvGrpSpPr/>
          <p:nvPr/>
        </p:nvGrpSpPr>
        <p:grpSpPr>
          <a:xfrm>
            <a:off x="1520321" y="3697429"/>
            <a:ext cx="4677387" cy="463460"/>
            <a:chOff x="3965516" y="2790917"/>
            <a:chExt cx="467738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3F8E77-EE18-F9DB-80FE-CC6FB4D3DF9C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해결책이 명확하지 않음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DE2C88F-8257-99FF-2E0E-90BAB56B222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62296EE4-DC09-EFBB-F74B-00BB48368E3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9FE316A-7C09-3544-3CBD-EECDE5650AE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97FE68F-BF4D-9805-ABE7-71E6A482C63C}"/>
              </a:ext>
            </a:extLst>
          </p:cNvPr>
          <p:cNvGrpSpPr/>
          <p:nvPr/>
        </p:nvGrpSpPr>
        <p:grpSpPr>
          <a:xfrm>
            <a:off x="1520321" y="4500755"/>
            <a:ext cx="4677387" cy="463460"/>
            <a:chOff x="3965516" y="2790917"/>
            <a:chExt cx="4677387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91E2D7-6FC5-EF42-C5B8-16CF7C7800DA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해결할 수록 문제가 발생하는 유형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9F682B9B-873D-0D88-725B-80E38BA640B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38592456-072A-BCF7-7E22-53751869A12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7AE50754-ED97-82E8-320A-E5007629054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12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562A9-9B62-4AB7-38CE-AC2864B83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F7F34B9-FFDC-5EE9-5460-BDE3822B3F49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1E181-8641-35D4-808E-A5DB1E23DB5A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88BFF1-0664-0290-43DF-DECCC75027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D811BC-C39C-BE84-A28B-65AEB4B9D6C1}"/>
              </a:ext>
            </a:extLst>
          </p:cNvPr>
          <p:cNvSpPr txBox="1"/>
          <p:nvPr/>
        </p:nvSpPr>
        <p:spPr>
          <a:xfrm>
            <a:off x="2739007" y="2092729"/>
            <a:ext cx="42497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길들여진 문제</a:t>
            </a:r>
            <a:br>
              <a:rPr lang="en-US" altLang="ko-KR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(tame problem)</a:t>
            </a:r>
            <a:endParaRPr lang="ko-KR" altLang="en-US" sz="4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009D16B6-B351-D06B-3567-953CC609CF93}"/>
              </a:ext>
            </a:extLst>
          </p:cNvPr>
          <p:cNvGrpSpPr/>
          <p:nvPr/>
        </p:nvGrpSpPr>
        <p:grpSpPr>
          <a:xfrm>
            <a:off x="1666516" y="3476088"/>
            <a:ext cx="1909964" cy="1909964"/>
            <a:chOff x="1333303" y="4274244"/>
            <a:chExt cx="1909964" cy="1909964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48EFFAD2-D355-15AB-8F60-839E30306544}"/>
                </a:ext>
              </a:extLst>
            </p:cNvPr>
            <p:cNvSpPr/>
            <p:nvPr/>
          </p:nvSpPr>
          <p:spPr>
            <a:xfrm>
              <a:off x="1333303" y="4274244"/>
              <a:ext cx="1909964" cy="190996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9A5CC8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C72BBD-0399-0A68-B572-1E3D61E8EB20}"/>
                </a:ext>
              </a:extLst>
            </p:cNvPr>
            <p:cNvSpPr txBox="1"/>
            <p:nvPr/>
          </p:nvSpPr>
          <p:spPr>
            <a:xfrm>
              <a:off x="1402598" y="4867718"/>
              <a:ext cx="1774556" cy="114146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수학 방정식 풀기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31" name="그림 30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5C34E6E-C375-2B0B-F153-9E2BC4F30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44" r="-3436"/>
            <a:stretch>
              <a:fillRect/>
            </a:stretch>
          </p:blipFill>
          <p:spPr>
            <a:xfrm>
              <a:off x="1981081" y="4414842"/>
              <a:ext cx="614408" cy="520158"/>
            </a:xfrm>
            <a:prstGeom prst="rect">
              <a:avLst/>
            </a:prstGeom>
          </p:spPr>
        </p:pic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66479D61-6066-F1BE-D7C7-FF33158A5E9F}"/>
              </a:ext>
            </a:extLst>
          </p:cNvPr>
          <p:cNvGrpSpPr/>
          <p:nvPr/>
        </p:nvGrpSpPr>
        <p:grpSpPr>
          <a:xfrm>
            <a:off x="3887940" y="3476088"/>
            <a:ext cx="1909964" cy="1909964"/>
            <a:chOff x="3554727" y="4274244"/>
            <a:chExt cx="1909964" cy="1909964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05538B28-A339-6A56-C22F-B6116CCBECD7}"/>
                </a:ext>
              </a:extLst>
            </p:cNvPr>
            <p:cNvSpPr/>
            <p:nvPr/>
          </p:nvSpPr>
          <p:spPr>
            <a:xfrm>
              <a:off x="3554727" y="4274244"/>
              <a:ext cx="1909964" cy="190996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9A5CC8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44CBF8-11B6-2A22-0A8F-2A3CD510E90D}"/>
                </a:ext>
              </a:extLst>
            </p:cNvPr>
            <p:cNvSpPr txBox="1"/>
            <p:nvPr/>
          </p:nvSpPr>
          <p:spPr>
            <a:xfrm>
              <a:off x="3624022" y="4867718"/>
              <a:ext cx="1774556" cy="114146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고장 부품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교체하기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96" name="그림 95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BC359F5-EDFF-44BB-8796-8B493AB23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44" r="-3436"/>
            <a:stretch>
              <a:fillRect/>
            </a:stretch>
          </p:blipFill>
          <p:spPr>
            <a:xfrm>
              <a:off x="4219813" y="4414842"/>
              <a:ext cx="614408" cy="520158"/>
            </a:xfrm>
            <a:prstGeom prst="rect">
              <a:avLst/>
            </a:prstGeom>
          </p:spPr>
        </p:pic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688D2B08-23CD-2E84-1C56-039D9135E800}"/>
              </a:ext>
            </a:extLst>
          </p:cNvPr>
          <p:cNvGrpSpPr/>
          <p:nvPr/>
        </p:nvGrpSpPr>
        <p:grpSpPr>
          <a:xfrm>
            <a:off x="6109364" y="3476088"/>
            <a:ext cx="1909964" cy="1909964"/>
            <a:chOff x="5776151" y="4274244"/>
            <a:chExt cx="1909964" cy="1909964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497C8F82-EB82-8399-B6AC-79BCA6F088AA}"/>
                </a:ext>
              </a:extLst>
            </p:cNvPr>
            <p:cNvSpPr/>
            <p:nvPr/>
          </p:nvSpPr>
          <p:spPr>
            <a:xfrm>
              <a:off x="5776151" y="4274244"/>
              <a:ext cx="1909964" cy="190996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9A5CC8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EC1790-DD44-DDB0-4360-AD2563B378EA}"/>
                </a:ext>
              </a:extLst>
            </p:cNvPr>
            <p:cNvSpPr txBox="1"/>
            <p:nvPr/>
          </p:nvSpPr>
          <p:spPr>
            <a:xfrm>
              <a:off x="5845446" y="4867718"/>
              <a:ext cx="1774556" cy="114146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체스에서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이기기 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97" name="그림 96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FA96127-16A8-8E47-049D-EF385ECEF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44" r="-3436"/>
            <a:stretch>
              <a:fillRect/>
            </a:stretch>
          </p:blipFill>
          <p:spPr>
            <a:xfrm>
              <a:off x="6422067" y="4414842"/>
              <a:ext cx="614408" cy="520158"/>
            </a:xfrm>
            <a:prstGeom prst="rect">
              <a:avLst/>
            </a:prstGeom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2A47F610-CFE0-4372-72F3-E26B929E860C}"/>
              </a:ext>
            </a:extLst>
          </p:cNvPr>
          <p:cNvSpPr txBox="1"/>
          <p:nvPr/>
        </p:nvSpPr>
        <p:spPr>
          <a:xfrm flipH="1">
            <a:off x="1328197" y="5480111"/>
            <a:ext cx="702945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분명한 목표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해법 존재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해결되었다는 상태 확인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59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22166-7110-309F-2DAB-CCC4BA9C3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B4E0765-6F60-5101-49B3-58D698C2EA33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019D8-4BC9-985D-C380-D7599CA35DBE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C46BB0-1399-1A94-773B-189AC87024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A1A0F4-6F06-32C9-CBE1-206329EB1409}"/>
              </a:ext>
            </a:extLst>
          </p:cNvPr>
          <p:cNvSpPr txBox="1"/>
          <p:nvPr/>
        </p:nvSpPr>
        <p:spPr>
          <a:xfrm>
            <a:off x="5656169" y="2092729"/>
            <a:ext cx="37933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사악한 문제</a:t>
            </a:r>
            <a:br>
              <a:rPr lang="en-US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wicked problem)</a:t>
            </a:r>
            <a:endParaRPr lang="ko-KR" altLang="en-US" sz="4000" spc="-47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F7233C35-C94B-3F05-CE03-2E54379CF921}"/>
              </a:ext>
            </a:extLst>
          </p:cNvPr>
          <p:cNvGrpSpPr/>
          <p:nvPr/>
        </p:nvGrpSpPr>
        <p:grpSpPr>
          <a:xfrm>
            <a:off x="5487887" y="3638021"/>
            <a:ext cx="4677387" cy="463460"/>
            <a:chOff x="3965516" y="2790917"/>
            <a:chExt cx="4677387" cy="4634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63498FB-C399-6288-A0D6-F03F3FEFAC3B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정의하기 어려움</a:t>
              </a: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E7DFF347-6C0B-3128-5681-74EA7C6E0D4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4" name="원호 103">
                <a:extLst>
                  <a:ext uri="{FF2B5EF4-FFF2-40B4-BE49-F238E27FC236}">
                    <a16:creationId xmlns:a16="http://schemas.microsoft.com/office/drawing/2014/main" id="{E2AA25D7-EA31-5132-571C-BB8F92CA832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91B80CF0-67B9-3779-A507-A50314E25D2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FA67000A-68C8-B5F2-C63A-F837B2210013}"/>
              </a:ext>
            </a:extLst>
          </p:cNvPr>
          <p:cNvGrpSpPr/>
          <p:nvPr/>
        </p:nvGrpSpPr>
        <p:grpSpPr>
          <a:xfrm>
            <a:off x="5487887" y="4441347"/>
            <a:ext cx="5422920" cy="463460"/>
            <a:chOff x="3965516" y="2790917"/>
            <a:chExt cx="5422920" cy="463460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ACB2571-EDFC-C276-6314-1BDBCA275790}"/>
                </a:ext>
              </a:extLst>
            </p:cNvPr>
            <p:cNvSpPr txBox="1"/>
            <p:nvPr/>
          </p:nvSpPr>
          <p:spPr>
            <a:xfrm>
              <a:off x="4282222" y="2790917"/>
              <a:ext cx="510621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정의 불명확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해법의 객관적 정답 부재</a:t>
              </a:r>
            </a:p>
          </p:txBody>
        </p:sp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5E90FA51-8B15-241C-7C2B-E09716971EB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9" name="원호 108">
                <a:extLst>
                  <a:ext uri="{FF2B5EF4-FFF2-40B4-BE49-F238E27FC236}">
                    <a16:creationId xmlns:a16="http://schemas.microsoft.com/office/drawing/2014/main" id="{EAB986A8-4DDA-FA28-9907-AACF98F9CA2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0" name="자유형: 도형 109">
                <a:extLst>
                  <a:ext uri="{FF2B5EF4-FFF2-40B4-BE49-F238E27FC236}">
                    <a16:creationId xmlns:a16="http://schemas.microsoft.com/office/drawing/2014/main" id="{2887AE10-7BEC-6DD9-487E-8AF1E9AD9E1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629A0D9B-E234-44B3-05D2-EB7EF143467E}"/>
              </a:ext>
            </a:extLst>
          </p:cNvPr>
          <p:cNvGrpSpPr/>
          <p:nvPr/>
        </p:nvGrpSpPr>
        <p:grpSpPr>
          <a:xfrm>
            <a:off x="5487887" y="5244673"/>
            <a:ext cx="4677387" cy="463460"/>
            <a:chOff x="3965516" y="2790917"/>
            <a:chExt cx="4677387" cy="463460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904B4E1-4589-5812-EBE3-B001A486165D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 할수록 문제가 발생하는 유형</a:t>
              </a:r>
            </a:p>
          </p:txBody>
        </p:sp>
        <p:grpSp>
          <p:nvGrpSpPr>
            <p:cNvPr id="113" name="그룹 112">
              <a:extLst>
                <a:ext uri="{FF2B5EF4-FFF2-40B4-BE49-F238E27FC236}">
                  <a16:creationId xmlns:a16="http://schemas.microsoft.com/office/drawing/2014/main" id="{D9624EAD-A95F-E015-D4ED-1FC8AA737D7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4" name="원호 113">
                <a:extLst>
                  <a:ext uri="{FF2B5EF4-FFF2-40B4-BE49-F238E27FC236}">
                    <a16:creationId xmlns:a16="http://schemas.microsoft.com/office/drawing/2014/main" id="{0595D54F-FB1F-2C73-AF62-82BBCBDDF7C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5" name="자유형: 도형 114">
                <a:extLst>
                  <a:ext uri="{FF2B5EF4-FFF2-40B4-BE49-F238E27FC236}">
                    <a16:creationId xmlns:a16="http://schemas.microsoft.com/office/drawing/2014/main" id="{3E487D9D-70E2-4F66-221A-ABCEA0BB252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984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4EAFF-1444-DD53-F4ED-289D0A6F3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의류, 노트북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ED7DDF-B0BC-5D3D-33A7-C1AE058D2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7977"/>
          <a:stretch>
            <a:fillRect/>
          </a:stretch>
        </p:blipFill>
        <p:spPr>
          <a:xfrm>
            <a:off x="-23894" y="-1"/>
            <a:ext cx="12239788" cy="6858001"/>
          </a:xfrm>
          <a:prstGeom prst="rect">
            <a:avLst/>
          </a:prstGeom>
        </p:spPr>
      </p:pic>
      <p:sp>
        <p:nvSpPr>
          <p:cNvPr id="4" name="직각 삼각형 3">
            <a:extLst>
              <a:ext uri="{FF2B5EF4-FFF2-40B4-BE49-F238E27FC236}">
                <a16:creationId xmlns:a16="http://schemas.microsoft.com/office/drawing/2014/main" id="{CA4311BA-E1E4-5A55-0CD7-8C1F9AD76C68}"/>
              </a:ext>
            </a:extLst>
          </p:cNvPr>
          <p:cNvSpPr/>
          <p:nvPr/>
        </p:nvSpPr>
        <p:spPr>
          <a:xfrm flipH="1">
            <a:off x="2622884" y="-1467854"/>
            <a:ext cx="9569116" cy="8421103"/>
          </a:xfrm>
          <a:prstGeom prst="rtTriangle">
            <a:avLst/>
          </a:prstGeom>
          <a:solidFill>
            <a:schemeClr val="bg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43D06-C464-19BC-A7A5-8EA526C31C14}"/>
              </a:ext>
            </a:extLst>
          </p:cNvPr>
          <p:cNvSpPr txBox="1"/>
          <p:nvPr/>
        </p:nvSpPr>
        <p:spPr>
          <a:xfrm>
            <a:off x="6498360" y="3697589"/>
            <a:ext cx="5458582" cy="10563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“사회문제는 결코 완전히 해결되지 않는다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. 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기껏해야 반복해서 </a:t>
            </a:r>
            <a:r>
              <a:rPr lang="ko-KR" altLang="en-US" sz="2500" spc="-150" dirty="0" err="1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재해결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 될 뿐이다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.” </a:t>
            </a:r>
            <a:endParaRPr lang="ko-KR" altLang="en-US" sz="2500" spc="-150" dirty="0">
              <a:solidFill>
                <a:prstClr val="black"/>
              </a:solidFill>
              <a:latin typeface="나눔스퀘어 네오 ExtraBold" panose="00000900000000000000" pitchFamily="2" charset="-127"/>
              <a:ea typeface="나눔스퀘어 네오 ExtraBold" panose="00000900000000000000" pitchFamily="2" charset="-127"/>
            </a:endParaRPr>
          </a:p>
        </p:txBody>
      </p:sp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11AC9660-812E-C1EB-6206-E8A22A20E14E}"/>
              </a:ext>
            </a:extLst>
          </p:cNvPr>
          <p:cNvSpPr/>
          <p:nvPr/>
        </p:nvSpPr>
        <p:spPr>
          <a:xfrm>
            <a:off x="9064279" y="4837202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B3DE4-0831-E4F9-A5B1-DDE536533FE4}"/>
              </a:ext>
            </a:extLst>
          </p:cNvPr>
          <p:cNvSpPr txBox="1"/>
          <p:nvPr/>
        </p:nvSpPr>
        <p:spPr>
          <a:xfrm>
            <a:off x="6545657" y="5199942"/>
            <a:ext cx="5331909" cy="105637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상황이 변할 때마다 </a:t>
            </a:r>
            <a:endParaRPr lang="en-US" altLang="ko-KR" sz="2500" spc="-150" dirty="0">
              <a:solidFill>
                <a:prstClr val="black"/>
              </a:solidFill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학습하고 조정하면서 더 나은 상태로 변화</a:t>
            </a:r>
          </a:p>
        </p:txBody>
      </p:sp>
    </p:spTree>
    <p:extLst>
      <p:ext uri="{BB962C8B-B14F-4D97-AF65-F5344CB8AC3E}">
        <p14:creationId xmlns:p14="http://schemas.microsoft.com/office/powerpoint/2010/main" val="310901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8E637-7361-9AB5-6B5F-4949573C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의류, 인간의 얼굴, 그림, 스케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6579E3-0B7E-76D5-5805-68F4561F1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0" b="58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7EC26D86-3AC4-55D9-FFE4-DF76609D0380}"/>
              </a:ext>
            </a:extLst>
          </p:cNvPr>
          <p:cNvGrpSpPr/>
          <p:nvPr/>
        </p:nvGrpSpPr>
        <p:grpSpPr>
          <a:xfrm>
            <a:off x="9477649" y="108998"/>
            <a:ext cx="2525714" cy="2525714"/>
            <a:chOff x="9779867" y="752178"/>
            <a:chExt cx="2525714" cy="252571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B15DE907-A99C-D82A-A08E-259F190A6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0689" flipH="1">
              <a:off x="9779867" y="752178"/>
              <a:ext cx="2525714" cy="2525714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FB352522-9CC6-A016-B350-EA70952A33FD}"/>
                </a:ext>
              </a:extLst>
            </p:cNvPr>
            <p:cNvSpPr/>
            <p:nvPr/>
          </p:nvSpPr>
          <p:spPr>
            <a:xfrm>
              <a:off x="9978301" y="1533860"/>
              <a:ext cx="198884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 도시에 </a:t>
              </a:r>
              <a:b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 교통 체증이 심할까요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7EFF991-33A3-C449-F114-CCDCD09E19EE}"/>
              </a:ext>
            </a:extLst>
          </p:cNvPr>
          <p:cNvGrpSpPr/>
          <p:nvPr/>
        </p:nvGrpSpPr>
        <p:grpSpPr>
          <a:xfrm flipH="1">
            <a:off x="279574" y="91254"/>
            <a:ext cx="1807288" cy="1807288"/>
            <a:chOff x="9779867" y="752178"/>
            <a:chExt cx="2525714" cy="2525714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0EE62996-8870-2DF0-136E-EFB3F4C13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0689" flipH="1">
              <a:off x="9779867" y="752178"/>
              <a:ext cx="2525714" cy="2525714"/>
            </a:xfrm>
            <a:prstGeom prst="rect">
              <a:avLst/>
            </a:prstGeom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A78AA0E-E3AD-2B73-E71A-E924CEAA8E0C}"/>
                </a:ext>
              </a:extLst>
            </p:cNvPr>
            <p:cNvSpPr/>
            <p:nvPr/>
          </p:nvSpPr>
          <p:spPr>
            <a:xfrm>
              <a:off x="9978301" y="1533860"/>
              <a:ext cx="19888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도로가 좁아서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A7B399B-9820-50C3-3828-1A8F35C47F21}"/>
              </a:ext>
            </a:extLst>
          </p:cNvPr>
          <p:cNvGrpSpPr/>
          <p:nvPr/>
        </p:nvGrpSpPr>
        <p:grpSpPr>
          <a:xfrm>
            <a:off x="2238069" y="77294"/>
            <a:ext cx="1807288" cy="1807288"/>
            <a:chOff x="2238069" y="77294"/>
            <a:chExt cx="1807288" cy="1807288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345AE00D-CEAA-67F7-D4BA-269F287ED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3718">
              <a:off x="2238069" y="77294"/>
              <a:ext cx="1807288" cy="1807288"/>
            </a:xfrm>
            <a:prstGeom prst="rect">
              <a:avLst/>
            </a:prstGeom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5D633B58-CFD6-C2AC-F68E-6FEA3D0CB3F7}"/>
                </a:ext>
              </a:extLst>
            </p:cNvPr>
            <p:cNvSpPr/>
            <p:nvPr/>
          </p:nvSpPr>
          <p:spPr>
            <a:xfrm flipH="1">
              <a:off x="2324745" y="636631"/>
              <a:ext cx="163286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대중교통이 불편해서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8AD7448E-869B-4092-0F08-1E58C4A89643}"/>
              </a:ext>
            </a:extLst>
          </p:cNvPr>
          <p:cNvGrpSpPr/>
          <p:nvPr/>
        </p:nvGrpSpPr>
        <p:grpSpPr>
          <a:xfrm>
            <a:off x="5380318" y="700675"/>
            <a:ext cx="1807288" cy="1807288"/>
            <a:chOff x="5380318" y="700675"/>
            <a:chExt cx="1807288" cy="1807288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38ED1359-C08A-7D71-BB56-6B952529E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4363">
              <a:off x="5380318" y="700675"/>
              <a:ext cx="1807288" cy="1807288"/>
            </a:xfrm>
            <a:prstGeom prst="rect">
              <a:avLst/>
            </a:prstGeom>
          </p:spPr>
        </p:pic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2BD46C6C-D3AC-D2D0-575D-ADF6422D395C}"/>
                </a:ext>
              </a:extLst>
            </p:cNvPr>
            <p:cNvSpPr/>
            <p:nvPr/>
          </p:nvSpPr>
          <p:spPr>
            <a:xfrm flipH="1">
              <a:off x="5466994" y="1035291"/>
              <a:ext cx="16328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직장과 주거가 멀어서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7439EE5-DBB5-3A2F-82CA-0D5752D1EBCE}"/>
              </a:ext>
            </a:extLst>
          </p:cNvPr>
          <p:cNvSpPr txBox="1"/>
          <p:nvPr/>
        </p:nvSpPr>
        <p:spPr>
          <a:xfrm flipH="1">
            <a:off x="3767853" y="4239121"/>
            <a:ext cx="538553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원인 진단이 다르면 해결책이 달라짐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072B3C-8361-EF73-F1E1-44ED5B25A84E}"/>
              </a:ext>
            </a:extLst>
          </p:cNvPr>
          <p:cNvSpPr txBox="1"/>
          <p:nvPr/>
        </p:nvSpPr>
        <p:spPr>
          <a:xfrm flipH="1">
            <a:off x="3767853" y="5096115"/>
            <a:ext cx="538553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현 해법을 실행하면 다른 문제가 발생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445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B6EB1-8B11-CEAE-CCE1-6BF2A5747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4420C9B-11BB-D336-F6FF-29339366DDDF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9E68D-6827-0E02-1381-185E3981431A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EC4D1F-86F8-2209-0286-6406044599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E7522A8E-E485-566D-033B-1233CF8E5B36}"/>
              </a:ext>
            </a:extLst>
          </p:cNvPr>
          <p:cNvSpPr/>
          <p:nvPr/>
        </p:nvSpPr>
        <p:spPr>
          <a:xfrm>
            <a:off x="2211741" y="3186811"/>
            <a:ext cx="2308380" cy="2308380"/>
          </a:xfrm>
          <a:prstGeom prst="ellipse">
            <a:avLst/>
          </a:prstGeom>
          <a:solidFill>
            <a:schemeClr val="bg1"/>
          </a:solidFill>
          <a:ln w="6350">
            <a:solidFill>
              <a:srgbClr val="4741BE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4160D-1AEB-AA73-B18F-918DF72B261B}"/>
              </a:ext>
            </a:extLst>
          </p:cNvPr>
          <p:cNvSpPr txBox="1"/>
          <p:nvPr/>
        </p:nvSpPr>
        <p:spPr>
          <a:xfrm>
            <a:off x="2840147" y="4185663"/>
            <a:ext cx="1051571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rPr>
              <a:t>악순환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4741BE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6" name="그림 5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7FA90C-9949-C696-5D31-51109B718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85032" y="3370801"/>
            <a:ext cx="614408" cy="520158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50B263F5-B123-A929-DFE3-1B95E117BA79}"/>
              </a:ext>
            </a:extLst>
          </p:cNvPr>
          <p:cNvSpPr/>
          <p:nvPr/>
        </p:nvSpPr>
        <p:spPr>
          <a:xfrm>
            <a:off x="7673096" y="3186811"/>
            <a:ext cx="2308380" cy="2308380"/>
          </a:xfrm>
          <a:prstGeom prst="ellipse">
            <a:avLst/>
          </a:prstGeom>
          <a:solidFill>
            <a:schemeClr val="bg1"/>
          </a:solidFill>
          <a:ln w="6350">
            <a:solidFill>
              <a:srgbClr val="4741BE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00850-799A-0578-953F-F65C6A46422E}"/>
              </a:ext>
            </a:extLst>
          </p:cNvPr>
          <p:cNvSpPr txBox="1"/>
          <p:nvPr/>
        </p:nvSpPr>
        <p:spPr>
          <a:xfrm>
            <a:off x="8154347" y="4185663"/>
            <a:ext cx="1345882" cy="601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rPr>
              <a:t>까다롭다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4741BE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6A88035-06BA-33A3-7FDE-E1A31D445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6387" y="3370801"/>
            <a:ext cx="614408" cy="5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10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BF04C-A6FB-873A-0572-F3905E5D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CFD6FB4-5FF3-326F-7E0F-0681A9E26490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02BF7-C8FF-E555-4EC8-12A6DB543837}"/>
              </a:ext>
            </a:extLst>
          </p:cNvPr>
          <p:cNvSpPr txBox="1"/>
          <p:nvPr/>
        </p:nvSpPr>
        <p:spPr>
          <a:xfrm>
            <a:off x="1134095" y="1593928"/>
            <a:ext cx="565981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정의의 난해성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No definitive formulation)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ED6F5A-5E07-C0E1-8994-8DC41F7BFA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7F255-CEA4-EC08-A13B-7C0AF623C8EB}"/>
              </a:ext>
            </a:extLst>
          </p:cNvPr>
          <p:cNvSpPr txBox="1"/>
          <p:nvPr/>
        </p:nvSpPr>
        <p:spPr>
          <a:xfrm flipH="1">
            <a:off x="2769031" y="4915329"/>
            <a:ext cx="6653938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문제를 이해하기 위한 정보를 수집하는 것도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해법에 의해 달라짐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88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AAA3F-B617-4442-0DB2-A35BDBE24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931D92F4-5B47-33DC-0368-98EB1EDE628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그림 4" descr="하늘, 만화 영화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B75332C-D29E-0782-5DBB-35B1D1CE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4" t="1356" r="932" b="7615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그림 3" descr="하늘, 만화 영화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DE8300-DD18-214A-7666-C2AF7466A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0993" y="302222"/>
              <a:ext cx="4358803" cy="6163839"/>
            </a:xfrm>
            <a:prstGeom prst="rect">
              <a:avLst/>
            </a:prstGeom>
            <a:effectLst>
              <a:softEdge rad="635000"/>
            </a:effectLst>
          </p:spPr>
        </p:pic>
      </p:grp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547A9601-181F-8FBB-5C26-5E0E0BD81C64}"/>
              </a:ext>
            </a:extLst>
          </p:cNvPr>
          <p:cNvGrpSpPr/>
          <p:nvPr/>
        </p:nvGrpSpPr>
        <p:grpSpPr>
          <a:xfrm>
            <a:off x="4753414" y="603499"/>
            <a:ext cx="4793542" cy="1713718"/>
            <a:chOff x="5959215" y="1643845"/>
            <a:chExt cx="4793542" cy="1713718"/>
          </a:xfrm>
        </p:grpSpPr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4BC11574-4B51-CAE5-10E1-3EE6834D503F}"/>
                </a:ext>
              </a:extLst>
            </p:cNvPr>
            <p:cNvGrpSpPr/>
            <p:nvPr/>
          </p:nvGrpSpPr>
          <p:grpSpPr>
            <a:xfrm>
              <a:off x="5959215" y="1643845"/>
              <a:ext cx="3014305" cy="469900"/>
              <a:chOff x="5030469" y="4502150"/>
              <a:chExt cx="5828031" cy="469900"/>
            </a:xfrm>
          </p:grpSpPr>
          <p:sp>
            <p:nvSpPr>
              <p:cNvPr id="97" name="사각형: 둥근 모서리 96">
                <a:extLst>
                  <a:ext uri="{FF2B5EF4-FFF2-40B4-BE49-F238E27FC236}">
                    <a16:creationId xmlns:a16="http://schemas.microsoft.com/office/drawing/2014/main" id="{12EDA0BC-EDC1-0A0D-0F11-98B6210CCDBC}"/>
                  </a:ext>
                </a:extLst>
              </p:cNvPr>
              <p:cNvSpPr/>
              <p:nvPr/>
            </p:nvSpPr>
            <p:spPr>
              <a:xfrm>
                <a:off x="5030469" y="4502150"/>
                <a:ext cx="5828031" cy="4699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rgbClr val="1F3C67">
                    <a:alpha val="20000"/>
                  </a:srgbClr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C848E61-58FB-745F-2B2C-CCDE9663D932}"/>
                  </a:ext>
                </a:extLst>
              </p:cNvPr>
              <p:cNvSpPr txBox="1"/>
              <p:nvPr/>
            </p:nvSpPr>
            <p:spPr>
              <a:xfrm>
                <a:off x="5256527" y="4552359"/>
                <a:ext cx="531241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0" i="0" u="none" strike="noStrike" kern="1200" cap="none" spc="-7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스퀘어 네오 Bold" panose="00000800000000000000" pitchFamily="2" charset="-127"/>
                    <a:ea typeface="나눔스퀘어 네오 Bold" panose="00000800000000000000" pitchFamily="2" charset="-127"/>
                    <a:cs typeface="+mn-cs"/>
                  </a:rPr>
                  <a:t>보육 인프라 확충</a:t>
                </a:r>
              </a:p>
            </p:txBody>
          </p:sp>
        </p:grp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BB46A8DA-0E15-5F56-00C5-A82FB6E394BF}"/>
                </a:ext>
              </a:extLst>
            </p:cNvPr>
            <p:cNvGrpSpPr/>
            <p:nvPr/>
          </p:nvGrpSpPr>
          <p:grpSpPr>
            <a:xfrm>
              <a:off x="6323020" y="2242484"/>
              <a:ext cx="4429737" cy="463460"/>
              <a:chOff x="3965516" y="2790917"/>
              <a:chExt cx="4429737" cy="463460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192FEA7-6B2B-F014-8CB2-613B382C9BE2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411303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schemeClr val="bg1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어린이집 접근성</a:t>
                </a:r>
              </a:p>
            </p:txBody>
          </p:sp>
          <p:grpSp>
            <p:nvGrpSpPr>
              <p:cNvPr id="105" name="그룹 104">
                <a:extLst>
                  <a:ext uri="{FF2B5EF4-FFF2-40B4-BE49-F238E27FC236}">
                    <a16:creationId xmlns:a16="http://schemas.microsoft.com/office/drawing/2014/main" id="{4215DFAA-326D-DC57-4E3E-ABE90F3D140C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06" name="원호 105">
                  <a:extLst>
                    <a:ext uri="{FF2B5EF4-FFF2-40B4-BE49-F238E27FC236}">
                      <a16:creationId xmlns:a16="http://schemas.microsoft.com/office/drawing/2014/main" id="{F5ED8F8D-7F83-CE8C-CE43-018560AE8104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07" name="자유형: 도형 106">
                  <a:extLst>
                    <a:ext uri="{FF2B5EF4-FFF2-40B4-BE49-F238E27FC236}">
                      <a16:creationId xmlns:a16="http://schemas.microsoft.com/office/drawing/2014/main" id="{E799FC8D-6D12-1DD7-75D8-9F34E797AFC2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A6C030E3-CD2F-0CF6-7591-166013CF01C6}"/>
                </a:ext>
              </a:extLst>
            </p:cNvPr>
            <p:cNvGrpSpPr/>
            <p:nvPr/>
          </p:nvGrpSpPr>
          <p:grpSpPr>
            <a:xfrm>
              <a:off x="6323020" y="2894103"/>
              <a:ext cx="4429737" cy="463460"/>
              <a:chOff x="3965516" y="2790917"/>
              <a:chExt cx="4429737" cy="463460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FB3B6583-0830-7595-6E65-F5C37E5D3992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411303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schemeClr val="bg1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교사 </a:t>
                </a:r>
                <a:r>
                  <a:rPr lang="en-US" altLang="ko-KR" sz="2000" spc="-80" dirty="0">
                    <a:solidFill>
                      <a:schemeClr val="bg1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:</a:t>
                </a:r>
                <a:r>
                  <a:rPr lang="ko-KR" altLang="en-US" sz="2000" spc="-80" dirty="0">
                    <a:solidFill>
                      <a:schemeClr val="bg1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 아동 비율 </a:t>
                </a:r>
              </a:p>
            </p:txBody>
          </p:sp>
          <p:grpSp>
            <p:nvGrpSpPr>
              <p:cNvPr id="110" name="그룹 109">
                <a:extLst>
                  <a:ext uri="{FF2B5EF4-FFF2-40B4-BE49-F238E27FC236}">
                    <a16:creationId xmlns:a16="http://schemas.microsoft.com/office/drawing/2014/main" id="{6F9C3BDF-3DDB-E479-AC78-0AE67FF0333E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11" name="원호 110">
                  <a:extLst>
                    <a:ext uri="{FF2B5EF4-FFF2-40B4-BE49-F238E27FC236}">
                      <a16:creationId xmlns:a16="http://schemas.microsoft.com/office/drawing/2014/main" id="{465EC2E2-8D8C-380E-8483-4E079E1A2F56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12" name="자유형: 도형 111">
                  <a:extLst>
                    <a:ext uri="{FF2B5EF4-FFF2-40B4-BE49-F238E27FC236}">
                      <a16:creationId xmlns:a16="http://schemas.microsoft.com/office/drawing/2014/main" id="{8EB1E3A5-850E-81CB-3348-C0EAE8216367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4F33321E-4163-BDBD-63CA-29B3A57431B7}"/>
              </a:ext>
            </a:extLst>
          </p:cNvPr>
          <p:cNvGrpSpPr/>
          <p:nvPr/>
        </p:nvGrpSpPr>
        <p:grpSpPr>
          <a:xfrm>
            <a:off x="6686904" y="3001759"/>
            <a:ext cx="4793542" cy="2300068"/>
            <a:chOff x="5959215" y="3749180"/>
            <a:chExt cx="4793542" cy="2300068"/>
          </a:xfrm>
        </p:grpSpPr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id="{745F7E0A-8097-5EEE-7F1B-097A826E5106}"/>
                </a:ext>
              </a:extLst>
            </p:cNvPr>
            <p:cNvGrpSpPr/>
            <p:nvPr/>
          </p:nvGrpSpPr>
          <p:grpSpPr>
            <a:xfrm>
              <a:off x="5959215" y="3749180"/>
              <a:ext cx="3014305" cy="469900"/>
              <a:chOff x="5030469" y="4502150"/>
              <a:chExt cx="5828031" cy="469900"/>
            </a:xfrm>
          </p:grpSpPr>
          <p:sp>
            <p:nvSpPr>
              <p:cNvPr id="126" name="사각형: 둥근 모서리 125">
                <a:extLst>
                  <a:ext uri="{FF2B5EF4-FFF2-40B4-BE49-F238E27FC236}">
                    <a16:creationId xmlns:a16="http://schemas.microsoft.com/office/drawing/2014/main" id="{163AE7D6-5161-2ECB-E900-E0EB4BDB84CF}"/>
                  </a:ext>
                </a:extLst>
              </p:cNvPr>
              <p:cNvSpPr/>
              <p:nvPr/>
            </p:nvSpPr>
            <p:spPr>
              <a:xfrm>
                <a:off x="5030469" y="4502150"/>
                <a:ext cx="5828031" cy="4699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rgbClr val="1F3C67">
                    <a:alpha val="20000"/>
                  </a:srgbClr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2353A74-69E4-9A68-2999-C56808794A31}"/>
                  </a:ext>
                </a:extLst>
              </p:cNvPr>
              <p:cNvSpPr txBox="1"/>
              <p:nvPr/>
            </p:nvSpPr>
            <p:spPr>
              <a:xfrm>
                <a:off x="5256527" y="4552359"/>
                <a:ext cx="531241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0" i="0" u="none" strike="noStrike" kern="1200" cap="none" spc="-7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스퀘어 네오 Bold" panose="00000800000000000000" pitchFamily="2" charset="-127"/>
                    <a:ea typeface="나눔스퀘어 네오 Bold" panose="00000800000000000000" pitchFamily="2" charset="-127"/>
                    <a:cs typeface="+mn-cs"/>
                  </a:rPr>
                  <a:t>주거 비용</a:t>
                </a:r>
              </a:p>
            </p:txBody>
          </p:sp>
        </p:grpSp>
        <p:grpSp>
          <p:nvGrpSpPr>
            <p:cNvPr id="116" name="그룹 115">
              <a:extLst>
                <a:ext uri="{FF2B5EF4-FFF2-40B4-BE49-F238E27FC236}">
                  <a16:creationId xmlns:a16="http://schemas.microsoft.com/office/drawing/2014/main" id="{99DF3594-41B5-5373-C980-EFE6522F590C}"/>
                </a:ext>
              </a:extLst>
            </p:cNvPr>
            <p:cNvGrpSpPr/>
            <p:nvPr/>
          </p:nvGrpSpPr>
          <p:grpSpPr>
            <a:xfrm>
              <a:off x="6323020" y="4347819"/>
              <a:ext cx="4429737" cy="463460"/>
              <a:chOff x="3965516" y="2790917"/>
              <a:chExt cx="4429737" cy="463460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8BC5E03E-2195-16C5-6B8B-F3AB36BF7AD5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411303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schemeClr val="bg1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전월세 부담</a:t>
                </a:r>
              </a:p>
            </p:txBody>
          </p:sp>
          <p:grpSp>
            <p:nvGrpSpPr>
              <p:cNvPr id="123" name="그룹 122">
                <a:extLst>
                  <a:ext uri="{FF2B5EF4-FFF2-40B4-BE49-F238E27FC236}">
                    <a16:creationId xmlns:a16="http://schemas.microsoft.com/office/drawing/2014/main" id="{F2334FBB-B46F-DE93-59D0-DC8EE230C52C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24" name="원호 123">
                  <a:extLst>
                    <a:ext uri="{FF2B5EF4-FFF2-40B4-BE49-F238E27FC236}">
                      <a16:creationId xmlns:a16="http://schemas.microsoft.com/office/drawing/2014/main" id="{05D10C14-58B2-F96A-B80A-2D2521DA0E33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25" name="자유형: 도형 124">
                  <a:extLst>
                    <a:ext uri="{FF2B5EF4-FFF2-40B4-BE49-F238E27FC236}">
                      <a16:creationId xmlns:a16="http://schemas.microsoft.com/office/drawing/2014/main" id="{81868164-02EA-BCEF-097C-360DEC2D8136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grpSp>
          <p:nvGrpSpPr>
            <p:cNvPr id="117" name="그룹 116">
              <a:extLst>
                <a:ext uri="{FF2B5EF4-FFF2-40B4-BE49-F238E27FC236}">
                  <a16:creationId xmlns:a16="http://schemas.microsoft.com/office/drawing/2014/main" id="{6B755C52-FA76-5DA2-C2DA-DAFBE2AAB376}"/>
                </a:ext>
              </a:extLst>
            </p:cNvPr>
            <p:cNvGrpSpPr/>
            <p:nvPr/>
          </p:nvGrpSpPr>
          <p:grpSpPr>
            <a:xfrm>
              <a:off x="6323020" y="4966803"/>
              <a:ext cx="4429737" cy="463460"/>
              <a:chOff x="3965516" y="2790917"/>
              <a:chExt cx="4429737" cy="463460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85AC4E1E-84DC-8370-511A-A24C46E37BAC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411303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 err="1">
                    <a:solidFill>
                      <a:schemeClr val="bg1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직주근접</a:t>
                </a:r>
                <a:endParaRPr lang="ko-KR" altLang="en-US" sz="2000" spc="-8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grpSp>
            <p:nvGrpSpPr>
              <p:cNvPr id="119" name="그룹 118">
                <a:extLst>
                  <a:ext uri="{FF2B5EF4-FFF2-40B4-BE49-F238E27FC236}">
                    <a16:creationId xmlns:a16="http://schemas.microsoft.com/office/drawing/2014/main" id="{E381CCD5-9549-6577-3576-15A2BB1B5032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20" name="원호 119">
                  <a:extLst>
                    <a:ext uri="{FF2B5EF4-FFF2-40B4-BE49-F238E27FC236}">
                      <a16:creationId xmlns:a16="http://schemas.microsoft.com/office/drawing/2014/main" id="{DB74FC34-6557-2D8D-DD02-21F71AA51A81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21" name="자유형: 도형 120">
                  <a:extLst>
                    <a:ext uri="{FF2B5EF4-FFF2-40B4-BE49-F238E27FC236}">
                      <a16:creationId xmlns:a16="http://schemas.microsoft.com/office/drawing/2014/main" id="{5951F538-EEC6-1A90-488E-927B226CA013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grpSp>
          <p:nvGrpSpPr>
            <p:cNvPr id="128" name="그룹 127">
              <a:extLst>
                <a:ext uri="{FF2B5EF4-FFF2-40B4-BE49-F238E27FC236}">
                  <a16:creationId xmlns:a16="http://schemas.microsoft.com/office/drawing/2014/main" id="{1B1C71C0-188D-4862-78D9-97D3BA3E73B8}"/>
                </a:ext>
              </a:extLst>
            </p:cNvPr>
            <p:cNvGrpSpPr/>
            <p:nvPr/>
          </p:nvGrpSpPr>
          <p:grpSpPr>
            <a:xfrm>
              <a:off x="6323020" y="5585788"/>
              <a:ext cx="4429737" cy="463460"/>
              <a:chOff x="3965516" y="2790917"/>
              <a:chExt cx="4429737" cy="463460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B86F305-E30D-86EA-75EB-FC8391E227A7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411303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schemeClr val="bg1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교통비</a:t>
                </a:r>
              </a:p>
            </p:txBody>
          </p:sp>
          <p:grpSp>
            <p:nvGrpSpPr>
              <p:cNvPr id="130" name="그룹 129">
                <a:extLst>
                  <a:ext uri="{FF2B5EF4-FFF2-40B4-BE49-F238E27FC236}">
                    <a16:creationId xmlns:a16="http://schemas.microsoft.com/office/drawing/2014/main" id="{E4756FB8-0774-1CDD-3E83-85058EDE4C89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31" name="원호 130">
                  <a:extLst>
                    <a:ext uri="{FF2B5EF4-FFF2-40B4-BE49-F238E27FC236}">
                      <a16:creationId xmlns:a16="http://schemas.microsoft.com/office/drawing/2014/main" id="{0F87CA34-D64A-D61E-FEFE-EF927BD2009C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32" name="자유형: 도형 131">
                  <a:extLst>
                    <a:ext uri="{FF2B5EF4-FFF2-40B4-BE49-F238E27FC236}">
                      <a16:creationId xmlns:a16="http://schemas.microsoft.com/office/drawing/2014/main" id="{A3787EE9-CDE9-BC55-A9D9-AD00AB5F118F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578D6F3-8341-2DA4-6099-93E4395D27AF}"/>
              </a:ext>
            </a:extLst>
          </p:cNvPr>
          <p:cNvSpPr txBox="1"/>
          <p:nvPr/>
        </p:nvSpPr>
        <p:spPr>
          <a:xfrm flipH="1">
            <a:off x="2605542" y="5477607"/>
            <a:ext cx="6980916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문제 정의와 해법 구상이 동시에 변화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46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D5CCD-D50C-FBF7-EB8C-90615D73F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C3FD7D9-5BF2-29BE-4B65-648C2514728B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E3B3D-E9F5-3E25-9F17-7F25A406AAA9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0C1E02-CEE4-E4AB-F722-7F87585C1F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32CBB9-7127-3E2B-E889-220542104F27}"/>
              </a:ext>
            </a:extLst>
          </p:cNvPr>
          <p:cNvSpPr txBox="1"/>
          <p:nvPr/>
        </p:nvSpPr>
        <p:spPr>
          <a:xfrm>
            <a:off x="1461396" y="2290740"/>
            <a:ext cx="262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길들여진 문제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2E30F-CCA0-D23F-5702-94D784901947}"/>
              </a:ext>
            </a:extLst>
          </p:cNvPr>
          <p:cNvSpPr txBox="1"/>
          <p:nvPr/>
        </p:nvSpPr>
        <p:spPr>
          <a:xfrm>
            <a:off x="8296764" y="2290740"/>
            <a:ext cx="2245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사악한 문제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2CEA262-6045-07B0-8A2E-621041DC9365}"/>
              </a:ext>
            </a:extLst>
          </p:cNvPr>
          <p:cNvGrpSpPr/>
          <p:nvPr/>
        </p:nvGrpSpPr>
        <p:grpSpPr>
          <a:xfrm>
            <a:off x="1479487" y="3044127"/>
            <a:ext cx="2496520" cy="2580929"/>
            <a:chOff x="1479487" y="3633061"/>
            <a:chExt cx="2496520" cy="2580929"/>
          </a:xfrm>
        </p:grpSpPr>
        <p:pic>
          <p:nvPicPr>
            <p:cNvPr id="5" name="그림 4" descr="텍스트, 친필, 폰트, 스크린샷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375829C-A77C-494B-152B-857B4177C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487" y="3633061"/>
              <a:ext cx="2496520" cy="24965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84C683-E826-686D-4CA2-52268C059886}"/>
                </a:ext>
              </a:extLst>
            </p:cNvPr>
            <p:cNvSpPr txBox="1"/>
            <p:nvPr/>
          </p:nvSpPr>
          <p:spPr>
            <a:xfrm>
              <a:off x="2305836" y="5556118"/>
              <a:ext cx="843821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시험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9619201-0C1B-FD8A-1CE1-BFB3EA882CA2}"/>
              </a:ext>
            </a:extLst>
          </p:cNvPr>
          <p:cNvGrpSpPr/>
          <p:nvPr/>
        </p:nvGrpSpPr>
        <p:grpSpPr>
          <a:xfrm>
            <a:off x="7875722" y="2901356"/>
            <a:ext cx="2779362" cy="2779362"/>
            <a:chOff x="7875722" y="3490290"/>
            <a:chExt cx="2779362" cy="2779362"/>
          </a:xfrm>
        </p:grpSpPr>
        <p:pic>
          <p:nvPicPr>
            <p:cNvPr id="10" name="그림 9" descr="인간의 얼굴, 사람, 의류, 일러스트레이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4BAFA8A-5C48-B2BA-A9AC-55EAC338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722" y="3490290"/>
              <a:ext cx="2779362" cy="27793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B6E091-EB52-402C-8E85-AEE4704F9878}"/>
                </a:ext>
              </a:extLst>
            </p:cNvPr>
            <p:cNvSpPr txBox="1"/>
            <p:nvPr/>
          </p:nvSpPr>
          <p:spPr>
            <a:xfrm>
              <a:off x="9047101" y="5529100"/>
              <a:ext cx="808556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3000" spc="-13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토론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15" name="말풍선: 타원형 14">
            <a:extLst>
              <a:ext uri="{FF2B5EF4-FFF2-40B4-BE49-F238E27FC236}">
                <a16:creationId xmlns:a16="http://schemas.microsoft.com/office/drawing/2014/main" id="{E21FAADD-2D65-827D-CD23-70FB17A3EB71}"/>
              </a:ext>
            </a:extLst>
          </p:cNvPr>
          <p:cNvSpPr/>
          <p:nvPr/>
        </p:nvSpPr>
        <p:spPr>
          <a:xfrm>
            <a:off x="3149657" y="4602997"/>
            <a:ext cx="1973356" cy="1322150"/>
          </a:xfrm>
          <a:prstGeom prst="wedgeEllipseCallout">
            <a:avLst>
              <a:gd name="adj1" fmla="val -46940"/>
              <a:gd name="adj2" fmla="val -39074"/>
            </a:avLst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맞다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/</a:t>
            </a:r>
            <a:b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틀리다</a:t>
            </a:r>
          </a:p>
        </p:txBody>
      </p:sp>
      <p:sp>
        <p:nvSpPr>
          <p:cNvPr id="17" name="말풍선: 타원형 16">
            <a:extLst>
              <a:ext uri="{FF2B5EF4-FFF2-40B4-BE49-F238E27FC236}">
                <a16:creationId xmlns:a16="http://schemas.microsoft.com/office/drawing/2014/main" id="{63460AF2-840F-3184-E93E-49CE6AA14533}"/>
              </a:ext>
            </a:extLst>
          </p:cNvPr>
          <p:cNvSpPr/>
          <p:nvPr/>
        </p:nvSpPr>
        <p:spPr>
          <a:xfrm>
            <a:off x="7068987" y="4635045"/>
            <a:ext cx="1973356" cy="1322150"/>
          </a:xfrm>
          <a:prstGeom prst="wedgeEllipseCallout">
            <a:avLst>
              <a:gd name="adj1" fmla="val 39844"/>
              <a:gd name="adj2" fmla="val -49038"/>
            </a:avLst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더 낫다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/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덜 낫다</a:t>
            </a:r>
          </a:p>
        </p:txBody>
      </p:sp>
    </p:spTree>
    <p:extLst>
      <p:ext uri="{BB962C8B-B14F-4D97-AF65-F5344CB8AC3E}">
        <p14:creationId xmlns:p14="http://schemas.microsoft.com/office/powerpoint/2010/main" val="18663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BC39C-4C7C-624F-261E-ED0D34E69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4A05190-2916-1214-38DE-391D5B49440E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0ECC9-CBA6-228A-A149-2BD0BE615224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B75A47-8E8E-735B-D88D-A9758A76BB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0A517AF2-C029-BC30-661B-1E4F8475936E}"/>
              </a:ext>
            </a:extLst>
          </p:cNvPr>
          <p:cNvGrpSpPr/>
          <p:nvPr/>
        </p:nvGrpSpPr>
        <p:grpSpPr>
          <a:xfrm>
            <a:off x="1917588" y="2771180"/>
            <a:ext cx="4755860" cy="537648"/>
            <a:chOff x="749019" y="2558269"/>
            <a:chExt cx="3441700" cy="537648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CB4F070C-4AE9-7DF6-B5FF-EA277FA3FB84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3F810E-FC25-12FE-6C1E-40FC3171DBD0}"/>
                </a:ext>
              </a:extLst>
            </p:cNvPr>
            <p:cNvSpPr txBox="1"/>
            <p:nvPr/>
          </p:nvSpPr>
          <p:spPr>
            <a:xfrm>
              <a:off x="1397283" y="2558269"/>
              <a:ext cx="2145172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도서관 냉난방기 교체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ACB1E5D-BE84-1DFF-784D-83053B22C72C}"/>
              </a:ext>
            </a:extLst>
          </p:cNvPr>
          <p:cNvGrpSpPr/>
          <p:nvPr/>
        </p:nvGrpSpPr>
        <p:grpSpPr>
          <a:xfrm>
            <a:off x="1917588" y="3512543"/>
            <a:ext cx="4755860" cy="537648"/>
            <a:chOff x="749019" y="2558269"/>
            <a:chExt cx="3441700" cy="537648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676D58D5-64C1-B8E7-E3FD-37682B72BF4E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F1E58F-2BC0-7D6E-B50C-5924D505ADF4}"/>
                </a:ext>
              </a:extLst>
            </p:cNvPr>
            <p:cNvSpPr txBox="1"/>
            <p:nvPr/>
          </p:nvSpPr>
          <p:spPr>
            <a:xfrm>
              <a:off x="1236036" y="2558269"/>
              <a:ext cx="2467667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청년 주거 안정 대책 마련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D65A2EB-05BD-8AC7-BCE4-73496AC0448D}"/>
              </a:ext>
            </a:extLst>
          </p:cNvPr>
          <p:cNvGrpSpPr/>
          <p:nvPr/>
        </p:nvGrpSpPr>
        <p:grpSpPr>
          <a:xfrm>
            <a:off x="1917588" y="4253906"/>
            <a:ext cx="4755860" cy="537648"/>
            <a:chOff x="749019" y="2558269"/>
            <a:chExt cx="3441700" cy="537648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230F544F-1A38-5522-9E02-27E1F15F63EE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D0169E-7AAE-ABC0-56A0-95DBD39BABA1}"/>
                </a:ext>
              </a:extLst>
            </p:cNvPr>
            <p:cNvSpPr txBox="1"/>
            <p:nvPr/>
          </p:nvSpPr>
          <p:spPr>
            <a:xfrm>
              <a:off x="1024906" y="2558269"/>
              <a:ext cx="2889927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노인 복지 서비스 접근성 향상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76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AC0B4-2E6C-DD56-5614-F0C26F9AB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사각형: 잘린 한쪽 모서리 16">
            <a:extLst>
              <a:ext uri="{FF2B5EF4-FFF2-40B4-BE49-F238E27FC236}">
                <a16:creationId xmlns:a16="http://schemas.microsoft.com/office/drawing/2014/main" id="{5C6B428E-0FF0-96ED-B0FB-D919009E73E1}"/>
              </a:ext>
            </a:extLst>
          </p:cNvPr>
          <p:cNvSpPr/>
          <p:nvPr/>
        </p:nvSpPr>
        <p:spPr>
          <a:xfrm flipV="1">
            <a:off x="1838941" y="4318452"/>
            <a:ext cx="5424558" cy="1865755"/>
          </a:xfrm>
          <a:prstGeom prst="snip1Rect">
            <a:avLst>
              <a:gd name="adj" fmla="val 23857"/>
            </a:avLst>
          </a:prstGeom>
          <a:solidFill>
            <a:srgbClr val="0B2EB7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30447CF-8D73-CF63-1A09-21092348C316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99198-4C21-2F4E-2338-9E7F54569EC6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C5AEB43-A05C-B8A5-BFD5-F4D92A27C8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996D16C1-7A69-E584-1AB4-E931BBCD339D}"/>
              </a:ext>
            </a:extLst>
          </p:cNvPr>
          <p:cNvGrpSpPr/>
          <p:nvPr/>
        </p:nvGrpSpPr>
        <p:grpSpPr>
          <a:xfrm>
            <a:off x="1917588" y="2771180"/>
            <a:ext cx="4755860" cy="537648"/>
            <a:chOff x="749019" y="2558269"/>
            <a:chExt cx="3441700" cy="537648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6683A4A3-B0CC-0813-D971-8516EA5BADF4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59ACC7-B811-3D8E-7394-C5D99DDFCEA4}"/>
                </a:ext>
              </a:extLst>
            </p:cNvPr>
            <p:cNvSpPr txBox="1"/>
            <p:nvPr/>
          </p:nvSpPr>
          <p:spPr>
            <a:xfrm>
              <a:off x="1397283" y="2558269"/>
              <a:ext cx="2145172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도서관 냉난방기 교체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4B69A3EC-0898-941B-6D1F-D099D4F56EE0}"/>
              </a:ext>
            </a:extLst>
          </p:cNvPr>
          <p:cNvGrpSpPr/>
          <p:nvPr/>
        </p:nvGrpSpPr>
        <p:grpSpPr>
          <a:xfrm>
            <a:off x="1917588" y="4318453"/>
            <a:ext cx="4755860" cy="537648"/>
            <a:chOff x="749019" y="2558269"/>
            <a:chExt cx="3441700" cy="537648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EB6F5950-4B8C-84CE-A5EF-3DF1C72FFDC6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5A88AE-7800-D27D-850C-96BAC330A592}"/>
                </a:ext>
              </a:extLst>
            </p:cNvPr>
            <p:cNvSpPr txBox="1"/>
            <p:nvPr/>
          </p:nvSpPr>
          <p:spPr>
            <a:xfrm>
              <a:off x="1236036" y="2558269"/>
              <a:ext cx="2467667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청년 주거 안정 대책 마련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5BCE188-B3AD-5BA2-EC8C-C0C9BC17D2B4}"/>
              </a:ext>
            </a:extLst>
          </p:cNvPr>
          <p:cNvGrpSpPr/>
          <p:nvPr/>
        </p:nvGrpSpPr>
        <p:grpSpPr>
          <a:xfrm>
            <a:off x="1917588" y="5059816"/>
            <a:ext cx="4755860" cy="537648"/>
            <a:chOff x="749019" y="2558269"/>
            <a:chExt cx="3441700" cy="537648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B940C823-8EAC-B289-B4D7-8ACE354B35B9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F8C201-4798-6E9B-41EE-17A84F437FDB}"/>
                </a:ext>
              </a:extLst>
            </p:cNvPr>
            <p:cNvSpPr txBox="1"/>
            <p:nvPr/>
          </p:nvSpPr>
          <p:spPr>
            <a:xfrm>
              <a:off x="1024906" y="2558269"/>
              <a:ext cx="2889927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노인 복지 서비스 접근성 향상</a:t>
              </a:r>
            </a:p>
          </p:txBody>
        </p:sp>
      </p:grpSp>
      <p:sp>
        <p:nvSpPr>
          <p:cNvPr id="15" name="사각형: 잘린 한쪽 모서리 14">
            <a:extLst>
              <a:ext uri="{FF2B5EF4-FFF2-40B4-BE49-F238E27FC236}">
                <a16:creationId xmlns:a16="http://schemas.microsoft.com/office/drawing/2014/main" id="{DA9565D5-56B7-7C93-6710-B0C30B9AF3C0}"/>
              </a:ext>
            </a:extLst>
          </p:cNvPr>
          <p:cNvSpPr/>
          <p:nvPr/>
        </p:nvSpPr>
        <p:spPr>
          <a:xfrm flipV="1">
            <a:off x="1911267" y="2589297"/>
            <a:ext cx="5424558" cy="1437280"/>
          </a:xfrm>
          <a:prstGeom prst="snip1Rect">
            <a:avLst>
              <a:gd name="adj" fmla="val 23857"/>
            </a:avLst>
          </a:prstGeom>
          <a:solidFill>
            <a:srgbClr val="0B2EB7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21E5BA-265B-77FF-2726-E952AC07CCD7}"/>
              </a:ext>
            </a:extLst>
          </p:cNvPr>
          <p:cNvSpPr txBox="1"/>
          <p:nvPr/>
        </p:nvSpPr>
        <p:spPr>
          <a:xfrm>
            <a:off x="2112031" y="3401058"/>
            <a:ext cx="4836260" cy="467692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lvl="0" algn="ctr" defTabSz="914400" rtl="0" eaLnBrk="1" fontAlgn="auto" latinLnBrk="1" hangingPunct="1">
              <a:lnSpc>
                <a:spcPct val="145000"/>
              </a:lnSpc>
              <a:spcBef>
                <a:spcPts val="0"/>
              </a:spcBef>
              <a:buClr>
                <a:srgbClr val="4741BE"/>
              </a:buClr>
              <a:buSzTx/>
              <a:tabLst/>
              <a:defRPr/>
            </a:pPr>
            <a:r>
              <a:rPr lang="ko-KR" altLang="en-US" sz="1850" b="1" spc="-7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원인과 해결책이 명확하고</a:t>
            </a:r>
            <a:r>
              <a:rPr lang="en-US" altLang="ko-KR" sz="1850" b="1" spc="-7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850" b="1" spc="-7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해결 여부를 쉽게 확인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4BB574-1E0A-981A-925C-CD85254FEC53}"/>
              </a:ext>
            </a:extLst>
          </p:cNvPr>
          <p:cNvSpPr txBox="1"/>
          <p:nvPr/>
        </p:nvSpPr>
        <p:spPr>
          <a:xfrm>
            <a:off x="1836759" y="5618401"/>
            <a:ext cx="5149167" cy="467692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lvl="0" algn="ctr">
              <a:lnSpc>
                <a:spcPct val="145000"/>
              </a:lnSpc>
              <a:buClr>
                <a:srgbClr val="4741BE"/>
              </a:buClr>
              <a:defRPr/>
            </a:pPr>
            <a:r>
              <a:rPr lang="ko-KR" altLang="en-US" sz="1850" b="1" spc="-7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다양한 이해관계와 가치 판단</a:t>
            </a:r>
            <a:r>
              <a:rPr lang="en-US" altLang="ko-KR" sz="1850" b="1" spc="-7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850" b="1" spc="-70" dirty="0">
                <a:solidFill>
                  <a:srgbClr val="C0000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환경 변화가 얽혀 있음</a:t>
            </a:r>
          </a:p>
        </p:txBody>
      </p:sp>
    </p:spTree>
    <p:extLst>
      <p:ext uri="{BB962C8B-B14F-4D97-AF65-F5344CB8AC3E}">
        <p14:creationId xmlns:p14="http://schemas.microsoft.com/office/powerpoint/2010/main" val="177433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0D60D-2CB7-253D-ED07-208ED0882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4B2A648-A17D-5800-43DD-7F1AE65BF068}"/>
              </a:ext>
            </a:extLst>
          </p:cNvPr>
          <p:cNvSpPr txBox="1"/>
          <p:nvPr/>
        </p:nvSpPr>
        <p:spPr>
          <a:xfrm flipH="1">
            <a:off x="2431292" y="3572542"/>
            <a:ext cx="5627031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해법이 새로운 문제를 만들어 낼 수 있음</a:t>
            </a:r>
            <a:endParaRPr lang="ko-KR" altLang="en-US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453282-A9F1-0894-1664-C61484F73D16}"/>
              </a:ext>
            </a:extLst>
          </p:cNvPr>
          <p:cNvSpPr txBox="1"/>
          <p:nvPr/>
        </p:nvSpPr>
        <p:spPr>
          <a:xfrm flipH="1">
            <a:off x="2431292" y="4137578"/>
            <a:ext cx="5627031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이해관계자마다 문제의 모습이 다르게 보임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3B7EF0F-AAF7-366A-7D34-661E60520D83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65461-82FD-9C89-60F3-4EE4C8420644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585D42-34B3-544E-1F70-C430B589F7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81222D-F10B-79A7-CE03-B10E3B110922}"/>
              </a:ext>
            </a:extLst>
          </p:cNvPr>
          <p:cNvSpPr txBox="1"/>
          <p:nvPr/>
        </p:nvSpPr>
        <p:spPr>
          <a:xfrm flipH="1">
            <a:off x="2431292" y="3007507"/>
            <a:ext cx="5627031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정의하기 어렵고 끝나는 지점이 불분명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9F8343F-CC71-02DC-D3C5-6B394357C48C}"/>
              </a:ext>
            </a:extLst>
          </p:cNvPr>
          <p:cNvGrpSpPr/>
          <p:nvPr/>
        </p:nvGrpSpPr>
        <p:grpSpPr>
          <a:xfrm>
            <a:off x="1062927" y="2889520"/>
            <a:ext cx="1878814" cy="1878814"/>
            <a:chOff x="1062927" y="2889520"/>
            <a:chExt cx="1878814" cy="1878814"/>
          </a:xfrm>
        </p:grpSpPr>
        <p:sp>
          <p:nvSpPr>
            <p:cNvPr id="9" name="사각형: 잘린 대각선 방향 모서리 8">
              <a:extLst>
                <a:ext uri="{FF2B5EF4-FFF2-40B4-BE49-F238E27FC236}">
                  <a16:creationId xmlns:a16="http://schemas.microsoft.com/office/drawing/2014/main" id="{FA283E69-441B-AFFD-B40F-13B2FF1801D7}"/>
                </a:ext>
              </a:extLst>
            </p:cNvPr>
            <p:cNvSpPr/>
            <p:nvPr/>
          </p:nvSpPr>
          <p:spPr>
            <a:xfrm>
              <a:off x="1062927" y="288952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9A98F150-03FB-5859-0195-34EFB04D3591}"/>
                </a:ext>
              </a:extLst>
            </p:cNvPr>
            <p:cNvSpPr/>
            <p:nvPr/>
          </p:nvSpPr>
          <p:spPr>
            <a:xfrm>
              <a:off x="1180914" y="300750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A53FE5-5506-6D04-9142-D27B48D80D45}"/>
                </a:ext>
              </a:extLst>
            </p:cNvPr>
            <p:cNvSpPr txBox="1"/>
            <p:nvPr/>
          </p:nvSpPr>
          <p:spPr>
            <a:xfrm>
              <a:off x="1594049" y="3537308"/>
              <a:ext cx="816569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공감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B4F16CE-2E8F-ED97-2E6A-351F88D0491F}"/>
              </a:ext>
            </a:extLst>
          </p:cNvPr>
          <p:cNvSpPr txBox="1"/>
          <p:nvPr/>
        </p:nvSpPr>
        <p:spPr>
          <a:xfrm>
            <a:off x="1170564" y="4909654"/>
            <a:ext cx="6989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학습과 실험을 통한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점진적 접근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86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6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5CA31-B0E2-0628-13FD-023BF558D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57BE010-C4EF-9526-F9A8-BAC0C1C05F65}"/>
              </a:ext>
            </a:extLst>
          </p:cNvPr>
          <p:cNvSpPr txBox="1"/>
          <p:nvPr/>
        </p:nvSpPr>
        <p:spPr>
          <a:xfrm>
            <a:off x="778495" y="673792"/>
            <a:ext cx="3401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2909E-2E62-6E13-CA89-21371B3E8F8E}"/>
              </a:ext>
            </a:extLst>
          </p:cNvPr>
          <p:cNvSpPr txBox="1"/>
          <p:nvPr/>
        </p:nvSpPr>
        <p:spPr>
          <a:xfrm>
            <a:off x="1134095" y="1593928"/>
            <a:ext cx="327711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Wicked Problem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의 개념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469E94-7EB2-4A5C-08FE-068E8010E0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BAE71279-B0C7-579B-5268-E6AE97AB6AEB}"/>
              </a:ext>
            </a:extLst>
          </p:cNvPr>
          <p:cNvGrpSpPr/>
          <p:nvPr/>
        </p:nvGrpSpPr>
        <p:grpSpPr>
          <a:xfrm>
            <a:off x="1402614" y="2901942"/>
            <a:ext cx="2332626" cy="2321660"/>
            <a:chOff x="4338627" y="2320025"/>
            <a:chExt cx="1887689" cy="1878814"/>
          </a:xfrm>
        </p:grpSpPr>
        <p:sp>
          <p:nvSpPr>
            <p:cNvPr id="10" name="사각형: 잘린 대각선 방향 모서리 9">
              <a:extLst>
                <a:ext uri="{FF2B5EF4-FFF2-40B4-BE49-F238E27FC236}">
                  <a16:creationId xmlns:a16="http://schemas.microsoft.com/office/drawing/2014/main" id="{82C14CAD-F520-0A95-B93F-8DDBDBFAFFE4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F96A98D-17C7-004F-2855-9315CEDC2CD3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156744-FE8A-3E90-68D8-AB417AC27C6D}"/>
                </a:ext>
              </a:extLst>
            </p:cNvPr>
            <p:cNvSpPr txBox="1"/>
            <p:nvPr/>
          </p:nvSpPr>
          <p:spPr>
            <a:xfrm>
              <a:off x="4367374" y="2824806"/>
              <a:ext cx="1858942" cy="86925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사악한 문제의 </a:t>
              </a:r>
              <a:br>
                <a: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특징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4EFC95B-051A-3E59-DD4C-5E6E7DB8C635}"/>
              </a:ext>
            </a:extLst>
          </p:cNvPr>
          <p:cNvGrpSpPr/>
          <p:nvPr/>
        </p:nvGrpSpPr>
        <p:grpSpPr>
          <a:xfrm>
            <a:off x="8467725" y="2901941"/>
            <a:ext cx="2321660" cy="2321660"/>
            <a:chOff x="4338627" y="2320025"/>
            <a:chExt cx="1878814" cy="1878814"/>
          </a:xfrm>
        </p:grpSpPr>
        <p:sp>
          <p:nvSpPr>
            <p:cNvPr id="14" name="사각형: 잘린 대각선 방향 모서리 13">
              <a:extLst>
                <a:ext uri="{FF2B5EF4-FFF2-40B4-BE49-F238E27FC236}">
                  <a16:creationId xmlns:a16="http://schemas.microsoft.com/office/drawing/2014/main" id="{6890DEAD-43FD-F2B5-8129-5FDABCFDF4D1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54589185-BEF6-AF2B-1FE7-4A7EE07318D4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7A924C-1EBA-084E-8397-D5E292FC4ECC}"/>
                </a:ext>
              </a:extLst>
            </p:cNvPr>
            <p:cNvSpPr txBox="1"/>
            <p:nvPr/>
          </p:nvSpPr>
          <p:spPr>
            <a:xfrm>
              <a:off x="4509551" y="2824806"/>
              <a:ext cx="1536967" cy="86925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실제 사례에</a:t>
              </a:r>
              <a:endPara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도입하기</a:t>
              </a:r>
              <a:endPara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39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4C0F9-0CF5-9A01-4FA8-DD6E8449B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379058-6879-D721-0D34-0AC4CDB3E4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EB16F8-3A48-75CA-3EF3-EB98EE006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F1AC5D-3228-6DAF-D1AE-A22B07E1D2A6}"/>
              </a:ext>
            </a:extLst>
          </p:cNvPr>
          <p:cNvSpPr txBox="1"/>
          <p:nvPr/>
        </p:nvSpPr>
        <p:spPr>
          <a:xfrm>
            <a:off x="2873003" y="2529890"/>
            <a:ext cx="64459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4089618-CBA6-1652-EA34-6AA4F71F08E9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019A99FB-2954-419C-4A61-5872B7F7025D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80B0BE4D-A54E-C159-DE61-FD92C42F556A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436B8587-FE1E-D87B-0810-A80F9413946A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ED05F3A-19BD-0EC1-91C4-1A6CED420D0C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3745453F-6F56-F3F3-F569-7E06E7E91AEC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C29DEA3-9283-901D-CF32-1997308B737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5B9066-2DBF-E496-B9A2-4F7D8C0DDF25}"/>
              </a:ext>
            </a:extLst>
          </p:cNvPr>
          <p:cNvSpPr txBox="1"/>
          <p:nvPr/>
        </p:nvSpPr>
        <p:spPr>
          <a:xfrm>
            <a:off x="6021351" y="1593371"/>
            <a:ext cx="46679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3217773-67B6-CD33-65B3-A3C4D69E8F76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2C66F43A-5D97-95C6-071F-424DD7E58B7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6CBD01AD-C053-7BAF-1805-A7D918A042A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05BFA6AB-E1A6-4A28-658C-C6772E05DF09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30FDF2B6-64BF-4DA0-3FE8-23FBFD16978F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2B583ED2-115A-D3EB-52D4-32675E6397BE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DD1C3E21-AD76-82C0-4CE5-F4651A9F53F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C45BEB84-C817-6248-404B-BDE0184FFD9F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349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1419E-1E23-DAA9-5535-292DD8B8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9C1A52D-77E0-535A-4287-6EB485AD945E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FA154-F720-783E-08BD-24CD49B856B7}"/>
              </a:ext>
            </a:extLst>
          </p:cNvPr>
          <p:cNvSpPr txBox="1"/>
          <p:nvPr/>
        </p:nvSpPr>
        <p:spPr>
          <a:xfrm>
            <a:off x="1134095" y="1593928"/>
            <a:ext cx="17895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정의의 난해성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8B6A52-0112-F42F-3CA0-9F2035DCF7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3FD3ABE-73C1-E68C-6130-84176E3472FB}"/>
              </a:ext>
            </a:extLst>
          </p:cNvPr>
          <p:cNvGrpSpPr/>
          <p:nvPr/>
        </p:nvGrpSpPr>
        <p:grpSpPr>
          <a:xfrm>
            <a:off x="2658075" y="5811757"/>
            <a:ext cx="6425600" cy="469900"/>
            <a:chOff x="5030469" y="4502150"/>
            <a:chExt cx="5828031" cy="469900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48BA3DE0-C0E6-C762-721A-A12EF879270A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BDCB1D-11F9-D5E2-4B92-357D04E39610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사악한 문제의 특징 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10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가지 제시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ACD15817-8459-3ADA-F6F7-B8FC777B4EA2}"/>
              </a:ext>
            </a:extLst>
          </p:cNvPr>
          <p:cNvGrpSpPr/>
          <p:nvPr/>
        </p:nvGrpSpPr>
        <p:grpSpPr>
          <a:xfrm>
            <a:off x="2308315" y="4912360"/>
            <a:ext cx="1870036" cy="1091925"/>
            <a:chOff x="1065246" y="3322255"/>
            <a:chExt cx="1743009" cy="1017755"/>
          </a:xfrm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FE6CB90D-E03B-CA58-10FC-622E56283AAE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E2C94EBF-11B9-6908-87C0-D910EE0052FE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D06FB3-1B6F-9CFA-C39B-3452B2FF062C}"/>
                </a:ext>
              </a:extLst>
            </p:cNvPr>
            <p:cNvSpPr txBox="1"/>
            <p:nvPr/>
          </p:nvSpPr>
          <p:spPr>
            <a:xfrm>
              <a:off x="1186406" y="3478158"/>
              <a:ext cx="1500689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리텔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&amp;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웨버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9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447F0-1637-B2EA-8312-08294DDA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1A5AD259-059D-CCB0-02AB-1A62A2666D8A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6DEF053C-6E5A-AA4E-7035-35E141ADC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3CEC36D0-7A5D-0C8B-997A-B84BCD618B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9D978E-D531-A6EC-0712-8337A3F9AB2C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AAB29134-4626-ED0A-DC14-00FB195DCB14}"/>
              </a:ext>
            </a:extLst>
          </p:cNvPr>
          <p:cNvGrpSpPr/>
          <p:nvPr/>
        </p:nvGrpSpPr>
        <p:grpSpPr>
          <a:xfrm>
            <a:off x="712807" y="1408123"/>
            <a:ext cx="2632800" cy="2632800"/>
            <a:chOff x="1067900" y="2691960"/>
            <a:chExt cx="2308380" cy="2308380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DF112EEB-781B-CBFF-0DF0-36F41005055D}"/>
                </a:ext>
              </a:extLst>
            </p:cNvPr>
            <p:cNvSpPr/>
            <p:nvPr/>
          </p:nvSpPr>
          <p:spPr>
            <a:xfrm>
              <a:off x="1067900" y="2691960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70151C-C7F9-0BAE-12E5-9E67B0866971}"/>
                </a:ext>
              </a:extLst>
            </p:cNvPr>
            <p:cNvSpPr txBox="1"/>
            <p:nvPr/>
          </p:nvSpPr>
          <p:spPr>
            <a:xfrm>
              <a:off x="1235872" y="3110629"/>
              <a:ext cx="1972447" cy="14302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prstClr val="white"/>
                </a:buClr>
                <a:defRPr/>
              </a:pPr>
              <a:r>
                <a:rPr lang="ko-KR" altLang="en-US" sz="4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왜</a:t>
              </a:r>
              <a:endParaRPr lang="en-US" altLang="ko-KR" sz="4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7A52C4"/>
                </a:solidFill>
                <a:latin typeface="카페24 아네모네" pitchFamily="2" charset="-127"/>
                <a:ea typeface="카페24 아네모네" pitchFamily="2" charset="-127"/>
              </a:endParaRPr>
            </a:p>
            <a:p>
              <a:pPr lvl="0" algn="ctr">
                <a:buClr>
                  <a:prstClr val="white"/>
                </a:buClr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정책디자인이 </a:t>
              </a:r>
              <a:br>
                <a:rPr lang="en-US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필요한가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7A52C4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EEA921B-5157-5B41-CD92-37C7247CBA4A}"/>
              </a:ext>
            </a:extLst>
          </p:cNvPr>
          <p:cNvGrpSpPr/>
          <p:nvPr/>
        </p:nvGrpSpPr>
        <p:grpSpPr>
          <a:xfrm>
            <a:off x="3769353" y="2326442"/>
            <a:ext cx="4995505" cy="1263679"/>
            <a:chOff x="3965516" y="2790917"/>
            <a:chExt cx="4995505" cy="12636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E40463-22C2-1FE8-DA99-3DE25E46D1AB}"/>
                </a:ext>
              </a:extLst>
            </p:cNvPr>
            <p:cNvSpPr txBox="1"/>
            <p:nvPr/>
          </p:nvSpPr>
          <p:spPr>
            <a:xfrm>
              <a:off x="4282222" y="2790917"/>
              <a:ext cx="4678799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기존의 정부 중심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(top-down)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해결 방식은 복잡한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현대 사회문제에 대응하는 데 한계가 있음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4323BF15-DA99-EA92-4776-C619C3DCE6B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096C4393-064B-7969-AD75-40AD1A4019E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7E8B089-BD8E-A8B9-17B6-7E5C815893F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7B92914-5346-BE7A-3EAB-A47A3014206B}"/>
              </a:ext>
            </a:extLst>
          </p:cNvPr>
          <p:cNvGrpSpPr/>
          <p:nvPr/>
        </p:nvGrpSpPr>
        <p:grpSpPr>
          <a:xfrm>
            <a:off x="3769353" y="3696307"/>
            <a:ext cx="5218530" cy="863570"/>
            <a:chOff x="3965516" y="2790917"/>
            <a:chExt cx="5218530" cy="86357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EE703D-90C6-6D56-9263-2E64CF735097}"/>
                </a:ext>
              </a:extLst>
            </p:cNvPr>
            <p:cNvSpPr txBox="1"/>
            <p:nvPr/>
          </p:nvSpPr>
          <p:spPr>
            <a:xfrm>
              <a:off x="4282222" y="2790917"/>
              <a:ext cx="490182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이를 극복하기 위해서는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사람 중심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(human-centered)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접근 필요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ED878937-02E5-DA4D-448E-E77BE546C91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678D2DAF-1890-3835-96F3-6A1EF5A6DF0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7FE94919-1E0E-0AEF-C141-2DF84630AEE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E32FF71-8BA0-C9DB-1795-49D4148E259A}"/>
              </a:ext>
            </a:extLst>
          </p:cNvPr>
          <p:cNvGrpSpPr/>
          <p:nvPr/>
        </p:nvGrpSpPr>
        <p:grpSpPr>
          <a:xfrm>
            <a:off x="3769353" y="4666062"/>
            <a:ext cx="4995505" cy="863570"/>
            <a:chOff x="3965516" y="2790917"/>
            <a:chExt cx="4995505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3B4970-E315-247E-21E1-EB15F258B413}"/>
                </a:ext>
              </a:extLst>
            </p:cNvPr>
            <p:cNvSpPr txBox="1"/>
            <p:nvPr/>
          </p:nvSpPr>
          <p:spPr>
            <a:xfrm>
              <a:off x="4282222" y="2790917"/>
              <a:ext cx="467879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효과적인 정책 설계의 첫걸음은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문제의 본질을 올바르게 정의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하는 것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40579CBA-720E-ECCA-7B5B-07D25E69E7C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3881DFC9-0754-834A-A868-9C4228E9806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1DED61B0-8553-0BC2-F334-F5ECF0D0323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12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B6E1F-04C4-341C-1E9F-0F9DA7591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D1EA75A-C4FE-1AC9-3700-FA857CBB1A08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485302-15A7-0669-5B83-7928AD342AF8}"/>
              </a:ext>
            </a:extLst>
          </p:cNvPr>
          <p:cNvSpPr txBox="1"/>
          <p:nvPr/>
        </p:nvSpPr>
        <p:spPr>
          <a:xfrm>
            <a:off x="1134095" y="1593928"/>
            <a:ext cx="17895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정의의 난해성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0499E2-BA21-0A92-3117-85077BAF33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50165C5-EE01-6FB7-3B70-BAD0B4F1CCBB}"/>
              </a:ext>
            </a:extLst>
          </p:cNvPr>
          <p:cNvSpPr txBox="1"/>
          <p:nvPr/>
        </p:nvSpPr>
        <p:spPr>
          <a:xfrm>
            <a:off x="4099496" y="3160693"/>
            <a:ext cx="725711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문제에 대한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결정적인 공식이 없다는 것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699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FA7E0-5E49-86C3-5ABC-258FF51DF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칠판, 친필, 화이트보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E3A2EA-05BF-001A-01DD-04583A97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A126CDB0-36E6-37A6-89AF-870A33B69992}"/>
              </a:ext>
            </a:extLst>
          </p:cNvPr>
          <p:cNvSpPr/>
          <p:nvPr/>
        </p:nvSpPr>
        <p:spPr>
          <a:xfrm>
            <a:off x="0" y="1137316"/>
            <a:ext cx="6096000" cy="4641395"/>
          </a:xfrm>
          <a:prstGeom prst="roundRect">
            <a:avLst/>
          </a:prstGeom>
          <a:solidFill>
            <a:schemeClr val="bg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1C10E-506D-E7E9-D3D7-05EAF6A1F788}"/>
              </a:ext>
            </a:extLst>
          </p:cNvPr>
          <p:cNvSpPr txBox="1"/>
          <p:nvPr/>
        </p:nvSpPr>
        <p:spPr>
          <a:xfrm>
            <a:off x="1506367" y="1383846"/>
            <a:ext cx="262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길들여진 문제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18FF13D-2DE9-7A24-F4B3-9F8C8C2FF39A}"/>
              </a:ext>
            </a:extLst>
          </p:cNvPr>
          <p:cNvGrpSpPr/>
          <p:nvPr/>
        </p:nvGrpSpPr>
        <p:grpSpPr>
          <a:xfrm>
            <a:off x="543193" y="2164626"/>
            <a:ext cx="1926348" cy="1926348"/>
            <a:chOff x="4600074" y="3663607"/>
            <a:chExt cx="2308380" cy="2308380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8FBE32D2-7377-927A-0C2F-0B919BD05C5C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71930D-7CDF-799A-F51A-78EBDA7799E2}"/>
                </a:ext>
              </a:extLst>
            </p:cNvPr>
            <p:cNvSpPr txBox="1"/>
            <p:nvPr/>
          </p:nvSpPr>
          <p:spPr>
            <a:xfrm>
              <a:off x="4902150" y="4457512"/>
              <a:ext cx="1704231" cy="72057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문제 파악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12" name="화살표: 아래쪽 11">
            <a:extLst>
              <a:ext uri="{FF2B5EF4-FFF2-40B4-BE49-F238E27FC236}">
                <a16:creationId xmlns:a16="http://schemas.microsoft.com/office/drawing/2014/main" id="{14C3160A-CBBE-A30E-F820-E195B9A8DD6C}"/>
              </a:ext>
            </a:extLst>
          </p:cNvPr>
          <p:cNvSpPr/>
          <p:nvPr/>
        </p:nvSpPr>
        <p:spPr>
          <a:xfrm rot="16200000">
            <a:off x="2748564" y="2937496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FF45EF4-E867-B796-8459-ABD9A78E12CB}"/>
              </a:ext>
            </a:extLst>
          </p:cNvPr>
          <p:cNvGrpSpPr/>
          <p:nvPr/>
        </p:nvGrpSpPr>
        <p:grpSpPr>
          <a:xfrm>
            <a:off x="3332519" y="2164626"/>
            <a:ext cx="1926348" cy="1926348"/>
            <a:chOff x="4600074" y="3663607"/>
            <a:chExt cx="2308380" cy="2308380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A413665B-9712-3B6C-832A-425BF014ED84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8EC736-D31E-34FC-D58D-ABD8799B9A9D}"/>
                </a:ext>
              </a:extLst>
            </p:cNvPr>
            <p:cNvSpPr txBox="1"/>
            <p:nvPr/>
          </p:nvSpPr>
          <p:spPr>
            <a:xfrm>
              <a:off x="4716207" y="4457512"/>
              <a:ext cx="2076121" cy="72057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해결책 찾기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545F864-98D9-D5F7-20F8-51709D57A6B0}"/>
              </a:ext>
            </a:extLst>
          </p:cNvPr>
          <p:cNvSpPr txBox="1"/>
          <p:nvPr/>
        </p:nvSpPr>
        <p:spPr>
          <a:xfrm>
            <a:off x="865821" y="4321023"/>
            <a:ext cx="4128053" cy="1249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명확한 조건과 정답으로 </a:t>
            </a:r>
            <a:br>
              <a:rPr lang="ko-KR" altLang="en-US" sz="3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</a:br>
            <a:r>
              <a:rPr lang="ko-KR" altLang="en-US" sz="3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가능한 접근</a:t>
            </a:r>
          </a:p>
        </p:txBody>
      </p:sp>
    </p:spTree>
    <p:extLst>
      <p:ext uri="{BB962C8B-B14F-4D97-AF65-F5344CB8AC3E}">
        <p14:creationId xmlns:p14="http://schemas.microsoft.com/office/powerpoint/2010/main" val="61575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2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8EBE0-BE97-79E6-D5F9-F74CB7D40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책장, 출판, 선반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D8742F-E45B-C747-1B8B-209D0C928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21CB3AF-DFAC-B175-9ABB-751B5F35BC33}"/>
              </a:ext>
            </a:extLst>
          </p:cNvPr>
          <p:cNvSpPr/>
          <p:nvPr/>
        </p:nvSpPr>
        <p:spPr>
          <a:xfrm>
            <a:off x="0" y="2200760"/>
            <a:ext cx="12192000" cy="2466222"/>
          </a:xfrm>
          <a:prstGeom prst="rect">
            <a:avLst/>
          </a:prstGeom>
          <a:solidFill>
            <a:srgbClr val="EBEEF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60BA4-68EF-C3C6-6FC3-1D4C01A49B9F}"/>
              </a:ext>
            </a:extLst>
          </p:cNvPr>
          <p:cNvSpPr txBox="1"/>
          <p:nvPr/>
        </p:nvSpPr>
        <p:spPr>
          <a:xfrm>
            <a:off x="1854631" y="2965493"/>
            <a:ext cx="8482738" cy="10563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“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문제를 이해하는 데 필요한 정보 자체가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 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그 문제를 어떻게 해결할 것인지에 대한 아이디어에 따라 달라진다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.”</a:t>
            </a:r>
            <a:endParaRPr lang="ko-KR" altLang="en-US" sz="2500" spc="-150" dirty="0">
              <a:solidFill>
                <a:prstClr val="black"/>
              </a:solidFill>
              <a:latin typeface="나눔스퀘어 네오 ExtraBold" panose="00000900000000000000" pitchFamily="2" charset="-127"/>
              <a:ea typeface="나눔스퀘어 네오 ExtraBold" panose="000009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39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FE34-7A6D-35ED-772D-B367A79F8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B6D652E-C961-3DB4-1C58-B3E1730C3BEF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E0B38-3C53-F8B4-23CE-38423EC20337}"/>
              </a:ext>
            </a:extLst>
          </p:cNvPr>
          <p:cNvSpPr txBox="1"/>
          <p:nvPr/>
        </p:nvSpPr>
        <p:spPr>
          <a:xfrm>
            <a:off x="1134095" y="1593928"/>
            <a:ext cx="17895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정의의 난해성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1026A9-F89E-2E51-E0EB-3D3075158A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ED4FE7-4424-D675-61DC-FFB4BC1B5CA8}"/>
              </a:ext>
            </a:extLst>
          </p:cNvPr>
          <p:cNvSpPr txBox="1"/>
          <p:nvPr/>
        </p:nvSpPr>
        <p:spPr>
          <a:xfrm>
            <a:off x="4897792" y="1926628"/>
            <a:ext cx="566052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문제 정의가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해결 방향을 정하고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,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38BD0-EBAA-45D2-49CF-FEF1943FEDBA}"/>
              </a:ext>
            </a:extLst>
          </p:cNvPr>
          <p:cNvSpPr txBox="1"/>
          <p:nvPr/>
        </p:nvSpPr>
        <p:spPr>
          <a:xfrm>
            <a:off x="5028811" y="3796316"/>
            <a:ext cx="545053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해결책 구상이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문제 정의를 바꾼다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.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36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8F961-1485-4908-8EAA-08D484B69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실내, 벽, 사람, 집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B3630BF-647D-8925-1D3F-FD4A1A2FD1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>
            <a:fillRect/>
          </a:stretch>
        </p:blipFill>
        <p:spPr>
          <a:xfrm>
            <a:off x="-930" y="0"/>
            <a:ext cx="1219386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2D6F1F-191B-66C2-9A91-34B91427D628}"/>
              </a:ext>
            </a:extLst>
          </p:cNvPr>
          <p:cNvSpPr txBox="1"/>
          <p:nvPr/>
        </p:nvSpPr>
        <p:spPr>
          <a:xfrm>
            <a:off x="819478" y="3075287"/>
            <a:ext cx="25122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빈곤 문제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DAEC37-4DBD-676B-628F-BB6596C00B60}"/>
              </a:ext>
            </a:extLst>
          </p:cNvPr>
          <p:cNvSpPr txBox="1"/>
          <p:nvPr/>
        </p:nvSpPr>
        <p:spPr>
          <a:xfrm flipH="1">
            <a:off x="5839888" y="1815987"/>
            <a:ext cx="4909888" cy="523679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현금 지원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EC40E28-77AD-8ACA-04BD-AEEAF58C49D3}"/>
              </a:ext>
            </a:extLst>
          </p:cNvPr>
          <p:cNvGrpSpPr/>
          <p:nvPr/>
        </p:nvGrpSpPr>
        <p:grpSpPr>
          <a:xfrm>
            <a:off x="4103649" y="1509299"/>
            <a:ext cx="2246688" cy="1144692"/>
            <a:chOff x="4338627" y="2320025"/>
            <a:chExt cx="1878814" cy="1878814"/>
          </a:xfrm>
        </p:grpSpPr>
        <p:sp>
          <p:nvSpPr>
            <p:cNvPr id="23" name="사각형: 잘린 대각선 방향 모서리 22">
              <a:extLst>
                <a:ext uri="{FF2B5EF4-FFF2-40B4-BE49-F238E27FC236}">
                  <a16:creationId xmlns:a16="http://schemas.microsoft.com/office/drawing/2014/main" id="{DAF2FA5B-6581-FE10-0249-A983B9CC754F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0B33BBFE-EEB6-F5C5-CD92-01A1B5997B13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88A07B-FF65-4E20-FC41-49471A1663C7}"/>
                </a:ext>
              </a:extLst>
            </p:cNvPr>
            <p:cNvSpPr txBox="1"/>
            <p:nvPr/>
          </p:nvSpPr>
          <p:spPr>
            <a:xfrm>
              <a:off x="4526065" y="2967813"/>
              <a:ext cx="1503938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소득 부족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26" name="화살표: 아래쪽 25">
            <a:extLst>
              <a:ext uri="{FF2B5EF4-FFF2-40B4-BE49-F238E27FC236}">
                <a16:creationId xmlns:a16="http://schemas.microsoft.com/office/drawing/2014/main" id="{2C23EAC7-8129-D76F-83AD-440A052433AF}"/>
              </a:ext>
            </a:extLst>
          </p:cNvPr>
          <p:cNvSpPr/>
          <p:nvPr/>
        </p:nvSpPr>
        <p:spPr>
          <a:xfrm rot="16200000">
            <a:off x="3252850" y="3133027"/>
            <a:ext cx="739902" cy="683040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BB69AE-DF4F-45A8-948F-E1C0AE7D8F11}"/>
              </a:ext>
            </a:extLst>
          </p:cNvPr>
          <p:cNvSpPr txBox="1"/>
          <p:nvPr/>
        </p:nvSpPr>
        <p:spPr>
          <a:xfrm flipH="1">
            <a:off x="5862190" y="3162464"/>
            <a:ext cx="4909888" cy="523679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교육과 직업훈련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99F14984-8B48-CD0F-474B-C88AD23681B5}"/>
              </a:ext>
            </a:extLst>
          </p:cNvPr>
          <p:cNvGrpSpPr/>
          <p:nvPr/>
        </p:nvGrpSpPr>
        <p:grpSpPr>
          <a:xfrm>
            <a:off x="4098049" y="2855776"/>
            <a:ext cx="2358521" cy="1144692"/>
            <a:chOff x="4329037" y="2320025"/>
            <a:chExt cx="1972335" cy="1878814"/>
          </a:xfrm>
        </p:grpSpPr>
        <p:sp>
          <p:nvSpPr>
            <p:cNvPr id="29" name="사각형: 잘린 대각선 방향 모서리 28">
              <a:extLst>
                <a:ext uri="{FF2B5EF4-FFF2-40B4-BE49-F238E27FC236}">
                  <a16:creationId xmlns:a16="http://schemas.microsoft.com/office/drawing/2014/main" id="{AADEA2B4-2AD5-CB38-6C45-35DC5EFA9509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65DBC6BD-173C-B85B-886C-D4E001807743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166468-5146-D0B9-B3B9-CA0F4D3749EB}"/>
                </a:ext>
              </a:extLst>
            </p:cNvPr>
            <p:cNvSpPr txBox="1"/>
            <p:nvPr/>
          </p:nvSpPr>
          <p:spPr>
            <a:xfrm>
              <a:off x="4329037" y="2377924"/>
              <a:ext cx="1972335" cy="176301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직업 기술의 </a:t>
              </a:r>
              <a:br>
                <a: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결핍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9F87B46-4A77-FB74-0779-D7F97FF16199}"/>
              </a:ext>
            </a:extLst>
          </p:cNvPr>
          <p:cNvSpPr txBox="1"/>
          <p:nvPr/>
        </p:nvSpPr>
        <p:spPr>
          <a:xfrm flipH="1">
            <a:off x="5839888" y="4508941"/>
            <a:ext cx="4909888" cy="523679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공공의료 인프라 확충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B1BDF51D-4807-318D-3FD8-8BB52961E2EA}"/>
              </a:ext>
            </a:extLst>
          </p:cNvPr>
          <p:cNvGrpSpPr/>
          <p:nvPr/>
        </p:nvGrpSpPr>
        <p:grpSpPr>
          <a:xfrm>
            <a:off x="4103649" y="4202253"/>
            <a:ext cx="2246688" cy="1144692"/>
            <a:chOff x="4338627" y="2320025"/>
            <a:chExt cx="1878814" cy="1878814"/>
          </a:xfrm>
        </p:grpSpPr>
        <p:sp>
          <p:nvSpPr>
            <p:cNvPr id="34" name="사각형: 잘린 대각선 방향 모서리 33">
              <a:extLst>
                <a:ext uri="{FF2B5EF4-FFF2-40B4-BE49-F238E27FC236}">
                  <a16:creationId xmlns:a16="http://schemas.microsoft.com/office/drawing/2014/main" id="{9955D1A5-991F-CEE4-6DF3-69032170CEA4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D8E849C-DFD2-3FAB-74CE-C87B8334E64B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FE59E7-3B1C-72B3-5491-9EE6CFB68ADF}"/>
                </a:ext>
              </a:extLst>
            </p:cNvPr>
            <p:cNvSpPr txBox="1"/>
            <p:nvPr/>
          </p:nvSpPr>
          <p:spPr>
            <a:xfrm>
              <a:off x="4460716" y="2377924"/>
              <a:ext cx="1634638" cy="176301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의료 서비스 </a:t>
              </a:r>
              <a:br>
                <a: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접근성 부족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786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 animBg="1"/>
      <p:bldP spid="26" grpId="0" animBg="1"/>
      <p:bldP spid="27" grpId="0" animBg="1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0437C-2D4D-4333-8857-3BA9957D8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C39B6DA-E2E6-D81E-659B-9239E843EE50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9F015-069B-0302-168E-78CB0E416EC1}"/>
              </a:ext>
            </a:extLst>
          </p:cNvPr>
          <p:cNvSpPr txBox="1"/>
          <p:nvPr/>
        </p:nvSpPr>
        <p:spPr>
          <a:xfrm>
            <a:off x="1134095" y="1593928"/>
            <a:ext cx="17895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정의의 난해성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BD6C31-675A-C492-6D3C-B27C8CE8EF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DE9655B-7A94-29E6-685B-1029805F9B11}"/>
              </a:ext>
            </a:extLst>
          </p:cNvPr>
          <p:cNvGrpSpPr/>
          <p:nvPr/>
        </p:nvGrpSpPr>
        <p:grpSpPr>
          <a:xfrm>
            <a:off x="1720628" y="3220564"/>
            <a:ext cx="1936972" cy="1936972"/>
            <a:chOff x="1067900" y="2691960"/>
            <a:chExt cx="2308380" cy="2308380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4647AB36-5790-E455-0429-A8B048F58ED8}"/>
                </a:ext>
              </a:extLst>
            </p:cNvPr>
            <p:cNvSpPr/>
            <p:nvPr/>
          </p:nvSpPr>
          <p:spPr>
            <a:xfrm>
              <a:off x="1067900" y="2691960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8CC7E3-84B0-33A4-CE84-6B7524A3D923}"/>
                </a:ext>
              </a:extLst>
            </p:cNvPr>
            <p:cNvSpPr txBox="1"/>
            <p:nvPr/>
          </p:nvSpPr>
          <p:spPr>
            <a:xfrm>
              <a:off x="1669318" y="3397424"/>
              <a:ext cx="1105548" cy="890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prstClr val="white"/>
                </a:buClr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객관적 </a:t>
              </a:r>
              <a:br>
                <a:rPr lang="en-US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분석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7A52C4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C262FF3-FAF1-B2A2-145B-E203050EE310}"/>
              </a:ext>
            </a:extLst>
          </p:cNvPr>
          <p:cNvGrpSpPr/>
          <p:nvPr/>
        </p:nvGrpSpPr>
        <p:grpSpPr>
          <a:xfrm>
            <a:off x="8801653" y="3216606"/>
            <a:ext cx="1936972" cy="1936972"/>
            <a:chOff x="1067900" y="2691960"/>
            <a:chExt cx="2308380" cy="2308380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9205BA47-0D5F-A5C8-825E-829384D5009F}"/>
                </a:ext>
              </a:extLst>
            </p:cNvPr>
            <p:cNvSpPr/>
            <p:nvPr/>
          </p:nvSpPr>
          <p:spPr>
            <a:xfrm>
              <a:off x="1067900" y="2691960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22CE91-4D94-A874-2144-7600F164BC98}"/>
                </a:ext>
              </a:extLst>
            </p:cNvPr>
            <p:cNvSpPr txBox="1"/>
            <p:nvPr/>
          </p:nvSpPr>
          <p:spPr>
            <a:xfrm>
              <a:off x="1669318" y="3397424"/>
              <a:ext cx="1105549" cy="8905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prstClr val="white"/>
                </a:buClr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사회적 </a:t>
              </a:r>
              <a:br>
                <a:rPr lang="en-US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7A52C4"/>
                  </a:solidFill>
                  <a:latin typeface="카페24 아네모네" pitchFamily="2" charset="-127"/>
                  <a:ea typeface="카페24 아네모네" pitchFamily="2" charset="-127"/>
                </a:rPr>
                <a:t>가치관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7A52C4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01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9F45C-37BF-16D6-1A02-69070FAF5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육상 차량, 자동차, 야외, 바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ACDBA6-8C02-683A-37FB-79261DD2F6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6" b="7896"/>
          <a:stretch>
            <a:fillRect/>
          </a:stretch>
        </p:blipFill>
        <p:spPr>
          <a:xfrm>
            <a:off x="-10337" y="0"/>
            <a:ext cx="1221267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8A4893-B338-A3D5-B9EF-E6B7659319F9}"/>
              </a:ext>
            </a:extLst>
          </p:cNvPr>
          <p:cNvSpPr txBox="1"/>
          <p:nvPr/>
        </p:nvSpPr>
        <p:spPr>
          <a:xfrm>
            <a:off x="722834" y="2644106"/>
            <a:ext cx="26372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도로 용량 </a:t>
            </a:r>
            <a:br>
              <a:rPr lang="en-US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부족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6DF7B7-F8DA-6BFF-E0C6-0552902C794A}"/>
              </a:ext>
            </a:extLst>
          </p:cNvPr>
          <p:cNvSpPr txBox="1"/>
          <p:nvPr/>
        </p:nvSpPr>
        <p:spPr>
          <a:xfrm flipH="1">
            <a:off x="5839888" y="2470190"/>
            <a:ext cx="4909888" cy="523679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버스와 지하철 확충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3391721-584B-7E6B-194F-324BCCCEC93E}"/>
              </a:ext>
            </a:extLst>
          </p:cNvPr>
          <p:cNvGrpSpPr/>
          <p:nvPr/>
        </p:nvGrpSpPr>
        <p:grpSpPr>
          <a:xfrm>
            <a:off x="4103649" y="2163502"/>
            <a:ext cx="2246688" cy="1144692"/>
            <a:chOff x="4338627" y="2320025"/>
            <a:chExt cx="1878814" cy="1878814"/>
          </a:xfrm>
        </p:grpSpPr>
        <p:sp>
          <p:nvSpPr>
            <p:cNvPr id="16" name="사각형: 잘린 대각선 방향 모서리 15">
              <a:extLst>
                <a:ext uri="{FF2B5EF4-FFF2-40B4-BE49-F238E27FC236}">
                  <a16:creationId xmlns:a16="http://schemas.microsoft.com/office/drawing/2014/main" id="{9913C251-75D0-0C75-815D-73EB6B027DFE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28310FBD-0EB7-10A4-F542-F02D35FE9544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0D8330-BE25-9B08-0FE5-0D40901127B4}"/>
                </a:ext>
              </a:extLst>
            </p:cNvPr>
            <p:cNvSpPr txBox="1"/>
            <p:nvPr/>
          </p:nvSpPr>
          <p:spPr>
            <a:xfrm>
              <a:off x="4506026" y="2377924"/>
              <a:ext cx="1544018" cy="176301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대중교통 </a:t>
              </a:r>
              <a:br>
                <a: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서비스 부족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19" name="화살표: 아래쪽 18">
            <a:extLst>
              <a:ext uri="{FF2B5EF4-FFF2-40B4-BE49-F238E27FC236}">
                <a16:creationId xmlns:a16="http://schemas.microsoft.com/office/drawing/2014/main" id="{B9109BAA-1440-767D-48FF-7AFE86D9693A}"/>
              </a:ext>
            </a:extLst>
          </p:cNvPr>
          <p:cNvSpPr/>
          <p:nvPr/>
        </p:nvSpPr>
        <p:spPr>
          <a:xfrm rot="16200000">
            <a:off x="3252850" y="3133027"/>
            <a:ext cx="739902" cy="683040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789F45-3859-B810-2488-FBDA80480029}"/>
              </a:ext>
            </a:extLst>
          </p:cNvPr>
          <p:cNvSpPr txBox="1"/>
          <p:nvPr/>
        </p:nvSpPr>
        <p:spPr>
          <a:xfrm flipH="1">
            <a:off x="5862190" y="3816667"/>
            <a:ext cx="4909888" cy="523679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유연근무제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재택근무 활성화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6606414-499C-5B18-C9D4-741E9A43DE85}"/>
              </a:ext>
            </a:extLst>
          </p:cNvPr>
          <p:cNvGrpSpPr/>
          <p:nvPr/>
        </p:nvGrpSpPr>
        <p:grpSpPr>
          <a:xfrm>
            <a:off x="4109516" y="3509979"/>
            <a:ext cx="2246688" cy="1144692"/>
            <a:chOff x="4338627" y="2320025"/>
            <a:chExt cx="1878814" cy="1878814"/>
          </a:xfrm>
        </p:grpSpPr>
        <p:sp>
          <p:nvSpPr>
            <p:cNvPr id="22" name="사각형: 잘린 대각선 방향 모서리 21">
              <a:extLst>
                <a:ext uri="{FF2B5EF4-FFF2-40B4-BE49-F238E27FC236}">
                  <a16:creationId xmlns:a16="http://schemas.microsoft.com/office/drawing/2014/main" id="{4BFD2D41-C49E-1067-5C3C-1E4F3A377BEC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F2F597F0-3149-2C58-ECB8-72B8D8C60163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A45DF2-C101-98E6-A81F-D9ADC56DEF91}"/>
                </a:ext>
              </a:extLst>
            </p:cNvPr>
            <p:cNvSpPr txBox="1"/>
            <p:nvPr/>
          </p:nvSpPr>
          <p:spPr>
            <a:xfrm>
              <a:off x="4497887" y="2377924"/>
              <a:ext cx="1634638" cy="176301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출퇴근 시간 </a:t>
              </a:r>
              <a:br>
                <a: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집중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3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26F4-3EF8-E548-2DBA-CAED09BBF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4AB20B1-441F-6EFB-AEC4-49F9B5F907BA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BEB9A-A182-4FF5-9923-7750F7B7487D}"/>
              </a:ext>
            </a:extLst>
          </p:cNvPr>
          <p:cNvSpPr txBox="1"/>
          <p:nvPr/>
        </p:nvSpPr>
        <p:spPr>
          <a:xfrm>
            <a:off x="1134095" y="1593928"/>
            <a:ext cx="17895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정의의 난해성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E137ED-ABF0-FF0E-CD6F-E64096B861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9C47E6DE-2A79-AB0C-1687-AB5CACD23985}"/>
              </a:ext>
            </a:extLst>
          </p:cNvPr>
          <p:cNvGrpSpPr/>
          <p:nvPr/>
        </p:nvGrpSpPr>
        <p:grpSpPr>
          <a:xfrm>
            <a:off x="1512365" y="5588000"/>
            <a:ext cx="8702152" cy="469900"/>
            <a:chOff x="4646607" y="4502150"/>
            <a:chExt cx="6595755" cy="469900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3D2E8ADB-2DE7-55AA-E326-E4578AFAE8DA}"/>
                </a:ext>
              </a:extLst>
            </p:cNvPr>
            <p:cNvSpPr/>
            <p:nvPr/>
          </p:nvSpPr>
          <p:spPr>
            <a:xfrm>
              <a:off x="4646607" y="4502150"/>
              <a:ext cx="6595755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53689A-CB5E-93B0-B7FD-C6B4387FD12A}"/>
                </a:ext>
              </a:extLst>
            </p:cNvPr>
            <p:cNvSpPr txBox="1"/>
            <p:nvPr/>
          </p:nvSpPr>
          <p:spPr>
            <a:xfrm>
              <a:off x="4994436" y="4552359"/>
              <a:ext cx="583659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여러분은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빈곤 문제를 푼다고 할 때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우선순위를 어디에 </a:t>
              </a:r>
              <a:r>
                <a:rPr lang="ko-KR" altLang="en-US" sz="20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두시겠습니까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 </a:t>
              </a:r>
              <a:endPara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9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FE71F-9506-CB77-C37A-2C0C8779F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9EDABB0-2DA1-0B58-DFD5-4B812A226518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96DB77-6BA1-C120-E85C-522228E5A9A7}"/>
              </a:ext>
            </a:extLst>
          </p:cNvPr>
          <p:cNvSpPr txBox="1"/>
          <p:nvPr/>
        </p:nvSpPr>
        <p:spPr>
          <a:xfrm>
            <a:off x="1134095" y="1593928"/>
            <a:ext cx="17895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정의의 난해성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356AE6-0EA3-353B-E613-872A466E83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CB3CC-5B23-BB34-0421-F2FD7B154FBC}"/>
              </a:ext>
            </a:extLst>
          </p:cNvPr>
          <p:cNvSpPr txBox="1"/>
          <p:nvPr/>
        </p:nvSpPr>
        <p:spPr>
          <a:xfrm>
            <a:off x="5283314" y="1926628"/>
            <a:ext cx="48894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문제 정의 관점의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결정이 중요하며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1E55C-6FD9-4036-02BF-EE15715FF012}"/>
              </a:ext>
            </a:extLst>
          </p:cNvPr>
          <p:cNvSpPr txBox="1"/>
          <p:nvPr/>
        </p:nvSpPr>
        <p:spPr>
          <a:xfrm>
            <a:off x="4484591" y="3796316"/>
            <a:ext cx="65389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이해관계자와의 협상이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필요하다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.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77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24589-9862-1D90-34F6-BAD6215EC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93DCE22-CCC6-6ADB-714E-D075876075F3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F58AA-0746-32E1-9970-8C25EE8D0FD0}"/>
              </a:ext>
            </a:extLst>
          </p:cNvPr>
          <p:cNvSpPr txBox="1"/>
          <p:nvPr/>
        </p:nvSpPr>
        <p:spPr>
          <a:xfrm>
            <a:off x="1134095" y="1593928"/>
            <a:ext cx="18450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단일 해법 부재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8D23E0-8F5E-19E3-12FE-030A0F1794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80E9F17-4784-78B8-DC3C-AD26B7408E7E}"/>
              </a:ext>
            </a:extLst>
          </p:cNvPr>
          <p:cNvGrpSpPr/>
          <p:nvPr/>
        </p:nvGrpSpPr>
        <p:grpSpPr>
          <a:xfrm>
            <a:off x="2806241" y="5574833"/>
            <a:ext cx="6425600" cy="474704"/>
            <a:chOff x="5030469" y="4502150"/>
            <a:chExt cx="5828031" cy="474704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143AF373-DBD2-9960-F26A-2643C2D4341B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AFBE22-ED88-76D7-EA58-AF2D881D9003}"/>
                </a:ext>
              </a:extLst>
            </p:cNvPr>
            <p:cNvSpPr txBox="1"/>
            <p:nvPr/>
          </p:nvSpPr>
          <p:spPr>
            <a:xfrm>
              <a:off x="5256527" y="4515189"/>
              <a:ext cx="53124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문제 정의 자체가 어렵고 가변적인 </a:t>
              </a:r>
              <a:r>
                <a:rPr lang="ko-KR" altLang="en-US" sz="2400" spc="-80" dirty="0"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정의의 난해성</a:t>
              </a:r>
              <a:r>
                <a:rPr kumimoji="0" lang="ko-KR" altLang="en-US" sz="24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87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A7A31-4181-069B-84C1-3123E4F56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A63F5474-81C8-62E1-D7DE-C2058264E2B8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BC9F2B1D-DD07-8B50-B03B-0178EAFCF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F864ACF0-5D96-6CE0-F131-065852C1C7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C63499-D8CE-D66C-FEA9-D34C3A23C0D0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AE5767B-769D-1B3B-2CDE-BDB1B9AB8242}"/>
              </a:ext>
            </a:extLst>
          </p:cNvPr>
          <p:cNvGrpSpPr/>
          <p:nvPr/>
        </p:nvGrpSpPr>
        <p:grpSpPr>
          <a:xfrm>
            <a:off x="1009417" y="1791010"/>
            <a:ext cx="4187407" cy="630942"/>
            <a:chOff x="4374206" y="2798058"/>
            <a:chExt cx="4187407" cy="6309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912A80-4034-DD3F-CAF3-9F83F33865FC}"/>
                </a:ext>
              </a:extLst>
            </p:cNvPr>
            <p:cNvSpPr txBox="1"/>
            <p:nvPr/>
          </p:nvSpPr>
          <p:spPr>
            <a:xfrm>
              <a:off x="4943315" y="2798058"/>
              <a:ext cx="361829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기후변화 대응 예시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B8F08790-C3D0-1A7F-9862-9756E1E10DA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E75EA83E-05DF-D4E0-4D10-FC85EB0515B2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9" name="그림 2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7B533AD-457F-3857-FFCF-7B8D0744B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pic>
        <p:nvPicPr>
          <p:cNvPr id="31" name="그림 30" descr="구체, 달걀, 장난감, 부활절 달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8D8125-D7F2-3A57-4A7F-BC2B6F59E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2"/>
          <a:stretch>
            <a:fillRect/>
          </a:stretch>
        </p:blipFill>
        <p:spPr>
          <a:xfrm>
            <a:off x="-832010" y="3429000"/>
            <a:ext cx="3682854" cy="3867765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6AF3E6A0-C22F-167E-4780-74753DD01804}"/>
              </a:ext>
            </a:extLst>
          </p:cNvPr>
          <p:cNvGrpSpPr/>
          <p:nvPr/>
        </p:nvGrpSpPr>
        <p:grpSpPr>
          <a:xfrm>
            <a:off x="2455477" y="2941707"/>
            <a:ext cx="6425600" cy="469900"/>
            <a:chOff x="5030469" y="4502150"/>
            <a:chExt cx="5828031" cy="469900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B15A584D-DC03-CD81-0E83-C6B098897407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E92D2-3C43-86C1-4CF1-64B7D291795B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목표를 “온실가스 배출을 </a:t>
              </a: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줄인다”로만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설정</a:t>
              </a:r>
            </a:p>
          </p:txBody>
        </p:sp>
      </p:grpSp>
      <p:sp>
        <p:nvSpPr>
          <p:cNvPr id="35" name="화살표: 아래쪽 34">
            <a:extLst>
              <a:ext uri="{FF2B5EF4-FFF2-40B4-BE49-F238E27FC236}">
                <a16:creationId xmlns:a16="http://schemas.microsoft.com/office/drawing/2014/main" id="{D7094F42-148A-1321-F4D4-F8D197A04C05}"/>
              </a:ext>
            </a:extLst>
          </p:cNvPr>
          <p:cNvSpPr/>
          <p:nvPr/>
        </p:nvSpPr>
        <p:spPr>
          <a:xfrm>
            <a:off x="5417597" y="3551172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2F566A-F5FE-9DAF-D471-B45BD982DCE1}"/>
              </a:ext>
            </a:extLst>
          </p:cNvPr>
          <p:cNvSpPr txBox="1"/>
          <p:nvPr/>
        </p:nvSpPr>
        <p:spPr>
          <a:xfrm>
            <a:off x="3034073" y="3916602"/>
            <a:ext cx="5061712" cy="15565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실제 문제 구조는 산업구조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에너지 정책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 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소비 패턴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 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국제 협약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기술 혁신 등 수많은 요인과 얽혀 있음</a:t>
            </a:r>
          </a:p>
        </p:txBody>
      </p:sp>
    </p:spTree>
    <p:extLst>
      <p:ext uri="{BB962C8B-B14F-4D97-AF65-F5344CB8AC3E}">
        <p14:creationId xmlns:p14="http://schemas.microsoft.com/office/powerpoint/2010/main" val="18794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8B26A-943A-3D26-97BB-A73894270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C7E2251-3145-A365-C01F-E976FB317FDB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EE815-84C0-9C6B-EE1A-B022D2C96851}"/>
              </a:ext>
            </a:extLst>
          </p:cNvPr>
          <p:cNvSpPr txBox="1"/>
          <p:nvPr/>
        </p:nvSpPr>
        <p:spPr>
          <a:xfrm>
            <a:off x="1134095" y="1593928"/>
            <a:ext cx="18450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단일 해법 부재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28678D-9754-9B63-E658-8A4D29EE37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A25B9DD4-03AA-B8BB-C45B-2E821ECF7C23}"/>
              </a:ext>
            </a:extLst>
          </p:cNvPr>
          <p:cNvGrpSpPr/>
          <p:nvPr/>
        </p:nvGrpSpPr>
        <p:grpSpPr>
          <a:xfrm>
            <a:off x="1977190" y="3502611"/>
            <a:ext cx="2308380" cy="2308380"/>
            <a:chOff x="4600074" y="3663607"/>
            <a:chExt cx="2308380" cy="2308380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D0A49521-6B96-B83C-4415-E21502338B0A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EBF6A5-CE09-8EC7-30D9-95F1BA5C7164}"/>
                </a:ext>
              </a:extLst>
            </p:cNvPr>
            <p:cNvSpPr txBox="1"/>
            <p:nvPr/>
          </p:nvSpPr>
          <p:spPr>
            <a:xfrm>
              <a:off x="4727381" y="4517138"/>
              <a:ext cx="2053768" cy="60131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‘</a:t>
              </a:r>
              <a:r>
                <a:rPr lang="ko-KR" altLang="en-US" sz="2700" spc="-1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정답’과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 ‘오답’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B29FAB1-13E2-4316-2D79-A467DB029DB2}"/>
              </a:ext>
            </a:extLst>
          </p:cNvPr>
          <p:cNvGrpSpPr/>
          <p:nvPr/>
        </p:nvGrpSpPr>
        <p:grpSpPr>
          <a:xfrm>
            <a:off x="8054605" y="3502611"/>
            <a:ext cx="2308380" cy="2308380"/>
            <a:chOff x="4600074" y="3663607"/>
            <a:chExt cx="2308380" cy="2308380"/>
          </a:xfrm>
        </p:grpSpPr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90F6512A-19DD-FAE1-AB05-2D991B1BCF92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25E1E9-92B6-18DF-D2F5-323301150531}"/>
                </a:ext>
              </a:extLst>
            </p:cNvPr>
            <p:cNvSpPr txBox="1"/>
            <p:nvPr/>
          </p:nvSpPr>
          <p:spPr>
            <a:xfrm>
              <a:off x="4866522" y="4517138"/>
              <a:ext cx="1775486" cy="60131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‘</a:t>
              </a:r>
              <a:r>
                <a:rPr lang="ko-KR" altLang="en-US" sz="2700" spc="-1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참’과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 ‘거짓’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27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B7493-F065-72BF-422D-03F2E3361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3904C91-D981-EDC4-C4DA-6F7F86B12BF2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4BEDB-53F0-3546-01C3-0B06876287F8}"/>
              </a:ext>
            </a:extLst>
          </p:cNvPr>
          <p:cNvSpPr txBox="1"/>
          <p:nvPr/>
        </p:nvSpPr>
        <p:spPr>
          <a:xfrm>
            <a:off x="1134095" y="1593928"/>
            <a:ext cx="18450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단일 해법 부재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7051DE-DC1E-FBB1-C339-1CC6B8C0A6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6500C1F7-2209-66AF-C3C5-69768886B871}"/>
              </a:ext>
            </a:extLst>
          </p:cNvPr>
          <p:cNvGrpSpPr/>
          <p:nvPr/>
        </p:nvGrpSpPr>
        <p:grpSpPr>
          <a:xfrm>
            <a:off x="1292900" y="3129861"/>
            <a:ext cx="5190995" cy="863570"/>
            <a:chOff x="3965516" y="2790917"/>
            <a:chExt cx="5190995" cy="8635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C19327-1EA4-1170-54A2-422A6837A926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이해관계자들의 가치관과 관점에 따라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‘좋은 해결책’ 또는 ‘나쁜 </a:t>
              </a:r>
              <a:r>
                <a:rPr lang="ko-KR" altLang="en-US" sz="200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해결책’으로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 평가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7FD6932-AF41-D27F-AA54-7EAB61A9E16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93F1EDD0-1C43-3FC0-3C9E-4852EBCCA60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6B4264F8-61AB-BE8D-16EC-A7B969C990E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B6D9BC8-6DFA-6D48-177B-EF1091289B58}"/>
              </a:ext>
            </a:extLst>
          </p:cNvPr>
          <p:cNvGrpSpPr/>
          <p:nvPr/>
        </p:nvGrpSpPr>
        <p:grpSpPr>
          <a:xfrm>
            <a:off x="1292900" y="4305315"/>
            <a:ext cx="5784407" cy="463460"/>
            <a:chOff x="3965516" y="2790917"/>
            <a:chExt cx="5784407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F7326D-124B-A7EE-0020-3ABDE7921059}"/>
                </a:ext>
              </a:extLst>
            </p:cNvPr>
            <p:cNvSpPr txBox="1"/>
            <p:nvPr/>
          </p:nvSpPr>
          <p:spPr>
            <a:xfrm>
              <a:off x="4282222" y="2790917"/>
              <a:ext cx="546770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‘더 나은’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해결책과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‘더 나쁜’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해결책이 될 수 있음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92EAD605-AB32-AB41-877C-B0C70D24D96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9974B413-BD76-A6A1-4468-20D13DB2C73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FEF7B5EE-2537-F92A-A340-BBBD9ACEE8F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306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DE5F1-DE3A-4C22-AEFB-4D1D8EBE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하늘, 야외, 사람들, 실루엣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446CD1-720D-A61C-33C0-CAF72A4D3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9"/>
          <a:stretch>
            <a:fillRect/>
          </a:stretch>
        </p:blipFill>
        <p:spPr>
          <a:xfrm>
            <a:off x="-12650" y="0"/>
            <a:ext cx="1220465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382BF58-5D3E-7000-2926-594A81FDF611}"/>
              </a:ext>
            </a:extLst>
          </p:cNvPr>
          <p:cNvSpPr/>
          <p:nvPr/>
        </p:nvSpPr>
        <p:spPr>
          <a:xfrm>
            <a:off x="-12650" y="989438"/>
            <a:ext cx="12204650" cy="4169859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95149-85B1-586A-FE0F-A5B30BDD06AC}"/>
              </a:ext>
            </a:extLst>
          </p:cNvPr>
          <p:cNvSpPr txBox="1"/>
          <p:nvPr/>
        </p:nvSpPr>
        <p:spPr>
          <a:xfrm>
            <a:off x="4787590" y="801482"/>
            <a:ext cx="2631688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7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저출산 문제</a:t>
            </a:r>
            <a:endParaRPr lang="en-US" altLang="ko-KR" sz="2400" spc="-70" dirty="0">
              <a:solidFill>
                <a:srgbClr val="072087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B723B0-8290-B9AA-13F3-3BF2D87B4FAB}"/>
              </a:ext>
            </a:extLst>
          </p:cNvPr>
          <p:cNvSpPr txBox="1"/>
          <p:nvPr/>
        </p:nvSpPr>
        <p:spPr>
          <a:xfrm>
            <a:off x="947738" y="1760886"/>
            <a:ext cx="24266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주거 지원 확대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4093DE8-1E7B-F872-2356-321913F761F2}"/>
              </a:ext>
            </a:extLst>
          </p:cNvPr>
          <p:cNvGrpSpPr/>
          <p:nvPr/>
        </p:nvGrpSpPr>
        <p:grpSpPr>
          <a:xfrm>
            <a:off x="1676771" y="3935594"/>
            <a:ext cx="9242600" cy="463460"/>
            <a:chOff x="3965516" y="2790917"/>
            <a:chExt cx="9242600" cy="463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C67493-CE27-67FF-EA80-96D3D5490371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부모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·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여성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: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긍정적 → 양육 부담 경감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·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경력 단절 완화</a:t>
              </a:r>
            </a:p>
          </p:txBody>
        </p: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FE1638BB-A108-B936-503F-C89E55EA275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7" name="원호 96">
                <a:extLst>
                  <a:ext uri="{FF2B5EF4-FFF2-40B4-BE49-F238E27FC236}">
                    <a16:creationId xmlns:a16="http://schemas.microsoft.com/office/drawing/2014/main" id="{A0041C5E-AF50-AD25-CEC2-8F7F759AF5A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4DFAF22E-042E-538E-D5E2-0E513174132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24E5AF09-BF7B-BAA0-191D-F23079B284B8}"/>
              </a:ext>
            </a:extLst>
          </p:cNvPr>
          <p:cNvSpPr txBox="1"/>
          <p:nvPr/>
        </p:nvSpPr>
        <p:spPr>
          <a:xfrm>
            <a:off x="951458" y="3489318"/>
            <a:ext cx="20021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육아휴직 의무화</a:t>
            </a:r>
          </a:p>
        </p:txBody>
      </p: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9B954C54-5D8C-418E-6019-3BBC6BFEA6B4}"/>
              </a:ext>
            </a:extLst>
          </p:cNvPr>
          <p:cNvGrpSpPr/>
          <p:nvPr/>
        </p:nvGrpSpPr>
        <p:grpSpPr>
          <a:xfrm>
            <a:off x="1676771" y="4519174"/>
            <a:ext cx="9242600" cy="463460"/>
            <a:chOff x="3965516" y="2790917"/>
            <a:chExt cx="9242600" cy="4634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FE7AF5D-A254-BB1A-03F9-630A5AC742AB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기업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: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부정적 → 인력 대체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·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경영 부담 가중</a:t>
              </a: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F9D856B1-E813-02FC-878B-66BB6BC56C8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4" name="원호 103">
                <a:extLst>
                  <a:ext uri="{FF2B5EF4-FFF2-40B4-BE49-F238E27FC236}">
                    <a16:creationId xmlns:a16="http://schemas.microsoft.com/office/drawing/2014/main" id="{AB121F73-1D0E-8F25-CBA4-FBA878FEAE1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7ACE4F36-324D-8B86-0CE2-F6A7F4FDAE3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3DC9A0D-1043-0023-A3CC-FDF185CE4675}"/>
              </a:ext>
            </a:extLst>
          </p:cNvPr>
          <p:cNvGrpSpPr/>
          <p:nvPr/>
        </p:nvGrpSpPr>
        <p:grpSpPr>
          <a:xfrm>
            <a:off x="1673051" y="2207162"/>
            <a:ext cx="9242600" cy="463460"/>
            <a:chOff x="3965516" y="2790917"/>
            <a:chExt cx="9242600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EBB6C5-56AE-00C6-968F-49790E1F1CAB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청년층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: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긍정적 → </a:t>
              </a:r>
              <a:r>
                <a:rPr lang="ko-KR" altLang="en-US" sz="200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주거난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 완화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23015D39-A563-145A-07D2-0E72CF49A21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17F03900-443F-854B-C09A-760F7973A4A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B4AD8F49-CE89-84E3-230B-D9A51280B91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419FB1B1-CDB2-78BA-5F24-55B0DCC6AD9C}"/>
              </a:ext>
            </a:extLst>
          </p:cNvPr>
          <p:cNvGrpSpPr/>
          <p:nvPr/>
        </p:nvGrpSpPr>
        <p:grpSpPr>
          <a:xfrm>
            <a:off x="1673051" y="2790742"/>
            <a:ext cx="9242600" cy="463460"/>
            <a:chOff x="3965516" y="2790917"/>
            <a:chExt cx="9242600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88A3C4-6A2E-A2F0-8201-466C541D0AC7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재정 보수적 입장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: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부정적 → 미래 세대 부담 증가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7AD7E578-136B-1C98-8F5A-74119F1C9D4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A5CE94B5-93EC-6ADC-7DE6-5467B080ADB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0EE657F9-8785-DDE0-93B8-3E73AF14F3B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98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4" grpId="0"/>
      <p:bldP spid="9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484BC-88D2-6065-70D8-634811A4D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54F46C7-0FD5-59B5-307C-228A0B5425A4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F7675-ADAA-9383-A51E-3F27F629C572}"/>
              </a:ext>
            </a:extLst>
          </p:cNvPr>
          <p:cNvSpPr txBox="1"/>
          <p:nvPr/>
        </p:nvSpPr>
        <p:spPr>
          <a:xfrm flipH="1">
            <a:off x="3516353" y="5041637"/>
            <a:ext cx="5174164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‘객관적이고 절대적인’ 정답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은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사악한 문제에서는 존재하기 어려움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05A44-4E1E-AD54-371A-C6BC419B64BC}"/>
              </a:ext>
            </a:extLst>
          </p:cNvPr>
          <p:cNvSpPr txBox="1"/>
          <p:nvPr/>
        </p:nvSpPr>
        <p:spPr>
          <a:xfrm>
            <a:off x="1134095" y="1593928"/>
            <a:ext cx="18450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단일 해법 부재</a:t>
            </a:r>
          </a:p>
        </p:txBody>
      </p:sp>
      <p:pic>
        <p:nvPicPr>
          <p:cNvPr id="6" name="그림 5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085730-C42A-3C83-7325-E4E51BF804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41E6B-B1ED-0BAC-A2E4-8062A072C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EFC65E6-E45B-79CF-538F-1B81DD0F943A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9302F02-9D83-A606-3D57-0D920CECFC33}"/>
              </a:ext>
            </a:extLst>
          </p:cNvPr>
          <p:cNvGrpSpPr/>
          <p:nvPr/>
        </p:nvGrpSpPr>
        <p:grpSpPr>
          <a:xfrm>
            <a:off x="3540853" y="5574833"/>
            <a:ext cx="4956376" cy="474704"/>
            <a:chOff x="5030469" y="4502150"/>
            <a:chExt cx="5828031" cy="474704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9C3774AA-4B29-1E82-E0B5-87EDECA13332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12A5F2-8F8C-6871-94F4-F93CECD1C307}"/>
                </a:ext>
              </a:extLst>
            </p:cNvPr>
            <p:cNvSpPr txBox="1"/>
            <p:nvPr/>
          </p:nvSpPr>
          <p:spPr>
            <a:xfrm>
              <a:off x="5256527" y="4515189"/>
              <a:ext cx="53124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400" spc="-80" dirty="0"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‘본질적으로 </a:t>
              </a:r>
              <a:r>
                <a:rPr lang="ko-KR" altLang="en-US" sz="2400" spc="-80" dirty="0" err="1"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고유하다’</a:t>
              </a: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는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특성</a:t>
              </a:r>
              <a:endParaRPr kumimoji="0" lang="ko-KR" altLang="en-US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05EDFAA-6C25-9AC8-7866-7F8C48257BFC}"/>
              </a:ext>
            </a:extLst>
          </p:cNvPr>
          <p:cNvSpPr txBox="1"/>
          <p:nvPr/>
        </p:nvSpPr>
        <p:spPr>
          <a:xfrm>
            <a:off x="1134095" y="1593928"/>
            <a:ext cx="18450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단일 해법 부재</a:t>
            </a:r>
          </a:p>
        </p:txBody>
      </p:sp>
      <p:pic>
        <p:nvPicPr>
          <p:cNvPr id="9" name="그림 8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A1DF27-BAA0-AECF-53DF-D335C4BFEB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C2078-89D1-DA9F-1421-B5B0C4178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건물, 교통 허브, 대중 교통, 기차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744007-CB83-7E53-89A1-7022E80BF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>
            <a:fillRect/>
          </a:stretch>
        </p:blipFill>
        <p:spPr>
          <a:xfrm>
            <a:off x="-930" y="0"/>
            <a:ext cx="12193860" cy="6858000"/>
          </a:xfrm>
          <a:prstGeom prst="rect">
            <a:avLst/>
          </a:prstGeom>
        </p:spPr>
      </p:pic>
      <p:sp>
        <p:nvSpPr>
          <p:cNvPr id="4" name="직각 삼각형 3">
            <a:extLst>
              <a:ext uri="{FF2B5EF4-FFF2-40B4-BE49-F238E27FC236}">
                <a16:creationId xmlns:a16="http://schemas.microsoft.com/office/drawing/2014/main" id="{1058DDD9-705A-89CD-DFCD-6DAD4C2F00ED}"/>
              </a:ext>
            </a:extLst>
          </p:cNvPr>
          <p:cNvSpPr/>
          <p:nvPr/>
        </p:nvSpPr>
        <p:spPr>
          <a:xfrm flipH="1">
            <a:off x="2622884" y="-1467853"/>
            <a:ext cx="9569116" cy="8325854"/>
          </a:xfrm>
          <a:prstGeom prst="rtTriangle">
            <a:avLst/>
          </a:prstGeom>
          <a:solidFill>
            <a:schemeClr val="bg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FC5CF1-2683-C843-B69C-62EB985F539D}"/>
              </a:ext>
            </a:extLst>
          </p:cNvPr>
          <p:cNvSpPr txBox="1"/>
          <p:nvPr/>
        </p:nvSpPr>
        <p:spPr>
          <a:xfrm>
            <a:off x="7158063" y="2477688"/>
            <a:ext cx="4131268" cy="10563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서울시 대중교통 정책을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부산시에 적용할 경우</a:t>
            </a:r>
          </a:p>
        </p:txBody>
      </p:sp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821DDA85-F2D5-2836-3CD4-C672D6C83296}"/>
              </a:ext>
            </a:extLst>
          </p:cNvPr>
          <p:cNvSpPr/>
          <p:nvPr/>
        </p:nvSpPr>
        <p:spPr>
          <a:xfrm>
            <a:off x="9060332" y="3715948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458E5-6C69-2B23-C0A2-7CC0D983F156}"/>
              </a:ext>
            </a:extLst>
          </p:cNvPr>
          <p:cNvSpPr txBox="1"/>
          <p:nvPr/>
        </p:nvSpPr>
        <p:spPr>
          <a:xfrm>
            <a:off x="6528095" y="4255150"/>
            <a:ext cx="5391219" cy="105637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지형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인구 구조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통근 패턴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시민 문화가 달라 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같은 결과를 얻기 어려움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8027E-D032-8C9C-337A-7EABBE5D4A14}"/>
              </a:ext>
            </a:extLst>
          </p:cNvPr>
          <p:cNvSpPr txBox="1"/>
          <p:nvPr/>
        </p:nvSpPr>
        <p:spPr>
          <a:xfrm flipH="1">
            <a:off x="6397303" y="5471746"/>
            <a:ext cx="538553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단 하나의 ‘만능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해법’은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존재할 수 없음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9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C1C33-2995-9F57-F7EE-28726FD30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B8260F0-B2BE-21B9-1A79-D86CA78849D6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16DA481-B60B-0F16-FD05-DF8D164F90DE}"/>
              </a:ext>
            </a:extLst>
          </p:cNvPr>
          <p:cNvGrpSpPr/>
          <p:nvPr/>
        </p:nvGrpSpPr>
        <p:grpSpPr>
          <a:xfrm>
            <a:off x="1292900" y="2698681"/>
            <a:ext cx="5190995" cy="463460"/>
            <a:chOff x="3965516" y="2790917"/>
            <a:chExt cx="5190995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51003C-1D97-B1AB-C861-7EE56B0215CB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해결책 목록은 사실상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무한함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44A0B788-6FC8-6A35-2E17-8A918CE1D9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B211881C-6D43-3ACB-0A43-FF8E201C991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776CB855-B009-5AA3-7EA9-16497694755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30BDD12-7EB5-C21B-F684-B3F7CBB6D59F}"/>
              </a:ext>
            </a:extLst>
          </p:cNvPr>
          <p:cNvGrpSpPr/>
          <p:nvPr/>
        </p:nvGrpSpPr>
        <p:grpSpPr>
          <a:xfrm>
            <a:off x="1292900" y="3411696"/>
            <a:ext cx="5190995" cy="463460"/>
            <a:chOff x="3965516" y="2790917"/>
            <a:chExt cx="519099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A05ADB-6491-2CE6-7724-4AB84A31E127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새로운 아이디어가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언제든 나타날 수 있음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79EBC8D-84E6-C2EA-FD78-9EF4875B123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30CD5DE1-102D-2890-3188-0A00FE8CECA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2124391B-DAEC-6B41-2A0C-2753C1F4EB6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733D858-D285-FA38-55DD-E0D9B1DC024A}"/>
              </a:ext>
            </a:extLst>
          </p:cNvPr>
          <p:cNvGrpSpPr/>
          <p:nvPr/>
        </p:nvGrpSpPr>
        <p:grpSpPr>
          <a:xfrm>
            <a:off x="1292900" y="4124711"/>
            <a:ext cx="5190995" cy="863570"/>
            <a:chOff x="3965516" y="2790917"/>
            <a:chExt cx="5190995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530442-1EA4-DA33-AFA9-063D84485539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‘최고의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해법’을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객관적으로 골라내는 것은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불가능에 가까움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EE12BF2-B0CE-84E4-505D-9A12C1FDD34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8FBCEE44-3DE7-6AA6-88A9-5F1E17A9CE6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1B5F5114-DA11-4D3C-6735-96958E867F0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B4DD2FA-EC5F-BCC1-16EF-5B99A34CD24A}"/>
              </a:ext>
            </a:extLst>
          </p:cNvPr>
          <p:cNvSpPr txBox="1"/>
          <p:nvPr/>
        </p:nvSpPr>
        <p:spPr>
          <a:xfrm>
            <a:off x="1134095" y="1593928"/>
            <a:ext cx="184505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단일 해법 부재</a:t>
            </a:r>
          </a:p>
        </p:txBody>
      </p:sp>
      <p:pic>
        <p:nvPicPr>
          <p:cNvPr id="21" name="그림 2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6FC451-BFA0-9F24-BA76-0885516273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F7191-A8C9-C36E-7426-7896118B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D1E0A08-75AD-CCB9-DB9F-B80E9622A171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AD806-5ECC-2D54-CA5A-F04D6106F27C}"/>
              </a:ext>
            </a:extLst>
          </p:cNvPr>
          <p:cNvSpPr txBox="1"/>
          <p:nvPr/>
        </p:nvSpPr>
        <p:spPr>
          <a:xfrm>
            <a:off x="1134095" y="1593928"/>
            <a:ext cx="22579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불확실성과 부작용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52124C-B261-37C8-6D5D-729B402131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E1E93A-2E00-3E55-2111-09EFEC5D4834}"/>
              </a:ext>
            </a:extLst>
          </p:cNvPr>
          <p:cNvSpPr txBox="1"/>
          <p:nvPr/>
        </p:nvSpPr>
        <p:spPr>
          <a:xfrm flipH="1">
            <a:off x="3516353" y="5041637"/>
            <a:ext cx="5174164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정답이 없는 문제를 다룰 때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우리는 어떻게 성공을 확신할 수 있을까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 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998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2350-C5F9-8AB9-99A7-855D388FE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EAC334E-0DF4-40C1-694B-F761931F0798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D0D1A-D64F-D93B-8DEE-5939E8D187F2}"/>
              </a:ext>
            </a:extLst>
          </p:cNvPr>
          <p:cNvSpPr txBox="1"/>
          <p:nvPr/>
        </p:nvSpPr>
        <p:spPr>
          <a:xfrm>
            <a:off x="1134095" y="1593928"/>
            <a:ext cx="22579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불확실성과 부작용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D6BCFB-86DC-8079-31E6-8C34EF5111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66DC418-CB4C-4164-72BC-8AEF9F7340C1}"/>
              </a:ext>
            </a:extLst>
          </p:cNvPr>
          <p:cNvGrpSpPr/>
          <p:nvPr/>
        </p:nvGrpSpPr>
        <p:grpSpPr>
          <a:xfrm>
            <a:off x="3776155" y="2616200"/>
            <a:ext cx="7785508" cy="630942"/>
            <a:chOff x="4374206" y="2798058"/>
            <a:chExt cx="7785508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F89F97-5DD4-F2A3-162C-2E04AD1FD0F1}"/>
                </a:ext>
              </a:extLst>
            </p:cNvPr>
            <p:cNvSpPr txBox="1"/>
            <p:nvPr/>
          </p:nvSpPr>
          <p:spPr>
            <a:xfrm>
              <a:off x="4943315" y="2798058"/>
              <a:ext cx="721639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단발성 작전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(one-shot operation)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FBF1506-D602-9972-6057-60E457EB439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5E7D00E5-E890-E6BB-B9C6-A8582696E4A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893F40E-78FF-B48C-10C9-F3C87C347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58CC7C7-6219-A82C-EF27-D036E766E664}"/>
              </a:ext>
            </a:extLst>
          </p:cNvPr>
          <p:cNvGrpSpPr/>
          <p:nvPr/>
        </p:nvGrpSpPr>
        <p:grpSpPr>
          <a:xfrm>
            <a:off x="4590438" y="3328749"/>
            <a:ext cx="6189857" cy="463460"/>
            <a:chOff x="3965516" y="2790917"/>
            <a:chExt cx="6189857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7F7B2B-7EEB-1318-9F35-143802DB0ED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실행 전에는 결과를 완전히 예측 불가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93C340BC-94BD-5DEF-0E9F-D81B9966CC4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D0E7A734-BDD4-A200-7FF9-AA778CC065C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3A83D45-F948-3420-012F-E6297C5A458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22" name="그림 21" descr="텍스트, 만화 영화, 신발류, 화이트보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9FF02E-C8D0-8FDB-F092-F13EF4D0E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19" y="3792209"/>
            <a:ext cx="3896998" cy="25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2A4A7-C47F-5F9B-1BFC-D4B0E072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그림 101" descr="야외, 장면, 길, 도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70B68A-BC67-20DB-D03B-C86A2BD89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BDCADC57-09D4-AD65-CC14-17557FCD8D9B}"/>
              </a:ext>
            </a:extLst>
          </p:cNvPr>
          <p:cNvSpPr/>
          <p:nvPr/>
        </p:nvSpPr>
        <p:spPr>
          <a:xfrm>
            <a:off x="-2" y="1637653"/>
            <a:ext cx="12192000" cy="3896805"/>
          </a:xfrm>
          <a:prstGeom prst="rect">
            <a:avLst/>
          </a:prstGeom>
          <a:solidFill>
            <a:srgbClr val="EBEE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E8D25F-50C9-39AE-6F46-C4B844ACD423}"/>
              </a:ext>
            </a:extLst>
          </p:cNvPr>
          <p:cNvSpPr txBox="1"/>
          <p:nvPr/>
        </p:nvSpPr>
        <p:spPr>
          <a:xfrm>
            <a:off x="1171043" y="2644106"/>
            <a:ext cx="24545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고속도로 </a:t>
            </a:r>
            <a:br>
              <a:rPr lang="en-US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건설</a:t>
            </a:r>
          </a:p>
        </p:txBody>
      </p:sp>
      <p:sp>
        <p:nvSpPr>
          <p:cNvPr id="18" name="화살표: 아래쪽 17">
            <a:extLst>
              <a:ext uri="{FF2B5EF4-FFF2-40B4-BE49-F238E27FC236}">
                <a16:creationId xmlns:a16="http://schemas.microsoft.com/office/drawing/2014/main" id="{5562616B-E93C-E5E5-E199-D4A4E99E2B40}"/>
              </a:ext>
            </a:extLst>
          </p:cNvPr>
          <p:cNvSpPr/>
          <p:nvPr/>
        </p:nvSpPr>
        <p:spPr>
          <a:xfrm rot="16200000">
            <a:off x="3609688" y="3133027"/>
            <a:ext cx="739902" cy="683040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F2A7150-B678-564B-7D54-13BFB657CE5B}"/>
              </a:ext>
            </a:extLst>
          </p:cNvPr>
          <p:cNvGrpSpPr/>
          <p:nvPr/>
        </p:nvGrpSpPr>
        <p:grpSpPr>
          <a:xfrm>
            <a:off x="4538398" y="2800925"/>
            <a:ext cx="6189857" cy="463460"/>
            <a:chOff x="3965516" y="2790917"/>
            <a:chExt cx="6189857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DE887F-EFBD-0C89-033D-F8103A2301C6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결과 확인은 완공 후 가능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42665219-96C4-4317-3B92-F392E15EE64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39E874EC-B17C-0B9F-B1E1-19AEE0501FF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20563C11-BA72-3D50-5F21-421E877A136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362BDA2-3E9B-5238-C268-73A983FB89E0}"/>
              </a:ext>
            </a:extLst>
          </p:cNvPr>
          <p:cNvGrpSpPr/>
          <p:nvPr/>
        </p:nvGrpSpPr>
        <p:grpSpPr>
          <a:xfrm>
            <a:off x="4538398" y="3593616"/>
            <a:ext cx="6189857" cy="863570"/>
            <a:chOff x="3965516" y="2790917"/>
            <a:chExt cx="6189857" cy="86357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BA77735-0CFE-5521-4AA3-A0364B5C7A84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불필요 판단 시에도 토지 보상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환경 훼손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교통망 변화는 이미 발생</a:t>
              </a:r>
            </a:p>
          </p:txBody>
        </p: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989BAF66-BD5F-264A-DF00-C93AC569CCF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8" name="원호 97">
                <a:extLst>
                  <a:ext uri="{FF2B5EF4-FFF2-40B4-BE49-F238E27FC236}">
                    <a16:creationId xmlns:a16="http://schemas.microsoft.com/office/drawing/2014/main" id="{558D494E-33B5-4E6B-CB7A-F95415C46E1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D06AC5C4-2C06-B939-EDE4-C9754910946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58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63A31-20D5-5B50-3BB2-33FD5A505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A029E971-F4CF-50F6-85F8-67D10178A6D2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A22ECEA-1857-29E5-9BEA-C8E09821E0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373D9A3D-91AD-8C37-85D2-97E3C9091A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6320C0-5118-9B0B-7097-DBD6D09C746B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0ABB3-060D-2575-E977-76C47360FF33}"/>
              </a:ext>
            </a:extLst>
          </p:cNvPr>
          <p:cNvSpPr txBox="1"/>
          <p:nvPr/>
        </p:nvSpPr>
        <p:spPr>
          <a:xfrm>
            <a:off x="2120496" y="2226102"/>
            <a:ext cx="37933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사악한 문제</a:t>
            </a:r>
            <a:br>
              <a:rPr lang="en-US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wicked problem)</a:t>
            </a:r>
            <a:endParaRPr lang="ko-KR" altLang="en-US" sz="4000" spc="-47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3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59B106C-B634-98F5-7123-9E70B21CF333}"/>
              </a:ext>
            </a:extLst>
          </p:cNvPr>
          <p:cNvGrpSpPr/>
          <p:nvPr/>
        </p:nvGrpSpPr>
        <p:grpSpPr>
          <a:xfrm>
            <a:off x="678716" y="3584349"/>
            <a:ext cx="6425600" cy="469900"/>
            <a:chOff x="5030469" y="4502150"/>
            <a:chExt cx="5828031" cy="469900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B82EB944-DC86-D151-4B6A-23AE20B880D9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9408D8-CC31-7542-DF52-1592114EEC88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명확한 문제 정의가 어려움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F436C7F-9F56-D0BA-A3C9-0CFCE640A6BB}"/>
              </a:ext>
            </a:extLst>
          </p:cNvPr>
          <p:cNvGrpSpPr/>
          <p:nvPr/>
        </p:nvGrpSpPr>
        <p:grpSpPr>
          <a:xfrm>
            <a:off x="678716" y="4236057"/>
            <a:ext cx="6425600" cy="469900"/>
            <a:chOff x="5030469" y="4502150"/>
            <a:chExt cx="5828031" cy="46990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F06FC409-FE4F-1FE7-D68A-F7C5148174AB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78071B-32D3-8370-8A9E-C0587D6E0261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이해관계자마다 바라보는 관점이 다름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8E8D2FA-E182-FCF4-B792-8485B690C84B}"/>
              </a:ext>
            </a:extLst>
          </p:cNvPr>
          <p:cNvGrpSpPr/>
          <p:nvPr/>
        </p:nvGrpSpPr>
        <p:grpSpPr>
          <a:xfrm>
            <a:off x="678716" y="4887765"/>
            <a:ext cx="6425600" cy="469900"/>
            <a:chOff x="5030469" y="4502150"/>
            <a:chExt cx="5828031" cy="469900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5CEB78B3-20A8-441F-0A40-12F8BB21ED76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AD5154-D75E-C6E0-104A-75FFB80E4E67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시간이 지남에 따라 문제의 성격과 조건이 변함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7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82039-E385-D699-8C7C-C59E5C3FC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14975FD-882F-E6EB-6300-642AC5DDD5FB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8C901-F41D-ED51-4EB3-302023E32D71}"/>
              </a:ext>
            </a:extLst>
          </p:cNvPr>
          <p:cNvSpPr txBox="1"/>
          <p:nvPr/>
        </p:nvSpPr>
        <p:spPr>
          <a:xfrm>
            <a:off x="1134095" y="1593928"/>
            <a:ext cx="22579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불확실성과 부작용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57883E-6D1E-126E-70C2-99AD430A26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D8AED-D6EC-49FB-3790-4CA8BEE25A08}"/>
              </a:ext>
            </a:extLst>
          </p:cNvPr>
          <p:cNvSpPr txBox="1"/>
          <p:nvPr/>
        </p:nvSpPr>
        <p:spPr>
          <a:xfrm>
            <a:off x="4193378" y="2469320"/>
            <a:ext cx="70693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정책의 영향이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B74E1-4410-C5C9-9526-77C335D03FBD}"/>
              </a:ext>
            </a:extLst>
          </p:cNvPr>
          <p:cNvSpPr txBox="1"/>
          <p:nvPr/>
        </p:nvSpPr>
        <p:spPr>
          <a:xfrm>
            <a:off x="4755499" y="3409744"/>
            <a:ext cx="599715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넓고 예측 불가능하게 </a:t>
            </a:r>
            <a:b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퍼진다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.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87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FABEE-5501-CF0C-1FE8-2114E60D6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54952D8-1F45-0AB6-5C3E-1B46C43DBE25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6D652-958E-797F-EFF8-754781082868}"/>
              </a:ext>
            </a:extLst>
          </p:cNvPr>
          <p:cNvSpPr txBox="1"/>
          <p:nvPr/>
        </p:nvSpPr>
        <p:spPr>
          <a:xfrm>
            <a:off x="1134095" y="1593928"/>
            <a:ext cx="22579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불확실성과 부작용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B65048-D87D-3D98-F226-49F2E9742B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786AAFDD-4921-CE7D-9796-A9370662FC9B}"/>
              </a:ext>
            </a:extLst>
          </p:cNvPr>
          <p:cNvGrpSpPr/>
          <p:nvPr/>
        </p:nvGrpSpPr>
        <p:grpSpPr>
          <a:xfrm>
            <a:off x="3776155" y="2616200"/>
            <a:ext cx="3257666" cy="630942"/>
            <a:chOff x="4374206" y="2798058"/>
            <a:chExt cx="3257666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0D690E-9763-7620-0980-1099472BFA93}"/>
                </a:ext>
              </a:extLst>
            </p:cNvPr>
            <p:cNvSpPr txBox="1"/>
            <p:nvPr/>
          </p:nvSpPr>
          <p:spPr>
            <a:xfrm>
              <a:off x="4943315" y="2798058"/>
              <a:ext cx="268855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대규모 재개발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E773F861-32AC-90F4-066F-64DB4650901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37228A79-9414-F904-76EF-E720811EF72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A2E1D71-822B-6461-0CB5-7438814CC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A3CF9C7-6043-E676-D5B1-5F6651B5C320}"/>
              </a:ext>
            </a:extLst>
          </p:cNvPr>
          <p:cNvGrpSpPr/>
          <p:nvPr/>
        </p:nvGrpSpPr>
        <p:grpSpPr>
          <a:xfrm>
            <a:off x="4590438" y="3328749"/>
            <a:ext cx="6189857" cy="463460"/>
            <a:chOff x="3965516" y="2790917"/>
            <a:chExt cx="6189857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CDA112-83D4-3043-0FC5-660737617CD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주거환경 개선 → ‘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성공’처럼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보임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E681B6E4-C0C2-EF22-9D31-7D5456A4F3D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C188EC58-C0BF-082F-77B2-9CF99AFD8BD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E6D07730-6AE6-B6AF-0D02-1D5A474A2AC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C74CE3-1DD6-CF5D-F517-A32DCEBD3109}"/>
              </a:ext>
            </a:extLst>
          </p:cNvPr>
          <p:cNvGrpSpPr/>
          <p:nvPr/>
        </p:nvGrpSpPr>
        <p:grpSpPr>
          <a:xfrm>
            <a:off x="4590438" y="4121311"/>
            <a:ext cx="6189857" cy="463460"/>
            <a:chOff x="3965516" y="2790917"/>
            <a:chExt cx="61898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A8E855-43BE-9075-62E0-63B43EF28C11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장기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임대료 상승 → 원주민 이탈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지역 공동체 붕괴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9CC02FF6-1C72-BF11-7D0B-AD44A0E5F4B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D9D1D1CF-24FD-6952-C218-3D693F49B93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3D4C4853-8152-3A98-F417-DD458704FCF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15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FC08D-7DE2-A6BC-7E39-3AB3BE1E4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CE5569F-2C41-D215-BCB8-3C235A7FDA55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92CC9-6455-24A2-2979-3AB94A3B363B}"/>
              </a:ext>
            </a:extLst>
          </p:cNvPr>
          <p:cNvSpPr txBox="1"/>
          <p:nvPr/>
        </p:nvSpPr>
        <p:spPr>
          <a:xfrm>
            <a:off x="1134095" y="1593928"/>
            <a:ext cx="22579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불확실성과 부작용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B4FE035-F5A0-74F6-0A4F-8591EF717B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8047FCA6-38A0-6A8A-3FC2-EFE406790DC8}"/>
              </a:ext>
            </a:extLst>
          </p:cNvPr>
          <p:cNvGrpSpPr/>
          <p:nvPr/>
        </p:nvGrpSpPr>
        <p:grpSpPr>
          <a:xfrm>
            <a:off x="3776155" y="2616200"/>
            <a:ext cx="3400333" cy="630942"/>
            <a:chOff x="4374206" y="2798058"/>
            <a:chExt cx="3400333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96A422-C7B6-0EA2-319A-74CF9B8E879A}"/>
                </a:ext>
              </a:extLst>
            </p:cNvPr>
            <p:cNvSpPr txBox="1"/>
            <p:nvPr/>
          </p:nvSpPr>
          <p:spPr>
            <a:xfrm>
              <a:off x="4943315" y="2798058"/>
              <a:ext cx="283122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초기 반발 정책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5E184C77-A2FC-493C-4D36-956340D042A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F2C364BE-4DFC-7B74-D80B-864A5CACCD5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1B54263-A564-1244-9225-4830FDE38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9BF2F8B-EF10-DED8-956B-FF6E8087FC15}"/>
              </a:ext>
            </a:extLst>
          </p:cNvPr>
          <p:cNvGrpSpPr/>
          <p:nvPr/>
        </p:nvGrpSpPr>
        <p:grpSpPr>
          <a:xfrm>
            <a:off x="4590438" y="3328749"/>
            <a:ext cx="6189857" cy="463460"/>
            <a:chOff x="3965516" y="2790917"/>
            <a:chExt cx="6189857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42DD4A-3243-F385-E5AD-C6B9F2E96E83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 안전망 강화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2E069B5F-0FCB-3969-C878-A078196ECF0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EA83AAAF-23B0-D34E-BA73-1D466DB71C1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7DC530F9-A1AA-E671-948D-81419E42813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00520442-D16F-F479-5D8C-9423CF29FF9B}"/>
              </a:ext>
            </a:extLst>
          </p:cNvPr>
          <p:cNvGrpSpPr/>
          <p:nvPr/>
        </p:nvGrpSpPr>
        <p:grpSpPr>
          <a:xfrm>
            <a:off x="4590438" y="4121311"/>
            <a:ext cx="6189857" cy="463460"/>
            <a:chOff x="3965516" y="2790917"/>
            <a:chExt cx="6189857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86C8D1-3A15-1C00-92C5-5AB00BB05CCE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긍정적 전환 가능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349FDBDB-065F-858F-BA76-1E88AE7673A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F56E1625-F1B2-D367-56D5-73EB2920B24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F06E2FF0-D306-C263-72F7-AA87E4E4BBE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540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428E5-1A00-83E2-4265-68159FD3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그림 110" descr="신발류, 사람들, 사람, 그룹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426024-D28A-D1F0-D1FB-5C6998299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3A31E86B-CF16-1234-261B-3EA258F0823C}"/>
              </a:ext>
            </a:extLst>
          </p:cNvPr>
          <p:cNvSpPr/>
          <p:nvPr/>
        </p:nvSpPr>
        <p:spPr>
          <a:xfrm>
            <a:off x="-12650" y="1286803"/>
            <a:ext cx="12204650" cy="4169859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6911D8-5588-E44F-9717-9583CA4AA750}"/>
              </a:ext>
            </a:extLst>
          </p:cNvPr>
          <p:cNvSpPr txBox="1"/>
          <p:nvPr/>
        </p:nvSpPr>
        <p:spPr>
          <a:xfrm>
            <a:off x="4393580" y="1098847"/>
            <a:ext cx="3419708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평가의 어려움과 책임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9544B7-1501-D485-FE9B-642DAFB4F426}"/>
              </a:ext>
            </a:extLst>
          </p:cNvPr>
          <p:cNvSpPr txBox="1"/>
          <p:nvPr/>
        </p:nvSpPr>
        <p:spPr>
          <a:xfrm>
            <a:off x="947738" y="2058251"/>
            <a:ext cx="1277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성패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AA8C2D3-C748-7C69-B004-612D0F00D936}"/>
              </a:ext>
            </a:extLst>
          </p:cNvPr>
          <p:cNvGrpSpPr/>
          <p:nvPr/>
        </p:nvGrpSpPr>
        <p:grpSpPr>
          <a:xfrm>
            <a:off x="1676771" y="4232959"/>
            <a:ext cx="9242600" cy="463460"/>
            <a:chOff x="3965516" y="2790917"/>
            <a:chExt cx="9242600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DFFA4A-1395-F5BE-2C97-3DE4F923B0D1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정책 실패 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=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사람들의 삶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·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안전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·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생계에 직접적 피해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4050C485-3BCD-59FF-1F70-D84C1DE214C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D63329F7-ED0C-2FF4-D0AB-4F0F479BFAD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701739C6-9179-F557-FB82-8A6B8EA5AA0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B9D8EE8-D7A0-BB90-40EB-3321E45CCA23}"/>
              </a:ext>
            </a:extLst>
          </p:cNvPr>
          <p:cNvSpPr txBox="1"/>
          <p:nvPr/>
        </p:nvSpPr>
        <p:spPr>
          <a:xfrm>
            <a:off x="951458" y="3786683"/>
            <a:ext cx="12634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책임 부담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0A3BB3FD-68EE-6911-538B-6D4C20959761}"/>
              </a:ext>
            </a:extLst>
          </p:cNvPr>
          <p:cNvGrpSpPr/>
          <p:nvPr/>
        </p:nvGrpSpPr>
        <p:grpSpPr>
          <a:xfrm>
            <a:off x="1676771" y="4816539"/>
            <a:ext cx="9242600" cy="463460"/>
            <a:chOff x="3965516" y="2790917"/>
            <a:chExt cx="9242600" cy="463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E81876E-0259-F94F-ABF8-EB4E6C47608E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실패 책임은 정책 설계자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·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결정권자에게 집중</a:t>
              </a:r>
            </a:p>
          </p:txBody>
        </p: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23DD9E03-2CF0-F1D1-71B2-240BB4A60EF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7" name="원호 96">
                <a:extLst>
                  <a:ext uri="{FF2B5EF4-FFF2-40B4-BE49-F238E27FC236}">
                    <a16:creationId xmlns:a16="http://schemas.microsoft.com/office/drawing/2014/main" id="{79920619-C041-56D0-32D1-6E8C351D999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FEE4DA04-C87E-D838-DCD3-D9310026680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CF256FB2-FBFE-EA22-DC10-30A106CD47E8}"/>
              </a:ext>
            </a:extLst>
          </p:cNvPr>
          <p:cNvGrpSpPr/>
          <p:nvPr/>
        </p:nvGrpSpPr>
        <p:grpSpPr>
          <a:xfrm>
            <a:off x="1673051" y="2504527"/>
            <a:ext cx="9242600" cy="463460"/>
            <a:chOff x="3965516" y="2790917"/>
            <a:chExt cx="9242600" cy="463460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E0D96BF-49BE-71E8-FC5F-15DFC7D5BDAF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단기간에 정확히 평가 불가</a:t>
              </a:r>
            </a:p>
          </p:txBody>
        </p:sp>
        <p:grpSp>
          <p:nvGrpSpPr>
            <p:cNvPr id="102" name="그룹 101">
              <a:extLst>
                <a:ext uri="{FF2B5EF4-FFF2-40B4-BE49-F238E27FC236}">
                  <a16:creationId xmlns:a16="http://schemas.microsoft.com/office/drawing/2014/main" id="{339DBADD-2118-3C95-4B16-CD6FD3EDF61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3" name="원호 102">
                <a:extLst>
                  <a:ext uri="{FF2B5EF4-FFF2-40B4-BE49-F238E27FC236}">
                    <a16:creationId xmlns:a16="http://schemas.microsoft.com/office/drawing/2014/main" id="{41189F65-222D-F271-A1D1-DE587D70834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4" name="자유형: 도형 103">
                <a:extLst>
                  <a:ext uri="{FF2B5EF4-FFF2-40B4-BE49-F238E27FC236}">
                    <a16:creationId xmlns:a16="http://schemas.microsoft.com/office/drawing/2014/main" id="{5CB30B4D-C4A9-8F6A-020E-B4FBA5DC7D6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D7FE7843-4AA3-E6EF-642B-B530F94EF82A}"/>
              </a:ext>
            </a:extLst>
          </p:cNvPr>
          <p:cNvGrpSpPr/>
          <p:nvPr/>
        </p:nvGrpSpPr>
        <p:grpSpPr>
          <a:xfrm>
            <a:off x="1673051" y="3088107"/>
            <a:ext cx="9242600" cy="463460"/>
            <a:chOff x="3965516" y="2790917"/>
            <a:chExt cx="9242600" cy="463460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42EA665-0BFA-600E-726F-7D052FE1E90A}"/>
                </a:ext>
              </a:extLst>
            </p:cNvPr>
            <p:cNvSpPr txBox="1"/>
            <p:nvPr/>
          </p:nvSpPr>
          <p:spPr>
            <a:xfrm>
              <a:off x="4282222" y="2790917"/>
              <a:ext cx="892589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장기적 추적 필요</a:t>
              </a:r>
            </a:p>
          </p:txBody>
        </p: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FEA13347-AA5C-83B3-1AD4-385F2D525FF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8" name="원호 107">
                <a:extLst>
                  <a:ext uri="{FF2B5EF4-FFF2-40B4-BE49-F238E27FC236}">
                    <a16:creationId xmlns:a16="http://schemas.microsoft.com/office/drawing/2014/main" id="{FE2417A4-136E-108C-5B97-1D4B98EE988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9" name="자유형: 도형 108">
                <a:extLst>
                  <a:ext uri="{FF2B5EF4-FFF2-40B4-BE49-F238E27FC236}">
                    <a16:creationId xmlns:a16="http://schemas.microsoft.com/office/drawing/2014/main" id="{A121571E-8CD5-047B-06DA-88B71177D77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00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AC3F9-6E4B-CC64-B1AD-FD9F6D5D8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9B759FC-ED5C-A862-0879-851A5A1CA096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52338-9CA1-B3EE-E436-802A517F5881}"/>
              </a:ext>
            </a:extLst>
          </p:cNvPr>
          <p:cNvSpPr txBox="1"/>
          <p:nvPr/>
        </p:nvSpPr>
        <p:spPr>
          <a:xfrm>
            <a:off x="1134095" y="1593928"/>
            <a:ext cx="22579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불확실성과 부작용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97D730-A563-F754-3213-165D1AEB0C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04E704DD-83F6-3FDF-320C-A9244A9E8DF0}"/>
              </a:ext>
            </a:extLst>
          </p:cNvPr>
          <p:cNvGrpSpPr/>
          <p:nvPr/>
        </p:nvGrpSpPr>
        <p:grpSpPr>
          <a:xfrm>
            <a:off x="3776155" y="2616200"/>
            <a:ext cx="5378439" cy="630942"/>
            <a:chOff x="4374206" y="2798058"/>
            <a:chExt cx="5378439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8D6616-E4C1-74AB-3892-396DDFDBD338}"/>
                </a:ext>
              </a:extLst>
            </p:cNvPr>
            <p:cNvSpPr txBox="1"/>
            <p:nvPr/>
          </p:nvSpPr>
          <p:spPr>
            <a:xfrm>
              <a:off x="4943315" y="2798058"/>
              <a:ext cx="480933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불확실성과 부작용의 원인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C75E1BDD-FC1D-3FDB-F64B-5E67F931ECAB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EC037188-316A-733D-A1A4-514E022AC59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7F498EB-79E3-9060-3D1B-841375218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4B109BF-518E-6391-393F-D222B553F5EC}"/>
              </a:ext>
            </a:extLst>
          </p:cNvPr>
          <p:cNvGrpSpPr/>
          <p:nvPr/>
        </p:nvGrpSpPr>
        <p:grpSpPr>
          <a:xfrm>
            <a:off x="4590438" y="3328749"/>
            <a:ext cx="6189857" cy="463460"/>
            <a:chOff x="3965516" y="2790917"/>
            <a:chExt cx="618985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0732A8-9BC5-4F6A-6FE1-967916109DB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사악한 문제는 다른 문제들과 긴밀하게 얽혀 있음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5CE0149-64DD-C78F-C63A-6B945F3A27C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3BAE4D27-CF33-0FE7-3A48-F2056687757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C19F4AA3-1914-8E11-506E-A4759785426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C9140D6-8627-A931-0482-5EF19899EC52}"/>
              </a:ext>
            </a:extLst>
          </p:cNvPr>
          <p:cNvGrpSpPr/>
          <p:nvPr/>
        </p:nvGrpSpPr>
        <p:grpSpPr>
          <a:xfrm>
            <a:off x="4937663" y="3996628"/>
            <a:ext cx="6425600" cy="469900"/>
            <a:chOff x="5030469" y="4502150"/>
            <a:chExt cx="5828031" cy="46990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C0D8871C-BB50-DD37-66C6-A37696D9ED78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D6E7EF-5866-11B2-BC63-DA8215F4816C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주거 정책 → 교통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·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환경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·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경제 문제로 확산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D3B479B-3F20-E822-D113-EA84BF38543A}"/>
              </a:ext>
            </a:extLst>
          </p:cNvPr>
          <p:cNvGrpSpPr/>
          <p:nvPr/>
        </p:nvGrpSpPr>
        <p:grpSpPr>
          <a:xfrm>
            <a:off x="4937663" y="4715733"/>
            <a:ext cx="6425600" cy="469900"/>
            <a:chOff x="5030469" y="5109745"/>
            <a:chExt cx="5828031" cy="469900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E3936CC0-28F7-457A-47FA-5089778BB000}"/>
                </a:ext>
              </a:extLst>
            </p:cNvPr>
            <p:cNvSpPr/>
            <p:nvPr/>
          </p:nvSpPr>
          <p:spPr>
            <a:xfrm>
              <a:off x="5030469" y="5109745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88E1A7-465A-A9F5-9F58-E2D39B0F919E}"/>
                </a:ext>
              </a:extLst>
            </p:cNvPr>
            <p:cNvSpPr txBox="1"/>
            <p:nvPr/>
          </p:nvSpPr>
          <p:spPr>
            <a:xfrm>
              <a:off x="5157467" y="5159954"/>
              <a:ext cx="55105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에너지 정책 → 산업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·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고용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·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기후 변화에 동시 파급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5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3E5E9-4528-DB8B-976E-8A081BC83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D2F31C4-C799-CB88-195E-D9C740AFE40B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94193-543E-8338-33C3-00BA240D5B87}"/>
              </a:ext>
            </a:extLst>
          </p:cNvPr>
          <p:cNvSpPr txBox="1"/>
          <p:nvPr/>
        </p:nvSpPr>
        <p:spPr>
          <a:xfrm>
            <a:off x="1134095" y="1593928"/>
            <a:ext cx="27465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상호연결성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시스템성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B95741-E3BB-EF59-782A-5F66D1F1AB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D8A82066-EF2E-CFE8-DEB0-34F5F05C4580}"/>
              </a:ext>
            </a:extLst>
          </p:cNvPr>
          <p:cNvGrpSpPr/>
          <p:nvPr/>
        </p:nvGrpSpPr>
        <p:grpSpPr>
          <a:xfrm>
            <a:off x="2352423" y="5811757"/>
            <a:ext cx="7036904" cy="469900"/>
            <a:chOff x="5030469" y="4502150"/>
            <a:chExt cx="5828031" cy="46990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A8582CF6-3950-4D48-81AA-B6D323A8A36C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D1650E-F7ED-37FC-B8B2-982E31A1C03B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"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모든 사악한 문제는 다른 문제의 증상으로 간주될 수 있다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." </a:t>
              </a:r>
              <a:endPara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6AB29F85-8DE2-F446-12DE-4C16272B4C39}"/>
              </a:ext>
            </a:extLst>
          </p:cNvPr>
          <p:cNvGrpSpPr/>
          <p:nvPr/>
        </p:nvGrpSpPr>
        <p:grpSpPr>
          <a:xfrm>
            <a:off x="1765622" y="4817797"/>
            <a:ext cx="1870036" cy="1091925"/>
            <a:chOff x="1065246" y="3322255"/>
            <a:chExt cx="1743009" cy="1017755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9CEE2CF-F413-9787-00A6-E30DE1996747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30A9BC19-FCAD-C093-2296-3FE0F25BAFD0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C25785-D21A-CD51-B232-6327CE9AC678}"/>
                </a:ext>
              </a:extLst>
            </p:cNvPr>
            <p:cNvSpPr txBox="1"/>
            <p:nvPr/>
          </p:nvSpPr>
          <p:spPr>
            <a:xfrm>
              <a:off x="1186406" y="3478158"/>
              <a:ext cx="1500689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리텔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&amp;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웨버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1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9CACD-3E12-BEE7-6402-167423425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물, 아쿠아, 빙산, 겨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141234-DACA-C5F4-5BB3-D0B022697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5D36BA-9654-A7B1-B2C7-D1162A48DCFF}"/>
              </a:ext>
            </a:extLst>
          </p:cNvPr>
          <p:cNvSpPr txBox="1"/>
          <p:nvPr/>
        </p:nvSpPr>
        <p:spPr>
          <a:xfrm>
            <a:off x="3810803" y="1894998"/>
            <a:ext cx="6634172" cy="8345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눈앞의 문제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45028-FF78-160F-7CD3-8747152473EB}"/>
              </a:ext>
            </a:extLst>
          </p:cNvPr>
          <p:cNvSpPr txBox="1"/>
          <p:nvPr/>
        </p:nvSpPr>
        <p:spPr>
          <a:xfrm>
            <a:off x="3175182" y="4883159"/>
            <a:ext cx="8533597" cy="10200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5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더 근본적인 원인 존재</a:t>
            </a:r>
          </a:p>
        </p:txBody>
      </p:sp>
    </p:spTree>
    <p:extLst>
      <p:ext uri="{BB962C8B-B14F-4D97-AF65-F5344CB8AC3E}">
        <p14:creationId xmlns:p14="http://schemas.microsoft.com/office/powerpoint/2010/main" val="18659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113F3-738D-58E9-04A2-A4D7AC925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 descr="만화 영화, 클립아트, 신발류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998168-4E76-F2BC-6732-8F35D38F6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07" y="3039472"/>
            <a:ext cx="3560733" cy="420432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2B5872F3-4538-E93D-B262-AAA96A9F3D11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F4C27-12DB-FCAC-027B-64F81DA6203F}"/>
              </a:ext>
            </a:extLst>
          </p:cNvPr>
          <p:cNvSpPr txBox="1"/>
          <p:nvPr/>
        </p:nvSpPr>
        <p:spPr>
          <a:xfrm>
            <a:off x="1134095" y="1593928"/>
            <a:ext cx="27465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상호연결성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시스템성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952C56-80B7-70A8-85C7-C2443DAC96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5A009EA-2D6F-C4FB-7BC8-BA22F0CBD23E}"/>
              </a:ext>
            </a:extLst>
          </p:cNvPr>
          <p:cNvGrpSpPr/>
          <p:nvPr/>
        </p:nvGrpSpPr>
        <p:grpSpPr>
          <a:xfrm>
            <a:off x="2415715" y="2616200"/>
            <a:ext cx="4953643" cy="630942"/>
            <a:chOff x="4374206" y="2798058"/>
            <a:chExt cx="4953643" cy="6309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23DB0-B58B-CCC6-08BC-FA00A94223E8}"/>
                </a:ext>
              </a:extLst>
            </p:cNvPr>
            <p:cNvSpPr txBox="1"/>
            <p:nvPr/>
          </p:nvSpPr>
          <p:spPr>
            <a:xfrm>
              <a:off x="4943315" y="2798058"/>
              <a:ext cx="438453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온라인 쇼핑몰 과대포장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F65E24B9-7F63-E2F8-000D-EBD34D06ADC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06391EE7-645B-E5FA-1F2E-C2336AC3601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" name="그림 1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E10DAFE-181D-3777-0AC8-FDB8714C0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F9DA5FC-9A85-E390-1AE9-67D5A293D453}"/>
              </a:ext>
            </a:extLst>
          </p:cNvPr>
          <p:cNvGrpSpPr/>
          <p:nvPr/>
        </p:nvGrpSpPr>
        <p:grpSpPr>
          <a:xfrm>
            <a:off x="3229998" y="3328749"/>
            <a:ext cx="6189857" cy="463460"/>
            <a:chOff x="3965516" y="2790917"/>
            <a:chExt cx="61898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0DC4E7-071B-2796-B6BD-457FF898D72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과대포장 → 쓰레기 배출량 증가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66B59A57-E0A0-DCAD-703A-77076FB32FE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EC7A5591-B5D6-4A14-E207-CEE2DBAC77C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FD1CBD57-712C-FE07-E775-83DA87D4F29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08B2233-D67B-000F-EA16-2F991A50F5C6}"/>
              </a:ext>
            </a:extLst>
          </p:cNvPr>
          <p:cNvGrpSpPr/>
          <p:nvPr/>
        </p:nvGrpSpPr>
        <p:grpSpPr>
          <a:xfrm>
            <a:off x="3229998" y="4003462"/>
            <a:ext cx="6189857" cy="463460"/>
            <a:chOff x="3965516" y="2790917"/>
            <a:chExt cx="6189857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241E26-F2AE-C2BD-0EFB-2F7868ACFF8F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쓰레기 문제 → 재활용 시스템의 한계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FB8D355D-007E-FA0C-11B0-17A590796E3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3534B9CE-7A69-DB50-FAE9-368D8C10F35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24808860-490E-992A-98CA-BE22EB0DD48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69D72CED-8ED2-C1A4-8EA9-8CD57259DFEB}"/>
              </a:ext>
            </a:extLst>
          </p:cNvPr>
          <p:cNvGrpSpPr/>
          <p:nvPr/>
        </p:nvGrpSpPr>
        <p:grpSpPr>
          <a:xfrm>
            <a:off x="3229998" y="4678175"/>
            <a:ext cx="6189857" cy="463460"/>
            <a:chOff x="3965516" y="2790917"/>
            <a:chExt cx="6189857" cy="46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1FB352-B6B2-B3E3-9221-64D25952E0B7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재활용 한계 → 소비 중심의 사회 구조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DE334633-8042-0FC3-A772-AC6140EC8FC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8B80D27A-A0FC-DFC2-BBA8-53C863B80D3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C491F27A-F1E2-3621-616F-5C0A0702229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54BE77D-282A-1887-B037-087CC6A35249}"/>
              </a:ext>
            </a:extLst>
          </p:cNvPr>
          <p:cNvSpPr txBox="1"/>
          <p:nvPr/>
        </p:nvSpPr>
        <p:spPr>
          <a:xfrm flipH="1">
            <a:off x="2984824" y="5398854"/>
            <a:ext cx="5873151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끝없는 인과관계의 사슬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을 따라 올라가는 과정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085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D75F6-B7B2-39C1-ED00-A1B85F5CF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14FC401-1E94-C1DF-FCA4-9C4F71C35D55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75753-06C6-DE69-FBDD-A85B268E4EDD}"/>
              </a:ext>
            </a:extLst>
          </p:cNvPr>
          <p:cNvSpPr txBox="1"/>
          <p:nvPr/>
        </p:nvSpPr>
        <p:spPr>
          <a:xfrm>
            <a:off x="1134095" y="1593928"/>
            <a:ext cx="27465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상호연결성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시스템성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97B67C-E37C-0B00-2AA2-834EC03FF5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E869BF1-9FA4-AD0E-87D5-DB118EC4F3DB}"/>
              </a:ext>
            </a:extLst>
          </p:cNvPr>
          <p:cNvGrpSpPr/>
          <p:nvPr/>
        </p:nvGrpSpPr>
        <p:grpSpPr>
          <a:xfrm>
            <a:off x="1134095" y="2302838"/>
            <a:ext cx="6189857" cy="463460"/>
            <a:chOff x="3965516" y="2790917"/>
            <a:chExt cx="6189857" cy="4634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CACF8E-03B8-1027-B2EF-2DA858E4A0C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‘자연스럽거나 올바른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수준’은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존재하지 않음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528C096-7080-8184-0E80-ED9602CD4BA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1F200A39-1CDD-0744-06B2-C245CC90ED8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F2FFB430-C922-6F62-6F3C-811BE1B57E2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66F6B30-D566-0086-0214-5DEACA494126}"/>
              </a:ext>
            </a:extLst>
          </p:cNvPr>
          <p:cNvGrpSpPr/>
          <p:nvPr/>
        </p:nvGrpSpPr>
        <p:grpSpPr>
          <a:xfrm>
            <a:off x="1134095" y="3095400"/>
            <a:ext cx="6189857" cy="463460"/>
            <a:chOff x="3965516" y="2790917"/>
            <a:chExt cx="6189857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64E9CB-5BD3-7F6F-5844-5015A55CBB33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개입 수준 결정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=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설계자의 분석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전략적 판단</a:t>
              </a: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95AF1F5F-A108-7195-BD71-E83F95DE063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3" name="원호 32">
                <a:extLst>
                  <a:ext uri="{FF2B5EF4-FFF2-40B4-BE49-F238E27FC236}">
                    <a16:creationId xmlns:a16="http://schemas.microsoft.com/office/drawing/2014/main" id="{63A9A2FD-756D-15CD-58A8-D53D632276B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660B94A6-CF96-2637-DEE3-79E5798971A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86E0E1C-892D-7FCE-D196-D9AFF781C100}"/>
              </a:ext>
            </a:extLst>
          </p:cNvPr>
          <p:cNvGrpSpPr/>
          <p:nvPr/>
        </p:nvGrpSpPr>
        <p:grpSpPr>
          <a:xfrm>
            <a:off x="1424726" y="3787836"/>
            <a:ext cx="2857342" cy="1056379"/>
            <a:chOff x="4338627" y="2320025"/>
            <a:chExt cx="1878814" cy="1878814"/>
          </a:xfrm>
        </p:grpSpPr>
        <p:sp>
          <p:nvSpPr>
            <p:cNvPr id="36" name="사각형: 잘린 대각선 방향 모서리 35">
              <a:extLst>
                <a:ext uri="{FF2B5EF4-FFF2-40B4-BE49-F238E27FC236}">
                  <a16:creationId xmlns:a16="http://schemas.microsoft.com/office/drawing/2014/main" id="{AF47BB40-61D9-627B-F305-2200023ED050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AE7DA7B7-2197-8605-D8A3-7C75D436B677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67DDF0-1F64-548A-97FC-DD8451C38B25}"/>
                </a:ext>
              </a:extLst>
            </p:cNvPr>
            <p:cNvSpPr txBox="1"/>
            <p:nvPr/>
          </p:nvSpPr>
          <p:spPr>
            <a:xfrm>
              <a:off x="4510378" y="2740776"/>
              <a:ext cx="1535311" cy="103731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너무 낮은 수준 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6CB11D2-D498-DC4A-334F-6B2D713DD410}"/>
              </a:ext>
            </a:extLst>
          </p:cNvPr>
          <p:cNvSpPr txBox="1"/>
          <p:nvPr/>
        </p:nvSpPr>
        <p:spPr>
          <a:xfrm>
            <a:off x="1691680" y="4928109"/>
            <a:ext cx="2303836" cy="105637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증상만 치료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근본 변화 어려움</a:t>
            </a: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0EB4AE32-3B5B-A878-7105-391221BD0306}"/>
              </a:ext>
            </a:extLst>
          </p:cNvPr>
          <p:cNvGrpSpPr/>
          <p:nvPr/>
        </p:nvGrpSpPr>
        <p:grpSpPr>
          <a:xfrm>
            <a:off x="4937361" y="3787836"/>
            <a:ext cx="2857342" cy="1056379"/>
            <a:chOff x="4338627" y="2320025"/>
            <a:chExt cx="1878814" cy="1878814"/>
          </a:xfrm>
        </p:grpSpPr>
        <p:sp>
          <p:nvSpPr>
            <p:cNvPr id="42" name="사각형: 잘린 대각선 방향 모서리 41">
              <a:extLst>
                <a:ext uri="{FF2B5EF4-FFF2-40B4-BE49-F238E27FC236}">
                  <a16:creationId xmlns:a16="http://schemas.microsoft.com/office/drawing/2014/main" id="{63C11A30-8625-6169-02C0-3A566E8110C4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C2E4CC2C-3E9E-A34B-5EB1-FD3B2302E011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C34DFA9-A504-2511-B894-43375B3C41BC}"/>
                </a:ext>
              </a:extLst>
            </p:cNvPr>
            <p:cNvSpPr txBox="1"/>
            <p:nvPr/>
          </p:nvSpPr>
          <p:spPr>
            <a:xfrm>
              <a:off x="4510378" y="2740776"/>
              <a:ext cx="1535311" cy="103731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너무 높은 수준 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1DD0263A-44D6-BF83-1996-2D62AFD2EDE1}"/>
              </a:ext>
            </a:extLst>
          </p:cNvPr>
          <p:cNvSpPr txBox="1"/>
          <p:nvPr/>
        </p:nvSpPr>
        <p:spPr>
          <a:xfrm>
            <a:off x="5204315" y="4928109"/>
            <a:ext cx="2303836" cy="105637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현실적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해법 설계 어려움</a:t>
            </a:r>
          </a:p>
        </p:txBody>
      </p:sp>
    </p:spTree>
    <p:extLst>
      <p:ext uri="{BB962C8B-B14F-4D97-AF65-F5344CB8AC3E}">
        <p14:creationId xmlns:p14="http://schemas.microsoft.com/office/powerpoint/2010/main" val="18050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842C6-A320-5A94-382B-6651B09ED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FB561A1-82A5-BE7E-9175-4B88ED19E463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D918E-EA9B-B2AF-E935-8A6D85A6CF17}"/>
              </a:ext>
            </a:extLst>
          </p:cNvPr>
          <p:cNvSpPr txBox="1"/>
          <p:nvPr/>
        </p:nvSpPr>
        <p:spPr>
          <a:xfrm>
            <a:off x="1134095" y="1593928"/>
            <a:ext cx="33691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종결 기준 없음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영속적 관리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30B5E2-22F3-9298-C24D-F420DA6359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EF6129-A0EE-BEAB-B97D-7EAEF944F379}"/>
              </a:ext>
            </a:extLst>
          </p:cNvPr>
          <p:cNvSpPr txBox="1"/>
          <p:nvPr/>
        </p:nvSpPr>
        <p:spPr>
          <a:xfrm flipH="1">
            <a:off x="4051814" y="5398854"/>
            <a:ext cx="373917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종결 기준의 부재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80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911EC-D990-5B9E-0D00-628AFDFD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04495364-9A58-E872-B6D5-03E4C4AE3391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17CEAD9F-F8E7-240D-7DEC-28AA286445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5C968520-553F-E969-8C1F-5163C5DD2E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ABC08A2-AB82-C9B8-2061-AE9851BC31CE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pic>
        <p:nvPicPr>
          <p:cNvPr id="7" name="그림 6" descr="스케치, 키스, 그림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59A7D6-ED22-ECCE-579D-CDFBF2111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r="17890"/>
          <a:stretch>
            <a:fillRect/>
          </a:stretch>
        </p:blipFill>
        <p:spPr>
          <a:xfrm>
            <a:off x="74343" y="3293327"/>
            <a:ext cx="3131138" cy="3446868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A70250F6-8817-1387-1065-BEB209C72EFB}"/>
              </a:ext>
            </a:extLst>
          </p:cNvPr>
          <p:cNvGrpSpPr/>
          <p:nvPr/>
        </p:nvGrpSpPr>
        <p:grpSpPr>
          <a:xfrm>
            <a:off x="1009417" y="1791010"/>
            <a:ext cx="2853709" cy="630942"/>
            <a:chOff x="4374206" y="2798058"/>
            <a:chExt cx="2853709" cy="6309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AC8C7F-F581-B683-DF70-1E803D8E5F89}"/>
                </a:ext>
              </a:extLst>
            </p:cNvPr>
            <p:cNvSpPr txBox="1"/>
            <p:nvPr/>
          </p:nvSpPr>
          <p:spPr>
            <a:xfrm>
              <a:off x="4943315" y="2798058"/>
              <a:ext cx="228460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저출산 문제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08D4DD6C-1E3D-85E3-2347-14C0C9C317E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3FD3ADC2-E2EB-A76A-89C8-A1BDBF08195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3" name="그림 2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AA57C3A-0515-3580-B965-A97B399A4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06A54A4-3E4F-02B7-2FF7-0469C28D53A5}"/>
              </a:ext>
            </a:extLst>
          </p:cNvPr>
          <p:cNvGrpSpPr/>
          <p:nvPr/>
        </p:nvGrpSpPr>
        <p:grpSpPr>
          <a:xfrm>
            <a:off x="3107714" y="2725723"/>
            <a:ext cx="4995505" cy="463460"/>
            <a:chOff x="3965516" y="2790917"/>
            <a:chExt cx="4995505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57E080-58C8-8E09-039B-0FAEFA5104FC}"/>
                </a:ext>
              </a:extLst>
            </p:cNvPr>
            <p:cNvSpPr txBox="1"/>
            <p:nvPr/>
          </p:nvSpPr>
          <p:spPr>
            <a:xfrm>
              <a:off x="4282222" y="2790917"/>
              <a:ext cx="467879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보육 환경 부족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0908AC52-967A-A60A-C278-D7E3C282EE8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9C7603CF-9AFA-F724-608A-F6DC0BAAED5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82E55616-CEAB-727D-8662-A1E610E19B2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F62AB5F6-82B5-B9A2-7C68-6C67B9693B0D}"/>
              </a:ext>
            </a:extLst>
          </p:cNvPr>
          <p:cNvGrpSpPr/>
          <p:nvPr/>
        </p:nvGrpSpPr>
        <p:grpSpPr>
          <a:xfrm>
            <a:off x="3107714" y="3421931"/>
            <a:ext cx="4995505" cy="463460"/>
            <a:chOff x="3965516" y="2790917"/>
            <a:chExt cx="4995505" cy="46346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E24DA5-2796-5222-A754-9F2435E6E708}"/>
                </a:ext>
              </a:extLst>
            </p:cNvPr>
            <p:cNvSpPr txBox="1"/>
            <p:nvPr/>
          </p:nvSpPr>
          <p:spPr>
            <a:xfrm>
              <a:off x="4282222" y="2790917"/>
              <a:ext cx="467879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주거 비용 부담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77768705-B923-6739-0B2D-76E66A53C31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2" name="원호 31">
                <a:extLst>
                  <a:ext uri="{FF2B5EF4-FFF2-40B4-BE49-F238E27FC236}">
                    <a16:creationId xmlns:a16="http://schemas.microsoft.com/office/drawing/2014/main" id="{305511EE-1165-FC47-BFC6-BFA8C8C20D0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8C686AB5-78EE-E950-BCC5-A490A2B7ABB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93AB2ED-6F3B-1C47-9A8A-EBA16C1B1275}"/>
              </a:ext>
            </a:extLst>
          </p:cNvPr>
          <p:cNvGrpSpPr/>
          <p:nvPr/>
        </p:nvGrpSpPr>
        <p:grpSpPr>
          <a:xfrm>
            <a:off x="3107714" y="4118139"/>
            <a:ext cx="4995505" cy="463460"/>
            <a:chOff x="3965516" y="2790917"/>
            <a:chExt cx="4995505" cy="4634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5BC456-8F05-611B-8D47-66C80875BC9A}"/>
                </a:ext>
              </a:extLst>
            </p:cNvPr>
            <p:cNvSpPr txBox="1"/>
            <p:nvPr/>
          </p:nvSpPr>
          <p:spPr>
            <a:xfrm>
              <a:off x="4282222" y="2790917"/>
              <a:ext cx="467879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가정 양립 제도의 한계</a:t>
              </a: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23C4F72F-34C1-9AD7-0C39-13FDDB96569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7" name="원호 36">
                <a:extLst>
                  <a:ext uri="{FF2B5EF4-FFF2-40B4-BE49-F238E27FC236}">
                    <a16:creationId xmlns:a16="http://schemas.microsoft.com/office/drawing/2014/main" id="{04C16616-6276-57DE-6737-BDA82D93C10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FEF411B2-DA20-ECCD-5441-C2365A906DB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860B8FB4-5954-14F5-A2D6-E8F893A55E10}"/>
              </a:ext>
            </a:extLst>
          </p:cNvPr>
          <p:cNvGrpSpPr/>
          <p:nvPr/>
        </p:nvGrpSpPr>
        <p:grpSpPr>
          <a:xfrm>
            <a:off x="3107714" y="4814348"/>
            <a:ext cx="4995505" cy="463460"/>
            <a:chOff x="3965516" y="2790917"/>
            <a:chExt cx="4995505" cy="46346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25386D5-F838-C4DB-BDF3-D113E360EB7E}"/>
                </a:ext>
              </a:extLst>
            </p:cNvPr>
            <p:cNvSpPr txBox="1"/>
            <p:nvPr/>
          </p:nvSpPr>
          <p:spPr>
            <a:xfrm>
              <a:off x="4282222" y="2790917"/>
              <a:ext cx="467879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정책이 시행되는 동안 사회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경제적 환경 변화</a:t>
              </a:r>
            </a:p>
          </p:txBody>
        </p: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BD439FF2-D8BB-9735-0F28-75BC3A0D817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2" name="원호 41">
                <a:extLst>
                  <a:ext uri="{FF2B5EF4-FFF2-40B4-BE49-F238E27FC236}">
                    <a16:creationId xmlns:a16="http://schemas.microsoft.com/office/drawing/2014/main" id="{35683372-CEE0-EE51-48B0-9CFA92A891F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324F4ED4-D928-7647-88DA-304C95C8BF9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016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DBC4F-9CC6-CF0B-5687-C1945DC8E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9A257D1-D88C-CFBA-B3B4-5E1E6DBC246A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AFE69-230A-31C9-EB5D-7B5751BB2108}"/>
              </a:ext>
            </a:extLst>
          </p:cNvPr>
          <p:cNvSpPr txBox="1"/>
          <p:nvPr/>
        </p:nvSpPr>
        <p:spPr>
          <a:xfrm>
            <a:off x="1134095" y="1593928"/>
            <a:ext cx="33691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종결 기준 없음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영속적 관리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02EDD3-4012-67D5-5E01-0905765E07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4D70A2-5DB6-25B3-A537-2EC583402659}"/>
              </a:ext>
            </a:extLst>
          </p:cNvPr>
          <p:cNvSpPr txBox="1"/>
          <p:nvPr/>
        </p:nvSpPr>
        <p:spPr>
          <a:xfrm flipH="1">
            <a:off x="5862190" y="3162464"/>
            <a:ext cx="5244424" cy="523679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정답을 찾으면 끝나는 과정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C1D2CE4-E9C6-F926-61C5-08554CAF62ED}"/>
              </a:ext>
            </a:extLst>
          </p:cNvPr>
          <p:cNvGrpSpPr/>
          <p:nvPr/>
        </p:nvGrpSpPr>
        <p:grpSpPr>
          <a:xfrm>
            <a:off x="4109516" y="2855776"/>
            <a:ext cx="2246688" cy="1144692"/>
            <a:chOff x="4338627" y="2320025"/>
            <a:chExt cx="1878814" cy="1878814"/>
          </a:xfrm>
        </p:grpSpPr>
        <p:sp>
          <p:nvSpPr>
            <p:cNvPr id="6" name="사각형: 잘린 대각선 방향 모서리 5">
              <a:extLst>
                <a:ext uri="{FF2B5EF4-FFF2-40B4-BE49-F238E27FC236}">
                  <a16:creationId xmlns:a16="http://schemas.microsoft.com/office/drawing/2014/main" id="{D3CCA9FB-A95E-A88F-8ED8-070F725A7CD0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D1F41C8-E2BA-FC79-AD68-490085E71811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9A6B40-FB99-7993-1A82-A83884D4B3F5}"/>
                </a:ext>
              </a:extLst>
            </p:cNvPr>
            <p:cNvSpPr txBox="1"/>
            <p:nvPr/>
          </p:nvSpPr>
          <p:spPr>
            <a:xfrm>
              <a:off x="4671619" y="2780790"/>
              <a:ext cx="1287174" cy="9572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수학 문제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E436073-A408-A038-D9E2-278E53B555D5}"/>
              </a:ext>
            </a:extLst>
          </p:cNvPr>
          <p:cNvSpPr txBox="1"/>
          <p:nvPr/>
        </p:nvSpPr>
        <p:spPr>
          <a:xfrm flipH="1">
            <a:off x="5839888" y="4508941"/>
            <a:ext cx="5244424" cy="523679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‘멈춤 규칙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stopping rule)’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 없음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A5C8F34-3706-0C5D-C0BD-760D7BD14905}"/>
              </a:ext>
            </a:extLst>
          </p:cNvPr>
          <p:cNvGrpSpPr/>
          <p:nvPr/>
        </p:nvGrpSpPr>
        <p:grpSpPr>
          <a:xfrm>
            <a:off x="4103649" y="4202253"/>
            <a:ext cx="2246688" cy="1144692"/>
            <a:chOff x="4338627" y="2320025"/>
            <a:chExt cx="1878814" cy="1878814"/>
          </a:xfrm>
        </p:grpSpPr>
        <p:sp>
          <p:nvSpPr>
            <p:cNvPr id="13" name="사각형: 잘린 대각선 방향 모서리 12">
              <a:extLst>
                <a:ext uri="{FF2B5EF4-FFF2-40B4-BE49-F238E27FC236}">
                  <a16:creationId xmlns:a16="http://schemas.microsoft.com/office/drawing/2014/main" id="{6C9692D4-6E14-E19A-6207-CF9D4A665CB9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B0165941-7183-C868-90EB-0EF2749CCD8C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88775F-7026-97FA-9782-9C5779A3BD07}"/>
                </a:ext>
              </a:extLst>
            </p:cNvPr>
            <p:cNvSpPr txBox="1"/>
            <p:nvPr/>
          </p:nvSpPr>
          <p:spPr>
            <a:xfrm>
              <a:off x="4491282" y="2780790"/>
              <a:ext cx="1573510" cy="9572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사악한 문제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5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57F8D-F961-C486-F0C3-6D832C3DD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BFDA962-CCAA-61D7-DBC6-23006D2909BA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8C390-123B-A4CF-C4E4-C960BC346D01}"/>
              </a:ext>
            </a:extLst>
          </p:cNvPr>
          <p:cNvSpPr txBox="1"/>
          <p:nvPr/>
        </p:nvSpPr>
        <p:spPr>
          <a:xfrm>
            <a:off x="1134095" y="1593928"/>
            <a:ext cx="33691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종결 기준 없음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영속적 관리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D58674-CFC3-139F-D30E-2796E23FE2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8831F48A-FC08-373D-0B18-F4EB09C9943E}"/>
              </a:ext>
            </a:extLst>
          </p:cNvPr>
          <p:cNvGrpSpPr/>
          <p:nvPr/>
        </p:nvGrpSpPr>
        <p:grpSpPr>
          <a:xfrm>
            <a:off x="2352423" y="5811757"/>
            <a:ext cx="7036904" cy="469900"/>
            <a:chOff x="5030469" y="4502150"/>
            <a:chExt cx="5828031" cy="469900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201A4455-82A9-98C6-1D18-46FCD4F3FAC2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4C3116-0A8E-92C9-2C24-3A7CEF789911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논리적 완결이 아닌 외부적 제약이 멈춤을 결정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5530931-5AAF-FC0B-3C6F-C574045C1F32}"/>
              </a:ext>
            </a:extLst>
          </p:cNvPr>
          <p:cNvGrpSpPr/>
          <p:nvPr/>
        </p:nvGrpSpPr>
        <p:grpSpPr>
          <a:xfrm>
            <a:off x="1765622" y="4817797"/>
            <a:ext cx="1870036" cy="1091925"/>
            <a:chOff x="1065246" y="3322255"/>
            <a:chExt cx="1743009" cy="1017755"/>
          </a:xfrm>
        </p:grpSpPr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2F8CE3D9-2968-B371-CB21-4978FB6E96B3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007501DE-151C-1C2F-60BB-97B1A171F1DF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DDFBCE-52ED-896D-C080-9D62A2F79F2D}"/>
                </a:ext>
              </a:extLst>
            </p:cNvPr>
            <p:cNvSpPr txBox="1"/>
            <p:nvPr/>
          </p:nvSpPr>
          <p:spPr>
            <a:xfrm>
              <a:off x="1186406" y="3478158"/>
              <a:ext cx="1500689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리텔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&amp;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웨버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19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0520D-2DC7-EB22-629C-7CBB9908C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건물, 시티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E7754E-4219-4B88-548B-F18BFC0081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5"/>
          <a:stretch>
            <a:fillRect/>
          </a:stretch>
        </p:blipFill>
        <p:spPr>
          <a:xfrm>
            <a:off x="-930" y="11151"/>
            <a:ext cx="12193860" cy="6846849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56DC34B3-7A7E-F93C-812F-D3A9C5787F11}"/>
              </a:ext>
            </a:extLst>
          </p:cNvPr>
          <p:cNvGrpSpPr/>
          <p:nvPr/>
        </p:nvGrpSpPr>
        <p:grpSpPr>
          <a:xfrm>
            <a:off x="1308321" y="2666473"/>
            <a:ext cx="2559902" cy="2559902"/>
            <a:chOff x="1412399" y="2636737"/>
            <a:chExt cx="2559902" cy="2559902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F9F53B0-A455-0D9C-5862-957CD6767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664">
              <a:off x="1412399" y="2636737"/>
              <a:ext cx="2559902" cy="2559902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98E4414E-792F-DF9A-9B44-9B0EB574A7FE}"/>
                </a:ext>
              </a:extLst>
            </p:cNvPr>
            <p:cNvSpPr/>
            <p:nvPr/>
          </p:nvSpPr>
          <p:spPr>
            <a:xfrm flipH="1">
              <a:off x="1755414" y="3525642"/>
              <a:ext cx="201576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정도면 충분합니다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2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FEDD34E-1CAF-79F0-E598-1247FC8ADEDD}"/>
              </a:ext>
            </a:extLst>
          </p:cNvPr>
          <p:cNvGrpSpPr/>
          <p:nvPr/>
        </p:nvGrpSpPr>
        <p:grpSpPr>
          <a:xfrm>
            <a:off x="8446741" y="3164559"/>
            <a:ext cx="2559902" cy="2559902"/>
            <a:chOff x="8446741" y="3164559"/>
            <a:chExt cx="2559902" cy="2559902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0E9F46BA-8FD8-F5F9-554A-04B5D373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8446741" y="3164559"/>
              <a:ext cx="2559902" cy="2559902"/>
            </a:xfrm>
            <a:prstGeom prst="rect">
              <a:avLst/>
            </a:prstGeom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9AC86A49-905F-D474-43D1-0478213F5AAC}"/>
                </a:ext>
              </a:extLst>
            </p:cNvPr>
            <p:cNvSpPr/>
            <p:nvPr/>
          </p:nvSpPr>
          <p:spPr>
            <a:xfrm flipH="1">
              <a:off x="8789756" y="3577680"/>
              <a:ext cx="201576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주어진 조건 하에서는 </a:t>
              </a:r>
              <a:r>
                <a:rPr lang="ko-KR" altLang="en-US" sz="2400" spc="-8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이것이 최선입니다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2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6E3A5-F01F-A0B2-9A72-6C678D41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7244AAA-FAB6-EF16-B056-7C9FE0F1CAE7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D5117-F789-978F-C702-42C85C7C270E}"/>
              </a:ext>
            </a:extLst>
          </p:cNvPr>
          <p:cNvSpPr txBox="1"/>
          <p:nvPr/>
        </p:nvSpPr>
        <p:spPr>
          <a:xfrm>
            <a:off x="1134095" y="1593928"/>
            <a:ext cx="33691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종결 기준 없음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영속적 관리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0999CF-5311-8678-ED79-92D2C7940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14E77C2D-D4A8-DB5E-178A-F2E6852EA664}"/>
              </a:ext>
            </a:extLst>
          </p:cNvPr>
          <p:cNvGrpSpPr/>
          <p:nvPr/>
        </p:nvGrpSpPr>
        <p:grpSpPr>
          <a:xfrm>
            <a:off x="3776155" y="2616200"/>
            <a:ext cx="3926118" cy="630942"/>
            <a:chOff x="4374206" y="2798058"/>
            <a:chExt cx="3926118" cy="630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DB3CCB-092B-2F76-A8B0-6A73572756EF}"/>
                </a:ext>
              </a:extLst>
            </p:cNvPr>
            <p:cNvSpPr txBox="1"/>
            <p:nvPr/>
          </p:nvSpPr>
          <p:spPr>
            <a:xfrm>
              <a:off x="4943315" y="2798058"/>
              <a:ext cx="335700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사악한 문제 해결 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7ABFA569-0D8C-B713-835E-1CB6710E5EF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DFF09CAB-C607-5991-FBCB-EB8D2269E09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" name="그림 14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60541CE-04E3-FCAB-504F-3780B8B709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DBA27DD-C0FC-407B-B0E0-1F2FDB820DF9}"/>
              </a:ext>
            </a:extLst>
          </p:cNvPr>
          <p:cNvGrpSpPr/>
          <p:nvPr/>
        </p:nvGrpSpPr>
        <p:grpSpPr>
          <a:xfrm>
            <a:off x="4590438" y="3328749"/>
            <a:ext cx="6189857" cy="463460"/>
            <a:chOff x="3965516" y="2790917"/>
            <a:chExt cx="6189857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874B7F-6F27-A5A5-63E4-56EA93315419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Solving(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단발 해결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아님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6E6B0BF-229A-ACAE-78E2-060E81DF757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F4334564-8809-929C-F57E-E9CA9D0BD4B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96ED3077-2493-5740-0E23-E0388329AB6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E15E04F-7DD6-C2F4-A9E6-9D3FDD5D51A3}"/>
              </a:ext>
            </a:extLst>
          </p:cNvPr>
          <p:cNvGrpSpPr/>
          <p:nvPr/>
        </p:nvGrpSpPr>
        <p:grpSpPr>
          <a:xfrm>
            <a:off x="4590438" y="4003710"/>
            <a:ext cx="6189857" cy="463460"/>
            <a:chOff x="3965516" y="2790917"/>
            <a:chExt cx="6189857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E360C5-4A7B-79BC-86D4-8273F2909216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Perpetual Management(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영속적 관리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1FBA9E88-B8CF-2563-16D3-9DEEEA1639A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F3C3A4F1-FF25-8D9B-FD1A-12A0C62F69E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F44E07F1-F28B-0351-BB36-389ACE362BC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18743D8C-EC36-274F-92A7-460E0CA1D096}"/>
              </a:ext>
            </a:extLst>
          </p:cNvPr>
          <p:cNvGrpSpPr/>
          <p:nvPr/>
        </p:nvGrpSpPr>
        <p:grpSpPr>
          <a:xfrm>
            <a:off x="4590438" y="4678671"/>
            <a:ext cx="6189857" cy="463460"/>
            <a:chOff x="3965516" y="2790917"/>
            <a:chExt cx="6189857" cy="4634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ACD160-36C7-B9E3-D27C-5C2F7C132C7F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오늘의 해법이 내일의 새로운 문제로 이어질 수 있음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CF770F37-5E61-D809-96CE-5A5A841EA5C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B477FF38-0C60-6D49-9814-12C4BC04C65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34D8F5DD-1A77-FAB4-3516-AE0876A393C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82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111BB-23A3-18D4-DC58-4581D18D2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092883F-11F6-B6B3-547F-ED8DE83643E9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78AED0-FF7D-5189-460E-AEEF81E3A545}"/>
              </a:ext>
            </a:extLst>
          </p:cNvPr>
          <p:cNvSpPr txBox="1"/>
          <p:nvPr/>
        </p:nvSpPr>
        <p:spPr>
          <a:xfrm>
            <a:off x="1134095" y="1593928"/>
            <a:ext cx="33691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종결 기준 없음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영속적 관리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7E94F1-BEFD-2316-EDD7-A9AD96CEDF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C84A8CFB-9DA6-E150-514F-35A053C740AF}"/>
              </a:ext>
            </a:extLst>
          </p:cNvPr>
          <p:cNvGrpSpPr/>
          <p:nvPr/>
        </p:nvGrpSpPr>
        <p:grpSpPr>
          <a:xfrm>
            <a:off x="4658031" y="2291574"/>
            <a:ext cx="6924940" cy="3852696"/>
            <a:chOff x="4658031" y="2291574"/>
            <a:chExt cx="6924940" cy="3852696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FD320397-D687-116F-2BF7-DD46A6B28479}"/>
                </a:ext>
              </a:extLst>
            </p:cNvPr>
            <p:cNvGrpSpPr/>
            <p:nvPr/>
          </p:nvGrpSpPr>
          <p:grpSpPr>
            <a:xfrm>
              <a:off x="4658031" y="2291574"/>
              <a:ext cx="1926348" cy="1926348"/>
              <a:chOff x="4600074" y="3663607"/>
              <a:chExt cx="2308380" cy="2308380"/>
            </a:xfrm>
          </p:grpSpPr>
          <p:sp>
            <p:nvSpPr>
              <p:cNvPr id="4" name="타원 3">
                <a:extLst>
                  <a:ext uri="{FF2B5EF4-FFF2-40B4-BE49-F238E27FC236}">
                    <a16:creationId xmlns:a16="http://schemas.microsoft.com/office/drawing/2014/main" id="{936076C5-BB57-65B7-C58F-19C962DFDB21}"/>
                  </a:ext>
                </a:extLst>
              </p:cNvPr>
              <p:cNvSpPr/>
              <p:nvPr/>
            </p:nvSpPr>
            <p:spPr>
              <a:xfrm>
                <a:off x="4600074" y="3663607"/>
                <a:ext cx="2308380" cy="2308380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rgbClr val="0B2EB7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D568D8-9831-7E46-F9AA-79C032EDBC5C}"/>
                  </a:ext>
                </a:extLst>
              </p:cNvPr>
              <p:cNvSpPr txBox="1"/>
              <p:nvPr/>
            </p:nvSpPr>
            <p:spPr>
              <a:xfrm>
                <a:off x="5068884" y="4133877"/>
                <a:ext cx="1370761" cy="13678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정의의 </a:t>
                </a:r>
                <a:br>
                  <a:rPr lang="en-US" altLang="ko-KR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</a:br>
                <a:r>
                  <a:rPr lang="ko-KR" altLang="en-US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난해성</a:t>
                </a:r>
                <a:endPara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EA5C097D-7579-61DF-2E2B-FA93B3B32CE0}"/>
                </a:ext>
              </a:extLst>
            </p:cNvPr>
            <p:cNvGrpSpPr/>
            <p:nvPr/>
          </p:nvGrpSpPr>
          <p:grpSpPr>
            <a:xfrm>
              <a:off x="7157327" y="2291574"/>
              <a:ext cx="1926348" cy="1926348"/>
              <a:chOff x="4600074" y="3663607"/>
              <a:chExt cx="2308380" cy="230838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EFE2EBF9-2E84-A690-6472-67AD2CB71CD2}"/>
                  </a:ext>
                </a:extLst>
              </p:cNvPr>
              <p:cNvSpPr/>
              <p:nvPr/>
            </p:nvSpPr>
            <p:spPr>
              <a:xfrm>
                <a:off x="4600074" y="3663607"/>
                <a:ext cx="2308380" cy="2308380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rgbClr val="0B2EB7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E400C9-5ABB-9B5A-0086-975558A4A0FE}"/>
                  </a:ext>
                </a:extLst>
              </p:cNvPr>
              <p:cNvSpPr txBox="1"/>
              <p:nvPr/>
            </p:nvSpPr>
            <p:spPr>
              <a:xfrm>
                <a:off x="4670488" y="4133877"/>
                <a:ext cx="2167555" cy="13678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단일 해법의 </a:t>
                </a:r>
                <a:br>
                  <a:rPr lang="en-US" altLang="ko-KR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</a:br>
                <a:r>
                  <a:rPr lang="ko-KR" altLang="en-US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부재</a:t>
                </a:r>
                <a:endPara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BE743D41-6189-0290-9740-020E62C045D8}"/>
                </a:ext>
              </a:extLst>
            </p:cNvPr>
            <p:cNvGrpSpPr/>
            <p:nvPr/>
          </p:nvGrpSpPr>
          <p:grpSpPr>
            <a:xfrm>
              <a:off x="9656623" y="2291574"/>
              <a:ext cx="1926348" cy="1926348"/>
              <a:chOff x="4600074" y="3663607"/>
              <a:chExt cx="2308380" cy="2308380"/>
            </a:xfrm>
          </p:grpSpPr>
          <p:sp>
            <p:nvSpPr>
              <p:cNvPr id="96" name="타원 95">
                <a:extLst>
                  <a:ext uri="{FF2B5EF4-FFF2-40B4-BE49-F238E27FC236}">
                    <a16:creationId xmlns:a16="http://schemas.microsoft.com/office/drawing/2014/main" id="{A3BD6FF8-DB15-FEA3-9A3A-D44A9AD08030}"/>
                  </a:ext>
                </a:extLst>
              </p:cNvPr>
              <p:cNvSpPr/>
              <p:nvPr/>
            </p:nvSpPr>
            <p:spPr>
              <a:xfrm>
                <a:off x="4600074" y="3663607"/>
                <a:ext cx="2308380" cy="2308380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rgbClr val="0B2EB7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B78D668-A94A-0463-0981-F39B345D4823}"/>
                  </a:ext>
                </a:extLst>
              </p:cNvPr>
              <p:cNvSpPr txBox="1"/>
              <p:nvPr/>
            </p:nvSpPr>
            <p:spPr>
              <a:xfrm>
                <a:off x="4725810" y="4133877"/>
                <a:ext cx="2056910" cy="13678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불확실성과 </a:t>
                </a:r>
                <a:br>
                  <a:rPr lang="en-US" altLang="ko-KR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</a:br>
                <a:r>
                  <a:rPr lang="ko-KR" altLang="en-US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부작용</a:t>
                </a:r>
                <a:endPara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F490D037-B9E6-3251-AF36-96C1DA0A6790}"/>
                </a:ext>
              </a:extLst>
            </p:cNvPr>
            <p:cNvGrpSpPr/>
            <p:nvPr/>
          </p:nvGrpSpPr>
          <p:grpSpPr>
            <a:xfrm>
              <a:off x="5882371" y="4217922"/>
              <a:ext cx="1926348" cy="1926348"/>
              <a:chOff x="4600074" y="3663607"/>
              <a:chExt cx="2308380" cy="2308380"/>
            </a:xfrm>
          </p:grpSpPr>
          <p:sp>
            <p:nvSpPr>
              <p:cNvPr id="99" name="타원 98">
                <a:extLst>
                  <a:ext uri="{FF2B5EF4-FFF2-40B4-BE49-F238E27FC236}">
                    <a16:creationId xmlns:a16="http://schemas.microsoft.com/office/drawing/2014/main" id="{F1F44FEA-71A9-11C2-C7FF-8526A3C6AFE0}"/>
                  </a:ext>
                </a:extLst>
              </p:cNvPr>
              <p:cNvSpPr/>
              <p:nvPr/>
            </p:nvSpPr>
            <p:spPr>
              <a:xfrm>
                <a:off x="4600074" y="3663607"/>
                <a:ext cx="2308380" cy="2308380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rgbClr val="0B2EB7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8F04044-1603-1C57-38E6-1D66528297AB}"/>
                  </a:ext>
                </a:extLst>
              </p:cNvPr>
              <p:cNvSpPr txBox="1"/>
              <p:nvPr/>
            </p:nvSpPr>
            <p:spPr>
              <a:xfrm>
                <a:off x="4771528" y="4457512"/>
                <a:ext cx="1965475" cy="72057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상호연결성</a:t>
                </a:r>
                <a:endPara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102" name="그룹 101">
              <a:extLst>
                <a:ext uri="{FF2B5EF4-FFF2-40B4-BE49-F238E27FC236}">
                  <a16:creationId xmlns:a16="http://schemas.microsoft.com/office/drawing/2014/main" id="{2E88D339-4BB7-C334-ABC5-621B655917EB}"/>
                </a:ext>
              </a:extLst>
            </p:cNvPr>
            <p:cNvGrpSpPr/>
            <p:nvPr/>
          </p:nvGrpSpPr>
          <p:grpSpPr>
            <a:xfrm>
              <a:off x="8381667" y="4217922"/>
              <a:ext cx="1926348" cy="1926348"/>
              <a:chOff x="4600074" y="3663607"/>
              <a:chExt cx="2308380" cy="2308380"/>
            </a:xfrm>
          </p:grpSpPr>
          <p:sp>
            <p:nvSpPr>
              <p:cNvPr id="103" name="타원 102">
                <a:extLst>
                  <a:ext uri="{FF2B5EF4-FFF2-40B4-BE49-F238E27FC236}">
                    <a16:creationId xmlns:a16="http://schemas.microsoft.com/office/drawing/2014/main" id="{861A3B07-F517-AD27-0C5A-440935B3DAE1}"/>
                  </a:ext>
                </a:extLst>
              </p:cNvPr>
              <p:cNvSpPr/>
              <p:nvPr/>
            </p:nvSpPr>
            <p:spPr>
              <a:xfrm>
                <a:off x="4600074" y="3663607"/>
                <a:ext cx="2308380" cy="2308380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 w="6350">
                <a:solidFill>
                  <a:srgbClr val="0B2EB7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348B2CF-6881-2E0E-1C3D-DD5637781B1C}"/>
                  </a:ext>
                </a:extLst>
              </p:cNvPr>
              <p:cNvSpPr txBox="1"/>
              <p:nvPr/>
            </p:nvSpPr>
            <p:spPr>
              <a:xfrm>
                <a:off x="4689697" y="4133877"/>
                <a:ext cx="2129136" cy="13678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종결 기준의 </a:t>
                </a:r>
                <a:br>
                  <a:rPr lang="en-US" altLang="ko-KR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</a:br>
                <a:r>
                  <a:rPr lang="ko-KR" altLang="en-US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부재</a:t>
                </a:r>
                <a:endPara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24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E7A55-533C-382D-FC4B-105261D7B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F4ACF05-BBB6-0C0D-30BE-44B676400C1B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BBF4F-DCD3-CC4C-7A8D-FFDE2D1DB461}"/>
              </a:ext>
            </a:extLst>
          </p:cNvPr>
          <p:cNvSpPr txBox="1"/>
          <p:nvPr/>
        </p:nvSpPr>
        <p:spPr>
          <a:xfrm>
            <a:off x="1134095" y="1593928"/>
            <a:ext cx="45948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한국 맥락 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저출산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-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주거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-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노동 얽힘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69D0E4-B83C-B1D7-4199-8CB1713CDE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E9E416A-E136-6C63-620C-C1E24028BF0B}"/>
              </a:ext>
            </a:extLst>
          </p:cNvPr>
          <p:cNvGrpSpPr/>
          <p:nvPr/>
        </p:nvGrpSpPr>
        <p:grpSpPr>
          <a:xfrm>
            <a:off x="1147251" y="2587106"/>
            <a:ext cx="1970026" cy="1970026"/>
            <a:chOff x="4338627" y="2320025"/>
            <a:chExt cx="1878814" cy="1878814"/>
          </a:xfrm>
        </p:grpSpPr>
        <p:sp>
          <p:nvSpPr>
            <p:cNvPr id="3" name="사각형: 잘린 대각선 방향 모서리 2">
              <a:extLst>
                <a:ext uri="{FF2B5EF4-FFF2-40B4-BE49-F238E27FC236}">
                  <a16:creationId xmlns:a16="http://schemas.microsoft.com/office/drawing/2014/main" id="{60B20C51-5D55-E666-B168-FA514B55608A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D3A6347D-F86E-EA8A-1912-74B090806557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A7D4E0-C288-A4E7-ACAB-BDDB2F8CEC4B}"/>
                </a:ext>
              </a:extLst>
            </p:cNvPr>
            <p:cNvSpPr txBox="1"/>
            <p:nvPr/>
          </p:nvSpPr>
          <p:spPr>
            <a:xfrm>
              <a:off x="4835028" y="3023438"/>
              <a:ext cx="923634" cy="47198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저출산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391DBFE4-DF71-B2B3-9A57-7DB963053C04}"/>
              </a:ext>
            </a:extLst>
          </p:cNvPr>
          <p:cNvGrpSpPr/>
          <p:nvPr/>
        </p:nvGrpSpPr>
        <p:grpSpPr>
          <a:xfrm>
            <a:off x="3805453" y="2587106"/>
            <a:ext cx="1970026" cy="1970026"/>
            <a:chOff x="4338627" y="2320025"/>
            <a:chExt cx="1878814" cy="1878814"/>
          </a:xfrm>
        </p:grpSpPr>
        <p:sp>
          <p:nvSpPr>
            <p:cNvPr id="9" name="사각형: 잘린 대각선 방향 모서리 8">
              <a:extLst>
                <a:ext uri="{FF2B5EF4-FFF2-40B4-BE49-F238E27FC236}">
                  <a16:creationId xmlns:a16="http://schemas.microsoft.com/office/drawing/2014/main" id="{4AE7C180-BE4C-D01D-FDCF-6D0A07F90420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62AB4259-F572-11C0-AC48-23DC002F7F4E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8A2710-A71F-0706-5F0D-B282D239BC24}"/>
                </a:ext>
              </a:extLst>
            </p:cNvPr>
            <p:cNvSpPr txBox="1"/>
            <p:nvPr/>
          </p:nvSpPr>
          <p:spPr>
            <a:xfrm>
              <a:off x="4947628" y="3023438"/>
              <a:ext cx="660813" cy="47198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주거</a:t>
              </a:r>
              <a:endPara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D4359BB-B5FD-6EF0-9DA0-8712833648FC}"/>
              </a:ext>
            </a:extLst>
          </p:cNvPr>
          <p:cNvGrpSpPr/>
          <p:nvPr/>
        </p:nvGrpSpPr>
        <p:grpSpPr>
          <a:xfrm>
            <a:off x="6452689" y="2587106"/>
            <a:ext cx="1970026" cy="1970026"/>
            <a:chOff x="4338627" y="2320025"/>
            <a:chExt cx="1878814" cy="1878814"/>
          </a:xfrm>
        </p:grpSpPr>
        <p:sp>
          <p:nvSpPr>
            <p:cNvPr id="14" name="사각형: 잘린 대각선 방향 모서리 13">
              <a:extLst>
                <a:ext uri="{FF2B5EF4-FFF2-40B4-BE49-F238E27FC236}">
                  <a16:creationId xmlns:a16="http://schemas.microsoft.com/office/drawing/2014/main" id="{7764ECD6-1FF2-065E-E027-F48EF951C3CD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41C89D93-79DF-01B7-F421-88E0F169DCD7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F29093-6BBE-B180-E9CB-FF5D697B6E77}"/>
                </a:ext>
              </a:extLst>
            </p:cNvPr>
            <p:cNvSpPr txBox="1"/>
            <p:nvPr/>
          </p:nvSpPr>
          <p:spPr>
            <a:xfrm>
              <a:off x="4691943" y="3023438"/>
              <a:ext cx="1172184" cy="47198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노동시장</a:t>
              </a:r>
              <a:endPara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A165290-9BD6-E942-46AC-6FBC04D6E8A5}"/>
              </a:ext>
            </a:extLst>
          </p:cNvPr>
          <p:cNvGrpSpPr/>
          <p:nvPr/>
        </p:nvGrpSpPr>
        <p:grpSpPr>
          <a:xfrm>
            <a:off x="2232858" y="4847533"/>
            <a:ext cx="6189857" cy="463460"/>
            <a:chOff x="3965516" y="2790917"/>
            <a:chExt cx="61898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73D1B-2260-96E0-E308-5CFEFE110DD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단순 원인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–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결과 관계 아님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BB12E4B4-9A34-A27A-FE38-B77A6E6CA2B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1B07EC36-A4D3-B51D-4502-D2EAEBD9B9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17A1AD78-9AB7-508C-D7BD-F93AD2141BD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5EA5598-9EA4-624F-6BB0-B790B4B1F91F}"/>
              </a:ext>
            </a:extLst>
          </p:cNvPr>
          <p:cNvGrpSpPr/>
          <p:nvPr/>
        </p:nvGrpSpPr>
        <p:grpSpPr>
          <a:xfrm>
            <a:off x="2232858" y="5516601"/>
            <a:ext cx="6189857" cy="463460"/>
            <a:chOff x="3965516" y="2790917"/>
            <a:chExt cx="6189857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30E4B7-BE6E-00B2-DE16-7C8BE812BC1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서로가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원인이자 결과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 복잡한 악순환 형성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D45682B8-C3AA-B567-7BB3-43A83003CD1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5C1E9B6C-32EC-4462-BC8F-88310D6530F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6833F483-8BB9-332C-FA19-CBF63820A92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14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77BB7-AFD4-5921-F1BA-DC60AACCF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사람, 의류, 벽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C7CE06-2B78-43A3-E631-ED2DED1A9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1"/>
          <a:stretch>
            <a:fillRect/>
          </a:stretch>
        </p:blipFill>
        <p:spPr>
          <a:xfrm>
            <a:off x="-12081" y="0"/>
            <a:ext cx="12216162" cy="6869150"/>
          </a:xfrm>
          <a:prstGeom prst="rect">
            <a:avLst/>
          </a:prstGeom>
        </p:spPr>
      </p:pic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CD62D615-9E91-6E68-B190-D3AF0D2CAD63}"/>
              </a:ext>
            </a:extLst>
          </p:cNvPr>
          <p:cNvGrpSpPr/>
          <p:nvPr/>
        </p:nvGrpSpPr>
        <p:grpSpPr>
          <a:xfrm>
            <a:off x="-38101" y="3798888"/>
            <a:ext cx="12242181" cy="3059111"/>
            <a:chOff x="-38101" y="3798888"/>
            <a:chExt cx="12242181" cy="3059111"/>
          </a:xfrm>
        </p:grpSpPr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8BA484BA-7A3B-E174-BE2E-4E513D99C0FD}"/>
                </a:ext>
              </a:extLst>
            </p:cNvPr>
            <p:cNvSpPr/>
            <p:nvPr/>
          </p:nvSpPr>
          <p:spPr>
            <a:xfrm>
              <a:off x="-38101" y="4088780"/>
              <a:ext cx="12242181" cy="276921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6350">
              <a:noFill/>
            </a:ln>
            <a:effectLst>
              <a:outerShdw blurRad="190500" dist="2540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E8484C9-AAC9-D639-5C6D-C62A74CB0C55}"/>
                </a:ext>
              </a:extLst>
            </p:cNvPr>
            <p:cNvSpPr txBox="1"/>
            <p:nvPr/>
          </p:nvSpPr>
          <p:spPr>
            <a:xfrm>
              <a:off x="4157079" y="3798888"/>
              <a:ext cx="3851820" cy="6169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40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주거 문제</a:t>
              </a: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951CDFCE-3681-4FF1-BAC0-CE3FB3A30A37}"/>
              </a:ext>
            </a:extLst>
          </p:cNvPr>
          <p:cNvGrpSpPr/>
          <p:nvPr/>
        </p:nvGrpSpPr>
        <p:grpSpPr>
          <a:xfrm>
            <a:off x="2427101" y="4690251"/>
            <a:ext cx="6189857" cy="463460"/>
            <a:chOff x="3965516" y="2790917"/>
            <a:chExt cx="6189857" cy="4634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B9609ED-90C0-515F-BC5A-2E219CE1031E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결혼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출산 지연 또는 포기</a:t>
              </a: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255D6AC3-BC2C-4724-FFEB-F656B04E7E7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4" name="원호 103">
                <a:extLst>
                  <a:ext uri="{FF2B5EF4-FFF2-40B4-BE49-F238E27FC236}">
                    <a16:creationId xmlns:a16="http://schemas.microsoft.com/office/drawing/2014/main" id="{AA285499-4FF3-0432-D510-A6613910982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90D8261E-5EB4-0E1F-FFC6-4C8C456DAF4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A2F2CC6A-FB02-F10D-0641-E6190DB5A4FC}"/>
              </a:ext>
            </a:extLst>
          </p:cNvPr>
          <p:cNvGrpSpPr/>
          <p:nvPr/>
        </p:nvGrpSpPr>
        <p:grpSpPr>
          <a:xfrm>
            <a:off x="2422510" y="5279838"/>
            <a:ext cx="6189857" cy="463460"/>
            <a:chOff x="3965516" y="2790917"/>
            <a:chExt cx="6189857" cy="463460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1A422A3-8505-9B35-207E-B5F8CA02182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안정적 보금자리 없이 양육 결정을 하기 어려움</a:t>
              </a:r>
            </a:p>
          </p:txBody>
        </p:sp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07720837-B73F-F7CA-3CDD-3AD87326672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9" name="원호 108">
                <a:extLst>
                  <a:ext uri="{FF2B5EF4-FFF2-40B4-BE49-F238E27FC236}">
                    <a16:creationId xmlns:a16="http://schemas.microsoft.com/office/drawing/2014/main" id="{E87CB2B3-3C7C-697E-C1B5-CA92D2E3C94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0" name="자유형: 도형 109">
                <a:extLst>
                  <a:ext uri="{FF2B5EF4-FFF2-40B4-BE49-F238E27FC236}">
                    <a16:creationId xmlns:a16="http://schemas.microsoft.com/office/drawing/2014/main" id="{81F3ED2A-EA5E-9A59-E555-B85C6182498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548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D7511-2D41-8A09-4C2A-5A294922B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의류, 사람, 인간의 얼굴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D9D9EB-B2BF-6E40-4227-0CF74C75D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 b="10653"/>
          <a:stretch>
            <a:fillRect/>
          </a:stretch>
        </p:blipFill>
        <p:spPr>
          <a:xfrm>
            <a:off x="-930" y="-1"/>
            <a:ext cx="12193860" cy="6857999"/>
          </a:xfrm>
          <a:prstGeom prst="rect">
            <a:avLst/>
          </a:prstGeom>
        </p:spPr>
      </p:pic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049CD84D-A610-026C-B877-064649BD060C}"/>
              </a:ext>
            </a:extLst>
          </p:cNvPr>
          <p:cNvGrpSpPr/>
          <p:nvPr/>
        </p:nvGrpSpPr>
        <p:grpSpPr>
          <a:xfrm>
            <a:off x="-38101" y="3798888"/>
            <a:ext cx="12242181" cy="3059111"/>
            <a:chOff x="-38101" y="3798888"/>
            <a:chExt cx="12242181" cy="3059111"/>
          </a:xfrm>
        </p:grpSpPr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4DDC5781-C475-4368-425A-FA7D60FB83FC}"/>
                </a:ext>
              </a:extLst>
            </p:cNvPr>
            <p:cNvSpPr/>
            <p:nvPr/>
          </p:nvSpPr>
          <p:spPr>
            <a:xfrm>
              <a:off x="-38101" y="4088780"/>
              <a:ext cx="12242181" cy="276921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6350">
              <a:noFill/>
            </a:ln>
            <a:effectLst>
              <a:outerShdw blurRad="190500" dist="2540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837C615-73B2-3221-FBD5-E89C419C8B4C}"/>
                </a:ext>
              </a:extLst>
            </p:cNvPr>
            <p:cNvSpPr txBox="1"/>
            <p:nvPr/>
          </p:nvSpPr>
          <p:spPr>
            <a:xfrm>
              <a:off x="4157079" y="3798888"/>
              <a:ext cx="3851820" cy="6169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40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노동 문제 </a:t>
              </a: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E50118F7-FF91-00D6-9654-88A86D051F61}"/>
              </a:ext>
            </a:extLst>
          </p:cNvPr>
          <p:cNvGrpSpPr/>
          <p:nvPr/>
        </p:nvGrpSpPr>
        <p:grpSpPr>
          <a:xfrm>
            <a:off x="2427101" y="4690251"/>
            <a:ext cx="6189857" cy="463460"/>
            <a:chOff x="3965516" y="2790917"/>
            <a:chExt cx="6189857" cy="4634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200D53C-5F09-1CDA-5AD9-76E45109E6C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안정적 직장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소득 필요</a:t>
              </a: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3D306562-007C-81F2-3C14-616C006D979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4" name="원호 103">
                <a:extLst>
                  <a:ext uri="{FF2B5EF4-FFF2-40B4-BE49-F238E27FC236}">
                    <a16:creationId xmlns:a16="http://schemas.microsoft.com/office/drawing/2014/main" id="{F7218EF6-1414-D8E8-0735-5C7DEAA755A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CF8F6E6D-1DF3-9ECA-560D-4C089BF1359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E4B565F7-BDE7-D929-5390-D53A936E4C3D}"/>
              </a:ext>
            </a:extLst>
          </p:cNvPr>
          <p:cNvGrpSpPr/>
          <p:nvPr/>
        </p:nvGrpSpPr>
        <p:grpSpPr>
          <a:xfrm>
            <a:off x="2422510" y="5279838"/>
            <a:ext cx="6189857" cy="463460"/>
            <a:chOff x="3965516" y="2790917"/>
            <a:chExt cx="6189857" cy="463460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CF79A1B-B475-94AB-A969-52671B8C07F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불안정 고용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낮은 임금 상승률</a:t>
              </a:r>
            </a:p>
          </p:txBody>
        </p:sp>
        <p:grpSp>
          <p:nvGrpSpPr>
            <p:cNvPr id="108" name="그룹 107">
              <a:extLst>
                <a:ext uri="{FF2B5EF4-FFF2-40B4-BE49-F238E27FC236}">
                  <a16:creationId xmlns:a16="http://schemas.microsoft.com/office/drawing/2014/main" id="{D2979E8F-6ADD-D0A2-7C7E-9A55607E8A4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9" name="원호 108">
                <a:extLst>
                  <a:ext uri="{FF2B5EF4-FFF2-40B4-BE49-F238E27FC236}">
                    <a16:creationId xmlns:a16="http://schemas.microsoft.com/office/drawing/2014/main" id="{72496DC6-A6A6-D244-C486-23AB9CBBC65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0" name="자유형: 도형 109">
                <a:extLst>
                  <a:ext uri="{FF2B5EF4-FFF2-40B4-BE49-F238E27FC236}">
                    <a16:creationId xmlns:a16="http://schemas.microsoft.com/office/drawing/2014/main" id="{9233AB5C-3E31-2430-347F-732FCF9D051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823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219E8-971B-9F0D-5931-A66132D32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실내, 벽, 가구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C9885D-9BEE-CCA8-3014-69B85EF04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8"/>
          <a:stretch>
            <a:fillRect/>
          </a:stretch>
        </p:blipFill>
        <p:spPr>
          <a:xfrm>
            <a:off x="0" y="0"/>
            <a:ext cx="1219386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A3B3D7E-3151-1482-1BF8-A0FC9C8B1C92}"/>
              </a:ext>
            </a:extLst>
          </p:cNvPr>
          <p:cNvSpPr/>
          <p:nvPr/>
        </p:nvSpPr>
        <p:spPr>
          <a:xfrm>
            <a:off x="-38100" y="0"/>
            <a:ext cx="555498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F0F6F4-BBBC-275C-D211-766838137315}"/>
              </a:ext>
            </a:extLst>
          </p:cNvPr>
          <p:cNvSpPr txBox="1"/>
          <p:nvPr/>
        </p:nvSpPr>
        <p:spPr>
          <a:xfrm>
            <a:off x="816828" y="1413153"/>
            <a:ext cx="3851820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노동 환경 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8E69CB0-83FD-F27F-4005-E38D6175B98B}"/>
              </a:ext>
            </a:extLst>
          </p:cNvPr>
          <p:cNvGrpSpPr/>
          <p:nvPr/>
        </p:nvGrpSpPr>
        <p:grpSpPr>
          <a:xfrm>
            <a:off x="509611" y="2304516"/>
            <a:ext cx="6189857" cy="463460"/>
            <a:chOff x="3965516" y="2790917"/>
            <a:chExt cx="6189857" cy="4634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B8692C-E816-ED77-9DBB-DD20626B1825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장시간 근로와 경력 단절에 대한 우려 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9091E23E-3388-C73E-A117-504D007C6BE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807B9805-7546-AE98-0EDD-ECD59973835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F4403710-ED28-956B-BD3C-7700D0B6404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EF55B16-03CB-A8CE-50A6-4C2D125659FC}"/>
              </a:ext>
            </a:extLst>
          </p:cNvPr>
          <p:cNvGrpSpPr/>
          <p:nvPr/>
        </p:nvGrpSpPr>
        <p:grpSpPr>
          <a:xfrm>
            <a:off x="509611" y="3062083"/>
            <a:ext cx="6189857" cy="463460"/>
            <a:chOff x="3965516" y="2790917"/>
            <a:chExt cx="618985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917C78-63D3-AC1E-6C15-A1F5F6FF427A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여성의 출산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양육 결정에 큰 장벽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EF6E10DE-68C4-929D-3462-F24F67243F1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C6BD5B46-EBC6-1BC9-9FD2-9283799B644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9F467865-9610-0B36-ACC9-08DA4128086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CEB69B6-A768-13A2-12CA-60EF994826B8}"/>
              </a:ext>
            </a:extLst>
          </p:cNvPr>
          <p:cNvGrpSpPr/>
          <p:nvPr/>
        </p:nvGrpSpPr>
        <p:grpSpPr>
          <a:xfrm>
            <a:off x="509611" y="3819651"/>
            <a:ext cx="6189857" cy="463460"/>
            <a:chOff x="3965516" y="2790917"/>
            <a:chExt cx="61898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F8106C-D534-0E5B-ED9B-60E362BE6696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경력 병행 부담 → 출산 회피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5A0116E2-0046-0339-663C-9CFA667ED99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4DFE45EF-C61C-A76C-3025-5E9DCEEB030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59D5C144-B477-8505-D2B2-67EE9BC5F7B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05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449E6-BCF6-A767-C738-EF07908FA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830C43F-18F9-EED3-D7F3-61E6805B5EB8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BD7EB-146D-324E-3835-E0FA8322A837}"/>
              </a:ext>
            </a:extLst>
          </p:cNvPr>
          <p:cNvSpPr txBox="1"/>
          <p:nvPr/>
        </p:nvSpPr>
        <p:spPr>
          <a:xfrm>
            <a:off x="1134095" y="1593928"/>
            <a:ext cx="45948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한국 맥락 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저출산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-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주거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-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노동 얽힘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3EA65C-DEB6-ABC0-DDD4-0A5D9AEDE4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4ED6D-5B81-14CA-55B0-B88BDA2907AD}"/>
              </a:ext>
            </a:extLst>
          </p:cNvPr>
          <p:cNvSpPr txBox="1"/>
          <p:nvPr/>
        </p:nvSpPr>
        <p:spPr>
          <a:xfrm flipH="1">
            <a:off x="3583259" y="4996119"/>
            <a:ext cx="5025482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단일 부처의 개별 정책만으로는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복잡한 문제를 해결할 수 없음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091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560553"/>
            <a:ext cx="2339102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>
                <a:solidFill>
                  <a:srgbClr val="002373"/>
                </a:solidFill>
              </a:rPr>
              <a:t>사악한 문제의 특징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417553"/>
            <a:ext cx="3017173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>
                <a:solidFill>
                  <a:srgbClr val="002373"/>
                </a:solidFill>
              </a:rPr>
              <a:t>사악한 문제란 무엇인가</a:t>
            </a:r>
            <a:r>
              <a:rPr lang="en-US" altLang="ko-KR" dirty="0">
                <a:solidFill>
                  <a:srgbClr val="002373"/>
                </a:solidFill>
              </a:rPr>
              <a:t>?</a:t>
            </a:r>
            <a:endParaRPr lang="ko-KR" altLang="en-US" dirty="0">
              <a:solidFill>
                <a:srgbClr val="002373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59" y="4703553"/>
            <a:ext cx="1845377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>
                <a:solidFill>
                  <a:srgbClr val="002373"/>
                </a:solidFill>
              </a:rPr>
              <a:t>팀별 활동 안내</a:t>
            </a: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AA703-890A-8551-1EA0-BFA00573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EAB3260-6920-C5B8-DED6-F9FE99A9DC80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79533-28FC-97A2-790D-9E6136B79A8B}"/>
              </a:ext>
            </a:extLst>
          </p:cNvPr>
          <p:cNvSpPr txBox="1"/>
          <p:nvPr/>
        </p:nvSpPr>
        <p:spPr>
          <a:xfrm>
            <a:off x="1134095" y="1593928"/>
            <a:ext cx="51658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 문제 해결을 위한 디자인적 사고의 역할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44C362-28F5-5570-FDAE-DDE38F2E83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79870008-311D-829A-1A68-676FFCFDA6B6}"/>
              </a:ext>
            </a:extLst>
          </p:cNvPr>
          <p:cNvGrpSpPr/>
          <p:nvPr/>
        </p:nvGrpSpPr>
        <p:grpSpPr>
          <a:xfrm>
            <a:off x="3813719" y="2467897"/>
            <a:ext cx="3241286" cy="3060844"/>
            <a:chOff x="6048876" y="2414250"/>
            <a:chExt cx="3796454" cy="3585106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E03019B2-81AA-C653-778B-644E07FA611F}"/>
                </a:ext>
              </a:extLst>
            </p:cNvPr>
            <p:cNvGrpSpPr/>
            <p:nvPr/>
          </p:nvGrpSpPr>
          <p:grpSpPr>
            <a:xfrm>
              <a:off x="6048876" y="3769003"/>
              <a:ext cx="2230354" cy="2230353"/>
              <a:chOff x="3860800" y="3111422"/>
              <a:chExt cx="2626286" cy="2626285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CEEF4E28-8FA0-EA5D-08D6-46945D3331E5}"/>
                  </a:ext>
                </a:extLst>
              </p:cNvPr>
              <p:cNvSpPr/>
              <p:nvPr/>
            </p:nvSpPr>
            <p:spPr>
              <a:xfrm>
                <a:off x="3860800" y="3111422"/>
                <a:ext cx="2626286" cy="2626285"/>
              </a:xfrm>
              <a:prstGeom prst="ellipse">
                <a:avLst/>
              </a:prstGeom>
              <a:solidFill>
                <a:srgbClr val="0B2EB7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C600CA-401A-9696-9BFE-48855CE1575E}"/>
                  </a:ext>
                </a:extLst>
              </p:cNvPr>
              <p:cNvSpPr txBox="1"/>
              <p:nvPr/>
            </p:nvSpPr>
            <p:spPr>
              <a:xfrm>
                <a:off x="4282288" y="4108861"/>
                <a:ext cx="1185470" cy="90734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300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127000" dist="127000" dir="2700000" algn="tl" rotWithShape="0">
                        <a:srgbClr val="061C72">
                          <a:alpha val="2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주거</a:t>
                </a:r>
                <a:endParaRPr lang="en-US" altLang="ko-KR" sz="3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E95632D-F64F-430C-3CC2-BB984ACCB0F4}"/>
                </a:ext>
              </a:extLst>
            </p:cNvPr>
            <p:cNvGrpSpPr/>
            <p:nvPr/>
          </p:nvGrpSpPr>
          <p:grpSpPr>
            <a:xfrm>
              <a:off x="7614976" y="3769003"/>
              <a:ext cx="2230354" cy="2230353"/>
              <a:chOff x="5704914" y="3111422"/>
              <a:chExt cx="2626286" cy="2626285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1F90D2D2-CD2B-7627-37D3-3BEBFDFCCA3A}"/>
                  </a:ext>
                </a:extLst>
              </p:cNvPr>
              <p:cNvSpPr/>
              <p:nvPr/>
            </p:nvSpPr>
            <p:spPr>
              <a:xfrm>
                <a:off x="5704914" y="3111422"/>
                <a:ext cx="2626286" cy="2626285"/>
              </a:xfrm>
              <a:prstGeom prst="ellipse">
                <a:avLst/>
              </a:prstGeom>
              <a:solidFill>
                <a:srgbClr val="9A5CC8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7DDE722-7633-196D-D84D-D66ECB10FC2C}"/>
                  </a:ext>
                </a:extLst>
              </p:cNvPr>
              <p:cNvSpPr txBox="1"/>
              <p:nvPr/>
            </p:nvSpPr>
            <p:spPr>
              <a:xfrm>
                <a:off x="6750873" y="4082599"/>
                <a:ext cx="1161149" cy="90734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3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127000" dist="127000" dir="2700000" algn="tl" rotWithShape="0">
                        <a:srgbClr val="061C72">
                          <a:alpha val="2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노동</a:t>
                </a:r>
                <a:endParaRPr lang="en-US" altLang="ko-KR" sz="3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A076356D-F785-A6A4-1476-3B5FB8C95D5D}"/>
                </a:ext>
              </a:extLst>
            </p:cNvPr>
            <p:cNvGrpSpPr/>
            <p:nvPr/>
          </p:nvGrpSpPr>
          <p:grpSpPr>
            <a:xfrm>
              <a:off x="6831926" y="2414250"/>
              <a:ext cx="2230354" cy="2230353"/>
              <a:chOff x="4782857" y="1516173"/>
              <a:chExt cx="2626286" cy="2626285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11C3E2AD-9557-14C1-D2E4-34A909E03DBA}"/>
                  </a:ext>
                </a:extLst>
              </p:cNvPr>
              <p:cNvSpPr/>
              <p:nvPr/>
            </p:nvSpPr>
            <p:spPr>
              <a:xfrm>
                <a:off x="4782857" y="1516173"/>
                <a:ext cx="2626286" cy="2626285"/>
              </a:xfrm>
              <a:prstGeom prst="ellipse">
                <a:avLst/>
              </a:prstGeom>
              <a:solidFill>
                <a:srgbClr val="0072D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00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C23A39B-7FB1-012B-054E-6F9D87DD0061}"/>
                  </a:ext>
                </a:extLst>
              </p:cNvPr>
              <p:cNvSpPr txBox="1"/>
              <p:nvPr/>
            </p:nvSpPr>
            <p:spPr>
              <a:xfrm>
                <a:off x="5274745" y="2130613"/>
                <a:ext cx="1663017" cy="90734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300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>
                      <a:outerShdw blurRad="127000" dist="127000" dir="2700000" algn="tl" rotWithShape="0">
                        <a:srgbClr val="061C72">
                          <a:alpha val="2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저출산</a:t>
                </a:r>
                <a:endParaRPr lang="en-US" altLang="ko-KR" sz="3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127000" dist="127000" dir="2700000" algn="tl" rotWithShape="0">
                      <a:srgbClr val="061C72">
                        <a:alpha val="2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77A56BC-A119-58E6-B927-F3797E300996}"/>
              </a:ext>
            </a:extLst>
          </p:cNvPr>
          <p:cNvGrpSpPr/>
          <p:nvPr/>
        </p:nvGrpSpPr>
        <p:grpSpPr>
          <a:xfrm>
            <a:off x="6861718" y="3335021"/>
            <a:ext cx="5166732" cy="1661993"/>
            <a:chOff x="6861718" y="3335021"/>
            <a:chExt cx="5166732" cy="1661993"/>
          </a:xfrm>
        </p:grpSpPr>
        <p:sp>
          <p:nvSpPr>
            <p:cNvPr id="27" name="화살표: 아래쪽 26">
              <a:extLst>
                <a:ext uri="{FF2B5EF4-FFF2-40B4-BE49-F238E27FC236}">
                  <a16:creationId xmlns:a16="http://schemas.microsoft.com/office/drawing/2014/main" id="{3781ED2B-7C19-3E75-17A6-CD0C6E138349}"/>
                </a:ext>
              </a:extLst>
            </p:cNvPr>
            <p:cNvSpPr/>
            <p:nvPr/>
          </p:nvSpPr>
          <p:spPr>
            <a:xfrm rot="16200000">
              <a:off x="7198525" y="3599703"/>
              <a:ext cx="739902" cy="683040"/>
            </a:xfrm>
            <a:prstGeom prst="downArrow">
              <a:avLst/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3CDDC03-4C3B-F7B7-F4C9-DE231F223476}"/>
                </a:ext>
              </a:extLst>
            </p:cNvPr>
            <p:cNvSpPr txBox="1"/>
            <p:nvPr/>
          </p:nvSpPr>
          <p:spPr>
            <a:xfrm>
              <a:off x="6861718" y="3335021"/>
              <a:ext cx="5166732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/>
              <a:r>
                <a:rPr lang="ko-KR" altLang="en-US" sz="52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전형적인</a:t>
              </a:r>
              <a:endPara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endParaRPr>
            </a:p>
            <a:p>
              <a:pPr algn="ctr" latinLnBrk="0"/>
              <a:r>
                <a:rPr lang="ko-KR" altLang="en-US" sz="5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사악한 문제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7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8154C-5F4F-3031-CE0B-FECD78360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6E17F91-19AD-0021-664F-5720DA442AB7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7C526-9265-72EF-D3ED-B922C4E9FAFD}"/>
              </a:ext>
            </a:extLst>
          </p:cNvPr>
          <p:cNvSpPr txBox="1"/>
          <p:nvPr/>
        </p:nvSpPr>
        <p:spPr>
          <a:xfrm>
            <a:off x="1134095" y="1593928"/>
            <a:ext cx="51658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 문제 해결을 위한 디자인적 사고의 역할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B84185-2892-9BD7-7D2A-DDACDEBF07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C7FBD0-B3AB-FA05-8EC9-8D222B978342}"/>
              </a:ext>
            </a:extLst>
          </p:cNvPr>
          <p:cNvSpPr txBox="1"/>
          <p:nvPr/>
        </p:nvSpPr>
        <p:spPr>
          <a:xfrm flipH="1">
            <a:off x="5260215" y="3165597"/>
            <a:ext cx="5598284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사악한 문제의 속성에 정면으로 대응하도록 설계된 문제 해결 방식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6E471-1533-21FC-F361-E5AF2BCD25A7}"/>
              </a:ext>
            </a:extLst>
          </p:cNvPr>
          <p:cNvSpPr txBox="1"/>
          <p:nvPr/>
        </p:nvSpPr>
        <p:spPr>
          <a:xfrm flipH="1">
            <a:off x="5260215" y="4267509"/>
            <a:ext cx="5598284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각 특징에 대응하는 방법을 체계적으로 제공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5E7BA9F-CEE3-DDD7-67C0-6E33D3783846}"/>
              </a:ext>
            </a:extLst>
          </p:cNvPr>
          <p:cNvGrpSpPr/>
          <p:nvPr/>
        </p:nvGrpSpPr>
        <p:grpSpPr>
          <a:xfrm>
            <a:off x="3709393" y="2931826"/>
            <a:ext cx="2243732" cy="2243732"/>
            <a:chOff x="3891852" y="2616200"/>
            <a:chExt cx="1878814" cy="1878814"/>
          </a:xfrm>
        </p:grpSpPr>
        <p:sp>
          <p:nvSpPr>
            <p:cNvPr id="6" name="사각형: 잘린 대각선 방향 모서리 5">
              <a:extLst>
                <a:ext uri="{FF2B5EF4-FFF2-40B4-BE49-F238E27FC236}">
                  <a16:creationId xmlns:a16="http://schemas.microsoft.com/office/drawing/2014/main" id="{932E8C59-FB75-1D9E-BCF0-F76ED33AA664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34ED81C-45CB-B697-15F9-E4DC91357717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108A7A-026A-5281-4058-7A3AED875A7F}"/>
                </a:ext>
              </a:extLst>
            </p:cNvPr>
            <p:cNvSpPr txBox="1"/>
            <p:nvPr/>
          </p:nvSpPr>
          <p:spPr>
            <a:xfrm>
              <a:off x="4172060" y="3105884"/>
              <a:ext cx="1318399" cy="8994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디자인적 </a:t>
              </a:r>
              <a:br>
                <a:rPr lang="en-US" altLang="ko-KR" dirty="0"/>
              </a:br>
              <a:r>
                <a:rPr lang="ko-KR" altLang="en-US" dirty="0"/>
                <a:t>사고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8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9C28B-E693-BCDF-5B9F-02EFFD904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3CD0F40-A268-A088-81EB-347D73A6016F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66190-BEE2-155F-39FB-3A9B9E4A8872}"/>
              </a:ext>
            </a:extLst>
          </p:cNvPr>
          <p:cNvSpPr txBox="1"/>
          <p:nvPr/>
        </p:nvSpPr>
        <p:spPr>
          <a:xfrm>
            <a:off x="1134095" y="1593928"/>
            <a:ext cx="51658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 문제 해결을 위한 디자인적 사고의 역할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65F8A9-9906-F207-F9D9-3C14AD863B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4A7A17EA-9BF9-F567-44F2-B7B84C6B6826}"/>
              </a:ext>
            </a:extLst>
          </p:cNvPr>
          <p:cNvSpPr/>
          <p:nvPr/>
        </p:nvSpPr>
        <p:spPr>
          <a:xfrm flipV="1">
            <a:off x="0" y="2100923"/>
            <a:ext cx="7988300" cy="3619500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B5CEC96-988C-8145-C1FC-0E2FF145D17D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5BFD0A97-CA0E-C881-38D7-6C01210A5EDE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AC5E665B-E86C-D214-AFDA-A967B77C72AA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6BAA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113379-232A-BBD5-36DC-B320E8F48FA2}"/>
              </a:ext>
            </a:extLst>
          </p:cNvPr>
          <p:cNvSpPr txBox="1"/>
          <p:nvPr/>
        </p:nvSpPr>
        <p:spPr>
          <a:xfrm>
            <a:off x="945313" y="3202690"/>
            <a:ext cx="2074606" cy="14911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인간 중심 </a:t>
            </a:r>
            <a:br>
              <a:rPr lang="en-US" altLang="ko-KR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접근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BEF8015-9FD0-E56C-FE02-53B9FE49D4FD}"/>
              </a:ext>
            </a:extLst>
          </p:cNvPr>
          <p:cNvGrpSpPr/>
          <p:nvPr/>
        </p:nvGrpSpPr>
        <p:grpSpPr>
          <a:xfrm>
            <a:off x="3760369" y="3205592"/>
            <a:ext cx="3968018" cy="863570"/>
            <a:chOff x="3965516" y="2790917"/>
            <a:chExt cx="3968018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017816-F125-C3D6-5151-225F3647E1C8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당사자의 목소리를 직접 듣고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현장 관찰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3FFAD59-33A5-F3FD-5ABC-0F027E6E40C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E54E606E-F6F1-3430-1B66-86B4A33CDEE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791C2FBB-D2D5-9388-94A7-950536E2B16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55F9A7A1-29BD-DFB9-3C0E-A11587EF1519}"/>
              </a:ext>
            </a:extLst>
          </p:cNvPr>
          <p:cNvGrpSpPr/>
          <p:nvPr/>
        </p:nvGrpSpPr>
        <p:grpSpPr>
          <a:xfrm rot="5400000">
            <a:off x="7471211" y="2067441"/>
            <a:ext cx="54768" cy="569116"/>
            <a:chOff x="11737182" y="289245"/>
            <a:chExt cx="54768" cy="569116"/>
          </a:xfrm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FB4CD55E-472A-6F51-A4F2-439206C676EC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364D5F54-EE54-5082-45F2-711B77F0569E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B47960CF-C14B-BCB3-2CB9-A8D10B06E0E1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4C3CDD2D-151A-FB44-0B2C-B493782D8415}"/>
              </a:ext>
            </a:extLst>
          </p:cNvPr>
          <p:cNvGrpSpPr/>
          <p:nvPr/>
        </p:nvGrpSpPr>
        <p:grpSpPr>
          <a:xfrm>
            <a:off x="3760369" y="4168313"/>
            <a:ext cx="3968018" cy="463460"/>
            <a:chOff x="3965516" y="2790917"/>
            <a:chExt cx="3968018" cy="463460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4769807-09C9-AB51-10CE-20813BF563BA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숨겨진 필요와 진짜 문제를 발굴</a:t>
              </a:r>
            </a:p>
          </p:txBody>
        </p:sp>
        <p:grpSp>
          <p:nvGrpSpPr>
            <p:cNvPr id="106" name="그룹 105">
              <a:extLst>
                <a:ext uri="{FF2B5EF4-FFF2-40B4-BE49-F238E27FC236}">
                  <a16:creationId xmlns:a16="http://schemas.microsoft.com/office/drawing/2014/main" id="{60A76C31-36EA-C5E0-0998-F1E0C203B43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7" name="원호 106">
                <a:extLst>
                  <a:ext uri="{FF2B5EF4-FFF2-40B4-BE49-F238E27FC236}">
                    <a16:creationId xmlns:a16="http://schemas.microsoft.com/office/drawing/2014/main" id="{8F15C4D2-8150-E63B-5246-8695AF4A2D9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8" name="자유형: 도형 107">
                <a:extLst>
                  <a:ext uri="{FF2B5EF4-FFF2-40B4-BE49-F238E27FC236}">
                    <a16:creationId xmlns:a16="http://schemas.microsoft.com/office/drawing/2014/main" id="{45969523-2EF3-2D3A-8BF1-4CA0728AAAB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44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A965B-8EE7-35D8-7F39-8E64CB226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2B8D7FE-C8E3-430C-176F-872FB0533156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FACCA-4680-3A08-4328-F1AAF29C0A96}"/>
              </a:ext>
            </a:extLst>
          </p:cNvPr>
          <p:cNvSpPr txBox="1"/>
          <p:nvPr/>
        </p:nvSpPr>
        <p:spPr>
          <a:xfrm>
            <a:off x="1134095" y="1593928"/>
            <a:ext cx="51658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 문제 해결을 위한 디자인적 사고의 역할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B04FB1-DDD0-28AB-422D-D073FFCB0F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D9C9126B-33EF-46B7-C395-FEEA68904AA1}"/>
              </a:ext>
            </a:extLst>
          </p:cNvPr>
          <p:cNvSpPr/>
          <p:nvPr/>
        </p:nvSpPr>
        <p:spPr>
          <a:xfrm flipV="1">
            <a:off x="0" y="2100923"/>
            <a:ext cx="7988300" cy="3619500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0C51EDF-898F-D8A5-2F11-DBAA9AA6B898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4741BE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ㅍㅍㅍㅍ</a:t>
            </a:r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5A15D4F6-EE50-F687-D3B3-9787DECB6E63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4741BE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3D792FB8-64CA-A71F-CB94-3E24A2748A8B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869C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D2B00C-235F-6EB9-C681-FB6BDB6F0365}"/>
              </a:ext>
            </a:extLst>
          </p:cNvPr>
          <p:cNvSpPr txBox="1"/>
          <p:nvPr/>
        </p:nvSpPr>
        <p:spPr>
          <a:xfrm>
            <a:off x="1204999" y="3202690"/>
            <a:ext cx="1555233" cy="14911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실험과 </a:t>
            </a:r>
            <a:br>
              <a:rPr lang="en-US" altLang="ko-KR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반복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C68510AD-745D-8A5F-E789-F35AAA06648A}"/>
              </a:ext>
            </a:extLst>
          </p:cNvPr>
          <p:cNvGrpSpPr/>
          <p:nvPr/>
        </p:nvGrpSpPr>
        <p:grpSpPr>
          <a:xfrm>
            <a:off x="3760369" y="3116383"/>
            <a:ext cx="3968018" cy="463460"/>
            <a:chOff x="3965516" y="2790917"/>
            <a:chExt cx="3968018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D98511-EE58-C8CF-8B60-6DB7751317BB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작고 빠른 프로토타입 제작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393479E-727E-8093-D108-A9C779738D7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F1C9047B-D0C7-435E-A9B9-0F2669748BD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25F1A0DD-10AA-FF02-52BA-8D49891F38A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0CA947A-C4E3-ED83-45FB-B3A3AD11E945}"/>
              </a:ext>
            </a:extLst>
          </p:cNvPr>
          <p:cNvGrpSpPr/>
          <p:nvPr/>
        </p:nvGrpSpPr>
        <p:grpSpPr>
          <a:xfrm rot="5400000">
            <a:off x="7471211" y="2067441"/>
            <a:ext cx="54768" cy="569116"/>
            <a:chOff x="11737182" y="289245"/>
            <a:chExt cx="54768" cy="569116"/>
          </a:xfrm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FB1E3D0A-5E6A-5DA6-FBC1-A5A8DD78728C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444C68CD-862E-414D-7C15-20436C012A9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6E1A5783-6B70-3AED-5F97-179173177763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9BCF975F-1292-423D-9A33-5A85F0B22A4B}"/>
              </a:ext>
            </a:extLst>
          </p:cNvPr>
          <p:cNvGrpSpPr/>
          <p:nvPr/>
        </p:nvGrpSpPr>
        <p:grpSpPr>
          <a:xfrm>
            <a:off x="3760369" y="3804041"/>
            <a:ext cx="3968018" cy="863570"/>
            <a:chOff x="3965516" y="2790917"/>
            <a:chExt cx="3968018" cy="8635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C2F2DF-C05E-3F59-8596-8DD98F8B32C3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실패를 학습의 자원으로 삼아 점진적 개선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C414D194-3691-B1FF-0F16-A2629065CCE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B589E0DF-79AB-7096-E20E-1FB33CFE3CA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DB0D259D-8D18-69B7-B80F-B88FB8CA31B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76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61C9E-421F-647C-078F-85E0314D3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2961A45-C5A7-16E1-CC44-4B1BA001BCE9}"/>
              </a:ext>
            </a:extLst>
          </p:cNvPr>
          <p:cNvSpPr txBox="1"/>
          <p:nvPr/>
        </p:nvSpPr>
        <p:spPr>
          <a:xfrm>
            <a:off x="778495" y="673792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사악한 문제의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2FE8C-028F-5923-1D0C-CE65E18FE218}"/>
              </a:ext>
            </a:extLst>
          </p:cNvPr>
          <p:cNvSpPr txBox="1"/>
          <p:nvPr/>
        </p:nvSpPr>
        <p:spPr>
          <a:xfrm>
            <a:off x="1134095" y="1593928"/>
            <a:ext cx="51658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 문제 해결을 위한 디자인적 사고의 역할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1F9514-E78B-1372-25CE-2BED0A1E4E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사각형: 잘린 한쪽 모서리 2">
            <a:extLst>
              <a:ext uri="{FF2B5EF4-FFF2-40B4-BE49-F238E27FC236}">
                <a16:creationId xmlns:a16="http://schemas.microsoft.com/office/drawing/2014/main" id="{F8E13E44-E76A-6B7C-8BB9-52223A677987}"/>
              </a:ext>
            </a:extLst>
          </p:cNvPr>
          <p:cNvSpPr/>
          <p:nvPr/>
        </p:nvSpPr>
        <p:spPr>
          <a:xfrm flipV="1">
            <a:off x="0" y="2100923"/>
            <a:ext cx="7988300" cy="3619500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4D041E8-97C1-8EF1-10A7-C2FC393EDDED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ㅍㅍㅍㅍ</a:t>
            </a:r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85D92418-3DC4-D310-BD81-D7E9DD1EC568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EA56B235-7D6B-7567-FDA0-F57717F3B2C6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C5A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49F3E-CB91-00B9-C405-2AC0255142C7}"/>
              </a:ext>
            </a:extLst>
          </p:cNvPr>
          <p:cNvSpPr txBox="1"/>
          <p:nvPr/>
        </p:nvSpPr>
        <p:spPr>
          <a:xfrm>
            <a:off x="800241" y="3448015"/>
            <a:ext cx="2364750" cy="770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협력과 통합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914C0EE-A135-F07B-00ED-39F6B9D6EA82}"/>
              </a:ext>
            </a:extLst>
          </p:cNvPr>
          <p:cNvGrpSpPr/>
          <p:nvPr/>
        </p:nvGrpSpPr>
        <p:grpSpPr>
          <a:xfrm>
            <a:off x="3760369" y="2752113"/>
            <a:ext cx="3968018" cy="863570"/>
            <a:chOff x="3965516" y="2790917"/>
            <a:chExt cx="3968018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60A70E-E0B9-0071-6B48-A75FBC9AF5DB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설계자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디자이너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 전문가 등 다분야 팀 구성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01E03800-34E2-45B7-CAE4-D01D81BF0DD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032946FA-F280-3A72-A695-A652F1BAB55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E103A58C-1AD1-898F-D39A-0368660C43B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2AF59574-B85B-ACD0-676A-5C4E1ECA39F4}"/>
              </a:ext>
            </a:extLst>
          </p:cNvPr>
          <p:cNvGrpSpPr/>
          <p:nvPr/>
        </p:nvGrpSpPr>
        <p:grpSpPr>
          <a:xfrm rot="5400000">
            <a:off x="7471211" y="2067441"/>
            <a:ext cx="54768" cy="569116"/>
            <a:chOff x="11737182" y="289245"/>
            <a:chExt cx="54768" cy="569116"/>
          </a:xfrm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CDCB3D2E-7873-16D4-2C25-27DED686D50E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FC384C96-A444-8EC0-A938-86BEE3CFC89E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51ED45A2-57AE-94C5-0B8D-A886FC01FDF6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B2AB2DFD-956C-FE2E-DBC8-4D3FA913D93F}"/>
              </a:ext>
            </a:extLst>
          </p:cNvPr>
          <p:cNvGrpSpPr/>
          <p:nvPr/>
        </p:nvGrpSpPr>
        <p:grpSpPr>
          <a:xfrm>
            <a:off x="3760369" y="3777357"/>
            <a:ext cx="3968018" cy="463460"/>
            <a:chOff x="3965516" y="2790917"/>
            <a:chExt cx="3968018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BB11C2-D5C9-8076-EEE1-0834D7ABEE5C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다양한 배경과 관점 통합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AB7302A2-7844-D59C-518D-298B401D36D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5464702C-9C44-0387-80BC-29747F022E4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ECE38A33-FA44-99CD-3788-B5B2944A282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F4252A8-555F-B8E2-5962-B4A3EF628994}"/>
              </a:ext>
            </a:extLst>
          </p:cNvPr>
          <p:cNvGrpSpPr/>
          <p:nvPr/>
        </p:nvGrpSpPr>
        <p:grpSpPr>
          <a:xfrm>
            <a:off x="3760369" y="4402490"/>
            <a:ext cx="3968018" cy="863570"/>
            <a:chOff x="3965516" y="2790917"/>
            <a:chExt cx="3968018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97E332-E921-7A21-6DAA-E75BC2A9C715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문제를 넓고 깊게 바라본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통합적 해결책 도출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DC0350DC-9263-659A-AB06-D5E8BC17A57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8A792899-3035-5F94-1DB1-22105D89A45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4DB1425D-0CCE-3C7D-2E7E-8009FC2F3E2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379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89947-FDCC-38DA-894C-2E2E44A1F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7592CED-15C8-6552-275D-3BD8FAA49000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70E3781D-8756-EE25-8C62-1B2E958B65F7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A293ADBC-62E7-A665-058C-396EEA5170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090D2B1F-E954-47C0-0EC6-88F495D243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64280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5BA70-8F82-A6A4-E826-A8BEF491A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C5EEEED-4389-EFCB-6AFC-94C3199A5700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75F3235C-ADBE-4A69-D351-77F30FE11C15}"/>
              </a:ext>
            </a:extLst>
          </p:cNvPr>
          <p:cNvGrpSpPr/>
          <p:nvPr/>
        </p:nvGrpSpPr>
        <p:grpSpPr>
          <a:xfrm>
            <a:off x="1000427" y="1702227"/>
            <a:ext cx="3088802" cy="571286"/>
            <a:chOff x="1013127" y="1841927"/>
            <a:chExt cx="3088802" cy="57128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2C5CD23-2B50-1D6E-0447-D06E5027CF24}"/>
                </a:ext>
              </a:extLst>
            </p:cNvPr>
            <p:cNvSpPr txBox="1"/>
            <p:nvPr/>
          </p:nvSpPr>
          <p:spPr>
            <a:xfrm>
              <a:off x="1013127" y="1841927"/>
              <a:ext cx="3088802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non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일상의 문제 인식</a:t>
              </a: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4F963056-75A8-7145-126A-07B0BDB75C3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1D427BDF-FF4F-BAE9-9B51-DFA740171345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11C75938-F565-5B41-ACB2-387806C224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897EEA60-E29D-76D3-ED82-3B3FF052E9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5D02BB3-92E5-1E7E-E7FF-675D6FA8DA2B}"/>
              </a:ext>
            </a:extLst>
          </p:cNvPr>
          <p:cNvGrpSpPr/>
          <p:nvPr/>
        </p:nvGrpSpPr>
        <p:grpSpPr>
          <a:xfrm>
            <a:off x="1062927" y="2889520"/>
            <a:ext cx="1878814" cy="1878814"/>
            <a:chOff x="1062927" y="2889520"/>
            <a:chExt cx="1878814" cy="1878814"/>
          </a:xfrm>
        </p:grpSpPr>
        <p:sp>
          <p:nvSpPr>
            <p:cNvPr id="2" name="사각형: 잘린 대각선 방향 모서리 1">
              <a:extLst>
                <a:ext uri="{FF2B5EF4-FFF2-40B4-BE49-F238E27FC236}">
                  <a16:creationId xmlns:a16="http://schemas.microsoft.com/office/drawing/2014/main" id="{4419DBC8-DB77-B5F0-ABFD-1DCAE9C2630D}"/>
                </a:ext>
              </a:extLst>
            </p:cNvPr>
            <p:cNvSpPr/>
            <p:nvPr/>
          </p:nvSpPr>
          <p:spPr>
            <a:xfrm>
              <a:off x="1062927" y="288952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7946F1F6-11F2-A455-D28F-EC673B743B52}"/>
                </a:ext>
              </a:extLst>
            </p:cNvPr>
            <p:cNvSpPr/>
            <p:nvPr/>
          </p:nvSpPr>
          <p:spPr>
            <a:xfrm>
              <a:off x="1180914" y="300750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39CF27-EB35-057E-C2FC-4D5D2B27D942}"/>
                </a:ext>
              </a:extLst>
            </p:cNvPr>
            <p:cNvSpPr txBox="1"/>
            <p:nvPr/>
          </p:nvSpPr>
          <p:spPr>
            <a:xfrm>
              <a:off x="1215100" y="3537308"/>
              <a:ext cx="1574470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식량 안보</a:t>
              </a:r>
              <a:endPara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6F383E4-E48A-C73A-E3CC-A4F563783DF5}"/>
              </a:ext>
            </a:extLst>
          </p:cNvPr>
          <p:cNvGrpSpPr/>
          <p:nvPr/>
        </p:nvGrpSpPr>
        <p:grpSpPr>
          <a:xfrm>
            <a:off x="3604612" y="2889520"/>
            <a:ext cx="1878814" cy="1878814"/>
            <a:chOff x="3604612" y="2889520"/>
            <a:chExt cx="1878814" cy="1878814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CD4EBD81-1D3E-0433-D9AB-001CF05FAE74}"/>
                </a:ext>
              </a:extLst>
            </p:cNvPr>
            <p:cNvSpPr/>
            <p:nvPr/>
          </p:nvSpPr>
          <p:spPr>
            <a:xfrm>
              <a:off x="3604612" y="288952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F969A0BF-941B-DA7A-16CA-E9377B1AE759}"/>
                </a:ext>
              </a:extLst>
            </p:cNvPr>
            <p:cNvSpPr/>
            <p:nvPr/>
          </p:nvSpPr>
          <p:spPr>
            <a:xfrm>
              <a:off x="3722599" y="300750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0A3C04-A904-1E1B-551D-30F154722326}"/>
                </a:ext>
              </a:extLst>
            </p:cNvPr>
            <p:cNvSpPr txBox="1"/>
            <p:nvPr/>
          </p:nvSpPr>
          <p:spPr>
            <a:xfrm>
              <a:off x="3774418" y="3537308"/>
              <a:ext cx="1539204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교육 격차</a:t>
              </a:r>
              <a:endPara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F35EBB08-46EF-1C89-6F86-3F1F48CAB4DA}"/>
              </a:ext>
            </a:extLst>
          </p:cNvPr>
          <p:cNvGrpSpPr/>
          <p:nvPr/>
        </p:nvGrpSpPr>
        <p:grpSpPr>
          <a:xfrm>
            <a:off x="6339384" y="2893726"/>
            <a:ext cx="1878814" cy="1878814"/>
            <a:chOff x="6339384" y="2893726"/>
            <a:chExt cx="1878814" cy="1878814"/>
          </a:xfrm>
        </p:grpSpPr>
        <p:sp>
          <p:nvSpPr>
            <p:cNvPr id="8" name="사각형: 잘린 대각선 방향 모서리 7">
              <a:extLst>
                <a:ext uri="{FF2B5EF4-FFF2-40B4-BE49-F238E27FC236}">
                  <a16:creationId xmlns:a16="http://schemas.microsoft.com/office/drawing/2014/main" id="{7C55AFAB-A64F-78F4-39CF-D594D433BC6C}"/>
                </a:ext>
              </a:extLst>
            </p:cNvPr>
            <p:cNvSpPr/>
            <p:nvPr/>
          </p:nvSpPr>
          <p:spPr>
            <a:xfrm>
              <a:off x="6339384" y="2893726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4C399CF-BC2B-37BB-A78B-88574918AF23}"/>
                </a:ext>
              </a:extLst>
            </p:cNvPr>
            <p:cNvSpPr/>
            <p:nvPr/>
          </p:nvSpPr>
          <p:spPr>
            <a:xfrm>
              <a:off x="6457371" y="3011713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4B9798-0AC0-A9B0-5CB8-34041A6BE630}"/>
                </a:ext>
              </a:extLst>
            </p:cNvPr>
            <p:cNvSpPr txBox="1"/>
            <p:nvPr/>
          </p:nvSpPr>
          <p:spPr>
            <a:xfrm>
              <a:off x="6500374" y="3541514"/>
              <a:ext cx="1556836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인간 소외</a:t>
              </a:r>
              <a:endPara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5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48736-003F-2DDF-F15D-30A04CE6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1E44C01-8668-604A-39F6-A8D7F3D8266E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A41B3F72-93BD-8FE2-E02C-EA93D537260F}"/>
              </a:ext>
            </a:extLst>
          </p:cNvPr>
          <p:cNvGrpSpPr/>
          <p:nvPr/>
        </p:nvGrpSpPr>
        <p:grpSpPr>
          <a:xfrm>
            <a:off x="1000427" y="1702227"/>
            <a:ext cx="3721985" cy="571286"/>
            <a:chOff x="1013127" y="1841927"/>
            <a:chExt cx="3721985" cy="57128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07C2CE-FFA9-FBFF-18EC-4499DB5C032B}"/>
                </a:ext>
              </a:extLst>
            </p:cNvPr>
            <p:cNvSpPr txBox="1"/>
            <p:nvPr/>
          </p:nvSpPr>
          <p:spPr>
            <a:xfrm>
              <a:off x="1013127" y="1841927"/>
              <a:ext cx="372198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non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토론 및 탐구 주제 선정</a:t>
              </a: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3B54E6B4-D8F9-DF2E-D2C0-5CE47A83C00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C954DC8F-9FBB-F29B-CC16-17AC166FFD4F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DD77707A-88C0-C196-8971-C64A37932E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E18399F5-3146-1567-A91E-AA9D7B58EB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42508E95-8475-222F-5B27-C2DAE3258614}"/>
              </a:ext>
            </a:extLst>
          </p:cNvPr>
          <p:cNvGrpSpPr/>
          <p:nvPr/>
        </p:nvGrpSpPr>
        <p:grpSpPr>
          <a:xfrm>
            <a:off x="1034793" y="3248850"/>
            <a:ext cx="2466225" cy="1498862"/>
            <a:chOff x="787400" y="3190240"/>
            <a:chExt cx="2298700" cy="1397048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BC012C81-89E8-3B92-6C03-6B57704A32DA}"/>
                </a:ext>
              </a:extLst>
            </p:cNvPr>
            <p:cNvSpPr/>
            <p:nvPr/>
          </p:nvSpPr>
          <p:spPr>
            <a:xfrm>
              <a:off x="2160079" y="4241800"/>
              <a:ext cx="325417" cy="345488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8FAE8D78-E0F8-2C3B-43F7-5EB7427F0C1B}"/>
                </a:ext>
              </a:extLst>
            </p:cNvPr>
            <p:cNvSpPr/>
            <p:nvPr/>
          </p:nvSpPr>
          <p:spPr>
            <a:xfrm>
              <a:off x="787400" y="3190240"/>
              <a:ext cx="2298700" cy="1092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4C01D2-7641-7F4E-82C8-2FB2D80A3EC2}"/>
                </a:ext>
              </a:extLst>
            </p:cNvPr>
            <p:cNvSpPr txBox="1"/>
            <p:nvPr/>
          </p:nvSpPr>
          <p:spPr>
            <a:xfrm>
              <a:off x="1204788" y="3550861"/>
              <a:ext cx="1463934" cy="37095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기후 위기</a:t>
              </a:r>
              <a:r>
                <a:rPr lang="en-US" altLang="ko-KR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환경</a:t>
              </a:r>
              <a:r>
                <a:rPr lang="en-US" altLang="ko-KR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endParaRPr lang="ko-KR" alt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1B0B359-067B-5DAA-9523-9FA8DE9766CB}"/>
              </a:ext>
            </a:extLst>
          </p:cNvPr>
          <p:cNvGrpSpPr/>
          <p:nvPr/>
        </p:nvGrpSpPr>
        <p:grpSpPr>
          <a:xfrm>
            <a:off x="3589584" y="2562122"/>
            <a:ext cx="2466225" cy="1511125"/>
            <a:chOff x="3168650" y="2550160"/>
            <a:chExt cx="2298700" cy="1408478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E28F0361-693E-BA49-5D03-3DC8A642AFB2}"/>
                </a:ext>
              </a:extLst>
            </p:cNvPr>
            <p:cNvSpPr/>
            <p:nvPr/>
          </p:nvSpPr>
          <p:spPr>
            <a:xfrm flipH="1">
              <a:off x="3728529" y="3613150"/>
              <a:ext cx="325417" cy="345488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44BC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76A1FA89-7CAF-8929-BFA4-232C99739CF1}"/>
                </a:ext>
              </a:extLst>
            </p:cNvPr>
            <p:cNvSpPr/>
            <p:nvPr/>
          </p:nvSpPr>
          <p:spPr>
            <a:xfrm>
              <a:off x="3168650" y="2550160"/>
              <a:ext cx="2298700" cy="1092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644BC2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8BCDF8-FC01-7B98-29B6-1B8BC82EA5A3}"/>
                </a:ext>
              </a:extLst>
            </p:cNvPr>
            <p:cNvSpPr txBox="1"/>
            <p:nvPr/>
          </p:nvSpPr>
          <p:spPr>
            <a:xfrm>
              <a:off x="3658351" y="2758381"/>
              <a:ext cx="1319304" cy="67575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인구구조 문제</a:t>
              </a:r>
              <a:endParaRPr lang="en-US" altLang="ko-KR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en-US" altLang="ko-KR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</a:t>
              </a:r>
              <a:r>
                <a:rPr lang="en-US" altLang="ko-KR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endParaRPr lang="ko-KR" alt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36D7536-38E0-4DCA-9992-5B3002C86386}"/>
              </a:ext>
            </a:extLst>
          </p:cNvPr>
          <p:cNvGrpSpPr/>
          <p:nvPr/>
        </p:nvGrpSpPr>
        <p:grpSpPr>
          <a:xfrm>
            <a:off x="6144375" y="3248850"/>
            <a:ext cx="2466225" cy="1498862"/>
            <a:chOff x="5549900" y="3190240"/>
            <a:chExt cx="2298700" cy="1397048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85439DFB-F45D-D141-9B5E-9D79D3227383}"/>
                </a:ext>
              </a:extLst>
            </p:cNvPr>
            <p:cNvSpPr/>
            <p:nvPr/>
          </p:nvSpPr>
          <p:spPr>
            <a:xfrm flipH="1">
              <a:off x="5951029" y="4241800"/>
              <a:ext cx="325417" cy="345488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A5CC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DE5BD12B-FA40-AEFC-9B1C-12FDA450C41F}"/>
                </a:ext>
              </a:extLst>
            </p:cNvPr>
            <p:cNvSpPr/>
            <p:nvPr/>
          </p:nvSpPr>
          <p:spPr>
            <a:xfrm>
              <a:off x="5549900" y="3190240"/>
              <a:ext cx="2298700" cy="1092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9A5CC8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D7B473-90D7-6E61-366F-785C17BBB495}"/>
                </a:ext>
              </a:extLst>
            </p:cNvPr>
            <p:cNvSpPr txBox="1"/>
            <p:nvPr/>
          </p:nvSpPr>
          <p:spPr>
            <a:xfrm>
              <a:off x="6131790" y="3398461"/>
              <a:ext cx="1134929" cy="67575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부동산 문제</a:t>
              </a:r>
              <a:endParaRPr lang="en-US" altLang="ko-KR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en-US" altLang="ko-KR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경제</a:t>
              </a:r>
              <a:r>
                <a:rPr lang="en-US" altLang="ko-KR" sz="17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endParaRPr lang="ko-KR" altLang="en-US" sz="17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pic>
        <p:nvPicPr>
          <p:cNvPr id="15" name="그림 14" descr="의류, 아니메, 만화 영화, 일러스트레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3DCBB8-C7DB-840B-9567-D55BC7A8B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3146" y="3863102"/>
            <a:ext cx="3620226" cy="218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2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70ECB-112B-6C98-BF50-E64D46607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AF02999-28C7-34E2-D516-7F28B8A286DE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8C9BE98F-2381-A4A7-B29D-EF0C3434733F}"/>
              </a:ext>
            </a:extLst>
          </p:cNvPr>
          <p:cNvGrpSpPr/>
          <p:nvPr/>
        </p:nvGrpSpPr>
        <p:grpSpPr>
          <a:xfrm>
            <a:off x="1000427" y="1702227"/>
            <a:ext cx="2742137" cy="571286"/>
            <a:chOff x="1013127" y="1841927"/>
            <a:chExt cx="2742137" cy="57128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32E1875-EC7E-912F-0D34-32B2F46106C3}"/>
                </a:ext>
              </a:extLst>
            </p:cNvPr>
            <p:cNvSpPr txBox="1"/>
            <p:nvPr/>
          </p:nvSpPr>
          <p:spPr>
            <a:xfrm>
              <a:off x="1013127" y="1841927"/>
              <a:ext cx="2742137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non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주제 논의하기</a:t>
              </a: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662BF5E4-E85B-164D-27EB-51E6886A6B2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FAD630CD-DE19-99E9-D86E-82D1404848F4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F5A5B32C-687D-C588-A635-BCD8FB9094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12BE19CE-6400-C7CE-8EE2-6BDCDCE814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0430F14-6A2A-E00B-D145-159C52F9AB9E}"/>
              </a:ext>
            </a:extLst>
          </p:cNvPr>
          <p:cNvGrpSpPr/>
          <p:nvPr/>
        </p:nvGrpSpPr>
        <p:grpSpPr>
          <a:xfrm>
            <a:off x="1619335" y="2765693"/>
            <a:ext cx="5807377" cy="463460"/>
            <a:chOff x="3965516" y="2790917"/>
            <a:chExt cx="5807377" cy="4634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B5990E-89BF-DC4D-2A64-0DD7A1297C2B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 찬성과 반대가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팽팽한가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4736DEB5-7862-9E93-5A9B-A93175E58D6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" name="원호 4">
                <a:extLst>
                  <a:ext uri="{FF2B5EF4-FFF2-40B4-BE49-F238E27FC236}">
                    <a16:creationId xmlns:a16="http://schemas.microsoft.com/office/drawing/2014/main" id="{B0C1D057-3460-24A7-1012-3A667321C63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8BBEB837-8802-1F75-76EE-3BB30AAA313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9BB7B564-02BB-4AE4-1663-BFA94CDF166F}"/>
              </a:ext>
            </a:extLst>
          </p:cNvPr>
          <p:cNvGrpSpPr/>
          <p:nvPr/>
        </p:nvGrpSpPr>
        <p:grpSpPr>
          <a:xfrm>
            <a:off x="1619335" y="3484635"/>
            <a:ext cx="6585727" cy="463460"/>
            <a:chOff x="3965516" y="2790917"/>
            <a:chExt cx="6585727" cy="4634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4E8711-3508-F9FC-D158-B29BB6ECD3E3}"/>
                </a:ext>
              </a:extLst>
            </p:cNvPr>
            <p:cNvSpPr txBox="1"/>
            <p:nvPr/>
          </p:nvSpPr>
          <p:spPr>
            <a:xfrm>
              <a:off x="4282223" y="2790917"/>
              <a:ext cx="626902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문제를 해결하려 하면 어떤 또 다른 문제가 발생하는가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42AF62EE-6A24-1B67-60DA-90ECB008918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C58A13C4-497A-468E-9A61-1352CC6D1FC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62F7427E-414A-52EE-EC55-8E586B4C63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EE63A7D-6120-6113-F964-5D651C17FDC3}"/>
              </a:ext>
            </a:extLst>
          </p:cNvPr>
          <p:cNvGrpSpPr/>
          <p:nvPr/>
        </p:nvGrpSpPr>
        <p:grpSpPr>
          <a:xfrm>
            <a:off x="1619335" y="4281448"/>
            <a:ext cx="6585727" cy="463460"/>
            <a:chOff x="3965516" y="2790917"/>
            <a:chExt cx="658572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5DAB0E-FEE2-99A6-2B43-755C76CE052A}"/>
                </a:ext>
              </a:extLst>
            </p:cNvPr>
            <p:cNvSpPr txBox="1"/>
            <p:nvPr/>
          </p:nvSpPr>
          <p:spPr>
            <a:xfrm>
              <a:off x="4282223" y="2790917"/>
              <a:ext cx="626902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문제와 연결된 다른 사회 문제는 무엇인가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19F09DFE-AE1B-A2DD-6AA8-47EBC07BC11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18D3907C-D05B-E1D9-66DC-A0B475D58CD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C94E6822-3C2A-199A-1FBD-29679B5B71C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48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27B11-B4B2-0291-5CB9-0D905F755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D06E82-A2BE-4ED4-62BC-B11B3859D7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5F71FB-3AD3-8A2F-8209-AA7C443B1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98B5DB9D-B1A0-D0DA-01CA-444ADD13AA25}"/>
              </a:ext>
            </a:extLst>
          </p:cNvPr>
          <p:cNvCxnSpPr>
            <a:cxnSpLocks/>
          </p:cNvCxnSpPr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DFEBA39-0A0E-DAF7-8714-66B6BCB33467}"/>
              </a:ext>
            </a:extLst>
          </p:cNvPr>
          <p:cNvCxnSpPr>
            <a:cxnSpLocks/>
          </p:cNvCxnSpPr>
          <p:nvPr/>
        </p:nvCxnSpPr>
        <p:spPr>
          <a:xfrm>
            <a:off x="7236542" y="7727"/>
            <a:ext cx="4955458" cy="4955458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EDF18F8-AF8B-1126-B7AB-94DE8C5FE523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5EE1889-E281-F7D6-D869-1E98A595453A}"/>
              </a:ext>
            </a:extLst>
          </p:cNvPr>
          <p:cNvCxnSpPr/>
          <p:nvPr/>
        </p:nvCxnSpPr>
        <p:spPr>
          <a:xfrm flipH="1" flipV="1">
            <a:off x="0" y="5500213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1E0E438-8F49-DCA0-92B7-287FA5DF187F}"/>
              </a:ext>
            </a:extLst>
          </p:cNvPr>
          <p:cNvSpPr txBox="1"/>
          <p:nvPr/>
        </p:nvSpPr>
        <p:spPr>
          <a:xfrm>
            <a:off x="4550705" y="5008172"/>
            <a:ext cx="3090590" cy="407804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ko-KR" altLang="en-US" sz="17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사회문제 해결을 위한 </a:t>
            </a:r>
            <a:r>
              <a:rPr kumimoji="0" lang="ko-KR" altLang="en-US" sz="1700" b="0" i="0" u="none" strike="noStrike" kern="1200" cap="none" spc="-70" normalizeH="0" noProof="0" dirty="0">
                <a:ln>
                  <a:noFill/>
                </a:ln>
                <a:solidFill>
                  <a:srgbClr val="0B2EB7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정책디자인</a:t>
            </a:r>
            <a:endParaRPr kumimoji="0" lang="ko-KR" altLang="en-US" sz="1700" b="0" i="0" u="none" strike="noStrike" kern="1200" cap="none" spc="-70" normalizeH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35D72DD-DCFF-158A-BFEB-8CB3DF8543FF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45496930-B1A4-123F-892B-6F5260305AF8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7F72480F-E736-36DE-BA29-B8B081E6B614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30BB38A7-B3F5-B636-66CF-1339ED34531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4FF6368A-B320-25CE-19DC-07FA83727682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F5D269D5-27FB-612B-FC73-E7B20FF55421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675C1275-A246-9DE0-715B-99BA3025150E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D34A223F-A254-9EAF-124A-1E9D6F7619EB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F604AEBF-E2C5-72DB-6E98-2A3B32D3131B}"/>
              </a:ext>
            </a:extLst>
          </p:cNvPr>
          <p:cNvGrpSpPr/>
          <p:nvPr/>
        </p:nvGrpSpPr>
        <p:grpSpPr>
          <a:xfrm>
            <a:off x="4572000" y="2383428"/>
            <a:ext cx="2997200" cy="1964736"/>
            <a:chOff x="1523991" y="981451"/>
            <a:chExt cx="7442218" cy="4878550"/>
          </a:xfrm>
        </p:grpSpPr>
        <p:pic>
          <p:nvPicPr>
            <p:cNvPr id="3" name="그림 2" descr="원, 그래픽, 상징, 로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A462B56-0B9C-B965-9CA4-648FFBAA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338"/>
            <a:stretch>
              <a:fillRect/>
            </a:stretch>
          </p:blipFill>
          <p:spPr>
            <a:xfrm>
              <a:off x="1523991" y="981451"/>
              <a:ext cx="4965709" cy="4878548"/>
            </a:xfrm>
            <a:prstGeom prst="rect">
              <a:avLst/>
            </a:prstGeom>
          </p:spPr>
        </p:pic>
        <p:pic>
          <p:nvPicPr>
            <p:cNvPr id="4" name="그림 3" descr="원, 그래픽, 상징, 로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04EB015-6D25-364E-E7E9-13DD1620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80"/>
            <a:stretch>
              <a:fillRect/>
            </a:stretch>
          </p:blipFill>
          <p:spPr>
            <a:xfrm>
              <a:off x="5575299" y="2425701"/>
              <a:ext cx="3390910" cy="3434300"/>
            </a:xfrm>
            <a:prstGeom prst="rect">
              <a:avLst/>
            </a:prstGeom>
          </p:spPr>
        </p:pic>
      </p:grp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56609544-D359-24D2-5915-3F68FAB7D275}"/>
              </a:ext>
            </a:extLst>
          </p:cNvPr>
          <p:cNvCxnSpPr>
            <a:cxnSpLocks/>
          </p:cNvCxnSpPr>
          <p:nvPr/>
        </p:nvCxnSpPr>
        <p:spPr>
          <a:xfrm>
            <a:off x="0" y="1894815"/>
            <a:ext cx="4955458" cy="4955458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타원 10">
            <a:extLst>
              <a:ext uri="{FF2B5EF4-FFF2-40B4-BE49-F238E27FC236}">
                <a16:creationId xmlns:a16="http://schemas.microsoft.com/office/drawing/2014/main" id="{A6ABCD6E-54C6-4DA0-455B-E4CDF59E2EA5}"/>
              </a:ext>
            </a:extLst>
          </p:cNvPr>
          <p:cNvSpPr/>
          <p:nvPr/>
        </p:nvSpPr>
        <p:spPr>
          <a:xfrm>
            <a:off x="4973082" y="4219575"/>
            <a:ext cx="1193324" cy="269082"/>
          </a:xfrm>
          <a:prstGeom prst="ellipse">
            <a:avLst/>
          </a:prstGeom>
          <a:gradFill flip="none" rotWithShape="1">
            <a:gsLst>
              <a:gs pos="0">
                <a:srgbClr val="05186B">
                  <a:alpha val="40000"/>
                </a:srgbClr>
              </a:gs>
              <a:gs pos="100000">
                <a:srgbClr val="05186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F610F9AB-5E2B-7A79-DD19-54B2136D4D26}"/>
              </a:ext>
            </a:extLst>
          </p:cNvPr>
          <p:cNvSpPr/>
          <p:nvPr/>
        </p:nvSpPr>
        <p:spPr>
          <a:xfrm>
            <a:off x="6289728" y="4219575"/>
            <a:ext cx="1193324" cy="269082"/>
          </a:xfrm>
          <a:prstGeom prst="ellipse">
            <a:avLst/>
          </a:prstGeom>
          <a:gradFill flip="none" rotWithShape="1">
            <a:gsLst>
              <a:gs pos="0">
                <a:srgbClr val="05186B">
                  <a:alpha val="40000"/>
                </a:srgbClr>
              </a:gs>
              <a:gs pos="100000">
                <a:srgbClr val="05186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32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5B710A8-C676-EC46-AA32-216A4C243199}"/>
              </a:ext>
            </a:extLst>
          </p:cNvPr>
          <p:cNvSpPr txBox="1"/>
          <p:nvPr/>
        </p:nvSpPr>
        <p:spPr>
          <a:xfrm>
            <a:off x="2647950" y="2242645"/>
            <a:ext cx="6096000" cy="444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사악한 문제의 다섯 가지 주요 특징을 이해할 수 있다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B3F9C-EB04-B628-2F2C-5AEDB28B6141}"/>
              </a:ext>
            </a:extLst>
          </p:cNvPr>
          <p:cNvSpPr txBox="1"/>
          <p:nvPr/>
        </p:nvSpPr>
        <p:spPr>
          <a:xfrm>
            <a:off x="2647950" y="3265794"/>
            <a:ext cx="6096000" cy="82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저출산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주거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노동 등 실제 사례를 통해 사악한 문제가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왜 해결하기 어려운지 분석할 수 있다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94DD80-B274-A00B-753D-E413F81F9FBA}"/>
              </a:ext>
            </a:extLst>
          </p:cNvPr>
          <p:cNvSpPr txBox="1"/>
          <p:nvPr/>
        </p:nvSpPr>
        <p:spPr>
          <a:xfrm>
            <a:off x="2647950" y="4451673"/>
            <a:ext cx="6096000" cy="82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이러한 문제를 풀어가기 위해 필요한 새로운 접근 방식을 모색할 수 있다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D0BB7812-A62F-6EB1-2EAC-CC5E7237020A}"/>
              </a:ext>
            </a:extLst>
          </p:cNvPr>
          <p:cNvGrpSpPr/>
          <p:nvPr/>
        </p:nvGrpSpPr>
        <p:grpSpPr>
          <a:xfrm>
            <a:off x="2402275" y="2381964"/>
            <a:ext cx="229006" cy="229006"/>
            <a:chOff x="2345736" y="1936452"/>
            <a:chExt cx="546106" cy="546106"/>
          </a:xfrm>
        </p:grpSpPr>
        <p:sp>
          <p:nvSpPr>
            <p:cNvPr id="41" name="원호 40">
              <a:extLst>
                <a:ext uri="{FF2B5EF4-FFF2-40B4-BE49-F238E27FC236}">
                  <a16:creationId xmlns:a16="http://schemas.microsoft.com/office/drawing/2014/main" id="{69B263C6-9FCF-AD33-A88A-6CE4DB8C309D}"/>
                </a:ext>
              </a:extLst>
            </p:cNvPr>
            <p:cNvSpPr/>
            <p:nvPr/>
          </p:nvSpPr>
          <p:spPr>
            <a:xfrm>
              <a:off x="2345736" y="1936452"/>
              <a:ext cx="546106" cy="546106"/>
            </a:xfrm>
            <a:prstGeom prst="arc">
              <a:avLst>
                <a:gd name="adj1" fmla="val 21332914"/>
                <a:gd name="adj2" fmla="val 17958270"/>
              </a:avLst>
            </a:prstGeom>
            <a:ln cap="rnd">
              <a:solidFill>
                <a:srgbClr val="AB79D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C46564BF-9E01-7F0B-FAF5-B8C68563C485}"/>
                </a:ext>
              </a:extLst>
            </p:cNvPr>
            <p:cNvSpPr/>
            <p:nvPr/>
          </p:nvSpPr>
          <p:spPr>
            <a:xfrm>
              <a:off x="2489904" y="2047685"/>
              <a:ext cx="356510" cy="231176"/>
            </a:xfrm>
            <a:custGeom>
              <a:avLst/>
              <a:gdLst>
                <a:gd name="connsiteX0" fmla="*/ 0 w 406400"/>
                <a:gd name="connsiteY0" fmla="*/ 120650 h 263525"/>
                <a:gd name="connsiteX1" fmla="*/ 142875 w 406400"/>
                <a:gd name="connsiteY1" fmla="*/ 263525 h 263525"/>
                <a:gd name="connsiteX2" fmla="*/ 406400 w 406400"/>
                <a:gd name="connsiteY2" fmla="*/ 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263525">
                  <a:moveTo>
                    <a:pt x="0" y="120650"/>
                  </a:moveTo>
                  <a:lnTo>
                    <a:pt x="142875" y="263525"/>
                  </a:lnTo>
                  <a:lnTo>
                    <a:pt x="406400" y="0"/>
                  </a:lnTo>
                </a:path>
              </a:pathLst>
            </a:custGeom>
            <a:noFill/>
            <a:ln w="31750" cap="rnd">
              <a:solidFill>
                <a:srgbClr val="0B2EB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F9898B51-27CC-2090-35D4-8AD26FC346E0}"/>
              </a:ext>
            </a:extLst>
          </p:cNvPr>
          <p:cNvGrpSpPr/>
          <p:nvPr/>
        </p:nvGrpSpPr>
        <p:grpSpPr>
          <a:xfrm>
            <a:off x="2402275" y="3395571"/>
            <a:ext cx="229006" cy="229006"/>
            <a:chOff x="2345736" y="1936452"/>
            <a:chExt cx="546106" cy="546106"/>
          </a:xfrm>
        </p:grpSpPr>
        <p:sp>
          <p:nvSpPr>
            <p:cNvPr id="45" name="원호 44">
              <a:extLst>
                <a:ext uri="{FF2B5EF4-FFF2-40B4-BE49-F238E27FC236}">
                  <a16:creationId xmlns:a16="http://schemas.microsoft.com/office/drawing/2014/main" id="{5E4A1606-C2F6-36B7-571C-ADD3673056A6}"/>
                </a:ext>
              </a:extLst>
            </p:cNvPr>
            <p:cNvSpPr/>
            <p:nvPr/>
          </p:nvSpPr>
          <p:spPr>
            <a:xfrm>
              <a:off x="2345736" y="1936452"/>
              <a:ext cx="546106" cy="546106"/>
            </a:xfrm>
            <a:prstGeom prst="arc">
              <a:avLst>
                <a:gd name="adj1" fmla="val 21332914"/>
                <a:gd name="adj2" fmla="val 17958270"/>
              </a:avLst>
            </a:prstGeom>
            <a:ln cap="rnd">
              <a:solidFill>
                <a:srgbClr val="AB79D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A06179D5-E450-4B58-E98B-1A1FCF8BC2D1}"/>
                </a:ext>
              </a:extLst>
            </p:cNvPr>
            <p:cNvSpPr/>
            <p:nvPr/>
          </p:nvSpPr>
          <p:spPr>
            <a:xfrm>
              <a:off x="2489904" y="2047685"/>
              <a:ext cx="356510" cy="231176"/>
            </a:xfrm>
            <a:custGeom>
              <a:avLst/>
              <a:gdLst>
                <a:gd name="connsiteX0" fmla="*/ 0 w 406400"/>
                <a:gd name="connsiteY0" fmla="*/ 120650 h 263525"/>
                <a:gd name="connsiteX1" fmla="*/ 142875 w 406400"/>
                <a:gd name="connsiteY1" fmla="*/ 263525 h 263525"/>
                <a:gd name="connsiteX2" fmla="*/ 406400 w 406400"/>
                <a:gd name="connsiteY2" fmla="*/ 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263525">
                  <a:moveTo>
                    <a:pt x="0" y="120650"/>
                  </a:moveTo>
                  <a:lnTo>
                    <a:pt x="142875" y="263525"/>
                  </a:lnTo>
                  <a:lnTo>
                    <a:pt x="406400" y="0"/>
                  </a:lnTo>
                </a:path>
              </a:pathLst>
            </a:custGeom>
            <a:noFill/>
            <a:ln w="31750" cap="rnd">
              <a:solidFill>
                <a:srgbClr val="0B2EB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9D3E799E-DCA3-6950-4E14-B3EEFB796829}"/>
              </a:ext>
            </a:extLst>
          </p:cNvPr>
          <p:cNvGrpSpPr/>
          <p:nvPr/>
        </p:nvGrpSpPr>
        <p:grpSpPr>
          <a:xfrm>
            <a:off x="2402275" y="4576671"/>
            <a:ext cx="229006" cy="229006"/>
            <a:chOff x="2345736" y="1936452"/>
            <a:chExt cx="546106" cy="546106"/>
          </a:xfrm>
        </p:grpSpPr>
        <p:sp>
          <p:nvSpPr>
            <p:cNvPr id="48" name="원호 47">
              <a:extLst>
                <a:ext uri="{FF2B5EF4-FFF2-40B4-BE49-F238E27FC236}">
                  <a16:creationId xmlns:a16="http://schemas.microsoft.com/office/drawing/2014/main" id="{E9D0A924-EAD5-2153-D6C9-5BBA4E641EB1}"/>
                </a:ext>
              </a:extLst>
            </p:cNvPr>
            <p:cNvSpPr/>
            <p:nvPr/>
          </p:nvSpPr>
          <p:spPr>
            <a:xfrm>
              <a:off x="2345736" y="1936452"/>
              <a:ext cx="546106" cy="546106"/>
            </a:xfrm>
            <a:prstGeom prst="arc">
              <a:avLst>
                <a:gd name="adj1" fmla="val 21332914"/>
                <a:gd name="adj2" fmla="val 17958270"/>
              </a:avLst>
            </a:prstGeom>
            <a:ln cap="rnd">
              <a:solidFill>
                <a:srgbClr val="AB79D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F3C3AD21-3C89-7E9F-9AD4-FCAD00A2E819}"/>
                </a:ext>
              </a:extLst>
            </p:cNvPr>
            <p:cNvSpPr/>
            <p:nvPr/>
          </p:nvSpPr>
          <p:spPr>
            <a:xfrm>
              <a:off x="2489904" y="2047685"/>
              <a:ext cx="356510" cy="231176"/>
            </a:xfrm>
            <a:custGeom>
              <a:avLst/>
              <a:gdLst>
                <a:gd name="connsiteX0" fmla="*/ 0 w 406400"/>
                <a:gd name="connsiteY0" fmla="*/ 120650 h 263525"/>
                <a:gd name="connsiteX1" fmla="*/ 142875 w 406400"/>
                <a:gd name="connsiteY1" fmla="*/ 263525 h 263525"/>
                <a:gd name="connsiteX2" fmla="*/ 406400 w 406400"/>
                <a:gd name="connsiteY2" fmla="*/ 0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263525">
                  <a:moveTo>
                    <a:pt x="0" y="120650"/>
                  </a:moveTo>
                  <a:lnTo>
                    <a:pt x="142875" y="263525"/>
                  </a:lnTo>
                  <a:lnTo>
                    <a:pt x="406400" y="0"/>
                  </a:lnTo>
                </a:path>
              </a:pathLst>
            </a:custGeom>
            <a:noFill/>
            <a:ln w="31750" cap="rnd">
              <a:solidFill>
                <a:srgbClr val="0B2EB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3085339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304539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474577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40D35EB0-B6F9-97C3-408B-D9C93C497034}"/>
              </a:ext>
            </a:extLst>
          </p:cNvPr>
          <p:cNvGrpSpPr/>
          <p:nvPr/>
        </p:nvGrpSpPr>
        <p:grpSpPr>
          <a:xfrm>
            <a:off x="3044372" y="2989853"/>
            <a:ext cx="6103256" cy="1675120"/>
            <a:chOff x="3044372" y="2989853"/>
            <a:chExt cx="6103256" cy="16751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4F48AE-5D58-89E6-5AF3-8EA9C719E0AE}"/>
                </a:ext>
              </a:extLst>
            </p:cNvPr>
            <p:cNvSpPr txBox="1"/>
            <p:nvPr/>
          </p:nvSpPr>
          <p:spPr>
            <a:xfrm>
              <a:off x="3044372" y="3330409"/>
              <a:ext cx="6103256" cy="57246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4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정책 패러다임의 변화</a:t>
              </a: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09F8A92E-5C5B-7CE0-94B3-BBA87A7B93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0787" y="2989853"/>
              <a:ext cx="5250426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E0F0D3A3-0EC3-D600-B1AD-211417FB8F8F}"/>
                </a:ext>
              </a:extLst>
            </p:cNvPr>
            <p:cNvGrpSpPr/>
            <p:nvPr/>
          </p:nvGrpSpPr>
          <p:grpSpPr>
            <a:xfrm>
              <a:off x="3276298" y="3801403"/>
              <a:ext cx="5807377" cy="863570"/>
              <a:chOff x="3965516" y="2790917"/>
              <a:chExt cx="5807377" cy="86357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59635A-73D8-9E6C-61E3-5B090C31C98C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5490670" cy="86357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정부 중심 하향식 </a:t>
                </a:r>
                <a:b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</a:b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→ 국민과 함께하는 사람 중심 상향식 접근</a:t>
                </a:r>
              </a:p>
            </p:txBody>
          </p: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2E6A20BB-AAF0-8BE5-4490-9C40259CC1A0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5" name="원호 14">
                  <a:extLst>
                    <a:ext uri="{FF2B5EF4-FFF2-40B4-BE49-F238E27FC236}">
                      <a16:creationId xmlns:a16="http://schemas.microsoft.com/office/drawing/2014/main" id="{B063D8AB-7B5B-79C9-95F8-C7CED26FD7A7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76B7E6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6" name="자유형: 도형 15">
                  <a:extLst>
                    <a:ext uri="{FF2B5EF4-FFF2-40B4-BE49-F238E27FC236}">
                      <a16:creationId xmlns:a16="http://schemas.microsoft.com/office/drawing/2014/main" id="{E92DE7B2-084D-9797-5658-29A93F84F49F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3000E93-7236-08F2-8D00-02220A9C3456}"/>
              </a:ext>
            </a:extLst>
          </p:cNvPr>
          <p:cNvGrpSpPr/>
          <p:nvPr/>
        </p:nvGrpSpPr>
        <p:grpSpPr>
          <a:xfrm>
            <a:off x="3048092" y="4672269"/>
            <a:ext cx="8390242" cy="1837592"/>
            <a:chOff x="3048092" y="4672269"/>
            <a:chExt cx="8390242" cy="1837592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CF033E49-554C-5A4E-DC10-1EF2B59E191D}"/>
                </a:ext>
              </a:extLst>
            </p:cNvPr>
            <p:cNvGrpSpPr/>
            <p:nvPr/>
          </p:nvGrpSpPr>
          <p:grpSpPr>
            <a:xfrm>
              <a:off x="11383566" y="5940745"/>
              <a:ext cx="54768" cy="569116"/>
              <a:chOff x="11737182" y="289245"/>
              <a:chExt cx="54768" cy="569116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52BC322A-D1FB-4C1A-90F4-8D2524F47BFE}"/>
                  </a:ext>
                </a:extLst>
              </p:cNvPr>
              <p:cNvSpPr/>
              <p:nvPr/>
            </p:nvSpPr>
            <p:spPr>
              <a:xfrm>
                <a:off x="11737182" y="289245"/>
                <a:ext cx="54768" cy="54766"/>
              </a:xfrm>
              <a:prstGeom prst="ellipse">
                <a:avLst/>
              </a:prstGeom>
              <a:solidFill>
                <a:srgbClr val="002373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8CC9289C-861E-853F-D74A-C1A5B4138DB9}"/>
                  </a:ext>
                </a:extLst>
              </p:cNvPr>
              <p:cNvSpPr/>
              <p:nvPr/>
            </p:nvSpPr>
            <p:spPr>
              <a:xfrm>
                <a:off x="11737182" y="458314"/>
                <a:ext cx="54768" cy="54766"/>
              </a:xfrm>
              <a:prstGeom prst="ellipse">
                <a:avLst/>
              </a:prstGeom>
              <a:solidFill>
                <a:srgbClr val="002373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72D1E92B-3AD3-37D1-8298-C431AC3ED850}"/>
                  </a:ext>
                </a:extLst>
              </p:cNvPr>
              <p:cNvSpPr/>
              <p:nvPr/>
            </p:nvSpPr>
            <p:spPr>
              <a:xfrm>
                <a:off x="11737182" y="803595"/>
                <a:ext cx="54768" cy="54766"/>
              </a:xfrm>
              <a:prstGeom prst="ellipse">
                <a:avLst/>
              </a:prstGeom>
              <a:solidFill>
                <a:srgbClr val="002373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C7FB43-DC99-47DD-97EC-1F17D4D070E0}"/>
                </a:ext>
              </a:extLst>
            </p:cNvPr>
            <p:cNvSpPr txBox="1"/>
            <p:nvPr/>
          </p:nvSpPr>
          <p:spPr>
            <a:xfrm>
              <a:off x="3048092" y="4672269"/>
              <a:ext cx="6103256" cy="57246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4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변화의 필요성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D684842-CC0E-D8A4-88B9-0926D28FA62D}"/>
                </a:ext>
              </a:extLst>
            </p:cNvPr>
            <p:cNvGrpSpPr/>
            <p:nvPr/>
          </p:nvGrpSpPr>
          <p:grpSpPr>
            <a:xfrm>
              <a:off x="3280018" y="5143263"/>
              <a:ext cx="5807377" cy="463460"/>
              <a:chOff x="3965516" y="2790917"/>
              <a:chExt cx="5807377" cy="46346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95F7EE-BE7C-722F-D42D-5EE5E97FD7AE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549067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대부분의 사회문제가 ‘정답 없는 복잡한 사악한 문제’</a:t>
                </a:r>
              </a:p>
            </p:txBody>
          </p: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2DA4FAEE-934D-8A5F-D6C5-9A96815037E0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1" name="원호 20">
                  <a:extLst>
                    <a:ext uri="{FF2B5EF4-FFF2-40B4-BE49-F238E27FC236}">
                      <a16:creationId xmlns:a16="http://schemas.microsoft.com/office/drawing/2014/main" id="{62826482-CDC5-DF78-FE26-92C1D63058D2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76B7E6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CC2EF28C-2D1B-249A-ACBE-7047B38632AB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291715D-0E1E-7EE1-5FBA-B49BD67242E3}"/>
                </a:ext>
              </a:extLst>
            </p:cNvPr>
            <p:cNvGrpSpPr/>
            <p:nvPr/>
          </p:nvGrpSpPr>
          <p:grpSpPr>
            <a:xfrm>
              <a:off x="3280018" y="5600462"/>
              <a:ext cx="5807377" cy="463460"/>
              <a:chOff x="3965516" y="2790917"/>
              <a:chExt cx="5807377" cy="46346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9C846C-8260-5E4A-B9F1-D81349EEAEED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549067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가장 효과적인 대응 도구 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= </a:t>
                </a:r>
                <a:r>
                  <a:rPr lang="ko-KR" altLang="en-US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디자인적 사고</a:t>
                </a:r>
              </a:p>
            </p:txBody>
          </p:sp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FF3C17D8-0171-1B19-E9DD-3D7E6A86F3CE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6" name="원호 25">
                  <a:extLst>
                    <a:ext uri="{FF2B5EF4-FFF2-40B4-BE49-F238E27FC236}">
                      <a16:creationId xmlns:a16="http://schemas.microsoft.com/office/drawing/2014/main" id="{B5C07C23-5A78-06E3-8DC9-8B888CA1531E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76B7E6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7" name="자유형: 도형 26">
                  <a:extLst>
                    <a:ext uri="{FF2B5EF4-FFF2-40B4-BE49-F238E27FC236}">
                      <a16:creationId xmlns:a16="http://schemas.microsoft.com/office/drawing/2014/main" id="{3D95B0B0-47CB-EE03-4B6F-E153DD1D2D8B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0932C-84F8-B81B-6597-0D1B7F565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811D72-DE5A-7C1F-B64A-F704B0788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72401A-65C2-07E8-A74A-ABE57D8779C9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2C0EF-A18F-351D-000E-DD06FFACF572}"/>
              </a:ext>
            </a:extLst>
          </p:cNvPr>
          <p:cNvSpPr txBox="1"/>
          <p:nvPr/>
        </p:nvSpPr>
        <p:spPr>
          <a:xfrm>
            <a:off x="3044372" y="3471655"/>
            <a:ext cx="6103256" cy="10895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“나는 우리 사회의 어떤 문제를 풀고 싶은가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?”</a:t>
            </a:r>
          </a:p>
          <a:p>
            <a:pPr algn="ctr"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관심 있는 사회문제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개 이상 선정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0DCEE90-AB76-0D47-64A3-BAD1D5B9A233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79EFE110-A64A-76B7-0547-FD8309D20473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488FA5E0-551B-BAFB-AA22-867781520DB9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6332C3D1-A700-C460-6966-071851949B4F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2E113773-37DA-0BDF-AD78-8744EBA52205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CC55E5-BFBC-207D-EC7E-CB21F3A7E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342979"/>
            <a:ext cx="483497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디자인 </a:t>
            </a:r>
            <a:r>
              <a:rPr lang="ko-KR" altLang="en-US" sz="32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씽킹의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5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단계 프로세스</a:t>
            </a:r>
            <a:endParaRPr lang="pt-BR" altLang="ko-KR" sz="32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1882988" y="2529890"/>
            <a:ext cx="84260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사악한 문제란 무엇인가</a:t>
            </a: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4942</TotalTime>
  <Words>5491</Words>
  <Application>Microsoft Office PowerPoint</Application>
  <PresentationFormat>와이드스크린</PresentationFormat>
  <Paragraphs>563</Paragraphs>
  <Slides>82</Slides>
  <Notes>79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82</vt:i4>
      </vt:variant>
    </vt:vector>
  </HeadingPairs>
  <TitlesOfParts>
    <vt:vector size="91" baseType="lpstr">
      <vt:lpstr>나눔스퀘어 네오 Bold</vt:lpstr>
      <vt:lpstr>나눔스퀘어 네오 ExtraBold</vt:lpstr>
      <vt:lpstr>나눔스퀘어 네오 Heavy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387</cp:revision>
  <dcterms:created xsi:type="dcterms:W3CDTF">2025-08-10T23:59:04Z</dcterms:created>
  <dcterms:modified xsi:type="dcterms:W3CDTF">2025-08-31T23:39:32Z</dcterms:modified>
</cp:coreProperties>
</file>