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72" r:id="rId2"/>
    <p:sldId id="276" r:id="rId3"/>
    <p:sldId id="478" r:id="rId4"/>
    <p:sldId id="635" r:id="rId5"/>
    <p:sldId id="258" r:id="rId6"/>
    <p:sldId id="261" r:id="rId7"/>
    <p:sldId id="605" r:id="rId8"/>
    <p:sldId id="607" r:id="rId9"/>
    <p:sldId id="608" r:id="rId10"/>
    <p:sldId id="606" r:id="rId11"/>
    <p:sldId id="596" r:id="rId12"/>
    <p:sldId id="595" r:id="rId13"/>
    <p:sldId id="609" r:id="rId14"/>
    <p:sldId id="610" r:id="rId15"/>
    <p:sldId id="611" r:id="rId16"/>
    <p:sldId id="612" r:id="rId17"/>
    <p:sldId id="613" r:id="rId18"/>
    <p:sldId id="614" r:id="rId19"/>
    <p:sldId id="597" r:id="rId20"/>
    <p:sldId id="598" r:id="rId21"/>
    <p:sldId id="615" r:id="rId22"/>
    <p:sldId id="616" r:id="rId23"/>
    <p:sldId id="617" r:id="rId24"/>
    <p:sldId id="599" r:id="rId25"/>
    <p:sldId id="600" r:id="rId26"/>
    <p:sldId id="618" r:id="rId27"/>
    <p:sldId id="620" r:id="rId28"/>
    <p:sldId id="621" r:id="rId29"/>
    <p:sldId id="622" r:id="rId30"/>
    <p:sldId id="623" r:id="rId31"/>
    <p:sldId id="624" r:id="rId32"/>
    <p:sldId id="625" r:id="rId33"/>
    <p:sldId id="601" r:id="rId34"/>
    <p:sldId id="603" r:id="rId35"/>
    <p:sldId id="626" r:id="rId36"/>
    <p:sldId id="628" r:id="rId37"/>
    <p:sldId id="629" r:id="rId38"/>
    <p:sldId id="627" r:id="rId39"/>
    <p:sldId id="630" r:id="rId40"/>
    <p:sldId id="604" r:id="rId41"/>
    <p:sldId id="631" r:id="rId42"/>
    <p:sldId id="292" r:id="rId43"/>
    <p:sldId id="632" r:id="rId44"/>
    <p:sldId id="633" r:id="rId45"/>
    <p:sldId id="634" r:id="rId46"/>
    <p:sldId id="404" r:id="rId4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5722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5CC8"/>
    <a:srgbClr val="0B2EB7"/>
    <a:srgbClr val="C2CAED"/>
    <a:srgbClr val="05186B"/>
    <a:srgbClr val="072087"/>
    <a:srgbClr val="644BC2"/>
    <a:srgbClr val="4D79CF"/>
    <a:srgbClr val="7A52C4"/>
    <a:srgbClr val="4741BE"/>
    <a:srgbClr val="C5A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81169" autoAdjust="0"/>
  </p:normalViewPr>
  <p:slideViewPr>
    <p:cSldViewPr snapToGrid="0">
      <p:cViewPr varScale="1">
        <p:scale>
          <a:sx n="91" d="100"/>
          <a:sy n="91" d="100"/>
        </p:scale>
        <p:origin x="1506" y="90"/>
      </p:cViewPr>
      <p:guideLst>
        <p:guide orient="horz" pos="1933"/>
        <p:guide pos="5722"/>
        <p:guide pos="597"/>
        <p:guide orient="horz" pos="39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EB310-8674-483F-929D-C190C8882D8F}" type="datetimeFigureOut">
              <a:rPr lang="ko-KR" altLang="en-US" smtClean="0"/>
              <a:t>2025-09-16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B529-AFF3-4E5E-A5AE-5801984EB5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32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444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71580-3E95-B51B-6564-E96944254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1BB81F4-44FD-9CB3-E1AF-F449A5606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4089A07-37C3-FC93-054E-B7C29050B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데이터 분석을 할 때 가장 흥미로우면서도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동시에 가장 주의해야 할 부분이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변수들 사이의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파악하는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9423339-FEEB-B7A3-A1BA-343EF44CA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8406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C9CB7-FAC3-02C7-75FE-06265F5A3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048F039-DF59-6702-D09F-10A3B714A7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A7250AB-DB0F-084F-D824-941BB7D3C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 우리는 상관관계와 인과관계라는 두 가지 개념을 반드시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아주 신중하게 구분해야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BEBA9AD-FD36-29BD-D8FE-311A698F7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439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A0FED-AA2B-567A-D581-F410C917B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34B6F0E-435A-FA88-FA35-4BDD9F57C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69E7381-8C27-D041-9B56-470748B4B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상관관계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(Correlation)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두 가지 현상이 단순히 함께 움직이는 경향을 보이는 것을 말합니다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하나가 증가할 때 다른 하나도 증가하거나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혹은 감소하는 통계적 관계입니다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인과관계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(Causation)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한 현상이 다른 현상의 직접적인 원인이 되어 변화를 일으키는 것을 의미합니다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운동 시간을 늘리면 체력이 향상된다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것은 명확한 인과관계입니다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운동이라는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체력 향상이라는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만들어내기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82EC8D2-D0C2-5045-B387-A98BB0F143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7820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BA8A7-3805-8BE2-02C7-490C45A40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985D67C-D4B9-837C-CA1A-F44980E03C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8B05889-635F-3484-8BFA-EEC6490CD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문제는 상관관계가 관찰될 때 발생합니다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도시의 데이터를 분석해보니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범죄율이 높은 지역일수록 경찰관의 수도 많은 경향이 나타났습니다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둘은 통계적으로 뚜렷한 상관관계에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62807B2-B17F-7334-D21A-F7EF00697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8590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2CF47-AD12-5E4D-F49B-ACCFC0E7B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9164989-EB70-A851-5B27-CEF2C16C24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FF8795A-5C04-CF8C-0BAE-63915DBF5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우리가 이 상관관계를 인과관계로 착각한다면 어떤 결론에 이르게 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#2~4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경찰이 많아지는 것이 원인이 되어 범죄가 늘어난다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터무니없는 결론에 도달할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어떤 정책 결정자가 이 잘못된 결론에 근거하여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범죄율을 낮추기 위해 경찰 인력을 감축해야 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정책을 편다면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끔찍한 재앙을 초래할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현상이 함께 발생하니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하나가 원인일 것이다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성급하게 단정하는 논리적 오류는 데이터 분석에서 가장 흔하고 위험한 함정입니다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#6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경찰관과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범죄율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사례에서 두 변수가 함께 움직인 진짜 이유는 무엇일까요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유동 인구가 많고 복잡한 도심 지역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눈에 보이지 않는 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변수 때문일 가능성이 높습니다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복잡한 도심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진짜 원인이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높은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범죄율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많은 경찰 인력 필요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두 가지 결과를 동시에 만들어 낸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0165F0-96B8-5631-714B-6D83F2E8AB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797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539FF-7DAA-17D4-CFE7-C33915044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1DF1A11-A75F-C2B5-C35B-212C0763E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C05E8FF-E518-99B2-ADD7-0AD841F01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예로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연구에서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아침 식사를 거르는 아이들이 그렇지 않은 아이들보다 학업 성취도가 낮다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강한 상관관계가 발견되었다고 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아침밥 먹이기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캠페인만 벌이면 아이들의 성적이 오를까요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아닐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진짜 원인은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가정의 경제적 어려움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부모의 바쁜 맞벌이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변수일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환경 때문에 아이가 아침을 거르게 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동시에 학업에 집중할 여건도 부족해져 성적이 낮아지는 것일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BE81A5B-F456-DFCA-2968-3A79148C8C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8902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2EE62-F293-09EF-4700-D1E681667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064CED8-91A7-B318-BFFA-6B6BAACB91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8FFC49E-B8D4-5BA1-87CC-769D2AACD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 훌륭한 정책 디자이너는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단순히 두 변수의 관계만 보는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이면에 숨어있을지 모를 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변수를 항상 의심하고 찾아내야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상관관계는 인과관계를 추론하게 하는 중요한 단서가 될 수는 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자체가 인과관계를 증명하지는 않는다는 점을 반드시 기억해야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1C8E6E4-CB58-AD74-91A5-DD844E8CE5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5418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AF51A-6086-3522-09FC-4684138BE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4ADC360-42CF-AB14-D43F-97F56B5CF6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CC42510-A38C-3243-D17F-697A78114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우리는 어떻게 단순한 상관관계를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정책이 정말로 효과가 있었다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인과관계를 주장할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사실 현실 세계에서 완벽한 인과관계를 증명하는 것은 매우 어렵습니다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정책 디자이너로서 우리는 그 인과적 효과를 최대한 엄밀하게 추론하기 위해 노력해야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노력의 일환으로 알아두면 좋을 두 가지 접근법만 간단히 소개하겠습니다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FBE6290-F0BA-BF7C-C5D0-E22C3AEDC1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4860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8EF03-A23F-3E81-95FF-D8A4F25CC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5BBCA27-0921-8C65-5B03-D049CD31A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E1C9FCC-4F2C-0642-0EE3-3771B910CE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번째는 회귀분석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(Regression Analysis)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개념은 간단합니다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하나의 결과에 영향을 미칠 수 있는 여러 원인 변수들을 하나의 통계 모델에 동시에 고려하는 방법입니다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아이스크림 사례에서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날씨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휴가철 여부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익사 사고에 영향을 줄 수 있는 다른 요인들의 영향을 통계적으로 통제하고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아이스크림 판매량만의 효과를 살펴보려는 시도입니다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통해 다른 변수들의 영향을 최대한 배제하고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변수가 결과에 미치는 순수한 영향력을 더 정밀하게 추정하며 인과관계의 주장을 뒷받침할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49CBC04-E512-BC43-A732-EABB1DD796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1440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4357D-1D57-7BD6-B489-416274BA2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5419D68-7770-5745-7F96-FCA0482C28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06335DC-9962-B562-B72E-895B33C72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접근법은 최근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서비스에서 많이 사용하는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A/B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테스트입니다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현실에서 인과관계를 검증하는 가장 강력한 실험 설계 중 하나로 꼽힙니다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사람들을 무작위로 두 그룹으로 나누어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그룹에는 기존의 정책 안내문을 보내고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그룹에는 새로 디자인한 안내문을 보낸 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어느 그룹의 정책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신청률이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더 높은지를 비교하는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그룹의 다른 모든 조건이 통계적으로 동일하다고 볼 수 있으므로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신청률에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차이가 발생했다면 그 차이는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안내문의 디자인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변수에서 비롯되었을 가능성이 매우 높다고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훨씬 더 자신 있게 주장할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CEC519F-9B5C-72E8-CA96-3166A5E740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833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 세 번째 시간입니다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948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CAD93-C607-D453-48A9-F5D0D8415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7BBE4E6-4E31-DA13-DC84-F1DA6E63EC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B8786EC-94AC-E6C9-D2BD-B03993926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방법론들이 모든 상황에서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완벽한 인과관계를 보여주는 것은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중요한 것은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그냥 좋아질 거야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막연한 기대를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정책이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정말로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효과가 있는가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질문에 대해 과학적인 근거를 가지고 답하려는 엄밀한 태도 그 자체입니다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데이터의 관계를 이해했다면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다시 질적 데이터와 양적 데이터를 통합하는 이야기로 돌아가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1BB83C2-6E07-D9B7-5E90-C88B62BE2F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58756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B9128-6B5F-63F2-2166-D0420CA65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B25390E-36BD-82C6-4AFD-EEEEA0D1F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A9F609F-CA1B-B730-E4DA-D64DA74E2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 학습의 가장 중요한 부분입니다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우리가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주차에 배운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질적 데이터와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방금 배운 양적 데이터를 통합하여 문제에 대한 완전한 그림을 그리는 과정입니다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53CA074-15A3-42E0-4BAB-E6F620F76A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2875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985D4-C24E-4B8D-EE97-776BDE347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5738D37-4DE9-141B-36D0-916F685AD4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98CB94A-4419-04B2-32F1-30C4FEACF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어느 한쪽만으로는 절반의 진실만 보게 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둘은 함께 사용될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문제에 대한 포괄적이고 견고한 이해를 가능하게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고독사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예로 들어 이 과정을 단계별로 자세히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우리는 질적 연구를 통해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고독사 위험군에 있는 어르신 한 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가명 김철수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78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만나 깊이 있는 대화를 나눕니다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그에게서 다음과 같은 가슴 아픈 이야기를 듣게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나라에서 주는 돈으로 밥 굶을 걱정은 없어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진짜 힘든 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 구경을 못 하는 거야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아들놈은 바쁘다고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 두어 번 얼굴 비추는 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전부고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무릎이 아파서 경로당에 못 나간 지는 벌써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년이 넘었어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같이 장기 두던 친구는 작년에 세상을 떠났지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어떨 때는 일주일 내내 사람하고 말 한마디 못 섞을 때도 있어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.“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김철수 할아버지의 이 생생한 이야기는 우리에게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고독감의 원인은 단순히 경제적 빈곤이 아닐 수 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중요한 통찰을 줍니다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CD92BF1-3290-4B17-4141-0322435820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3680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69DBC-0EDD-DF73-0356-159E6146D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6FC3107-E01A-8F91-80C2-891C911CE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A2CBD79-EF9B-CBBD-7245-55A23A959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여기서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자녀와의 관계 단절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오랜 이웃의 부재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건강 문제로 인한 이동의 어려움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고독감을 유발하는 핵심 요인일 것이라는 중요한 가설들을 얻게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85ED224-FE87-EFC7-DADD-5BF2E056A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1271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03076-5CCB-4702-AAE9-91781F574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F9048AE-2DC5-18FE-A376-E4459021F6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A5CC436-62C0-B2DE-2300-55D92E3C0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김철수 할아버지의 이야기가 이 지역의 모든 어르신을 대표한다고 말할 수는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 양적 연구가 등장합니다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질적 인터뷰에서 얻은 가설들을 바탕으로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지역의 노인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명을 대상으로 설문조사를 설계합니다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자녀와의 월 평균 연락 횟수는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정기적으로 만나는 이웃이나 친구는 몇 명입니까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건강 문제로 외출이 얼마나 어렵습니까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BF39187-31F0-3048-00DD-7C8342B829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65018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4CB65-799D-1B58-539D-A47F33DD0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B1A96AC-17EA-1807-AFB5-C6387E3192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951F743-E598-11AB-7F0E-6B8BC1565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스스로 느끼는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고립감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점수는 몇 점입니까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(1~10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설문 분석 결과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놀라운 사실이 발견됩니다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자녀와의 연락 빈도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낮은 것보다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정기적으로 만나는 이웃이나 친구가 한 명도 없는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고립감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점수에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배나 더 큰 영향을 미친다는 통계적 결과가 나온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EC9CEF6-FC4A-ADBE-4031-69B7D79667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7840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BF94B-DCBE-61DF-3A4F-F58F988B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9FDF631-AA32-9644-84F0-FC9DA57CEB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D749C1D-5C1C-79BE-5B39-15A2717D3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자녀와의 교류도 중요하지만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고독감에 결정적인 영향을 미치는 변수는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일상적인 사회적 관계망의 붕괴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였던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55D33E1-15B0-2428-1834-B905B48AF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130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DA0EE-33A4-70AF-36E7-137E4B848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C664E26-9DE3-C619-56B0-61E85E976C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8E8B805-A1F2-4ADE-0F59-41C48DEF47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우리는 두 가지 데이터를 모두 손에 쥐었습니다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우리가 질적 데이터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김철수 할아버지의 이야기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에만 의존했다면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자녀와의 교류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초점을 맞춰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효도 전화 캠페인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정책을 우선적으로 고려했을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A3F55C9-94B8-E19D-02B6-44309A4B4A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82128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E9EC8-14DC-4E5E-6750-CC0288F9D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EC02BF7-FAF8-FFF0-768E-6D2FDA889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C1197DB-3235-8CE9-0580-F137F1814B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양적 데이터는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우리에게 더 효과적인 지점을 알려줍니다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이웃 간의 관계 회복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더 시급하고 중요한 문제라는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것을요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결론적으로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통합 분석을 통해 우리는 한정된 예산을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효도 전화 캠페인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아닌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아파트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층에 어르신 사랑방 만들기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동네 친구 맺어주기 프로그램 운영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거동이 불편한 어르신을 위한 찾아가는 원예 교실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이웃과의 교류를 촉진하는 정책에 가장 먼저 투입해야 한다는 명확한 우선순위를 설정할 수 있게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질적 연구로 문제의 진짜 이유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이해하고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양적 연구로 그 규모와 핵심 고리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얼마나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무엇이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파악하여 최적의 해법을 찾아내는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통합 분석의 진정한 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3C246C8-D4D6-F36D-87B2-2DA692F81B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60760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1429C-9430-8EAC-442E-7A766E956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EA24C96-DFED-7F9B-E9E6-82C41FCCB5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D70BCE6-76EA-1747-1B7C-9CC9AC2A6D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우리는 질적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양적 데이터를 통합하여 문제에 대한 깊고 넓은 이해를 갖추게 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여기서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가진 한정된 자원으로 모든 사람의 문제를 동시에 해결할 수 있을까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또 다른 현실적인 질문에 부딪힙니다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답은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아니오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가깝습니다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B040F7F-A26D-08CE-1CDE-2CE9F331D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16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EFF14-DB3C-2021-7862-4F99C37ED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CF91E10-B82F-D174-4C09-5F1487C541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F5176CC-BD0F-DD2C-25D5-EDEBC9595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우리가 신뢰할 수 있는 양적 데이터를 수집하기 위한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foundational work,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기초 공사에 대해 배웠습니다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좋은 질문은 명확하고 중립적이어야 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알고자 하는 전체 집단을 잘 대표하는 사람들에게 물어야 한다는 점을 확인했습니다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우리는 신뢰할 수 있는 데이터를 손에 가지고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차시에서는 이 데이터를 분석하고 활용하는 방법에 대해 학습하겠습니다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294EA9D-6F0D-6CB7-2509-DA598C63C5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58244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F83CC-17D3-D586-6AD9-A8CD644D3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CAD210A-DCC8-A42A-2F3D-C3C6BE7D7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6048391-1FFA-136A-3B68-DF2AD6836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 필요한 것이 바로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한정된 자원으로 최대의 효과를 내기 위한 정책의 우선순위 설정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정밀 타격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위한 전략적 접근법입니다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마케팅 분야에서 유래했지만 정책 효율성을 높이는 데 매우 유용한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STP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프레임워크를 소개해 드리겠습니다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936F5BB-1549-4CFC-32B2-8719B97194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43799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94E14-AD2F-0C7D-8126-8F9DA70FA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62BA1FD-75A7-9FA0-FFA6-D567FB5E2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3DC6661-CCE5-2189-19A5-E1C776840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첫 번째 단계는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세분화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(Segmentation)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우리가 해결하려는 사회 문제를 겪는 전체 인구를 단순히 하나의 덩어리로 보는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유사한 특성을 가진 몇 개의 의미 있는 그룹으로 나누어 문제의 상세한 지도를 그리는 과정입니다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 우리는 연령이나 소득 같은 인구통계학적 기준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거주 지역 같은 지리적 기준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 생활 습관이나 가치관 같은 행동적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심리적 기준들을 활용할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290CBA9-9B1C-ED66-99A3-49B9C361BF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54001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0FEC5-8A15-F980-1C00-2CA7052E8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D4C2C5-6C3B-75BF-7161-F316BCBF99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E941806-1F3F-5B20-15E7-8502885DB9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청년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할 때 모든 청년이 같은 문제를 겪는 것은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기준들을 통해 우리는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구직 활동에 어려움을 겪는 취업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준비생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경제적 자립에 어려움을 겪는 사회 초년생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출산 및 육아로 경력이 단절된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2030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각기 다른 어려움을 겪는 집단으로 나눌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문제를 겪는 사람들을 세분화할수록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막연했던 문제의 지형을 명확하게 파악하고 각 그룹의 구체적인 욕구를 날카롭게 이해할 수 있게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B539949-FD61-20AB-DFE7-AB5229C5AE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42348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7A493-F6C8-D730-72A8-4F7909DD6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0FF2913-F4CC-753A-B3E8-95387EABC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811C90A-3E97-1F83-9AE1-CF8528C686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문제의 지도를 그렸다면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단계는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타겟팅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(Targeting)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세분화된 그룹들 중에서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누구의 문제를 가장 먼저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집중적으로 해결할 것인가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전략적으로 선택하는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선택과 집중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단계입니다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위해 우리는 각 그룹을 보며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어느 그룹이 가장 절박하고 큰 고통을 겪고 있는가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정책이 투입되었을 때 어디에서 가장 큰 변화를 만들 수 있는가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가진 자원으로 효과적으로 접근하고 지원할 수 있는 그룹은 어디인가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질문에 답해야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DCDC764-2AF6-CE6F-14E2-C681573AE3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08653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3A88D-145A-5CF1-64F6-F91992016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D7F530D-B58F-D798-24F7-1BB3E89D1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9CD77F6-5568-2022-678E-8087F0EC62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청년 그룹을 분석한 결과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저소득층 한부모 청년 가구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주거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육아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경제적 어려움 등 복합적인 문제를 가장 심각하게 겪고 있으며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맞춤형 지원 시 삶의 질 개선 효과가 클 것으로 판단될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 우리는 이들을 우리의 핵심 정책 대상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타겟으로 설정할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모두를 위한 얕은 정책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도움이 필요한 사람을 위한 깊은 정책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더 효과적일 수 있기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우리가 집중해야 할 대상이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명확해졌다면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그들에게 우리 정책을 어떻게 인식시켜야 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FAAF354-4507-2E79-8F06-9AC6EB3EC3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76099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63F05-C5A6-010D-A6F8-A99B58EC1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3095412-F11A-48CE-4DD2-7154B1DFC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805AC10-B634-299B-8B6D-1FC1B212B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문제 인구를 여러 그룹으로 나누고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세분화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그중 가장 도움이 필요한 핵심 그룹을 선정했다면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타겟팅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마지막 단계가 남았습니다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P, Positioning(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포지셔닝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포지셔닝은 우리가 선정한 타겟 집단에게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정책이 어떤 차별적인 가치를 제공하는지 명확히 하여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그들의 마음속에 가장 바람직한 모습으로 자리 잡게 하는 과정입니다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정책은 타겟에게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무엇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기억되길 원하는가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질문에 답하는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6DF6347-F6A2-8316-DA76-BAF0A4A43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08628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208EB-DADB-B3E9-AF81-CECDD0224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C60B871-7400-9348-9F8D-3A85DA7C1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7F1B7FE-77C8-290B-141E-7C0CEA28E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앞선 예시를 이어가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핵심 타겟은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저소득층 한부모 청년 가구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이들을 위한 돌봄 정책을 만든다고 할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다양한 방식으로 정책의 가치를 전달할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우리의 정책이 앱을 통해 간편하게 신청하고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빠른 시간 내에 돌봄 서비스를 연결해 주는 데 강점이 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 절약형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맞춤 서비스로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포지셔닝할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정책은 바쁜 한부모 가정을 위한 가장 편리한 선택지입니다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메시지를 전달하는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정부 지원을 통해 서비스 비용이 매우 저렴하다는 장점이 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경제적 지원형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포지셔닝할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양육비 부담을 덜어주는 가장 경제적인 돌봄 서비스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임을 강조하는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보육교사의 전문성과 아이와의 깊은 유대감 형성을 가장 큰 가치로 둔다면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정서적 교감형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포지셔닝하여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믿을 수 있는 돌봄 파트너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신뢰를 구축할 수도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포지셔닝은 우리 정책의 정체성을 명확히 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타겟 집단에게 가장 효과적으로 정책의 가치를 전달하는 매우 중요한 전략적 과정입니다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오늘 배운 모든 내용을 바탕으로 오프라인 실습을 어떻게 진행할지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A66B26A-66D4-D999-7DC4-56CBFE5EC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57118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오늘 배운 양적 연구 방법과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STP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분석을 여러분의 팀 프로젝트에 적용해 볼 시간입니다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오프라인 수업에서 진행될 팀 실습 내용을 더욱 세부적인 예시와 함께 안내해 드리겠습니다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실습에서는 여러분의 팀이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교내 일회용 컵 사용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해결한다고 가정하고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단계를 따라가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34739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E0273-C0EF-CBC3-4DA1-267C2BB80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981410E-21A4-BD3F-F283-1B33E9A8AB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6902915-0B5D-9DBD-5C53-9B61191A3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설문조사 문항 설계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활동입니다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질적 연구를 통해 여러분 팀이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학생들은 텀블러 사용이 환경에 좋다는 것을 알지만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휴대와 세척이 불편해서 일회용 컵을 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중요한 가설을 얻었다고 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가설을 수치적으로 검증하기 위한 질문을 만드는 것이 첫 번째 과제입니다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나는 텀블러를 휴대하는 것이 번거롭다고 느낀다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나는 교내에 텀블러를 세척할 장소가 부족하다고 생각한다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문항을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점 척도로 만들어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각 요인에 대해 얼마나 불편함을 느끼는지 측정할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B6DC704-A9FF-FAD8-07C0-4098E505B1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90804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B295F-B438-2986-AF6E-A52DD610E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0CB9C43-D4A5-29F0-DA13-2551AAA19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8DAB1BA-7693-4150-1911-AD35F99B9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다음으로는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수집할 데이터를 어떻게 분석할지에 대한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 분석 계획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간단히 세워보는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막연히 데이터를 수집하는 것을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구체적인 분석 목표를 미리 정해보는 연습입니다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 통계를 활용해 우리 학교 학생들의 일일 평균 일회용 컵 사용량을 파악한다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교차 분석을 통해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등하교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거리에 따라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휴대의 번거로움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점수에 차이가 있는지를 비교한다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같이 명확한 계획을 세울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27B1325-DCEA-8FCA-0243-3B6E01206A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2379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D0B1E-33A5-6572-1DB6-002781D47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77380A5-9A92-6B67-7000-1E4D3626A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1133363-7528-AE59-A30E-A61BBE6E0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첫 번째 단계는 수집된 데이터의 전반적인 특징을 한눈에 파악할 수 있도록 요약하고 정리하는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데이터가 어떤 모습을 하고 있는지 큰 그림을 그리는 과정으로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학술적으로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 통계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명의 대학생에게 하루 공부 시간을 조사했다면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대학생의 평균 공부 시간은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많이 한 학생은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시간을 공부했다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같이 데이터의 특징을 간단한 숫자로 요약해 주는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데이터의 기본 모습을 파악했다면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다음으로는 데이터들 사이의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파악해야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우리는 통계 분석에서 가장 중요한 개념 중 하나인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상관관계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인과관계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차이를 명확히 구분하는 법을 배울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변수가 함께 움직인다고 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하나가 다른 하나의 원인이라고 단정할 수는 없기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둘을 혼동하면 완전히 잘못된 정책 결론에 이를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숫자로 관계를 분석한 결과 위에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이야기로 구성된 질적 데이터를 통합하여 현상을 가장 깊이 있게 이해하는 단계로 나아갑니다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양적 데이터가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무엇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보여준다면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질적 데이터를 활용해서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 현상이 일어나는지 설명해 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통합 분석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진행하는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가령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통계적으로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성적이 낮은 학생일수록 아침 식사를 거르는 비율이 높다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상관관계를 발견했다면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심층 인터뷰를 통해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어려운 가정 형편 때문에 아침을 챙기지 못하고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수업 집중력 저하로 이어진다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질적 이유를 발견하여 문제의 본질에 더 가까이 다가가는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 분석의 첫 번째 단계인 기술 통계부터 시작하겠습니다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9872603-24AD-50C2-33BB-AD25A6CB2D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53525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9ECDD-C6B0-F590-7E51-67C8B0FD5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E0EA225-BA30-F8DB-8A92-7128E78DB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0E6F9DC-8B7D-0A97-7D77-48368A514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활동은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'STP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분석을 통한 주요 타겟 설정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교내 모든 학생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대상으로 정책을 펴는 것은 비효율적일 수 있기에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정책의 우선순위를 정하는 연습을 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교내 학생들을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환경 문제에 민감한 환경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열성층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편의성을 중시하는 편의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추구층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환경 문제에 별 관심이 없는 무관심층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세분화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(Segmentation)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이 세 그룹 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집단의 규모가 가장 크고 행동 변화의 잠재력이 높은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편의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추구층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우리의 핵심 타겟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(Targeting)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선정하고 그 이유를 논의해 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앞선 예시와 같이 스스로 생각해낸 사회 문제를 해결하기 위한 각 과정을 거침으로써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여러분들은 사회 문제 해결 전문가로서의 역량을 강화하게 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0776462-5B51-E61C-A9B7-F6C345BF5D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44812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8918-4FDA-7CFF-FB5B-667F4793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0D57F1-C0E2-59C2-B82B-B4FF943FC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7B2C95-985A-3EE0-59DC-7B373513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 이론 강의를 모두 마치겠습니다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지난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주간에 걸쳐 문제의 깊이를 파고드는 질적 연구와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문제의 넓이를 조망하는 양적 연구를 모두 학습했습니다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여러분의 손에는 문제에 대한 거의 모든 증거 자료가 준비되었습니다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이 모든 증거를 책상 위에 펼쳐놓고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진짜 풀어야 할 문제의 본질을 단 하나의 문장으로 명확하게 정의하는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설계의 심장과도 같은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정의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(Problem Definition)'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단계에 대해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오프라인 수업에서 뵙겠습니다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수고 많으셨습니다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ADE391-0E02-A288-1173-3BAE3999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471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신뢰할 수 있는 데이터를 수집했다면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그 숫자들 속에서 의미를 찾아내는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 분석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단계로 나아가야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미리 말씀드리자면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수업은 복잡한 통계 공식을 배우는 시간이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통계학자가 아니라 정책 디자이너이기 때문에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 분석의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개념적인 접근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초점을 맞출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19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7722B-059A-2651-9487-1775ED834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2B72FF2-4DB7-185B-099F-26A41E284F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9D0C18E-60D3-1B0A-422A-1B2287D34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수집된 양적 데이터를 가장 먼저 요약하고 설명하는 방법을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 통계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 통계를 통해 우리는 크게 세 가지를 파악할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첫번째로 데이터의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중심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경향성‘입니다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대표적인 것이 평균입니다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만족도 평균 점수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통해 우리는 전반적인 만족도가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높은지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낮은지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데이터의 중심이 어디에 있는지를 한눈에 파악할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4D11742-D819-8AE2-2D58-1207A1467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3331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9DC0B-1572-FF81-5FB9-7E4941099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6E7945A-69E4-D943-43CB-14255729DB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5FB7DAC-F92E-E461-E2CE-6E262E606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응답이 얼마나 많은 비중을 차지하는지를 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청년 실업의 가장 큰 원인으로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일자리 부족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꼽은 응답자가 전체의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였다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빈도나 백분율을 통해 특정 의견의 중요도나 비중을 알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ED6AA11-C12B-C240-5031-1BDC7BB71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893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080B-CE69-1FD5-B4E4-4E54D46EB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2BB5E52-2B58-B002-BDBD-C7CF78EA2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26C6427-F9B0-701E-8C42-B2504DB34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데이터들 사이의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파악하는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정책에 대해 남성과 여성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간의 만족도에 차이가 있는지를 비교해 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통해 우리는 어떤 집단이 정책에 더 만족하고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집단이 불만족하는지 등 더 깊이 있는 특징을 발견할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0318696-88C6-DF42-954D-6AEDE54425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7430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9E0D4-93A0-B150-DCE5-B9C9C9B12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B0A6C43-F4E6-ADA4-C055-D22C57D3F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6918DF9-AA7F-1B77-A720-3F7D3B203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기본적인 분석은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엑셀이나 구글 스프레드시트와 같은 우리에게 익숙한 도구만으로도 충분히 가능합니다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중요한 것은 기술 그 자체가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숫자를 통해 현상을 이해하려는 우리의 관점입니다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D054F3C-EAC3-01EF-4ED5-C640D4FF2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4607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1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EEF4808-3EB3-70C1-1E03-B5FF9D6B0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91" y="1476"/>
            <a:ext cx="12293599" cy="1217003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BF09000C-2E82-CBBD-5A18-B8F03B0FFC77}"/>
              </a:ext>
            </a:extLst>
          </p:cNvPr>
          <p:cNvGrpSpPr/>
          <p:nvPr userDrawn="1"/>
        </p:nvGrpSpPr>
        <p:grpSpPr>
          <a:xfrm>
            <a:off x="635561" y="291960"/>
            <a:ext cx="4561772" cy="413683"/>
            <a:chOff x="635561" y="291960"/>
            <a:chExt cx="4561772" cy="413683"/>
          </a:xfrm>
        </p:grpSpPr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68FD2BDC-1836-D66A-F4C8-B9C1632B7B3F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39A8D3FC-B8A9-895B-D0BF-855C58EF49D5}"/>
                </a:ext>
              </a:extLst>
            </p:cNvPr>
            <p:cNvSpPr/>
            <p:nvPr/>
          </p:nvSpPr>
          <p:spPr>
            <a:xfrm>
              <a:off x="635561" y="291960"/>
              <a:ext cx="4561772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사회문제 탐색 및 공감 형성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(2)-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양적 연구 방법 및 데이터 분석</a:t>
              </a:r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C747F7-9804-B31E-542F-53F2E6C66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5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5898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55D078-2B25-1F64-EB6A-FA3A86D38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8BB23200-E4E8-A3AD-D17C-D7C0CC67D044}"/>
              </a:ext>
            </a:extLst>
          </p:cNvPr>
          <p:cNvGrpSpPr/>
          <p:nvPr userDrawn="1"/>
        </p:nvGrpSpPr>
        <p:grpSpPr>
          <a:xfrm>
            <a:off x="635561" y="291960"/>
            <a:ext cx="4561772" cy="413683"/>
            <a:chOff x="635561" y="291960"/>
            <a:chExt cx="4561772" cy="413683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11E2DC36-6F4C-365A-8E9F-C9337BBCB204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8FD41DED-0748-A012-F346-ADF25E61F394}"/>
                </a:ext>
              </a:extLst>
            </p:cNvPr>
            <p:cNvSpPr/>
            <p:nvPr/>
          </p:nvSpPr>
          <p:spPr>
            <a:xfrm>
              <a:off x="635561" y="291960"/>
              <a:ext cx="4561772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사회문제 탐색 및 공감 형성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(2)-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양적 연구 방법 및 데이터 분석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07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그림 112" descr="스크린샷, 어둠, 블루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244B76-ED28-20E7-A34C-8E5F0EB4B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12192000" cy="40386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-1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B4EA0-3B1C-8AB3-D97E-C0EEF1A25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96B06137-EF10-C9F6-5311-879607DF5EF0}"/>
              </a:ext>
            </a:extLst>
          </p:cNvPr>
          <p:cNvGrpSpPr/>
          <p:nvPr userDrawn="1"/>
        </p:nvGrpSpPr>
        <p:grpSpPr>
          <a:xfrm>
            <a:off x="635561" y="291960"/>
            <a:ext cx="4561772" cy="413683"/>
            <a:chOff x="635561" y="291960"/>
            <a:chExt cx="4561772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A7156651-D7FA-2880-9C9F-0F6A748E2154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4B71C189-7EDD-35FC-2488-2F693599F824}"/>
                </a:ext>
              </a:extLst>
            </p:cNvPr>
            <p:cNvSpPr/>
            <p:nvPr/>
          </p:nvSpPr>
          <p:spPr>
            <a:xfrm>
              <a:off x="635561" y="291960"/>
              <a:ext cx="4561772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사회문제 탐색 및 공감 형성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(2)-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양적 연구 방법 및 데이터 분석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0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야외, 수평선, 자연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D45F26-0A2F-1696-A477-E4EEEF547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12192000" cy="0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88C506-B8A7-B343-290B-1DA4A183FA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A5EB3666-F043-0D55-6240-23B545D2B5A1}"/>
              </a:ext>
            </a:extLst>
          </p:cNvPr>
          <p:cNvGrpSpPr/>
          <p:nvPr userDrawn="1"/>
        </p:nvGrpSpPr>
        <p:grpSpPr>
          <a:xfrm>
            <a:off x="635561" y="291960"/>
            <a:ext cx="4561772" cy="413683"/>
            <a:chOff x="635561" y="291960"/>
            <a:chExt cx="4561772" cy="413683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41979DD9-8388-64B1-B5A4-16FED364191E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3745C5C9-2448-DE03-E434-7265AFE15187}"/>
                </a:ext>
              </a:extLst>
            </p:cNvPr>
            <p:cNvSpPr/>
            <p:nvPr/>
          </p:nvSpPr>
          <p:spPr>
            <a:xfrm>
              <a:off x="635561" y="291960"/>
              <a:ext cx="4561772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사회문제 탐색 및 공감 형성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(2)-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양적 연구 방법 및 데이터 분석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45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0F10D-5BCA-EC72-08A9-6A051E92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F08442-FAEE-2429-A127-79BA523EC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B6BC533-0C69-58BA-EDE4-DD21CBF45C0A}"/>
              </a:ext>
            </a:extLst>
          </p:cNvPr>
          <p:cNvCxnSpPr/>
          <p:nvPr userDrawn="1"/>
        </p:nvCxnSpPr>
        <p:spPr>
          <a:xfrm>
            <a:off x="0" y="13614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사다리꼴 7">
            <a:extLst>
              <a:ext uri="{FF2B5EF4-FFF2-40B4-BE49-F238E27FC236}">
                <a16:creationId xmlns:a16="http://schemas.microsoft.com/office/drawing/2014/main" id="{8150AC52-6D2C-6CF1-5A9A-53DE5D22FE7B}"/>
              </a:ext>
            </a:extLst>
          </p:cNvPr>
          <p:cNvSpPr/>
          <p:nvPr userDrawn="1"/>
        </p:nvSpPr>
        <p:spPr>
          <a:xfrm rot="10800000">
            <a:off x="4532671" y="-1"/>
            <a:ext cx="3126658" cy="422788"/>
          </a:xfrm>
          <a:prstGeom prst="trapezoid">
            <a:avLst>
              <a:gd name="adj" fmla="val 105000"/>
            </a:avLst>
          </a:prstGeom>
          <a:blipFill dpi="0" rotWithShape="1">
            <a:blip r:embed="rId4"/>
            <a:srcRect/>
            <a:tile tx="0" ty="-698500" sx="70000" sy="92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6653EE2-26AE-818F-0179-E14744A655F3}"/>
              </a:ext>
            </a:extLst>
          </p:cNvPr>
          <p:cNvSpPr/>
          <p:nvPr userDrawn="1"/>
        </p:nvSpPr>
        <p:spPr>
          <a:xfrm>
            <a:off x="3738227" y="291961"/>
            <a:ext cx="4715548" cy="2813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noFill/>
          </a:ln>
          <a:effectLst>
            <a:outerShdw blurRad="88900" dist="889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>
            <a:spAutoFit/>
          </a:bodyPr>
          <a:lstStyle/>
          <a:p>
            <a:pPr algn="ctr"/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사회문제 탐색 및 공감 형성</a:t>
            </a:r>
            <a:r>
              <a:rPr lang="en-US" altLang="ko-KR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(2)-</a:t>
            </a:r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양적 연구 방법 및 데이터 분석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75E7125-D16D-2140-A07A-DB78C0E16B8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14786" y="584096"/>
            <a:ext cx="777319" cy="777319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8FF04912-7C69-5FEC-223A-9FB58D6B5729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98808CF9-1A7F-28A7-7A8E-454C1901C95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F9AA307-5B7C-106A-F83D-891FBF2AC9A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57A0091-3568-5A8F-D0F0-046C48F55F4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" name="그림 1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1ECD51-F0B6-8BAB-E5A0-C75C9F1792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6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4" r:id="rId3"/>
    <p:sldLayoutId id="2147483655" r:id="rId4"/>
    <p:sldLayoutId id="2147483653" r:id="rId5"/>
    <p:sldLayoutId id="2147483656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778A0B3-1E7B-BA67-CD7D-44BEB415CB1E}"/>
              </a:ext>
            </a:extLst>
          </p:cNvPr>
          <p:cNvGrpSpPr/>
          <p:nvPr/>
        </p:nvGrpSpPr>
        <p:grpSpPr>
          <a:xfrm>
            <a:off x="0" y="0"/>
            <a:ext cx="12192193" cy="6858000"/>
            <a:chOff x="0" y="0"/>
            <a:chExt cx="12192193" cy="6858000"/>
          </a:xfrm>
        </p:grpSpPr>
        <p:pic>
          <p:nvPicPr>
            <p:cNvPr id="118" name="그림 117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384D913-529E-5D2C-6B3F-3CC87E99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54294B0B-5092-7DE8-DE7A-74BA4783919C}"/>
                </a:ext>
              </a:extLst>
            </p:cNvPr>
            <p:cNvCxnSpPr/>
            <p:nvPr/>
          </p:nvCxnSpPr>
          <p:spPr>
            <a:xfrm>
              <a:off x="0" y="1232214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EC6F9B13-5556-AD99-3970-06ADFD4184B7}"/>
                </a:ext>
              </a:extLst>
            </p:cNvPr>
            <p:cNvCxnSpPr/>
            <p:nvPr/>
          </p:nvCxnSpPr>
          <p:spPr>
            <a:xfrm>
              <a:off x="0" y="3790982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03AD25B7-B7CD-0055-65F7-604048DD2927}"/>
                </a:ext>
              </a:extLst>
            </p:cNvPr>
            <p:cNvCxnSpPr/>
            <p:nvPr/>
          </p:nvCxnSpPr>
          <p:spPr>
            <a:xfrm>
              <a:off x="0" y="4410107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7359754F-5C5B-8422-7C4E-843C17986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0"/>
              <a:ext cx="2462212" cy="2462212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646C73CE-FAFC-D19E-5FE2-CD380011C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0543" y="5086350"/>
              <a:ext cx="1771650" cy="17716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94FA73C5-C12B-244E-9EBD-7A5A89DBF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920649"/>
              <a:ext cx="1399984" cy="1399984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그림 124" descr="텍스트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4A67A4F-EF5F-F4FE-3D5F-CA3773EC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44000" y="355600"/>
              <a:ext cx="2667000" cy="558800"/>
            </a:xfrm>
            <a:prstGeom prst="rect">
              <a:avLst/>
            </a:prstGeom>
          </p:spPr>
        </p:pic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C2388F86-5751-5438-AAA1-4F1E0CD8A2BA}"/>
                </a:ext>
              </a:extLst>
            </p:cNvPr>
            <p:cNvGrpSpPr/>
            <p:nvPr/>
          </p:nvGrpSpPr>
          <p:grpSpPr>
            <a:xfrm>
              <a:off x="802482" y="378145"/>
              <a:ext cx="54768" cy="569116"/>
              <a:chOff x="895351" y="378145"/>
              <a:chExt cx="54768" cy="569116"/>
            </a:xfrm>
          </p:grpSpPr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1D476CE6-0570-415D-F7F0-A90931B25395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58FCE246-6494-2359-CB39-8394D624C4FA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4018CE1C-80B1-1298-AD24-17CC562B0542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1181452-3445-F801-0B89-DFB92F442A8E}"/>
                </a:ext>
              </a:extLst>
            </p:cNvPr>
            <p:cNvGrpSpPr/>
            <p:nvPr/>
          </p:nvGrpSpPr>
          <p:grpSpPr>
            <a:xfrm>
              <a:off x="6643688" y="5329558"/>
              <a:ext cx="54768" cy="569116"/>
              <a:chOff x="895351" y="378145"/>
              <a:chExt cx="54768" cy="569116"/>
            </a:xfrm>
          </p:grpSpPr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B17E927C-D271-65CC-03E9-75DDC5C78E36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E0D27114-C95D-9501-BF1B-DF2539D5A6F6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8E30A757-9DAD-713E-655C-9774DE527FEC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A0CC498-ECA8-9011-AD59-CCF158365F4E}"/>
                </a:ext>
              </a:extLst>
            </p:cNvPr>
            <p:cNvSpPr txBox="1"/>
            <p:nvPr/>
          </p:nvSpPr>
          <p:spPr>
            <a:xfrm>
              <a:off x="1063625" y="2200275"/>
              <a:ext cx="5477782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700" spc="-4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5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정책디자인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F2BA08F-CCAA-0266-1565-BF78CCF24BFD}"/>
                </a:ext>
              </a:extLst>
            </p:cNvPr>
            <p:cNvSpPr txBox="1"/>
            <p:nvPr/>
          </p:nvSpPr>
          <p:spPr>
            <a:xfrm>
              <a:off x="1047750" y="1447800"/>
              <a:ext cx="54412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spc="-18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에어" pitchFamily="2" charset="-127"/>
                  <a:ea typeface="카페24 아네모네에어" pitchFamily="2" charset="-127"/>
                </a:rPr>
                <a:t>사회문제 해결을 위한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05099BFA-4AB8-E3B6-F881-B904E3269AF2}"/>
                </a:ext>
              </a:extLst>
            </p:cNvPr>
            <p:cNvGrpSpPr/>
            <p:nvPr/>
          </p:nvGrpSpPr>
          <p:grpSpPr>
            <a:xfrm>
              <a:off x="5469730" y="0"/>
              <a:ext cx="5295106" cy="3792563"/>
              <a:chOff x="5493544" y="0"/>
              <a:chExt cx="5295106" cy="3792563"/>
            </a:xfrm>
          </p:grpSpPr>
          <p:sp>
            <p:nvSpPr>
              <p:cNvPr id="137" name="자유형: 도형 136">
                <a:extLst>
                  <a:ext uri="{FF2B5EF4-FFF2-40B4-BE49-F238E27FC236}">
                    <a16:creationId xmlns:a16="http://schemas.microsoft.com/office/drawing/2014/main" id="{6BA3D972-D55E-F778-77A6-7163DC53F538}"/>
                  </a:ext>
                </a:extLst>
              </p:cNvPr>
              <p:cNvSpPr/>
              <p:nvPr/>
            </p:nvSpPr>
            <p:spPr>
              <a:xfrm flipH="1">
                <a:off x="5738810" y="1433511"/>
                <a:ext cx="5049840" cy="2116139"/>
              </a:xfrm>
              <a:custGeom>
                <a:avLst/>
                <a:gdLst>
                  <a:gd name="connsiteX0" fmla="*/ 2933702 w 5049840"/>
                  <a:gd name="connsiteY0" fmla="*/ 0 h 2116139"/>
                  <a:gd name="connsiteX1" fmla="*/ 2933701 w 5049840"/>
                  <a:gd name="connsiteY1" fmla="*/ 0 h 2116139"/>
                  <a:gd name="connsiteX2" fmla="*/ 0 w 5049840"/>
                  <a:gd name="connsiteY2" fmla="*/ 0 h 2116139"/>
                  <a:gd name="connsiteX3" fmla="*/ 0 w 5049840"/>
                  <a:gd name="connsiteY3" fmla="*/ 2116139 h 2116139"/>
                  <a:gd name="connsiteX4" fmla="*/ 2933701 w 5049840"/>
                  <a:gd name="connsiteY4" fmla="*/ 2116139 h 2116139"/>
                  <a:gd name="connsiteX5" fmla="*/ 2933702 w 5049840"/>
                  <a:gd name="connsiteY5" fmla="*/ 2116139 h 2116139"/>
                  <a:gd name="connsiteX6" fmla="*/ 5049840 w 5049840"/>
                  <a:gd name="connsiteY6" fmla="*/ 2116139 h 2116139"/>
                  <a:gd name="connsiteX7" fmla="*/ 2933702 w 5049840"/>
                  <a:gd name="connsiteY7" fmla="*/ 1 h 211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49840" h="2116139">
                    <a:moveTo>
                      <a:pt x="2933702" y="0"/>
                    </a:moveTo>
                    <a:lnTo>
                      <a:pt x="2933701" y="0"/>
                    </a:lnTo>
                    <a:lnTo>
                      <a:pt x="0" y="0"/>
                    </a:lnTo>
                    <a:lnTo>
                      <a:pt x="0" y="2116139"/>
                    </a:lnTo>
                    <a:lnTo>
                      <a:pt x="2933701" y="2116139"/>
                    </a:lnTo>
                    <a:lnTo>
                      <a:pt x="2933702" y="2116139"/>
                    </a:lnTo>
                    <a:lnTo>
                      <a:pt x="5049840" y="2116139"/>
                    </a:lnTo>
                    <a:lnTo>
                      <a:pt x="293370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38" name="직선 연결선 137">
                <a:extLst>
                  <a:ext uri="{FF2B5EF4-FFF2-40B4-BE49-F238E27FC236}">
                    <a16:creationId xmlns:a16="http://schemas.microsoft.com/office/drawing/2014/main" id="{8459E8C2-1C24-0DE2-F1E3-057C5AD4F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3544" y="0"/>
                <a:ext cx="3792563" cy="3792563"/>
              </a:xfrm>
              <a:prstGeom prst="line">
                <a:avLst/>
              </a:prstGeom>
              <a:ln w="6350">
                <a:solidFill>
                  <a:srgbClr val="1F3C67">
                    <a:alpha val="2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2A1142DF-AD9A-287F-ECBD-E90B46F435C0}"/>
                </a:ext>
              </a:extLst>
            </p:cNvPr>
            <p:cNvGrpSpPr/>
            <p:nvPr/>
          </p:nvGrpSpPr>
          <p:grpSpPr>
            <a:xfrm>
              <a:off x="1150573" y="5434333"/>
              <a:ext cx="473870" cy="473870"/>
              <a:chOff x="1150573" y="5434333"/>
              <a:chExt cx="473870" cy="473870"/>
            </a:xfrm>
          </p:grpSpPr>
          <p:sp>
            <p:nvSpPr>
              <p:cNvPr id="140" name="타원 139">
                <a:extLst>
                  <a:ext uri="{FF2B5EF4-FFF2-40B4-BE49-F238E27FC236}">
                    <a16:creationId xmlns:a16="http://schemas.microsoft.com/office/drawing/2014/main" id="{D33EC226-1FC0-E12A-00B7-03E4057344DA}"/>
                  </a:ext>
                </a:extLst>
              </p:cNvPr>
              <p:cNvSpPr/>
              <p:nvPr/>
            </p:nvSpPr>
            <p:spPr>
              <a:xfrm>
                <a:off x="115057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1" name="그림 14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0F4300C-2B6A-24FB-9E6E-21D2B6D05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71574" y="5480051"/>
                <a:ext cx="441325" cy="387350"/>
              </a:xfrm>
              <a:prstGeom prst="rect">
                <a:avLst/>
              </a:prstGeom>
            </p:spPr>
          </p:pic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EED4200B-41C2-85BE-4AD6-0CCA8A97E182}"/>
                </a:ext>
              </a:extLst>
            </p:cNvPr>
            <p:cNvGrpSpPr/>
            <p:nvPr/>
          </p:nvGrpSpPr>
          <p:grpSpPr>
            <a:xfrm>
              <a:off x="1808393" y="5434333"/>
              <a:ext cx="473870" cy="473870"/>
              <a:chOff x="1808393" y="5434333"/>
              <a:chExt cx="473870" cy="473870"/>
            </a:xfrm>
          </p:grpSpPr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57EBD714-5BB6-D949-E90F-B522E218C6C2}"/>
                  </a:ext>
                </a:extLst>
              </p:cNvPr>
              <p:cNvSpPr/>
              <p:nvPr/>
            </p:nvSpPr>
            <p:spPr>
              <a:xfrm>
                <a:off x="180839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4" name="그림 14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1211A61-7063-6442-7356-7A891C911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60550" y="5499099"/>
                <a:ext cx="358775" cy="368301"/>
              </a:xfrm>
              <a:prstGeom prst="rect">
                <a:avLst/>
              </a:prstGeom>
            </p:spPr>
          </p:pic>
        </p:grp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75378133-4B41-A919-1F4D-618C55F61C99}"/>
                </a:ext>
              </a:extLst>
            </p:cNvPr>
            <p:cNvGrpSpPr/>
            <p:nvPr/>
          </p:nvGrpSpPr>
          <p:grpSpPr>
            <a:xfrm>
              <a:off x="2466213" y="5434333"/>
              <a:ext cx="473870" cy="473870"/>
              <a:chOff x="2466213" y="5434333"/>
              <a:chExt cx="473870" cy="473870"/>
            </a:xfrm>
          </p:grpSpPr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B75A1735-0CBE-68E5-27D8-4D1166F0D5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7" name="그림 14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F2A8321-6E12-C3E6-EBEF-10E7E6B54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84D6E644-BFFD-2D92-7A35-746B125BAA3D}"/>
                </a:ext>
              </a:extLst>
            </p:cNvPr>
            <p:cNvGrpSpPr/>
            <p:nvPr/>
          </p:nvGrpSpPr>
          <p:grpSpPr>
            <a:xfrm>
              <a:off x="3124033" y="5434333"/>
              <a:ext cx="473870" cy="473870"/>
              <a:chOff x="3124033" y="5434333"/>
              <a:chExt cx="473870" cy="473870"/>
            </a:xfrm>
          </p:grpSpPr>
          <p:sp>
            <p:nvSpPr>
              <p:cNvPr id="149" name="타원 148">
                <a:extLst>
                  <a:ext uri="{FF2B5EF4-FFF2-40B4-BE49-F238E27FC236}">
                    <a16:creationId xmlns:a16="http://schemas.microsoft.com/office/drawing/2014/main" id="{B0AAF1AB-1178-5A31-47DE-A409035F9989}"/>
                  </a:ext>
                </a:extLst>
              </p:cNvPr>
              <p:cNvSpPr/>
              <p:nvPr/>
            </p:nvSpPr>
            <p:spPr>
              <a:xfrm>
                <a:off x="312403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0" name="그림 14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46CEA1A-BD66-5AEC-3C4B-319F2532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5480051"/>
                <a:ext cx="339725" cy="387350"/>
              </a:xfrm>
              <a:prstGeom prst="rect">
                <a:avLst/>
              </a:prstGeom>
            </p:spPr>
          </p:pic>
        </p:grp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FAA27F9E-0949-9834-8E0B-F8BECC7B60E2}"/>
                </a:ext>
              </a:extLst>
            </p:cNvPr>
            <p:cNvGrpSpPr/>
            <p:nvPr/>
          </p:nvGrpSpPr>
          <p:grpSpPr>
            <a:xfrm>
              <a:off x="3781854" y="5434333"/>
              <a:ext cx="473870" cy="473870"/>
              <a:chOff x="3781854" y="5434333"/>
              <a:chExt cx="473870" cy="473870"/>
            </a:xfrm>
          </p:grpSpPr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0CBE33A6-5EE0-05CF-2F58-9E092B886D41}"/>
                  </a:ext>
                </a:extLst>
              </p:cNvPr>
              <p:cNvSpPr/>
              <p:nvPr/>
            </p:nvSpPr>
            <p:spPr>
              <a:xfrm>
                <a:off x="3781854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3" name="그림 15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541CF9D-80B3-43C3-2258-6AC6C169D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63974" y="5480051"/>
                <a:ext cx="390525" cy="387350"/>
              </a:xfrm>
              <a:prstGeom prst="rect">
                <a:avLst/>
              </a:prstGeom>
            </p:spPr>
          </p:pic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C17F00F-8092-56BC-9AEB-7D3D2754DA11}"/>
                </a:ext>
              </a:extLst>
            </p:cNvPr>
            <p:cNvGrpSpPr/>
            <p:nvPr/>
          </p:nvGrpSpPr>
          <p:grpSpPr>
            <a:xfrm>
              <a:off x="1033462" y="3920649"/>
              <a:ext cx="1543051" cy="400110"/>
              <a:chOff x="1033462" y="3920649"/>
              <a:chExt cx="1543051" cy="400110"/>
            </a:xfrm>
          </p:grpSpPr>
          <p:sp>
            <p:nvSpPr>
              <p:cNvPr id="42" name="평행 사변형 41">
                <a:extLst>
                  <a:ext uri="{FF2B5EF4-FFF2-40B4-BE49-F238E27FC236}">
                    <a16:creationId xmlns:a16="http://schemas.microsoft.com/office/drawing/2014/main" id="{5D9C7DF5-8FC1-C78B-3BEA-BBCB641E0F4C}"/>
                  </a:ext>
                </a:extLst>
              </p:cNvPr>
              <p:cNvSpPr/>
              <p:nvPr/>
            </p:nvSpPr>
            <p:spPr>
              <a:xfrm>
                <a:off x="1033462" y="3925253"/>
                <a:ext cx="1543051" cy="365760"/>
              </a:xfrm>
              <a:prstGeom prst="parallelogram">
                <a:avLst>
                  <a:gd name="adj" fmla="val 99218"/>
                </a:avLst>
              </a:prstGeom>
              <a:solidFill>
                <a:srgbClr val="0B2E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5CF771-E4EE-E50B-392A-2EB59E513DB9}"/>
                  </a:ext>
                </a:extLst>
              </p:cNvPr>
              <p:cNvSpPr txBox="1"/>
              <p:nvPr/>
            </p:nvSpPr>
            <p:spPr>
              <a:xfrm>
                <a:off x="1409798" y="3920649"/>
                <a:ext cx="814647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4</a:t>
                </a:r>
                <a:r>
                  <a:rPr lang="ko-KR" altLang="en-US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주차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EAED6-C3E9-5D38-B2EC-6274B3FCEA5D}"/>
                </a:ext>
              </a:extLst>
            </p:cNvPr>
            <p:cNvSpPr txBox="1"/>
            <p:nvPr/>
          </p:nvSpPr>
          <p:spPr>
            <a:xfrm>
              <a:off x="2533650" y="3903980"/>
              <a:ext cx="3693640" cy="83099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사회문제 탐색 및 공감 형성</a:t>
              </a:r>
              <a:r>
                <a:rPr lang="en-US" altLang="ko-KR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(2)</a:t>
              </a:r>
              <a:br>
                <a:rPr lang="en-US" altLang="ko-KR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-</a:t>
              </a:r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양적 연구 방법 및 데이터 분석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A24F479-CD41-8375-3A82-1EEBFC0E9DF7}"/>
                </a:ext>
              </a:extLst>
            </p:cNvPr>
            <p:cNvSpPr txBox="1"/>
            <p:nvPr/>
          </p:nvSpPr>
          <p:spPr>
            <a:xfrm>
              <a:off x="4885711" y="5221605"/>
              <a:ext cx="1087157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박 형 준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99BE83-3286-C91F-6B99-B75006D25F32}"/>
                </a:ext>
              </a:extLst>
            </p:cNvPr>
            <p:cNvSpPr txBox="1"/>
            <p:nvPr/>
          </p:nvSpPr>
          <p:spPr>
            <a:xfrm>
              <a:off x="4537744" y="5666848"/>
              <a:ext cx="182838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성균관대학교 행정학과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CE2D3C4-40B9-4FB1-1B81-0A40309420F5}"/>
                </a:ext>
              </a:extLst>
            </p:cNvPr>
            <p:cNvSpPr txBox="1"/>
            <p:nvPr/>
          </p:nvSpPr>
          <p:spPr>
            <a:xfrm>
              <a:off x="5859581" y="5311248"/>
              <a:ext cx="50654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교수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11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49129-E872-5685-7C60-085DD1F1C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D67A422-BCC7-C852-BA62-FED3BB8D116C}"/>
              </a:ext>
            </a:extLst>
          </p:cNvPr>
          <p:cNvSpPr txBox="1"/>
          <p:nvPr/>
        </p:nvSpPr>
        <p:spPr>
          <a:xfrm>
            <a:off x="778495" y="673792"/>
            <a:ext cx="34756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양적 분석 기초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기술 통계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1DE96D-68B2-A6B2-7374-A65F1F6DDC7A}"/>
              </a:ext>
            </a:extLst>
          </p:cNvPr>
          <p:cNvSpPr txBox="1"/>
          <p:nvPr/>
        </p:nvSpPr>
        <p:spPr>
          <a:xfrm>
            <a:off x="1134095" y="1593928"/>
            <a:ext cx="43941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기술통계가 보여주는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3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가지 분석 관점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7E8C0BD-8102-68A1-865C-139FC40C1D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5" name="그림 4" descr="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32D838-B109-D043-89C4-A605CDA04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92" y="1910473"/>
            <a:ext cx="2907324" cy="2907324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6787353F-F9DD-FE30-FDF9-B078D4C55A1B}"/>
              </a:ext>
            </a:extLst>
          </p:cNvPr>
          <p:cNvGrpSpPr/>
          <p:nvPr/>
        </p:nvGrpSpPr>
        <p:grpSpPr>
          <a:xfrm>
            <a:off x="1202439" y="4348438"/>
            <a:ext cx="7025029" cy="463460"/>
            <a:chOff x="3965516" y="2790917"/>
            <a:chExt cx="7025029" cy="4634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6D8778-F28A-0CD9-1031-3BDCCD2B2A02}"/>
                </a:ext>
              </a:extLst>
            </p:cNvPr>
            <p:cNvSpPr txBox="1"/>
            <p:nvPr/>
          </p:nvSpPr>
          <p:spPr>
            <a:xfrm>
              <a:off x="4282222" y="2790917"/>
              <a:ext cx="670832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엑셀이나 구글 스프레드시트와 같은 도구만으로도 충분히 가능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5062F15A-B1FB-3012-18E7-1204DEF2FCF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BF0906C7-4CC6-FF57-7D34-0EB3160F69E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CBCD47F3-7428-76A1-2FA8-422A26322CC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B267B3F-BE8D-24AA-3CD6-D823A314F80B}"/>
              </a:ext>
            </a:extLst>
          </p:cNvPr>
          <p:cNvGrpSpPr/>
          <p:nvPr/>
        </p:nvGrpSpPr>
        <p:grpSpPr>
          <a:xfrm>
            <a:off x="1202439" y="4902612"/>
            <a:ext cx="7025029" cy="863570"/>
            <a:chOff x="3965516" y="2790917"/>
            <a:chExt cx="7025029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C19D22-218B-CB79-9463-A0106051FBA9}"/>
                </a:ext>
              </a:extLst>
            </p:cNvPr>
            <p:cNvSpPr txBox="1"/>
            <p:nvPr/>
          </p:nvSpPr>
          <p:spPr>
            <a:xfrm>
              <a:off x="4282222" y="2790917"/>
              <a:ext cx="670832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중요한 것은 기술 그 자체가 아니라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숫자를 통해 현상을 이해하려는 우리의 관점임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16E7B38-6AF8-6E3A-AF38-BC06CC38ADE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8CF5AA32-367B-C626-97F0-782C10242D1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0E060004-C29F-D438-254E-19169B8EF2F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266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67380-10B1-CBE5-FACF-1E20AE828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45EE2A6-95AE-2F45-98B0-453124D475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2EF287-5853-FAD0-957E-D01CF1864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E22F2D-9D6B-3965-2DF5-1E29B7795A28}"/>
              </a:ext>
            </a:extLst>
          </p:cNvPr>
          <p:cNvSpPr txBox="1"/>
          <p:nvPr/>
        </p:nvSpPr>
        <p:spPr>
          <a:xfrm>
            <a:off x="1028910" y="2529890"/>
            <a:ext cx="1013418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양적 분석 기초</a:t>
            </a: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관계 파악하기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6BBC664F-AC11-35C4-1BC3-2BD5248DE674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FC1F8444-549C-C922-D924-8862ACB4BEE2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B0F582AE-6A29-2AB5-B6C9-A6DDFE3D5950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F1FED271-0196-9463-B205-BE025A4C9EF0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F762E525-DDE5-3330-1E3C-DFB0B1534A83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51906125-9E3C-08E6-3764-AEF7A156716B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77BD068-6CD3-1A62-FEE9-971FD390C387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6C4779-218D-7CA1-53B7-671DB3F5B964}"/>
              </a:ext>
            </a:extLst>
          </p:cNvPr>
          <p:cNvSpPr txBox="1"/>
          <p:nvPr/>
        </p:nvSpPr>
        <p:spPr>
          <a:xfrm>
            <a:off x="6021351" y="1593371"/>
            <a:ext cx="46679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2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5EE9B129-82AC-B279-BB9F-BAEF8B4C5517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A01F4485-E7D7-336C-28D9-5E2064A85B84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9E9749F8-E7AE-7FA8-0E91-D84051AB0245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01595E33-BB6C-10DF-18BB-E16F0074FEA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E73F48B5-6DFF-1631-AF9C-F6FA91B237CE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9E2CEF72-1FD7-9410-E059-E222FEDB9FB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2FE36992-4704-374A-46C3-5937DEC5FC1C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6FF71D6-7521-0983-82D3-C82CA75F396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6725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73F45-8361-B980-3308-3FE740849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B3BC5E9-5ED4-9E82-43F1-26B66C4E3748}"/>
              </a:ext>
            </a:extLst>
          </p:cNvPr>
          <p:cNvSpPr txBox="1"/>
          <p:nvPr/>
        </p:nvSpPr>
        <p:spPr>
          <a:xfrm>
            <a:off x="778495" y="673792"/>
            <a:ext cx="40834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양적 분석 기초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관계 파악하기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8D81C6-FF80-A2A2-7BF2-1C8C1E145947}"/>
              </a:ext>
            </a:extLst>
          </p:cNvPr>
          <p:cNvSpPr txBox="1"/>
          <p:nvPr/>
        </p:nvSpPr>
        <p:spPr>
          <a:xfrm>
            <a:off x="1134095" y="1593928"/>
            <a:ext cx="284648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상관 관계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vs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 관계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3B3B32-ECDF-4555-DAAB-6972B9DCCB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93FBD-C9F4-726E-8B8D-292EABDEB055}"/>
              </a:ext>
            </a:extLst>
          </p:cNvPr>
          <p:cNvSpPr txBox="1"/>
          <p:nvPr/>
        </p:nvSpPr>
        <p:spPr>
          <a:xfrm flipH="1">
            <a:off x="3091073" y="5631320"/>
            <a:ext cx="599260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변수들 사이의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관계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를 파악하는 것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197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48271-67C0-B7BF-739B-5DFAAB372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64AA3B7-A0FF-6063-37AD-EA584201770A}"/>
              </a:ext>
            </a:extLst>
          </p:cNvPr>
          <p:cNvSpPr txBox="1"/>
          <p:nvPr/>
        </p:nvSpPr>
        <p:spPr>
          <a:xfrm>
            <a:off x="778495" y="673792"/>
            <a:ext cx="40834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양적 분석 기초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관계 파악하기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70022-BFD2-C821-A3D6-7A7C8D9B2206}"/>
              </a:ext>
            </a:extLst>
          </p:cNvPr>
          <p:cNvSpPr txBox="1"/>
          <p:nvPr/>
        </p:nvSpPr>
        <p:spPr>
          <a:xfrm>
            <a:off x="1134095" y="1593928"/>
            <a:ext cx="284648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상관 관계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vs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 관계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382CB82-6411-3594-7D92-24571DE29D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A5E09FDE-878C-38F8-7104-E0019182AD74}"/>
              </a:ext>
            </a:extLst>
          </p:cNvPr>
          <p:cNvGrpSpPr/>
          <p:nvPr/>
        </p:nvGrpSpPr>
        <p:grpSpPr>
          <a:xfrm>
            <a:off x="1865069" y="3137437"/>
            <a:ext cx="2308380" cy="2308380"/>
            <a:chOff x="1067900" y="2691960"/>
            <a:chExt cx="2308380" cy="2308380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A4FAC50A-C219-9F25-2E35-0A018C11E620}"/>
                </a:ext>
              </a:extLst>
            </p:cNvPr>
            <p:cNvSpPr/>
            <p:nvPr/>
          </p:nvSpPr>
          <p:spPr>
            <a:xfrm>
              <a:off x="1067900" y="2691960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A25959-6524-E61D-0378-1A4AA0933D32}"/>
                </a:ext>
              </a:extLst>
            </p:cNvPr>
            <p:cNvSpPr txBox="1"/>
            <p:nvPr/>
          </p:nvSpPr>
          <p:spPr>
            <a:xfrm>
              <a:off x="1523346" y="4008640"/>
              <a:ext cx="1397498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Correlation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8EFB94A-FE09-0A4B-8061-CA340F1E524C}"/>
                </a:ext>
              </a:extLst>
            </p:cNvPr>
            <p:cNvSpPr txBox="1"/>
            <p:nvPr/>
          </p:nvSpPr>
          <p:spPr>
            <a:xfrm>
              <a:off x="1470604" y="3460492"/>
              <a:ext cx="1502976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상관관계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5" name="그림 4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8121905-3205-92A5-A0FA-C5887EC3A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29600" y="2942586"/>
              <a:ext cx="614408" cy="520158"/>
            </a:xfrm>
            <a:prstGeom prst="rect">
              <a:avLst/>
            </a:prstGeom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DCE24079-B83F-4A5C-CB63-AC2CAF6BF916}"/>
              </a:ext>
            </a:extLst>
          </p:cNvPr>
          <p:cNvGrpSpPr/>
          <p:nvPr/>
        </p:nvGrpSpPr>
        <p:grpSpPr>
          <a:xfrm>
            <a:off x="7785223" y="3137437"/>
            <a:ext cx="2308380" cy="2308380"/>
            <a:chOff x="1067900" y="2691960"/>
            <a:chExt cx="2308380" cy="2308380"/>
          </a:xfrm>
        </p:grpSpPr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B6CEE852-CB5C-4605-F778-DA468BA6AE31}"/>
                </a:ext>
              </a:extLst>
            </p:cNvPr>
            <p:cNvSpPr/>
            <p:nvPr/>
          </p:nvSpPr>
          <p:spPr>
            <a:xfrm>
              <a:off x="1067900" y="2691960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0A0F23-006A-A152-A995-1A10F3C4681D}"/>
                </a:ext>
              </a:extLst>
            </p:cNvPr>
            <p:cNvSpPr txBox="1"/>
            <p:nvPr/>
          </p:nvSpPr>
          <p:spPr>
            <a:xfrm>
              <a:off x="1578007" y="4008640"/>
              <a:ext cx="1288173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Causation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B840F1-5B32-E7C7-D74D-A8E1D5377320}"/>
                </a:ext>
              </a:extLst>
            </p:cNvPr>
            <p:cNvSpPr txBox="1"/>
            <p:nvPr/>
          </p:nvSpPr>
          <p:spPr>
            <a:xfrm>
              <a:off x="1470604" y="3460492"/>
              <a:ext cx="1502976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인과관계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13" name="그림 1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CEE9BF2-07F0-5842-3497-6C52E3316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29600" y="2942586"/>
              <a:ext cx="614408" cy="520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8464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8CE51-1AC1-761D-FCF4-CB82B37FB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13DABED-C48A-E019-5697-EF5E315FA00A}"/>
              </a:ext>
            </a:extLst>
          </p:cNvPr>
          <p:cNvSpPr txBox="1"/>
          <p:nvPr/>
        </p:nvSpPr>
        <p:spPr>
          <a:xfrm>
            <a:off x="778495" y="673792"/>
            <a:ext cx="40834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양적 분석 기초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관계 파악하기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7197C2-4E89-B698-BA44-FAE9F03428EF}"/>
              </a:ext>
            </a:extLst>
          </p:cNvPr>
          <p:cNvSpPr txBox="1"/>
          <p:nvPr/>
        </p:nvSpPr>
        <p:spPr>
          <a:xfrm>
            <a:off x="1134095" y="1593928"/>
            <a:ext cx="284648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상관 관계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vs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 관계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9BB7859-7835-D055-5D95-3C0D413A91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CF8C3B5D-BB51-3FAB-EDCF-5F3D80F17BDA}"/>
              </a:ext>
            </a:extLst>
          </p:cNvPr>
          <p:cNvSpPr/>
          <p:nvPr/>
        </p:nvSpPr>
        <p:spPr>
          <a:xfrm>
            <a:off x="4135198" y="2535685"/>
            <a:ext cx="3083214" cy="204413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EB4E1E-DD7C-FEBD-A29B-B24D3C60DE16}"/>
              </a:ext>
            </a:extLst>
          </p:cNvPr>
          <p:cNvSpPr txBox="1"/>
          <p:nvPr/>
        </p:nvSpPr>
        <p:spPr>
          <a:xfrm>
            <a:off x="4159474" y="3190996"/>
            <a:ext cx="3034663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두 가지 현상이 단순히 함께 움직이는 경향을 보이는 것</a:t>
            </a:r>
            <a:endParaRPr kumimoji="0" lang="ko-KR" altLang="en-US" sz="2000" b="0" i="0" u="none" strike="noStrike" kern="1200" cap="none" spc="-7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9D50D-31E2-A3F7-39BC-7AD8A2D9417B}"/>
              </a:ext>
            </a:extLst>
          </p:cNvPr>
          <p:cNvSpPr txBox="1"/>
          <p:nvPr/>
        </p:nvSpPr>
        <p:spPr>
          <a:xfrm>
            <a:off x="4669870" y="2626053"/>
            <a:ext cx="2013871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상관관계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6CDD2115-F2CC-1600-B353-7FBFAA52F1E9}"/>
              </a:ext>
            </a:extLst>
          </p:cNvPr>
          <p:cNvSpPr/>
          <p:nvPr/>
        </p:nvSpPr>
        <p:spPr>
          <a:xfrm>
            <a:off x="7983095" y="2535685"/>
            <a:ext cx="3083214" cy="204413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817E25-7A62-4348-185A-E50AB48D5C07}"/>
              </a:ext>
            </a:extLst>
          </p:cNvPr>
          <p:cNvSpPr txBox="1"/>
          <p:nvPr/>
        </p:nvSpPr>
        <p:spPr>
          <a:xfrm>
            <a:off x="8099421" y="3188415"/>
            <a:ext cx="2850562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한 현상이 다른 현상의 직접적인 원인이 되어 변화를 일으키는 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C80A7C-0F3B-3C9E-75FB-C387B1EE05D1}"/>
              </a:ext>
            </a:extLst>
          </p:cNvPr>
          <p:cNvSpPr txBox="1"/>
          <p:nvPr/>
        </p:nvSpPr>
        <p:spPr>
          <a:xfrm>
            <a:off x="8595478" y="2623472"/>
            <a:ext cx="1858449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인과관계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2084A4E-F36D-351B-1AAF-AD5212936D89}"/>
              </a:ext>
            </a:extLst>
          </p:cNvPr>
          <p:cNvGrpSpPr/>
          <p:nvPr/>
        </p:nvGrpSpPr>
        <p:grpSpPr>
          <a:xfrm>
            <a:off x="3827395" y="4680400"/>
            <a:ext cx="3683190" cy="1590263"/>
            <a:chOff x="1201875" y="4960075"/>
            <a:chExt cx="3683190" cy="159026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22B026-EA44-58CE-9A72-17C4160B448A}"/>
                </a:ext>
              </a:extLst>
            </p:cNvPr>
            <p:cNvSpPr txBox="1"/>
            <p:nvPr/>
          </p:nvSpPr>
          <p:spPr>
            <a:xfrm>
              <a:off x="1201875" y="5286659"/>
              <a:ext cx="3683190" cy="1263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algn="ctr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하나가 증가할 때 </a:t>
              </a:r>
              <a:b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다른 하나도 증가하거나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혹은 감소하는 통계적 관계</a:t>
              </a:r>
              <a:endPara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7" name="화살표: 아래쪽 16">
              <a:extLst>
                <a:ext uri="{FF2B5EF4-FFF2-40B4-BE49-F238E27FC236}">
                  <a16:creationId xmlns:a16="http://schemas.microsoft.com/office/drawing/2014/main" id="{4BA42394-B8FC-8B7C-16A8-964BC62303B4}"/>
                </a:ext>
              </a:extLst>
            </p:cNvPr>
            <p:cNvSpPr/>
            <p:nvPr/>
          </p:nvSpPr>
          <p:spPr>
            <a:xfrm>
              <a:off x="2879721" y="4960075"/>
              <a:ext cx="326728" cy="380608"/>
            </a:xfrm>
            <a:prstGeom prst="downArrow">
              <a:avLst/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55E78311-3FAE-E015-4480-1F6E507D08C8}"/>
              </a:ext>
            </a:extLst>
          </p:cNvPr>
          <p:cNvGrpSpPr/>
          <p:nvPr/>
        </p:nvGrpSpPr>
        <p:grpSpPr>
          <a:xfrm>
            <a:off x="7683107" y="4680400"/>
            <a:ext cx="3683190" cy="1190154"/>
            <a:chOff x="1201875" y="4960075"/>
            <a:chExt cx="3683190" cy="119015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6D4809-C36A-25B2-9BE9-0ED70396C11D}"/>
                </a:ext>
              </a:extLst>
            </p:cNvPr>
            <p:cNvSpPr txBox="1"/>
            <p:nvPr/>
          </p:nvSpPr>
          <p:spPr>
            <a:xfrm>
              <a:off x="1201875" y="5286659"/>
              <a:ext cx="3683190" cy="863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algn="ctr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운동 시간을 늘리면 </a:t>
              </a:r>
              <a:b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체력이 향상된다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는 것</a:t>
              </a:r>
              <a:endPara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0" name="화살표: 아래쪽 19">
              <a:extLst>
                <a:ext uri="{FF2B5EF4-FFF2-40B4-BE49-F238E27FC236}">
                  <a16:creationId xmlns:a16="http://schemas.microsoft.com/office/drawing/2014/main" id="{8B7B534C-1E83-AC84-1B33-FE5D53D8DADC}"/>
                </a:ext>
              </a:extLst>
            </p:cNvPr>
            <p:cNvSpPr/>
            <p:nvPr/>
          </p:nvSpPr>
          <p:spPr>
            <a:xfrm>
              <a:off x="2879721" y="4960075"/>
              <a:ext cx="326728" cy="380608"/>
            </a:xfrm>
            <a:prstGeom prst="downArrow">
              <a:avLst/>
            </a:prstGeom>
            <a:solidFill>
              <a:srgbClr val="9A5C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</p:grpSp>
    </p:spTree>
    <p:extLst>
      <p:ext uri="{BB962C8B-B14F-4D97-AF65-F5344CB8AC3E}">
        <p14:creationId xmlns:p14="http://schemas.microsoft.com/office/powerpoint/2010/main" val="302502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E0956-C3DF-7334-EDF4-9037AE9B9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D8A5FDA-94F2-029A-F11F-A71CEDB6A27E}"/>
              </a:ext>
            </a:extLst>
          </p:cNvPr>
          <p:cNvSpPr txBox="1"/>
          <p:nvPr/>
        </p:nvSpPr>
        <p:spPr>
          <a:xfrm>
            <a:off x="778495" y="673792"/>
            <a:ext cx="40834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양적 분석 기초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관계 파악하기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70861-1327-EFD3-380F-7D7F43F16C02}"/>
              </a:ext>
            </a:extLst>
          </p:cNvPr>
          <p:cNvSpPr txBox="1"/>
          <p:nvPr/>
        </p:nvSpPr>
        <p:spPr>
          <a:xfrm>
            <a:off x="1134095" y="1593928"/>
            <a:ext cx="284648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상관 관계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vs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 관계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70B72C-B0F7-7BFF-2942-6B53A408F5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090DEF7D-0335-DB89-3FE8-2CEED9347415}"/>
              </a:ext>
            </a:extLst>
          </p:cNvPr>
          <p:cNvGrpSpPr/>
          <p:nvPr/>
        </p:nvGrpSpPr>
        <p:grpSpPr>
          <a:xfrm>
            <a:off x="7900226" y="4062625"/>
            <a:ext cx="3986975" cy="863570"/>
            <a:chOff x="3965516" y="2790917"/>
            <a:chExt cx="3986975" cy="8635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9854AE-FBA3-5443-59A0-66CAFEAB836C}"/>
                </a:ext>
              </a:extLst>
            </p:cNvPr>
            <p:cNvSpPr txBox="1"/>
            <p:nvPr/>
          </p:nvSpPr>
          <p:spPr>
            <a:xfrm>
              <a:off x="4282222" y="2790917"/>
              <a:ext cx="367026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범죄율이 높은 지역일수록 경찰관의 수도 많은 경향이 나타남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C0E82F34-88D5-630B-3EA5-E9D1CD374FB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11E3EE79-D356-C692-BCCF-755E5BF023F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231A5968-0FF1-9C5D-18F9-7076A68E1B3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23" name="그림 22" descr="의류, 만화 영화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FE9EF0F-45F7-6F20-BBCC-57CA4BE9E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82" y="3429000"/>
            <a:ext cx="2981569" cy="2981569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3A3FB7EE-2977-6E81-65DB-2B15945D1379}"/>
              </a:ext>
            </a:extLst>
          </p:cNvPr>
          <p:cNvGrpSpPr/>
          <p:nvPr/>
        </p:nvGrpSpPr>
        <p:grpSpPr>
          <a:xfrm>
            <a:off x="4538107" y="3068638"/>
            <a:ext cx="6425600" cy="469900"/>
            <a:chOff x="5030469" y="4502150"/>
            <a:chExt cx="5828031" cy="469900"/>
          </a:xfrm>
        </p:grpSpPr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92D553F6-73E9-032E-7F27-67EEE5E7B610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786AECF-BD5E-4310-E8CE-FE2A64589E52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문제는 상관관계가 관찰될 때 발생</a:t>
              </a: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E35E5D7B-623E-539B-DA4E-A91ECD1BC685}"/>
              </a:ext>
            </a:extLst>
          </p:cNvPr>
          <p:cNvGrpSpPr/>
          <p:nvPr/>
        </p:nvGrpSpPr>
        <p:grpSpPr>
          <a:xfrm>
            <a:off x="7904136" y="5066902"/>
            <a:ext cx="3986975" cy="863570"/>
            <a:chOff x="3965516" y="2790917"/>
            <a:chExt cx="3986975" cy="86357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A9D85E0-8E24-9CED-2A5A-D8102F52B11E}"/>
                </a:ext>
              </a:extLst>
            </p:cNvPr>
            <p:cNvSpPr txBox="1"/>
            <p:nvPr/>
          </p:nvSpPr>
          <p:spPr>
            <a:xfrm>
              <a:off x="4282222" y="2790917"/>
              <a:ext cx="367026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둘은 통계적으로 뚜렷한 상관관계에 있음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8D8E39C3-2B22-F6F8-0D24-3D1AB31DC55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74112624-8C1E-FE5F-5D7C-C85FF77C092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332DC5C9-489F-3556-C095-4142B2D558C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984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5C535-2B68-874F-2553-D00FCFD53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A9D319-EFE1-5A09-F5A7-85897ACAC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9F98A9-99CE-A6AC-5200-B4142FB7ACE5}"/>
              </a:ext>
            </a:extLst>
          </p:cNvPr>
          <p:cNvSpPr txBox="1"/>
          <p:nvPr/>
        </p:nvSpPr>
        <p:spPr>
          <a:xfrm>
            <a:off x="1134095" y="1593928"/>
            <a:ext cx="284648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상관 관계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vs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 관계</a:t>
            </a:r>
          </a:p>
        </p:txBody>
      </p:sp>
      <p:pic>
        <p:nvPicPr>
          <p:cNvPr id="6" name="그림 5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AF4A1FD-E030-EF7A-6F8D-8E51DA6D5A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98B97461-E406-FDF6-678C-0F3DCD2798FC}"/>
              </a:ext>
            </a:extLst>
          </p:cNvPr>
          <p:cNvGrpSpPr/>
          <p:nvPr/>
        </p:nvGrpSpPr>
        <p:grpSpPr>
          <a:xfrm>
            <a:off x="1508071" y="2207937"/>
            <a:ext cx="8066674" cy="630942"/>
            <a:chOff x="4374206" y="2798058"/>
            <a:chExt cx="8066674" cy="6309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D45035-E2AF-A753-6B57-5BCFB780E336}"/>
                </a:ext>
              </a:extLst>
            </p:cNvPr>
            <p:cNvSpPr txBox="1"/>
            <p:nvPr/>
          </p:nvSpPr>
          <p:spPr>
            <a:xfrm>
              <a:off x="4943315" y="2798058"/>
              <a:ext cx="749756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상관관계를 인과관계로 착각할 때의 함정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B15FFD75-B838-DD97-44BF-42E4681661F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B11BAE27-FAB8-27B4-3D5A-FEA7A6FC4A65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6" name="그림 1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8E50912-1D17-F55C-780D-BBB04E0355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54B53BF3-1CE4-FB3E-D6FC-0943BDCF5713}"/>
              </a:ext>
            </a:extLst>
          </p:cNvPr>
          <p:cNvGrpSpPr/>
          <p:nvPr/>
        </p:nvGrpSpPr>
        <p:grpSpPr>
          <a:xfrm>
            <a:off x="2149288" y="2939797"/>
            <a:ext cx="6345001" cy="571286"/>
            <a:chOff x="1013126" y="1841927"/>
            <a:chExt cx="6345001" cy="5712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9CFF5E-A87A-7440-11FD-E65444425389}"/>
                </a:ext>
              </a:extLst>
            </p:cNvPr>
            <p:cNvSpPr txBox="1"/>
            <p:nvPr/>
          </p:nvSpPr>
          <p:spPr>
            <a:xfrm>
              <a:off x="1013126" y="1841927"/>
              <a:ext cx="634500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사례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1: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경찰관 수와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범죄율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D2204A39-C1AC-6EDA-1FF9-1546A7599226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25E0D9D-A813-67B1-B81E-3555E3ACDDA7}"/>
              </a:ext>
            </a:extLst>
          </p:cNvPr>
          <p:cNvGrpSpPr/>
          <p:nvPr/>
        </p:nvGrpSpPr>
        <p:grpSpPr>
          <a:xfrm>
            <a:off x="4152492" y="3714319"/>
            <a:ext cx="7116824" cy="463460"/>
            <a:chOff x="3965516" y="2790917"/>
            <a:chExt cx="7116824" cy="4634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912C92-C141-E868-35D6-C822CC24D50A}"/>
                </a:ext>
              </a:extLst>
            </p:cNvPr>
            <p:cNvSpPr txBox="1"/>
            <p:nvPr/>
          </p:nvSpPr>
          <p:spPr>
            <a:xfrm>
              <a:off x="4282222" y="2790917"/>
              <a:ext cx="680011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관찰된 상관관계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범죄율이 높은 지역일수록 경찰관 수도 많다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873B327F-4615-AC48-313F-23ACB06AC84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7" name="원호 96">
                <a:extLst>
                  <a:ext uri="{FF2B5EF4-FFF2-40B4-BE49-F238E27FC236}">
                    <a16:creationId xmlns:a16="http://schemas.microsoft.com/office/drawing/2014/main" id="{494D6E0C-49EE-F2B7-892C-CBE475704CA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8" name="자유형: 도형 97">
                <a:extLst>
                  <a:ext uri="{FF2B5EF4-FFF2-40B4-BE49-F238E27FC236}">
                    <a16:creationId xmlns:a16="http://schemas.microsoft.com/office/drawing/2014/main" id="{14246D4B-4A6F-AE15-8E01-EE92782E666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99" name="그림 98" descr="의류, 만화 영화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6890A6-B9BD-AC3D-3C5B-A7B831847C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48" y="3448013"/>
            <a:ext cx="2981569" cy="2981569"/>
          </a:xfrm>
          <a:prstGeom prst="rect">
            <a:avLst/>
          </a:prstGeom>
        </p:spPr>
      </p:pic>
      <p:grpSp>
        <p:nvGrpSpPr>
          <p:cNvPr id="100" name="그룹 99">
            <a:extLst>
              <a:ext uri="{FF2B5EF4-FFF2-40B4-BE49-F238E27FC236}">
                <a16:creationId xmlns:a16="http://schemas.microsoft.com/office/drawing/2014/main" id="{5A89F710-22C2-E161-4667-417557ADB286}"/>
              </a:ext>
            </a:extLst>
          </p:cNvPr>
          <p:cNvGrpSpPr/>
          <p:nvPr/>
        </p:nvGrpSpPr>
        <p:grpSpPr>
          <a:xfrm>
            <a:off x="4152492" y="4273121"/>
            <a:ext cx="7660462" cy="463460"/>
            <a:chOff x="3965516" y="2790917"/>
            <a:chExt cx="7660462" cy="46346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DA83D4A-3603-610A-8527-E3AA6C9F31AC}"/>
                </a:ext>
              </a:extLst>
            </p:cNvPr>
            <p:cNvSpPr txBox="1"/>
            <p:nvPr/>
          </p:nvSpPr>
          <p:spPr>
            <a:xfrm>
              <a:off x="4282222" y="2790917"/>
              <a:ext cx="7343756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잘못된 결론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인과관계 착각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 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경찰이 많아져서 범죄가 늘어난다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."</a:t>
              </a:r>
            </a:p>
          </p:txBody>
        </p:sp>
        <p:grpSp>
          <p:nvGrpSpPr>
            <p:cNvPr id="103" name="그룹 102">
              <a:extLst>
                <a:ext uri="{FF2B5EF4-FFF2-40B4-BE49-F238E27FC236}">
                  <a16:creationId xmlns:a16="http://schemas.microsoft.com/office/drawing/2014/main" id="{601DBAB1-FB15-1D51-AC3A-28E51A768FA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4" name="원호 103">
                <a:extLst>
                  <a:ext uri="{FF2B5EF4-FFF2-40B4-BE49-F238E27FC236}">
                    <a16:creationId xmlns:a16="http://schemas.microsoft.com/office/drawing/2014/main" id="{4D7AE4FA-168D-C64C-FAA4-97B6F7A08CC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5" name="자유형: 도형 104">
                <a:extLst>
                  <a:ext uri="{FF2B5EF4-FFF2-40B4-BE49-F238E27FC236}">
                    <a16:creationId xmlns:a16="http://schemas.microsoft.com/office/drawing/2014/main" id="{4870B534-FCE8-09E0-6CF9-65B08F1EB1C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7C3B6508-F767-6EEF-3659-A8D4CE610C91}"/>
              </a:ext>
            </a:extLst>
          </p:cNvPr>
          <p:cNvGrpSpPr/>
          <p:nvPr/>
        </p:nvGrpSpPr>
        <p:grpSpPr>
          <a:xfrm>
            <a:off x="4152492" y="4941335"/>
            <a:ext cx="7660462" cy="1263679"/>
            <a:chOff x="3965516" y="2790917"/>
            <a:chExt cx="7660462" cy="1263679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9C0F640-68FD-AD49-6654-3D174AD03BA8}"/>
                </a:ext>
              </a:extLst>
            </p:cNvPr>
            <p:cNvSpPr txBox="1"/>
            <p:nvPr/>
          </p:nvSpPr>
          <p:spPr>
            <a:xfrm>
              <a:off x="4282222" y="2790917"/>
              <a:ext cx="7343756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숨겨진 진짜 원인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 변수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복잡한 도심 환경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이라는 원인이 →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높은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범죄율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과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많은 경찰 인력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필요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라는 두 가지 결과를 동시에 만들어 냄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08" name="그룹 107">
              <a:extLst>
                <a:ext uri="{FF2B5EF4-FFF2-40B4-BE49-F238E27FC236}">
                  <a16:creationId xmlns:a16="http://schemas.microsoft.com/office/drawing/2014/main" id="{27FD87E1-55A0-9F01-DA73-A3031D7F073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9" name="원호 108">
                <a:extLst>
                  <a:ext uri="{FF2B5EF4-FFF2-40B4-BE49-F238E27FC236}">
                    <a16:creationId xmlns:a16="http://schemas.microsoft.com/office/drawing/2014/main" id="{5C7B52DF-83D9-4404-5FAC-A1BDAD221E2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0" name="자유형: 도형 109">
                <a:extLst>
                  <a:ext uri="{FF2B5EF4-FFF2-40B4-BE49-F238E27FC236}">
                    <a16:creationId xmlns:a16="http://schemas.microsoft.com/office/drawing/2014/main" id="{B2A1217D-E9BA-4DEB-7F6D-1D7F8BB7038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832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BB446-BB1A-CD7C-6071-FBD5A892B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8C00400-B495-2F8D-5235-BFD03C12F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5687C0-CE0E-86D3-618F-957CB4ADD909}"/>
              </a:ext>
            </a:extLst>
          </p:cNvPr>
          <p:cNvSpPr txBox="1"/>
          <p:nvPr/>
        </p:nvSpPr>
        <p:spPr>
          <a:xfrm>
            <a:off x="1134095" y="1593928"/>
            <a:ext cx="284648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상관 관계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vs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 관계</a:t>
            </a:r>
          </a:p>
        </p:txBody>
      </p:sp>
      <p:pic>
        <p:nvPicPr>
          <p:cNvPr id="6" name="그림 5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0FA5E20-511D-AE7D-955B-80D211924A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E44B8457-A987-E93E-E6CC-DF6C4FA58251}"/>
              </a:ext>
            </a:extLst>
          </p:cNvPr>
          <p:cNvGrpSpPr/>
          <p:nvPr/>
        </p:nvGrpSpPr>
        <p:grpSpPr>
          <a:xfrm>
            <a:off x="1508071" y="2207937"/>
            <a:ext cx="8066674" cy="630942"/>
            <a:chOff x="4374206" y="2798058"/>
            <a:chExt cx="8066674" cy="6309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1F4CF1-42CB-C268-7159-E9CE43D64F2F}"/>
                </a:ext>
              </a:extLst>
            </p:cNvPr>
            <p:cNvSpPr txBox="1"/>
            <p:nvPr/>
          </p:nvSpPr>
          <p:spPr>
            <a:xfrm>
              <a:off x="4943315" y="2798058"/>
              <a:ext cx="749756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상관관계를 인과관계로 착각할 때의 함정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409EA11D-E6DB-694E-F67D-F3F418F6E1BD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FDCEBAE3-B81B-4990-D27E-5610BF15DF89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6" name="그림 1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1F67F61-B618-6A4F-6489-2D53E83ED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8A02A574-C2DE-980F-52C1-27AF8F20CC7C}"/>
              </a:ext>
            </a:extLst>
          </p:cNvPr>
          <p:cNvGrpSpPr/>
          <p:nvPr/>
        </p:nvGrpSpPr>
        <p:grpSpPr>
          <a:xfrm>
            <a:off x="2149288" y="2939797"/>
            <a:ext cx="6345001" cy="571286"/>
            <a:chOff x="1013126" y="1841927"/>
            <a:chExt cx="6345001" cy="5712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1F6FE9-463E-046C-E2D9-220706999D46}"/>
                </a:ext>
              </a:extLst>
            </p:cNvPr>
            <p:cNvSpPr txBox="1"/>
            <p:nvPr/>
          </p:nvSpPr>
          <p:spPr>
            <a:xfrm>
              <a:off x="1013126" y="1841927"/>
              <a:ext cx="634500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사례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2: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아침 식사와 학업 성취도</a:t>
              </a: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769AFE02-CA92-21E4-AF55-0AD2927F42F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E94F4CB-8F57-DEFE-69C0-68DC3C35412B}"/>
              </a:ext>
            </a:extLst>
          </p:cNvPr>
          <p:cNvGrpSpPr/>
          <p:nvPr/>
        </p:nvGrpSpPr>
        <p:grpSpPr>
          <a:xfrm>
            <a:off x="4152492" y="3714319"/>
            <a:ext cx="7320492" cy="463460"/>
            <a:chOff x="3965516" y="2790917"/>
            <a:chExt cx="7320492" cy="4634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15FB93-C725-6F37-38D8-9DCBE65B02A7}"/>
                </a:ext>
              </a:extLst>
            </p:cNvPr>
            <p:cNvSpPr txBox="1"/>
            <p:nvPr/>
          </p:nvSpPr>
          <p:spPr>
            <a:xfrm>
              <a:off x="4282221" y="2790917"/>
              <a:ext cx="700378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관찰된 상관관계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아침 식사를 거르는 아이들이 학업 성취도가 낮다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E552CC0A-911F-565E-A474-7A90045E0A4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7" name="원호 96">
                <a:extLst>
                  <a:ext uri="{FF2B5EF4-FFF2-40B4-BE49-F238E27FC236}">
                    <a16:creationId xmlns:a16="http://schemas.microsoft.com/office/drawing/2014/main" id="{52B6E6D0-A961-F8F8-5B8F-8E4F598FDED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8" name="자유형: 도형 97">
                <a:extLst>
                  <a:ext uri="{FF2B5EF4-FFF2-40B4-BE49-F238E27FC236}">
                    <a16:creationId xmlns:a16="http://schemas.microsoft.com/office/drawing/2014/main" id="{41DDA880-EC13-6FBA-291B-004BB505B58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36876056-4B7F-D129-C048-119418485E3E}"/>
              </a:ext>
            </a:extLst>
          </p:cNvPr>
          <p:cNvGrpSpPr/>
          <p:nvPr/>
        </p:nvGrpSpPr>
        <p:grpSpPr>
          <a:xfrm>
            <a:off x="4152492" y="4202018"/>
            <a:ext cx="7660462" cy="863570"/>
            <a:chOff x="3965516" y="2790917"/>
            <a:chExt cx="7660462" cy="86357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F3C11E6-8C87-1282-C282-1D3B2E2319AE}"/>
                </a:ext>
              </a:extLst>
            </p:cNvPr>
            <p:cNvSpPr txBox="1"/>
            <p:nvPr/>
          </p:nvSpPr>
          <p:spPr>
            <a:xfrm>
              <a:off x="4282222" y="2790917"/>
              <a:ext cx="7343756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성급한 결론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인과관계 착각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"'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아침밥 먹이기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캠페인만 하면 성적이 오를 것이다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."</a:t>
              </a:r>
            </a:p>
          </p:txBody>
        </p:sp>
        <p:grpSp>
          <p:nvGrpSpPr>
            <p:cNvPr id="103" name="그룹 102">
              <a:extLst>
                <a:ext uri="{FF2B5EF4-FFF2-40B4-BE49-F238E27FC236}">
                  <a16:creationId xmlns:a16="http://schemas.microsoft.com/office/drawing/2014/main" id="{2E5AEF49-7BDC-2F65-1ED6-D3D40083FCB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4" name="원호 103">
                <a:extLst>
                  <a:ext uri="{FF2B5EF4-FFF2-40B4-BE49-F238E27FC236}">
                    <a16:creationId xmlns:a16="http://schemas.microsoft.com/office/drawing/2014/main" id="{3623AE4F-B840-8589-313C-E29F8FE556B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5" name="자유형: 도형 104">
                <a:extLst>
                  <a:ext uri="{FF2B5EF4-FFF2-40B4-BE49-F238E27FC236}">
                    <a16:creationId xmlns:a16="http://schemas.microsoft.com/office/drawing/2014/main" id="{B7AF7F26-D08A-298F-E821-0AE4E54481B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B3D5DEE2-47EB-0674-E6E3-AC245FA5A3E5}"/>
              </a:ext>
            </a:extLst>
          </p:cNvPr>
          <p:cNvGrpSpPr/>
          <p:nvPr/>
        </p:nvGrpSpPr>
        <p:grpSpPr>
          <a:xfrm>
            <a:off x="4152492" y="5089828"/>
            <a:ext cx="7660462" cy="1263679"/>
            <a:chOff x="3965516" y="2790917"/>
            <a:chExt cx="7660462" cy="1263679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D84965A6-CAB1-B398-5C02-11D63A2D1487}"/>
                </a:ext>
              </a:extLst>
            </p:cNvPr>
            <p:cNvSpPr txBox="1"/>
            <p:nvPr/>
          </p:nvSpPr>
          <p:spPr>
            <a:xfrm>
              <a:off x="4282222" y="2790917"/>
              <a:ext cx="7343756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숨겨진 진짜 원인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 변수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가정의 경제적 어려움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부모의 바쁜 맞벌이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라는 환경이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아침 결식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과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학업 집중력 저하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동시에 유발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08" name="그룹 107">
              <a:extLst>
                <a:ext uri="{FF2B5EF4-FFF2-40B4-BE49-F238E27FC236}">
                  <a16:creationId xmlns:a16="http://schemas.microsoft.com/office/drawing/2014/main" id="{682110C2-88C9-ED5D-5D75-448D629CA7A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9" name="원호 108">
                <a:extLst>
                  <a:ext uri="{FF2B5EF4-FFF2-40B4-BE49-F238E27FC236}">
                    <a16:creationId xmlns:a16="http://schemas.microsoft.com/office/drawing/2014/main" id="{869AAFAF-D3E5-15C5-F19F-115C7BF8D66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0" name="자유형: 도형 109">
                <a:extLst>
                  <a:ext uri="{FF2B5EF4-FFF2-40B4-BE49-F238E27FC236}">
                    <a16:creationId xmlns:a16="http://schemas.microsoft.com/office/drawing/2014/main" id="{A30D8A78-99F2-E9D6-56B4-B97B32940C3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8" name="그림 7" descr="그림, 만화 영화, 의류, 일러스트레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3CC0399-ECFB-C2F2-27B1-31FF470856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3331" l="9985" r="89965">
                        <a14:foregroundMark x1="35124" y1="32821" x2="32995" y2="41269"/>
                        <a14:foregroundMark x1="68272" y1="38642" x2="74455" y2="39652"/>
                        <a14:foregroundMark x1="72580" y1="21099" x2="71313" y2="24373"/>
                        <a14:foregroundMark x1="79017" y1="30073" x2="75570" y2="30073"/>
                        <a14:foregroundMark x1="24987" y1="17664" x2="26863" y2="18674"/>
                        <a14:foregroundMark x1="71414" y1="43533" x2="71566" y2="46039"/>
                        <a14:foregroundMark x1="28130" y1="90259" x2="32843" y2="91835"/>
                        <a14:foregroundMark x1="28839" y1="78537" x2="28687" y2="84681"/>
                        <a14:foregroundMark x1="40294" y1="78981" x2="38976" y2="86136"/>
                        <a14:foregroundMark x1="44450" y1="92199" x2="44551" y2="93331"/>
                        <a14:foregroundMark x1="69843" y1="77162" x2="72428" y2="79992"/>
                        <a14:foregroundMark x1="75266" y1="75546" x2="74861" y2="81124"/>
                        <a14:foregroundMark x1="82007" y1="73727" x2="82007" y2="79305"/>
                        <a14:foregroundMark x1="79270" y1="73848" x2="81298" y2="72595"/>
                        <a14:foregroundMark x1="40851" y1="69846" x2="46021" y2="72716"/>
                        <a14:foregroundMark x1="26153" y1="54123" x2="26406" y2="56629"/>
                        <a14:foregroundMark x1="31424" y1="35570" x2="31982" y2="36136"/>
                        <a14:foregroundMark x1="32590" y1="22676" x2="29295" y2="26435"/>
                        <a14:foregroundMark x1="42423" y1="25990" x2="42423" y2="26880"/>
                        <a14:foregroundMark x1="68728" y1="27001" x2="68880" y2="28375"/>
                        <a14:foregroundMark x1="68981" y1="33387" x2="69843" y2="33387"/>
                        <a14:foregroundMark x1="69742" y1="30073" x2="67410" y2="32134"/>
                        <a14:foregroundMark x1="74303" y1="44099" x2="73999" y2="47049"/>
                        <a14:foregroundMark x1="56564" y1="44220" x2="57729" y2="45796"/>
                        <a14:foregroundMark x1="56006" y1="42401" x2="56006" y2="43088"/>
                        <a14:foregroundMark x1="38976" y1="34883" x2="40294" y2="36015"/>
                        <a14:foregroundMark x1="58996" y1="56629" x2="60568" y2="59620"/>
                        <a14:foregroundMark x1="65433" y1="64268" x2="68424" y2="66330"/>
                        <a14:foregroundMark x1="55297" y1="74778" x2="67157" y2="74171"/>
                        <a14:foregroundMark x1="52560" y1="63460" x2="55702" y2="68027"/>
                        <a14:foregroundMark x1="52408" y1="59620" x2="53421" y2="63379"/>
                        <a14:foregroundMark x1="84288" y1="69281" x2="83882" y2="70776"/>
                        <a14:foregroundMark x1="85859" y1="67017" x2="85707" y2="68391"/>
                        <a14:foregroundMark x1="57273" y1="76031" x2="57121" y2="78052"/>
                        <a14:foregroundMark x1="52154" y1="76233" x2="53016" y2="81245"/>
                        <a14:foregroundMark x1="23264" y1="20978" x2="24278" y2="21302"/>
                        <a14:foregroundMark x1="48302" y1="50728" x2="49012" y2="50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31" y="3271219"/>
            <a:ext cx="2664064" cy="334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0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C7D86-9CA5-155D-7E2A-AC4A73559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920AD4A-49E6-6BF6-D397-35F08B7C9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034" y="1274426"/>
            <a:ext cx="3588424" cy="3588424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10528C5E-2E2F-067E-15FD-79C137E47CDC}"/>
              </a:ext>
            </a:extLst>
          </p:cNvPr>
          <p:cNvSpPr txBox="1"/>
          <p:nvPr/>
        </p:nvSpPr>
        <p:spPr>
          <a:xfrm>
            <a:off x="778495" y="673792"/>
            <a:ext cx="40834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양적 분석 기초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관계 파악하기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75569-D135-307E-D7E6-E9C26880DF5C}"/>
              </a:ext>
            </a:extLst>
          </p:cNvPr>
          <p:cNvSpPr txBox="1"/>
          <p:nvPr/>
        </p:nvSpPr>
        <p:spPr>
          <a:xfrm>
            <a:off x="1134095" y="1593928"/>
            <a:ext cx="284648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상관 관계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vs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 관계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DCEDDFD-45D3-A8FE-387B-E2D72DE6D8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6123DD35-0F29-2A3F-4A46-14B884A4D1CC}"/>
              </a:ext>
            </a:extLst>
          </p:cNvPr>
          <p:cNvGrpSpPr/>
          <p:nvPr/>
        </p:nvGrpSpPr>
        <p:grpSpPr>
          <a:xfrm>
            <a:off x="4861985" y="4218935"/>
            <a:ext cx="6704784" cy="863570"/>
            <a:chOff x="3965516" y="2790917"/>
            <a:chExt cx="6704784" cy="8635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BB7B5E-DB4E-9761-7ECB-5981251C7CFC}"/>
                </a:ext>
              </a:extLst>
            </p:cNvPr>
            <p:cNvSpPr txBox="1"/>
            <p:nvPr/>
          </p:nvSpPr>
          <p:spPr>
            <a:xfrm>
              <a:off x="4282222" y="2790917"/>
              <a:ext cx="6388078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두 변수의 관계만 보는 것이 아니라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이면에 숨은 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 변수를 항상 의심하고 찾아내야 함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BAFB8F09-71A4-4AB1-103E-D989B774C1F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AAB27C9B-2B57-E589-23CC-CAD2F2962A1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AECE8315-FC4B-6492-AF75-B6C33F1643C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D667F13-030C-0D1D-09A3-DFD0C06B1EC2}"/>
              </a:ext>
            </a:extLst>
          </p:cNvPr>
          <p:cNvGrpSpPr/>
          <p:nvPr/>
        </p:nvGrpSpPr>
        <p:grpSpPr>
          <a:xfrm>
            <a:off x="4865895" y="5223212"/>
            <a:ext cx="6466413" cy="863570"/>
            <a:chOff x="3965516" y="2790917"/>
            <a:chExt cx="6466413" cy="86357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66D7AF0-6A37-D13E-B85B-E44BE0239C3B}"/>
                </a:ext>
              </a:extLst>
            </p:cNvPr>
            <p:cNvSpPr txBox="1"/>
            <p:nvPr/>
          </p:nvSpPr>
          <p:spPr>
            <a:xfrm>
              <a:off x="4282222" y="2790917"/>
              <a:ext cx="614970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상관관계는 인과관계를 추론할 단서가 될 수 있지만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 자체가 인과관계를 의미하지는 않음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C068D121-035A-A619-73C9-42C216C1ED5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A98AA4D4-26B4-105F-51B6-7183802E666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38829271-AF5D-C5B2-E9C5-8B15CCE6D23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946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2B3E0-1502-DE9A-81EE-84D1DAEE1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0F9573-3838-17C2-CE14-9B17268E17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8361D9C-08B2-EEC3-7B99-AA8893766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8436C9-EA4A-4D0B-0AEE-82F499A4BDE7}"/>
              </a:ext>
            </a:extLst>
          </p:cNvPr>
          <p:cNvSpPr txBox="1"/>
          <p:nvPr/>
        </p:nvSpPr>
        <p:spPr>
          <a:xfrm>
            <a:off x="2520023" y="2529890"/>
            <a:ext cx="715195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인과관계 추론의 기초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B884BD85-96C8-E700-E76B-342CE892A174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C9A021C9-93CF-19D4-F9D3-AE92726B8527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01C91BD7-1AB0-42F5-C8B6-1FE095C6626E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DFC7C172-D0DC-19CB-8D63-98F500BA6F3C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1C587B95-E770-FB0B-863E-8223B99C78FA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883CE6FD-44AC-2027-FD30-2DF765F1312B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F860546-9463-70FB-5C68-525340DC273D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B70349-A4D9-9DEA-745B-6113B63E7AF0}"/>
              </a:ext>
            </a:extLst>
          </p:cNvPr>
          <p:cNvSpPr txBox="1"/>
          <p:nvPr/>
        </p:nvSpPr>
        <p:spPr>
          <a:xfrm>
            <a:off x="6014939" y="1593371"/>
            <a:ext cx="47961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3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0B4B3DD5-B77A-7F78-4B26-3374F3A4DACB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1379897-B749-2FC1-7D7A-800DCFB06478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D401E748-3761-963B-6822-3FBDD90D92A0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04D7B75C-00C9-E421-BD46-C59E09F30F07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C81AE2BA-4B95-89A8-ED02-12CE9DDFF62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B29F5461-3244-09C4-FC86-C44C26B8F16E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DB6A8FCA-25C6-B7C8-5D0D-C1DDC766AE07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78927403-3E66-4D50-F9B0-A8DE12D39A46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4957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FFC1FA32-7EB2-8DA9-3E6A-C1870BC8D91C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7682DB8-D4EF-5275-7109-075451E75C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2FA952B8-8DFE-888F-A4F2-5B38C6FF81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190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53114-C752-0129-20D1-B453319ED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1ACD515-3C3C-CD23-CF58-899835C90118}"/>
              </a:ext>
            </a:extLst>
          </p:cNvPr>
          <p:cNvSpPr txBox="1"/>
          <p:nvPr/>
        </p:nvSpPr>
        <p:spPr>
          <a:xfrm>
            <a:off x="778495" y="673792"/>
            <a:ext cx="29059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추론의 기초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D121CD-4591-53A2-90DC-60F60EB7FCA2}"/>
              </a:ext>
            </a:extLst>
          </p:cNvPr>
          <p:cNvSpPr txBox="1"/>
          <p:nvPr/>
        </p:nvSpPr>
        <p:spPr>
          <a:xfrm>
            <a:off x="1134095" y="1593928"/>
            <a:ext cx="284648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회귀분석과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A/B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테스트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8C0473-1712-632B-1DA1-94E0903A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EE97E-4CDE-25B6-AE3C-312DBF0920E7}"/>
              </a:ext>
            </a:extLst>
          </p:cNvPr>
          <p:cNvSpPr txBox="1"/>
          <p:nvPr/>
        </p:nvSpPr>
        <p:spPr>
          <a:xfrm flipH="1">
            <a:off x="3091073" y="5092061"/>
            <a:ext cx="5992602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이 정책이 정말로 효과가 있었다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는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인과관계를 주장할 수 있을까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824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AC97E-DC46-24AC-F2F4-820A5083B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6F4268E-0DF0-E823-F975-8CB751A0A6E9}"/>
              </a:ext>
            </a:extLst>
          </p:cNvPr>
          <p:cNvSpPr txBox="1"/>
          <p:nvPr/>
        </p:nvSpPr>
        <p:spPr>
          <a:xfrm>
            <a:off x="778495" y="673792"/>
            <a:ext cx="29059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추론의 기초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86303B-AA46-61B0-C2CD-FC5B89D2CF0C}"/>
              </a:ext>
            </a:extLst>
          </p:cNvPr>
          <p:cNvSpPr txBox="1"/>
          <p:nvPr/>
        </p:nvSpPr>
        <p:spPr>
          <a:xfrm>
            <a:off x="1134095" y="1593928"/>
            <a:ext cx="284648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회귀분석과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A/B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테스트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B864B9-28C1-5412-7A0C-DDA05C17D6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AADC60C5-E705-DC21-2DED-743C4869F60C}"/>
              </a:ext>
            </a:extLst>
          </p:cNvPr>
          <p:cNvGrpSpPr/>
          <p:nvPr/>
        </p:nvGrpSpPr>
        <p:grpSpPr>
          <a:xfrm>
            <a:off x="1032955" y="2540153"/>
            <a:ext cx="7538325" cy="630942"/>
            <a:chOff x="4374206" y="2798058"/>
            <a:chExt cx="7538325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1DB818-C49C-8318-FEFD-0875D048522C}"/>
                </a:ext>
              </a:extLst>
            </p:cNvPr>
            <p:cNvSpPr txBox="1"/>
            <p:nvPr/>
          </p:nvSpPr>
          <p:spPr>
            <a:xfrm>
              <a:off x="4943315" y="2798058"/>
              <a:ext cx="696921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회귀분석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Regression Analysis)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A4974EE3-D920-618A-32E4-2004CBBDDF79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84DBE561-7D50-60BD-B686-9D75DBC7FDC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C24524E7-C33B-0619-5213-536EFFE12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644370E9-0F84-1489-34FB-D372863D789A}"/>
              </a:ext>
            </a:extLst>
          </p:cNvPr>
          <p:cNvGrpSpPr/>
          <p:nvPr/>
        </p:nvGrpSpPr>
        <p:grpSpPr>
          <a:xfrm>
            <a:off x="1847238" y="3252702"/>
            <a:ext cx="6189857" cy="863570"/>
            <a:chOff x="3965516" y="2790917"/>
            <a:chExt cx="6189857" cy="8635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62571B-7644-7E7F-DB2A-5300C7EC6744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하나의 결과에 영향을 미칠 수 있는 여러 원인 변수들을 하나의 통계 모델에 동시에 고려하는 방법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3FB81587-7D3D-8FD3-DCDE-A236B633170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B82A0045-4433-5D4B-BF9A-4857358D882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697660CD-8D18-28C3-622F-AB581A56FEF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FA70223-7C33-FDC1-E1B4-BCEC7FAFA369}"/>
              </a:ext>
            </a:extLst>
          </p:cNvPr>
          <p:cNvGrpSpPr/>
          <p:nvPr/>
        </p:nvGrpSpPr>
        <p:grpSpPr>
          <a:xfrm>
            <a:off x="1847238" y="4081118"/>
            <a:ext cx="6577747" cy="863570"/>
            <a:chOff x="3965516" y="2790917"/>
            <a:chExt cx="6577747" cy="86357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9CFF57-D158-E0A9-7862-75C405EBD064}"/>
                </a:ext>
              </a:extLst>
            </p:cNvPr>
            <p:cNvSpPr txBox="1"/>
            <p:nvPr/>
          </p:nvSpPr>
          <p:spPr>
            <a:xfrm>
              <a:off x="4282222" y="2790917"/>
              <a:ext cx="626104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날씨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', 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요일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등 다른 변수를 통제하고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아이스크림 판매량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만이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익사 사고율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에 미치는 영향을 분석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2ECBE95F-DAEA-0434-CFD3-E84597304BC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645B09D8-3109-C580-8E2C-68C5E5CE876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757B9CC5-F137-543D-21B9-AB417A2DE31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84FDAE4-3FA1-01FC-32D3-2D7FF121253D}"/>
              </a:ext>
            </a:extLst>
          </p:cNvPr>
          <p:cNvGrpSpPr/>
          <p:nvPr/>
        </p:nvGrpSpPr>
        <p:grpSpPr>
          <a:xfrm>
            <a:off x="1847238" y="4909535"/>
            <a:ext cx="6577747" cy="1263679"/>
            <a:chOff x="3965516" y="2790917"/>
            <a:chExt cx="6577747" cy="126367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B5B565-8EE7-C3AA-43A2-ECA5D1BA625A}"/>
                </a:ext>
              </a:extLst>
            </p:cNvPr>
            <p:cNvSpPr txBox="1"/>
            <p:nvPr/>
          </p:nvSpPr>
          <p:spPr>
            <a:xfrm>
              <a:off x="4282222" y="2790917"/>
              <a:ext cx="6261041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다른 변수들의 영향을 최대한 배제하고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특정 변수가 결과에 미치는 순수한 영향력을 더 정밀하게 추정하며 인과관계의 주장을 뒷받침함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95B3F672-BC6D-6B86-4BBA-DC5378D0CCE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FEA779E6-0D06-BC60-027C-5BF4F727048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690DDE6A-603C-1620-E273-453E502887F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317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4D14A-8087-87BF-788A-F8F0AA8FF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BDB247C-5226-9DA1-FD6C-EA2FDE040A33}"/>
              </a:ext>
            </a:extLst>
          </p:cNvPr>
          <p:cNvSpPr txBox="1"/>
          <p:nvPr/>
        </p:nvSpPr>
        <p:spPr>
          <a:xfrm>
            <a:off x="778495" y="673792"/>
            <a:ext cx="29059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추론의 기초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E3539E-28A8-526A-C83C-20B5AE6667F5}"/>
              </a:ext>
            </a:extLst>
          </p:cNvPr>
          <p:cNvSpPr txBox="1"/>
          <p:nvPr/>
        </p:nvSpPr>
        <p:spPr>
          <a:xfrm>
            <a:off x="1134095" y="1593928"/>
            <a:ext cx="284648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회귀분석과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A/B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테스트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6227C6A-81A6-505B-8374-DEF90E3362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B1BE2BF4-7184-721E-42A2-A08853A72F01}"/>
              </a:ext>
            </a:extLst>
          </p:cNvPr>
          <p:cNvGrpSpPr/>
          <p:nvPr/>
        </p:nvGrpSpPr>
        <p:grpSpPr>
          <a:xfrm>
            <a:off x="1032955" y="2540153"/>
            <a:ext cx="5997711" cy="630942"/>
            <a:chOff x="4374206" y="2798058"/>
            <a:chExt cx="5997711" cy="6309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45005C-A166-B19C-B6E6-0303A35E0E9C}"/>
                </a:ext>
              </a:extLst>
            </p:cNvPr>
            <p:cNvSpPr txBox="1"/>
            <p:nvPr/>
          </p:nvSpPr>
          <p:spPr>
            <a:xfrm>
              <a:off x="4943315" y="2798058"/>
              <a:ext cx="542860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A/B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테스트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A/B Testing)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9E0A809F-9C89-0A31-32D2-B9D4C1D415D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97A0D9FD-31C5-EC14-48A3-4699D76BD8F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9" name="그림 1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2A9323B-81B2-326F-265F-9E411BEDF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1D28D1A7-D024-D3A2-787B-0BC47C4A5803}"/>
              </a:ext>
            </a:extLst>
          </p:cNvPr>
          <p:cNvGrpSpPr/>
          <p:nvPr/>
        </p:nvGrpSpPr>
        <p:grpSpPr>
          <a:xfrm>
            <a:off x="1847238" y="3252702"/>
            <a:ext cx="6189857" cy="463460"/>
            <a:chOff x="3965516" y="2790917"/>
            <a:chExt cx="6189857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5BE023-84EB-7A3F-450F-84BE6604815F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현실에서 인과관계를 검증하는 가장 강력한 실험 설계 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F311B66D-F854-E975-B6C3-599496A998D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C2C12B29-AD9E-C6C0-F975-FC8824FECFA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8555037A-1B89-049C-B377-2A8A9D49F69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31535A0-297E-E77C-AE27-B0AF4FD94B7E}"/>
              </a:ext>
            </a:extLst>
          </p:cNvPr>
          <p:cNvGrpSpPr/>
          <p:nvPr/>
        </p:nvGrpSpPr>
        <p:grpSpPr>
          <a:xfrm>
            <a:off x="1847238" y="3872484"/>
            <a:ext cx="6577747" cy="1263679"/>
            <a:chOff x="3965516" y="2790917"/>
            <a:chExt cx="6577747" cy="126367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B9EED5D-E17D-63E0-CBFA-17234637FB5D}"/>
                </a:ext>
              </a:extLst>
            </p:cNvPr>
            <p:cNvSpPr txBox="1"/>
            <p:nvPr/>
          </p:nvSpPr>
          <p:spPr>
            <a:xfrm>
              <a:off x="4282222" y="2790917"/>
              <a:ext cx="6261041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무작위로 두 그룹으로 나누어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A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그룹에는 기존의 정책 안내문을 보내고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B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그룹에는 새로 디자인한 안내문을 보낸 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어느 그룹의 정책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신청률이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더 높은지를 비교하는 것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B41122A3-2693-1B0C-8F17-19223C298D7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BB2446DE-06A9-6565-DA92-F78E930C9FD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42696641-356B-551C-EA9B-743541FEB6D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E00476E2-26DF-2CAD-3FF2-80E974C79F71}"/>
              </a:ext>
            </a:extLst>
          </p:cNvPr>
          <p:cNvGrpSpPr/>
          <p:nvPr/>
        </p:nvGrpSpPr>
        <p:grpSpPr>
          <a:xfrm>
            <a:off x="1847238" y="5292486"/>
            <a:ext cx="7007593" cy="863570"/>
            <a:chOff x="3965516" y="2790917"/>
            <a:chExt cx="7007593" cy="86357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ACD7440-6E8F-C371-0B9B-39B274C0175E}"/>
                </a:ext>
              </a:extLst>
            </p:cNvPr>
            <p:cNvSpPr txBox="1"/>
            <p:nvPr/>
          </p:nvSpPr>
          <p:spPr>
            <a:xfrm>
              <a:off x="4282222" y="2790917"/>
              <a:ext cx="669088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만약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신청률에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차이가 발생했다면 그 차이는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안내문의 디자인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이라는 변수에서 비롯되었을 가능성이 매우 높다고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주장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A397AC8B-7B3D-76BB-0E1E-D2E7DFFE606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7" name="원호 96">
                <a:extLst>
                  <a:ext uri="{FF2B5EF4-FFF2-40B4-BE49-F238E27FC236}">
                    <a16:creationId xmlns:a16="http://schemas.microsoft.com/office/drawing/2014/main" id="{E9DF06A3-AAF1-B152-0A8E-296B0EC1294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8" name="자유형: 도형 97">
                <a:extLst>
                  <a:ext uri="{FF2B5EF4-FFF2-40B4-BE49-F238E27FC236}">
                    <a16:creationId xmlns:a16="http://schemas.microsoft.com/office/drawing/2014/main" id="{B73DB0AD-7EEB-99B7-9457-E89A6C1815E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138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E266D-AAEC-1D28-ACD8-61339FEC5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3376C4-8FAE-B4BC-2867-A1AA39025252}"/>
              </a:ext>
            </a:extLst>
          </p:cNvPr>
          <p:cNvSpPr txBox="1"/>
          <p:nvPr/>
        </p:nvSpPr>
        <p:spPr>
          <a:xfrm flipH="1">
            <a:off x="2944402" y="4312633"/>
            <a:ext cx="5737536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그냥 좋아질 거야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 (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막연한 기대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)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는 안됨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FF4C5-4C35-F4DD-8682-008E2E7A4BCF}"/>
              </a:ext>
            </a:extLst>
          </p:cNvPr>
          <p:cNvSpPr txBox="1"/>
          <p:nvPr/>
        </p:nvSpPr>
        <p:spPr>
          <a:xfrm flipH="1">
            <a:off x="2944402" y="4857499"/>
            <a:ext cx="5737536" cy="99975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우리 정책이 과학적 근거로 효과가 있는가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?" (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엄밀한 검증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)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필요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8DC0919-4CF1-92D5-D15F-0F930D261C94}"/>
              </a:ext>
            </a:extLst>
          </p:cNvPr>
          <p:cNvSpPr txBox="1"/>
          <p:nvPr/>
        </p:nvSpPr>
        <p:spPr>
          <a:xfrm>
            <a:off x="778495" y="673792"/>
            <a:ext cx="29059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추론의 기초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469E-B89F-E250-39B1-F9441DA87587}"/>
              </a:ext>
            </a:extLst>
          </p:cNvPr>
          <p:cNvSpPr txBox="1"/>
          <p:nvPr/>
        </p:nvSpPr>
        <p:spPr>
          <a:xfrm>
            <a:off x="1134095" y="1593928"/>
            <a:ext cx="284648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회귀분석과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A/B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테스트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EC03E34-07BE-7E5B-B4A0-148C2E1390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657A661D-4006-08C4-5FC2-397467C48EAE}"/>
              </a:ext>
            </a:extLst>
          </p:cNvPr>
          <p:cNvGrpSpPr/>
          <p:nvPr/>
        </p:nvGrpSpPr>
        <p:grpSpPr>
          <a:xfrm>
            <a:off x="1057151" y="4019358"/>
            <a:ext cx="2671741" cy="2053930"/>
            <a:chOff x="3891852" y="2616200"/>
            <a:chExt cx="1878814" cy="1878814"/>
          </a:xfrm>
        </p:grpSpPr>
        <p:sp>
          <p:nvSpPr>
            <p:cNvPr id="6" name="사각형: 잘린 대각선 방향 모서리 5">
              <a:extLst>
                <a:ext uri="{FF2B5EF4-FFF2-40B4-BE49-F238E27FC236}">
                  <a16:creationId xmlns:a16="http://schemas.microsoft.com/office/drawing/2014/main" id="{4346860A-B649-EE11-56B3-9E9FAB020109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3CFAD076-1BB8-5920-C25C-52F192B10E19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5DAA26-27E5-43D6-CAE2-79C4E1A1D116}"/>
                </a:ext>
              </a:extLst>
            </p:cNvPr>
            <p:cNvSpPr txBox="1"/>
            <p:nvPr/>
          </p:nvSpPr>
          <p:spPr>
            <a:xfrm>
              <a:off x="4283863" y="3382882"/>
              <a:ext cx="1094794" cy="345445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핵심 태도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79B4226-53FD-145A-55A7-4224D24065E7}"/>
              </a:ext>
            </a:extLst>
          </p:cNvPr>
          <p:cNvSpPr txBox="1"/>
          <p:nvPr/>
        </p:nvSpPr>
        <p:spPr>
          <a:xfrm>
            <a:off x="699255" y="2467897"/>
            <a:ext cx="8446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4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완벽한 증명은 어렵지만</a:t>
            </a:r>
            <a:r>
              <a:rPr lang="en-US" altLang="ko-KR" sz="4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4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인과관계를 추론하려는 엄밀한 태도가 중요</a:t>
            </a:r>
          </a:p>
        </p:txBody>
      </p:sp>
    </p:spTree>
    <p:extLst>
      <p:ext uri="{BB962C8B-B14F-4D97-AF65-F5344CB8AC3E}">
        <p14:creationId xmlns:p14="http://schemas.microsoft.com/office/powerpoint/2010/main" val="274446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8ED71-7CEF-CA23-1410-D90E2F775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DF0BCF-434E-7416-48FE-8F4A020052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21369F-9B81-7416-CE70-BFF0A7B1F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F5E8B9-98A7-E29C-5D43-FEB962CF6510}"/>
              </a:ext>
            </a:extLst>
          </p:cNvPr>
          <p:cNvSpPr txBox="1"/>
          <p:nvPr/>
        </p:nvSpPr>
        <p:spPr>
          <a:xfrm>
            <a:off x="169540" y="2529890"/>
            <a:ext cx="1185292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통합 분석의 힘</a:t>
            </a:r>
            <a:b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질적 데이터와 양적 데이터의 통합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B7B16773-1F1A-2DFB-8551-B66AEB630660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C931CCF3-9360-0366-CB3C-EAFB91F8FB55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4AF9854E-73F2-1F5B-10DB-9764D7C23D13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3596029A-EE69-E80E-3947-CF46080AD664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2A54DCC-6C04-74FF-200A-FD465E9C722B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8E1C077E-41EE-6E93-AC7C-C21B8D02D274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59103C-9DFE-C5A3-DFD4-C1F751C536EF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966FC2-B051-8555-832C-AD8860C37702}"/>
              </a:ext>
            </a:extLst>
          </p:cNvPr>
          <p:cNvSpPr txBox="1"/>
          <p:nvPr/>
        </p:nvSpPr>
        <p:spPr>
          <a:xfrm>
            <a:off x="6000512" y="1593371"/>
            <a:ext cx="50847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4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D65F4030-C8F8-D07E-64D6-1CAD3645D337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F0037619-ED04-099C-3699-735225D6535C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DE7AFA68-B97F-777D-81B1-F719FCB74E51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FFBC7494-4112-C6DE-8476-172FD7E0FBC3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59F9FAAE-EA4E-7785-40D7-E04661C4191B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80324F8E-2B1A-13B5-5F0B-AE3761713E48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D4D945E5-7952-6C5C-52B3-1257C37DDFFD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0C32E1FE-60E0-A619-E630-FBB99ADBD26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3050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BD789-BDF6-355C-EB33-A970247BE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552BB7F-DE94-EE6F-6198-CDE50C5010A4}"/>
              </a:ext>
            </a:extLst>
          </p:cNvPr>
          <p:cNvSpPr txBox="1"/>
          <p:nvPr/>
        </p:nvSpPr>
        <p:spPr>
          <a:xfrm>
            <a:off x="778495" y="673792"/>
            <a:ext cx="66236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통합 분석의 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데이터와 양적 데이터의 통합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11A4CD-185C-D5BC-0592-A1D1EEEEBC31}"/>
              </a:ext>
            </a:extLst>
          </p:cNvPr>
          <p:cNvSpPr txBox="1"/>
          <p:nvPr/>
        </p:nvSpPr>
        <p:spPr>
          <a:xfrm>
            <a:off x="1134095" y="1593928"/>
            <a:ext cx="47038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통합 분석의 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이야기와 숫자의 시너지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4FE2FC4-BE79-3248-0A81-C0C8F672F9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ACD1B6-60BC-A65B-18E4-F93A4C8DE1FC}"/>
              </a:ext>
            </a:extLst>
          </p:cNvPr>
          <p:cNvSpPr txBox="1"/>
          <p:nvPr/>
        </p:nvSpPr>
        <p:spPr>
          <a:xfrm flipH="1">
            <a:off x="3091073" y="5092061"/>
            <a:ext cx="5992602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질적 데이터와 양적 데이터를 통합하여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문제에 대한 완전한 그림을 그리는 과정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147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0A7AC-73AF-5F8F-AE64-C986F547E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34DB2BB-D7AC-C129-CDE4-B28447DA3373}"/>
              </a:ext>
            </a:extLst>
          </p:cNvPr>
          <p:cNvSpPr txBox="1"/>
          <p:nvPr/>
        </p:nvSpPr>
        <p:spPr>
          <a:xfrm>
            <a:off x="778495" y="673792"/>
            <a:ext cx="66236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통합 분석의 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데이터와 양적 데이터의 통합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B4931B-C007-094A-3297-8C634784D08B}"/>
              </a:ext>
            </a:extLst>
          </p:cNvPr>
          <p:cNvSpPr txBox="1"/>
          <p:nvPr/>
        </p:nvSpPr>
        <p:spPr>
          <a:xfrm>
            <a:off x="1134095" y="1593928"/>
            <a:ext cx="47038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통합 분석의 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이야기와 숫자의 시너지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89FCF52-3D21-8C72-791F-76B77CDA7D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5D1592B9-A5CD-C1C6-682E-FECE01F2F634}"/>
              </a:ext>
            </a:extLst>
          </p:cNvPr>
          <p:cNvGrpSpPr/>
          <p:nvPr/>
        </p:nvGrpSpPr>
        <p:grpSpPr>
          <a:xfrm>
            <a:off x="3415628" y="2300729"/>
            <a:ext cx="8134000" cy="630942"/>
            <a:chOff x="4374206" y="2798058"/>
            <a:chExt cx="8134000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2D0719-DCA1-DCAA-7F97-584089D93258}"/>
                </a:ext>
              </a:extLst>
            </p:cNvPr>
            <p:cNvSpPr txBox="1"/>
            <p:nvPr/>
          </p:nvSpPr>
          <p:spPr>
            <a:xfrm>
              <a:off x="4943315" y="2798058"/>
              <a:ext cx="756489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질적 연구로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가설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발견하기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돋보기 🔎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30401D2D-FC61-FE8D-0742-2FFAAC9A9E32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0F718F19-4782-8EFE-4A95-4D703618D03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C6081BA-F228-83B0-721B-47FB8AB2B9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88852738-0A2F-5E3E-C7CA-388568DC04C3}"/>
              </a:ext>
            </a:extLst>
          </p:cNvPr>
          <p:cNvGrpSpPr/>
          <p:nvPr/>
        </p:nvGrpSpPr>
        <p:grpSpPr>
          <a:xfrm>
            <a:off x="4000696" y="3208729"/>
            <a:ext cx="6995549" cy="571286"/>
            <a:chOff x="1013127" y="1841927"/>
            <a:chExt cx="6995549" cy="5712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21A504-54DD-7C0D-2CC5-019AAB07B866}"/>
                </a:ext>
              </a:extLst>
            </p:cNvPr>
            <p:cNvSpPr txBox="1"/>
            <p:nvPr/>
          </p:nvSpPr>
          <p:spPr>
            <a:xfrm>
              <a:off x="1013127" y="1841927"/>
              <a:ext cx="699554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고독사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위험군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 김철수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(78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세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)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어르신 심층 인터뷰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1B7C87C4-2D06-69E8-3C9B-F92B39DC1E66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031838A3-7472-A249-D2D8-3774924A1E2C}"/>
              </a:ext>
            </a:extLst>
          </p:cNvPr>
          <p:cNvGrpSpPr/>
          <p:nvPr/>
        </p:nvGrpSpPr>
        <p:grpSpPr>
          <a:xfrm>
            <a:off x="4491871" y="4021684"/>
            <a:ext cx="6465835" cy="863570"/>
            <a:chOff x="3965516" y="2790917"/>
            <a:chExt cx="6465835" cy="8635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4DD83A8-5994-8FB2-FE87-86E5976C70D2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진짜 힘든 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…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사람 구경을 못 하는 거야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일주일 내내 사람하고 말 한마디 못 섞을 때도 있어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."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BE812539-569E-FFF8-3F92-B5F5A3E9B8A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B775A150-7635-06CF-939A-9194E3D2EE7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A162CB4B-BB3D-EF64-A6C9-ACF54528E12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554EBD3-DE8E-5054-9DD0-7CA74DB8773E}"/>
              </a:ext>
            </a:extLst>
          </p:cNvPr>
          <p:cNvGrpSpPr/>
          <p:nvPr/>
        </p:nvGrpSpPr>
        <p:grpSpPr>
          <a:xfrm>
            <a:off x="4491871" y="4947805"/>
            <a:ext cx="6465835" cy="463460"/>
            <a:chOff x="3965516" y="2790917"/>
            <a:chExt cx="6465835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E95C90-D72A-688B-82B6-BE7B3808B345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고독감의 원인은 단순 경제 문제가 아닐 수 있음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4DC40597-9AE0-51A1-9E8B-5F5CB23A5B1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1186B528-AEF0-F2C3-7AC0-13A7DB94275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C5397E6B-05FF-AFFC-C40B-FD5071684EE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578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C0812-5642-9C07-810E-67CC4699E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7804419-BE89-8790-0C67-B52C0F96CEBE}"/>
              </a:ext>
            </a:extLst>
          </p:cNvPr>
          <p:cNvSpPr txBox="1"/>
          <p:nvPr/>
        </p:nvSpPr>
        <p:spPr>
          <a:xfrm>
            <a:off x="778495" y="673792"/>
            <a:ext cx="66236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통합 분석의 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데이터와 양적 데이터의 통합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0B09B-7F00-C8C8-69AE-E4A2B8F07DC1}"/>
              </a:ext>
            </a:extLst>
          </p:cNvPr>
          <p:cNvSpPr txBox="1"/>
          <p:nvPr/>
        </p:nvSpPr>
        <p:spPr>
          <a:xfrm>
            <a:off x="1134095" y="1593928"/>
            <a:ext cx="47038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통합 분석의 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이야기와 숫자의 시너지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FBC32E2-EFE3-D61E-FAA0-D5D0BD3564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8C743D0B-A744-EA43-FEB8-88F6EA28B17C}"/>
              </a:ext>
            </a:extLst>
          </p:cNvPr>
          <p:cNvGrpSpPr/>
          <p:nvPr/>
        </p:nvGrpSpPr>
        <p:grpSpPr>
          <a:xfrm>
            <a:off x="3415628" y="2300729"/>
            <a:ext cx="8134000" cy="630942"/>
            <a:chOff x="4374206" y="2798058"/>
            <a:chExt cx="8134000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D989DE-6BA7-3F15-0AEC-74D18383E9A0}"/>
                </a:ext>
              </a:extLst>
            </p:cNvPr>
            <p:cNvSpPr txBox="1"/>
            <p:nvPr/>
          </p:nvSpPr>
          <p:spPr>
            <a:xfrm>
              <a:off x="4943315" y="2798058"/>
              <a:ext cx="756489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질적 연구로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가설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발견하기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돋보기 🔎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FC3AE0D0-A36B-FA77-CC1A-DACE3CCE1252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F220AFEB-9686-8B2E-8E80-924D80088435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21CD29E-8CF4-49A2-8171-042A3CBF7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3E852B7-E6C7-6AB7-FB76-24DE2ADBB3FD}"/>
              </a:ext>
            </a:extLst>
          </p:cNvPr>
          <p:cNvGrpSpPr/>
          <p:nvPr/>
        </p:nvGrpSpPr>
        <p:grpSpPr>
          <a:xfrm>
            <a:off x="4000696" y="3208729"/>
            <a:ext cx="6995549" cy="571286"/>
            <a:chOff x="1013127" y="1841927"/>
            <a:chExt cx="6995549" cy="5712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3C068A-D090-5D1C-AB7F-AF74D99B252E}"/>
                </a:ext>
              </a:extLst>
            </p:cNvPr>
            <p:cNvSpPr txBox="1"/>
            <p:nvPr/>
          </p:nvSpPr>
          <p:spPr>
            <a:xfrm>
              <a:off x="1013127" y="1841927"/>
              <a:ext cx="699554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고독사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위험군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 김철수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(78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세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)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어르신 심층 인터뷰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50037FF8-5B4F-A8FE-62A6-DC9D1D5133DB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11E07A2-DAEE-240E-9622-ACCD9F746FE7}"/>
              </a:ext>
            </a:extLst>
          </p:cNvPr>
          <p:cNvSpPr/>
          <p:nvPr/>
        </p:nvSpPr>
        <p:spPr>
          <a:xfrm>
            <a:off x="5432136" y="4036243"/>
            <a:ext cx="4219864" cy="198222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7DD7F5-37E7-39AF-23FC-072CE4D968DA}"/>
              </a:ext>
            </a:extLst>
          </p:cNvPr>
          <p:cNvSpPr txBox="1"/>
          <p:nvPr/>
        </p:nvSpPr>
        <p:spPr>
          <a:xfrm>
            <a:off x="5244567" y="4688972"/>
            <a:ext cx="4595002" cy="120507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① 자녀와의 단절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</a:t>
            </a:r>
          </a:p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②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이웃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/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친구의 부재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③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건강 문제로 인한 이동의 어려움</a:t>
            </a:r>
            <a:endParaRPr kumimoji="0" lang="ko-KR" altLang="en-US" sz="1900" b="0" i="0" u="none" strike="noStrike" kern="1200" cap="none" spc="-7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8F405F-395B-74FB-BFD5-773689EE8333}"/>
              </a:ext>
            </a:extLst>
          </p:cNvPr>
          <p:cNvSpPr txBox="1"/>
          <p:nvPr/>
        </p:nvSpPr>
        <p:spPr>
          <a:xfrm>
            <a:off x="6612844" y="4124029"/>
            <a:ext cx="1858449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핵심 요인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4278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2669D-94BA-97DE-FD98-F6F3805C0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7B05E98-7D3D-0E17-04E1-C4874027B8E7}"/>
              </a:ext>
            </a:extLst>
          </p:cNvPr>
          <p:cNvSpPr txBox="1"/>
          <p:nvPr/>
        </p:nvSpPr>
        <p:spPr>
          <a:xfrm>
            <a:off x="778495" y="673792"/>
            <a:ext cx="66236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통합 분석의 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데이터와 양적 데이터의 통합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118B6E-F0A5-BE68-B70F-780BC3875550}"/>
              </a:ext>
            </a:extLst>
          </p:cNvPr>
          <p:cNvSpPr txBox="1"/>
          <p:nvPr/>
        </p:nvSpPr>
        <p:spPr>
          <a:xfrm>
            <a:off x="1134095" y="1593928"/>
            <a:ext cx="47038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통합 분석의 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이야기와 숫자의 시너지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4303FB-6968-4C6A-C470-A981D92906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69A62DFE-C344-A25E-E5A0-B8F23D7BCC14}"/>
              </a:ext>
            </a:extLst>
          </p:cNvPr>
          <p:cNvGrpSpPr/>
          <p:nvPr/>
        </p:nvGrpSpPr>
        <p:grpSpPr>
          <a:xfrm>
            <a:off x="3415628" y="2300729"/>
            <a:ext cx="5487443" cy="1169551"/>
            <a:chOff x="4374206" y="2798058"/>
            <a:chExt cx="5487443" cy="11695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7E8D7C-5A46-4995-C7FD-A6F3F6E8953B}"/>
                </a:ext>
              </a:extLst>
            </p:cNvPr>
            <p:cNvSpPr txBox="1"/>
            <p:nvPr/>
          </p:nvSpPr>
          <p:spPr>
            <a:xfrm>
              <a:off x="4943315" y="2798058"/>
              <a:ext cx="4918334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양적 연구로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검증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’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하고 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규모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파악하기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지도 🗺️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43022EB1-72FF-CE59-50CB-7C32E8EE25ED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523086B1-28E1-BA7C-8EC6-0258B36C5F05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153BCBE-11BC-2E37-5D7B-A8A8B3DAD7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E38A5703-8F24-DE21-59A9-6554299C6A3E}"/>
              </a:ext>
            </a:extLst>
          </p:cNvPr>
          <p:cNvGrpSpPr/>
          <p:nvPr/>
        </p:nvGrpSpPr>
        <p:grpSpPr>
          <a:xfrm>
            <a:off x="4491871" y="3646546"/>
            <a:ext cx="6465835" cy="463460"/>
            <a:chOff x="3965516" y="2790917"/>
            <a:chExt cx="6465835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15294F-2687-91F8-E60E-A75B477F637D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질적 가설 기반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지역 노인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500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명 대상 설문조사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BB788006-01B7-FB58-3433-253FEFA1BE1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2758C2F0-8B00-A45D-6C4D-4616148716A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B824982B-1B08-86E6-9CAB-E8FEA5D471E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AC930EC-00CD-3102-4E77-151999882732}"/>
              </a:ext>
            </a:extLst>
          </p:cNvPr>
          <p:cNvGrpSpPr/>
          <p:nvPr/>
        </p:nvGrpSpPr>
        <p:grpSpPr>
          <a:xfrm>
            <a:off x="4491871" y="4283500"/>
            <a:ext cx="6465835" cy="863570"/>
            <a:chOff x="3965516" y="2790917"/>
            <a:chExt cx="6465835" cy="86357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8B68E7-92A9-28A0-F100-4858888D814E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자녀와의 연락 횟수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만나는 친구 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외출의 어려움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고립감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점수 등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6DC43FD4-67A6-7CB3-ED05-3BFBFA692C3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7070595E-8FE4-912E-30A8-BC0170B6021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51A7385E-8280-9F40-6648-83FED407BBD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102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18BA5-819B-BC4B-87CF-B12D9DC4F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5C9D807-52E5-431D-39D4-9A3704BA4517}"/>
              </a:ext>
            </a:extLst>
          </p:cNvPr>
          <p:cNvSpPr txBox="1"/>
          <p:nvPr/>
        </p:nvSpPr>
        <p:spPr>
          <a:xfrm>
            <a:off x="778495" y="673792"/>
            <a:ext cx="66236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통합 분석의 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데이터와 양적 데이터의 통합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879F3C-D669-BFFA-DB3C-0F22C684B13D}"/>
              </a:ext>
            </a:extLst>
          </p:cNvPr>
          <p:cNvSpPr txBox="1"/>
          <p:nvPr/>
        </p:nvSpPr>
        <p:spPr>
          <a:xfrm>
            <a:off x="1134095" y="1593928"/>
            <a:ext cx="47038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통합 분석의 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이야기와 숫자의 시너지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39EDDA3-DD62-7929-8F9C-420232B700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FBA80079-A2C0-71FC-0D3E-4EB43BF7C050}"/>
              </a:ext>
            </a:extLst>
          </p:cNvPr>
          <p:cNvGrpSpPr/>
          <p:nvPr/>
        </p:nvGrpSpPr>
        <p:grpSpPr>
          <a:xfrm>
            <a:off x="3415628" y="2300729"/>
            <a:ext cx="5487443" cy="1169551"/>
            <a:chOff x="4374206" y="2798058"/>
            <a:chExt cx="5487443" cy="11695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E00202-1C77-BE23-3F36-6932FBBA6154}"/>
                </a:ext>
              </a:extLst>
            </p:cNvPr>
            <p:cNvSpPr txBox="1"/>
            <p:nvPr/>
          </p:nvSpPr>
          <p:spPr>
            <a:xfrm>
              <a:off x="4943315" y="2798058"/>
              <a:ext cx="4918334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양적 연구로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검증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’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하고 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규모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파악하기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지도 🗺️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96DE9A1D-C02B-98E3-05B2-4A8E9EE8FFC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380C9199-80EF-82E5-9628-D45C6A167FC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D7D5980-391E-972B-8922-A7EF9865C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0176CF9-3696-0911-DCB0-1B91AF4CAD55}"/>
              </a:ext>
            </a:extLst>
          </p:cNvPr>
          <p:cNvGrpSpPr/>
          <p:nvPr/>
        </p:nvGrpSpPr>
        <p:grpSpPr>
          <a:xfrm>
            <a:off x="4491871" y="3646546"/>
            <a:ext cx="6465835" cy="463460"/>
            <a:chOff x="3965516" y="2790917"/>
            <a:chExt cx="6465835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82DE780-91D8-4FC9-9438-95AF3D2835E3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통계적 발견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BA18BA4C-3C0E-FC52-D268-01BA4851C37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1D55DE89-C50E-EA62-DAC7-847418B9A86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3E68B6F2-170C-7CF4-3312-73F38F42982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DD6884B7-1F31-7537-C846-7DD855684DC3}"/>
              </a:ext>
            </a:extLst>
          </p:cNvPr>
          <p:cNvSpPr/>
          <p:nvPr/>
        </p:nvSpPr>
        <p:spPr>
          <a:xfrm>
            <a:off x="4845829" y="4271064"/>
            <a:ext cx="6236386" cy="99300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662B5D-F7E8-97B2-01DD-EC62E6DE7AB3}"/>
              </a:ext>
            </a:extLst>
          </p:cNvPr>
          <p:cNvSpPr txBox="1"/>
          <p:nvPr/>
        </p:nvSpPr>
        <p:spPr>
          <a:xfrm>
            <a:off x="4926344" y="4371690"/>
            <a:ext cx="5913594" cy="79175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정기적으로 만나는 이웃</a:t>
            </a:r>
            <a: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/</a:t>
            </a: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친구 부재</a:t>
            </a:r>
            <a: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’</a:t>
            </a: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가 </a:t>
            </a:r>
            <a:b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자녀와의 연락 빈도</a:t>
            </a:r>
            <a: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보다 </a:t>
            </a:r>
            <a:r>
              <a:rPr lang="ko-KR" altLang="en-US" spc="-130" dirty="0" err="1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고립감</a:t>
            </a: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 점수에 </a:t>
            </a:r>
            <a: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3</a:t>
            </a: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배 더 큰 영향을 미침</a:t>
            </a:r>
          </a:p>
        </p:txBody>
      </p:sp>
    </p:spTree>
    <p:extLst>
      <p:ext uri="{BB962C8B-B14F-4D97-AF65-F5344CB8AC3E}">
        <p14:creationId xmlns:p14="http://schemas.microsoft.com/office/powerpoint/2010/main" val="396118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447F0-1637-B2EA-8312-08294DDA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1A5AD259-059D-CCB0-02AB-1A62A2666D8A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6DEF053C-6E5A-AA4E-7035-35E141ADC0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3CEC36D0-7A5D-0C8B-997A-B84BCD618B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39D978E-D531-A6EC-0712-8337A3F9AB2C}"/>
              </a:ext>
            </a:extLst>
          </p:cNvPr>
          <p:cNvSpPr txBox="1"/>
          <p:nvPr/>
        </p:nvSpPr>
        <p:spPr>
          <a:xfrm>
            <a:off x="5200563" y="711892"/>
            <a:ext cx="179087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생각해보기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pic>
        <p:nvPicPr>
          <p:cNvPr id="4" name="그림 3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9DA50D-7CE4-731A-8138-78A11C57B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248" y="1741714"/>
            <a:ext cx="6822552" cy="4593772"/>
          </a:xfrm>
          <a:prstGeom prst="rect">
            <a:avLst/>
          </a:prstGeom>
        </p:spPr>
      </p:pic>
      <p:pic>
        <p:nvPicPr>
          <p:cNvPr id="5" name="그림 4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E6780D7-EFCC-52E9-F35B-A1DCA571C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1138" y="2544914"/>
            <a:ext cx="866774" cy="7155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F0F7EF-50C3-08AA-40E0-7CA3DB8AE074}"/>
              </a:ext>
            </a:extLst>
          </p:cNvPr>
          <p:cNvSpPr txBox="1"/>
          <p:nvPr/>
        </p:nvSpPr>
        <p:spPr>
          <a:xfrm>
            <a:off x="1582896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신뢰할 수 있는 데이터 수집 방법</a:t>
            </a: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4E7102D8-6313-3959-71D7-76F30300B147}"/>
              </a:ext>
            </a:extLst>
          </p:cNvPr>
          <p:cNvCxnSpPr>
            <a:cxnSpLocks/>
          </p:cNvCxnSpPr>
          <p:nvPr/>
        </p:nvCxnSpPr>
        <p:spPr>
          <a:xfrm flipH="1">
            <a:off x="2009311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6B11FC7A-AD34-1064-95B6-927824D2F0CB}"/>
              </a:ext>
            </a:extLst>
          </p:cNvPr>
          <p:cNvGrpSpPr/>
          <p:nvPr/>
        </p:nvGrpSpPr>
        <p:grpSpPr>
          <a:xfrm>
            <a:off x="1814822" y="3926448"/>
            <a:ext cx="5807377" cy="463460"/>
            <a:chOff x="3965516" y="2790917"/>
            <a:chExt cx="5807377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7784A4-A31F-A854-E075-EA29AA042E16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좋은 질문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명확성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&amp;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중립성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916FC0AF-9DE2-2772-644F-2C299139A1E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0D5449F9-2318-DAE2-D6F2-BB22871C0E1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00892025-7FDB-7CD7-175A-2A6233F08E0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DF504674-4F20-CC0C-D0C8-30B3140B288A}"/>
              </a:ext>
            </a:extLst>
          </p:cNvPr>
          <p:cNvGrpSpPr/>
          <p:nvPr/>
        </p:nvGrpSpPr>
        <p:grpSpPr>
          <a:xfrm>
            <a:off x="1814822" y="4532140"/>
            <a:ext cx="5807377" cy="463460"/>
            <a:chOff x="3965516" y="2790917"/>
            <a:chExt cx="5807377" cy="4634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1E94FE8-DD03-556E-A492-5F150D6D90AD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좋은 대상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대표성 있는 표본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BD033193-E1C0-0C00-4922-56B9E17E03D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2F16A30C-5101-FAF5-4005-F4C79D69CB8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09D2716D-A413-AAC7-F302-9090243FDED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12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69070-559B-2540-0CF1-B737C2B09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8DFDDED-B096-FBB8-D4CA-40095853251B}"/>
              </a:ext>
            </a:extLst>
          </p:cNvPr>
          <p:cNvSpPr txBox="1"/>
          <p:nvPr/>
        </p:nvSpPr>
        <p:spPr>
          <a:xfrm>
            <a:off x="778495" y="673792"/>
            <a:ext cx="66236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통합 분석의 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데이터와 양적 데이터의 통합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9432C5-A501-FB62-F04F-751C29FC4627}"/>
              </a:ext>
            </a:extLst>
          </p:cNvPr>
          <p:cNvSpPr txBox="1"/>
          <p:nvPr/>
        </p:nvSpPr>
        <p:spPr>
          <a:xfrm>
            <a:off x="1134095" y="1593928"/>
            <a:ext cx="47038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통합 분석의 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이야기와 숫자의 시너지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DA850D-35CA-6110-2BD3-EC3E7A3DA5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35DE0A38-22E4-19C1-0EB6-785AD7BBB275}"/>
              </a:ext>
            </a:extLst>
          </p:cNvPr>
          <p:cNvGrpSpPr/>
          <p:nvPr/>
        </p:nvGrpSpPr>
        <p:grpSpPr>
          <a:xfrm>
            <a:off x="3415628" y="2300729"/>
            <a:ext cx="5487443" cy="1169551"/>
            <a:chOff x="4374206" y="2798058"/>
            <a:chExt cx="5487443" cy="11695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95CBE0-F70E-76E7-8990-B96878C2739E}"/>
                </a:ext>
              </a:extLst>
            </p:cNvPr>
            <p:cNvSpPr txBox="1"/>
            <p:nvPr/>
          </p:nvSpPr>
          <p:spPr>
            <a:xfrm>
              <a:off x="4943315" y="2798058"/>
              <a:ext cx="4918334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양적 연구로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검증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’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하고 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규모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파악하기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지도 🗺️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23328A39-A039-456C-8AF0-3932C9EC0FA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3BCA820C-DB0C-327A-E714-062E29A528D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C985365-813C-EE01-ECA6-E550C031B8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661ADFFB-A8ED-E3CA-E5AA-55BC41C735BC}"/>
              </a:ext>
            </a:extLst>
          </p:cNvPr>
          <p:cNvGrpSpPr/>
          <p:nvPr/>
        </p:nvGrpSpPr>
        <p:grpSpPr>
          <a:xfrm>
            <a:off x="4491871" y="3646546"/>
            <a:ext cx="6465835" cy="463460"/>
            <a:chOff x="3965516" y="2790917"/>
            <a:chExt cx="6465835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CE54ED-9DF4-28E5-CC63-4CDC478C6DCC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검증된 사실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E1488C6D-9546-88BE-F0FC-CF3C8A5F00B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71148F47-C049-9F7C-798D-87BEAB8BB01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C5C22666-2B44-CAE9-BC7B-A00262DF79C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3B39D384-9B75-D474-9238-4BD056601A52}"/>
              </a:ext>
            </a:extLst>
          </p:cNvPr>
          <p:cNvSpPr/>
          <p:nvPr/>
        </p:nvSpPr>
        <p:spPr>
          <a:xfrm>
            <a:off x="4845829" y="4271064"/>
            <a:ext cx="6236386" cy="99300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F2BAC2-CC42-EA2C-FF4A-C4963702A425}"/>
              </a:ext>
            </a:extLst>
          </p:cNvPr>
          <p:cNvSpPr txBox="1"/>
          <p:nvPr/>
        </p:nvSpPr>
        <p:spPr>
          <a:xfrm>
            <a:off x="4926344" y="4371690"/>
            <a:ext cx="5913594" cy="79175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고독감에 결정적인 영향을 미치는 변수는 </a:t>
            </a:r>
            <a:b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일상적인 사회적 관계망의 붕괴</a:t>
            </a:r>
            <a: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였음</a:t>
            </a:r>
          </a:p>
        </p:txBody>
      </p:sp>
    </p:spTree>
    <p:extLst>
      <p:ext uri="{BB962C8B-B14F-4D97-AF65-F5344CB8AC3E}">
        <p14:creationId xmlns:p14="http://schemas.microsoft.com/office/powerpoint/2010/main" val="401537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6804D-ADAD-DA63-DBBC-5132B324F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F09EE83-1536-3EA8-16A8-270B2AA8F899}"/>
              </a:ext>
            </a:extLst>
          </p:cNvPr>
          <p:cNvSpPr txBox="1"/>
          <p:nvPr/>
        </p:nvSpPr>
        <p:spPr>
          <a:xfrm>
            <a:off x="778495" y="673792"/>
            <a:ext cx="66236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통합 분석의 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데이터와 양적 데이터의 통합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FA70A-2ECC-1208-9C99-D1C37C090D86}"/>
              </a:ext>
            </a:extLst>
          </p:cNvPr>
          <p:cNvSpPr txBox="1"/>
          <p:nvPr/>
        </p:nvSpPr>
        <p:spPr>
          <a:xfrm>
            <a:off x="1134095" y="1593928"/>
            <a:ext cx="47038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통합 분석의 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이야기와 숫자의 시너지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BAE21C-CF63-38B6-26A0-AADD4CFD85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E9CCA752-4806-2AA4-3C79-7001D9B6693A}"/>
              </a:ext>
            </a:extLst>
          </p:cNvPr>
          <p:cNvGrpSpPr/>
          <p:nvPr/>
        </p:nvGrpSpPr>
        <p:grpSpPr>
          <a:xfrm>
            <a:off x="3415628" y="2300729"/>
            <a:ext cx="7800576" cy="630942"/>
            <a:chOff x="4374206" y="2798058"/>
            <a:chExt cx="7800576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98D739-DD92-D313-BB71-CE2D46CE697E}"/>
                </a:ext>
              </a:extLst>
            </p:cNvPr>
            <p:cNvSpPr txBox="1"/>
            <p:nvPr/>
          </p:nvSpPr>
          <p:spPr>
            <a:xfrm>
              <a:off x="4943315" y="2798058"/>
              <a:ext cx="7231467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통합 분석으로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정책 우선순위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설정하기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B4440C3E-66F2-62A4-CB84-E569B97A344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32863D32-B245-590B-3D32-B00B0ADED4E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D551BB2-4EB7-0650-3ED7-FD360721C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A98356B8-69D0-319F-5A90-7DA06E519A19}"/>
              </a:ext>
            </a:extLst>
          </p:cNvPr>
          <p:cNvGrpSpPr/>
          <p:nvPr/>
        </p:nvGrpSpPr>
        <p:grpSpPr>
          <a:xfrm>
            <a:off x="4491871" y="3052576"/>
            <a:ext cx="6465835" cy="463460"/>
            <a:chOff x="3965516" y="2790917"/>
            <a:chExt cx="6465835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CC19C2-5E5F-A16F-DD0D-477721E13CB4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만약 질적 데이터에만 의존했다면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AEE1BAC0-BB6D-FD33-F088-B75032B28B2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6BB27D7A-BFFE-8A0C-E47E-F334DEC96AE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CFBE75C3-2400-064C-2D74-403E85C8C08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136CCF8-ADCA-AEC6-8A84-C09A39B40569}"/>
              </a:ext>
            </a:extLst>
          </p:cNvPr>
          <p:cNvSpPr txBox="1"/>
          <p:nvPr/>
        </p:nvSpPr>
        <p:spPr>
          <a:xfrm>
            <a:off x="4905718" y="3618750"/>
            <a:ext cx="5389504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초점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자녀와의 교류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문제</a:t>
            </a:r>
          </a:p>
          <a:p>
            <a:pPr marL="342900" marR="0" lvl="0" indent="-3429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정책 아이디어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효도 전화 캠페인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</a:p>
        </p:txBody>
      </p:sp>
    </p:spTree>
    <p:extLst>
      <p:ext uri="{BB962C8B-B14F-4D97-AF65-F5344CB8AC3E}">
        <p14:creationId xmlns:p14="http://schemas.microsoft.com/office/powerpoint/2010/main" val="270234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7E65E-A359-D5BB-CBAF-E72F03068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F119755-4853-690C-2EA9-C0742703D149}"/>
              </a:ext>
            </a:extLst>
          </p:cNvPr>
          <p:cNvSpPr txBox="1"/>
          <p:nvPr/>
        </p:nvSpPr>
        <p:spPr>
          <a:xfrm>
            <a:off x="778495" y="673792"/>
            <a:ext cx="66236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통합 분석의 힘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데이터와 양적 데이터의 통합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96D9B-618B-0E6F-3968-66A19306EE71}"/>
              </a:ext>
            </a:extLst>
          </p:cNvPr>
          <p:cNvSpPr txBox="1"/>
          <p:nvPr/>
        </p:nvSpPr>
        <p:spPr>
          <a:xfrm>
            <a:off x="1134095" y="1593928"/>
            <a:ext cx="47038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통합 분석의 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이야기와 숫자의 시너지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70D6294-CBDA-396B-43E1-9916412E2B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AA2DDE79-AB27-3F94-9BFD-97916D425D17}"/>
              </a:ext>
            </a:extLst>
          </p:cNvPr>
          <p:cNvGrpSpPr/>
          <p:nvPr/>
        </p:nvGrpSpPr>
        <p:grpSpPr>
          <a:xfrm>
            <a:off x="3415628" y="2300729"/>
            <a:ext cx="7800576" cy="630942"/>
            <a:chOff x="4374206" y="2798058"/>
            <a:chExt cx="7800576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ACA9D0-B44C-71F5-90A5-873D849666CE}"/>
                </a:ext>
              </a:extLst>
            </p:cNvPr>
            <p:cNvSpPr txBox="1"/>
            <p:nvPr/>
          </p:nvSpPr>
          <p:spPr>
            <a:xfrm>
              <a:off x="4943315" y="2798058"/>
              <a:ext cx="7231467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통합 분석으로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정책 우선순위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설정하기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AC4A4913-AB94-0F22-1A6A-7D61E4FC771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B88111AB-A468-0A4A-00B3-46030E852F9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B3D68C2-6A2D-11EB-1C0E-7558BFB59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3002508D-E5DF-E002-8FFD-E8F5A910017B}"/>
              </a:ext>
            </a:extLst>
          </p:cNvPr>
          <p:cNvGrpSpPr/>
          <p:nvPr/>
        </p:nvGrpSpPr>
        <p:grpSpPr>
          <a:xfrm>
            <a:off x="4491871" y="3052576"/>
            <a:ext cx="6465835" cy="463460"/>
            <a:chOff x="3965516" y="2790917"/>
            <a:chExt cx="6465835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FB026B-DD27-A6FC-85F5-CE396A156511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통합 분석의 결론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질적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+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양적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40628BFB-5C78-CD06-C85B-5979CAB9568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85BD00FC-5519-AF8B-209E-A76E434E4CD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2EBD012A-9C00-D3B2-DCB3-50638F0A306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35C4A46-FDAF-359A-9BD0-AA82187E7F55}"/>
              </a:ext>
            </a:extLst>
          </p:cNvPr>
          <p:cNvSpPr txBox="1"/>
          <p:nvPr/>
        </p:nvSpPr>
        <p:spPr>
          <a:xfrm>
            <a:off x="4905718" y="3618750"/>
            <a:ext cx="5389504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이웃 간의 관계 회복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 더 시급하고 중요한 문제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이웃과의 교류 촉진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에 한정된 자원을 집중 투입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F7873046-7D2E-A045-679C-C55E613DC3F1}"/>
              </a:ext>
            </a:extLst>
          </p:cNvPr>
          <p:cNvSpPr/>
          <p:nvPr/>
        </p:nvSpPr>
        <p:spPr>
          <a:xfrm>
            <a:off x="5056845" y="4615394"/>
            <a:ext cx="6236386" cy="99300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94A2B1-5E09-46E3-70CD-D447A444CA49}"/>
              </a:ext>
            </a:extLst>
          </p:cNvPr>
          <p:cNvSpPr txBox="1"/>
          <p:nvPr/>
        </p:nvSpPr>
        <p:spPr>
          <a:xfrm>
            <a:off x="5137360" y="4896069"/>
            <a:ext cx="5913594" cy="43165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어르신 사랑방 만들기</a:t>
            </a:r>
            <a: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', '</a:t>
            </a: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동네 친구 맺어주기</a:t>
            </a:r>
            <a: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', '</a:t>
            </a: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찾아가는 원예 교실</a:t>
            </a:r>
            <a: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endParaRPr lang="ko-KR" altLang="en-US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973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4A9AC-B0F1-9C84-5344-070243327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27DB52F-1A90-E292-B154-A5BD1542EA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534C81-184C-F154-7D55-0FBB5B2B6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19EC6E-1833-3C82-44B9-7EF1819C0F0E}"/>
              </a:ext>
            </a:extLst>
          </p:cNvPr>
          <p:cNvSpPr txBox="1"/>
          <p:nvPr/>
        </p:nvSpPr>
        <p:spPr>
          <a:xfrm>
            <a:off x="4435611" y="2529890"/>
            <a:ext cx="332078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STP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분석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B0BB13A1-116F-1709-CEDE-3E65588F6624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D7872BA7-50F1-4CF3-C06A-76F15FEE03E6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4B81215B-2D13-F2DE-BE9A-F3B10926129B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F2B52AF3-64EF-466B-0B46-846468E344B7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17A04EEE-9C87-9039-0976-D65A2292BE89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FE8361E0-E677-74B4-4130-4307819E12C3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7D2E429-02CE-A2F7-BAF2-A2AD98115C0E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AE24D9-31B1-9D02-947E-F1B21E01AFBD}"/>
              </a:ext>
            </a:extLst>
          </p:cNvPr>
          <p:cNvSpPr txBox="1"/>
          <p:nvPr/>
        </p:nvSpPr>
        <p:spPr>
          <a:xfrm>
            <a:off x="6018947" y="1593371"/>
            <a:ext cx="47160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5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4C5CF754-2238-3762-945F-3E1621C13273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5F466B39-9B8E-42D8-2947-8D1EB7BB5C8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4D4099F3-B8E9-BA6D-29C4-0655CDB9C504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BD8A8909-70F4-9074-5E41-8AD23326B3E9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DEC51007-3B9B-551E-14B9-DE5018DAB915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83CE3BF1-3BD9-38D8-6A6A-9C24BE344708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B1EDABF4-728D-D908-99E5-6BEB9F1D5AEC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0D20B32C-C86E-98C9-EC5B-1186620B6E59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3572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01028-AC20-3418-76F9-63712A18B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0C566EA-BCBF-E6F5-89FF-66140463214B}"/>
              </a:ext>
            </a:extLst>
          </p:cNvPr>
          <p:cNvSpPr txBox="1"/>
          <p:nvPr/>
        </p:nvSpPr>
        <p:spPr>
          <a:xfrm>
            <a:off x="778495" y="673792"/>
            <a:ext cx="14243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STP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5FE84D-DB0F-FC32-2A58-2F7E748EB0AC}"/>
              </a:ext>
            </a:extLst>
          </p:cNvPr>
          <p:cNvSpPr txBox="1"/>
          <p:nvPr/>
        </p:nvSpPr>
        <p:spPr>
          <a:xfrm>
            <a:off x="1134095" y="1593928"/>
            <a:ext cx="38872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Segmentation &amp; Targeting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77E379F-BF0C-DF30-600E-3C9FC75CB9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475394-FE7C-187D-0808-CE5CF00CE95F}"/>
              </a:ext>
            </a:extLst>
          </p:cNvPr>
          <p:cNvSpPr txBox="1"/>
          <p:nvPr/>
        </p:nvSpPr>
        <p:spPr>
          <a:xfrm flipH="1">
            <a:off x="3091073" y="5092061"/>
            <a:ext cx="5992602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우리가 가진 한정된 자원으로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모든 사람의 문제를 동시에 해결할 수 있을까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CAF3CFBE-AAE0-9519-2CBE-89BFBA705A62}"/>
              </a:ext>
            </a:extLst>
          </p:cNvPr>
          <p:cNvGrpSpPr/>
          <p:nvPr/>
        </p:nvGrpSpPr>
        <p:grpSpPr>
          <a:xfrm>
            <a:off x="2927041" y="2657258"/>
            <a:ext cx="1817748" cy="1817748"/>
            <a:chOff x="1937698" y="2532159"/>
            <a:chExt cx="2559902" cy="2559902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2BE5CF1-A715-064F-7B4B-2E760BF7D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9521">
              <a:off x="1937698" y="2532159"/>
              <a:ext cx="2559902" cy="2559902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27B7D341-BA8A-556B-2D43-8E0241B4580F}"/>
                </a:ext>
              </a:extLst>
            </p:cNvPr>
            <p:cNvSpPr/>
            <p:nvPr/>
          </p:nvSpPr>
          <p:spPr>
            <a:xfrm flipH="1">
              <a:off x="2227814" y="3497812"/>
              <a:ext cx="2015767" cy="650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ko-KR" altLang="en-US" sz="24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아니오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  <a:endParaRPr lang="ko-KR" altLang="en-US" sz="24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52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134FB-9EAB-2A9D-C0F4-4DD69BF16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A5BB9E5-3930-01EC-6BCD-3E0D8B4E56EF}"/>
              </a:ext>
            </a:extLst>
          </p:cNvPr>
          <p:cNvSpPr txBox="1"/>
          <p:nvPr/>
        </p:nvSpPr>
        <p:spPr>
          <a:xfrm>
            <a:off x="778495" y="673792"/>
            <a:ext cx="14243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STP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8C1751-1D77-266C-9003-18FCBBE6D022}"/>
              </a:ext>
            </a:extLst>
          </p:cNvPr>
          <p:cNvSpPr txBox="1"/>
          <p:nvPr/>
        </p:nvSpPr>
        <p:spPr>
          <a:xfrm>
            <a:off x="1134095" y="1593928"/>
            <a:ext cx="38872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Segmentation &amp; Targeting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13557B2-7293-EF3F-0AA5-E12371F22D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D43F26D1-5A58-2751-C700-B921D8C179A7}"/>
              </a:ext>
            </a:extLst>
          </p:cNvPr>
          <p:cNvGrpSpPr/>
          <p:nvPr/>
        </p:nvGrpSpPr>
        <p:grpSpPr>
          <a:xfrm>
            <a:off x="1420424" y="2833958"/>
            <a:ext cx="6465835" cy="863570"/>
            <a:chOff x="3965516" y="2790917"/>
            <a:chExt cx="6465835" cy="8635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346CD2-C8BC-0C58-DC23-16CF8F48F69F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한정된 자원으로 최대의 효과를 내기 위한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정책의 우선순위 설정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즉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정밀 타격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을 위한 전략적 접근법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63801EBF-FED1-105D-19BF-F800FB4E8D8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E5E349EC-86C7-5F31-E27C-6599AD9628D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998771CA-265B-8D33-0D86-0213D9FCDCC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1CA7F92-AB59-17A1-E54F-4D3466C82511}"/>
              </a:ext>
            </a:extLst>
          </p:cNvPr>
          <p:cNvGrpSpPr/>
          <p:nvPr/>
        </p:nvGrpSpPr>
        <p:grpSpPr>
          <a:xfrm>
            <a:off x="1534927" y="4062676"/>
            <a:ext cx="6731936" cy="1935244"/>
            <a:chOff x="1534927" y="4062676"/>
            <a:chExt cx="6731936" cy="1935244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16859EE8-1226-44EC-A243-52C61DAE455F}"/>
                </a:ext>
              </a:extLst>
            </p:cNvPr>
            <p:cNvSpPr/>
            <p:nvPr/>
          </p:nvSpPr>
          <p:spPr>
            <a:xfrm>
              <a:off x="1786220" y="4062676"/>
              <a:ext cx="1935244" cy="193524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CD671A-90C8-716F-2A2B-623E9AA349AD}"/>
                </a:ext>
              </a:extLst>
            </p:cNvPr>
            <p:cNvSpPr txBox="1"/>
            <p:nvPr/>
          </p:nvSpPr>
          <p:spPr>
            <a:xfrm>
              <a:off x="2460654" y="4168973"/>
              <a:ext cx="586379" cy="103489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5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S</a:t>
              </a:r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2EAF2EBE-3E29-DE58-8A02-D466862C8339}"/>
                </a:ext>
              </a:extLst>
            </p:cNvPr>
            <p:cNvSpPr/>
            <p:nvPr/>
          </p:nvSpPr>
          <p:spPr>
            <a:xfrm>
              <a:off x="3911004" y="4062676"/>
              <a:ext cx="1935244" cy="193524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6B7B0B-05FD-6F25-5622-67CD0F3E0097}"/>
                </a:ext>
              </a:extLst>
            </p:cNvPr>
            <p:cNvSpPr txBox="1"/>
            <p:nvPr/>
          </p:nvSpPr>
          <p:spPr>
            <a:xfrm>
              <a:off x="4607078" y="4168973"/>
              <a:ext cx="543097" cy="103489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5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T</a:t>
              </a: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9B754F40-8942-ADDD-CD4B-C13CDCB26450}"/>
                </a:ext>
              </a:extLst>
            </p:cNvPr>
            <p:cNvSpPr/>
            <p:nvPr/>
          </p:nvSpPr>
          <p:spPr>
            <a:xfrm>
              <a:off x="6041179" y="4062676"/>
              <a:ext cx="1935244" cy="193524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916160-C851-3BCC-6A3E-1E0A2342AFC5}"/>
                </a:ext>
              </a:extLst>
            </p:cNvPr>
            <p:cNvSpPr txBox="1"/>
            <p:nvPr/>
          </p:nvSpPr>
          <p:spPr>
            <a:xfrm>
              <a:off x="6717215" y="4168973"/>
              <a:ext cx="583173" cy="103489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5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P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57A1C2-B511-1288-FA54-8D5A71E5B5BB}"/>
                </a:ext>
              </a:extLst>
            </p:cNvPr>
            <p:cNvSpPr txBox="1"/>
            <p:nvPr/>
          </p:nvSpPr>
          <p:spPr>
            <a:xfrm>
              <a:off x="1534927" y="5125719"/>
              <a:ext cx="2491811" cy="38920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16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Segmentation</a:t>
              </a:r>
              <a:endPara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7C64F3-443E-7501-81F7-6B3A9A392302}"/>
                </a:ext>
              </a:extLst>
            </p:cNvPr>
            <p:cNvSpPr txBox="1"/>
            <p:nvPr/>
          </p:nvSpPr>
          <p:spPr>
            <a:xfrm>
              <a:off x="3648987" y="5125719"/>
              <a:ext cx="2491811" cy="38920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16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Targeting </a:t>
              </a:r>
              <a:endPara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4FDF16-2FF9-A61E-63AB-A3D1A687E1A6}"/>
                </a:ext>
              </a:extLst>
            </p:cNvPr>
            <p:cNvSpPr txBox="1"/>
            <p:nvPr/>
          </p:nvSpPr>
          <p:spPr>
            <a:xfrm>
              <a:off x="5775052" y="5125719"/>
              <a:ext cx="2491811" cy="38920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16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Positioning</a:t>
              </a:r>
              <a:endPara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562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2E0CC-3F2D-CC5D-E633-EEE229F4D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2E6481E-57CB-4F86-9A78-B22FFED18B75}"/>
              </a:ext>
            </a:extLst>
          </p:cNvPr>
          <p:cNvSpPr txBox="1"/>
          <p:nvPr/>
        </p:nvSpPr>
        <p:spPr>
          <a:xfrm>
            <a:off x="778495" y="673792"/>
            <a:ext cx="14243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STP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2E9C4-D551-6C13-2E4D-734D8B07C668}"/>
              </a:ext>
            </a:extLst>
          </p:cNvPr>
          <p:cNvSpPr txBox="1"/>
          <p:nvPr/>
        </p:nvSpPr>
        <p:spPr>
          <a:xfrm>
            <a:off x="1134095" y="1593928"/>
            <a:ext cx="38872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Segmentation &amp; Targeting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95A2FE4-A4D8-4F50-2F08-A0CF19DD25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13BC1626-CE37-4689-7DC0-F33928EC1516}"/>
              </a:ext>
            </a:extLst>
          </p:cNvPr>
          <p:cNvGrpSpPr/>
          <p:nvPr/>
        </p:nvGrpSpPr>
        <p:grpSpPr>
          <a:xfrm>
            <a:off x="945424" y="2502743"/>
            <a:ext cx="6111868" cy="571286"/>
            <a:chOff x="1013128" y="1841927"/>
            <a:chExt cx="6111868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BF9C5A-B820-AB31-C7EE-02B082894ABE}"/>
                </a:ext>
              </a:extLst>
            </p:cNvPr>
            <p:cNvSpPr txBox="1"/>
            <p:nvPr/>
          </p:nvSpPr>
          <p:spPr>
            <a:xfrm>
              <a:off x="1013128" y="1841927"/>
              <a:ext cx="61118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Segmentation (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시장 세분화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3F87AEDF-5309-0FC1-8E9E-054073DAA954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FF43CECC-8E92-B90A-41AB-F785F5DD5E85}"/>
              </a:ext>
            </a:extLst>
          </p:cNvPr>
          <p:cNvGrpSpPr/>
          <p:nvPr/>
        </p:nvGrpSpPr>
        <p:grpSpPr>
          <a:xfrm>
            <a:off x="1490645" y="3301888"/>
            <a:ext cx="6465835" cy="863570"/>
            <a:chOff x="3965516" y="2790917"/>
            <a:chExt cx="6465835" cy="86357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946442-D728-CB28-6656-4E820ECD63F9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전체 인구를 </a:t>
              </a:r>
              <a:r>
                <a:rPr lang="ko-KR" altLang="en-US" sz="20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유사한 특성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을 가진 의미 있는 그룹으로 나누어 </a:t>
              </a:r>
              <a:r>
                <a:rPr lang="ko-KR" altLang="en-US" sz="20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문제의 상세한 지도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그리는 과정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69403037-9431-C228-5200-757ABC9492F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9F37B18C-BF7D-F7E0-E317-979C422BEB3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7A8341DE-E0F0-9DE0-1EA3-522259D3202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DF6E80F1-518F-5651-1E3D-AFB0F441E6A0}"/>
              </a:ext>
            </a:extLst>
          </p:cNvPr>
          <p:cNvGrpSpPr/>
          <p:nvPr/>
        </p:nvGrpSpPr>
        <p:grpSpPr>
          <a:xfrm>
            <a:off x="1490645" y="4212103"/>
            <a:ext cx="6465835" cy="463460"/>
            <a:chOff x="3965516" y="2790917"/>
            <a:chExt cx="6465835" cy="4634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6CC0FC-C076-2715-4EAE-7391DC49B15C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인구통계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거주 지역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생활 습관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가치관 등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D48A6EE4-E07E-4BA5-4FAC-8D13366A7C4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556CB02C-AC0C-19BD-DFD8-07E55D6816C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E01AD4DE-0888-6F8B-F1F8-8B08D9167F7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027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0C443-5642-588D-248A-5491BAB04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7E1FAAA-82E2-7907-6CAF-343A0D2D8689}"/>
              </a:ext>
            </a:extLst>
          </p:cNvPr>
          <p:cNvSpPr txBox="1"/>
          <p:nvPr/>
        </p:nvSpPr>
        <p:spPr>
          <a:xfrm>
            <a:off x="778495" y="673792"/>
            <a:ext cx="14243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STP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AF2028-139D-55DF-7E82-A8966A3C259F}"/>
              </a:ext>
            </a:extLst>
          </p:cNvPr>
          <p:cNvSpPr txBox="1"/>
          <p:nvPr/>
        </p:nvSpPr>
        <p:spPr>
          <a:xfrm>
            <a:off x="1134095" y="1593928"/>
            <a:ext cx="38872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Segmentation &amp; Targeting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9D90F3A-8922-B241-3A82-45B8D9CB86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59C6D674-A496-6EFC-0141-C50EAED49C5D}"/>
              </a:ext>
            </a:extLst>
          </p:cNvPr>
          <p:cNvGrpSpPr/>
          <p:nvPr/>
        </p:nvGrpSpPr>
        <p:grpSpPr>
          <a:xfrm>
            <a:off x="945424" y="2502743"/>
            <a:ext cx="6111868" cy="571286"/>
            <a:chOff x="1013128" y="1841927"/>
            <a:chExt cx="6111868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5AF359-2C58-B04E-3265-380D382172F1}"/>
                </a:ext>
              </a:extLst>
            </p:cNvPr>
            <p:cNvSpPr txBox="1"/>
            <p:nvPr/>
          </p:nvSpPr>
          <p:spPr>
            <a:xfrm>
              <a:off x="1013128" y="1841927"/>
              <a:ext cx="61118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Segmentation (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시장 세분화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4495748F-184B-52BB-A6AD-61707D712071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0B5A513C-0529-0C0F-7914-1E173AAC4496}"/>
              </a:ext>
            </a:extLst>
          </p:cNvPr>
          <p:cNvGrpSpPr/>
          <p:nvPr/>
        </p:nvGrpSpPr>
        <p:grpSpPr>
          <a:xfrm>
            <a:off x="1490645" y="3301888"/>
            <a:ext cx="6465835" cy="463460"/>
            <a:chOff x="3965516" y="2790917"/>
            <a:chExt cx="6465835" cy="46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53B6E4-7780-E220-8167-0033E71FA3DA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청년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이라는 하나의 집단을 나눈다면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 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4E5184B5-9AF7-B325-B3C4-12A322957C1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906A3566-E232-541F-00EF-C2A2F77EE09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91287EC5-C025-5A08-268E-0F657E9D668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CE78513-A099-A350-63A3-27039C868FBC}"/>
              </a:ext>
            </a:extLst>
          </p:cNvPr>
          <p:cNvSpPr txBox="1"/>
          <p:nvPr/>
        </p:nvSpPr>
        <p:spPr>
          <a:xfrm>
            <a:off x="1888980" y="3824654"/>
            <a:ext cx="5389504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구직 활동에 어려움을 겪는 </a:t>
            </a:r>
            <a:r>
              <a: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취업 </a:t>
            </a:r>
            <a:r>
              <a:rPr lang="ko-KR" altLang="en-US" sz="2000" spc="-150" dirty="0" err="1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준비생</a:t>
            </a:r>
            <a:endParaRPr lang="ko-KR" altLang="en-US" sz="2000" spc="-150" dirty="0">
              <a:ln>
                <a:solidFill>
                  <a:srgbClr val="1F3C67">
                    <a:alpha val="0"/>
                  </a:srgbClr>
                </a:solidFill>
              </a:ln>
              <a:solidFill>
                <a:srgbClr val="002373"/>
              </a:solidFill>
              <a:latin typeface="카페24 아네모네" pitchFamily="2" charset="-127"/>
              <a:ea typeface="카페24 아네모네" pitchFamily="2" charset="-127"/>
            </a:endParaRP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경제적 자립에 어려움을 겪는 </a:t>
            </a:r>
            <a:r>
              <a: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사회 초년생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출산 및 육아로 경력이 단절된 </a:t>
            </a:r>
            <a:r>
              <a:rPr lang="en-US" altLang="ko-KR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2030 </a:t>
            </a:r>
            <a:r>
              <a: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여성</a:t>
            </a:r>
          </a:p>
        </p:txBody>
      </p:sp>
    </p:spTree>
    <p:extLst>
      <p:ext uri="{BB962C8B-B14F-4D97-AF65-F5344CB8AC3E}">
        <p14:creationId xmlns:p14="http://schemas.microsoft.com/office/powerpoint/2010/main" val="121219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9B7D2-8AF0-6DA0-364C-F8D4E4C3C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BC5714C-23F2-F521-1B28-EB0CA808681E}"/>
              </a:ext>
            </a:extLst>
          </p:cNvPr>
          <p:cNvSpPr txBox="1"/>
          <p:nvPr/>
        </p:nvSpPr>
        <p:spPr>
          <a:xfrm>
            <a:off x="778495" y="673792"/>
            <a:ext cx="14243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STP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749C91-4AE8-DF9E-5A8B-EC629228CFBD}"/>
              </a:ext>
            </a:extLst>
          </p:cNvPr>
          <p:cNvSpPr txBox="1"/>
          <p:nvPr/>
        </p:nvSpPr>
        <p:spPr>
          <a:xfrm>
            <a:off x="1134095" y="1593928"/>
            <a:ext cx="38872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Segmentation &amp; Targeting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6D83D88-431A-BD28-D3D4-76FC41F95D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21B65AAF-B5E3-48D5-D311-1EEDEBFDB76E}"/>
              </a:ext>
            </a:extLst>
          </p:cNvPr>
          <p:cNvGrpSpPr/>
          <p:nvPr/>
        </p:nvGrpSpPr>
        <p:grpSpPr>
          <a:xfrm>
            <a:off x="945424" y="2502743"/>
            <a:ext cx="6111868" cy="571286"/>
            <a:chOff x="1013128" y="1841927"/>
            <a:chExt cx="6111868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3A26479-305B-6A1C-987B-D8F1521B0CA1}"/>
                </a:ext>
              </a:extLst>
            </p:cNvPr>
            <p:cNvSpPr txBox="1"/>
            <p:nvPr/>
          </p:nvSpPr>
          <p:spPr>
            <a:xfrm>
              <a:off x="1013128" y="1841927"/>
              <a:ext cx="61118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Targeting (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타겟팅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3FCC4147-5078-7280-20AD-C88120821EAB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51AB35A-4DEA-662B-4C3B-CEC0C5FB7497}"/>
              </a:ext>
            </a:extLst>
          </p:cNvPr>
          <p:cNvGrpSpPr/>
          <p:nvPr/>
        </p:nvGrpSpPr>
        <p:grpSpPr>
          <a:xfrm>
            <a:off x="1490645" y="3301888"/>
            <a:ext cx="7176617" cy="863570"/>
            <a:chOff x="3965516" y="2790917"/>
            <a:chExt cx="7176617" cy="86357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F7E5ED-3187-4B9D-3B39-BB31E1A28CD9}"/>
                </a:ext>
              </a:extLst>
            </p:cNvPr>
            <p:cNvSpPr txBox="1"/>
            <p:nvPr/>
          </p:nvSpPr>
          <p:spPr>
            <a:xfrm>
              <a:off x="4282222" y="2790917"/>
              <a:ext cx="685991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세분화된 그룹 중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누구의 문제를 가장 먼저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그리고 집중적으로 해결할 것인가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전략적으로 선택하는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선택과 집중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 단계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6262B92A-E201-B5A8-E54E-A13D2E7827D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027727F6-15DE-F163-2007-3A2D1F62261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E7CCA78A-5426-1D0A-04F4-90E1ADA3C34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6F7C5AC2-4418-59CA-395E-96D5CAE9EC7B}"/>
              </a:ext>
            </a:extLst>
          </p:cNvPr>
          <p:cNvSpPr/>
          <p:nvPr/>
        </p:nvSpPr>
        <p:spPr>
          <a:xfrm>
            <a:off x="2782720" y="4255068"/>
            <a:ext cx="4219864" cy="198222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112658-06EC-58BC-C4A1-98639F4D0A28}"/>
              </a:ext>
            </a:extLst>
          </p:cNvPr>
          <p:cNvSpPr txBox="1"/>
          <p:nvPr/>
        </p:nvSpPr>
        <p:spPr>
          <a:xfrm>
            <a:off x="2595151" y="4907797"/>
            <a:ext cx="4595002" cy="120507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문제의 심각성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/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절박성</a:t>
            </a:r>
          </a:p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정책 개입의 효과성</a:t>
            </a:r>
          </a:p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한정된 자원 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예산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인력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B7B26-B1F6-3618-5301-6FB1617E0493}"/>
              </a:ext>
            </a:extLst>
          </p:cNvPr>
          <p:cNvSpPr txBox="1"/>
          <p:nvPr/>
        </p:nvSpPr>
        <p:spPr>
          <a:xfrm>
            <a:off x="3963428" y="4342854"/>
            <a:ext cx="1858449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선택 기준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598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C1C10-36F9-E18E-C2EE-35FD5155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8ED3329-55D2-B407-690F-BC8D8267A0EA}"/>
              </a:ext>
            </a:extLst>
          </p:cNvPr>
          <p:cNvSpPr txBox="1"/>
          <p:nvPr/>
        </p:nvSpPr>
        <p:spPr>
          <a:xfrm>
            <a:off x="778495" y="673792"/>
            <a:ext cx="14243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STP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998167-FDF5-2CA5-B041-BB5B853184FF}"/>
              </a:ext>
            </a:extLst>
          </p:cNvPr>
          <p:cNvSpPr txBox="1"/>
          <p:nvPr/>
        </p:nvSpPr>
        <p:spPr>
          <a:xfrm>
            <a:off x="1134095" y="1593928"/>
            <a:ext cx="38872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Segmentation &amp; Targeting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F779AD-5FBB-9D71-2FC3-80CBF111B3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1AE6FA7A-195A-834A-6329-A18DA6FAAE3A}"/>
              </a:ext>
            </a:extLst>
          </p:cNvPr>
          <p:cNvGrpSpPr/>
          <p:nvPr/>
        </p:nvGrpSpPr>
        <p:grpSpPr>
          <a:xfrm>
            <a:off x="945424" y="2502743"/>
            <a:ext cx="6111868" cy="571286"/>
            <a:chOff x="1013128" y="1841927"/>
            <a:chExt cx="6111868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A70A61C-B58A-B64B-56DC-F069D165717D}"/>
                </a:ext>
              </a:extLst>
            </p:cNvPr>
            <p:cNvSpPr txBox="1"/>
            <p:nvPr/>
          </p:nvSpPr>
          <p:spPr>
            <a:xfrm>
              <a:off x="1013128" y="1841927"/>
              <a:ext cx="61118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Targeting (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타겟팅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63AE5488-04EF-235F-0404-487CA2A7153A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238C1E6A-48FB-ED08-7F24-B4EC0518FB7D}"/>
              </a:ext>
            </a:extLst>
          </p:cNvPr>
          <p:cNvGrpSpPr/>
          <p:nvPr/>
        </p:nvGrpSpPr>
        <p:grpSpPr>
          <a:xfrm>
            <a:off x="1490645" y="3301888"/>
            <a:ext cx="7176617" cy="463460"/>
            <a:chOff x="3965516" y="2790917"/>
            <a:chExt cx="7176617" cy="46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50259E-4225-8876-9EDA-30637570F3F7}"/>
                </a:ext>
              </a:extLst>
            </p:cNvPr>
            <p:cNvSpPr txBox="1"/>
            <p:nvPr/>
          </p:nvSpPr>
          <p:spPr>
            <a:xfrm>
              <a:off x="4282222" y="2790917"/>
              <a:ext cx="685991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청년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 중 누구에게 집중할 것인가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 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5F64782A-89AA-6323-091E-1FDDF165707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E93CC0D9-A033-0661-5F8D-C0763E74A47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82169713-FB6F-1534-BD6D-A9FBDA426E7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A295F1D-C434-1161-044A-32226FC53343}"/>
              </a:ext>
            </a:extLst>
          </p:cNvPr>
          <p:cNvSpPr txBox="1"/>
          <p:nvPr/>
        </p:nvSpPr>
        <p:spPr>
          <a:xfrm>
            <a:off x="1888979" y="3824654"/>
            <a:ext cx="7194695" cy="166378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여러 청년 그룹 중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복합적인 어려움을 겪을 가능성이 높은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저소득층 한부모 청년 가구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를 주요 타겟으로 선정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모두를 위한 얕은 정책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보다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가장 도움이 필요한 사람을 위한 깊은 정책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 더 효과적일 수 있음</a:t>
            </a:r>
          </a:p>
        </p:txBody>
      </p:sp>
    </p:spTree>
    <p:extLst>
      <p:ext uri="{BB962C8B-B14F-4D97-AF65-F5344CB8AC3E}">
        <p14:creationId xmlns:p14="http://schemas.microsoft.com/office/powerpoint/2010/main" val="9377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07CB5-1720-90C2-139A-0D0C48C20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4D5C61A3-D215-4EFC-F54B-05B49A8EA50F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5540D721-B357-ACA5-5CD5-93A8D490BA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AEDCDE73-3B19-6145-D4A9-CA173BC278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31E9C17-E25C-EFFF-3AA1-706F19306DCE}"/>
              </a:ext>
            </a:extLst>
          </p:cNvPr>
          <p:cNvSpPr txBox="1"/>
          <p:nvPr/>
        </p:nvSpPr>
        <p:spPr>
          <a:xfrm>
            <a:off x="5200563" y="711892"/>
            <a:ext cx="179087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생각해보기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pic>
        <p:nvPicPr>
          <p:cNvPr id="4" name="그림 3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7A2DB2A-BA8C-CF20-2743-C562A1185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248" y="1741714"/>
            <a:ext cx="6822552" cy="4593772"/>
          </a:xfrm>
          <a:prstGeom prst="rect">
            <a:avLst/>
          </a:prstGeom>
        </p:spPr>
      </p:pic>
      <p:pic>
        <p:nvPicPr>
          <p:cNvPr id="5" name="그림 4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92D633-FDD0-6629-3EBC-445AF10D0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1138" y="2544914"/>
            <a:ext cx="866774" cy="7155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C3F98F-B8FC-9C6D-EE06-22D64DF2CCD0}"/>
              </a:ext>
            </a:extLst>
          </p:cNvPr>
          <p:cNvSpPr txBox="1"/>
          <p:nvPr/>
        </p:nvSpPr>
        <p:spPr>
          <a:xfrm>
            <a:off x="1582896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로드맵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Roadmap)</a:t>
            </a: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16B61083-1D15-D47F-E400-83C6C1D8361A}"/>
              </a:ext>
            </a:extLst>
          </p:cNvPr>
          <p:cNvCxnSpPr>
            <a:cxnSpLocks/>
          </p:cNvCxnSpPr>
          <p:nvPr/>
        </p:nvCxnSpPr>
        <p:spPr>
          <a:xfrm flipH="1">
            <a:off x="2009311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82C67866-C22B-D488-3110-E0388216ACD6}"/>
              </a:ext>
            </a:extLst>
          </p:cNvPr>
          <p:cNvGrpSpPr/>
          <p:nvPr/>
        </p:nvGrpSpPr>
        <p:grpSpPr>
          <a:xfrm>
            <a:off x="1814822" y="3918633"/>
            <a:ext cx="5807377" cy="463460"/>
            <a:chOff x="3965516" y="2790917"/>
            <a:chExt cx="5807377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753863-03D1-F123-6C82-88001E04378F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기술 통계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데이터의 큰 그림 그리기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1A3C6A37-1680-E80D-5435-FACA92C6E9C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0651BCD6-9EFF-6F68-A43A-012177EA429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7A03ECDE-CD42-4C60-DE2F-50C4701FB6E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DB6607E-D7C8-CB8A-7B89-2B705C194872}"/>
              </a:ext>
            </a:extLst>
          </p:cNvPr>
          <p:cNvGrpSpPr/>
          <p:nvPr/>
        </p:nvGrpSpPr>
        <p:grpSpPr>
          <a:xfrm>
            <a:off x="1814822" y="4401884"/>
            <a:ext cx="5807377" cy="463460"/>
            <a:chOff x="3965516" y="2790917"/>
            <a:chExt cx="5807377" cy="4634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34B6668-ED46-28C2-3F8C-941D8FFBC80E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상관관계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vs.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인과관계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관계의 함정 피하기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63BDABA8-0F63-D60C-2D1F-2FD978FBF08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F430195A-2894-384D-AECE-59B0F3EAB2E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271888FA-2AF8-458C-F21D-FB3815C93EC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7496319D-E96A-F232-F1AD-A2C372F4725D}"/>
              </a:ext>
            </a:extLst>
          </p:cNvPr>
          <p:cNvGrpSpPr/>
          <p:nvPr/>
        </p:nvGrpSpPr>
        <p:grpSpPr>
          <a:xfrm>
            <a:off x="1814822" y="4885135"/>
            <a:ext cx="5807377" cy="463460"/>
            <a:chOff x="3965516" y="2790917"/>
            <a:chExt cx="5807377" cy="4634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AF2111-F4D8-E227-A59C-EAE18065D9B5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통합 분석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이야기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질적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숫자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양적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합치기</a:t>
              </a: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95EE3792-BE6F-0187-55C0-AC05394B7CE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243D6379-059A-2865-48F7-5B1D8028C00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8E50ADEF-1247-CD33-1027-179EF2C8C58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F8B082CC-1F56-C2CD-C4DD-9BDE6D11F847}"/>
              </a:ext>
            </a:extLst>
          </p:cNvPr>
          <p:cNvGrpSpPr/>
          <p:nvPr/>
        </p:nvGrpSpPr>
        <p:grpSpPr>
          <a:xfrm>
            <a:off x="1814822" y="5368386"/>
            <a:ext cx="5807377" cy="863570"/>
            <a:chOff x="3965516" y="2790917"/>
            <a:chExt cx="5807377" cy="8635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00E97D-CA8F-ACF2-3747-2369EFB7E03F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수집된 숫자들 속에서 어떻게 의미 있는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신호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찾아낼 수 있을까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?"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45402E4D-BC87-41ED-6F57-BC68F5A8F5F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9" name="원호 28">
                <a:extLst>
                  <a:ext uri="{FF2B5EF4-FFF2-40B4-BE49-F238E27FC236}">
                    <a16:creationId xmlns:a16="http://schemas.microsoft.com/office/drawing/2014/main" id="{409D7684-BEBA-08CE-D4B1-31643CBC5BD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3881CEDE-430C-3110-33D8-6E885FE39A9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418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76714-9DFB-E912-27F1-0ABB3403B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47478CA-FA90-8CD6-1DAB-F864D35BECBD}"/>
              </a:ext>
            </a:extLst>
          </p:cNvPr>
          <p:cNvSpPr txBox="1"/>
          <p:nvPr/>
        </p:nvSpPr>
        <p:spPr>
          <a:xfrm>
            <a:off x="778495" y="673792"/>
            <a:ext cx="14243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STP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349E8-628B-F1FF-1BCB-2E83C01E70EF}"/>
              </a:ext>
            </a:extLst>
          </p:cNvPr>
          <p:cNvSpPr txBox="1"/>
          <p:nvPr/>
        </p:nvSpPr>
        <p:spPr>
          <a:xfrm>
            <a:off x="1134095" y="1593928"/>
            <a:ext cx="17727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Positioning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A7A65E6-A0DA-E5EB-7D6D-8F4BEE91D2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3D4298BD-BCF4-4C39-6B48-B3EE96060E08}"/>
              </a:ext>
            </a:extLst>
          </p:cNvPr>
          <p:cNvGrpSpPr/>
          <p:nvPr/>
        </p:nvGrpSpPr>
        <p:grpSpPr>
          <a:xfrm>
            <a:off x="945424" y="2502743"/>
            <a:ext cx="6111868" cy="571286"/>
            <a:chOff x="1013128" y="1841927"/>
            <a:chExt cx="6111868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36AB5E-0627-7D83-DF84-C89905E0FDD3}"/>
                </a:ext>
              </a:extLst>
            </p:cNvPr>
            <p:cNvSpPr txBox="1"/>
            <p:nvPr/>
          </p:nvSpPr>
          <p:spPr>
            <a:xfrm>
              <a:off x="1013128" y="1841927"/>
              <a:ext cx="61118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P: Positioning (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포지셔닝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D57084A3-49AC-D9D7-101A-BF1827FEAAD7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E3B021EE-3DD6-4F5D-97AA-7F3403E55729}"/>
              </a:ext>
            </a:extLst>
          </p:cNvPr>
          <p:cNvGrpSpPr/>
          <p:nvPr/>
        </p:nvGrpSpPr>
        <p:grpSpPr>
          <a:xfrm>
            <a:off x="1490645" y="3301888"/>
            <a:ext cx="7176617" cy="1263679"/>
            <a:chOff x="3965516" y="2790917"/>
            <a:chExt cx="7176617" cy="126367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A2375D-20AC-6A7C-726E-7DB6D5BAE807}"/>
                </a:ext>
              </a:extLst>
            </p:cNvPr>
            <p:cNvSpPr txBox="1"/>
            <p:nvPr/>
          </p:nvSpPr>
          <p:spPr>
            <a:xfrm>
              <a:off x="4282222" y="2790917"/>
              <a:ext cx="6859911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선정된 타겟 집단에게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우리 정책이 제공하는 </a:t>
              </a:r>
              <a:r>
                <a:rPr lang="ko-KR" altLang="en-US" sz="20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차별적인 가치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핵심 메시지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명확히 하여 그들의 마음속에 바람직한 모습으로 자리 잡게 하는 과정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F3BAF8B-EB88-5D52-C406-0C91A3688C3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51ED99B3-CD8B-2A80-8627-EACC5B4FB26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25D328FE-5861-03FC-A3C3-E910F0BD123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2F2788DA-7EDE-5FFC-F826-E4BA4E369CC9}"/>
              </a:ext>
            </a:extLst>
          </p:cNvPr>
          <p:cNvGrpSpPr/>
          <p:nvPr/>
        </p:nvGrpSpPr>
        <p:grpSpPr>
          <a:xfrm>
            <a:off x="1490645" y="4610967"/>
            <a:ext cx="7176617" cy="463460"/>
            <a:chOff x="3965516" y="2790917"/>
            <a:chExt cx="7176617" cy="4634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83497E-6660-50EB-55B7-F368D319887F}"/>
                </a:ext>
              </a:extLst>
            </p:cNvPr>
            <p:cNvSpPr txBox="1"/>
            <p:nvPr/>
          </p:nvSpPr>
          <p:spPr>
            <a:xfrm>
              <a:off x="4282222" y="2790917"/>
              <a:ext cx="685991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우리의 정책은 타겟에게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무엇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으로 기억되길 원하는가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?“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6115EBD-2098-3FE9-E1AA-A28F5BE625E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7C0CFD55-B41D-8616-39CA-29AE42D7595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90440AB2-6833-F225-EE9D-67258E9C943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291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194D0-DB2F-6E3F-E7BD-C01CA7785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FB0880D-E706-839D-963B-E49B2D6E5EF8}"/>
              </a:ext>
            </a:extLst>
          </p:cNvPr>
          <p:cNvSpPr txBox="1"/>
          <p:nvPr/>
        </p:nvSpPr>
        <p:spPr>
          <a:xfrm>
            <a:off x="778495" y="673792"/>
            <a:ext cx="14243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STP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596182-455A-4F15-4E4C-F2593437B035}"/>
              </a:ext>
            </a:extLst>
          </p:cNvPr>
          <p:cNvSpPr txBox="1"/>
          <p:nvPr/>
        </p:nvSpPr>
        <p:spPr>
          <a:xfrm>
            <a:off x="1134095" y="1593928"/>
            <a:ext cx="17727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Positioning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122A32-D08D-BD15-95E2-1FA7CE006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A9FCD8B-08BA-8416-A482-B4D53729F1F3}"/>
              </a:ext>
            </a:extLst>
          </p:cNvPr>
          <p:cNvGrpSpPr/>
          <p:nvPr/>
        </p:nvGrpSpPr>
        <p:grpSpPr>
          <a:xfrm>
            <a:off x="945424" y="2502743"/>
            <a:ext cx="6111868" cy="571286"/>
            <a:chOff x="1013128" y="1841927"/>
            <a:chExt cx="6111868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E040A7-0681-5B91-90A4-53B080519F15}"/>
                </a:ext>
              </a:extLst>
            </p:cNvPr>
            <p:cNvSpPr txBox="1"/>
            <p:nvPr/>
          </p:nvSpPr>
          <p:spPr>
            <a:xfrm>
              <a:off x="1013128" y="1841927"/>
              <a:ext cx="61118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P: Positioning (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포지셔닝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72589976-7790-299D-BB77-3DFC994BE775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9F403BFA-6054-D9DF-2F38-A469828A2742}"/>
              </a:ext>
            </a:extLst>
          </p:cNvPr>
          <p:cNvGrpSpPr/>
          <p:nvPr/>
        </p:nvGrpSpPr>
        <p:grpSpPr>
          <a:xfrm>
            <a:off x="1490645" y="3301888"/>
            <a:ext cx="7176617" cy="863570"/>
            <a:chOff x="3965516" y="2790917"/>
            <a:chExt cx="7176617" cy="8635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21F110-DD4B-E504-EDBB-A09E95641471}"/>
                </a:ext>
              </a:extLst>
            </p:cNvPr>
            <p:cNvSpPr txBox="1"/>
            <p:nvPr/>
          </p:nvSpPr>
          <p:spPr>
            <a:xfrm>
              <a:off x="4282222" y="2790917"/>
              <a:ext cx="685991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저소득층 한부모 청년 가구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위한 돌봄 정책</a:t>
              </a:r>
            </a:p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어떻게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포지셔닝할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것인가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 (Positioning Strategy)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9DC5E9C7-FC52-FA95-637A-2B4C908340E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BFD881D9-B328-2FB3-332F-8D7E2C73FA9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8C9FDFF5-B447-63CD-937F-F725D2BF7B3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211134F-45AD-8085-FBCF-92E9A656D978}"/>
              </a:ext>
            </a:extLst>
          </p:cNvPr>
          <p:cNvSpPr txBox="1"/>
          <p:nvPr/>
        </p:nvSpPr>
        <p:spPr>
          <a:xfrm>
            <a:off x="1888980" y="4121638"/>
            <a:ext cx="6575082" cy="246400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우리 정책은 바쁜 한부모 가정을 위한 가장 편리한 맞춤 돌봄 서비스입니다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.“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우리 정책은 양육비 부담을 덜어주는 가장 경제적인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돌봄 선택지입니다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.“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우리 정책은 아이와 깊이 교감하는 가장 믿을 수 있는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돌봄 파트너입니다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."</a:t>
            </a:r>
          </a:p>
        </p:txBody>
      </p:sp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4C3CAAB3-0C32-FDF0-E8CA-26E085DA2E88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4196636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013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49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89947-FDCC-38DA-894C-2E2E44A1F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7592CED-15C8-6552-275D-3BD8FAA49000}"/>
              </a:ext>
            </a:extLst>
          </p:cNvPr>
          <p:cNvSpPr txBox="1"/>
          <p:nvPr/>
        </p:nvSpPr>
        <p:spPr>
          <a:xfrm>
            <a:off x="5109833" y="711892"/>
            <a:ext cx="19723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팀 실습 연계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70E3781D-8756-EE25-8C62-1B2E958B65F7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A293ADBC-62E7-A665-058C-396EEA5170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090D2B1F-E954-47C0-0EC6-88F495D243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AC7E8D6-AC9D-773B-0A16-3959E8F1F41A}"/>
              </a:ext>
            </a:extLst>
          </p:cNvPr>
          <p:cNvSpPr txBox="1"/>
          <p:nvPr/>
        </p:nvSpPr>
        <p:spPr>
          <a:xfrm flipH="1">
            <a:off x="3876431" y="5665189"/>
            <a:ext cx="4439138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교내 일회용 컵 사용 문제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642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0F02E-1E1F-0F23-E7E3-2D02E8428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C858747-0A60-3E68-83A8-7194F2C12FB5}"/>
              </a:ext>
            </a:extLst>
          </p:cNvPr>
          <p:cNvSpPr txBox="1"/>
          <p:nvPr/>
        </p:nvSpPr>
        <p:spPr>
          <a:xfrm>
            <a:off x="5109833" y="711892"/>
            <a:ext cx="19723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팀 실습 연계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F7AC0289-BD2F-FFF2-8304-B080EF2E12CF}"/>
              </a:ext>
            </a:extLst>
          </p:cNvPr>
          <p:cNvGrpSpPr/>
          <p:nvPr/>
        </p:nvGrpSpPr>
        <p:grpSpPr>
          <a:xfrm>
            <a:off x="3593133" y="2111731"/>
            <a:ext cx="6738805" cy="571286"/>
            <a:chOff x="1013127" y="1841927"/>
            <a:chExt cx="6738805" cy="5712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372DA2-2E42-5F20-8690-1CE912F8F085}"/>
                </a:ext>
              </a:extLst>
            </p:cNvPr>
            <p:cNvSpPr txBox="1"/>
            <p:nvPr/>
          </p:nvSpPr>
          <p:spPr>
            <a:xfrm>
              <a:off x="1013127" y="1841927"/>
              <a:ext cx="673880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Activity 1: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설문조사 문항 설계 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8D1EDC58-351B-60F9-F283-83CF60B47667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CF431CFE-F70B-3806-B173-0835ADA64CBB}"/>
              </a:ext>
            </a:extLst>
          </p:cNvPr>
          <p:cNvGrpSpPr/>
          <p:nvPr/>
        </p:nvGrpSpPr>
        <p:grpSpPr>
          <a:xfrm>
            <a:off x="4258255" y="2877716"/>
            <a:ext cx="6465835" cy="469359"/>
            <a:chOff x="3965516" y="2790917"/>
            <a:chExt cx="6465835" cy="46935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189FD5-696C-664F-B4A0-8C5FDDA36A60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질적 가설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D2B7F0DC-18D3-7723-61A0-636BAB78053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4DDBF6F3-61BE-DDB6-C997-46D665679BE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60877C29-7FA0-9FFE-4ED8-D3CB5B9A843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8FD21B4-FF99-EB21-594E-A443D963A6C8}"/>
              </a:ext>
            </a:extLst>
          </p:cNvPr>
          <p:cNvSpPr txBox="1"/>
          <p:nvPr/>
        </p:nvSpPr>
        <p:spPr>
          <a:xfrm>
            <a:off x="4702518" y="3331810"/>
            <a:ext cx="6575082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학생들은 텀블러가 친환경적인 것을 알지만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휴대와 세척이 불편해서 일회용 컵을 쓴다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."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8F85C35-CA0F-CB0F-0FCD-BF65C8E8DA40}"/>
              </a:ext>
            </a:extLst>
          </p:cNvPr>
          <p:cNvGrpSpPr/>
          <p:nvPr/>
        </p:nvGrpSpPr>
        <p:grpSpPr>
          <a:xfrm>
            <a:off x="4254347" y="4233687"/>
            <a:ext cx="6465835" cy="469359"/>
            <a:chOff x="3965516" y="2790917"/>
            <a:chExt cx="6465835" cy="46935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E31150-76B6-3FFA-1662-7A5688EB4A5F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검증 문항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예시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F0374440-15F9-550C-6DB1-E326D1898E7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9BCEC3D8-70C7-CBCA-9EFC-149F93C048E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64" name="자유형: 도형 63">
                <a:extLst>
                  <a:ext uri="{FF2B5EF4-FFF2-40B4-BE49-F238E27FC236}">
                    <a16:creationId xmlns:a16="http://schemas.microsoft.com/office/drawing/2014/main" id="{18E901FF-BC47-286C-AF3A-2C4EE4743DB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D70EA3C-D17A-86E1-DC9D-DC6E2A58D86F}"/>
              </a:ext>
            </a:extLst>
          </p:cNvPr>
          <p:cNvSpPr txBox="1"/>
          <p:nvPr/>
        </p:nvSpPr>
        <p:spPr>
          <a:xfrm>
            <a:off x="4698609" y="4687781"/>
            <a:ext cx="6688405" cy="166378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나는 텀블러를 매일 휴대하는 것이 번거롭다고 느낀다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." (5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점 척도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나는 교내에 텀블러를 세척할 장소가 부족하다고 생각한다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." (5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점 척도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121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9287A-9E36-F7F1-DF71-AAEA78BF0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008D8E3-1944-3DDA-5D87-8E6D6A879E01}"/>
              </a:ext>
            </a:extLst>
          </p:cNvPr>
          <p:cNvSpPr txBox="1"/>
          <p:nvPr/>
        </p:nvSpPr>
        <p:spPr>
          <a:xfrm>
            <a:off x="5109833" y="711892"/>
            <a:ext cx="19723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팀 실습 연계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6A2BCCE9-12BC-699F-7D05-A2DFC8A99EE5}"/>
              </a:ext>
            </a:extLst>
          </p:cNvPr>
          <p:cNvGrpSpPr/>
          <p:nvPr/>
        </p:nvGrpSpPr>
        <p:grpSpPr>
          <a:xfrm>
            <a:off x="3593133" y="2111731"/>
            <a:ext cx="6738805" cy="571286"/>
            <a:chOff x="1013127" y="1841927"/>
            <a:chExt cx="6738805" cy="5712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7FFDC7-5935-E218-A4B8-5BC509BC03C3}"/>
                </a:ext>
              </a:extLst>
            </p:cNvPr>
            <p:cNvSpPr txBox="1"/>
            <p:nvPr/>
          </p:nvSpPr>
          <p:spPr>
            <a:xfrm>
              <a:off x="1013127" y="1841927"/>
              <a:ext cx="673880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Activity 2: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데이터 분석 계획 수립 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943AEA8B-A3E1-4AD4-6078-533237DBBB2E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F9FB7F9-5C24-65E6-2990-96FFCDDE328F}"/>
              </a:ext>
            </a:extLst>
          </p:cNvPr>
          <p:cNvGrpSpPr/>
          <p:nvPr/>
        </p:nvGrpSpPr>
        <p:grpSpPr>
          <a:xfrm>
            <a:off x="4258255" y="2877716"/>
            <a:ext cx="6465835" cy="469359"/>
            <a:chOff x="3965516" y="2790917"/>
            <a:chExt cx="6465835" cy="46935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A3D34B-D099-07A1-88D5-979F76B9FB07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분석 목표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예시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B91A137F-BB98-FDE3-3DBF-67FE68BC36D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B95F4A5B-F70B-95DA-F10B-9FD36C9C215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38D6D6D7-ABC2-AAA9-2F1D-F583C1A20B7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CB1C71F-C2A2-18EC-79E5-322DED1F4166}"/>
              </a:ext>
            </a:extLst>
          </p:cNvPr>
          <p:cNvSpPr txBox="1"/>
          <p:nvPr/>
        </p:nvSpPr>
        <p:spPr>
          <a:xfrm>
            <a:off x="4702518" y="3331810"/>
            <a:ext cx="6575082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기술 통계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우리 학교 학생들의 일일 평균 일회용 컵 사용량을 파악한다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956016D-96FE-D54F-2872-0E51DE1D3494}"/>
              </a:ext>
            </a:extLst>
          </p:cNvPr>
          <p:cNvSpPr txBox="1"/>
          <p:nvPr/>
        </p:nvSpPr>
        <p:spPr>
          <a:xfrm>
            <a:off x="4698609" y="4234489"/>
            <a:ext cx="6688405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교차 분석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등하교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거리에 따라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휴대의 번거로움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점수에 차이가 있는지 비교한다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482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9A07E-F458-66B8-9F5E-A4BE6EC39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C7F483C-3690-609F-14DE-24DFD74353CC}"/>
              </a:ext>
            </a:extLst>
          </p:cNvPr>
          <p:cNvSpPr txBox="1"/>
          <p:nvPr/>
        </p:nvSpPr>
        <p:spPr>
          <a:xfrm>
            <a:off x="5109833" y="711892"/>
            <a:ext cx="19723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팀 실습 연계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02F2D21F-3B64-3414-B415-FF016D54D216}"/>
              </a:ext>
            </a:extLst>
          </p:cNvPr>
          <p:cNvGrpSpPr/>
          <p:nvPr/>
        </p:nvGrpSpPr>
        <p:grpSpPr>
          <a:xfrm>
            <a:off x="3593133" y="2111731"/>
            <a:ext cx="6738805" cy="571286"/>
            <a:chOff x="1013127" y="1841927"/>
            <a:chExt cx="6738805" cy="5712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D03F9C7-508A-1634-54C7-9D2E7D1B8F47}"/>
                </a:ext>
              </a:extLst>
            </p:cNvPr>
            <p:cNvSpPr txBox="1"/>
            <p:nvPr/>
          </p:nvSpPr>
          <p:spPr>
            <a:xfrm>
              <a:off x="1013127" y="1841927"/>
              <a:ext cx="673880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Activity 3: STP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분석을 통한 타겟 설정 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83F3E540-DBDC-D4CD-E3ED-A23EA85D1A27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8BDE78E0-C887-7B18-BBF9-C912EC397079}"/>
              </a:ext>
            </a:extLst>
          </p:cNvPr>
          <p:cNvGrpSpPr/>
          <p:nvPr/>
        </p:nvGrpSpPr>
        <p:grpSpPr>
          <a:xfrm>
            <a:off x="4258255" y="2877716"/>
            <a:ext cx="6465835" cy="469359"/>
            <a:chOff x="3965516" y="2790917"/>
            <a:chExt cx="6465835" cy="46935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D40C99-5788-2D27-5F80-F0A8E669E609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Segmentation 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세분화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07F83901-30B6-50A9-512C-8D99EC66229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93CA4D3A-F3B5-7682-B455-B02A229EEE2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8FF6E3AC-50EF-CB9E-EC8D-A47A4CE8BDC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67DBAC9-E0ED-125C-A5D1-5D594BAF9F4C}"/>
              </a:ext>
            </a:extLst>
          </p:cNvPr>
          <p:cNvSpPr txBox="1"/>
          <p:nvPr/>
        </p:nvSpPr>
        <p:spPr>
          <a:xfrm>
            <a:off x="4702518" y="3331810"/>
            <a:ext cx="6575082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환경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열성층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/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편의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추구층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/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무관심층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AE01EA33-C455-2D99-57CE-38CEC15B1898}"/>
              </a:ext>
            </a:extLst>
          </p:cNvPr>
          <p:cNvGrpSpPr/>
          <p:nvPr/>
        </p:nvGrpSpPr>
        <p:grpSpPr>
          <a:xfrm>
            <a:off x="4262166" y="3850730"/>
            <a:ext cx="6465835" cy="469359"/>
            <a:chOff x="3965516" y="2790917"/>
            <a:chExt cx="6465835" cy="46935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184FD0-258F-12D3-FF17-DD468C7C1F56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Targeting 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타겟팅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4469185C-3C13-6736-37FF-E5EE7FF1D97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5" name="원호 4">
                <a:extLst>
                  <a:ext uri="{FF2B5EF4-FFF2-40B4-BE49-F238E27FC236}">
                    <a16:creationId xmlns:a16="http://schemas.microsoft.com/office/drawing/2014/main" id="{B9FE8025-4F71-FD81-B4B1-494D1A8FDC7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6" name="자유형: 도형 5">
                <a:extLst>
                  <a:ext uri="{FF2B5EF4-FFF2-40B4-BE49-F238E27FC236}">
                    <a16:creationId xmlns:a16="http://schemas.microsoft.com/office/drawing/2014/main" id="{BD89467C-78B4-96C6-DAA3-7A1532AF791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1E6AEA7-B65F-DE3F-13EF-329754B46D39}"/>
              </a:ext>
            </a:extLst>
          </p:cNvPr>
          <p:cNvSpPr txBox="1"/>
          <p:nvPr/>
        </p:nvSpPr>
        <p:spPr>
          <a:xfrm>
            <a:off x="4706429" y="4304824"/>
            <a:ext cx="6575082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집단 규모가 크고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행동 변화 잠재력이 높은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편의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추구층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F768A67A-7456-2542-5D7D-79E8D2353182}"/>
              </a:ext>
            </a:extLst>
          </p:cNvPr>
          <p:cNvSpPr/>
          <p:nvPr/>
        </p:nvSpPr>
        <p:spPr>
          <a:xfrm>
            <a:off x="4845829" y="4904109"/>
            <a:ext cx="6236386" cy="99300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01C353-006D-465B-4ACD-FC5CFB6BE05D}"/>
              </a:ext>
            </a:extLst>
          </p:cNvPr>
          <p:cNvSpPr txBox="1"/>
          <p:nvPr/>
        </p:nvSpPr>
        <p:spPr>
          <a:xfrm>
            <a:off x="4926344" y="5004735"/>
            <a:ext cx="5913594" cy="79175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이들의 편의성을 개선해 줄 때</a:t>
            </a:r>
            <a: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br>
              <a:rPr lang="en-US" altLang="ko-KR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가장 큰 변화를 이끌어낼 수 있기 때문</a:t>
            </a:r>
          </a:p>
        </p:txBody>
      </p:sp>
    </p:spTree>
    <p:extLst>
      <p:ext uri="{BB962C8B-B14F-4D97-AF65-F5344CB8AC3E}">
        <p14:creationId xmlns:p14="http://schemas.microsoft.com/office/powerpoint/2010/main" val="120633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/>
      <p:bldP spid="14" grpId="0" animBg="1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606F-A3D4-7D81-CEC6-4A9F1A10E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F62F2BCA-1477-7FFA-2CC6-DA067F8507F4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C0CAE41-E83B-50EF-BD1F-652C09A8C4E9}"/>
              </a:ext>
            </a:extLst>
          </p:cNvPr>
          <p:cNvCxnSpPr>
            <a:cxnSpLocks/>
          </p:cNvCxnSpPr>
          <p:nvPr/>
        </p:nvCxnSpPr>
        <p:spPr>
          <a:xfrm>
            <a:off x="954857" y="0"/>
            <a:ext cx="2889403" cy="2889403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사각형: 잘린 한쪽 모서리 41">
            <a:extLst>
              <a:ext uri="{FF2B5EF4-FFF2-40B4-BE49-F238E27FC236}">
                <a16:creationId xmlns:a16="http://schemas.microsoft.com/office/drawing/2014/main" id="{89924406-804F-3AC7-06E5-3CA6AF0BB2EA}"/>
              </a:ext>
            </a:extLst>
          </p:cNvPr>
          <p:cNvSpPr/>
          <p:nvPr/>
        </p:nvSpPr>
        <p:spPr>
          <a:xfrm flipH="1" flipV="1">
            <a:off x="3844260" y="2899055"/>
            <a:ext cx="8347740" cy="1642840"/>
          </a:xfrm>
          <a:prstGeom prst="snip1Rect">
            <a:avLst>
              <a:gd name="adj" fmla="val 37614"/>
            </a:avLst>
          </a:prstGeom>
          <a:solidFill>
            <a:schemeClr val="bg1"/>
          </a:solidFill>
          <a:ln w="6350">
            <a:solidFill>
              <a:srgbClr val="C2CAED"/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AC46CF7-C38E-F32A-6D3C-2816BE5383C5}"/>
              </a:ext>
            </a:extLst>
          </p:cNvPr>
          <p:cNvGrpSpPr/>
          <p:nvPr/>
        </p:nvGrpSpPr>
        <p:grpSpPr>
          <a:xfrm>
            <a:off x="3483609" y="2529706"/>
            <a:ext cx="2698909" cy="400110"/>
            <a:chOff x="1033461" y="3920649"/>
            <a:chExt cx="2698909" cy="400110"/>
          </a:xfrm>
        </p:grpSpPr>
        <p:sp>
          <p:nvSpPr>
            <p:cNvPr id="44" name="평행 사변형 43">
              <a:extLst>
                <a:ext uri="{FF2B5EF4-FFF2-40B4-BE49-F238E27FC236}">
                  <a16:creationId xmlns:a16="http://schemas.microsoft.com/office/drawing/2014/main" id="{A4576C99-78A0-D2F3-1687-33240C921C41}"/>
                </a:ext>
              </a:extLst>
            </p:cNvPr>
            <p:cNvSpPr/>
            <p:nvPr/>
          </p:nvSpPr>
          <p:spPr>
            <a:xfrm flipH="1">
              <a:off x="1033461" y="3925253"/>
              <a:ext cx="2698909" cy="365760"/>
            </a:xfrm>
            <a:prstGeom prst="parallelogram">
              <a:avLst>
                <a:gd name="adj" fmla="val 9921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48F664-2F2E-11D3-DFBB-C25C84CB1542}"/>
                </a:ext>
              </a:extLst>
            </p:cNvPr>
            <p:cNvSpPr txBox="1"/>
            <p:nvPr/>
          </p:nvSpPr>
          <p:spPr>
            <a:xfrm>
              <a:off x="1569049" y="3920649"/>
              <a:ext cx="169629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다음 시간 안내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7EF3F01-3B4F-BC6C-4974-46B55A97B20D}"/>
              </a:ext>
            </a:extLst>
          </p:cNvPr>
          <p:cNvSpPr txBox="1"/>
          <p:nvPr/>
        </p:nvSpPr>
        <p:spPr>
          <a:xfrm>
            <a:off x="4654443" y="3342979"/>
            <a:ext cx="57291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0"/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문제 정의</a:t>
            </a:r>
            <a:r>
              <a:rPr lang="en-US" altLang="ko-KR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Problem Definition)</a:t>
            </a:r>
            <a:endParaRPr lang="ko-KR" altLang="en-US" sz="3200" spc="-150" dirty="0">
              <a:ln>
                <a:solidFill>
                  <a:srgbClr val="1F3C67">
                    <a:alpha val="0"/>
                  </a:srgbClr>
                </a:solidFill>
              </a:ln>
              <a:solidFill>
                <a:srgbClr val="002373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07DF8FFD-1CFF-3C6D-398E-A471BDDFE82F}"/>
              </a:ext>
            </a:extLst>
          </p:cNvPr>
          <p:cNvCxnSpPr>
            <a:cxnSpLocks/>
          </p:cNvCxnSpPr>
          <p:nvPr/>
        </p:nvCxnSpPr>
        <p:spPr>
          <a:xfrm>
            <a:off x="4466238" y="4541895"/>
            <a:ext cx="2316105" cy="2316105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F12642D-369F-711F-6745-F674A8DD171C}"/>
              </a:ext>
            </a:extLst>
          </p:cNvPr>
          <p:cNvGrpSpPr/>
          <p:nvPr/>
        </p:nvGrpSpPr>
        <p:grpSpPr>
          <a:xfrm rot="5400000" flipH="1">
            <a:off x="5353050" y="5978845"/>
            <a:ext cx="54768" cy="569116"/>
            <a:chOff x="895351" y="378145"/>
            <a:chExt cx="54768" cy="569116"/>
          </a:xfrm>
        </p:grpSpPr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51133F7C-EB19-4EB1-32ED-AA393DBD0710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9EC117A5-02CA-574C-E373-01E7993AC450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B5ED3E8F-A698-18A6-DDE7-CBC47A91089E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E6F1DAA-281C-2F7D-F33A-0DB34ED14771}"/>
              </a:ext>
            </a:extLst>
          </p:cNvPr>
          <p:cNvGrpSpPr/>
          <p:nvPr/>
        </p:nvGrpSpPr>
        <p:grpSpPr>
          <a:xfrm>
            <a:off x="7936276" y="5424807"/>
            <a:ext cx="473870" cy="473870"/>
            <a:chOff x="1150573" y="5434333"/>
            <a:chExt cx="473870" cy="473870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BB0FDD4F-E718-F03F-4222-BD9A7AE0A10D}"/>
                </a:ext>
              </a:extLst>
            </p:cNvPr>
            <p:cNvSpPr/>
            <p:nvPr/>
          </p:nvSpPr>
          <p:spPr>
            <a:xfrm>
              <a:off x="115057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4" name="그림 63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7F8A68D-03E2-C33D-208D-49261CF0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1574" y="5480051"/>
              <a:ext cx="441325" cy="387350"/>
            </a:xfrm>
            <a:prstGeom prst="rect">
              <a:avLst/>
            </a:prstGeom>
          </p:spPr>
        </p:pic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9EA10F1-DBD6-5C2A-865A-9AE53B733588}"/>
              </a:ext>
            </a:extLst>
          </p:cNvPr>
          <p:cNvGrpSpPr/>
          <p:nvPr/>
        </p:nvGrpSpPr>
        <p:grpSpPr>
          <a:xfrm>
            <a:off x="8594096" y="5424807"/>
            <a:ext cx="473870" cy="473870"/>
            <a:chOff x="1808393" y="5434333"/>
            <a:chExt cx="473870" cy="473870"/>
          </a:xfrm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1D031BC7-3297-00C8-3923-81D74F965CEA}"/>
                </a:ext>
              </a:extLst>
            </p:cNvPr>
            <p:cNvSpPr/>
            <p:nvPr/>
          </p:nvSpPr>
          <p:spPr>
            <a:xfrm>
              <a:off x="180839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7" name="그림 66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AA4FD80-4E47-1FDC-7346-31D5B533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60550" y="5499099"/>
              <a:ext cx="358775" cy="368301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D350994-055D-9529-729E-F2CF2FD0545C}"/>
              </a:ext>
            </a:extLst>
          </p:cNvPr>
          <p:cNvGrpSpPr/>
          <p:nvPr/>
        </p:nvGrpSpPr>
        <p:grpSpPr>
          <a:xfrm>
            <a:off x="9251916" y="5424807"/>
            <a:ext cx="473870" cy="473870"/>
            <a:chOff x="2466213" y="5434333"/>
            <a:chExt cx="473870" cy="473870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6230B3C0-E300-9F24-6606-5390D5670116}"/>
                </a:ext>
              </a:extLst>
            </p:cNvPr>
            <p:cNvSpPr/>
            <p:nvPr/>
          </p:nvSpPr>
          <p:spPr>
            <a:xfrm>
              <a:off x="246621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BB747F2-B149-3C2B-2DC8-046511CD2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05074" y="5480051"/>
              <a:ext cx="412751" cy="387350"/>
            </a:xfrm>
            <a:prstGeom prst="rect">
              <a:avLst/>
            </a:prstGeom>
          </p:spPr>
        </p:pic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C4D5713-1BA7-3C21-619B-785CC0421EF0}"/>
              </a:ext>
            </a:extLst>
          </p:cNvPr>
          <p:cNvGrpSpPr/>
          <p:nvPr/>
        </p:nvGrpSpPr>
        <p:grpSpPr>
          <a:xfrm>
            <a:off x="9909736" y="5424807"/>
            <a:ext cx="473870" cy="473870"/>
            <a:chOff x="3124033" y="5434333"/>
            <a:chExt cx="473870" cy="473870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E4AD3708-E8F3-0D0F-253A-C248B55CD70C}"/>
                </a:ext>
              </a:extLst>
            </p:cNvPr>
            <p:cNvSpPr/>
            <p:nvPr/>
          </p:nvSpPr>
          <p:spPr>
            <a:xfrm>
              <a:off x="312403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3" name="그림 72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D14013F-D31E-61FB-ECCA-AE070985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00400" y="5480051"/>
              <a:ext cx="339725" cy="387350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07F5D830-C2CF-C520-3958-535A4281B4FB}"/>
              </a:ext>
            </a:extLst>
          </p:cNvPr>
          <p:cNvGrpSpPr/>
          <p:nvPr/>
        </p:nvGrpSpPr>
        <p:grpSpPr>
          <a:xfrm>
            <a:off x="10567557" y="5424807"/>
            <a:ext cx="473870" cy="473870"/>
            <a:chOff x="3781854" y="5434333"/>
            <a:chExt cx="473870" cy="473870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14483898-55C4-251D-C48E-45227445D0D0}"/>
                </a:ext>
              </a:extLst>
            </p:cNvPr>
            <p:cNvSpPr/>
            <p:nvPr/>
          </p:nvSpPr>
          <p:spPr>
            <a:xfrm>
              <a:off x="3781854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6" name="그림 75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9EE5D50-D6C2-6524-101A-11D960D2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63974" y="5480051"/>
              <a:ext cx="390525" cy="387350"/>
            </a:xfrm>
            <a:prstGeom prst="rect">
              <a:avLst/>
            </a:prstGeom>
          </p:spPr>
        </p:pic>
      </p:grp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30CAA625-8CE8-4BDC-53BF-6C238D111AD6}"/>
              </a:ext>
            </a:extLst>
          </p:cNvPr>
          <p:cNvCxnSpPr/>
          <p:nvPr/>
        </p:nvCxnSpPr>
        <p:spPr>
          <a:xfrm flipH="1" flipV="1">
            <a:off x="0" y="53695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FE396D29-2DEB-7ACA-C2DF-12CCC31106B7}"/>
              </a:ext>
            </a:extLst>
          </p:cNvPr>
          <p:cNvCxnSpPr/>
          <p:nvPr/>
        </p:nvCxnSpPr>
        <p:spPr>
          <a:xfrm flipH="1" flipV="1">
            <a:off x="0" y="59410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35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AF6271-0FEB-CF85-DB44-90634101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E36193-6D5B-455C-E174-6699ACBC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6E105-118A-2935-D94D-579FD91DDF86}"/>
              </a:ext>
            </a:extLst>
          </p:cNvPr>
          <p:cNvSpPr txBox="1"/>
          <p:nvPr/>
        </p:nvSpPr>
        <p:spPr>
          <a:xfrm>
            <a:off x="1818228" y="2529890"/>
            <a:ext cx="855554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양적 분석 기초</a:t>
            </a: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기술 통계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C49B05A-532B-905B-183A-2D1C0B1EFE8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C45FCB1-C4D6-81F2-5C4F-C2F895414D58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977BA96-F4FA-B37B-13D7-12B6769C0CD1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E533642-171D-6AFB-496D-38F59B5774AD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22107A4-F820-3B99-9358-7CE7D3383E3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D7502EDB-5EF8-4F21-13F9-A78145591A7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05D6B2-37AD-8BD3-2674-1C872232B31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05C9C5-80E2-2B7F-D973-CAAE9ABD8375}"/>
              </a:ext>
            </a:extLst>
          </p:cNvPr>
          <p:cNvSpPr txBox="1"/>
          <p:nvPr/>
        </p:nvSpPr>
        <p:spPr>
          <a:xfrm>
            <a:off x="6058220" y="1593371"/>
            <a:ext cx="39305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1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FB41B72-34EC-7923-3AB3-BF359F8C3F3D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B939906-3EB7-9C0C-3643-F5967DA45E9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8D3EF5B-13E3-5A34-473A-7A4A7288A37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839C1673-F14D-3D2A-09BC-606DE135F61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394A527-B2BA-C27A-9950-280D9AAF82A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69F53A0-9ED9-2355-198B-E4B5A93AE01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BFC96DB-196C-9E0D-8018-3E9DD4AF6CE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F0C89E3-A1E3-3BAB-7477-5A71C8649D8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447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E55B3EA-EF32-9675-FD10-6A6D5DAAB04B}"/>
              </a:ext>
            </a:extLst>
          </p:cNvPr>
          <p:cNvSpPr txBox="1"/>
          <p:nvPr/>
        </p:nvSpPr>
        <p:spPr>
          <a:xfrm>
            <a:off x="778495" y="673792"/>
            <a:ext cx="34756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양적 분석 기초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기술 통계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F469-C2E8-289A-8307-32263A3C7F76}"/>
              </a:ext>
            </a:extLst>
          </p:cNvPr>
          <p:cNvSpPr txBox="1"/>
          <p:nvPr/>
        </p:nvSpPr>
        <p:spPr>
          <a:xfrm>
            <a:off x="1134095" y="1593928"/>
            <a:ext cx="43941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기술통계가 보여주는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3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가지 분석 관점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738A90-EF42-1ACF-5DB7-8556CB613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02D81B2-A66C-4B2D-FBFF-8ADA2CF9F227}"/>
              </a:ext>
            </a:extLst>
          </p:cNvPr>
          <p:cNvSpPr/>
          <p:nvPr/>
        </p:nvSpPr>
        <p:spPr>
          <a:xfrm>
            <a:off x="514658" y="3068638"/>
            <a:ext cx="1443391" cy="1321993"/>
          </a:xfrm>
          <a:prstGeom prst="rect">
            <a:avLst/>
          </a:prstGeom>
          <a:solidFill>
            <a:schemeClr val="bg1">
              <a:alpha val="70000"/>
            </a:schemeClr>
          </a:solidFill>
          <a:ln w="6350">
            <a:solidFill>
              <a:srgbClr val="0B2EB7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데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3982ABA4-5639-992E-E1B4-4BB29EB62B0D}"/>
              </a:ext>
            </a:extLst>
          </p:cNvPr>
          <p:cNvSpPr/>
          <p:nvPr/>
        </p:nvSpPr>
        <p:spPr>
          <a:xfrm>
            <a:off x="2035002" y="3068637"/>
            <a:ext cx="1443391" cy="1321993"/>
          </a:xfrm>
          <a:prstGeom prst="rect">
            <a:avLst/>
          </a:prstGeom>
          <a:solidFill>
            <a:schemeClr val="bg1">
              <a:alpha val="70000"/>
            </a:schemeClr>
          </a:solidFill>
          <a:ln w="6350">
            <a:solidFill>
              <a:srgbClr val="0B2EB7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이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22C43CC-2AD9-3165-12A4-29C30616612D}"/>
              </a:ext>
            </a:extLst>
          </p:cNvPr>
          <p:cNvSpPr/>
          <p:nvPr/>
        </p:nvSpPr>
        <p:spPr>
          <a:xfrm>
            <a:off x="7616250" y="3068639"/>
            <a:ext cx="1443391" cy="1321993"/>
          </a:xfrm>
          <a:prstGeom prst="rect">
            <a:avLst/>
          </a:prstGeom>
          <a:solidFill>
            <a:schemeClr val="bg1">
              <a:alpha val="70000"/>
            </a:schemeClr>
          </a:solidFill>
          <a:ln w="6350">
            <a:solidFill>
              <a:srgbClr val="0B2EB7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분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2226A64-DE2C-4ACF-153F-9E780A570082}"/>
              </a:ext>
            </a:extLst>
          </p:cNvPr>
          <p:cNvSpPr/>
          <p:nvPr/>
        </p:nvSpPr>
        <p:spPr>
          <a:xfrm>
            <a:off x="9162246" y="3068638"/>
            <a:ext cx="1443391" cy="1321993"/>
          </a:xfrm>
          <a:prstGeom prst="rect">
            <a:avLst/>
          </a:prstGeom>
          <a:solidFill>
            <a:schemeClr val="bg1">
              <a:alpha val="70000"/>
            </a:schemeClr>
          </a:solidFill>
          <a:ln w="6350">
            <a:solidFill>
              <a:srgbClr val="0B2EB7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석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385B6EA-2E21-D4B1-F0BC-C31448044D0E}"/>
              </a:ext>
            </a:extLst>
          </p:cNvPr>
          <p:cNvSpPr/>
          <p:nvPr/>
        </p:nvSpPr>
        <p:spPr>
          <a:xfrm>
            <a:off x="3555347" y="3068638"/>
            <a:ext cx="1443391" cy="1321993"/>
          </a:xfrm>
          <a:prstGeom prst="rect">
            <a:avLst/>
          </a:prstGeom>
          <a:solidFill>
            <a:schemeClr val="bg1">
              <a:alpha val="70000"/>
            </a:schemeClr>
          </a:solidFill>
          <a:ln w="6350">
            <a:solidFill>
              <a:srgbClr val="0B2EB7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터</a:t>
            </a:r>
          </a:p>
        </p:txBody>
      </p:sp>
    </p:spTree>
    <p:extLst>
      <p:ext uri="{BB962C8B-B14F-4D97-AF65-F5344CB8AC3E}">
        <p14:creationId xmlns:p14="http://schemas.microsoft.com/office/powerpoint/2010/main" val="37076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3D018-2D73-2D14-AF73-7426914A4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텍스트, 그래픽 디자인, 일렉트릭 블루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784219-BFFB-C556-5342-6768C482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E795FB9-D124-DC0E-B804-2534425DCE43}"/>
              </a:ext>
            </a:extLst>
          </p:cNvPr>
          <p:cNvSpPr/>
          <p:nvPr/>
        </p:nvSpPr>
        <p:spPr>
          <a:xfrm>
            <a:off x="-4899" y="0"/>
            <a:ext cx="555498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D8EB4-2177-D22E-EAF5-3CC55B87A82A}"/>
              </a:ext>
            </a:extLst>
          </p:cNvPr>
          <p:cNvSpPr txBox="1"/>
          <p:nvPr/>
        </p:nvSpPr>
        <p:spPr>
          <a:xfrm>
            <a:off x="1426303" y="1360977"/>
            <a:ext cx="2512226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기술 통계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E3F6EDF3-192E-E68A-B34A-EA7ED45DF9C8}"/>
              </a:ext>
            </a:extLst>
          </p:cNvPr>
          <p:cNvGrpSpPr/>
          <p:nvPr/>
        </p:nvGrpSpPr>
        <p:grpSpPr>
          <a:xfrm>
            <a:off x="357565" y="2497352"/>
            <a:ext cx="5144468" cy="571286"/>
            <a:chOff x="1013128" y="1841927"/>
            <a:chExt cx="5144468" cy="5712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4BB588-5F7F-3D0A-7C1A-68F75F9A8638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중심 경향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Central Tendency)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1870AB25-CEFE-D100-BD82-F4766F02050C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CD9DE7AF-48E5-4ACE-322C-237982603DA0}"/>
              </a:ext>
            </a:extLst>
          </p:cNvPr>
          <p:cNvGrpSpPr/>
          <p:nvPr/>
        </p:nvGrpSpPr>
        <p:grpSpPr>
          <a:xfrm>
            <a:off x="1022686" y="3380566"/>
            <a:ext cx="4479347" cy="1669688"/>
            <a:chOff x="3965516" y="2790917"/>
            <a:chExt cx="4479347" cy="166968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AC3E8A-2CF9-2CE5-F728-89A97AFC6EA2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1669688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 만족도 평균 점수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통해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우리는 전반적인 만족도가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높은지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낮은지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데이터의 중심이 어디에 있는지를 한눈에 파악할 수 있음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9C3E017F-83D4-60F4-2462-75E94B706B4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CA39B34B-5CD1-635C-FD18-FF258BE5279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CD9F3C32-B138-3040-62B7-521C03E216E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967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58A32-3A4B-B0A0-E9FD-CDE6AF7A3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텍스트, 그래픽 디자인, 일렉트릭 블루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0BB0CF-F6E5-6ADC-6D17-BD2032CF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7631D01-3001-56A4-E998-D7DC11562307}"/>
              </a:ext>
            </a:extLst>
          </p:cNvPr>
          <p:cNvSpPr/>
          <p:nvPr/>
        </p:nvSpPr>
        <p:spPr>
          <a:xfrm>
            <a:off x="-4899" y="0"/>
            <a:ext cx="555498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4F7BA-3C36-0B97-CFC2-F51AF59E9C8A}"/>
              </a:ext>
            </a:extLst>
          </p:cNvPr>
          <p:cNvSpPr txBox="1"/>
          <p:nvPr/>
        </p:nvSpPr>
        <p:spPr>
          <a:xfrm>
            <a:off x="1426303" y="1360977"/>
            <a:ext cx="2512226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기술 통계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273D5E6F-DE10-39FC-5681-73607A8B1F92}"/>
              </a:ext>
            </a:extLst>
          </p:cNvPr>
          <p:cNvGrpSpPr/>
          <p:nvPr/>
        </p:nvGrpSpPr>
        <p:grpSpPr>
          <a:xfrm>
            <a:off x="357565" y="2497352"/>
            <a:ext cx="5144468" cy="571286"/>
            <a:chOff x="1013128" y="1841927"/>
            <a:chExt cx="5144468" cy="5712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AA7A98-040C-1491-8593-0196E94D1FD9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분포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Distribution)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4C5F10A0-FB5B-FB2B-C045-EC099AC8C8EE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80ADCEF-5AF1-540D-2E64-F6B503812EBD}"/>
              </a:ext>
            </a:extLst>
          </p:cNvPr>
          <p:cNvGrpSpPr/>
          <p:nvPr/>
        </p:nvGrpSpPr>
        <p:grpSpPr>
          <a:xfrm>
            <a:off x="1022686" y="3380566"/>
            <a:ext cx="4479347" cy="869469"/>
            <a:chOff x="3965516" y="2790917"/>
            <a:chExt cx="4479347" cy="86946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2E9694-6E69-8815-1316-56875B84E496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특정 응답이 얼마나 많은 비중을 차지하는지를 보는 것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63647726-9D73-996F-F40B-DC637068666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E623E256-5D89-F580-A995-3E729CEF971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0A2D5743-60D9-E170-4E84-48B7342637B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77253F50-35DA-6808-1D6F-43F4D0FC01E5}"/>
              </a:ext>
            </a:extLst>
          </p:cNvPr>
          <p:cNvGrpSpPr/>
          <p:nvPr/>
        </p:nvGrpSpPr>
        <p:grpSpPr>
          <a:xfrm>
            <a:off x="1022686" y="4228534"/>
            <a:ext cx="4479347" cy="2069797"/>
            <a:chOff x="3965516" y="2790917"/>
            <a:chExt cx="4479347" cy="206979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115139-4929-565F-CCC5-A69F272E1309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206979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청년 실업의 가장 큰 원인으로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일자리 부족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을 꼽은 응답자가 전체의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60%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였다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같이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빈도나 백분율을 통해 특정 의견의 중요도나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비중을 알 수 있음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5B3CA4B8-4362-39FF-53A7-08EDF29EA26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82DFE24F-4DA1-C5E4-8786-905C7972369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88392858-E2F6-7AC1-37DF-77F6C073B01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611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4A749-7FD7-1E12-6058-9DC4B0538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텍스트, 그래픽 디자인, 일렉트릭 블루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363A15C-CF42-6F56-6EF7-7C4CE388B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A4B6C8A1-7EE3-46C5-8009-6732592651E6}"/>
              </a:ext>
            </a:extLst>
          </p:cNvPr>
          <p:cNvSpPr/>
          <p:nvPr/>
        </p:nvSpPr>
        <p:spPr>
          <a:xfrm>
            <a:off x="-4899" y="0"/>
            <a:ext cx="555498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E25C58-495D-F3E9-FA01-B122BE8EDCA4}"/>
              </a:ext>
            </a:extLst>
          </p:cNvPr>
          <p:cNvSpPr txBox="1"/>
          <p:nvPr/>
        </p:nvSpPr>
        <p:spPr>
          <a:xfrm>
            <a:off x="1426303" y="1360977"/>
            <a:ext cx="2512226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기술 통계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6539E799-9716-A624-7472-49A9BC001359}"/>
              </a:ext>
            </a:extLst>
          </p:cNvPr>
          <p:cNvGrpSpPr/>
          <p:nvPr/>
        </p:nvGrpSpPr>
        <p:grpSpPr>
          <a:xfrm>
            <a:off x="357565" y="2497352"/>
            <a:ext cx="5144468" cy="571286"/>
            <a:chOff x="1013128" y="1841927"/>
            <a:chExt cx="5144468" cy="5712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472092-082B-086F-7F51-DD75B8ED1BB2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관계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Relationship)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44FBC042-4669-F2BF-C041-FC57641E7C2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DB38315-4D93-9507-9E20-F7EDDCBACC22}"/>
              </a:ext>
            </a:extLst>
          </p:cNvPr>
          <p:cNvGrpSpPr/>
          <p:nvPr/>
        </p:nvGrpSpPr>
        <p:grpSpPr>
          <a:xfrm>
            <a:off x="1022686" y="3380566"/>
            <a:ext cx="4479347" cy="1269578"/>
            <a:chOff x="3965516" y="2790917"/>
            <a:chExt cx="4479347" cy="12695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2B4A9F-09CA-2AD6-2196-47D3847FD497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1269578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특정 정책에 대해 남성과 여성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혹은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20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대와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40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 간의 만족도에 차이가 있는지를 비교해 볼 수 있음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3F4D465F-7509-098E-D0D2-791821CA95F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83E2E494-941B-ADEB-DD0C-AECE3FE147D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FFB52DD4-3AA8-2A85-D431-FDAB5C528A9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F5EBD2B8-2D0E-BEAF-15FE-401DCB5EB4FE}"/>
              </a:ext>
            </a:extLst>
          </p:cNvPr>
          <p:cNvGrpSpPr/>
          <p:nvPr/>
        </p:nvGrpSpPr>
        <p:grpSpPr>
          <a:xfrm>
            <a:off x="1022686" y="4674012"/>
            <a:ext cx="4479347" cy="1269578"/>
            <a:chOff x="3965516" y="2790917"/>
            <a:chExt cx="4479347" cy="126957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315252-A3AE-91F1-5CD7-63117B0AABD1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1269578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어떤 집단이 정책에 더 만족하고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어떤 집단이 불만족하는지 등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더 깊이 있는 특징을 발견할 수 있음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8C0F546E-621B-0540-E485-D4119B53B0B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2FD5726C-F2DA-992A-7CBB-F92EA677946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9B22945A-B2B5-ABB5-B682-13D8B8EE0EB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809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9673</TotalTime>
  <Words>4843</Words>
  <Application>Microsoft Office PowerPoint</Application>
  <PresentationFormat>와이드스크린</PresentationFormat>
  <Paragraphs>356</Paragraphs>
  <Slides>46</Slides>
  <Notes>41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46</vt:i4>
      </vt:variant>
    </vt:vector>
  </HeadingPairs>
  <TitlesOfParts>
    <vt:vector size="53" baseType="lpstr">
      <vt:lpstr>나눔스퀘어 네오 Bold</vt:lpstr>
      <vt:lpstr>나눔스퀘어 네오 Regular</vt:lpstr>
      <vt:lpstr>맑은 고딕</vt:lpstr>
      <vt:lpstr>카페24 아네모네</vt:lpstr>
      <vt:lpstr>카페24 아네모네에어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윤호 남</dc:creator>
  <cp:lastModifiedBy>USER</cp:lastModifiedBy>
  <cp:revision>722</cp:revision>
  <dcterms:created xsi:type="dcterms:W3CDTF">2025-08-10T23:59:04Z</dcterms:created>
  <dcterms:modified xsi:type="dcterms:W3CDTF">2025-09-16T01:28:38Z</dcterms:modified>
</cp:coreProperties>
</file>