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72" r:id="rId2"/>
    <p:sldId id="276" r:id="rId3"/>
    <p:sldId id="616" r:id="rId4"/>
    <p:sldId id="373" r:id="rId5"/>
    <p:sldId id="258" r:id="rId6"/>
    <p:sldId id="519" r:id="rId7"/>
    <p:sldId id="589" r:id="rId8"/>
    <p:sldId id="617" r:id="rId9"/>
    <p:sldId id="618" r:id="rId10"/>
    <p:sldId id="590" r:id="rId11"/>
    <p:sldId id="619" r:id="rId12"/>
    <p:sldId id="591" r:id="rId13"/>
    <p:sldId id="620" r:id="rId14"/>
    <p:sldId id="592" r:id="rId15"/>
    <p:sldId id="421" r:id="rId16"/>
    <p:sldId id="585" r:id="rId17"/>
    <p:sldId id="621" r:id="rId18"/>
    <p:sldId id="593" r:id="rId19"/>
    <p:sldId id="594" r:id="rId20"/>
    <p:sldId id="595" r:id="rId21"/>
    <p:sldId id="426" r:id="rId22"/>
    <p:sldId id="532" r:id="rId23"/>
    <p:sldId id="596" r:id="rId24"/>
    <p:sldId id="622" r:id="rId25"/>
    <p:sldId id="598" r:id="rId26"/>
    <p:sldId id="623" r:id="rId27"/>
    <p:sldId id="599" r:id="rId28"/>
    <p:sldId id="600" r:id="rId29"/>
    <p:sldId id="601" r:id="rId30"/>
    <p:sldId id="624" r:id="rId31"/>
    <p:sldId id="602" r:id="rId32"/>
    <p:sldId id="625" r:id="rId33"/>
    <p:sldId id="603" r:id="rId34"/>
    <p:sldId id="547" r:id="rId35"/>
    <p:sldId id="548" r:id="rId36"/>
    <p:sldId id="604" r:id="rId37"/>
    <p:sldId id="626" r:id="rId38"/>
    <p:sldId id="605" r:id="rId39"/>
    <p:sldId id="606" r:id="rId40"/>
    <p:sldId id="627" r:id="rId41"/>
    <p:sldId id="586" r:id="rId42"/>
    <p:sldId id="587" r:id="rId43"/>
    <p:sldId id="607" r:id="rId44"/>
    <p:sldId id="608" r:id="rId45"/>
    <p:sldId id="609" r:id="rId46"/>
    <p:sldId id="610" r:id="rId47"/>
    <p:sldId id="611" r:id="rId48"/>
    <p:sldId id="612" r:id="rId49"/>
    <p:sldId id="628" r:id="rId50"/>
    <p:sldId id="629" r:id="rId51"/>
    <p:sldId id="614" r:id="rId52"/>
    <p:sldId id="630" r:id="rId53"/>
    <p:sldId id="631" r:id="rId54"/>
    <p:sldId id="298" r:id="rId55"/>
    <p:sldId id="632" r:id="rId56"/>
    <p:sldId id="404" r:id="rId5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A01"/>
    <a:srgbClr val="072087"/>
    <a:srgbClr val="0B2EB7"/>
    <a:srgbClr val="644BC2"/>
    <a:srgbClr val="9A5CC8"/>
    <a:srgbClr val="C2CAED"/>
    <a:srgbClr val="7A52C4"/>
    <a:srgbClr val="05186B"/>
    <a:srgbClr val="C5A3DF"/>
    <a:srgbClr val="474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6" autoAdjust="0"/>
    <p:restoredTop sz="59415" autoAdjust="0"/>
  </p:normalViewPr>
  <p:slideViewPr>
    <p:cSldViewPr snapToGrid="0">
      <p:cViewPr varScale="1">
        <p:scale>
          <a:sx n="44" d="100"/>
          <a:sy n="44" d="100"/>
        </p:scale>
        <p:origin x="66" y="330"/>
      </p:cViewPr>
      <p:guideLst>
        <p:guide orient="horz" pos="1933"/>
        <p:guide pos="5722"/>
        <p:guide pos="483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EB310-8674-483F-929D-C190C8882D8F}" type="datetimeFigureOut">
              <a:rPr lang="ko-KR" altLang="en-US" smtClean="0"/>
              <a:t>2025-11-11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7B529-AFF3-4E5E-A5AE-5801984EB5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44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B5B66-CF39-03AD-64F8-2C05B2FFF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061D27-EA70-B64A-DA45-63600BA56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99FBA3A-8CD0-2E98-00AD-91C64C2D2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참여는 공감차원의 문제일 뿐만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운영 비용을 낮추는 관리 전략입니다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F28573-F490-7573-5D5A-87B1E1664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05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7CFF6-A786-9BB5-78BE-05B6AF93D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C13B355-DF1B-8AA9-8E6A-39C4D1BA1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A8C4158-10D3-ED5B-000F-FD8631F92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셋째는 창의성 증대입니다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서로 다른 관점의 조합은 동질적 전문가 집단이 놓치는 해법을 만듭니다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Co-design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세션에서 자주 일어나는 장면을 떠올려 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 인증이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어려워요”라는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문제 제기가 나오면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실무자는 법적 제약을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시민은 실제 행동 흐름을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개발자는 기술적 대안을 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이때 쉬운 말로의 문구 변경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인증 시점을 바꾸는 흐름 변경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대체 경로가 한 번에 묶여 다층 해결책으로 탄생합니다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공공 혁신 조직들의 보고에서도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거친 솔루션에는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접점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역할 재분배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예외 경로 표준화 등과 같은 기존 가정 밖의 접근이 높은 비율로 포함됩니다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DAEAA0-AFC5-DE17-5140-C3BE78553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664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C1323-6C1F-2128-8F7D-3067A0B10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B3F391E-7526-A63F-3324-4F8DDBA21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B6CCC12-4547-9462-B6A8-FF2DAB4C1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중요한 점은 ‘번뜩이는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아이디어’가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제약을 동시에 만족시키는 실행가능한 아이디어가 나온다는 사실입니다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6A4D29-28BA-5EFB-B7CC-95104D68C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923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5C53B-BBAA-E926-F64E-0DD575D1B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C181645-AC4B-D28C-5D5D-75DE75DF0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510AFC8-DB03-005A-9AA7-3FE912115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정리하면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현장의 미세 마찰을 앞단에서 걷어내 적합성을 높이고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참여자에게 주인의식을 만들어 수용성을 끌어올리며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이질적 관점을 결합해 실행가능한 창의성을 만들어냅니다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세 축이 함께 작동할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“좋은 의도지만 잘 쓰이지 않는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정책”을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“의도도 좋고 실제로도 쓰이는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정책”으로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전환할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절에서는 이 가치를 수업 안에서 즉시 구현할 수 있도록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누구를 부르고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 구성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어디서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진행하며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세션 설계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운영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무엇을 남길지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피드백 통합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구체적인 절차로 안내하겠습니다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82B4198-E30D-4CC5-6EE9-0A756BF36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929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571E9-CF51-33E0-42DD-ED5C3DFB7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9ECC0F-CAFC-652D-0DA1-F4DC8FE09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BB3243-87B7-FECC-277E-CA471543B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참여의 수준을 체계적으로 정리하겠습니다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고전적이지만 여전히 유효한 프레임워크인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아른스타인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(Sherry Arnstein)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‘시민 참여의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사다리’를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간단히 짚고 가겠습니다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모형은 참여를 여덟 단계로 구분합니다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맨 아래의 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조작’과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치료’는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사실상 비참여에 가깝습니다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시민을 설득하거나 교육의 대상으로만 보는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일방향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접근입니다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위의 ‘정보 제공’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자문’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회유’는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형식적 참여에 해당합니다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의견은 듣지만 최종 결정권은 여전히 행정 쪽에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상위의 ‘파트너십’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권한 위임’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통제’는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시민 권력이 실질적으로 작동하는 단계입니다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D36A00-BD3D-420C-8793-A48934FD6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919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8934B-F897-0332-D672-16ECEF226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7A6E07E-B96D-8179-F07E-644B48588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0AF7E02-18A3-A090-340A-4530EAB80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파트너십’에서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이루어집니다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시민과 정책 담당자가 동등한 파트너로 문제를 정의하고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제약을 드러내며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함께 해결안을 만듭니다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7FDDE1-5100-24ED-9393-E254791C4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728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C0046-917C-03BE-11C4-D3015876D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45B278E-71AF-BBEA-D8AD-CCF33A74B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FAC0F3F-1434-F7B3-CC82-3C4F319BB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현장에서 더 자주 쓰는 구분은 공공참여를 위한 국제협회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(International Association for Public Participation)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스펙트럼입니다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 제공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알려주기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)–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의견 수렴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듣기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)–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함께 작업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)–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협력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파트너십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)–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권한 부여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결정 위임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)’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다섯 단계로 간명합니다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중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‘협력’ 단계에 정확히 놓입니다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중요한 차이는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‘함께 결정할 수 있는 범위를 사전에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합의한다’는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예컨대 용어 개선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 흐름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대체 경로 설계는 공동 결정하되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법령 개정이나 예산 편성 권한은 별도로 명확히 두는 식입니다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경계가 분명할수록 참여의 질이 올라갑니다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727AA5-690B-C84F-B7BC-B18BF989F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311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67DEB-9846-2139-1099-2D7D2163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690D623-F8BD-7637-A96B-C9D9AD370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EC6321F-6EC6-6D2E-24C1-228C64ED3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한 가지 오해를 바로잡겠습니다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정책이 최고 수준의 참여를 요구하는 것은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정책의 성격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긴급성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 범위에 따라 적절한 수준을 정해야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법적 요건이 엄격하고 긴급 대응이 필요한 상황에서는 ‘정보 제공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검토’로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시작하되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안정화 이후 단계적으로 상향하는 방식이 합리적입니다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4C219D-44C7-A52B-DAEA-EBC35A479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837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ED949-D9EF-5065-E086-5FA3BF8FA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6B8258C-7C03-2DC0-9AD7-6DB246117F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4AD3216-2FF5-C3CF-AADD-730BCFA1A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형식적 참여의 함정을 경계해야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회의는 열었지만 의제를 제한하고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결정은 바뀌지 않는다면 이는 참여가 아니라 피로만 남깁니다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표방한다면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결정 가능한 범위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산출물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반영 방식을 세션 시작 전에 명확히 제시하고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세션 후에는 “무엇이 반영되었고 무엇은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어려웠는지”를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투명하게 회신해야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그래야만 참여가 신뢰와 학습으로 축적됩니다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요약하면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 스펙트럼은 이상을 선언하는 도표가 아니라 상황에 맞게 선택하고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선택한 수준을 책임 있게 실행하기 위한 운영 약속입니다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51DE56-48B9-0444-5810-A39F62057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591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6C98-8642-5D46-33DB-E0905E60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7110A2-AFA3-F821-BE90-2ACE2E98B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1113F53-DB4A-08F4-22CB-482F94ABA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첫 번째 단계는 참여자를 선정하는 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워크숍의 성패는 상당 부분 누가 그 공간에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모이느냐에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따라 결정됩니다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 구성을 체계화하기 위해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4P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틀을 사용합니다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Policy makers,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정책 입안자들은 법적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제도적 제약을 명확히 제시할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Professionals,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현장 전문가들은 실무에서 축적된 경험과 암묵지를 가지고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Providers,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제공자들은 실제 운영 과정의 세부사항을 알고 있으며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Public,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시민들은 정책의 최종 수혜자로서 실제 경험을 제공합니다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네 그룹 중 하나라도 결여되면 논의가 추상적이거나 비현실적인 방향으로 흐를 가능성이 높습니다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8750E6-7D0E-3A9F-CF6A-AC4D1D0D4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651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이번 강의를 시작하겠습니다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지난 시간까지 우리는 사용자를 ‘위한’ 디자인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 중심 디자인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(User-Centered Design)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기반해 관찰과 인터뷰로 니즈를 파악하고 그 결과를 바탕으로 솔루션을 설계하는 접근을 다뤘습니다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오늘은 여기에서 한 걸음 더 나아가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사용자를 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위해서’가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아니라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사용자와 함께 설계하는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다룹니다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전환의 핵심은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수혜자를 단순한 서비스 소비자가 아니라 자기 삶의 전문가로 인정하는 관점입니다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관점은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시민이 문제 정의와 해결안 도출에 적극적으로 기여할 수 있음을 뒷받침합니다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바로 이 믿음을 실제 설계 과정으로 옮기는 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482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DF1F1-271A-8EA4-7064-585007BA1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ACED768-969E-B887-9B0A-2BA9468ED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ED38D51-376A-8CF5-0A2B-86BBB043C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그룹에서 참여하도록 구성하며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시민 그룹은 연령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디지털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리터러시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접근성 요구사항 등을 고려하여 다양성을 확보합니다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주목할 점은 다양성이 단순한 통계적 대표성을 의미하는 것이 아니라는 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평균적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사용자뿐만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아니라 극단적 사용 패턴을 가진 참여자들을 의도적으로 포함시켜야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대중교통 정책을 예로 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 이상 이용하는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고빈도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사용자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대중교통을 기피하는 비사용자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이동성에 제약이 있는 시민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장거리 환승을 일상적으로 하는 이용자 등을 포함시킵니다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극단 사용자들의 경험은 정책의 사각지대와 예외 상황을 드러내는 데 매우 유용합니다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운영 규모는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 사이가 적절합니다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이보다 많을 경우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 내외의 소그룹으로 분할하고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그룹에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퍼실리테이터와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기록자를 배치합니다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D68F56-9E9F-975E-8CE7-A314D4A06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173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5AFA9-D88C-783D-D141-AAFF7F848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1DD985C-BF71-8AD0-6AB9-BA3E677F0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E525F9B-2A5D-5FF4-1D77-84D7C1EE4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4P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균형 있게 배치하되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권력 불균형 문제를 고려해야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초기 단계에서는 시민들의 발언 기회를 우선 보장하고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공무원이나 전문가는 사실 확인과 제약 조건 설명에 집중하도록 역할을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접근은 시민의 경험이 충분히 공유된 후 전문적 검토가 이루어지도록 보장합니다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BE4FB1-2736-7FCE-4BDD-AA040612E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3726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02EF7-032A-B929-8CA9-F9D6778DE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8F59F33-0DFC-CE1A-26CF-6B495B603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9CA5EA9-A615-9886-7411-4AE189A49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실무적 고려사항도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물리적 접근성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의사소통 지원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적절한 보상 체계를 사전에 마련해야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워크숍 시작 시 목적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기록 방법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 활용 계획을 명확히 공유하고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참여자들의 기여가 어떻게 반영될 것인지에 대한 구체적인 피드백 일정을 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일반적으로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 내 반영 결과를 공유하는 것이 신뢰 구축에 효과적입니다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6AF24B-0F8E-A8C8-D1C6-8AAB077CA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274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77B85-6C3C-C8DA-BB35-322537F42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70BE4C6-6D67-FBC0-7362-48C51D1FE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E59EBA8-AC8C-346D-5582-E3112A5B9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요약하자면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성공적인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위해서는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4P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균형 잡힌 구성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극단 사용자의 포함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적정 규모 유지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권력 불균형 완화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투명한 운영 원칙이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기반이 갖추어지면 이후의 방법론과 도구들이 효과적으로 작동할 수 있는 환경이 조성됩니다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30787B-9552-3AFF-68EE-F618BF8C1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626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B2FDF-6AA6-5E3D-72D6-8E817C6C3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1860A3A-FD37-B0DC-AA99-6B7597F68E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F3F9A4-24C0-BDDA-6278-281707078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세션의 실제 운영 방법에 대해 말씀드리겠습니다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효과적인 세션은 공간 구성에서부터 시작됩니다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 물리적 환경을 조성할 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위계가 드러나지 않도록 원형이나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자형 테이블 배치를 권합니다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벽면에는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포스트잇을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붙일 수 있는 충분한 공간을 확보하고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이동이 자유로운 구조로 만듭니다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참여자들이 입장할 때 이름표 대신 역할 카드를 제공합니다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현장 전문가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담당자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 전문가 등으로 구분하되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역할의 참여자들이 한곳에 모이지 않도록 의도적으로 분산 배치합니다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3CA649-D6EB-4EA5-1FEE-D013C6772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948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AA934-D856-F607-3720-73DC5C931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C52803-2DE4-7C67-F40D-724DAE341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B5964E5-99BA-3B65-2E89-6A61C462C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세션을 시작할 때는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간단한 동의 절차를 거칩니다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논의 내용은 정책 개선 목적으로만 사용되며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 식별 정보는 수집하지 않습니다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점을 명확히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참여자들의 동의를 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이어서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기본 규칙을 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상호 존중의 원칙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가능성과 제약을 근거와 함께 제시하기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비판보다는 건설적 제안 우선하기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참여자가 자유롭게 의견을 표현할 수 있다는 점 등을 간단히 공유합니다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접근성 측면에서는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시각적으로 명확한 자료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충분한 크기의 필기구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필요시 음성 기록 장치나 속기 지원을 준비합니다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4D292D-24DF-F4DD-8E29-FC1825880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780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01225-6D2A-8C27-D263-FA8CF6868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541B6CC-87A4-FF74-8ED2-9BCFA8DCCB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54E9C90-89A2-3F4A-9485-F5C3F3E68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본격적인 작업은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Low-Fi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프로토타입을 중심으로 진행됩니다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이것은 완성품이 아니라 출발점입니다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함께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개선해나가는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과정입니다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설명하며 시작합니다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테이블에 서비스의 특정 단계를 할당합니다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한 테이블은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서류 업로드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과정을 다룹니다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570B55-571E-4C10-EE45-470A193BB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510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B87D-C5D0-6E60-B69E-C20715E28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113681C-38F5-41C2-7D60-21046222C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9E86DB8-328C-3C07-C9CD-BC956DE35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퍼실리테이터는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행동 중심의 질문으로 대화를 이끕니다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화면을 보셨을 때 어떤 행동을 하시겠습니까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묻고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참여자들의 자연스러운 반응을 관찰합니다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 참여자가 먼저 의견을 제시하면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참여자들이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'Yes, and'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방식으로 아이디어를 발전시킵니다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단순한 비평보다는 직접적인 수정을 유도합니다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포스트잇에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새로운 문구를 적어 기존 버튼 위에 붙이거나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화살표를 그려 흐름을 재구성하는 식입니다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필요한 경우 오즈의 마법사 기법을 활용합니다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퍼실리테이터가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시스템의 반응을 직접 시연하면서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메시지가 나타난다면 어떻게 하시겠습니까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묻는 방식입니다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아직 구현되지 않은 기능에 대한 사용자 반응을 미리 파악할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A4625B-13D3-78BD-91E7-A6B35B264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075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2ECEE-9E0E-2D4E-57B2-5B27C51C6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35BF16F-D1C5-86B3-9FD3-3808373F9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018E8A0-E785-0F7E-2A54-A125A170F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기록은 체계적으로 진행합니다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테이블에 전담 기록자를 배치하고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 동의 하에 주요 장면을 사진으로 기록합니다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기록 양식은 단순하게 유지합니다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참여자가 머뭇거리는 지점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이전 단계로 돌아가는 행동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즉각적인 수정 제안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합의점과 이견이 있는 부분을 중심으로 정리합니다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언어적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표현뿐만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아니라 비언어적 신호도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펜이 멈추는 순간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시선이 머무는 위치 등을 시간과 함께 기록합니다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F23E62-008D-EAD2-6783-50C7E8A87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84793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5977C-A191-5F02-9027-3FB972252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546CC2-EFA0-E443-18AC-978E35ABA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36A9719-0D30-E2B4-7481-A04CED892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세션 마무리는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통합과 우선순위 설정으로 진행합니다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테이블에서 수정한 프로토타입을 벽에 순서대로 배치하고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참여자가 투표로 중요도를 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각자 스티커를 받아 가장 중요하다고 생각하는 개선사항에 부착합니다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상위 항목에 대해서는 즉시 실행 계획을 수립합니다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문구나 배치 같은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즉시 반영 가능한 사항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 검증이 필요한 흐름 변경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기술적 검토가 필요한 사항으로 분류합니다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B11EE3-5F13-BFAB-C763-57AE3E190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94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79CE8-AA34-BD19-5F56-7EFADEDD4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A4DAA2-D0A5-E427-5218-605BB1775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B21458D-4677-257D-01CD-165D23A49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우리가 답할 핵심 질문은 두 가지입니다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디자인 과정에 사용자를 적극적으로 참여시키는 것은 왜 중요한가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그들을 어떻게 하면 효과적으로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과정에 통합할 수 있는가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059478-7113-8CBD-E485-D90C17A73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003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3DE35-C17C-DE91-418E-FA7F19957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7853126-236C-E0EB-D9A9-262A86E94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CEC7E5-38AC-7C82-A9E8-3C28A6D5B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반영 계획을 명확히 공유합니다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버튼 명칭을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파일 선택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서류 올리기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변경합니다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 파일 크기 조정 기능은 기술 검토 후 적용하겠습니다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오프라인 대체 경로는 추가 논의를 거쳐 결정하겠습니다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같이 구체적으로 설명합니다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참여자들이 자신의 기여가 어떻게 반영될 것인지 명확히 알고 돌아갈 수 있도록 하는 것이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EBDB90-7A60-F7BC-9CCA-E0FFF61C4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401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63345-E2A4-1F94-7AF1-E7B7A5BCE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A99382D-4EC9-58E5-77F5-A2AE58A8E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6C623B-59DF-0AD4-3A95-B6FD98728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세션이 끝난 후의 작업이 실제로는 더 중요할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수집된 피드백을 체계적으로 정리하고 실제 개선으로 연결하는 과정에 대해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설명드리겠습니다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피드백 통합은 세 단계로 진행됩니다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즉시 반영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반복 사이클로의 편입입니다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단계는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세션 중에 이루어지는 즉각적 반영입니다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참여자들 사이에 명확한 합의가 이루어진 사항은 그 자리에서 프로토타입에 반영합니다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파일 선택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버튼 명칭을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서류 올리기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변경하자는 제안이 나왔고 모두가 동의했다면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퍼실리테이터가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지금 반영하겠습니다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알리고 즉시 수정합니다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수정 전후의 모습을 사진으로 기록하여 변경 이력을 남깁니다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참여자들은 자신의 의견이 즉시 반영되는 것을 목격하면서 더욱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적극적으로 참여하게 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단순한 논의가 아닌 구체적인 결정사항을 축적하게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E852EA-3408-B78F-9FA9-460A4B8A0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6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45BCA-4AF9-4F7B-2D5E-6811774DE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45109BD-5D55-1967-4AB0-84A9A6045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A0A0662-7307-8890-BE49-0BE76B35B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번째는 세션 직후의 구조화 작업입니다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포스트잇을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수집하여 친화도 다이어그램으로 정리합니다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유사한 내용끼리 묶되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행동 중심으로 분류합니다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문구 이해 관련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흐름과 분기 관련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오류 처리 관련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접근성 관련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기술적 제약 관련 등으로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그룹핑합니다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피드백에 근거를 명시하는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명이 이 지점에서 멈춤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이건 어디서 시작하죠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질문 발생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클릭 성공률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구체적인 증거를 기록합니다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하면 이후 각 피드백에 근거를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우선순위 결정이 주관적 판단이 아닌 객관적 데이터에 기반하게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9D2CE4-53DB-9747-2264-CF2EC3D15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74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040C3-AE98-0F4A-1960-E5F4498F9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90908A0-BC81-0719-D426-1F24EBC41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7EA7FC7-0765-1D82-32D0-4DEA1AFD4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우선순위 설정에는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MoSCoW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모스크바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방식을 활용 가능합니다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Must have(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반드시 있어야 하는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Should have(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있어야 하는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Could have(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있으면 좋은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Won't have(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이번엔 하지 않을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구분하여 현재 처리 가능한 것과 향후 검토 사항을 명확히 분리합니다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D7D473-F7F8-C1BC-8FA8-63C922816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696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CE896-A1F8-81FE-D548-C19843FE1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22850DD-E3F4-1B0F-3B0B-C89A1CCBB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D5F37A8-440A-94DB-2120-423245035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반복 사이클로의 통합입니다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합의된 사항을 최소 수정 버전에 반영하고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세션에서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재검증하며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결과에 따라 확정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또는 폐기를 결정합니다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최종 확정된 사항은 정책 문서에 반영합니다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항목마다 책임자를 명확히 지정하는 것이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요건 안내 위치 변경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항목이 있다면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UX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담당자를 책임자로 지정하고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이내 완료를 목표로 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중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이상을 사용자가 즉시 기억할 수 있을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같은 측정 가능한 완료 기준을 설정합니다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기술적 검토가 필요한 사항은 명확히 구분하여 다음 단계로 이관합니다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Low-Fi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프로토타입으로는 검증할 수 없는 성능 관련 사항들은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Mid-Fi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 기술 검증 단계에서 다루도록 명시합니다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함으로써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당장 반영하지 않는가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대한 의문을 해소할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068309-5CD5-9490-81C6-DC4A6C175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8622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0BD8C-F3F2-58FC-1919-B7B4CCC20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09CA2A8-57A3-8B1F-F249-8D516185D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9349DB3-2011-315A-3094-1D76BF5AA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놓치기 쉬운 부분이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 검증입니다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세션 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 이내에 반영 결과를 참여자들에게 공유해야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간단한 한 페이지 보고서로 충분합니다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반영 완료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버튼 명칭 변경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안내 문구 위치 조정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검토 중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 파일 크기 조정 기능은 기술 검토 후 적용 예정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제약 사항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본인인증 절차 변경은 법적 검토가 필요하여 장기 과제로 분류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같이 명확하게 구분하여 설명합니다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52EE4B-0F99-0B35-AFCC-9FE076A2E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9551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682D9-4AFE-0846-F4E2-42D20D380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EB8B6FF-CB7A-2249-49AB-415073F39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8A2DB25-9983-DDF8-735B-0CFA1F24F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피드백 공유는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참여자들과의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신뢰를 구축하고 향후 참여 의지를 높이는 데 중요한 역할을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정리하자면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Co-design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세션은 논의로 끝나는 것이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즉시 반영할 수 있는 것은 그 자리에서 수정하고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증거에 기반하여 체계적으로 정리하며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책임자와 일정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완료 기준을 명확히 하여 다음 단계로 연결하는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피드백 통합의 핵심입니다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체계적 접근을 통해 참여자들의 의견은 흩어지지 않고 구체적인 개선과 학습의 역사로 축적됩니다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65B595-D6F0-5F25-09A5-3AC755A75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324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D487-523B-8561-3242-3CEC7397C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DA700D0-DDF5-DE10-FF25-481868629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ECF2A51-6517-E5D0-291B-E7153A13D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사용자 중심 디자인과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Co-Work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정책 내 활용된 사례를 살펴보도록 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번째로는 핀란드의 기본소득 사례입니다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핀란드는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‘실험하는 정부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(Experimental Finland)’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국정 전략으로 채택했고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대표 사례가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2017–2018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기본소득 실험입니다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실험은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무작위로 선정된 실업자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2,000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명에게 매달 일정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금액을을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조건 없이 지급했습니다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 목적은 기본소득이 고용에 미치는 효과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행정 절차의 단순화와 생활 만족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스트레스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신뢰 같은 웰빙 지표에 어떤 변화를 유발하는지 확인하는 것이었습니다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DC7887-C245-05AF-571F-393B08F44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1045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618C2-2CA8-6921-44DE-4C27D12A2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694782-15BF-E76C-2D80-90611C80A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7292BB5-92B9-7C1B-809A-C27484F0E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동시에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정부는 온라인 플랫폼과 공모를 통해 시민 아이디어를 넓게 수집하며 사회적 논의를 확장했습니다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표본 설계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평가 방법과 같은 실험의 핵심 설계는 연구 타당성을 위해 연구기관의 연구진이 책임 있게 결정했고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결과 무작위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비자발적 배정이 채택되었습니다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요컨대 참여로 의제와 아이디어의 지평을 넓히되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설계의 근거는 과학적 기준으로 다듬는다는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균형 원칙이 적용된 사례입니다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2D4D8F-68FF-C95B-3C93-053C514D3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9308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BDFFE-AA94-FF39-5DE9-4AB5ADFDA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4F9734A-EFAD-0BC0-F18F-DC0F20D19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B3EB8AF-152E-89B4-B774-E28161088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 면에서 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고용효과는 전반적으로 제한적이었고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행정 경험과 웰빙 지표는 유의미하게 개선되었습니다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수급자들은 행정적 부담과 불확실성의 감소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재정적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심리적 안정감의 증가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미래 계획 수립의 용이성을 보고했습니다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“소득 자체가 일자리 창출을 자동으로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촉발한다”는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단순 가설보다는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절차의 단순화와 예측 가능성이 시민의 일상적 의사결정과 존엄감에 실질 영향을 준다는 점을 시사합니다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C3459A-898E-F0E3-56ED-02BD538B3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56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B8D5-EF0B-F60A-5F0F-6FFE23D3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06445B-B7C4-40A8-FAD1-E797D6876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A4265E-E135-0F08-6CDB-354DAE3C4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질문에 답하기 위해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이론적 토대를 간단히 정리하고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이어서 참여자 구성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세션 설계와 운영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피드백의 통합과 반복으로 이어지는 실제 방법을 체계적으로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사례를 통해 성과와 한계를 균형 있게 검토하고 실천적 시사점을 도출하겠습니다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덧붙여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우리나라는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년부터 국민디자인단 등 제도를 통해 시민 참여를 정책 과정에 공식적으로 도입해 왔습니다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‘있으면 좋은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옵션’이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현실의 정책 설계에서 점점 더 요구되는 기본 역량으로 자리 잡아가고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왜 필요한지에 대한 이해에서 출발해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어떻게 할 것인지 구체적 방법으로 들어가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6D3FE7-E169-517F-2328-192B991F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126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2D415-4A1E-BD22-C59B-EF4A644A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9025664-F6F5-2257-EF14-C33B6A78D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9438B1-FCA7-7B0C-C9F2-1800D2EBF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 수업 맥락에서 이 사례가 주는 교훈은 세 가지입니다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경계 설정입니다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본 실험은 정책 담론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 수집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커뮤니케이션 단계에서 참여를 적극 수용했지만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내부 타당도에 직결되는 설계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무작위 배정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평가 프레임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전문가 책임 하에 유지했습니다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참여의 폭과 깊이를 사전에 합의해야 함을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경험 설계의 중요성입니다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금액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자격요건 같은 제도 변수뿐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검증의 절차 경험이 정책 성과에 직접 연결됩니다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혼합 증거 체계입니다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무작위 통제의 정량 결과에 더해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 기반 정성 데이터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당사자 서사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행동 관찰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함께 읽어야 정책 판단의 해상도가 올라갑니다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 수치가 크지 않아도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마찰 감소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행정 비용 절감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신뢰 회복 같은 간접효과는 다음 설계 라운드에서 큰 증거가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D508E29-639A-98B0-804C-9AA02B272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6716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70777-2F43-290D-22B7-3F7A7B1A1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A2571A1-0BA0-97C7-2654-4E652ABC3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6E8C43F-559A-24AC-3BAB-2084871B7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정리하면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핀란드의 기본소득 실험은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참여를 통해 사회적 학습을 넓히고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과학적 설계로 정책 추론을 단단히 하는 이중 프레임을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과정에서 드러난 메시지는 분명합니다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좋은 정책은 숫자만이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시민이 겪는 절차의 질로 완성된다는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9DB76A-9B37-7962-7A96-A756BE216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3464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71DDA-D31B-3B57-9382-9C5EBBDE0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AEFE5B8-1DC9-6854-1D58-A31CB97E3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3671BDC-68D1-242B-D12D-EFCABF233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추가적인 사례 몇 가지를 더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핀란드 외에도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정책 과정에 체계적으로 통합한 사례들이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번째는 영국 정부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정책랩의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민간임대주택 프로젝트입니다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작업은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임차인과 임대인이 모두 참여한 현장 조사와 동행 관찰로 시작해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짧은 주기의 공동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아이데이션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세션과 종이 기반 프로토타입 테스트로 이어졌습니다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참여자들은 임대차 정보 흐름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예방적 분쟁 해결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계약과 보증금 처리 같은 민감한 지점을 직접 손으로 그려 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즉석에서 바꾸어 보면서 정책이 서비스로 경험될 때의 마찰을 드러냈습니다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핵심은 정책 문장을 다듬는 일이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이해관계자들이 공감 가능한 경험 시나리오를 함께 만들어 본 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영국 내각사무처의 공식 블로그 기록을 통해 과정과 방식이 상세히 남아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A3364E-0435-BAB7-93E4-04695D52D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6310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504F2-A095-380C-70C4-B4C08C4F8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2D8830-7BFD-1DB5-A255-AE83C840F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DD1E8AA-C85D-429F-EAC0-C6083C660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뉴욕시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NYC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재설계입니다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ACCESS NYC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시민들이 복지 서비스 자격을 손쉽게 확인하고 신청하도록 돕는 도시 단위 포털입니다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2016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년부터 시 혁신팀이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저충실도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 테스트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개선의 사이클을 빠르게 반복했고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2017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개편판을 공개했습니다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A670766-BF20-E359-8CAA-C7E3A541C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3963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15CAA-96AA-80EB-12FE-0AB63631F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45BBEC5-5F52-D489-DA29-5666CC5FA7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D1C9E5-2CE6-F7FA-0777-D9A46F836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포인트는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언어를 시민의 언어로 바꾼 것과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 중심의 사용 맥락을 전제로 탐색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신청 흐름을 단순화한 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2018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월까지 지원 언어를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개로 확대하는 등 접근성을 체계적으로 확장했습니다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요컨대 이 사례는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예쁜 화면이 아니라 선택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결정의 인지 부하를 덜어주는 설계라는 점을 증명합니다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003E18-6120-A200-B41E-E99354569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2952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45CBF-A735-2EC6-D3BB-ECB2EE2D2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592028D-A771-9E22-252E-AA5C7F587D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345B5B-8BBA-F7B1-C379-833043A84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번째는 스코틀랜드 사회보장국의 경험 패널입니다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복지제도 이관과 신설 과정 전반에서 제도 이용 경험이 있는 시민들을 장기 패널로 모집해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개선 단계에 지속적으로 참여시켰습니다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패널은 설문과 인터뷰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포커스 그룹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공동 워크숍 형식으로 운영되었고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이용 맥락을 반영한 개선 권고가 공식 보고서로 축적되었습니다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모델의 강점은 일회성 공청회가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지속적 피드백 루프로 정책을 함께 다듬는 운영 구조에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030A5C-05D8-1251-8667-E7D7324A6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613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59043-8103-2CA4-E001-21AE352A0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D3BB7BC-39B6-502F-BFEC-0804E0B5E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56ED358-9FA3-1403-987D-2EBF6279B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사례를 종합하면 메시지는 분명합니다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의견을 듣는 절차가 아니라 함께 만들어 보는 행위입니다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손으로 그려 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말로 설명해 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즉석에서 바꾸어 보면서 이해관계자와 시민이 정책의 경험 단위를 직접 다루는 순간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추상적 합의가 구체적 설계 원칙으로 바뀝니다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9291B3-35DD-DFD9-C851-AA9354AD5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6885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C391B-0F7E-D55D-8D46-12A6E7F55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B4C8F5-9C20-71CA-5316-F3D8500AC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F6FB23F-8058-DF75-853C-0E8BCE701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 수업 맥락에서는 다음을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기억해두었으면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좋겠습니다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반드시 실제 사용자와 이해관계자를 한자리에 모아야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Low-Fi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프로토타입으로 빠르게 돌려 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결과는 의견이 아니라 결정 가능한 설계 변화로 기록합니다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해야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보고서가 아니라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작동하는 서비스로 귀결됩니다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8F41A3-24BD-9C97-810E-FD0C847E4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5105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A38C9-08E3-CE7E-0290-C4BAF6F58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AD55D50-8BEB-FCAF-E89B-F3B9C788D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1BACAB9-DF29-0116-9E7C-67D77876C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사례들이 보여주는 공통된 원칙은 명확합니다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수혜자를 수동적 대상이 아닌 자율적 참여자로 전환하고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신뢰와 예측 가능성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행정 간소화라는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사용자 경험의 핵심 요소를 정책 설계의 중심에 둘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비로소 정책은 시민의 삶에 실질적 변화를 가져올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92B085-FD94-AD98-9C22-1C2D4D53A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099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이론적 기반과 실천적 방법론을 학습했습니다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 내용을 정리하면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사용자를 정책 디자인의 동등한 파트너로 인정하는 접근법입니다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현실 적합성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수용성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 측면에서 큰 가치를 창출하며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참여의 수준을 상황에 맞게 적절히 선택하는 것이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410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8E95F-EDF3-9837-03D2-2C8897CC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A7BF3B-95AA-2DD3-919C-5D6172D82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1F1302-7F78-5DBC-7EF6-0C3949FA5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차시에서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중요성을 세 축으로 정리해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단순한 구호가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‘함께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디자인’이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정책 품질을 실질적으로 끌어올리는지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현실 적합성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수용성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오너십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)–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창의성의 순서로 이야기 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BF62EA-57B0-9B38-7608-E229D0132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000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44A50-7C95-6453-D58F-94FF066D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3198B82-69C4-0508-140C-AC230C69F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0DB744D-0C3B-D6AE-506B-8DE7DA835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참여자 구성과 체계적인 운영 방법론이 성공의 열쇠이며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피드백의 즉각적 통합과 반복적 개선이 필수적입니다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A07145-82E4-90FF-3D96-A2E429524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2548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8918-4FDA-7CFF-FB5B-667F4793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C0D57F1-C0E2-59C2-B82B-B4FF943FC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7B2C95-985A-3EE0-59DC-7B373513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이후 오늘 학습한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결과물을 어떻게 검증하고 지속적으로 개선할 것인지 학습하게 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추상적 아이디어를 구체적 경험으로 전환하는 여정을 함께했습니다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프로토타이핑은 단순한 기법이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불확실성을 관리하고 학습을 촉진하는 사고방식입니다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이번 주 학습한 내용을 실제 프로젝트에 적용하시기를 기대합니다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이상으로 강의를 모두 마치겠습니다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ADE391-0E02-A288-1173-3BAE3999D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47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52DC8-D8C2-360A-CD23-1923A13EC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CB5D4B6-A72F-6804-9EE1-C1AEAAE41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3650D2D-A26A-3223-0B7E-35C3A939B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현실 적합성입니다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정책은 문서가 아니라 사람의 생활 안에서 작동하는 절차입니다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통계와 규정만으로는 현장의 미세한 마찰을 포착하기 어렵습니다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고령층 복지 서비스를 설계한다고 할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작은 글씨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용어 난이도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 인증 과정 같은 ‘사소해 보이는’ 요소에서 이탈이 대거 발생합니다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036CE9-1332-5AC5-4D37-AF17E3793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049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BEF97-787B-07D0-3AE6-D74B681A6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893D7FD-E033-4251-8459-210CFEE17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C19405-43F5-DFA0-F51A-11A912124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당사자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고령층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현장 실무자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동주민센터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콜센터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지원 조직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(IT·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같은 테이블에 앉히고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화면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동선 위에 손을 얹어 수정하게 함으로써 이 미세한 마찰을 앞단에서 제거합니다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34525E-A8C8-097E-F446-2726AD97B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982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3E985-BD26-4237-F884-684846C92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D4C479E-4C08-5563-2344-915F2ECEE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A7F401-BBC6-B717-0CC6-0A0087DA8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엘리너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오스트롬이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공유재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관리에서 보여준 바처럼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현지 맥락을 아는 사람들의 규칙이 더 잘 작동하는 이유가 여기에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정책에서도 당사자의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암묵지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어디서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무엇이 막히는지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설계 의사결정에 곧장 들어오면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시행 뒤에 꼭 나오는 “현장과 안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맞는다”는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말을 사전에 줄일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77606C-BEFB-25AC-1BB8-25114C43D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643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60D3F-91E8-3EE6-19C4-6A62341E0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6BB8777-1AD8-0406-D98A-0F3F24316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0323C7B-4EA7-EDFE-970F-679F30AD3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둘째는 수용성과 오너십입니다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사람은 스스로 만든 것에 더 높은 가치를 부여하는 경향이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정책도 마찬가지입니다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시민이 문제 정의와 해결안 도출에 손을 얹은 경험을 갖게 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결과를 ‘남의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정책’이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아니라 ‘우리의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정책’으로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인식합니다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차이는 시행 단계에서 크게 드러납니다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동일한 절차라도 “왜 이 증빙이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필요한지”를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함께 논의하며 정리했다면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제출율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기한 준수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자발적 홍보에서 격차가 벌어집니다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조직 내부에서도 효과가 큽니다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담당 부서와 지원 부서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정보보호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동시 참여하면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이후 심사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감사 단계에서의 내부 저항과 재작업이 눈에 띄게 감소합니다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5A33EB-1DD3-5637-D1B8-8F12EFFD2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75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1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EEF4808-3EB3-70C1-1E03-B5FF9D6B0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1" y="1476"/>
            <a:ext cx="12293599" cy="1217003"/>
          </a:xfrm>
          <a:prstGeom prst="rect">
            <a:avLst/>
          </a:prstGeom>
        </p:spPr>
      </p:pic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C747F7-9804-B31E-542F-53F2E6C66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7E1D6FFE-819A-7EFE-F4D0-59230AF6CE9C}"/>
              </a:ext>
            </a:extLst>
          </p:cNvPr>
          <p:cNvGrpSpPr/>
          <p:nvPr userDrawn="1"/>
        </p:nvGrpSpPr>
        <p:grpSpPr>
          <a:xfrm>
            <a:off x="635561" y="291960"/>
            <a:ext cx="1466371" cy="413683"/>
            <a:chOff x="635561" y="291960"/>
            <a:chExt cx="1466371" cy="413683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2D40E0B8-6841-E07B-083B-0B007F26E628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D1641003-CE90-C50C-A3CA-913B12ED0025}"/>
                </a:ext>
              </a:extLst>
            </p:cNvPr>
            <p:cNvSpPr/>
            <p:nvPr/>
          </p:nvSpPr>
          <p:spPr>
            <a:xfrm>
              <a:off x="635561" y="291960"/>
              <a:ext cx="1466371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프로토타이핑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5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5898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55D078-2B25-1F64-EB6A-FA3A86D38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00DC927C-2D59-387B-EC2A-DCD1A48508B1}"/>
              </a:ext>
            </a:extLst>
          </p:cNvPr>
          <p:cNvGrpSpPr/>
          <p:nvPr userDrawn="1"/>
        </p:nvGrpSpPr>
        <p:grpSpPr>
          <a:xfrm>
            <a:off x="635561" y="291960"/>
            <a:ext cx="1466371" cy="413683"/>
            <a:chOff x="635561" y="291960"/>
            <a:chExt cx="1466371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9ABB1C2-025F-16CF-42DD-481E00DE426D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ADD471D2-5215-B577-2583-7630EBC70034}"/>
                </a:ext>
              </a:extLst>
            </p:cNvPr>
            <p:cNvSpPr/>
            <p:nvPr/>
          </p:nvSpPr>
          <p:spPr>
            <a:xfrm>
              <a:off x="635561" y="291960"/>
              <a:ext cx="1466371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프로토타이핑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0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그림 112" descr="스크린샷, 어둠, 블루, 우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244B76-ED28-20E7-A34C-8E5F0EB4B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12192000" cy="4038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-1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CB4EA0-3B1C-8AB3-D97E-C0EEF1A25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F301AEC5-10A8-1DF9-E721-7A31EC2B2CAA}"/>
              </a:ext>
            </a:extLst>
          </p:cNvPr>
          <p:cNvGrpSpPr/>
          <p:nvPr userDrawn="1"/>
        </p:nvGrpSpPr>
        <p:grpSpPr>
          <a:xfrm>
            <a:off x="635561" y="291960"/>
            <a:ext cx="1466371" cy="413683"/>
            <a:chOff x="635561" y="291960"/>
            <a:chExt cx="1466371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C7FB228-45B1-3DCE-3431-AE438E5967CB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2ADC0AC9-1950-87EE-1B2E-88E702439C4B}"/>
                </a:ext>
              </a:extLst>
            </p:cNvPr>
            <p:cNvSpPr/>
            <p:nvPr/>
          </p:nvSpPr>
          <p:spPr>
            <a:xfrm>
              <a:off x="635561" y="291960"/>
              <a:ext cx="1466371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프로토타이핑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70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야외, 수평선, 자연, 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D45F26-0A2F-1696-A477-E4EEEF547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12192000" cy="0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88C506-B8A7-B343-290B-1DA4A183FA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8D0BEFA-0A2C-67F7-1213-36947284DF6B}"/>
              </a:ext>
            </a:extLst>
          </p:cNvPr>
          <p:cNvGrpSpPr/>
          <p:nvPr userDrawn="1"/>
        </p:nvGrpSpPr>
        <p:grpSpPr>
          <a:xfrm>
            <a:off x="635561" y="291960"/>
            <a:ext cx="1466371" cy="413683"/>
            <a:chOff x="635561" y="291960"/>
            <a:chExt cx="1466371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FEC1500-9140-E062-1DAF-4B35E26FBAFF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DB022893-87AB-06FD-C058-10A887CCB04F}"/>
                </a:ext>
              </a:extLst>
            </p:cNvPr>
            <p:cNvSpPr/>
            <p:nvPr/>
          </p:nvSpPr>
          <p:spPr>
            <a:xfrm>
              <a:off x="635561" y="291960"/>
              <a:ext cx="1466371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프로토타이핑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45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70F10D-5BCA-EC72-08A9-6A051E92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F08442-FAEE-2429-A127-79BA523E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6BC533-0C69-58BA-EDE4-DD21CBF45C0A}"/>
              </a:ext>
            </a:extLst>
          </p:cNvPr>
          <p:cNvCxnSpPr/>
          <p:nvPr userDrawn="1"/>
        </p:nvCxnSpPr>
        <p:spPr>
          <a:xfrm>
            <a:off x="0" y="13614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사다리꼴 7">
            <a:extLst>
              <a:ext uri="{FF2B5EF4-FFF2-40B4-BE49-F238E27FC236}">
                <a16:creationId xmlns:a16="http://schemas.microsoft.com/office/drawing/2014/main" id="{8150AC52-6D2C-6CF1-5A9A-53DE5D22FE7B}"/>
              </a:ext>
            </a:extLst>
          </p:cNvPr>
          <p:cNvSpPr/>
          <p:nvPr userDrawn="1"/>
        </p:nvSpPr>
        <p:spPr>
          <a:xfrm rot="10800000">
            <a:off x="4532671" y="-1"/>
            <a:ext cx="3126658" cy="422788"/>
          </a:xfrm>
          <a:prstGeom prst="trapezoid">
            <a:avLst>
              <a:gd name="adj" fmla="val 105000"/>
            </a:avLst>
          </a:prstGeom>
          <a:blipFill dpi="0" rotWithShape="1">
            <a:blip r:embed="rId4"/>
            <a:srcRect/>
            <a:tile tx="0" ty="-698500" sx="70000" sy="92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6653EE2-26AE-818F-0179-E14744A655F3}"/>
              </a:ext>
            </a:extLst>
          </p:cNvPr>
          <p:cNvSpPr/>
          <p:nvPr userDrawn="1"/>
        </p:nvSpPr>
        <p:spPr>
          <a:xfrm>
            <a:off x="4663046" y="291961"/>
            <a:ext cx="2865910" cy="2813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88900" dist="889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216000" bIns="0" rtlCol="0" anchor="ctr">
            <a:spAutoFit/>
          </a:bodyPr>
          <a:lstStyle/>
          <a:p>
            <a:pPr algn="ctr"/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프로토타이핑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75E7125-D16D-2140-A07A-DB78C0E16B8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14786" y="584096"/>
            <a:ext cx="777319" cy="777319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F04912-7C69-5FEC-223A-9FB58D6B5729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98808CF9-1A7F-28A7-7A8E-454C1901C95D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F9AA307-5B7C-106A-F83D-891FBF2AC9A7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57A0091-3568-5A8F-D0F0-046C48F55F4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1ECD51-F0B6-8BAB-E5A0-C75C9F1792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2" r:id="rId2"/>
    <p:sldLayoutId id="2147483654" r:id="rId3"/>
    <p:sldLayoutId id="2147483655" r:id="rId4"/>
    <p:sldLayoutId id="2147483653" r:id="rId5"/>
    <p:sldLayoutId id="214748365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778A0B3-1E7B-BA67-CD7D-44BEB415CB1E}"/>
              </a:ext>
            </a:extLst>
          </p:cNvPr>
          <p:cNvGrpSpPr/>
          <p:nvPr/>
        </p:nvGrpSpPr>
        <p:grpSpPr>
          <a:xfrm>
            <a:off x="0" y="0"/>
            <a:ext cx="12192193" cy="6858000"/>
            <a:chOff x="0" y="0"/>
            <a:chExt cx="12192193" cy="6858000"/>
          </a:xfrm>
        </p:grpSpPr>
        <p:pic>
          <p:nvPicPr>
            <p:cNvPr id="118" name="그림 117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384D913-529E-5D2C-6B3F-3CC87E99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54294B0B-5092-7DE8-DE7A-74BA4783919C}"/>
                </a:ext>
              </a:extLst>
            </p:cNvPr>
            <p:cNvCxnSpPr/>
            <p:nvPr/>
          </p:nvCxnSpPr>
          <p:spPr>
            <a:xfrm>
              <a:off x="0" y="1232214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EC6F9B13-5556-AD99-3970-06ADFD4184B7}"/>
                </a:ext>
              </a:extLst>
            </p:cNvPr>
            <p:cNvCxnSpPr/>
            <p:nvPr/>
          </p:nvCxnSpPr>
          <p:spPr>
            <a:xfrm>
              <a:off x="0" y="3790982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03AD25B7-B7CD-0055-65F7-604048DD2927}"/>
                </a:ext>
              </a:extLst>
            </p:cNvPr>
            <p:cNvCxnSpPr/>
            <p:nvPr/>
          </p:nvCxnSpPr>
          <p:spPr>
            <a:xfrm>
              <a:off x="0" y="4410107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7359754F-5C5B-8422-7C4E-843C17986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0"/>
              <a:ext cx="2462212" cy="2462212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646C73CE-FAFC-D19E-5FE2-CD380011C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0543" y="5086350"/>
              <a:ext cx="1771650" cy="17716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94FA73C5-C12B-244E-9EBD-7A5A89DBF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920649"/>
              <a:ext cx="1399984" cy="1399984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그림 124" descr="텍스트, 스크린샷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4A67A4F-EF5F-F4FE-3D5F-CA3773EC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44000" y="355600"/>
              <a:ext cx="2667000" cy="558800"/>
            </a:xfrm>
            <a:prstGeom prst="rect">
              <a:avLst/>
            </a:prstGeom>
          </p:spPr>
        </p:pic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C2388F86-5751-5438-AAA1-4F1E0CD8A2BA}"/>
                </a:ext>
              </a:extLst>
            </p:cNvPr>
            <p:cNvGrpSpPr/>
            <p:nvPr/>
          </p:nvGrpSpPr>
          <p:grpSpPr>
            <a:xfrm>
              <a:off x="802482" y="378145"/>
              <a:ext cx="54768" cy="569116"/>
              <a:chOff x="895351" y="378145"/>
              <a:chExt cx="54768" cy="569116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1D476CE6-0570-415D-F7F0-A90931B25395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58FCE246-6494-2359-CB39-8394D624C4FA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4018CE1C-80B1-1298-AD24-17CC562B0542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1181452-3445-F801-0B89-DFB92F442A8E}"/>
                </a:ext>
              </a:extLst>
            </p:cNvPr>
            <p:cNvGrpSpPr/>
            <p:nvPr/>
          </p:nvGrpSpPr>
          <p:grpSpPr>
            <a:xfrm>
              <a:off x="6643688" y="5329558"/>
              <a:ext cx="54768" cy="569116"/>
              <a:chOff x="895351" y="378145"/>
              <a:chExt cx="54768" cy="569116"/>
            </a:xfrm>
          </p:grpSpPr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B17E927C-D271-65CC-03E9-75DDC5C78E36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E0D27114-C95D-9501-BF1B-DF2539D5A6F6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8E30A757-9DAD-713E-655C-9774DE527FEC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0CC498-ECA8-9011-AD59-CCF158365F4E}"/>
                </a:ext>
              </a:extLst>
            </p:cNvPr>
            <p:cNvSpPr txBox="1"/>
            <p:nvPr/>
          </p:nvSpPr>
          <p:spPr>
            <a:xfrm>
              <a:off x="1063625" y="2200275"/>
              <a:ext cx="5477782" cy="158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700" spc="-4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5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정책디자인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F2BA08F-CCAA-0266-1565-BF78CCF24BFD}"/>
                </a:ext>
              </a:extLst>
            </p:cNvPr>
            <p:cNvSpPr txBox="1"/>
            <p:nvPr/>
          </p:nvSpPr>
          <p:spPr>
            <a:xfrm>
              <a:off x="1047750" y="1447800"/>
              <a:ext cx="54412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spc="-18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에어" pitchFamily="2" charset="-127"/>
                  <a:ea typeface="카페24 아네모네에어" pitchFamily="2" charset="-127"/>
                </a:rPr>
                <a:t>사회문제 해결을 위한</a:t>
              </a:r>
            </a:p>
          </p:txBody>
        </p: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05099BFA-4AB8-E3B6-F881-B904E3269AF2}"/>
                </a:ext>
              </a:extLst>
            </p:cNvPr>
            <p:cNvGrpSpPr/>
            <p:nvPr/>
          </p:nvGrpSpPr>
          <p:grpSpPr>
            <a:xfrm>
              <a:off x="5469730" y="0"/>
              <a:ext cx="5295106" cy="3792563"/>
              <a:chOff x="5493544" y="0"/>
              <a:chExt cx="5295106" cy="3792563"/>
            </a:xfrm>
          </p:grpSpPr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6BA3D972-D55E-F778-77A6-7163DC53F538}"/>
                  </a:ext>
                </a:extLst>
              </p:cNvPr>
              <p:cNvSpPr/>
              <p:nvPr/>
            </p:nvSpPr>
            <p:spPr>
              <a:xfrm flipH="1">
                <a:off x="5738810" y="1433511"/>
                <a:ext cx="5049840" cy="2116139"/>
              </a:xfrm>
              <a:custGeom>
                <a:avLst/>
                <a:gdLst>
                  <a:gd name="connsiteX0" fmla="*/ 2933702 w 5049840"/>
                  <a:gd name="connsiteY0" fmla="*/ 0 h 2116139"/>
                  <a:gd name="connsiteX1" fmla="*/ 2933701 w 5049840"/>
                  <a:gd name="connsiteY1" fmla="*/ 0 h 2116139"/>
                  <a:gd name="connsiteX2" fmla="*/ 0 w 5049840"/>
                  <a:gd name="connsiteY2" fmla="*/ 0 h 2116139"/>
                  <a:gd name="connsiteX3" fmla="*/ 0 w 5049840"/>
                  <a:gd name="connsiteY3" fmla="*/ 2116139 h 2116139"/>
                  <a:gd name="connsiteX4" fmla="*/ 2933701 w 5049840"/>
                  <a:gd name="connsiteY4" fmla="*/ 2116139 h 2116139"/>
                  <a:gd name="connsiteX5" fmla="*/ 2933702 w 5049840"/>
                  <a:gd name="connsiteY5" fmla="*/ 2116139 h 2116139"/>
                  <a:gd name="connsiteX6" fmla="*/ 5049840 w 5049840"/>
                  <a:gd name="connsiteY6" fmla="*/ 2116139 h 2116139"/>
                  <a:gd name="connsiteX7" fmla="*/ 2933702 w 5049840"/>
                  <a:gd name="connsiteY7" fmla="*/ 1 h 211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9840" h="2116139">
                    <a:moveTo>
                      <a:pt x="2933702" y="0"/>
                    </a:moveTo>
                    <a:lnTo>
                      <a:pt x="2933701" y="0"/>
                    </a:lnTo>
                    <a:lnTo>
                      <a:pt x="0" y="0"/>
                    </a:lnTo>
                    <a:lnTo>
                      <a:pt x="0" y="2116139"/>
                    </a:lnTo>
                    <a:lnTo>
                      <a:pt x="2933701" y="2116139"/>
                    </a:lnTo>
                    <a:lnTo>
                      <a:pt x="2933702" y="2116139"/>
                    </a:lnTo>
                    <a:lnTo>
                      <a:pt x="5049840" y="2116139"/>
                    </a:lnTo>
                    <a:lnTo>
                      <a:pt x="293370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8459E8C2-1C24-0DE2-F1E3-057C5AD4F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93544" y="0"/>
                <a:ext cx="3792563" cy="3792563"/>
              </a:xfrm>
              <a:prstGeom prst="line">
                <a:avLst/>
              </a:prstGeom>
              <a:ln w="6350">
                <a:solidFill>
                  <a:srgbClr val="1F3C67">
                    <a:alpha val="20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2A1142DF-AD9A-287F-ECBD-E90B46F435C0}"/>
                </a:ext>
              </a:extLst>
            </p:cNvPr>
            <p:cNvGrpSpPr/>
            <p:nvPr/>
          </p:nvGrpSpPr>
          <p:grpSpPr>
            <a:xfrm>
              <a:off x="1150573" y="5434333"/>
              <a:ext cx="473870" cy="473870"/>
              <a:chOff x="1150573" y="5434333"/>
              <a:chExt cx="473870" cy="473870"/>
            </a:xfrm>
          </p:grpSpPr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D33EC226-1FC0-E12A-00B7-03E4057344DA}"/>
                  </a:ext>
                </a:extLst>
              </p:cNvPr>
              <p:cNvSpPr/>
              <p:nvPr/>
            </p:nvSpPr>
            <p:spPr>
              <a:xfrm>
                <a:off x="115057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1" name="그림 140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0F4300C-2B6A-24FB-9E6E-21D2B6D05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1574" y="5480051"/>
                <a:ext cx="441325" cy="387350"/>
              </a:xfrm>
              <a:prstGeom prst="rect">
                <a:avLst/>
              </a:prstGeom>
            </p:spPr>
          </p:pic>
        </p:grp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EED4200B-41C2-85BE-4AD6-0CCA8A97E182}"/>
                </a:ext>
              </a:extLst>
            </p:cNvPr>
            <p:cNvGrpSpPr/>
            <p:nvPr/>
          </p:nvGrpSpPr>
          <p:grpSpPr>
            <a:xfrm>
              <a:off x="1808393" y="5434333"/>
              <a:ext cx="473870" cy="473870"/>
              <a:chOff x="1808393" y="5434333"/>
              <a:chExt cx="473870" cy="473870"/>
            </a:xfrm>
          </p:grpSpPr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57EBD714-5BB6-D949-E90F-B522E218C6C2}"/>
                  </a:ext>
                </a:extLst>
              </p:cNvPr>
              <p:cNvSpPr/>
              <p:nvPr/>
            </p:nvSpPr>
            <p:spPr>
              <a:xfrm>
                <a:off x="180839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4" name="그림 14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1211A61-7063-6442-7356-7A891C911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0550" y="5499099"/>
                <a:ext cx="358775" cy="368301"/>
              </a:xfrm>
              <a:prstGeom prst="rect">
                <a:avLst/>
              </a:prstGeom>
            </p:spPr>
          </p:pic>
        </p:grp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75378133-4B41-A919-1F4D-618C55F61C99}"/>
                </a:ext>
              </a:extLst>
            </p:cNvPr>
            <p:cNvGrpSpPr/>
            <p:nvPr/>
          </p:nvGrpSpPr>
          <p:grpSpPr>
            <a:xfrm>
              <a:off x="2466213" y="5434333"/>
              <a:ext cx="473870" cy="473870"/>
              <a:chOff x="2466213" y="5434333"/>
              <a:chExt cx="473870" cy="473870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B75A1735-0CBE-68E5-27D8-4D1166F0D54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7" name="그림 14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F2A8321-6E12-C3E6-EBEF-10E7E6B54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84D6E644-BFFD-2D92-7A35-746B125BAA3D}"/>
                </a:ext>
              </a:extLst>
            </p:cNvPr>
            <p:cNvGrpSpPr/>
            <p:nvPr/>
          </p:nvGrpSpPr>
          <p:grpSpPr>
            <a:xfrm>
              <a:off x="3124033" y="5434333"/>
              <a:ext cx="473870" cy="473870"/>
              <a:chOff x="3124033" y="5434333"/>
              <a:chExt cx="473870" cy="473870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B0AAF1AB-1178-5A31-47DE-A409035F9989}"/>
                  </a:ext>
                </a:extLst>
              </p:cNvPr>
              <p:cNvSpPr/>
              <p:nvPr/>
            </p:nvSpPr>
            <p:spPr>
              <a:xfrm>
                <a:off x="312403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0" name="그림 149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46CEA1A-BD66-5AEC-3C4B-319F2532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5480051"/>
                <a:ext cx="339725" cy="387350"/>
              </a:xfrm>
              <a:prstGeom prst="rect">
                <a:avLst/>
              </a:prstGeom>
            </p:spPr>
          </p:pic>
        </p:grp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FAA27F9E-0949-9834-8E0B-F8BECC7B60E2}"/>
                </a:ext>
              </a:extLst>
            </p:cNvPr>
            <p:cNvGrpSpPr/>
            <p:nvPr/>
          </p:nvGrpSpPr>
          <p:grpSpPr>
            <a:xfrm>
              <a:off x="3781854" y="5434333"/>
              <a:ext cx="473870" cy="473870"/>
              <a:chOff x="3781854" y="5434333"/>
              <a:chExt cx="473870" cy="473870"/>
            </a:xfrm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0CBE33A6-5EE0-05CF-2F58-9E092B886D41}"/>
                  </a:ext>
                </a:extLst>
              </p:cNvPr>
              <p:cNvSpPr/>
              <p:nvPr/>
            </p:nvSpPr>
            <p:spPr>
              <a:xfrm>
                <a:off x="3781854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3" name="그림 15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541CF9D-80B3-43C3-2258-6AC6C169D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3974" y="5480051"/>
                <a:ext cx="390525" cy="387350"/>
              </a:xfrm>
              <a:prstGeom prst="rect">
                <a:avLst/>
              </a:prstGeom>
            </p:spPr>
          </p:pic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6C17F00F-8092-56BC-9AEB-7D3D2754DA11}"/>
                </a:ext>
              </a:extLst>
            </p:cNvPr>
            <p:cNvGrpSpPr/>
            <p:nvPr/>
          </p:nvGrpSpPr>
          <p:grpSpPr>
            <a:xfrm>
              <a:off x="1033462" y="3920649"/>
              <a:ext cx="1543051" cy="400110"/>
              <a:chOff x="1033462" y="3920649"/>
              <a:chExt cx="1543051" cy="400110"/>
            </a:xfrm>
          </p:grpSpPr>
          <p:sp>
            <p:nvSpPr>
              <p:cNvPr id="42" name="평행 사변형 41">
                <a:extLst>
                  <a:ext uri="{FF2B5EF4-FFF2-40B4-BE49-F238E27FC236}">
                    <a16:creationId xmlns:a16="http://schemas.microsoft.com/office/drawing/2014/main" id="{5D9C7DF5-8FC1-C78B-3BEA-BBCB641E0F4C}"/>
                  </a:ext>
                </a:extLst>
              </p:cNvPr>
              <p:cNvSpPr/>
              <p:nvPr/>
            </p:nvSpPr>
            <p:spPr>
              <a:xfrm>
                <a:off x="1033462" y="3925253"/>
                <a:ext cx="1543051" cy="365760"/>
              </a:xfrm>
              <a:prstGeom prst="parallelogram">
                <a:avLst>
                  <a:gd name="adj" fmla="val 99218"/>
                </a:avLst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5CF771-E4EE-E50B-392A-2EB59E513DB9}"/>
                  </a:ext>
                </a:extLst>
              </p:cNvPr>
              <p:cNvSpPr txBox="1"/>
              <p:nvPr/>
            </p:nvSpPr>
            <p:spPr>
              <a:xfrm>
                <a:off x="1363311" y="3920649"/>
                <a:ext cx="907621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12</a:t>
                </a:r>
                <a:r>
                  <a:rPr lang="ko-KR" altLang="en-US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주차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7EAED6-C3E9-5D38-B2EC-6274B3FCEA5D}"/>
                </a:ext>
              </a:extLst>
            </p:cNvPr>
            <p:cNvSpPr txBox="1"/>
            <p:nvPr/>
          </p:nvSpPr>
          <p:spPr>
            <a:xfrm>
              <a:off x="2533650" y="3903980"/>
              <a:ext cx="1754006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프로토타이핑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24F479-CD41-8375-3A82-1EEBFC0E9DF7}"/>
                </a:ext>
              </a:extLst>
            </p:cNvPr>
            <p:cNvSpPr txBox="1"/>
            <p:nvPr/>
          </p:nvSpPr>
          <p:spPr>
            <a:xfrm>
              <a:off x="4885711" y="5221605"/>
              <a:ext cx="10871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박 형 준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9BE83-3286-C91F-6B99-B75006D25F32}"/>
                </a:ext>
              </a:extLst>
            </p:cNvPr>
            <p:cNvSpPr txBox="1"/>
            <p:nvPr/>
          </p:nvSpPr>
          <p:spPr>
            <a:xfrm>
              <a:off x="4537744" y="5666848"/>
              <a:ext cx="182838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성균관대학교 행정학과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CE2D3C4-40B9-4FB1-1B81-0A40309420F5}"/>
                </a:ext>
              </a:extLst>
            </p:cNvPr>
            <p:cNvSpPr txBox="1"/>
            <p:nvPr/>
          </p:nvSpPr>
          <p:spPr>
            <a:xfrm>
              <a:off x="5859581" y="5311248"/>
              <a:ext cx="50654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교수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1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D994D-E8DF-C847-6886-5E376A556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5859CBC-CAF2-EBB0-EE4B-20AF9D4A0DB6}"/>
              </a:ext>
            </a:extLst>
          </p:cNvPr>
          <p:cNvSpPr txBox="1"/>
          <p:nvPr/>
        </p:nvSpPr>
        <p:spPr>
          <a:xfrm>
            <a:off x="778495" y="673792"/>
            <a:ext cx="3735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이론적 기반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1F8F313-5E6A-F6FC-9301-B96A55DCCC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B1745-9B36-D017-89EE-55330396F9F8}"/>
              </a:ext>
            </a:extLst>
          </p:cNvPr>
          <p:cNvSpPr txBox="1"/>
          <p:nvPr/>
        </p:nvSpPr>
        <p:spPr>
          <a:xfrm>
            <a:off x="1134095" y="1593928"/>
            <a:ext cx="27131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중요성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789C1BC-4B7E-BF49-068A-13D3B9735E62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94745D-521A-E4BB-E08C-316731627312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수용성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</a:t>
              </a:r>
              <a:r>
                <a:rPr lang="ko-KR" altLang="en-US" b="1" dirty="0" err="1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오너십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2B52FF52-5611-A875-FFF2-C2FBE76316A1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72A3DEC4-6BD7-0533-7556-0587D9A98338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" name="그림 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2906F01-1283-6C07-2DD1-E283A8A94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6B76943-2793-65EB-517C-239A0D6B595E}"/>
              </a:ext>
            </a:extLst>
          </p:cNvPr>
          <p:cNvGrpSpPr/>
          <p:nvPr/>
        </p:nvGrpSpPr>
        <p:grpSpPr>
          <a:xfrm>
            <a:off x="5312958" y="2908996"/>
            <a:ext cx="6189857" cy="863570"/>
            <a:chOff x="3965516" y="2790917"/>
            <a:chExt cx="6189857" cy="8635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97AD28-1128-F3E2-F527-BCCBD5199A76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시민이 문제 정의와 해결안 도출에 참여하여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내부 저항 감소 효과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594D189-CE2C-E1AC-0CEE-76BF0E03054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6D77952D-09DA-9469-611C-1E08135C4EC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8351B674-4D1B-6737-A334-E5139FEF655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DE6BDB0-AD5D-D626-D9D2-406E1718A6B7}"/>
              </a:ext>
            </a:extLst>
          </p:cNvPr>
          <p:cNvGrpSpPr/>
          <p:nvPr/>
        </p:nvGrpSpPr>
        <p:grpSpPr>
          <a:xfrm>
            <a:off x="5699560" y="3843717"/>
            <a:ext cx="6035240" cy="1187388"/>
            <a:chOff x="1547337" y="4508469"/>
            <a:chExt cx="6035240" cy="11873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4BF476-278A-158B-035D-A2EAB123B528}"/>
                </a:ext>
              </a:extLst>
            </p:cNvPr>
            <p:cNvSpPr txBox="1"/>
            <p:nvPr/>
          </p:nvSpPr>
          <p:spPr>
            <a:xfrm>
              <a:off x="2190470" y="4832287"/>
              <a:ext cx="5392107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왜 이 증빙이 필요한지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함께 논의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한 경우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u="sng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제출율</a:t>
              </a:r>
              <a:r>
                <a:rPr lang="en-US" altLang="ko-KR" sz="2000" u="sng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u="sng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기한 준수</a:t>
              </a:r>
              <a:r>
                <a:rPr lang="en-US" altLang="ko-KR" sz="2000" u="sng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u="sng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자발적 홍보 ↑</a:t>
              </a:r>
              <a:endParaRPr lang="en-US" altLang="ko-KR" sz="2000" u="sng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3EDD20C4-FE96-B018-5B56-1039819FAD29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55044865-BFA0-3640-00BB-1AC58AA6E712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8" name="사각형: 둥근 모서리 27">
                <a:extLst>
                  <a:ext uri="{FF2B5EF4-FFF2-40B4-BE49-F238E27FC236}">
                    <a16:creationId xmlns:a16="http://schemas.microsoft.com/office/drawing/2014/main" id="{AD0F795C-7EED-280A-690B-E23B8A86E688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FBC3952-D8E4-534A-7BFE-772A742023A7}"/>
              </a:ext>
            </a:extLst>
          </p:cNvPr>
          <p:cNvSpPr txBox="1"/>
          <p:nvPr/>
        </p:nvSpPr>
        <p:spPr>
          <a:xfrm>
            <a:off x="6342693" y="5144281"/>
            <a:ext cx="5392107" cy="86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fontAlgn="auto" latinLnBrk="0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담당 부서와 지원 부서가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Co-design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에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동시 참여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할 경우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u="sng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내부 저항 및 재작업 ↓</a:t>
            </a:r>
            <a:endParaRPr lang="en-US" altLang="ko-KR" sz="2000" u="sng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70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FA70D-7915-46B1-E8A6-600878F65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BB69303-651C-DAD3-CF2D-B9840CAD06D2}"/>
              </a:ext>
            </a:extLst>
          </p:cNvPr>
          <p:cNvSpPr txBox="1"/>
          <p:nvPr/>
        </p:nvSpPr>
        <p:spPr>
          <a:xfrm>
            <a:off x="778495" y="673792"/>
            <a:ext cx="3735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이론적 기반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20B31AD-C54A-F7B8-69D8-6DF42B26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745BB-8FD0-A104-CBF0-1F50EB955F49}"/>
              </a:ext>
            </a:extLst>
          </p:cNvPr>
          <p:cNvSpPr txBox="1"/>
          <p:nvPr/>
        </p:nvSpPr>
        <p:spPr>
          <a:xfrm>
            <a:off x="1134095" y="1593928"/>
            <a:ext cx="27131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중요성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B6C264-17E3-D817-484E-359D845A6939}"/>
              </a:ext>
            </a:extLst>
          </p:cNvPr>
          <p:cNvSpPr txBox="1"/>
          <p:nvPr/>
        </p:nvSpPr>
        <p:spPr>
          <a:xfrm>
            <a:off x="4780091" y="3129147"/>
            <a:ext cx="5633332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7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참여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는 공감차원의 문제일 뿐만 아니라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운영 비용을 낮추는 </a:t>
            </a:r>
            <a:r>
              <a:rPr lang="ko-KR" altLang="en-US" sz="2000" spc="-7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관리 전략</a:t>
            </a:r>
            <a:endParaRPr lang="en-US" altLang="ko-KR" sz="2000" spc="-7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1927DE-39DE-E764-0A7C-1AFAB6804DF7}"/>
              </a:ext>
            </a:extLst>
          </p:cNvPr>
          <p:cNvGrpSpPr/>
          <p:nvPr/>
        </p:nvGrpSpPr>
        <p:grpSpPr>
          <a:xfrm>
            <a:off x="7409067" y="2609818"/>
            <a:ext cx="375380" cy="467414"/>
            <a:chOff x="7786255" y="1766527"/>
            <a:chExt cx="375380" cy="467414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721EA338-4AB2-B6F1-B5C3-91954E0CEA88}"/>
                </a:ext>
              </a:extLst>
            </p:cNvPr>
            <p:cNvGrpSpPr/>
            <p:nvPr/>
          </p:nvGrpSpPr>
          <p:grpSpPr>
            <a:xfrm>
              <a:off x="7863763" y="1766527"/>
              <a:ext cx="297872" cy="467414"/>
              <a:chOff x="7786255" y="1766527"/>
              <a:chExt cx="297872" cy="467414"/>
            </a:xfrm>
            <a:solidFill>
              <a:srgbClr val="C2CAED"/>
            </a:solidFill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4992692D-480B-D221-AD74-A7943C6C48EA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이등변 삼각형 21">
                <a:extLst>
                  <a:ext uri="{FF2B5EF4-FFF2-40B4-BE49-F238E27FC236}">
                    <a16:creationId xmlns:a16="http://schemas.microsoft.com/office/drawing/2014/main" id="{F6693F6B-8661-5BBD-2FBC-9151E27D558D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4B88B5F-7EA0-DC3F-0FCE-35C2E1C90D2A}"/>
                </a:ext>
              </a:extLst>
            </p:cNvPr>
            <p:cNvGrpSpPr/>
            <p:nvPr/>
          </p:nvGrpSpPr>
          <p:grpSpPr>
            <a:xfrm>
              <a:off x="7786255" y="1766527"/>
              <a:ext cx="297872" cy="467414"/>
              <a:chOff x="7786255" y="1766527"/>
              <a:chExt cx="297872" cy="467414"/>
            </a:xfrm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019D1AF7-9056-8543-1C42-B1646A909162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이등변 삼각형 18">
                <a:extLst>
                  <a:ext uri="{FF2B5EF4-FFF2-40B4-BE49-F238E27FC236}">
                    <a16:creationId xmlns:a16="http://schemas.microsoft.com/office/drawing/2014/main" id="{7F13A37F-2A0E-3345-A3D9-06E4C827DB2D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1806C2F-8133-F50D-E4AB-BE15EFAE150A}"/>
              </a:ext>
            </a:extLst>
          </p:cNvPr>
          <p:cNvGrpSpPr/>
          <p:nvPr/>
        </p:nvGrpSpPr>
        <p:grpSpPr>
          <a:xfrm rot="10800000">
            <a:off x="7409068" y="4168486"/>
            <a:ext cx="375380" cy="467414"/>
            <a:chOff x="7786255" y="1766527"/>
            <a:chExt cx="375380" cy="467414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773FE0D2-6E17-4825-FA4D-D5E5D37E7C05}"/>
                </a:ext>
              </a:extLst>
            </p:cNvPr>
            <p:cNvGrpSpPr/>
            <p:nvPr/>
          </p:nvGrpSpPr>
          <p:grpSpPr>
            <a:xfrm>
              <a:off x="7863763" y="1766527"/>
              <a:ext cx="297872" cy="467414"/>
              <a:chOff x="7786255" y="1766527"/>
              <a:chExt cx="297872" cy="467414"/>
            </a:xfrm>
            <a:solidFill>
              <a:srgbClr val="C2CAED"/>
            </a:solidFill>
          </p:grpSpPr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044FE83-7A6A-0AE8-100F-45562E3FF7AD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이등변 삼각형 32">
                <a:extLst>
                  <a:ext uri="{FF2B5EF4-FFF2-40B4-BE49-F238E27FC236}">
                    <a16:creationId xmlns:a16="http://schemas.microsoft.com/office/drawing/2014/main" id="{D2F55F2F-B8A0-08C0-FC29-4D2D3E11D32A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3007447-DAA6-0EE0-66F1-7D49CCDC0972}"/>
                </a:ext>
              </a:extLst>
            </p:cNvPr>
            <p:cNvGrpSpPr/>
            <p:nvPr/>
          </p:nvGrpSpPr>
          <p:grpSpPr>
            <a:xfrm>
              <a:off x="7786255" y="1766527"/>
              <a:ext cx="297872" cy="467414"/>
              <a:chOff x="7786255" y="1766527"/>
              <a:chExt cx="297872" cy="467414"/>
            </a:xfrm>
          </p:grpSpPr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79CC5A82-3905-8805-69FB-4B5CBE3CC963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이등변 삼각형 30">
                <a:extLst>
                  <a:ext uri="{FF2B5EF4-FFF2-40B4-BE49-F238E27FC236}">
                    <a16:creationId xmlns:a16="http://schemas.microsoft.com/office/drawing/2014/main" id="{896E9600-27C3-F46D-BEBA-E6A38FC9D14C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229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855C2-7AF6-A17E-0C93-59CD234DF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7691C6F-8FF8-19C5-1E51-6E93750DFEB4}"/>
              </a:ext>
            </a:extLst>
          </p:cNvPr>
          <p:cNvSpPr txBox="1"/>
          <p:nvPr/>
        </p:nvSpPr>
        <p:spPr>
          <a:xfrm>
            <a:off x="778495" y="673792"/>
            <a:ext cx="3735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이론적 기반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161D61B-EC15-F0A4-BC51-54ECDFE283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B7595F-F137-7EF4-0A1E-501518762916}"/>
              </a:ext>
            </a:extLst>
          </p:cNvPr>
          <p:cNvSpPr txBox="1"/>
          <p:nvPr/>
        </p:nvSpPr>
        <p:spPr>
          <a:xfrm>
            <a:off x="1134095" y="1593928"/>
            <a:ext cx="27131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중요성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C1A9118-2020-C109-2878-00BC7344C6AE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4D4825-6860-4C21-89EB-67BEF7DC8892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서로 다른 관점의 조합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통해 혁신적인 해결책 도출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31E264A-B86B-8404-2E41-9B82835E175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D25AC387-8CD4-E4B4-F259-DC46A500FDC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78792B3F-BC3A-6726-F1BD-67683F956D9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3BE0E3A-AA17-EE92-6798-88E6B03724FD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CDEC4-87AD-4EB0-F028-8F800BF6EA8F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창의성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4BCCE379-078F-3106-9E03-8B05F888F680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6C79F9B3-8370-A033-9655-A671C8245066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49451A4B-CDBA-E3F4-5A71-58AD7CF57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5A9EAFE-47BB-CBA0-9A60-A32EAB097BD2}"/>
              </a:ext>
            </a:extLst>
          </p:cNvPr>
          <p:cNvGrpSpPr/>
          <p:nvPr/>
        </p:nvGrpSpPr>
        <p:grpSpPr>
          <a:xfrm>
            <a:off x="1903414" y="3577333"/>
            <a:ext cx="7002563" cy="2141495"/>
            <a:chOff x="1547337" y="4508469"/>
            <a:chExt cx="7002563" cy="21414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1FDB07-EF1D-D174-44FB-B52A5C479B2D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1817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문제 제기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“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모바일 인증이 어려워요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” </a:t>
              </a:r>
            </a:p>
            <a:p>
              <a:pPr marL="176213" marR="0" indent="-176213" fontAlgn="auto" latinLnBrk="0">
                <a:lnSpc>
                  <a:spcPct val="130000"/>
                </a:lnSpc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실무자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법적 제약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marR="0" indent="-176213" fontAlgn="auto" latinLnBrk="0">
                <a:lnSpc>
                  <a:spcPct val="130000"/>
                </a:lnSpc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시민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실제 행동 흐름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marR="0" indent="-176213" fontAlgn="auto" latinLnBrk="0">
                <a:lnSpc>
                  <a:spcPct val="130000"/>
                </a:lnSpc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개발자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기술적 대안 제시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8184E3A6-4C8C-FA8C-41E6-BF6B1B69AFA0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B9F03AAB-7CB0-A8C7-9FAA-D993AC219316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8" name="사각형: 둥근 모서리 27">
                <a:extLst>
                  <a:ext uri="{FF2B5EF4-FFF2-40B4-BE49-F238E27FC236}">
                    <a16:creationId xmlns:a16="http://schemas.microsoft.com/office/drawing/2014/main" id="{3C82F737-0CB2-75F5-5626-3F79920DDC48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4735868-0711-846C-487F-98D53AD61B21}"/>
              </a:ext>
            </a:extLst>
          </p:cNvPr>
          <p:cNvSpPr txBox="1"/>
          <p:nvPr/>
        </p:nvSpPr>
        <p:spPr>
          <a:xfrm rot="21293598" flipH="1">
            <a:off x="5746079" y="4495404"/>
            <a:ext cx="282595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새로운 접점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DFAD84-78E5-3801-A9E6-6151BF1C2385}"/>
              </a:ext>
            </a:extLst>
          </p:cNvPr>
          <p:cNvSpPr txBox="1"/>
          <p:nvPr/>
        </p:nvSpPr>
        <p:spPr>
          <a:xfrm rot="21293598" flipH="1">
            <a:off x="5930575" y="5131333"/>
            <a:ext cx="282595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역할 재분배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B6990F-27CF-363E-2010-C00983CBB773}"/>
              </a:ext>
            </a:extLst>
          </p:cNvPr>
          <p:cNvSpPr txBox="1"/>
          <p:nvPr/>
        </p:nvSpPr>
        <p:spPr>
          <a:xfrm rot="21293598" flipH="1">
            <a:off x="6143250" y="5778808"/>
            <a:ext cx="282595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예외 경로 표준화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1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E6B04-9A24-4F28-4F6F-63B1A8A8C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18FBE08-A210-23C6-575D-9D989393ACE4}"/>
              </a:ext>
            </a:extLst>
          </p:cNvPr>
          <p:cNvSpPr txBox="1"/>
          <p:nvPr/>
        </p:nvSpPr>
        <p:spPr>
          <a:xfrm>
            <a:off x="778495" y="673792"/>
            <a:ext cx="3735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이론적 기반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2585A5-168D-CB4E-FCBD-7D0EF27546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582D24-9F0A-CC3C-C3A7-A7F728D146E7}"/>
              </a:ext>
            </a:extLst>
          </p:cNvPr>
          <p:cNvSpPr txBox="1"/>
          <p:nvPr/>
        </p:nvSpPr>
        <p:spPr>
          <a:xfrm>
            <a:off x="1134095" y="1593928"/>
            <a:ext cx="27131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중요성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5395DD4-3C1E-1E08-80FB-664B06641BD4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368A56-61B1-BEF2-3793-543089AFFCE7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창의성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65ABBC3-075D-DBB2-9475-0729D26D3C85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459F5FCB-4980-8B85-F383-FEE78B95E229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00A88DC-0555-6CF2-2A91-97AE4C7AE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6915805-9CDB-692E-E0BC-F9A662593CFF}"/>
              </a:ext>
            </a:extLst>
          </p:cNvPr>
          <p:cNvSpPr txBox="1"/>
          <p:nvPr/>
        </p:nvSpPr>
        <p:spPr>
          <a:xfrm flipH="1">
            <a:off x="2822781" y="5097185"/>
            <a:ext cx="6348928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다양한 제약을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동시에 만족시키는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실행가능한 아이디어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90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8BA8-2A21-A100-8D32-CB0E1DC77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2E37DBE-80D9-7F74-2511-8DA4C3D88E8B}"/>
              </a:ext>
            </a:extLst>
          </p:cNvPr>
          <p:cNvSpPr txBox="1"/>
          <p:nvPr/>
        </p:nvSpPr>
        <p:spPr>
          <a:xfrm>
            <a:off x="778495" y="673792"/>
            <a:ext cx="3735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이론적 기반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54797E7-E673-32BE-4D16-04B43C3ACB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92CEB7-33ED-1247-E2A3-7F0026DB185A}"/>
              </a:ext>
            </a:extLst>
          </p:cNvPr>
          <p:cNvSpPr txBox="1"/>
          <p:nvPr/>
        </p:nvSpPr>
        <p:spPr>
          <a:xfrm>
            <a:off x="1134095" y="1593928"/>
            <a:ext cx="27131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중요성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71895F9-C58A-9AC0-97D6-C7CCAB8E8673}"/>
              </a:ext>
            </a:extLst>
          </p:cNvPr>
          <p:cNvGrpSpPr/>
          <p:nvPr/>
        </p:nvGrpSpPr>
        <p:grpSpPr>
          <a:xfrm>
            <a:off x="1009417" y="2314719"/>
            <a:ext cx="7691237" cy="1114281"/>
            <a:chOff x="1009417" y="2314719"/>
            <a:chExt cx="7691237" cy="1114281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CFB7ADB4-FF89-D4DC-CB27-9425EC66820D}"/>
                </a:ext>
              </a:extLst>
            </p:cNvPr>
            <p:cNvSpPr/>
            <p:nvPr/>
          </p:nvSpPr>
          <p:spPr>
            <a:xfrm>
              <a:off x="1280891" y="2530231"/>
              <a:ext cx="7419763" cy="89876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현장의 미세 마찰을 앞단에서 걷어내 </a:t>
              </a:r>
              <a:b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정책이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실제 상황에 더 잘 맞도록 설계</a:t>
              </a:r>
            </a:p>
          </p:txBody>
        </p:sp>
        <p:pic>
          <p:nvPicPr>
            <p:cNvPr id="6" name="그림 5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46A39A8-D397-E548-17D1-1C89EFDCB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A8F06EAF-AC16-EFE5-83DC-9109A1DE8EF5}"/>
              </a:ext>
            </a:extLst>
          </p:cNvPr>
          <p:cNvGrpSpPr/>
          <p:nvPr/>
        </p:nvGrpSpPr>
        <p:grpSpPr>
          <a:xfrm>
            <a:off x="1009417" y="3442711"/>
            <a:ext cx="7691237" cy="1114281"/>
            <a:chOff x="1009417" y="2314719"/>
            <a:chExt cx="7691237" cy="1114281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DBCFFB6C-6D19-DB69-1C13-20BCDFE7D855}"/>
                </a:ext>
              </a:extLst>
            </p:cNvPr>
            <p:cNvSpPr/>
            <p:nvPr/>
          </p:nvSpPr>
          <p:spPr>
            <a:xfrm>
              <a:off x="1280891" y="2530231"/>
              <a:ext cx="7419763" cy="89876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참여자에게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주인의식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을 만들어 </a:t>
              </a:r>
              <a:b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정책 수용성을 높이고 자발적 참여 유도</a:t>
              </a:r>
            </a:p>
          </p:txBody>
        </p:sp>
        <p:pic>
          <p:nvPicPr>
            <p:cNvPr id="9" name="그림 8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9286244-E2AD-C21A-955E-2780ED406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9928AB3-E597-0E99-FAC7-C59DB68139BC}"/>
              </a:ext>
            </a:extLst>
          </p:cNvPr>
          <p:cNvGrpSpPr/>
          <p:nvPr/>
        </p:nvGrpSpPr>
        <p:grpSpPr>
          <a:xfrm>
            <a:off x="1009417" y="4585711"/>
            <a:ext cx="7691237" cy="1114281"/>
            <a:chOff x="1009417" y="2314719"/>
            <a:chExt cx="7691237" cy="1114281"/>
          </a:xfrm>
        </p:grpSpPr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1DD1AD34-2F8D-2F2E-2195-AE63A20EFF2F}"/>
                </a:ext>
              </a:extLst>
            </p:cNvPr>
            <p:cNvSpPr/>
            <p:nvPr/>
          </p:nvSpPr>
          <p:spPr>
            <a:xfrm>
              <a:off x="1280891" y="2530231"/>
              <a:ext cx="7419763" cy="89876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이질적 관점의 결합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을 통해 </a:t>
              </a:r>
              <a:b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실행 가능하면서도 혁신적인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해결책 도출</a:t>
              </a:r>
            </a:p>
          </p:txBody>
        </p:sp>
        <p:pic>
          <p:nvPicPr>
            <p:cNvPr id="12" name="그림 1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579BC86-4DA0-009D-CBC6-E027C9E80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2B7E26-0505-38E4-FDAA-36918812CA47}"/>
              </a:ext>
            </a:extLst>
          </p:cNvPr>
          <p:cNvSpPr txBox="1"/>
          <p:nvPr/>
        </p:nvSpPr>
        <p:spPr>
          <a:xfrm rot="21221836" flipH="1">
            <a:off x="5100298" y="5629861"/>
            <a:ext cx="440311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의도도 좋고 실제로도 쓰이는 정책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24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46C6-09C7-F1EE-ADA1-C5056E90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444A2D1-806F-E20F-FA8D-B4A6B8AA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421220-75EF-936B-EACF-C4D49F93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AB61C6-9F88-B8A6-1C70-0C2D6713FBA8}"/>
              </a:ext>
            </a:extLst>
          </p:cNvPr>
          <p:cNvSpPr txBox="1"/>
          <p:nvPr/>
        </p:nvSpPr>
        <p:spPr>
          <a:xfrm>
            <a:off x="3337714" y="2529890"/>
            <a:ext cx="55165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참여의 스펙트럼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44A3E45-2A2A-D3DE-6E27-E59932A8B340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D0D4BE1-E4A0-8798-C207-CB7480FBB4A1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96FFEDB-2CB9-9DE2-56BE-B68E2E5C7594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C79CCA4-E10E-9ADE-01B9-15E60B13C567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C67040-2669-46C5-FA15-3EBA8BC09ED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0AB4739-ED59-2DB6-4767-14C832E89CD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0A5F93-1ECE-219E-BDF9-C950BF5853C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3F1EB3-1531-9E3B-37F1-1A6B6505846B}"/>
              </a:ext>
            </a:extLst>
          </p:cNvPr>
          <p:cNvSpPr txBox="1"/>
          <p:nvPr/>
        </p:nvSpPr>
        <p:spPr>
          <a:xfrm>
            <a:off x="6021351" y="1593371"/>
            <a:ext cx="4667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2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4A50152-14A4-1CCC-12B2-039D29C8449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D45A9AC-6B12-C17F-9475-CF5AF376C33F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4284330-27C6-7C76-B97F-14E7F365BB90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B1F87D26-E396-6121-680F-27EF8D7E8B12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7A2DF56-EDE7-74DD-2360-B4A8D3ED8F8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DA5971B-DAFA-D907-2BB9-8F84BBEA4646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B43B43D6-2679-26BC-C1CB-E781FEBC9DCF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E1485E1-F70A-8457-9879-E7AFAC17862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4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19B3-DDC3-8705-D326-AF541A57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789E454-57B6-E229-B692-A2EF980628E2}"/>
              </a:ext>
            </a:extLst>
          </p:cNvPr>
          <p:cNvSpPr txBox="1"/>
          <p:nvPr/>
        </p:nvSpPr>
        <p:spPr>
          <a:xfrm>
            <a:off x="778495" y="673792"/>
            <a:ext cx="22618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참여의 스펙트럼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16F8A-4EF3-1DF8-E948-638F1AD3BDEB}"/>
              </a:ext>
            </a:extLst>
          </p:cNvPr>
          <p:cNvSpPr txBox="1"/>
          <p:nvPr/>
        </p:nvSpPr>
        <p:spPr>
          <a:xfrm>
            <a:off x="1134095" y="1593928"/>
            <a:ext cx="65276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아른스타인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(Sherry Arnstein)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시민 참여의 사다리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E73F3D-9B91-0D68-6B2C-FD35CA0D2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04AD0F6C-CB9A-D64F-4231-3DC7FF959AE1}"/>
              </a:ext>
            </a:extLst>
          </p:cNvPr>
          <p:cNvGrpSpPr/>
          <p:nvPr/>
        </p:nvGrpSpPr>
        <p:grpSpPr>
          <a:xfrm>
            <a:off x="1134095" y="2258291"/>
            <a:ext cx="3902032" cy="4039312"/>
            <a:chOff x="778495" y="1919307"/>
            <a:chExt cx="5429734" cy="43782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B55225-BAAA-892E-FD9D-9C9AA5A4B428}"/>
                </a:ext>
              </a:extLst>
            </p:cNvPr>
            <p:cNvSpPr txBox="1"/>
            <p:nvPr/>
          </p:nvSpPr>
          <p:spPr>
            <a:xfrm>
              <a:off x="778495" y="5821533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조작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(Manipulation)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987015-A41A-8289-9296-94E0F915FD4B}"/>
                </a:ext>
              </a:extLst>
            </p:cNvPr>
            <p:cNvSpPr txBox="1"/>
            <p:nvPr/>
          </p:nvSpPr>
          <p:spPr>
            <a:xfrm>
              <a:off x="778495" y="5264072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치료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(Therapy)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C7B7F9-3911-7E16-8F1E-5982D1131587}"/>
                </a:ext>
              </a:extLst>
            </p:cNvPr>
            <p:cNvSpPr txBox="1"/>
            <p:nvPr/>
          </p:nvSpPr>
          <p:spPr>
            <a:xfrm>
              <a:off x="778495" y="4706611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정보 제공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(Informing)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99BF75-B3BA-BC3C-BDA4-D2146F5E5036}"/>
                </a:ext>
              </a:extLst>
            </p:cNvPr>
            <p:cNvSpPr txBox="1"/>
            <p:nvPr/>
          </p:nvSpPr>
          <p:spPr>
            <a:xfrm>
              <a:off x="778495" y="4149150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협의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(Consultation)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8F208E-63DB-FFDC-C6FC-EB83A773B4C8}"/>
                </a:ext>
              </a:extLst>
            </p:cNvPr>
            <p:cNvSpPr txBox="1"/>
            <p:nvPr/>
          </p:nvSpPr>
          <p:spPr>
            <a:xfrm>
              <a:off x="778495" y="3591689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자문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(Placation)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366EFB-9494-07E6-2919-6A220A010F1F}"/>
                </a:ext>
              </a:extLst>
            </p:cNvPr>
            <p:cNvSpPr txBox="1"/>
            <p:nvPr/>
          </p:nvSpPr>
          <p:spPr>
            <a:xfrm>
              <a:off x="778495" y="3034228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파트너십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(Partnership)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54E5E4-5664-55BF-1A19-8F6E145E4C4F}"/>
                </a:ext>
              </a:extLst>
            </p:cNvPr>
            <p:cNvSpPr txBox="1"/>
            <p:nvPr/>
          </p:nvSpPr>
          <p:spPr>
            <a:xfrm>
              <a:off x="778495" y="2476767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권한 위임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(Delegated Power)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4A98A-B47C-4695-009F-69B236FFA4C9}"/>
                </a:ext>
              </a:extLst>
            </p:cNvPr>
            <p:cNvSpPr txBox="1"/>
            <p:nvPr/>
          </p:nvSpPr>
          <p:spPr>
            <a:xfrm>
              <a:off x="778495" y="1919307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시민 통제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(Citizen Control)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5C590E5-A23E-9C61-C42C-AECE297ED770}"/>
              </a:ext>
            </a:extLst>
          </p:cNvPr>
          <p:cNvGrpSpPr/>
          <p:nvPr/>
        </p:nvGrpSpPr>
        <p:grpSpPr>
          <a:xfrm>
            <a:off x="5084619" y="5475135"/>
            <a:ext cx="3006926" cy="691424"/>
            <a:chOff x="5084619" y="5475135"/>
            <a:chExt cx="3006926" cy="691424"/>
          </a:xfrm>
        </p:grpSpPr>
        <p:sp>
          <p:nvSpPr>
            <p:cNvPr id="13" name="오른쪽 중괄호 12">
              <a:extLst>
                <a:ext uri="{FF2B5EF4-FFF2-40B4-BE49-F238E27FC236}">
                  <a16:creationId xmlns:a16="http://schemas.microsoft.com/office/drawing/2014/main" id="{1F4893C0-F117-2FE5-8B72-0DD7CD544E7E}"/>
                </a:ext>
              </a:extLst>
            </p:cNvPr>
            <p:cNvSpPr/>
            <p:nvPr/>
          </p:nvSpPr>
          <p:spPr>
            <a:xfrm>
              <a:off x="5084619" y="5475135"/>
              <a:ext cx="228156" cy="691424"/>
            </a:xfrm>
            <a:prstGeom prst="rightBrace">
              <a:avLst>
                <a:gd name="adj1" fmla="val 444885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ECE205-83FD-31AE-FC32-C3EC6E2C7930}"/>
                </a:ext>
              </a:extLst>
            </p:cNvPr>
            <p:cNvSpPr txBox="1"/>
            <p:nvPr/>
          </p:nvSpPr>
          <p:spPr>
            <a:xfrm>
              <a:off x="5361267" y="5551573"/>
              <a:ext cx="27302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비참여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일방향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접근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4312CB-6A89-F6A4-E81B-6B5612B698EF}"/>
              </a:ext>
            </a:extLst>
          </p:cNvPr>
          <p:cNvGrpSpPr/>
          <p:nvPr/>
        </p:nvGrpSpPr>
        <p:grpSpPr>
          <a:xfrm>
            <a:off x="5084619" y="3916303"/>
            <a:ext cx="3006926" cy="1237588"/>
            <a:chOff x="5084619" y="5202053"/>
            <a:chExt cx="3006926" cy="1237588"/>
          </a:xfrm>
        </p:grpSpPr>
        <p:sp>
          <p:nvSpPr>
            <p:cNvPr id="17" name="오른쪽 중괄호 16">
              <a:extLst>
                <a:ext uri="{FF2B5EF4-FFF2-40B4-BE49-F238E27FC236}">
                  <a16:creationId xmlns:a16="http://schemas.microsoft.com/office/drawing/2014/main" id="{96055AEE-DD0E-C6BE-F981-69A4C08BAAD4}"/>
                </a:ext>
              </a:extLst>
            </p:cNvPr>
            <p:cNvSpPr/>
            <p:nvPr/>
          </p:nvSpPr>
          <p:spPr>
            <a:xfrm>
              <a:off x="5084619" y="5202053"/>
              <a:ext cx="228156" cy="1237588"/>
            </a:xfrm>
            <a:prstGeom prst="rightBrace">
              <a:avLst>
                <a:gd name="adj1" fmla="val 444885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E0C0D5-B7EE-9783-442A-3213B6092D9D}"/>
                </a:ext>
              </a:extLst>
            </p:cNvPr>
            <p:cNvSpPr txBox="1"/>
            <p:nvPr/>
          </p:nvSpPr>
          <p:spPr>
            <a:xfrm>
              <a:off x="5361267" y="5551573"/>
              <a:ext cx="27302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형식적 참여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BFFEA9F-C92C-40A2-2AAB-04CC3B37ABB9}"/>
              </a:ext>
            </a:extLst>
          </p:cNvPr>
          <p:cNvGrpSpPr/>
          <p:nvPr/>
        </p:nvGrpSpPr>
        <p:grpSpPr>
          <a:xfrm>
            <a:off x="5084619" y="2373402"/>
            <a:ext cx="3359726" cy="1237588"/>
            <a:chOff x="5084619" y="5202053"/>
            <a:chExt cx="3359726" cy="1237588"/>
          </a:xfrm>
        </p:grpSpPr>
        <p:sp>
          <p:nvSpPr>
            <p:cNvPr id="20" name="오른쪽 중괄호 19">
              <a:extLst>
                <a:ext uri="{FF2B5EF4-FFF2-40B4-BE49-F238E27FC236}">
                  <a16:creationId xmlns:a16="http://schemas.microsoft.com/office/drawing/2014/main" id="{27588314-B176-36D5-7FEA-97D4578E0BF5}"/>
                </a:ext>
              </a:extLst>
            </p:cNvPr>
            <p:cNvSpPr/>
            <p:nvPr/>
          </p:nvSpPr>
          <p:spPr>
            <a:xfrm>
              <a:off x="5084619" y="5202053"/>
              <a:ext cx="228156" cy="1237588"/>
            </a:xfrm>
            <a:prstGeom prst="rightBrace">
              <a:avLst>
                <a:gd name="adj1" fmla="val 444885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B69D1E-4442-57E9-932B-74F933B4ECB0}"/>
                </a:ext>
              </a:extLst>
            </p:cNvPr>
            <p:cNvSpPr txBox="1"/>
            <p:nvPr/>
          </p:nvSpPr>
          <p:spPr>
            <a:xfrm>
              <a:off x="5361267" y="5423471"/>
              <a:ext cx="3083078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시민 권력이 실질적으로 작동하는 단계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2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C1521-72C4-31BA-8B95-BA25E6134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F8B9E30-C385-7E88-C6B5-F2C52025B5AD}"/>
              </a:ext>
            </a:extLst>
          </p:cNvPr>
          <p:cNvSpPr txBox="1"/>
          <p:nvPr/>
        </p:nvSpPr>
        <p:spPr>
          <a:xfrm>
            <a:off x="778495" y="673792"/>
            <a:ext cx="22618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참여의 스펙트럼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31D6A-23BB-4641-BFB5-6BA8A427683C}"/>
              </a:ext>
            </a:extLst>
          </p:cNvPr>
          <p:cNvSpPr txBox="1"/>
          <p:nvPr/>
        </p:nvSpPr>
        <p:spPr>
          <a:xfrm>
            <a:off x="1134095" y="1593928"/>
            <a:ext cx="65276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아른스타인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(Sherry Arnstein)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시민 참여의 사다리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AC8E380-653C-DAFC-2C55-4D932C3FB9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6DF62BE9-D1D2-8107-04FA-4613F3913411}"/>
              </a:ext>
            </a:extLst>
          </p:cNvPr>
          <p:cNvGrpSpPr/>
          <p:nvPr/>
        </p:nvGrpSpPr>
        <p:grpSpPr>
          <a:xfrm>
            <a:off x="1134095" y="2258291"/>
            <a:ext cx="3902032" cy="4039312"/>
            <a:chOff x="778495" y="1919307"/>
            <a:chExt cx="5429734" cy="43782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DAB335F-CD29-6EF1-DD68-007B30B1EB56}"/>
                </a:ext>
              </a:extLst>
            </p:cNvPr>
            <p:cNvSpPr txBox="1"/>
            <p:nvPr/>
          </p:nvSpPr>
          <p:spPr>
            <a:xfrm>
              <a:off x="778495" y="5821533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조작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(Manipulation)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F54133-210D-3DCA-9660-6DC7D61A81F6}"/>
                </a:ext>
              </a:extLst>
            </p:cNvPr>
            <p:cNvSpPr txBox="1"/>
            <p:nvPr/>
          </p:nvSpPr>
          <p:spPr>
            <a:xfrm>
              <a:off x="778495" y="5264072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치료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(Therapy)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5BF4CF-3979-7B6E-4925-013D8E1707D2}"/>
                </a:ext>
              </a:extLst>
            </p:cNvPr>
            <p:cNvSpPr txBox="1"/>
            <p:nvPr/>
          </p:nvSpPr>
          <p:spPr>
            <a:xfrm>
              <a:off x="778495" y="4706611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정보 제공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(Informing)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BED9E-A963-AA92-8AC8-3B825D8E11A3}"/>
                </a:ext>
              </a:extLst>
            </p:cNvPr>
            <p:cNvSpPr txBox="1"/>
            <p:nvPr/>
          </p:nvSpPr>
          <p:spPr>
            <a:xfrm>
              <a:off x="778495" y="4149150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협의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(Consultation)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8BC993-B282-F754-9CBB-DC4D261FCCEE}"/>
                </a:ext>
              </a:extLst>
            </p:cNvPr>
            <p:cNvSpPr txBox="1"/>
            <p:nvPr/>
          </p:nvSpPr>
          <p:spPr>
            <a:xfrm>
              <a:off x="778495" y="3591689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자문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(Placation)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988E0A-2C43-E8AB-D027-2746737D4774}"/>
                </a:ext>
              </a:extLst>
            </p:cNvPr>
            <p:cNvSpPr txBox="1"/>
            <p:nvPr/>
          </p:nvSpPr>
          <p:spPr>
            <a:xfrm>
              <a:off x="778495" y="2476767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권한 위임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(Delegated Power)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AEB976-DCB7-13BE-1956-A04A5B77B533}"/>
                </a:ext>
              </a:extLst>
            </p:cNvPr>
            <p:cNvSpPr txBox="1"/>
            <p:nvPr/>
          </p:nvSpPr>
          <p:spPr>
            <a:xfrm>
              <a:off x="778495" y="1919307"/>
              <a:ext cx="5429734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시민 통제</a:t>
              </a:r>
              <a:r>
                <a: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(Citizen Control)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7A99EFF-1BDF-4FBB-D565-EBB39DA4D190}"/>
              </a:ext>
            </a:extLst>
          </p:cNvPr>
          <p:cNvGrpSpPr/>
          <p:nvPr/>
        </p:nvGrpSpPr>
        <p:grpSpPr>
          <a:xfrm>
            <a:off x="4897582" y="3228687"/>
            <a:ext cx="3761953" cy="463460"/>
            <a:chOff x="4897582" y="3228687"/>
            <a:chExt cx="3761953" cy="463460"/>
          </a:xfrm>
        </p:grpSpPr>
        <p:sp>
          <p:nvSpPr>
            <p:cNvPr id="22" name="화살표: 아래쪽 21">
              <a:extLst>
                <a:ext uri="{FF2B5EF4-FFF2-40B4-BE49-F238E27FC236}">
                  <a16:creationId xmlns:a16="http://schemas.microsoft.com/office/drawing/2014/main" id="{84B6384E-DE13-49F7-9C47-93144FEED3BA}"/>
                </a:ext>
              </a:extLst>
            </p:cNvPr>
            <p:cNvSpPr/>
            <p:nvPr/>
          </p:nvSpPr>
          <p:spPr>
            <a:xfrm rot="16200000">
              <a:off x="5043056" y="3158746"/>
              <a:ext cx="387927" cy="678875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6E1710-5AA0-8882-E072-39C9450C8AA1}"/>
                </a:ext>
              </a:extLst>
            </p:cNvPr>
            <p:cNvSpPr txBox="1"/>
            <p:nvPr/>
          </p:nvSpPr>
          <p:spPr>
            <a:xfrm>
              <a:off x="5576457" y="3228687"/>
              <a:ext cx="30830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Co-design</a:t>
              </a:r>
              <a:endParaRPr lang="ko-KR" altLang="en-US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EEFD3FD-67F0-1DEF-7CAB-90A1E8583C6B}"/>
              </a:ext>
            </a:extLst>
          </p:cNvPr>
          <p:cNvSpPr txBox="1"/>
          <p:nvPr/>
        </p:nvSpPr>
        <p:spPr>
          <a:xfrm>
            <a:off x="1134095" y="3286889"/>
            <a:ext cx="3902032" cy="428464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 algn="ctr">
              <a:lnSpc>
                <a:spcPct val="110000"/>
              </a:lnSpc>
              <a:defRPr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r>
              <a:rPr lang="ko-KR" altLang="en-US" sz="1800" dirty="0"/>
              <a:t>파트너십</a:t>
            </a:r>
            <a:r>
              <a:rPr lang="en-US" altLang="ko-KR" sz="1800" dirty="0"/>
              <a:t>(Partnership)</a:t>
            </a:r>
          </a:p>
        </p:txBody>
      </p:sp>
    </p:spTree>
    <p:extLst>
      <p:ext uri="{BB962C8B-B14F-4D97-AF65-F5344CB8AC3E}">
        <p14:creationId xmlns:p14="http://schemas.microsoft.com/office/powerpoint/2010/main" val="324894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4CAE7-6A11-35CA-8D3D-F3B0F25B8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67EA2E1F-DC40-41D9-D631-E522599201B0}"/>
              </a:ext>
            </a:extLst>
          </p:cNvPr>
          <p:cNvGrpSpPr/>
          <p:nvPr/>
        </p:nvGrpSpPr>
        <p:grpSpPr>
          <a:xfrm>
            <a:off x="1494313" y="2340160"/>
            <a:ext cx="9457705" cy="1359004"/>
            <a:chOff x="1494313" y="2340160"/>
            <a:chExt cx="9457705" cy="1359004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5BC88863-A54C-A34F-7D47-C7DE5202A928}"/>
                </a:ext>
              </a:extLst>
            </p:cNvPr>
            <p:cNvSpPr/>
            <p:nvPr/>
          </p:nvSpPr>
          <p:spPr>
            <a:xfrm>
              <a:off x="1494313" y="2340160"/>
              <a:ext cx="9457705" cy="1359004"/>
            </a:xfrm>
            <a:prstGeom prst="roundRect">
              <a:avLst>
                <a:gd name="adj" fmla="val 17022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C8A7DB-0910-6EF9-0CBC-831F5D78B70B}"/>
                </a:ext>
              </a:extLst>
            </p:cNvPr>
            <p:cNvSpPr txBox="1"/>
            <p:nvPr/>
          </p:nvSpPr>
          <p:spPr>
            <a:xfrm>
              <a:off x="1747191" y="2610267"/>
              <a:ext cx="16669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정보 제공</a:t>
              </a:r>
              <a:br>
                <a:rPr kumimoji="0" lang="en-US" altLang="ko-KR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en-US" altLang="ko-KR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(</a:t>
              </a:r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알려주기</a:t>
              </a:r>
              <a:r>
                <a:rPr kumimoji="0" lang="en-US" altLang="ko-KR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)</a:t>
              </a: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DCB14C9B-25BD-2A31-FC8A-2A4EDC4D0F35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1" y="2549237"/>
              <a:ext cx="0" cy="969818"/>
            </a:xfrm>
            <a:prstGeom prst="line">
              <a:avLst/>
            </a:prstGeom>
            <a:ln>
              <a:solidFill>
                <a:srgbClr val="C2CA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9FC5C650-14D7-6BD0-7FAF-5E216371594B}"/>
                </a:ext>
              </a:extLst>
            </p:cNvPr>
            <p:cNvCxnSpPr>
              <a:cxnSpLocks/>
            </p:cNvCxnSpPr>
            <p:nvPr/>
          </p:nvCxnSpPr>
          <p:spPr>
            <a:xfrm>
              <a:off x="5256377" y="2549237"/>
              <a:ext cx="0" cy="969818"/>
            </a:xfrm>
            <a:prstGeom prst="line">
              <a:avLst/>
            </a:prstGeom>
            <a:ln>
              <a:solidFill>
                <a:srgbClr val="C2CA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7A003D00-BF63-8422-7DCE-9A6A526B1758}"/>
                </a:ext>
              </a:extLst>
            </p:cNvPr>
            <p:cNvCxnSpPr>
              <a:cxnSpLocks/>
            </p:cNvCxnSpPr>
            <p:nvPr/>
          </p:nvCxnSpPr>
          <p:spPr>
            <a:xfrm>
              <a:off x="7147522" y="2549237"/>
              <a:ext cx="0" cy="969818"/>
            </a:xfrm>
            <a:prstGeom prst="line">
              <a:avLst/>
            </a:prstGeom>
            <a:ln>
              <a:solidFill>
                <a:srgbClr val="C2CA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B001A2F-4195-6515-0A56-70679B34B304}"/>
                </a:ext>
              </a:extLst>
            </p:cNvPr>
            <p:cNvCxnSpPr>
              <a:cxnSpLocks/>
            </p:cNvCxnSpPr>
            <p:nvPr/>
          </p:nvCxnSpPr>
          <p:spPr>
            <a:xfrm>
              <a:off x="8898698" y="2549237"/>
              <a:ext cx="0" cy="969818"/>
            </a:xfrm>
            <a:prstGeom prst="line">
              <a:avLst/>
            </a:prstGeom>
            <a:ln>
              <a:solidFill>
                <a:srgbClr val="C2CA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27F8A414-B105-CE2D-CAFC-BFCBF0824F6F}"/>
              </a:ext>
            </a:extLst>
          </p:cNvPr>
          <p:cNvSpPr txBox="1"/>
          <p:nvPr/>
        </p:nvSpPr>
        <p:spPr>
          <a:xfrm>
            <a:off x="778495" y="673792"/>
            <a:ext cx="22618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참여의 스펙트럼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B5B1E-8EE8-D707-6A7F-4B8015BAB67A}"/>
              </a:ext>
            </a:extLst>
          </p:cNvPr>
          <p:cNvSpPr txBox="1"/>
          <p:nvPr/>
        </p:nvSpPr>
        <p:spPr>
          <a:xfrm>
            <a:off x="1134095" y="1593928"/>
            <a:ext cx="41222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국제공공참여협회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(IAP2)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스펙트럼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C1AF81F-6AF8-5417-2416-9A912D2523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A5B5A7-23AE-5D6C-83E5-482AD09E1C5E}"/>
              </a:ext>
            </a:extLst>
          </p:cNvPr>
          <p:cNvSpPr txBox="1"/>
          <p:nvPr/>
        </p:nvSpPr>
        <p:spPr>
          <a:xfrm>
            <a:off x="3576356" y="2610267"/>
            <a:ext cx="1666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의견 수렴</a:t>
            </a:r>
            <a:br>
              <a:rPr kumimoji="0" lang="en-US" altLang="ko-KR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en-US" altLang="ko-KR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듣기</a:t>
            </a:r>
            <a:r>
              <a:rPr kumimoji="0" lang="en-US" altLang="ko-KR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6FC073-19DC-53B1-4A05-EE7B1C3C5693}"/>
              </a:ext>
            </a:extLst>
          </p:cNvPr>
          <p:cNvSpPr txBox="1"/>
          <p:nvPr/>
        </p:nvSpPr>
        <p:spPr>
          <a:xfrm>
            <a:off x="5339138" y="2610267"/>
            <a:ext cx="1666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참여</a:t>
            </a:r>
            <a:br>
              <a:rPr kumimoji="0" lang="en-US" altLang="ko-KR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en-US" altLang="ko-KR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함께 작업</a:t>
            </a:r>
            <a:r>
              <a:rPr kumimoji="0" lang="en-US" altLang="ko-KR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AF7F4-BB9D-90E4-DED8-980515A66542}"/>
              </a:ext>
            </a:extLst>
          </p:cNvPr>
          <p:cNvSpPr txBox="1"/>
          <p:nvPr/>
        </p:nvSpPr>
        <p:spPr>
          <a:xfrm>
            <a:off x="7168303" y="2610267"/>
            <a:ext cx="1666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협력</a:t>
            </a:r>
            <a:endParaRPr kumimoji="0" lang="en-US" altLang="ko-KR" sz="20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파트너십</a:t>
            </a:r>
            <a:r>
              <a:rPr kumimoji="0" lang="en-US" altLang="ko-KR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3F424-D2FD-A38C-54BD-E512BA6C55EB}"/>
              </a:ext>
            </a:extLst>
          </p:cNvPr>
          <p:cNvSpPr txBox="1"/>
          <p:nvPr/>
        </p:nvSpPr>
        <p:spPr>
          <a:xfrm>
            <a:off x="8945838" y="2610267"/>
            <a:ext cx="1666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권한 부여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ctr"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결정 위임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  <a:endParaRPr kumimoji="0" lang="en-US" altLang="ko-KR" sz="20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1DD08B7F-7A35-CC4B-6D8C-760411B3C8B9}"/>
              </a:ext>
            </a:extLst>
          </p:cNvPr>
          <p:cNvSpPr/>
          <p:nvPr/>
        </p:nvSpPr>
        <p:spPr>
          <a:xfrm>
            <a:off x="7147521" y="2466109"/>
            <a:ext cx="1749660" cy="1108364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9A5CC8"/>
                </a:gs>
                <a:gs pos="100000">
                  <a:srgbClr val="0B2EB7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3540C46-2F89-3F9F-5746-07DC401587F8}"/>
              </a:ext>
            </a:extLst>
          </p:cNvPr>
          <p:cNvGrpSpPr/>
          <p:nvPr/>
        </p:nvGrpSpPr>
        <p:grpSpPr>
          <a:xfrm>
            <a:off x="5328211" y="3568133"/>
            <a:ext cx="5388280" cy="1142335"/>
            <a:chOff x="4423856" y="2549812"/>
            <a:chExt cx="5388280" cy="1142335"/>
          </a:xfrm>
        </p:grpSpPr>
        <p:sp>
          <p:nvSpPr>
            <p:cNvPr id="27" name="화살표: 아래쪽 26">
              <a:extLst>
                <a:ext uri="{FF2B5EF4-FFF2-40B4-BE49-F238E27FC236}">
                  <a16:creationId xmlns:a16="http://schemas.microsoft.com/office/drawing/2014/main" id="{25BFC064-3C5F-73C4-D2FE-D3B02D82BD38}"/>
                </a:ext>
              </a:extLst>
            </p:cNvPr>
            <p:cNvSpPr/>
            <p:nvPr/>
          </p:nvSpPr>
          <p:spPr>
            <a:xfrm>
              <a:off x="6924032" y="2549812"/>
              <a:ext cx="387927" cy="678875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DADDF6-9A80-C27E-4686-8D911E7343F1}"/>
                </a:ext>
              </a:extLst>
            </p:cNvPr>
            <p:cNvSpPr txBox="1"/>
            <p:nvPr/>
          </p:nvSpPr>
          <p:spPr>
            <a:xfrm>
              <a:off x="4423856" y="3228687"/>
              <a:ext cx="538828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Co-design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은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'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협력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'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단계에 정확히 위치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F287DAA-ABA3-0136-16AC-3BFD12D8748C}"/>
              </a:ext>
            </a:extLst>
          </p:cNvPr>
          <p:cNvSpPr txBox="1"/>
          <p:nvPr/>
        </p:nvSpPr>
        <p:spPr>
          <a:xfrm flipH="1">
            <a:off x="4980159" y="4794852"/>
            <a:ext cx="608438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함께 결정할 수 있는 범위를 사전에 합의한다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7CB9455-B89A-E6D6-2EF0-C588F5725645}"/>
              </a:ext>
            </a:extLst>
          </p:cNvPr>
          <p:cNvGrpSpPr/>
          <p:nvPr/>
        </p:nvGrpSpPr>
        <p:grpSpPr>
          <a:xfrm>
            <a:off x="1387278" y="4027629"/>
            <a:ext cx="3592881" cy="869469"/>
            <a:chOff x="3965516" y="2790917"/>
            <a:chExt cx="3592881" cy="86946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508E60-1A06-3C6D-6149-BB98F9F17E43}"/>
                </a:ext>
              </a:extLst>
            </p:cNvPr>
            <p:cNvSpPr txBox="1"/>
            <p:nvPr/>
          </p:nvSpPr>
          <p:spPr>
            <a:xfrm>
              <a:off x="4282222" y="2790917"/>
              <a:ext cx="3276175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용어 개선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화면 흐름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대체 경로 설계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공동 결정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CBD7A787-C67A-DED3-D8D6-8B9E25025BA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9" name="원호 38">
                <a:extLst>
                  <a:ext uri="{FF2B5EF4-FFF2-40B4-BE49-F238E27FC236}">
                    <a16:creationId xmlns:a16="http://schemas.microsoft.com/office/drawing/2014/main" id="{76F392BA-B147-124B-1825-80256988891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31973479-74D7-90E6-D581-3B38121FA26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3FB566D9-3842-6362-14F8-465CB71AB206}"/>
              </a:ext>
            </a:extLst>
          </p:cNvPr>
          <p:cNvGrpSpPr/>
          <p:nvPr/>
        </p:nvGrpSpPr>
        <p:grpSpPr>
          <a:xfrm>
            <a:off x="1387278" y="4931403"/>
            <a:ext cx="3592881" cy="869469"/>
            <a:chOff x="3965516" y="2790917"/>
            <a:chExt cx="3592881" cy="8694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46A231-8A86-64C2-5B2B-736DADDC31D4}"/>
                </a:ext>
              </a:extLst>
            </p:cNvPr>
            <p:cNvSpPr txBox="1"/>
            <p:nvPr/>
          </p:nvSpPr>
          <p:spPr>
            <a:xfrm>
              <a:off x="4282222" y="2790917"/>
              <a:ext cx="3276175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법령 개정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예산 편성 권한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별도 결정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1B906FBB-55E5-8DF1-EC75-37B9401B982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4" name="원호 43">
                <a:extLst>
                  <a:ext uri="{FF2B5EF4-FFF2-40B4-BE49-F238E27FC236}">
                    <a16:creationId xmlns:a16="http://schemas.microsoft.com/office/drawing/2014/main" id="{F494D1AC-1826-0E31-0BB6-DB25C749493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4C1B6745-A5BB-3A6F-46F6-6FB8C17992F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42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5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AB430-4BFC-5354-479A-0A15A67AC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1B73DC8-FBC9-155B-93A7-59BB7EEC308B}"/>
              </a:ext>
            </a:extLst>
          </p:cNvPr>
          <p:cNvSpPr txBox="1"/>
          <p:nvPr/>
        </p:nvSpPr>
        <p:spPr>
          <a:xfrm>
            <a:off x="778495" y="673792"/>
            <a:ext cx="22618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참여의 스펙트럼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40D7C-666D-CCA0-41B5-5AD334E2EDC9}"/>
              </a:ext>
            </a:extLst>
          </p:cNvPr>
          <p:cNvSpPr txBox="1"/>
          <p:nvPr/>
        </p:nvSpPr>
        <p:spPr>
          <a:xfrm>
            <a:off x="1134095" y="1593928"/>
            <a:ext cx="41222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국제공공참여협회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(IAP2)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스펙트럼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9CCCD08-B396-3591-A8FC-4B62B94A59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175C21-D749-2465-2171-718618765FAD}"/>
              </a:ext>
            </a:extLst>
          </p:cNvPr>
          <p:cNvSpPr txBox="1"/>
          <p:nvPr/>
        </p:nvSpPr>
        <p:spPr>
          <a:xfrm>
            <a:off x="945424" y="5604345"/>
            <a:ext cx="7441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정책의 성격</a:t>
            </a:r>
            <a:r>
              <a:rPr lang="en-US" altLang="ko-KR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800" b="1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긴급성</a:t>
            </a:r>
            <a:r>
              <a:rPr lang="en-US" altLang="ko-KR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복잡도</a:t>
            </a:r>
            <a:r>
              <a:rPr lang="en-US" altLang="ko-KR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영향 범위에 따라 </a:t>
            </a:r>
            <a:br>
              <a:rPr lang="en-US" altLang="ko-KR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적절한 수준 설정</a:t>
            </a:r>
            <a:endParaRPr lang="ko-KR" altLang="en-US" sz="280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8980167-790D-6C3E-D16B-9C509A5A201B}"/>
              </a:ext>
            </a:extLst>
          </p:cNvPr>
          <p:cNvGrpSpPr/>
          <p:nvPr/>
        </p:nvGrpSpPr>
        <p:grpSpPr>
          <a:xfrm>
            <a:off x="-1" y="2193278"/>
            <a:ext cx="9968918" cy="2970571"/>
            <a:chOff x="-1" y="2193278"/>
            <a:chExt cx="9968918" cy="2970571"/>
          </a:xfrm>
        </p:grpSpPr>
        <p:pic>
          <p:nvPicPr>
            <p:cNvPr id="5" name="그림 4" descr="클립아트, 노랑, 만화 영화, 손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2D3E2F4-93A6-0E82-4E12-93E1B77FE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952"/>
            <a:stretch>
              <a:fillRect/>
            </a:stretch>
          </p:blipFill>
          <p:spPr>
            <a:xfrm flipH="1">
              <a:off x="-1" y="2193278"/>
              <a:ext cx="3260171" cy="29705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C6A98F-8153-E862-4BB9-9F611CD00D85}"/>
                </a:ext>
              </a:extLst>
            </p:cNvPr>
            <p:cNvSpPr txBox="1"/>
            <p:nvPr/>
          </p:nvSpPr>
          <p:spPr>
            <a:xfrm>
              <a:off x="2527235" y="3255999"/>
              <a:ext cx="744168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모든 정책이 최고 수준의 참여를 </a:t>
              </a:r>
              <a:b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요구하는 것은 아니다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!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9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FFC1FA32-7EB2-8DA9-3E6A-C1870BC8D91C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7682DB8-D4EF-5275-7109-075451E75C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2FA952B8-8DFE-888F-A4F2-5B38C6FF81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7897CF4-4DB9-1EEC-B2AC-F829D109269D}"/>
              </a:ext>
            </a:extLst>
          </p:cNvPr>
          <p:cNvGrpSpPr/>
          <p:nvPr/>
        </p:nvGrpSpPr>
        <p:grpSpPr>
          <a:xfrm>
            <a:off x="766763" y="1542722"/>
            <a:ext cx="3648366" cy="1422138"/>
            <a:chOff x="3147289" y="2089977"/>
            <a:chExt cx="3648366" cy="14221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C884B9-5BBA-B0CF-BFF8-6A5C9F856761}"/>
                </a:ext>
              </a:extLst>
            </p:cNvPr>
            <p:cNvSpPr txBox="1"/>
            <p:nvPr/>
          </p:nvSpPr>
          <p:spPr>
            <a:xfrm>
              <a:off x="3147289" y="2089977"/>
              <a:ext cx="3648366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사용자를 </a:t>
              </a:r>
              <a:r>
                <a:rPr lang="ko-KR" altLang="en-US" sz="2000" u="sng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위한</a:t>
              </a:r>
              <a:r>
                <a:rPr lang="ko-KR" altLang="en-US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디자인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4CAC53-EC32-54DF-159B-806C223C0284}"/>
                </a:ext>
              </a:extLst>
            </p:cNvPr>
            <p:cNvSpPr txBox="1"/>
            <p:nvPr/>
          </p:nvSpPr>
          <p:spPr>
            <a:xfrm>
              <a:off x="3714228" y="3104311"/>
              <a:ext cx="2619628" cy="4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User-Centered Design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90E14E-1FB6-88E6-0E29-FCB8A75A44A9}"/>
                </a:ext>
              </a:extLst>
            </p:cNvPr>
            <p:cNvSpPr txBox="1"/>
            <p:nvPr/>
          </p:nvSpPr>
          <p:spPr>
            <a:xfrm>
              <a:off x="3543505" y="2553437"/>
              <a:ext cx="2961068" cy="6578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사용자 중심 디자인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EC152BB-CC0C-EC56-1A6D-3E27F970808C}"/>
              </a:ext>
            </a:extLst>
          </p:cNvPr>
          <p:cNvGrpSpPr/>
          <p:nvPr/>
        </p:nvGrpSpPr>
        <p:grpSpPr>
          <a:xfrm>
            <a:off x="5109050" y="1542722"/>
            <a:ext cx="3648366" cy="1422138"/>
            <a:chOff x="3147289" y="2089977"/>
            <a:chExt cx="3648366" cy="14221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4E2C0F-DD8C-8805-1E24-E5BF36BFC4DA}"/>
                </a:ext>
              </a:extLst>
            </p:cNvPr>
            <p:cNvSpPr txBox="1"/>
            <p:nvPr/>
          </p:nvSpPr>
          <p:spPr>
            <a:xfrm>
              <a:off x="3147289" y="2089977"/>
              <a:ext cx="3648366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사용자와 </a:t>
              </a:r>
              <a:r>
                <a:rPr lang="ko-KR" altLang="en-US" sz="2000" u="sng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함께</a:t>
              </a:r>
              <a:r>
                <a:rPr lang="ko-KR" altLang="en-US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설계하는 디자인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E62264-AFD1-2963-D879-D3FB4B019A3B}"/>
                </a:ext>
              </a:extLst>
            </p:cNvPr>
            <p:cNvSpPr txBox="1"/>
            <p:nvPr/>
          </p:nvSpPr>
          <p:spPr>
            <a:xfrm>
              <a:off x="4365528" y="3104311"/>
              <a:ext cx="1317027" cy="4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Co-design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022798-815F-31B7-EB09-05E69B9426B4}"/>
                </a:ext>
              </a:extLst>
            </p:cNvPr>
            <p:cNvSpPr txBox="1"/>
            <p:nvPr/>
          </p:nvSpPr>
          <p:spPr>
            <a:xfrm>
              <a:off x="3369903" y="2553437"/>
              <a:ext cx="3308278" cy="6578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함께 설계하는 디자인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1D80729A-02F0-2EC9-F8D3-DCFEBAD7345A}"/>
              </a:ext>
            </a:extLst>
          </p:cNvPr>
          <p:cNvCxnSpPr/>
          <p:nvPr/>
        </p:nvCxnSpPr>
        <p:spPr>
          <a:xfrm>
            <a:off x="4613565" y="1690255"/>
            <a:ext cx="0" cy="1378383"/>
          </a:xfrm>
          <a:prstGeom prst="line">
            <a:avLst/>
          </a:prstGeom>
          <a:ln>
            <a:solidFill>
              <a:srgbClr val="C2CAE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87D2AC3-B6A5-47AA-FEE6-07C96F455FBF}"/>
              </a:ext>
            </a:extLst>
          </p:cNvPr>
          <p:cNvGrpSpPr/>
          <p:nvPr/>
        </p:nvGrpSpPr>
        <p:grpSpPr>
          <a:xfrm>
            <a:off x="1669474" y="3214928"/>
            <a:ext cx="6736786" cy="1357599"/>
            <a:chOff x="1371601" y="4904509"/>
            <a:chExt cx="6736786" cy="1357599"/>
          </a:xfrm>
        </p:grpSpPr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5A1CC781-411C-D0D1-A415-1A318C09BC28}"/>
                </a:ext>
              </a:extLst>
            </p:cNvPr>
            <p:cNvSpPr/>
            <p:nvPr/>
          </p:nvSpPr>
          <p:spPr>
            <a:xfrm>
              <a:off x="1371601" y="5400883"/>
              <a:ext cx="6736786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수혜자를 단순한 서비스 소비자가 아니라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srgbClr val="644BC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자기 삶의 전문가로 인정하는 관점</a:t>
              </a:r>
              <a:endParaRPr lang="en-US" altLang="ko-KR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26" name="화살표: 아래쪽 25">
              <a:extLst>
                <a:ext uri="{FF2B5EF4-FFF2-40B4-BE49-F238E27FC236}">
                  <a16:creationId xmlns:a16="http://schemas.microsoft.com/office/drawing/2014/main" id="{296A3EC8-C2D6-253B-A7C3-A6D492037570}"/>
                </a:ext>
              </a:extLst>
            </p:cNvPr>
            <p:cNvSpPr/>
            <p:nvPr/>
          </p:nvSpPr>
          <p:spPr>
            <a:xfrm>
              <a:off x="649396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2285B5BD-73B4-5197-C3D2-8A49B396C58C}"/>
              </a:ext>
            </a:extLst>
          </p:cNvPr>
          <p:cNvSpPr/>
          <p:nvPr/>
        </p:nvSpPr>
        <p:spPr>
          <a:xfrm>
            <a:off x="1669474" y="4680651"/>
            <a:ext cx="6736786" cy="6578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시민이 정책의 문제 정의와 해결책 도출에 적극적으로 기여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51836B5F-1A18-FE9C-7E2E-F2A400CE1585}"/>
              </a:ext>
            </a:extLst>
          </p:cNvPr>
          <p:cNvSpPr/>
          <p:nvPr/>
        </p:nvSpPr>
        <p:spPr>
          <a:xfrm>
            <a:off x="1669474" y="5446647"/>
            <a:ext cx="6736786" cy="6578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정책 설계에 시민을 참여시키는 실제적인 방법론</a:t>
            </a:r>
          </a:p>
        </p:txBody>
      </p:sp>
    </p:spTree>
    <p:extLst>
      <p:ext uri="{BB962C8B-B14F-4D97-AF65-F5344CB8AC3E}">
        <p14:creationId xmlns:p14="http://schemas.microsoft.com/office/powerpoint/2010/main" val="10419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EC1D9-E886-8836-0821-54767F7F0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9661C32-060D-808F-1EC6-0080D7B6BBDE}"/>
              </a:ext>
            </a:extLst>
          </p:cNvPr>
          <p:cNvSpPr txBox="1"/>
          <p:nvPr/>
        </p:nvSpPr>
        <p:spPr>
          <a:xfrm>
            <a:off x="778495" y="673792"/>
            <a:ext cx="22618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참여의 스펙트럼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16CE3-2093-20D1-5A7E-6A876D1A2DE5}"/>
              </a:ext>
            </a:extLst>
          </p:cNvPr>
          <p:cNvSpPr txBox="1"/>
          <p:nvPr/>
        </p:nvSpPr>
        <p:spPr>
          <a:xfrm>
            <a:off x="1134095" y="1593928"/>
            <a:ext cx="2952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형식적 참여의 함정 경계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CB51746-1CC5-25B1-607D-AE630C3681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558610-ACD1-B8C7-B897-B7CCFD7F8BE0}"/>
              </a:ext>
            </a:extLst>
          </p:cNvPr>
          <p:cNvSpPr txBox="1"/>
          <p:nvPr/>
        </p:nvSpPr>
        <p:spPr>
          <a:xfrm flipH="1">
            <a:off x="2192399" y="5131229"/>
            <a:ext cx="7609692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참여 스펙트럼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은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상황에 맞게 선택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하고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선택한 수준을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책임 있게 실행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하기 위한 운영 약속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F0F21DA-B63F-2DAE-844C-5B20096EAF8C}"/>
              </a:ext>
            </a:extLst>
          </p:cNvPr>
          <p:cNvGrpSpPr/>
          <p:nvPr/>
        </p:nvGrpSpPr>
        <p:grpSpPr>
          <a:xfrm>
            <a:off x="7928245" y="2276341"/>
            <a:ext cx="3922084" cy="863570"/>
            <a:chOff x="3965516" y="2790917"/>
            <a:chExt cx="3922084" cy="8635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FDD7C2-0440-48C4-5BB5-76641842FA5E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세션 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가능한 범위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산출물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반영 방식 명확하게 제시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FEC44641-90CA-64FE-DB65-420EFC7C6EF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8" name="원호 7">
                <a:extLst>
                  <a:ext uri="{FF2B5EF4-FFF2-40B4-BE49-F238E27FC236}">
                    <a16:creationId xmlns:a16="http://schemas.microsoft.com/office/drawing/2014/main" id="{0D1EBDF3-D92B-50C0-79D0-2878E628A92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66E01E38-71E2-9AE8-BAFE-1A541D2C842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16CB76C-6D61-F38B-4001-65026336ED43}"/>
              </a:ext>
            </a:extLst>
          </p:cNvPr>
          <p:cNvGrpSpPr/>
          <p:nvPr/>
        </p:nvGrpSpPr>
        <p:grpSpPr>
          <a:xfrm>
            <a:off x="7928245" y="3239334"/>
            <a:ext cx="3922084" cy="863570"/>
            <a:chOff x="3965516" y="2790917"/>
            <a:chExt cx="3922084" cy="8635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8C0BD9-95EA-2880-B903-63F1B22A8E35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세션 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무엇이 반영되었고 무엇은 어려웠는지 투명하게 회신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B02DD1CE-4338-6FB5-3BD2-BE2F7BAB9D7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E543B418-8843-0331-2CE0-3214E9B814F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6B9E85BF-2C97-BB23-40D4-A3D4AF5CDAB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66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9899-12A1-20B9-6F24-6D0162B1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B39E3F-54A9-8FF4-5D3E-BD28490876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36B8AD-8AA0-597F-0673-4942803DD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5DD16-A050-9123-D331-E654E47C8E59}"/>
              </a:ext>
            </a:extLst>
          </p:cNvPr>
          <p:cNvSpPr txBox="1"/>
          <p:nvPr/>
        </p:nvSpPr>
        <p:spPr>
          <a:xfrm>
            <a:off x="702666" y="2529890"/>
            <a:ext cx="107866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Co-design 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워크숍 설계와 운영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D77D2CD-3D52-E764-643F-226EFCD7ECD1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86E329-F483-E2C6-ED3C-60ACB93D9A1E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13057FE-E6D4-B563-CFA2-039F10E4360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240636D-7B5E-6AA9-84D0-379E2E159D9E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54BD051-26EE-8294-31B6-74F64AEE8CA6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A732B7D2-357E-8104-642C-C178B0B636F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31DB98-D288-F543-C71A-5730A1F77396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DE04F5-415D-5FFE-BAAD-59526C3908B2}"/>
              </a:ext>
            </a:extLst>
          </p:cNvPr>
          <p:cNvSpPr txBox="1"/>
          <p:nvPr/>
        </p:nvSpPr>
        <p:spPr>
          <a:xfrm>
            <a:off x="6014939" y="1593371"/>
            <a:ext cx="4796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3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799A80D-2A7F-0B6F-C417-0758E1E26104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0F2EEDE-6F4E-4118-E590-9559E126008B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57470FA-B22A-5726-2C7A-C9DB5B72EAC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3A1AD81-800A-5CB1-572E-24AC52FFF86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F55F5AC-32CF-5F29-24F9-326E0715D5AA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E0E5333-0D49-6698-6715-76EF7F7FD6BB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00A5D58-B932-F4DE-9504-6E22BBE610C1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40D637F5-4B71-2FA7-740B-C24777EF0F7F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156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DDD10-4406-B1E4-2660-32ECEE34F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B556B9A-47B1-8CAC-CC01-6E245954FA3C}"/>
              </a:ext>
            </a:extLst>
          </p:cNvPr>
          <p:cNvSpPr txBox="1"/>
          <p:nvPr/>
        </p:nvSpPr>
        <p:spPr>
          <a:xfrm>
            <a:off x="778495" y="673792"/>
            <a:ext cx="4364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워크숍 설계와 운영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8DCA5-38CC-5802-7AEE-0F3C1E1F0EEF}"/>
              </a:ext>
            </a:extLst>
          </p:cNvPr>
          <p:cNvSpPr txBox="1"/>
          <p:nvPr/>
        </p:nvSpPr>
        <p:spPr>
          <a:xfrm>
            <a:off x="1134095" y="1593928"/>
            <a:ext cx="235673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참여자 선정과 구성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C575907-74BA-E272-BCB0-E003C2EFCD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65" name="그룹 64">
            <a:extLst>
              <a:ext uri="{FF2B5EF4-FFF2-40B4-BE49-F238E27FC236}">
                <a16:creationId xmlns:a16="http://schemas.microsoft.com/office/drawing/2014/main" id="{73E749A4-01AA-C637-F164-AC4E70E78517}"/>
              </a:ext>
            </a:extLst>
          </p:cNvPr>
          <p:cNvGrpSpPr/>
          <p:nvPr/>
        </p:nvGrpSpPr>
        <p:grpSpPr>
          <a:xfrm>
            <a:off x="1573488" y="2238683"/>
            <a:ext cx="4522512" cy="1578244"/>
            <a:chOff x="1573488" y="2238683"/>
            <a:chExt cx="4522512" cy="1578244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A6BBA80A-2782-FB18-883E-86DA1E36333C}"/>
                </a:ext>
              </a:extLst>
            </p:cNvPr>
            <p:cNvSpPr/>
            <p:nvPr/>
          </p:nvSpPr>
          <p:spPr>
            <a:xfrm>
              <a:off x="1573488" y="2238683"/>
              <a:ext cx="4522512" cy="15782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BA4765-D756-C1CF-DAB8-921AF32FD403}"/>
                </a:ext>
              </a:extLst>
            </p:cNvPr>
            <p:cNvSpPr txBox="1"/>
            <p:nvPr/>
          </p:nvSpPr>
          <p:spPr>
            <a:xfrm>
              <a:off x="1609096" y="3199102"/>
              <a:ext cx="4451297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법적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제도적 제약을 명확히 제시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2FBD49-9FF9-EB12-271E-A899E76FC50E}"/>
                </a:ext>
              </a:extLst>
            </p:cNvPr>
            <p:cNvSpPr txBox="1"/>
            <p:nvPr/>
          </p:nvSpPr>
          <p:spPr>
            <a:xfrm>
              <a:off x="2038532" y="2288008"/>
              <a:ext cx="3592427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Policy makers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2F8D96-F3F5-7EC5-07CF-2FB51976E0B0}"/>
                </a:ext>
              </a:extLst>
            </p:cNvPr>
            <p:cNvSpPr txBox="1"/>
            <p:nvPr/>
          </p:nvSpPr>
          <p:spPr>
            <a:xfrm>
              <a:off x="3210532" y="2791298"/>
              <a:ext cx="1248419" cy="4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입안자</a:t>
              </a:r>
              <a:endPara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B7D0FA29-CC26-2F3E-F0ED-DE4932EDBA6C}"/>
              </a:ext>
            </a:extLst>
          </p:cNvPr>
          <p:cNvGrpSpPr/>
          <p:nvPr/>
        </p:nvGrpSpPr>
        <p:grpSpPr>
          <a:xfrm>
            <a:off x="6332859" y="2238683"/>
            <a:ext cx="4522512" cy="1578244"/>
            <a:chOff x="6332859" y="2238683"/>
            <a:chExt cx="4522512" cy="1578244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07E39E6A-FF65-1A04-6DD2-439AB99AA1B6}"/>
                </a:ext>
              </a:extLst>
            </p:cNvPr>
            <p:cNvSpPr/>
            <p:nvPr/>
          </p:nvSpPr>
          <p:spPr>
            <a:xfrm>
              <a:off x="6332859" y="2238683"/>
              <a:ext cx="4522512" cy="15782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A73C447-A8F6-8EA9-336F-F75F1410A52E}"/>
                </a:ext>
              </a:extLst>
            </p:cNvPr>
            <p:cNvSpPr txBox="1"/>
            <p:nvPr/>
          </p:nvSpPr>
          <p:spPr>
            <a:xfrm>
              <a:off x="6332862" y="2288008"/>
              <a:ext cx="452250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Professionals</a:t>
              </a:r>
              <a:endPara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114791D-ED5A-1DFD-F6C4-23C6AE1427C3}"/>
                </a:ext>
              </a:extLst>
            </p:cNvPr>
            <p:cNvSpPr txBox="1"/>
            <p:nvPr/>
          </p:nvSpPr>
          <p:spPr>
            <a:xfrm>
              <a:off x="6404074" y="3199102"/>
              <a:ext cx="4451297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실무 경험 및 </a:t>
              </a:r>
              <a:r>
                <a:rPr lang="ko-KR" altLang="en-US" sz="19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암묵지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보유자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255375B-C9A6-162F-9694-7E84B1D1C4AA}"/>
                </a:ext>
              </a:extLst>
            </p:cNvPr>
            <p:cNvSpPr txBox="1"/>
            <p:nvPr/>
          </p:nvSpPr>
          <p:spPr>
            <a:xfrm>
              <a:off x="8005510" y="2791298"/>
              <a:ext cx="1248419" cy="4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현장 전문가</a:t>
              </a:r>
              <a:endPara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E116C9CD-8FB2-2EF7-10BF-136068B14494}"/>
              </a:ext>
            </a:extLst>
          </p:cNvPr>
          <p:cNvGrpSpPr/>
          <p:nvPr/>
        </p:nvGrpSpPr>
        <p:grpSpPr>
          <a:xfrm>
            <a:off x="1573488" y="4028675"/>
            <a:ext cx="4522512" cy="1578244"/>
            <a:chOff x="1573488" y="4028675"/>
            <a:chExt cx="4522512" cy="1578244"/>
          </a:xfrm>
        </p:grpSpPr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E0065241-9941-5DAD-0C2F-8BF8D87CB0D8}"/>
                </a:ext>
              </a:extLst>
            </p:cNvPr>
            <p:cNvSpPr/>
            <p:nvPr/>
          </p:nvSpPr>
          <p:spPr>
            <a:xfrm>
              <a:off x="1573488" y="4028675"/>
              <a:ext cx="4522512" cy="15782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7CF088F-5549-6A99-E47F-1739C25410F3}"/>
                </a:ext>
              </a:extLst>
            </p:cNvPr>
            <p:cNvSpPr txBox="1"/>
            <p:nvPr/>
          </p:nvSpPr>
          <p:spPr>
            <a:xfrm>
              <a:off x="1573491" y="4095604"/>
              <a:ext cx="452250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Providers</a:t>
              </a:r>
              <a:endPara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22B54EF-F012-B187-D82F-86D1A5FA1373}"/>
                </a:ext>
              </a:extLst>
            </p:cNvPr>
            <p:cNvSpPr txBox="1"/>
            <p:nvPr/>
          </p:nvSpPr>
          <p:spPr>
            <a:xfrm>
              <a:off x="1609096" y="5012190"/>
              <a:ext cx="4451297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실제 운영 과정의 세부사항 제공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5CAB3D0-1B5A-88B1-4B32-3BC66E15A8CB}"/>
                </a:ext>
              </a:extLst>
            </p:cNvPr>
            <p:cNvSpPr txBox="1"/>
            <p:nvPr/>
          </p:nvSpPr>
          <p:spPr>
            <a:xfrm>
              <a:off x="3109062" y="4604386"/>
              <a:ext cx="1451359" cy="4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서비스 제공자</a:t>
              </a:r>
              <a:endPara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3D735175-C325-B491-753C-A5C000B4E223}"/>
              </a:ext>
            </a:extLst>
          </p:cNvPr>
          <p:cNvGrpSpPr/>
          <p:nvPr/>
        </p:nvGrpSpPr>
        <p:grpSpPr>
          <a:xfrm>
            <a:off x="6332859" y="4028675"/>
            <a:ext cx="4522512" cy="1578244"/>
            <a:chOff x="6332859" y="4028675"/>
            <a:chExt cx="4522512" cy="1578244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E7BD65CD-3C28-262C-7F0C-6AB393C874FA}"/>
                </a:ext>
              </a:extLst>
            </p:cNvPr>
            <p:cNvSpPr/>
            <p:nvPr/>
          </p:nvSpPr>
          <p:spPr>
            <a:xfrm>
              <a:off x="6332859" y="4028675"/>
              <a:ext cx="4522512" cy="15782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487F34-5184-A07F-D08A-FFE8B58B2DAF}"/>
                </a:ext>
              </a:extLst>
            </p:cNvPr>
            <p:cNvSpPr txBox="1"/>
            <p:nvPr/>
          </p:nvSpPr>
          <p:spPr>
            <a:xfrm>
              <a:off x="6797903" y="4097571"/>
              <a:ext cx="3592427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Public</a:t>
              </a:r>
              <a:endPara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A2FC6A-7478-ADB0-FBE1-B16D1EFB39A7}"/>
                </a:ext>
              </a:extLst>
            </p:cNvPr>
            <p:cNvSpPr txBox="1"/>
            <p:nvPr/>
          </p:nvSpPr>
          <p:spPr>
            <a:xfrm>
              <a:off x="6404074" y="5012190"/>
              <a:ext cx="4451297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서비스의 실제 사용자 관점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B2851F-1FBC-CDA3-5389-02715DFBB440}"/>
                </a:ext>
              </a:extLst>
            </p:cNvPr>
            <p:cNvSpPr txBox="1"/>
            <p:nvPr/>
          </p:nvSpPr>
          <p:spPr>
            <a:xfrm>
              <a:off x="8334446" y="4604386"/>
              <a:ext cx="590546" cy="4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시민</a:t>
              </a:r>
              <a:endPara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54902BCD-8996-1BDD-B252-689001E63096}"/>
              </a:ext>
            </a:extLst>
          </p:cNvPr>
          <p:cNvGrpSpPr/>
          <p:nvPr/>
        </p:nvGrpSpPr>
        <p:grpSpPr>
          <a:xfrm>
            <a:off x="880450" y="5623403"/>
            <a:ext cx="10359885" cy="650397"/>
            <a:chOff x="945423" y="5606918"/>
            <a:chExt cx="10359885" cy="65039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3D7C863-6EA0-8EF6-EDBE-C07C3DFA3877}"/>
                </a:ext>
              </a:extLst>
            </p:cNvPr>
            <p:cNvSpPr txBox="1"/>
            <p:nvPr/>
          </p:nvSpPr>
          <p:spPr>
            <a:xfrm>
              <a:off x="945423" y="5734095"/>
              <a:ext cx="10359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sz="2800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      하나라도 결여되면 논의가 비현실적인 방향으로 흐를 가능성</a:t>
              </a:r>
              <a:endParaRPr lang="ko-KR" altLang="en-US" sz="280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70" name="화살표: 오른쪽 69">
              <a:extLst>
                <a:ext uri="{FF2B5EF4-FFF2-40B4-BE49-F238E27FC236}">
                  <a16:creationId xmlns:a16="http://schemas.microsoft.com/office/drawing/2014/main" id="{B81ABC6C-38A8-B172-69BF-EC546F947C73}"/>
                </a:ext>
              </a:extLst>
            </p:cNvPr>
            <p:cNvSpPr/>
            <p:nvPr/>
          </p:nvSpPr>
          <p:spPr>
            <a:xfrm rot="16200000">
              <a:off x="10037618" y="5674105"/>
              <a:ext cx="540327" cy="405954"/>
            </a:xfrm>
            <a:prstGeom prst="rightArrow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34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57176-C7F5-01E0-0325-5E8A71186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FC81CAD-6C88-C58E-6B58-A4C1AABAABCB}"/>
              </a:ext>
            </a:extLst>
          </p:cNvPr>
          <p:cNvSpPr txBox="1"/>
          <p:nvPr/>
        </p:nvSpPr>
        <p:spPr>
          <a:xfrm>
            <a:off x="778495" y="673792"/>
            <a:ext cx="4364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워크숍 설계와 운영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0B73E-25AA-ACB9-7887-DFE09BB95505}"/>
              </a:ext>
            </a:extLst>
          </p:cNvPr>
          <p:cNvSpPr txBox="1"/>
          <p:nvPr/>
        </p:nvSpPr>
        <p:spPr>
          <a:xfrm>
            <a:off x="1134095" y="1593928"/>
            <a:ext cx="292387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다양성 확보와 권력 균형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664015C-9713-79DE-58B9-976655DCF2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C6CB7967-24E2-7CC7-5DEF-CF8123214CF5}"/>
              </a:ext>
            </a:extLst>
          </p:cNvPr>
          <p:cNvGrpSpPr/>
          <p:nvPr/>
        </p:nvGrpSpPr>
        <p:grpSpPr>
          <a:xfrm>
            <a:off x="4000332" y="2213678"/>
            <a:ext cx="7443522" cy="928093"/>
            <a:chOff x="1298696" y="2213678"/>
            <a:chExt cx="7443522" cy="928093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30C91049-F277-5968-1346-BE6A71A186FE}"/>
                </a:ext>
              </a:extLst>
            </p:cNvPr>
            <p:cNvSpPr/>
            <p:nvPr/>
          </p:nvSpPr>
          <p:spPr>
            <a:xfrm>
              <a:off x="1298696" y="2213678"/>
              <a:ext cx="2421250" cy="9280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다양성 확보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6004FC-5C32-F2F7-EA2A-D959BC08E77C}"/>
                </a:ext>
              </a:extLst>
            </p:cNvPr>
            <p:cNvSpPr txBox="1"/>
            <p:nvPr/>
          </p:nvSpPr>
          <p:spPr>
            <a:xfrm>
              <a:off x="3768437" y="2245939"/>
              <a:ext cx="4973781" cy="863570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연령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성별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지역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디지털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리터러시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접근성 요구사항 등 고려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9F8610B-2A8F-AC3F-E987-18211AE87738}"/>
              </a:ext>
            </a:extLst>
          </p:cNvPr>
          <p:cNvGrpSpPr/>
          <p:nvPr/>
        </p:nvGrpSpPr>
        <p:grpSpPr>
          <a:xfrm>
            <a:off x="4000332" y="3280478"/>
            <a:ext cx="7443522" cy="928093"/>
            <a:chOff x="1298696" y="2213678"/>
            <a:chExt cx="7443522" cy="928093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D7D29093-E3CB-FBF7-54F0-FF4A01759408}"/>
                </a:ext>
              </a:extLst>
            </p:cNvPr>
            <p:cNvSpPr/>
            <p:nvPr/>
          </p:nvSpPr>
          <p:spPr>
            <a:xfrm>
              <a:off x="1298696" y="2213678"/>
              <a:ext cx="2421250" cy="9280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극단 사용자 포함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4763C9-A28B-ABB6-BF64-B0DFB3200073}"/>
                </a:ext>
              </a:extLst>
            </p:cNvPr>
            <p:cNvSpPr txBox="1"/>
            <p:nvPr/>
          </p:nvSpPr>
          <p:spPr>
            <a:xfrm>
              <a:off x="3768437" y="2445994"/>
              <a:ext cx="4973781" cy="463460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사각지대와 예외 상황 발견에 중요한 역할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40DBDD7-D89A-3486-0423-61AA67AAB102}"/>
              </a:ext>
            </a:extLst>
          </p:cNvPr>
          <p:cNvGrpSpPr/>
          <p:nvPr/>
        </p:nvGrpSpPr>
        <p:grpSpPr>
          <a:xfrm>
            <a:off x="4000332" y="4353750"/>
            <a:ext cx="7443522" cy="928093"/>
            <a:chOff x="1298696" y="2213678"/>
            <a:chExt cx="7443522" cy="928093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23275BB5-F111-031B-4817-BF1F141DF09C}"/>
                </a:ext>
              </a:extLst>
            </p:cNvPr>
            <p:cNvSpPr/>
            <p:nvPr/>
          </p:nvSpPr>
          <p:spPr>
            <a:xfrm>
              <a:off x="1298696" y="2213678"/>
              <a:ext cx="2421250" cy="9280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적정 규모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88A5C0-78D5-4872-932A-DDD3604FD7F4}"/>
                </a:ext>
              </a:extLst>
            </p:cNvPr>
            <p:cNvSpPr txBox="1"/>
            <p:nvPr/>
          </p:nvSpPr>
          <p:spPr>
            <a:xfrm>
              <a:off x="3768437" y="2245939"/>
              <a:ext cx="4973781" cy="863570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테이블당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8-12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소그룹 편성으로 모두의 참여 보장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1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C2C96-E8D4-3D26-9154-7CAF876C4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4CDCDACD-D422-8D02-5202-34118592914F}"/>
              </a:ext>
            </a:extLst>
          </p:cNvPr>
          <p:cNvGrpSpPr/>
          <p:nvPr/>
        </p:nvGrpSpPr>
        <p:grpSpPr>
          <a:xfrm>
            <a:off x="4000332" y="4256452"/>
            <a:ext cx="7294537" cy="1121971"/>
            <a:chOff x="1226007" y="4365807"/>
            <a:chExt cx="7294537" cy="11219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A4A411-4879-7ED5-A73D-D9E328AF4719}"/>
                </a:ext>
              </a:extLst>
            </p:cNvPr>
            <p:cNvSpPr txBox="1"/>
            <p:nvPr/>
          </p:nvSpPr>
          <p:spPr>
            <a:xfrm flipH="1">
              <a:off x="1226007" y="5081513"/>
              <a:ext cx="7294537" cy="40626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lIns="216000" tIns="0" rIns="21600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시민의 경험이 충분히 공유된 후 전문적 검토 진행</a:t>
              </a:r>
              <a:endPara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5186B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9" name="화살표: 아래쪽 8">
              <a:extLst>
                <a:ext uri="{FF2B5EF4-FFF2-40B4-BE49-F238E27FC236}">
                  <a16:creationId xmlns:a16="http://schemas.microsoft.com/office/drawing/2014/main" id="{714DE4D2-4B9B-91A9-C0C3-36A50DBFD81C}"/>
                </a:ext>
              </a:extLst>
            </p:cNvPr>
            <p:cNvSpPr/>
            <p:nvPr/>
          </p:nvSpPr>
          <p:spPr>
            <a:xfrm>
              <a:off x="4610038" y="4365807"/>
              <a:ext cx="526473" cy="571286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CDD406D0-D06D-C652-E15A-F16025E6F0A2}"/>
              </a:ext>
            </a:extLst>
          </p:cNvPr>
          <p:cNvSpPr txBox="1"/>
          <p:nvPr/>
        </p:nvSpPr>
        <p:spPr>
          <a:xfrm>
            <a:off x="778495" y="673792"/>
            <a:ext cx="4364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워크숍 설계와 운영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F1699-22C7-C972-3D10-DD604808D0B4}"/>
              </a:ext>
            </a:extLst>
          </p:cNvPr>
          <p:cNvSpPr txBox="1"/>
          <p:nvPr/>
        </p:nvSpPr>
        <p:spPr>
          <a:xfrm>
            <a:off x="1134095" y="1593928"/>
            <a:ext cx="292387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다양성 확보와 권력 균형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4713BE4-CB8C-172F-963A-10F86CB50A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36C4AA-944A-6E26-C9D0-CF8D1867EA57}"/>
              </a:ext>
            </a:extLst>
          </p:cNvPr>
          <p:cNvSpPr txBox="1"/>
          <p:nvPr/>
        </p:nvSpPr>
        <p:spPr>
          <a:xfrm flipH="1">
            <a:off x="4000332" y="3034002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시민들의 발언 기회 우선 보장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16AD3-525A-51EA-0DD5-F341619FF2A5}"/>
              </a:ext>
            </a:extLst>
          </p:cNvPr>
          <p:cNvSpPr txBox="1"/>
          <p:nvPr/>
        </p:nvSpPr>
        <p:spPr>
          <a:xfrm flipH="1">
            <a:off x="4000332" y="3849939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공무원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전문가는 사실 확인과 제약 조건 설명에 집중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BFF12-CDB8-C747-86CF-955CB8D65C44}"/>
              </a:ext>
            </a:extLst>
          </p:cNvPr>
          <p:cNvSpPr txBox="1"/>
          <p:nvPr/>
        </p:nvSpPr>
        <p:spPr>
          <a:xfrm flipH="1">
            <a:off x="4000332" y="2213678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4P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를 균형 있게 배치하되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권력 불균형 문제 고려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510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9EA4E-FD62-7F8B-2F89-031EF3017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E061F71-8F49-956F-34BB-9F9F113EE1C5}"/>
              </a:ext>
            </a:extLst>
          </p:cNvPr>
          <p:cNvSpPr txBox="1"/>
          <p:nvPr/>
        </p:nvSpPr>
        <p:spPr>
          <a:xfrm>
            <a:off x="778495" y="673792"/>
            <a:ext cx="4364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워크숍 설계와 운영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9191F-669E-6B8D-CBB6-B8D7B6398887}"/>
              </a:ext>
            </a:extLst>
          </p:cNvPr>
          <p:cNvSpPr txBox="1"/>
          <p:nvPr/>
        </p:nvSpPr>
        <p:spPr>
          <a:xfrm>
            <a:off x="1134095" y="1593928"/>
            <a:ext cx="20165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실무적 고려사항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F54B2BA-9A9A-8B3C-44BF-E0001DE97D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7512297A-9C1F-F12D-8AFA-FCA9AC6EFB2E}"/>
              </a:ext>
            </a:extLst>
          </p:cNvPr>
          <p:cNvGrpSpPr/>
          <p:nvPr/>
        </p:nvGrpSpPr>
        <p:grpSpPr>
          <a:xfrm>
            <a:off x="1879380" y="2243833"/>
            <a:ext cx="6454129" cy="1453991"/>
            <a:chOff x="1879380" y="2243833"/>
            <a:chExt cx="6454129" cy="1453991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C8ACC750-7C3E-203E-9FDC-36E627B51C7B}"/>
                </a:ext>
              </a:extLst>
            </p:cNvPr>
            <p:cNvGrpSpPr/>
            <p:nvPr/>
          </p:nvGrpSpPr>
          <p:grpSpPr>
            <a:xfrm>
              <a:off x="1879380" y="2243833"/>
              <a:ext cx="6454129" cy="824805"/>
              <a:chOff x="5606956" y="3797485"/>
              <a:chExt cx="6454129" cy="824805"/>
            </a:xfrm>
          </p:grpSpPr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id="{9A2BF0FD-F785-4F19-7EDA-792239955EE7}"/>
                  </a:ext>
                </a:extLst>
              </p:cNvPr>
              <p:cNvSpPr/>
              <p:nvPr/>
            </p:nvSpPr>
            <p:spPr>
              <a:xfrm>
                <a:off x="5878431" y="4012997"/>
                <a:ext cx="1872384" cy="609293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4741BE"/>
                </a:solidFill>
              </a:ln>
              <a:effectLst>
                <a:outerShdw blurRad="190500" dist="190500" dir="2700000" algn="tl" rotWithShape="0">
                  <a:srgbClr val="1F3C67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ko-KR" altLang="en-US" sz="2000" b="0" i="0" u="none" strike="noStrike" kern="1200" cap="none" spc="-8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스퀘어 네오 Bold" panose="00000800000000000000" pitchFamily="2" charset="-127"/>
                    <a:ea typeface="나눔스퀘어 네오 Bold" panose="00000800000000000000" pitchFamily="2" charset="-127"/>
                    <a:cs typeface="+mn-cs"/>
                  </a:rPr>
                  <a:t>물리적 접근성</a:t>
                </a:r>
                <a:endParaRPr lang="ko-KR" altLang="en-US" dirty="0"/>
              </a:p>
            </p:txBody>
          </p:sp>
          <p:pic>
            <p:nvPicPr>
              <p:cNvPr id="6" name="그림 5" descr="스크린샷, 만화 영화, 그래픽, 그래픽 디자인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C13A0B58-9AC1-BEDA-599D-63D2E5072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06956" y="3797485"/>
                <a:ext cx="614408" cy="520158"/>
              </a:xfrm>
              <a:prstGeom prst="rect">
                <a:avLst/>
              </a:prstGeom>
            </p:spPr>
          </p:pic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CD724179-7857-1157-C6B7-78881AA9A090}"/>
                  </a:ext>
                </a:extLst>
              </p:cNvPr>
              <p:cNvSpPr/>
              <p:nvPr/>
            </p:nvSpPr>
            <p:spPr>
              <a:xfrm>
                <a:off x="7889514" y="4012997"/>
                <a:ext cx="1872384" cy="609293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4741BE"/>
                </a:solidFill>
              </a:ln>
              <a:effectLst>
                <a:outerShdw blurRad="190500" dist="190500" dir="2700000" algn="tl" rotWithShape="0">
                  <a:srgbClr val="1F3C67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ko-KR" altLang="en-US" sz="2000" b="0" i="0" u="none" strike="noStrike" kern="1200" cap="none" spc="-8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스퀘어 네오 Bold" panose="00000800000000000000" pitchFamily="2" charset="-127"/>
                    <a:ea typeface="나눔스퀘어 네오 Bold" panose="00000800000000000000" pitchFamily="2" charset="-127"/>
                    <a:cs typeface="+mn-cs"/>
                  </a:rPr>
                  <a:t>의사소통 지원</a:t>
                </a:r>
                <a:endParaRPr lang="ko-KR" altLang="en-US" dirty="0"/>
              </a:p>
            </p:txBody>
          </p:sp>
          <p:sp>
            <p:nvSpPr>
              <p:cNvPr id="10" name="사각형: 둥근 모서리 9">
                <a:extLst>
                  <a:ext uri="{FF2B5EF4-FFF2-40B4-BE49-F238E27FC236}">
                    <a16:creationId xmlns:a16="http://schemas.microsoft.com/office/drawing/2014/main" id="{70B2AE4D-A608-EABC-F16D-8BC5DC33E844}"/>
                  </a:ext>
                </a:extLst>
              </p:cNvPr>
              <p:cNvSpPr/>
              <p:nvPr/>
            </p:nvSpPr>
            <p:spPr>
              <a:xfrm>
                <a:off x="9932039" y="4012997"/>
                <a:ext cx="2129046" cy="609293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4741BE"/>
                </a:solidFill>
              </a:ln>
              <a:effectLst>
                <a:outerShdw blurRad="190500" dist="190500" dir="2700000" algn="tl" rotWithShape="0">
                  <a:srgbClr val="1F3C67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ko-KR" altLang="en-US" sz="2000" b="0" i="0" u="none" strike="noStrike" kern="1200" cap="none" spc="-8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스퀘어 네오 Bold" panose="00000800000000000000" pitchFamily="2" charset="-127"/>
                    <a:ea typeface="나눔스퀘어 네오 Bold" panose="00000800000000000000" pitchFamily="2" charset="-127"/>
                    <a:cs typeface="+mn-cs"/>
                  </a:rPr>
                  <a:t>적절한 보상 체계</a:t>
                </a:r>
                <a:endParaRPr lang="ko-KR" alt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956DD5-813A-EEAF-247D-A9116CCB934E}"/>
                </a:ext>
              </a:extLst>
            </p:cNvPr>
            <p:cNvSpPr txBox="1"/>
            <p:nvPr/>
          </p:nvSpPr>
          <p:spPr>
            <a:xfrm>
              <a:off x="2283647" y="3160176"/>
              <a:ext cx="5628966" cy="537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사전 마련 필요</a:t>
              </a:r>
              <a:endParaRPr lang="en-US" altLang="ko-KR" sz="24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5922748-7839-768B-2124-319A5C3901CB}"/>
              </a:ext>
            </a:extLst>
          </p:cNvPr>
          <p:cNvGrpSpPr/>
          <p:nvPr/>
        </p:nvGrpSpPr>
        <p:grpSpPr>
          <a:xfrm>
            <a:off x="1283228" y="3948855"/>
            <a:ext cx="7375863" cy="469359"/>
            <a:chOff x="3965516" y="2790917"/>
            <a:chExt cx="7375863" cy="4693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21AC3D-C3FD-A571-4E87-EBC2E9AB6D26}"/>
                </a:ext>
              </a:extLst>
            </p:cNvPr>
            <p:cNvSpPr txBox="1"/>
            <p:nvPr/>
          </p:nvSpPr>
          <p:spPr>
            <a:xfrm>
              <a:off x="4282222" y="2790917"/>
              <a:ext cx="7059157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워크숍 시작 시 목적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기록 방법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결과 활용 계획 명확히 공유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A4F2EF49-3580-1EE1-13E4-32FD854FA08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6" name="원호 15">
                <a:extLst>
                  <a:ext uri="{FF2B5EF4-FFF2-40B4-BE49-F238E27FC236}">
                    <a16:creationId xmlns:a16="http://schemas.microsoft.com/office/drawing/2014/main" id="{D0F903F6-E961-1B62-F498-F69AE73CA21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5ECA8CE9-3474-96F4-947F-9B64500428B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3A81040-E9CC-5DC9-EBAC-15E154AD5669}"/>
              </a:ext>
            </a:extLst>
          </p:cNvPr>
          <p:cNvGrpSpPr/>
          <p:nvPr/>
        </p:nvGrpSpPr>
        <p:grpSpPr>
          <a:xfrm>
            <a:off x="1283228" y="4461473"/>
            <a:ext cx="7375863" cy="469359"/>
            <a:chOff x="3965516" y="2790917"/>
            <a:chExt cx="7375863" cy="4693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D8EBC7-9644-096C-38A7-DB5D86489854}"/>
                </a:ext>
              </a:extLst>
            </p:cNvPr>
            <p:cNvSpPr txBox="1"/>
            <p:nvPr/>
          </p:nvSpPr>
          <p:spPr>
            <a:xfrm>
              <a:off x="4282222" y="2790917"/>
              <a:ext cx="7059157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참여자들의 기여가 어떻게 반영될지 구체적인 피드백 일정 제시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F2E28F7E-3AB2-6839-146B-FEB6B9A3642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1" name="원호 20">
                <a:extLst>
                  <a:ext uri="{FF2B5EF4-FFF2-40B4-BE49-F238E27FC236}">
                    <a16:creationId xmlns:a16="http://schemas.microsoft.com/office/drawing/2014/main" id="{0970631A-F9A7-5913-CFEC-4F2C11033FB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29535482-0A3B-D254-227D-3D456274A7E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74A97B2D-8820-6C62-A329-5F0B9EA5A36F}"/>
              </a:ext>
            </a:extLst>
          </p:cNvPr>
          <p:cNvGrpSpPr/>
          <p:nvPr/>
        </p:nvGrpSpPr>
        <p:grpSpPr>
          <a:xfrm>
            <a:off x="1743429" y="4953085"/>
            <a:ext cx="7314850" cy="469359"/>
            <a:chOff x="1743429" y="4953085"/>
            <a:chExt cx="7314850" cy="469359"/>
          </a:xfrm>
        </p:grpSpPr>
        <p:sp>
          <p:nvSpPr>
            <p:cNvPr id="28" name="화살표: 아래쪽 27">
              <a:extLst>
                <a:ext uri="{FF2B5EF4-FFF2-40B4-BE49-F238E27FC236}">
                  <a16:creationId xmlns:a16="http://schemas.microsoft.com/office/drawing/2014/main" id="{333ADDFD-929E-CA3E-08EE-33E647412368}"/>
                </a:ext>
              </a:extLst>
            </p:cNvPr>
            <p:cNvSpPr/>
            <p:nvPr/>
          </p:nvSpPr>
          <p:spPr>
            <a:xfrm rot="16200000">
              <a:off x="1714378" y="5069090"/>
              <a:ext cx="343857" cy="285755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DB2B42-BF06-9F1C-7B75-1C20A12649AB}"/>
                </a:ext>
              </a:extLst>
            </p:cNvPr>
            <p:cNvSpPr txBox="1"/>
            <p:nvPr/>
          </p:nvSpPr>
          <p:spPr>
            <a:xfrm>
              <a:off x="1999122" y="4953085"/>
              <a:ext cx="7059157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일반적으로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 내 반영 결과 공유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2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DDD2A-1AAE-E023-C739-8D8B3A257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324674A-90F3-0240-E49D-59E47B73B76C}"/>
              </a:ext>
            </a:extLst>
          </p:cNvPr>
          <p:cNvSpPr txBox="1"/>
          <p:nvPr/>
        </p:nvSpPr>
        <p:spPr>
          <a:xfrm>
            <a:off x="778495" y="673792"/>
            <a:ext cx="4364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워크숍 설계와 운영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FAF66-F711-BFA5-FA9C-E3DA3844076E}"/>
              </a:ext>
            </a:extLst>
          </p:cNvPr>
          <p:cNvSpPr txBox="1"/>
          <p:nvPr/>
        </p:nvSpPr>
        <p:spPr>
          <a:xfrm>
            <a:off x="1134095" y="1593928"/>
            <a:ext cx="20165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실무적 고려사항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B4648BA-7FB6-C8BE-DA74-BE25128459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4E5C769-D1D8-2999-0C3F-9927E06E88B7}"/>
              </a:ext>
            </a:extLst>
          </p:cNvPr>
          <p:cNvSpPr/>
          <p:nvPr/>
        </p:nvSpPr>
        <p:spPr>
          <a:xfrm>
            <a:off x="1343994" y="2380111"/>
            <a:ext cx="6802470" cy="181781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A5CC8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A9FF63-426F-2ED8-8C20-3E1607F952B8}"/>
              </a:ext>
            </a:extLst>
          </p:cNvPr>
          <p:cNvSpPr txBox="1"/>
          <p:nvPr/>
        </p:nvSpPr>
        <p:spPr>
          <a:xfrm>
            <a:off x="1461982" y="3157001"/>
            <a:ext cx="6566494" cy="82496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4P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의 균형 잡힌 구성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극단 사용자의 포함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적정 규모 유지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권력 불균형 완화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투명한 운영 원칙 필요</a:t>
            </a:r>
            <a:endParaRPr kumimoji="0" lang="ko-KR" altLang="en-US" sz="1900" b="0" i="0" u="none" strike="noStrike" kern="1200" cap="none" spc="-7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5530B6-ABC2-F2F4-F2F6-256FF69F691C}"/>
              </a:ext>
            </a:extLst>
          </p:cNvPr>
          <p:cNvSpPr txBox="1"/>
          <p:nvPr/>
        </p:nvSpPr>
        <p:spPr>
          <a:xfrm>
            <a:off x="1995151" y="2467897"/>
            <a:ext cx="5500158" cy="60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rPr>
              <a:t>성공적인 </a:t>
            </a:r>
            <a:r>
              <a: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rPr>
              <a:t>을 위해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9A5CC8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8383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EA6C8-D8E5-25A5-B96A-19DF8E37C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A4B8982-7493-ACCB-5DCA-7E2B2F6B2BC9}"/>
              </a:ext>
            </a:extLst>
          </p:cNvPr>
          <p:cNvSpPr txBox="1"/>
          <p:nvPr/>
        </p:nvSpPr>
        <p:spPr>
          <a:xfrm>
            <a:off x="778495" y="673792"/>
            <a:ext cx="4364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워크숍 설계와 운영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308DA-8CB6-BF68-D22F-2A15D575534C}"/>
              </a:ext>
            </a:extLst>
          </p:cNvPr>
          <p:cNvSpPr txBox="1"/>
          <p:nvPr/>
        </p:nvSpPr>
        <p:spPr>
          <a:xfrm>
            <a:off x="1134095" y="1593928"/>
            <a:ext cx="18450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세션 운영 기법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F0AF58D-9ECB-59B2-62EB-E60150B7E9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431F804D-D0F4-8DA6-5718-D93DEB9AB60D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43A7CCF-326F-5FD8-F2FB-BCA1D2687902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공간 및 테이블 배치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BF6AB0BF-6A3B-C829-C9AE-35624A146CA6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C2DBAFB9-724C-1211-8852-898A4EF88204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59BABD6-36D8-980D-32BE-D2D1C3B615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3365CB1A-1418-8588-5D75-A560D2965A89}"/>
              </a:ext>
            </a:extLst>
          </p:cNvPr>
          <p:cNvGrpSpPr/>
          <p:nvPr/>
        </p:nvGrpSpPr>
        <p:grpSpPr>
          <a:xfrm>
            <a:off x="5312958" y="2908996"/>
            <a:ext cx="6189857" cy="463460"/>
            <a:chOff x="3965516" y="2790917"/>
            <a:chExt cx="6189857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4755F8-2E9C-50A3-662D-D9752DCA152C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원형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이나 </a:t>
              </a: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U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자형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테이블 배치로 위계 최소화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7D0B2009-78DA-DFCF-1EAB-683AF95B2A2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4B423C8A-0994-19F1-0F64-6E3C4840B30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691D6F9F-8F7E-BB82-B841-90FF7D1E1BF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F425640-2555-1201-D1E6-BBBFB40AC378}"/>
              </a:ext>
            </a:extLst>
          </p:cNvPr>
          <p:cNvGrpSpPr/>
          <p:nvPr/>
        </p:nvGrpSpPr>
        <p:grpSpPr>
          <a:xfrm>
            <a:off x="5312958" y="3429000"/>
            <a:ext cx="6189857" cy="863570"/>
            <a:chOff x="3965516" y="2790917"/>
            <a:chExt cx="6189857" cy="8635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19C4FB-CC3A-B1C7-BC70-CB58324B270E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벽면에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포스트잇을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붙일 공간 확보 및 이동이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자유로운 구조 설계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46F5D456-CC63-DD96-77BA-71CE78D1831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DAC6F2B2-174E-8AF1-AF14-8E7FD064A71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CD1E4340-468C-8FC6-5F0B-D5C609082BD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A3F2489-C433-DDC6-53A6-60EAA7DC4C5E}"/>
              </a:ext>
            </a:extLst>
          </p:cNvPr>
          <p:cNvGrpSpPr/>
          <p:nvPr/>
        </p:nvGrpSpPr>
        <p:grpSpPr>
          <a:xfrm>
            <a:off x="5312958" y="4350327"/>
            <a:ext cx="6189857" cy="463460"/>
            <a:chOff x="3965516" y="2790917"/>
            <a:chExt cx="6189857" cy="4634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63BA4B-8E21-F77E-7876-AE3EE79EB16D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이름표 대신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역할 카드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제공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5B450758-AD4B-33A0-9B89-30679EEC1DE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2F4E447D-ED7E-375C-E964-05B94208832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9B438F1A-9DBE-2E4F-3186-24756429EB9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5F9FB7A-2D87-AB89-ABDB-466A25BE6234}"/>
              </a:ext>
            </a:extLst>
          </p:cNvPr>
          <p:cNvGrpSpPr/>
          <p:nvPr/>
        </p:nvGrpSpPr>
        <p:grpSpPr>
          <a:xfrm>
            <a:off x="5775992" y="4977184"/>
            <a:ext cx="5953350" cy="469360"/>
            <a:chOff x="2083756" y="4546069"/>
            <a:chExt cx="8995670" cy="469360"/>
          </a:xfrm>
        </p:grpSpPr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A25460D0-54BD-8020-6408-413E7702D2E7}"/>
                </a:ext>
              </a:extLst>
            </p:cNvPr>
            <p:cNvSpPr/>
            <p:nvPr/>
          </p:nvSpPr>
          <p:spPr>
            <a:xfrm>
              <a:off x="2083756" y="4546069"/>
              <a:ext cx="2099628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시민</a:t>
              </a:r>
              <a:endParaRPr lang="ko-KR" altLang="en-US" sz="1600" dirty="0"/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51C1BD53-B833-E7CF-ADF3-C11F2930D5FC}"/>
                </a:ext>
              </a:extLst>
            </p:cNvPr>
            <p:cNvSpPr/>
            <p:nvPr/>
          </p:nvSpPr>
          <p:spPr>
            <a:xfrm>
              <a:off x="4267297" y="4546069"/>
              <a:ext cx="2099627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현장 전문가</a:t>
              </a:r>
              <a:endParaRPr lang="ko-KR" altLang="en-US" sz="1600" dirty="0"/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7A9D8763-F8E8-95BE-271F-A759D02DA8C1}"/>
                </a:ext>
              </a:extLst>
            </p:cNvPr>
            <p:cNvSpPr/>
            <p:nvPr/>
          </p:nvSpPr>
          <p:spPr>
            <a:xfrm>
              <a:off x="6450837" y="4546069"/>
              <a:ext cx="2099627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정책 담당자</a:t>
              </a:r>
              <a:endParaRPr lang="ko-KR" altLang="en-US" sz="1600" dirty="0"/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1600E801-8101-0CEA-8EFF-A5B9C35CDBBC}"/>
                </a:ext>
              </a:extLst>
            </p:cNvPr>
            <p:cNvSpPr/>
            <p:nvPr/>
          </p:nvSpPr>
          <p:spPr>
            <a:xfrm>
              <a:off x="8634378" y="4546069"/>
              <a:ext cx="2445048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기술 </a:t>
              </a:r>
              <a:r>
                <a:rPr kumimoji="0" lang="ko-KR" altLang="en-US" b="0" i="0" u="none" strike="noStrike" kern="1200" cap="none" spc="-8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전문가 등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94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89034-F39E-11C8-AC36-477AA8626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979B188-23EA-4722-0540-A7885DE49632}"/>
              </a:ext>
            </a:extLst>
          </p:cNvPr>
          <p:cNvSpPr txBox="1"/>
          <p:nvPr/>
        </p:nvSpPr>
        <p:spPr>
          <a:xfrm>
            <a:off x="778495" y="673792"/>
            <a:ext cx="4364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워크숍 설계와 운영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CA14D-ED99-88E2-18B8-903E9BB7530B}"/>
              </a:ext>
            </a:extLst>
          </p:cNvPr>
          <p:cNvSpPr txBox="1"/>
          <p:nvPr/>
        </p:nvSpPr>
        <p:spPr>
          <a:xfrm>
            <a:off x="1134095" y="1593928"/>
            <a:ext cx="18450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세션 운영 기법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05AE3AA-C5CC-FC86-BA1D-21D6CD8F4C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808E1A1-322C-565D-1E59-DF422B3651BD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4B30BDD-FA7F-8A30-89DA-A4F2994825FC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세션 시작 시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56715E5-9EA1-383C-A019-E407311F4E93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34C9615C-DB58-7700-3AD9-838455C8BF67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7C3F39B7-63D1-B779-E849-55A26A504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EF6208D-8A1E-B5FB-EDF9-1D36A85D8462}"/>
              </a:ext>
            </a:extLst>
          </p:cNvPr>
          <p:cNvGrpSpPr/>
          <p:nvPr/>
        </p:nvGrpSpPr>
        <p:grpSpPr>
          <a:xfrm>
            <a:off x="5312958" y="2908996"/>
            <a:ext cx="6189857" cy="463460"/>
            <a:chOff x="3965516" y="2790917"/>
            <a:chExt cx="6189857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F99E70-3B69-3F1F-0B06-4C537A6C137D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간단한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동의 절차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진행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10D1D28-1A8C-55DA-6775-74FC2ACBC29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4712F52D-20AD-CF9D-DCDB-053490D7564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849F2FFC-B569-8929-D1AC-98614CD314B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D56267F-C9E8-72CF-7654-15AF1E8E75D9}"/>
              </a:ext>
            </a:extLst>
          </p:cNvPr>
          <p:cNvGrpSpPr/>
          <p:nvPr/>
        </p:nvGrpSpPr>
        <p:grpSpPr>
          <a:xfrm>
            <a:off x="5312958" y="3429000"/>
            <a:ext cx="6189857" cy="463460"/>
            <a:chOff x="3965516" y="2790917"/>
            <a:chExt cx="6189857" cy="4634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9AC1BD-47CF-B59A-7D67-22F4326C5BC2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기본 규칙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제시</a:t>
              </a: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CB7DE29D-A3A1-FEF7-6BC5-F37CCF5A553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14AD8BF5-203A-B443-FA37-A9A8846DC78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4F07621A-9757-9148-35CB-047A8B1F29B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07F1EF7-4738-1DEB-3166-B9477170B996}"/>
              </a:ext>
            </a:extLst>
          </p:cNvPr>
          <p:cNvSpPr txBox="1"/>
          <p:nvPr/>
        </p:nvSpPr>
        <p:spPr>
          <a:xfrm>
            <a:off x="5705911" y="3949004"/>
            <a:ext cx="4768125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상호 존중의 원칙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가능성과 제약을 근거와 함께 제시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비판보다는 건설적 제안 우선시 등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6CC16712-82F7-F6A8-57F3-E797C28AC5A1}"/>
              </a:ext>
            </a:extLst>
          </p:cNvPr>
          <p:cNvGrpSpPr/>
          <p:nvPr/>
        </p:nvGrpSpPr>
        <p:grpSpPr>
          <a:xfrm>
            <a:off x="5312958" y="5324698"/>
            <a:ext cx="6189857" cy="863570"/>
            <a:chOff x="3965516" y="2790917"/>
            <a:chExt cx="6189857" cy="86357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F1504C-A3C1-B48F-ED04-AEF1EFABED25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시각적으로 명확한 자료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충분한 크기의 필기구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필요시 음성 기록 장치나 속기 지원 준비</a:t>
              </a: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3ACAA644-D941-9DAB-D072-DFDC1AE367C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9" name="원호 28">
                <a:extLst>
                  <a:ext uri="{FF2B5EF4-FFF2-40B4-BE49-F238E27FC236}">
                    <a16:creationId xmlns:a16="http://schemas.microsoft.com/office/drawing/2014/main" id="{A2EB395E-6ACA-7D68-24DC-CCA81919181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35F61896-FA3B-BE64-BB0A-AA5ECC28FE9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7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59C2F-2B56-C333-288D-13E552A5C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10B98D7-7779-8742-7152-BE86818AF513}"/>
              </a:ext>
            </a:extLst>
          </p:cNvPr>
          <p:cNvSpPr txBox="1"/>
          <p:nvPr/>
        </p:nvSpPr>
        <p:spPr>
          <a:xfrm>
            <a:off x="778495" y="673792"/>
            <a:ext cx="4364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워크숍 설계와 운영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8A8D5-8EC9-91DC-E820-093BFC5FC71A}"/>
              </a:ext>
            </a:extLst>
          </p:cNvPr>
          <p:cNvSpPr txBox="1"/>
          <p:nvPr/>
        </p:nvSpPr>
        <p:spPr>
          <a:xfrm>
            <a:off x="1134095" y="1593928"/>
            <a:ext cx="18450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세션 운영 기법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5CAA378-6999-0419-4BCF-0278C2B759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25A47D0A-1947-FF93-E14F-5691895E2696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8EC29D-2272-54A1-91B7-664CAA809C41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본격적인 작업 시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9F4C493D-A809-90DA-D67D-2CD435555D84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42181A70-B259-AE8E-C019-074A554EAF91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465C3F0-84A1-8B3C-0CED-613DD16E9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6E7FBB2-3622-F1F5-51F1-092E66F919C1}"/>
              </a:ext>
            </a:extLst>
          </p:cNvPr>
          <p:cNvGrpSpPr/>
          <p:nvPr/>
        </p:nvGrpSpPr>
        <p:grpSpPr>
          <a:xfrm>
            <a:off x="5312958" y="2908996"/>
            <a:ext cx="6189857" cy="463460"/>
            <a:chOff x="3965516" y="2790917"/>
            <a:chExt cx="6189857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2E343C-C497-093B-E8AB-A20D9CA47609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Low-Fi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프로토타입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중심으로 진행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FD7D5573-813B-F2E9-CEA1-1C5CEB98671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51874028-FDA9-63AF-57AE-9F41364C289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96189D08-CA9F-8223-B075-4030381B434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83C0C59-7A54-0891-2EAD-5EFB22D2B65B}"/>
              </a:ext>
            </a:extLst>
          </p:cNvPr>
          <p:cNvGrpSpPr/>
          <p:nvPr/>
        </p:nvGrpSpPr>
        <p:grpSpPr>
          <a:xfrm>
            <a:off x="5312958" y="3429000"/>
            <a:ext cx="6189857" cy="463460"/>
            <a:chOff x="3965516" y="2790917"/>
            <a:chExt cx="6189857" cy="4634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D5E4D6-8370-8C49-F19B-934623AB6DCE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 테이블에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서비스의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특정 단계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할당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16BDE0A0-7903-BF0E-9D75-FD718D91274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54C59947-C3DA-B5FF-B992-25227AC1951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C6E1A7B1-3317-CF60-86BE-8658CD83FCE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9E80276-3459-4A2D-E42E-645F6B872E11}"/>
              </a:ext>
            </a:extLst>
          </p:cNvPr>
          <p:cNvGrpSpPr/>
          <p:nvPr/>
        </p:nvGrpSpPr>
        <p:grpSpPr>
          <a:xfrm>
            <a:off x="5745264" y="3949004"/>
            <a:ext cx="5941045" cy="787278"/>
            <a:chOff x="1547337" y="4508469"/>
            <a:chExt cx="5941045" cy="78727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DF0B42-36D6-47E7-8258-68BD64EDF575}"/>
                </a:ext>
              </a:extLst>
            </p:cNvPr>
            <p:cNvSpPr txBox="1"/>
            <p:nvPr/>
          </p:nvSpPr>
          <p:spPr>
            <a:xfrm>
              <a:off x="2190470" y="4832287"/>
              <a:ext cx="5297912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‘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서류 업로드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'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과정 할당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351D31CE-BF28-1F75-FE6F-434C46EFEA06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582AAB69-BD68-743A-9163-F434A30FEC74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60BDAEB2-D66D-A43B-0EC7-AB73B309582A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90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0515E-841B-00CA-BE4B-BB09B66B0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FB533A0-AA2A-D005-6186-2B9BEA8785B1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4003E094-9D60-B4AB-8F79-7364F9FD5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A354D921-42A1-AD81-3AA7-D38665E419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4429D566-7CF3-B372-37A2-58A40543503C}"/>
              </a:ext>
            </a:extLst>
          </p:cNvPr>
          <p:cNvGrpSpPr/>
          <p:nvPr/>
        </p:nvGrpSpPr>
        <p:grpSpPr>
          <a:xfrm>
            <a:off x="1009417" y="1489914"/>
            <a:ext cx="7691237" cy="1212731"/>
            <a:chOff x="1009417" y="2314719"/>
            <a:chExt cx="7691237" cy="1212731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C499914A-1EB0-1EB2-8ACF-6F95CE4128BD}"/>
                </a:ext>
              </a:extLst>
            </p:cNvPr>
            <p:cNvSpPr/>
            <p:nvPr/>
          </p:nvSpPr>
          <p:spPr>
            <a:xfrm>
              <a:off x="1280891" y="2530231"/>
              <a:ext cx="7419763" cy="99721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정책 디자인 과정에 사용자를 </a:t>
              </a:r>
              <a:b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적극적으로 참여시키는 것은 왜 중요한가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 </a:t>
              </a:r>
              <a:endParaRPr lang="ko-KR" altLang="en-US" dirty="0"/>
            </a:p>
          </p:txBody>
        </p:sp>
        <p:pic>
          <p:nvPicPr>
            <p:cNvPr id="4" name="그림 3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C5D3AD0-1CF4-ADAA-3407-FC4CE259A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5F200EE6-4A4E-0AE5-86DA-0DFD93987D89}"/>
              </a:ext>
            </a:extLst>
          </p:cNvPr>
          <p:cNvGrpSpPr/>
          <p:nvPr/>
        </p:nvGrpSpPr>
        <p:grpSpPr>
          <a:xfrm>
            <a:off x="1009417" y="2970333"/>
            <a:ext cx="7691237" cy="1212731"/>
            <a:chOff x="1009417" y="2314719"/>
            <a:chExt cx="7691237" cy="121273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3D3AF532-1B6C-2CCA-E2E3-285C3E726A83}"/>
                </a:ext>
              </a:extLst>
            </p:cNvPr>
            <p:cNvSpPr/>
            <p:nvPr/>
          </p:nvSpPr>
          <p:spPr>
            <a:xfrm>
              <a:off x="1280891" y="2530231"/>
              <a:ext cx="7419763" cy="99721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그들을 어떻게 하면 </a:t>
              </a:r>
              <a:b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효과적으로 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Co-design 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과정에 통합할 수 있는가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 </a:t>
              </a:r>
              <a:endParaRPr lang="ko-KR" altLang="en-US" dirty="0"/>
            </a:p>
          </p:txBody>
        </p:sp>
        <p:pic>
          <p:nvPicPr>
            <p:cNvPr id="7" name="그림 6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70D10F8-811F-4B79-E3DC-BCB5A12C5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04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178C4-08F2-FAE7-142E-64D4CF223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7C75B70-CFF4-5537-5D12-8EE5E59A021F}"/>
              </a:ext>
            </a:extLst>
          </p:cNvPr>
          <p:cNvSpPr txBox="1"/>
          <p:nvPr/>
        </p:nvSpPr>
        <p:spPr>
          <a:xfrm>
            <a:off x="778495" y="673792"/>
            <a:ext cx="4364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워크숍 설계와 운영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393B2-0342-F809-6230-2C60FFF69AB2}"/>
              </a:ext>
            </a:extLst>
          </p:cNvPr>
          <p:cNvSpPr txBox="1"/>
          <p:nvPr/>
        </p:nvSpPr>
        <p:spPr>
          <a:xfrm>
            <a:off x="1134095" y="1593928"/>
            <a:ext cx="18450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세션 운영 기법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9AF1025-BCBB-0FC0-B787-A7FC21BCB3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97DC5E9A-2233-939B-F2A8-63E510E89A2E}"/>
              </a:ext>
            </a:extLst>
          </p:cNvPr>
          <p:cNvGrpSpPr/>
          <p:nvPr/>
        </p:nvGrpSpPr>
        <p:grpSpPr>
          <a:xfrm>
            <a:off x="7483219" y="2698905"/>
            <a:ext cx="3922084" cy="463460"/>
            <a:chOff x="3965516" y="2790917"/>
            <a:chExt cx="3922084" cy="4634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8E5464-D249-7295-38BF-3ECF2E286878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행동 중심의 질문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으로 대화 진행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7C1F4420-4322-9398-27EE-999EBAD71C7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5EABD55A-889B-F0A5-069B-3C0E22B3711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DC3198F7-E89F-FDD8-E82B-291E8B67637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8E2453A-63AF-8053-6E41-93F1DF11382E}"/>
              </a:ext>
            </a:extLst>
          </p:cNvPr>
          <p:cNvGrpSpPr/>
          <p:nvPr/>
        </p:nvGrpSpPr>
        <p:grpSpPr>
          <a:xfrm>
            <a:off x="7483219" y="3315534"/>
            <a:ext cx="4417836" cy="463460"/>
            <a:chOff x="3965516" y="2790917"/>
            <a:chExt cx="4417836" cy="46346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29C036-F7E3-6F23-AA9D-7D5DCEC229CC}"/>
                </a:ext>
              </a:extLst>
            </p:cNvPr>
            <p:cNvSpPr txBox="1"/>
            <p:nvPr/>
          </p:nvSpPr>
          <p:spPr>
            <a:xfrm>
              <a:off x="4282222" y="2790917"/>
              <a:ext cx="410113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'Yes, and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방식으로 아이디어 발전</a:t>
              </a: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8B26B425-E002-267E-A911-89EB3BF4298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2" name="원호 31">
                <a:extLst>
                  <a:ext uri="{FF2B5EF4-FFF2-40B4-BE49-F238E27FC236}">
                    <a16:creationId xmlns:a16="http://schemas.microsoft.com/office/drawing/2014/main" id="{A51AD13B-2A97-A39C-CECF-167AA3B9521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4C712C86-4612-0DE0-394B-2D3EB1AE19A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2846C7D-2E82-8D5B-5205-C8E8B13974B7}"/>
              </a:ext>
            </a:extLst>
          </p:cNvPr>
          <p:cNvGrpSpPr/>
          <p:nvPr/>
        </p:nvGrpSpPr>
        <p:grpSpPr>
          <a:xfrm>
            <a:off x="725372" y="2800143"/>
            <a:ext cx="2398827" cy="2077940"/>
            <a:chOff x="725373" y="2800143"/>
            <a:chExt cx="2077940" cy="2077940"/>
          </a:xfrm>
        </p:grpSpPr>
        <p:sp>
          <p:nvSpPr>
            <p:cNvPr id="35" name="사각형: 잘린 대각선 방향 모서리 34">
              <a:extLst>
                <a:ext uri="{FF2B5EF4-FFF2-40B4-BE49-F238E27FC236}">
                  <a16:creationId xmlns:a16="http://schemas.microsoft.com/office/drawing/2014/main" id="{E7A98B77-19F0-762F-4E35-934EDD20BA9E}"/>
                </a:ext>
              </a:extLst>
            </p:cNvPr>
            <p:cNvSpPr/>
            <p:nvPr/>
          </p:nvSpPr>
          <p:spPr>
            <a:xfrm>
              <a:off x="725373" y="2800143"/>
              <a:ext cx="2077940" cy="2077940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6986864E-52E1-CB24-ABE6-4E1F955EDD30}"/>
                </a:ext>
              </a:extLst>
            </p:cNvPr>
            <p:cNvSpPr/>
            <p:nvPr/>
          </p:nvSpPr>
          <p:spPr>
            <a:xfrm>
              <a:off x="855865" y="2930635"/>
              <a:ext cx="1816956" cy="181695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F3281AE-1C0C-7811-770B-3B3127DD558A}"/>
                </a:ext>
              </a:extLst>
            </p:cNvPr>
            <p:cNvSpPr txBox="1"/>
            <p:nvPr/>
          </p:nvSpPr>
          <p:spPr>
            <a:xfrm>
              <a:off x="778495" y="3360200"/>
              <a:ext cx="1894327" cy="97257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0" i="0" u="none" strike="noStrike" kern="1200" cap="none" spc="-80" normalizeH="0" baseline="0" noProof="0" dirty="0" err="1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퍼실리테이터</a:t>
              </a:r>
              <a:r>
                <a:rPr kumimoji="0" lang="ko-KR" altLang="en-US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 원칙</a:t>
              </a:r>
              <a:endPara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에어" pitchFamily="2" charset="-127"/>
                <a:ea typeface="카페24 아네모네에어" pitchFamily="2" charset="-127"/>
                <a:cs typeface="+mn-cs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87BC683-0E27-0E30-F25E-4EE5F3B63BAC}"/>
              </a:ext>
            </a:extLst>
          </p:cNvPr>
          <p:cNvGrpSpPr/>
          <p:nvPr/>
        </p:nvGrpSpPr>
        <p:grpSpPr>
          <a:xfrm>
            <a:off x="7483219" y="3903191"/>
            <a:ext cx="4417836" cy="463460"/>
            <a:chOff x="3965516" y="2790917"/>
            <a:chExt cx="4417836" cy="46346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5CD2FD-1B3B-A85B-881B-D9FB2A28CCBC}"/>
                </a:ext>
              </a:extLst>
            </p:cNvPr>
            <p:cNvSpPr txBox="1"/>
            <p:nvPr/>
          </p:nvSpPr>
          <p:spPr>
            <a:xfrm>
              <a:off x="4282222" y="2790917"/>
              <a:ext cx="410113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단순한 비평보다는 직접적인 수정 유도</a:t>
              </a: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3950BC10-1D97-CDC0-57AB-EDC796F25A8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1" name="원호 40">
                <a:extLst>
                  <a:ext uri="{FF2B5EF4-FFF2-40B4-BE49-F238E27FC236}">
                    <a16:creationId xmlns:a16="http://schemas.microsoft.com/office/drawing/2014/main" id="{66C46A95-02A8-5988-F587-61ABE5411DB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ED6159F8-F278-0B1C-A919-4DF415355EC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3F4E99C-1BF0-6673-7DD8-993A2E08743D}"/>
              </a:ext>
            </a:extLst>
          </p:cNvPr>
          <p:cNvGrpSpPr/>
          <p:nvPr/>
        </p:nvGrpSpPr>
        <p:grpSpPr>
          <a:xfrm>
            <a:off x="7483219" y="4464301"/>
            <a:ext cx="4417836" cy="863570"/>
            <a:chOff x="3965516" y="2790917"/>
            <a:chExt cx="4417836" cy="86357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022E1A7-03F7-976A-E452-35343C679E59}"/>
                </a:ext>
              </a:extLst>
            </p:cNvPr>
            <p:cNvSpPr txBox="1"/>
            <p:nvPr/>
          </p:nvSpPr>
          <p:spPr>
            <a:xfrm>
              <a:off x="4282222" y="2790917"/>
              <a:ext cx="4101130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포스트잇에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새로운 문구를 적어 덧붙이거나 흐름을 재구성하는 방식</a:t>
              </a: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85BEB2AC-AF97-5C36-40F0-1C05A3D464D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6" name="원호 45">
                <a:extLst>
                  <a:ext uri="{FF2B5EF4-FFF2-40B4-BE49-F238E27FC236}">
                    <a16:creationId xmlns:a16="http://schemas.microsoft.com/office/drawing/2014/main" id="{A73053B2-1C95-67E6-5E4D-D983F752DA9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C7D6EF9E-8539-DDCE-EA1A-7ECAF45D03E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EE9681-4A7C-FE33-C529-7D21C5E1146F}"/>
              </a:ext>
            </a:extLst>
          </p:cNvPr>
          <p:cNvSpPr txBox="1"/>
          <p:nvPr/>
        </p:nvSpPr>
        <p:spPr>
          <a:xfrm rot="21257611" flipH="1">
            <a:off x="828857" y="4527194"/>
            <a:ext cx="312796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사용자 반응 미리 파악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29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427F2-161C-5044-DA55-A5821DCD3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1370754-4663-8FA7-C54B-0EFCF917E034}"/>
              </a:ext>
            </a:extLst>
          </p:cNvPr>
          <p:cNvSpPr txBox="1"/>
          <p:nvPr/>
        </p:nvSpPr>
        <p:spPr>
          <a:xfrm>
            <a:off x="778495" y="673792"/>
            <a:ext cx="4364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워크숍 설계와 운영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C4E96-6584-66B5-132C-42049EBDBF97}"/>
              </a:ext>
            </a:extLst>
          </p:cNvPr>
          <p:cNvSpPr txBox="1"/>
          <p:nvPr/>
        </p:nvSpPr>
        <p:spPr>
          <a:xfrm>
            <a:off x="1134095" y="1593928"/>
            <a:ext cx="18450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세션 운영 기법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B8ABDC8-EC60-BA8A-DF92-831CBC5423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CFF68B18-CF40-2080-799D-FC53B6E4ED00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0A8243-CEB8-3F1A-66E0-DB1ACC869BD2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 테이블에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전담 기록자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배치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15E4FDE-415C-47A8-267E-CF1A3C0B20D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0601163A-4F6F-5649-AA0E-4CEFB484734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92026A4B-2FED-86C3-0A19-7B5C953C045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5CBEECD-CDC1-A7CD-B678-77770FC602F5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7BB473-77D9-69FB-FFEC-D91EE538FB5B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체계적으로 기록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934E7F7-384B-1E09-DE99-8CD3533285D5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F792B418-E3CA-73A4-BE86-3E5A3EE04FF6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1B43738-0AFB-1FCF-8C6F-86A06F957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A0C565F-BD89-A31E-0FFD-CEBAB515DD85}"/>
              </a:ext>
            </a:extLst>
          </p:cNvPr>
          <p:cNvGrpSpPr/>
          <p:nvPr/>
        </p:nvGrpSpPr>
        <p:grpSpPr>
          <a:xfrm>
            <a:off x="1516847" y="3556696"/>
            <a:ext cx="7458993" cy="463460"/>
            <a:chOff x="3965516" y="2790917"/>
            <a:chExt cx="7458993" cy="4634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B67F58-6470-017A-91B0-9873029C2CAB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참여자 동의 하에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주요 장면 사진으로 기록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1D15352-DEBC-C221-4F0C-31550654B51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5AFD8D85-8725-ED56-A743-14894C3C77B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C94324F6-214C-6724-6B89-0D0CADF49CE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861EDDA-BE76-A882-B10C-B3DC8FC40EEE}"/>
              </a:ext>
            </a:extLst>
          </p:cNvPr>
          <p:cNvGrpSpPr/>
          <p:nvPr/>
        </p:nvGrpSpPr>
        <p:grpSpPr>
          <a:xfrm>
            <a:off x="1516847" y="4095548"/>
            <a:ext cx="7458993" cy="1858764"/>
            <a:chOff x="1516847" y="4095548"/>
            <a:chExt cx="7458993" cy="185876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BC41034A-13E1-F555-DD2C-FE82E258D284}"/>
                </a:ext>
              </a:extLst>
            </p:cNvPr>
            <p:cNvGrpSpPr/>
            <p:nvPr/>
          </p:nvGrpSpPr>
          <p:grpSpPr>
            <a:xfrm>
              <a:off x="1516847" y="4095548"/>
              <a:ext cx="7458993" cy="463460"/>
              <a:chOff x="3965516" y="2790917"/>
              <a:chExt cx="7458993" cy="46346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ADE265-913C-A1FF-A160-BFC871120B5D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7142287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lvl="0" latinLnBrk="0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기록 양식은 </a:t>
                </a:r>
                <a:r>
                  <a:rPr lang="ko-KR" altLang="en-US" sz="200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61C72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단순하게 유지</a:t>
                </a:r>
              </a:p>
            </p:txBody>
          </p:sp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id="{FCA84051-9AF3-0032-59FE-610349982030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22" name="원호 21">
                  <a:extLst>
                    <a:ext uri="{FF2B5EF4-FFF2-40B4-BE49-F238E27FC236}">
                      <a16:creationId xmlns:a16="http://schemas.microsoft.com/office/drawing/2014/main" id="{684BC3B7-FF09-5D84-95CD-B31488025C91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B3F76449-8BCA-1B6A-8902-6A090C7345E0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16034F-0860-8889-8843-994108355735}"/>
                </a:ext>
              </a:extLst>
            </p:cNvPr>
            <p:cNvSpPr txBox="1"/>
            <p:nvPr/>
          </p:nvSpPr>
          <p:spPr>
            <a:xfrm>
              <a:off x="1902838" y="4630873"/>
              <a:ext cx="6777035" cy="132343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참여자가 머뭇거리는 지점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이전 단계로 돌아가는 행동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즉각적인 수정 제안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합의점과 이견이 있는 부분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비언어적 신호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8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C71BE-9E5D-6169-1626-8A1453D42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EFB5627-1C37-D24E-C6C6-CB68701D8B21}"/>
              </a:ext>
            </a:extLst>
          </p:cNvPr>
          <p:cNvSpPr txBox="1"/>
          <p:nvPr/>
        </p:nvSpPr>
        <p:spPr>
          <a:xfrm>
            <a:off x="778495" y="673792"/>
            <a:ext cx="4364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워크숍 설계와 운영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391BD-56D0-27CF-E628-6ACD2E54F3DB}"/>
              </a:ext>
            </a:extLst>
          </p:cNvPr>
          <p:cNvSpPr txBox="1"/>
          <p:nvPr/>
        </p:nvSpPr>
        <p:spPr>
          <a:xfrm>
            <a:off x="1134095" y="1593928"/>
            <a:ext cx="18450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세션 운영 기법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4E8F8A1-AFDB-42A9-4C29-151EC01330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DB936B9F-95E2-5FAD-C7A3-72FEB3DBF521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4BD3911-E371-A157-4218-1C19C7476C1B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통합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과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우선순위 설정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으로 진행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7ADA8B0-2650-2816-5B5D-586E5842F43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31DDB367-EC61-C4F6-38A3-19644A39985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BCEF8C59-ED68-B5DD-9B94-A4BFE68072B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DF01E444-04F4-4172-E95C-E1972A73DFBE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9CB4CC-C25D-A6F4-7003-2B74F1C3C165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세션 마무리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DB9A1870-ABE4-4742-B217-FBC44F5F9FE1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FB6B659B-DD6B-182D-BD88-1C65834170F2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0EEF2167-696E-6B3E-795B-95C3561AD2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00DFB11-62E6-02FD-FA7C-F82C1FEEBECD}"/>
              </a:ext>
            </a:extLst>
          </p:cNvPr>
          <p:cNvGrpSpPr/>
          <p:nvPr/>
        </p:nvGrpSpPr>
        <p:grpSpPr>
          <a:xfrm>
            <a:off x="1516847" y="3556696"/>
            <a:ext cx="7458993" cy="463460"/>
            <a:chOff x="3965516" y="2790917"/>
            <a:chExt cx="7458993" cy="4634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CB8DE1-D18F-CBBC-8630-E10A29FF476D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 테이블에서 수정한 프로토타입을 벽에 순서대로 배치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415CB224-5E78-5E64-3BDB-9D8D715416C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C5D4AC90-4E29-96DC-B538-B69749CEB8D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CE9ADC3D-C7C5-0802-3A91-C09E10C8205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052D410-3F82-0107-FD4D-F342F2E7CCD1}"/>
              </a:ext>
            </a:extLst>
          </p:cNvPr>
          <p:cNvGrpSpPr/>
          <p:nvPr/>
        </p:nvGrpSpPr>
        <p:grpSpPr>
          <a:xfrm>
            <a:off x="1516847" y="4095548"/>
            <a:ext cx="7458993" cy="463460"/>
            <a:chOff x="3965516" y="2790917"/>
            <a:chExt cx="7458993" cy="4634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6ADD0F-C851-661E-81CD-711A03026D27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모든 참여자가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투표로 중요도 표시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97C91FB7-6E69-B79C-1784-1FE009691B3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7EE0917C-4044-4BA1-0C00-6BAA48E5CD3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C5C0A47C-7153-EDD5-09F2-72B091B26C1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6F8DF8F7-1384-787D-BDC6-12D8B1E58C05}"/>
              </a:ext>
            </a:extLst>
          </p:cNvPr>
          <p:cNvGrpSpPr/>
          <p:nvPr/>
        </p:nvGrpSpPr>
        <p:grpSpPr>
          <a:xfrm>
            <a:off x="1951248" y="4634400"/>
            <a:ext cx="7314850" cy="469359"/>
            <a:chOff x="1743429" y="4953085"/>
            <a:chExt cx="7314850" cy="469359"/>
          </a:xfrm>
        </p:grpSpPr>
        <p:sp>
          <p:nvSpPr>
            <p:cNvPr id="27" name="화살표: 아래쪽 26">
              <a:extLst>
                <a:ext uri="{FF2B5EF4-FFF2-40B4-BE49-F238E27FC236}">
                  <a16:creationId xmlns:a16="http://schemas.microsoft.com/office/drawing/2014/main" id="{BD8AE607-6005-9BCD-6320-86AD7E8B67B0}"/>
                </a:ext>
              </a:extLst>
            </p:cNvPr>
            <p:cNvSpPr/>
            <p:nvPr/>
          </p:nvSpPr>
          <p:spPr>
            <a:xfrm rot="16200000">
              <a:off x="1714378" y="5069090"/>
              <a:ext cx="343857" cy="285755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6DAC58-78B9-5064-69F4-CDCB3F0F6932}"/>
                </a:ext>
              </a:extLst>
            </p:cNvPr>
            <p:cNvSpPr txBox="1"/>
            <p:nvPr/>
          </p:nvSpPr>
          <p:spPr>
            <a:xfrm>
              <a:off x="1999122" y="4953085"/>
              <a:ext cx="7059157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상위 항목에 대해 즉시 실행 계획 수립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39B48F9-4677-599E-22D2-FCDA6B3866C2}"/>
              </a:ext>
            </a:extLst>
          </p:cNvPr>
          <p:cNvGrpSpPr/>
          <p:nvPr/>
        </p:nvGrpSpPr>
        <p:grpSpPr>
          <a:xfrm>
            <a:off x="2305429" y="5264071"/>
            <a:ext cx="5345590" cy="1021999"/>
            <a:chOff x="2305429" y="5264071"/>
            <a:chExt cx="5345590" cy="1021999"/>
          </a:xfrm>
        </p:grpSpPr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5A56509D-C71E-A204-C21A-2E26A48CF4E0}"/>
                </a:ext>
              </a:extLst>
            </p:cNvPr>
            <p:cNvSpPr/>
            <p:nvPr/>
          </p:nvSpPr>
          <p:spPr>
            <a:xfrm>
              <a:off x="2305429" y="5264071"/>
              <a:ext cx="2266571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즉시 반영 가능한 사항</a:t>
              </a:r>
              <a:endParaRPr lang="ko-KR" altLang="en-US" sz="1600" dirty="0"/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C3A5942C-5CF7-9DA9-5EB8-DC8F60FA4EDB}"/>
                </a:ext>
              </a:extLst>
            </p:cNvPr>
            <p:cNvSpPr/>
            <p:nvPr/>
          </p:nvSpPr>
          <p:spPr>
            <a:xfrm>
              <a:off x="4670939" y="5264072"/>
              <a:ext cx="2980080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추가 검증이 필요한 흐름 변경</a:t>
              </a:r>
              <a:endParaRPr lang="ko-KR" altLang="en-US" sz="1600" dirty="0"/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B950D984-52AC-3C45-BE14-6C091CE2801B}"/>
                </a:ext>
              </a:extLst>
            </p:cNvPr>
            <p:cNvSpPr/>
            <p:nvPr/>
          </p:nvSpPr>
          <p:spPr>
            <a:xfrm>
              <a:off x="2305429" y="5816710"/>
              <a:ext cx="5345590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기술적 검토가 필요한 사항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72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CA847-5FA2-2FD7-427E-1B2F02908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1B83865-6D6C-1490-6B60-0B4326BCA923}"/>
              </a:ext>
            </a:extLst>
          </p:cNvPr>
          <p:cNvSpPr txBox="1"/>
          <p:nvPr/>
        </p:nvSpPr>
        <p:spPr>
          <a:xfrm>
            <a:off x="778495" y="673792"/>
            <a:ext cx="4364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워크숍 설계와 운영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70669-A8DB-7FF2-0ED7-94C47A53804C}"/>
              </a:ext>
            </a:extLst>
          </p:cNvPr>
          <p:cNvSpPr txBox="1"/>
          <p:nvPr/>
        </p:nvSpPr>
        <p:spPr>
          <a:xfrm>
            <a:off x="1134095" y="1593928"/>
            <a:ext cx="18450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세션 운영 기법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6365099-B77A-9E0F-2984-51DA08005E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DF35E5E8-2722-072F-0E8F-6C0C377EDDE1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81A610-1AF6-E0C6-D1E2-71716E5725E4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반영 계획 공유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1C9574E0-AD88-E1B7-43D9-CDCB292F1864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9EA20FF5-F548-AB04-E02C-4C227029DF15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7A79E4D-FFFA-66ED-41EC-CDC6D59CCA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E4686D7-EB63-9EDE-6F09-082518A50A30}"/>
              </a:ext>
            </a:extLst>
          </p:cNvPr>
          <p:cNvGrpSpPr/>
          <p:nvPr/>
        </p:nvGrpSpPr>
        <p:grpSpPr>
          <a:xfrm>
            <a:off x="1516847" y="3019679"/>
            <a:ext cx="7458993" cy="1614666"/>
            <a:chOff x="1516847" y="3019679"/>
            <a:chExt cx="7458993" cy="1614666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64E06008-AD90-DAB2-702F-737EB5CC1DAF}"/>
                </a:ext>
              </a:extLst>
            </p:cNvPr>
            <p:cNvGrpSpPr/>
            <p:nvPr/>
          </p:nvGrpSpPr>
          <p:grpSpPr>
            <a:xfrm>
              <a:off x="1516847" y="3019679"/>
              <a:ext cx="7458993" cy="463460"/>
              <a:chOff x="3965516" y="2790917"/>
              <a:chExt cx="7458993" cy="46346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AC2CD9-AE7D-58C4-F29E-F84E6932EA80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7142287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lvl="0" latinLnBrk="0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구체적으로 설명</a:t>
                </a:r>
                <a:endPara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grpSp>
            <p:nvGrpSpPr>
              <p:cNvPr id="4" name="그룹 3">
                <a:extLst>
                  <a:ext uri="{FF2B5EF4-FFF2-40B4-BE49-F238E27FC236}">
                    <a16:creationId xmlns:a16="http://schemas.microsoft.com/office/drawing/2014/main" id="{E2141C71-9625-FF57-A575-E0A96CD3C76A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5" name="원호 4">
                  <a:extLst>
                    <a:ext uri="{FF2B5EF4-FFF2-40B4-BE49-F238E27FC236}">
                      <a16:creationId xmlns:a16="http://schemas.microsoft.com/office/drawing/2014/main" id="{C72FFA82-72C9-5949-BF95-67FD37C6EDA2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6" name="자유형: 도형 5">
                  <a:extLst>
                    <a:ext uri="{FF2B5EF4-FFF2-40B4-BE49-F238E27FC236}">
                      <a16:creationId xmlns:a16="http://schemas.microsoft.com/office/drawing/2014/main" id="{329A3787-C633-0A9B-0C17-CB3A906B4336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1AF54CE6-8958-B03C-A6B3-D4AFCECC8185}"/>
                </a:ext>
              </a:extLst>
            </p:cNvPr>
            <p:cNvSpPr/>
            <p:nvPr/>
          </p:nvSpPr>
          <p:spPr>
            <a:xfrm>
              <a:off x="1896720" y="3593418"/>
              <a:ext cx="6492207" cy="1040927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버튼 명칭을 </a:t>
              </a:r>
              <a:r>
                <a:rPr kumimoji="0" lang="en-US" altLang="ko-KR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'</a:t>
              </a:r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파일 선택</a:t>
              </a:r>
              <a:r>
                <a:rPr kumimoji="0" lang="en-US" altLang="ko-KR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'</a:t>
              </a:r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에서 </a:t>
              </a:r>
              <a:r>
                <a:rPr kumimoji="0" lang="en-US" altLang="ko-KR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'</a:t>
              </a:r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서류 올리기</a:t>
              </a:r>
              <a:r>
                <a:rPr kumimoji="0" lang="en-US" altLang="ko-KR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'</a:t>
              </a:r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로 변경합니다</a:t>
              </a:r>
              <a:r>
                <a:rPr kumimoji="0" lang="en-US" altLang="ko-KR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. </a:t>
              </a:r>
              <a:br>
                <a:rPr kumimoji="0" lang="en-US" altLang="ko-KR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자동 파일 크기 조정 기능은 기술 검토 후 적용하겠습니다</a:t>
              </a:r>
              <a:r>
                <a:rPr kumimoji="0" lang="en-US" altLang="ko-KR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. </a:t>
              </a:r>
              <a:br>
                <a:rPr kumimoji="0" lang="en-US" altLang="ko-KR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오프라인 대체 경로는 추가 논의를 거쳐 결정하겠습니다</a:t>
              </a:r>
              <a:r>
                <a:rPr kumimoji="0" lang="en-US" altLang="ko-KR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.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39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6BAA-3C1A-57BF-1039-A4C9D26C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ADFFAB7-47D8-AE87-5957-AB8142A7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BA8602-682E-FF23-4BC5-047EA836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4A1A84-3C40-5A8C-2321-39837FE5312C}"/>
              </a:ext>
            </a:extLst>
          </p:cNvPr>
          <p:cNvSpPr txBox="1"/>
          <p:nvPr/>
        </p:nvSpPr>
        <p:spPr>
          <a:xfrm>
            <a:off x="2561701" y="2529890"/>
            <a:ext cx="70686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피드백 통합 프로세스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40F1BBA-4B82-B360-5C23-E484B2D9A1B2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76B9D1F-EE7D-D426-65C6-9A85468B1DE0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A8E3DC3-FC45-79AB-66D7-3E69B494AAA2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730CCD2-E283-BF59-FAF3-F31D67280D29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6FC0836-AAB5-9D8F-FA72-317F4D72CB6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8C38958-AD2F-0D9C-6422-A3762579A44C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DC8FFF-A819-1997-F7FF-DDBB3A78479B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0FD19B-90BD-C3D9-DBA0-F9B31B20F2BA}"/>
              </a:ext>
            </a:extLst>
          </p:cNvPr>
          <p:cNvSpPr txBox="1"/>
          <p:nvPr/>
        </p:nvSpPr>
        <p:spPr>
          <a:xfrm>
            <a:off x="6000512" y="1593371"/>
            <a:ext cx="5084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4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522FA2A-293B-D11D-9483-D42D322581F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060093F-CAF1-3CD4-3DFC-6067D40F40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C5FC0ED-3BD6-DA5E-2764-8B00672ACE23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EEAD1C25-3624-A3F3-B5F8-CE99B63AC52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309AF22-30BF-EDA6-2425-A774813F3EC6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0175796-36EF-0178-249D-6563F5D9273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AD3EEE6-7AAD-7557-CBA3-C0FC1614E2A9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BC385486-1BDF-32DA-6638-95DB057B36D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76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B8081-CCCC-2B05-6CC5-D48EAA7B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BD7C742-65F0-C282-2375-659F69038E91}"/>
              </a:ext>
            </a:extLst>
          </p:cNvPr>
          <p:cNvSpPr txBox="1"/>
          <p:nvPr/>
        </p:nvSpPr>
        <p:spPr>
          <a:xfrm>
            <a:off x="778495" y="673792"/>
            <a:ext cx="28770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통합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BD00A-57E7-16CA-12DB-18991449BAD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E01E2C-C80F-731C-14CD-4566C14988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37F9386-76DC-BE05-FB17-8857717828A5}"/>
              </a:ext>
            </a:extLst>
          </p:cNvPr>
          <p:cNvSpPr txBox="1"/>
          <p:nvPr/>
        </p:nvSpPr>
        <p:spPr>
          <a:xfrm>
            <a:off x="1134095" y="1593928"/>
            <a:ext cx="40293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통합 및 반복 개선 프로세스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5DFB6E3-4B75-4B0D-D6FF-3E81535E316C}"/>
              </a:ext>
            </a:extLst>
          </p:cNvPr>
          <p:cNvGrpSpPr/>
          <p:nvPr/>
        </p:nvGrpSpPr>
        <p:grpSpPr>
          <a:xfrm>
            <a:off x="1134095" y="2315507"/>
            <a:ext cx="7949580" cy="753131"/>
            <a:chOff x="1134095" y="2315507"/>
            <a:chExt cx="7949580" cy="753131"/>
          </a:xfrm>
        </p:grpSpPr>
        <p:sp>
          <p:nvSpPr>
            <p:cNvPr id="3" name="화살표: 오른쪽 2">
              <a:extLst>
                <a:ext uri="{FF2B5EF4-FFF2-40B4-BE49-F238E27FC236}">
                  <a16:creationId xmlns:a16="http://schemas.microsoft.com/office/drawing/2014/main" id="{B249C9BC-5EC8-F217-61F1-61E0E2AF45EE}"/>
                </a:ext>
              </a:extLst>
            </p:cNvPr>
            <p:cNvSpPr/>
            <p:nvPr/>
          </p:nvSpPr>
          <p:spPr>
            <a:xfrm>
              <a:off x="1413164" y="2562617"/>
              <a:ext cx="4908462" cy="253011"/>
            </a:xfrm>
            <a:prstGeom prst="right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14DD686B-3815-E624-6A12-316742478C39}"/>
                </a:ext>
              </a:extLst>
            </p:cNvPr>
            <p:cNvSpPr/>
            <p:nvPr/>
          </p:nvSpPr>
          <p:spPr>
            <a:xfrm>
              <a:off x="1134095" y="2315507"/>
              <a:ext cx="2215731" cy="75313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즉시 반영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D1C4168B-B9B4-429E-9DD0-9CD2FF219D25}"/>
                </a:ext>
              </a:extLst>
            </p:cNvPr>
            <p:cNvSpPr/>
            <p:nvPr/>
          </p:nvSpPr>
          <p:spPr>
            <a:xfrm>
              <a:off x="3731822" y="2315507"/>
              <a:ext cx="2215731" cy="75313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구조화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D456606-FA02-E3A1-D545-724B5FDBCD92}"/>
                </a:ext>
              </a:extLst>
            </p:cNvPr>
            <p:cNvSpPr/>
            <p:nvPr/>
          </p:nvSpPr>
          <p:spPr>
            <a:xfrm>
              <a:off x="6378040" y="2315507"/>
              <a:ext cx="2705635" cy="75313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반복 사이클로의 편입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</p:grp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1AC0517A-56C1-15E2-7A20-DA9865219113}"/>
              </a:ext>
            </a:extLst>
          </p:cNvPr>
          <p:cNvSpPr/>
          <p:nvPr/>
        </p:nvSpPr>
        <p:spPr>
          <a:xfrm>
            <a:off x="1134094" y="2312556"/>
            <a:ext cx="2215731" cy="753131"/>
          </a:xfrm>
          <a:prstGeom prst="roundRect">
            <a:avLst/>
          </a:prstGeom>
          <a:solidFill>
            <a:srgbClr val="F3CA0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즉시 반영</a:t>
            </a:r>
            <a:endParaRPr kumimoji="0" lang="en-US" altLang="ko-KR" sz="19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07A725-7C45-FE57-3BDC-42605FFA3151}"/>
              </a:ext>
            </a:extLst>
          </p:cNvPr>
          <p:cNvSpPr txBox="1"/>
          <p:nvPr/>
        </p:nvSpPr>
        <p:spPr>
          <a:xfrm>
            <a:off x="1085420" y="3312797"/>
            <a:ext cx="7940816" cy="86177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세션 중에 이루어지는 즉각적 반영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참여자들 사이에 명확한 합의가 이루어진 사항은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즉시 프로토타입에 반영</a:t>
            </a:r>
            <a:endParaRPr lang="en-US" altLang="ko-KR" sz="200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61C7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821AE05-743D-BECF-CE22-17A82F7BE252}"/>
              </a:ext>
            </a:extLst>
          </p:cNvPr>
          <p:cNvGrpSpPr/>
          <p:nvPr/>
        </p:nvGrpSpPr>
        <p:grpSpPr>
          <a:xfrm>
            <a:off x="1413164" y="4274127"/>
            <a:ext cx="7100454" cy="1910080"/>
            <a:chOff x="3150048" y="3735964"/>
            <a:chExt cx="7100454" cy="1910080"/>
          </a:xfrm>
        </p:grpSpPr>
        <p:sp>
          <p:nvSpPr>
            <p:cNvPr id="14" name="사각형: 잘린 한쪽 모서리 13">
              <a:extLst>
                <a:ext uri="{FF2B5EF4-FFF2-40B4-BE49-F238E27FC236}">
                  <a16:creationId xmlns:a16="http://schemas.microsoft.com/office/drawing/2014/main" id="{F8F096A8-FD31-B000-480C-BDDD479F3B70}"/>
                </a:ext>
              </a:extLst>
            </p:cNvPr>
            <p:cNvSpPr/>
            <p:nvPr/>
          </p:nvSpPr>
          <p:spPr>
            <a:xfrm flipV="1">
              <a:off x="3150048" y="3905249"/>
              <a:ext cx="7100454" cy="1740795"/>
            </a:xfrm>
            <a:prstGeom prst="snip1Rect">
              <a:avLst>
                <a:gd name="adj" fmla="val 23857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1F27F8-3559-B354-F1F6-35783840F220}"/>
                </a:ext>
              </a:extLst>
            </p:cNvPr>
            <p:cNvSpPr txBox="1"/>
            <p:nvPr/>
          </p:nvSpPr>
          <p:spPr>
            <a:xfrm>
              <a:off x="3530857" y="4133577"/>
              <a:ext cx="6356047" cy="1293303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R="0" lvl="0" defTabSz="914400" rtl="0" eaLnBrk="1" fontAlgn="auto" latinLnBrk="1" hangingPunct="1">
                <a:lnSpc>
                  <a:spcPct val="145000"/>
                </a:lnSpc>
                <a:spcBef>
                  <a:spcPts val="0"/>
                </a:spcBef>
                <a:buClr>
                  <a:srgbClr val="4741BE"/>
                </a:buClr>
                <a:buSzTx/>
                <a:tabLst/>
                <a:defRPr/>
              </a:pP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파일 선택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＇</a:t>
              </a: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버튼 명칭을 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서류 올리기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 변경하자는 제안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b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모두 동의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1850" spc="-7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퍼실리테이터가</a:t>
              </a: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지금 반영하겠습니다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라고 알린 후 즉시 수정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수정 전후의 모습을 사진으로 기록</a:t>
              </a:r>
              <a:endParaRPr lang="en-US" altLang="ko-KR" sz="185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E9DD44-1D99-F620-1455-8D4F0703F61C}"/>
                </a:ext>
              </a:extLst>
            </p:cNvPr>
            <p:cNvSpPr txBox="1"/>
            <p:nvPr/>
          </p:nvSpPr>
          <p:spPr>
            <a:xfrm>
              <a:off x="3158581" y="3735964"/>
              <a:ext cx="744553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예시</a:t>
              </a:r>
              <a:endParaRPr lang="en-US" altLang="ko-KR" sz="1850" spc="-70" dirty="0">
                <a:solidFill>
                  <a:srgbClr val="072087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4329B02-98D6-130C-6492-E9B97314B6C1}"/>
              </a:ext>
            </a:extLst>
          </p:cNvPr>
          <p:cNvSpPr txBox="1"/>
          <p:nvPr/>
        </p:nvSpPr>
        <p:spPr>
          <a:xfrm rot="21257611" flipH="1">
            <a:off x="6382273" y="5734112"/>
            <a:ext cx="243975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적극적 참여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88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A5F53-2669-5712-325A-98A9B527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A83F508-6C31-8ED8-51E3-05A54D76684E}"/>
              </a:ext>
            </a:extLst>
          </p:cNvPr>
          <p:cNvSpPr txBox="1"/>
          <p:nvPr/>
        </p:nvSpPr>
        <p:spPr>
          <a:xfrm>
            <a:off x="778495" y="673792"/>
            <a:ext cx="28770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통합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48ABC-39B2-114D-1F43-30FE946E8550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BC011C-56AC-8211-A888-E5C7B7361A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1CB9C45-E826-A7D1-C190-138FB4774225}"/>
              </a:ext>
            </a:extLst>
          </p:cNvPr>
          <p:cNvSpPr txBox="1"/>
          <p:nvPr/>
        </p:nvSpPr>
        <p:spPr>
          <a:xfrm>
            <a:off x="1134095" y="1593928"/>
            <a:ext cx="40293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통합 및 반복 개선 프로세스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8B61880-2DDA-81C6-ADC2-AF0B2164223E}"/>
              </a:ext>
            </a:extLst>
          </p:cNvPr>
          <p:cNvGrpSpPr/>
          <p:nvPr/>
        </p:nvGrpSpPr>
        <p:grpSpPr>
          <a:xfrm>
            <a:off x="1134095" y="2315507"/>
            <a:ext cx="7949580" cy="753131"/>
            <a:chOff x="1134095" y="2315507"/>
            <a:chExt cx="7949580" cy="753131"/>
          </a:xfrm>
        </p:grpSpPr>
        <p:sp>
          <p:nvSpPr>
            <p:cNvPr id="3" name="화살표: 오른쪽 2">
              <a:extLst>
                <a:ext uri="{FF2B5EF4-FFF2-40B4-BE49-F238E27FC236}">
                  <a16:creationId xmlns:a16="http://schemas.microsoft.com/office/drawing/2014/main" id="{D6CEFD2C-587A-F14E-CA55-D1674BD3E2A8}"/>
                </a:ext>
              </a:extLst>
            </p:cNvPr>
            <p:cNvSpPr/>
            <p:nvPr/>
          </p:nvSpPr>
          <p:spPr>
            <a:xfrm>
              <a:off x="1413164" y="2562617"/>
              <a:ext cx="4908462" cy="253011"/>
            </a:xfrm>
            <a:prstGeom prst="right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268CB0EB-CCAF-18DC-9535-76419F51F1D6}"/>
                </a:ext>
              </a:extLst>
            </p:cNvPr>
            <p:cNvSpPr/>
            <p:nvPr/>
          </p:nvSpPr>
          <p:spPr>
            <a:xfrm>
              <a:off x="1134095" y="2315507"/>
              <a:ext cx="2215731" cy="75313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즉시 반영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B56D764C-79D0-40CD-4411-A8C0C22CE0C9}"/>
                </a:ext>
              </a:extLst>
            </p:cNvPr>
            <p:cNvSpPr/>
            <p:nvPr/>
          </p:nvSpPr>
          <p:spPr>
            <a:xfrm>
              <a:off x="3731822" y="2315507"/>
              <a:ext cx="2215731" cy="75313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구조화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7053546F-834D-73B6-07EC-B9605D296B6F}"/>
                </a:ext>
              </a:extLst>
            </p:cNvPr>
            <p:cNvSpPr/>
            <p:nvPr/>
          </p:nvSpPr>
          <p:spPr>
            <a:xfrm>
              <a:off x="6378040" y="2315507"/>
              <a:ext cx="2705635" cy="75313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반복 사이클로의 편입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</p:grp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CA7F05F-F4E7-94AE-5EDD-BA1F1E1D784F}"/>
              </a:ext>
            </a:extLst>
          </p:cNvPr>
          <p:cNvSpPr/>
          <p:nvPr/>
        </p:nvSpPr>
        <p:spPr>
          <a:xfrm>
            <a:off x="3731821" y="2312556"/>
            <a:ext cx="2215731" cy="753131"/>
          </a:xfrm>
          <a:prstGeom prst="roundRect">
            <a:avLst/>
          </a:prstGeom>
          <a:solidFill>
            <a:srgbClr val="F3CA0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구조화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9DC9C-6E11-70E8-6432-9D27B376B6B4}"/>
              </a:ext>
            </a:extLst>
          </p:cNvPr>
          <p:cNvSpPr txBox="1"/>
          <p:nvPr/>
        </p:nvSpPr>
        <p:spPr>
          <a:xfrm>
            <a:off x="1085420" y="3312797"/>
            <a:ext cx="7940816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모든 </a:t>
            </a: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포스트잇을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수집하여 친화도 다이어그램으로 정리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행동 중심으로 분류 및 </a:t>
            </a: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그룹핑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각 피드백에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근거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명시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필요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ABCC9D-3385-6BD5-FD7D-FD16A17B0440}"/>
              </a:ext>
            </a:extLst>
          </p:cNvPr>
          <p:cNvSpPr txBox="1"/>
          <p:nvPr/>
        </p:nvSpPr>
        <p:spPr>
          <a:xfrm rot="21369178" flipH="1">
            <a:off x="3358818" y="4625416"/>
            <a:ext cx="547436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우선순위 결정이 객관적 데이터에 기반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6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EE6F9-18C7-FE54-EC52-743A7A073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8AD231F-30D1-0971-8CF0-BCD4C34DD13F}"/>
              </a:ext>
            </a:extLst>
          </p:cNvPr>
          <p:cNvSpPr txBox="1"/>
          <p:nvPr/>
        </p:nvSpPr>
        <p:spPr>
          <a:xfrm>
            <a:off x="778495" y="673792"/>
            <a:ext cx="28770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통합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4DE02C-068A-A849-C3EE-163806C242BB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287D494-FB4D-BD3C-DB9A-EE93A298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6E25998-1567-FDB9-EF47-316F093CCB1F}"/>
              </a:ext>
            </a:extLst>
          </p:cNvPr>
          <p:cNvSpPr txBox="1"/>
          <p:nvPr/>
        </p:nvSpPr>
        <p:spPr>
          <a:xfrm>
            <a:off x="1134095" y="1593928"/>
            <a:ext cx="40293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통합 및 반복 개선 프로세스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8A9694C-18C8-1172-5E06-EB75C4D4FE42}"/>
              </a:ext>
            </a:extLst>
          </p:cNvPr>
          <p:cNvGrpSpPr/>
          <p:nvPr/>
        </p:nvGrpSpPr>
        <p:grpSpPr>
          <a:xfrm>
            <a:off x="1134095" y="2315507"/>
            <a:ext cx="7949580" cy="753131"/>
            <a:chOff x="1134095" y="2315507"/>
            <a:chExt cx="7949580" cy="753131"/>
          </a:xfrm>
        </p:grpSpPr>
        <p:sp>
          <p:nvSpPr>
            <p:cNvPr id="3" name="화살표: 오른쪽 2">
              <a:extLst>
                <a:ext uri="{FF2B5EF4-FFF2-40B4-BE49-F238E27FC236}">
                  <a16:creationId xmlns:a16="http://schemas.microsoft.com/office/drawing/2014/main" id="{033CD49C-7237-8450-F817-E55257AD74D1}"/>
                </a:ext>
              </a:extLst>
            </p:cNvPr>
            <p:cNvSpPr/>
            <p:nvPr/>
          </p:nvSpPr>
          <p:spPr>
            <a:xfrm>
              <a:off x="1413164" y="2562617"/>
              <a:ext cx="4908462" cy="253011"/>
            </a:xfrm>
            <a:prstGeom prst="right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65B7290-0FE8-6368-21F1-A79CE37728DE}"/>
                </a:ext>
              </a:extLst>
            </p:cNvPr>
            <p:cNvSpPr/>
            <p:nvPr/>
          </p:nvSpPr>
          <p:spPr>
            <a:xfrm>
              <a:off x="1134095" y="2315507"/>
              <a:ext cx="2215731" cy="75313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즉시 반영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A3A54172-513C-08ED-03E6-ADD0A0FB30FD}"/>
                </a:ext>
              </a:extLst>
            </p:cNvPr>
            <p:cNvSpPr/>
            <p:nvPr/>
          </p:nvSpPr>
          <p:spPr>
            <a:xfrm>
              <a:off x="3731822" y="2315507"/>
              <a:ext cx="2215731" cy="75313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구조화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F95F7CD2-7073-001A-2336-3A0D3F71F90E}"/>
                </a:ext>
              </a:extLst>
            </p:cNvPr>
            <p:cNvSpPr/>
            <p:nvPr/>
          </p:nvSpPr>
          <p:spPr>
            <a:xfrm>
              <a:off x="6378040" y="2315507"/>
              <a:ext cx="2705635" cy="75313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반복 사이클로의 편입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</p:grp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369B697-3FB9-657A-02F5-C268BC1CAB92}"/>
              </a:ext>
            </a:extLst>
          </p:cNvPr>
          <p:cNvSpPr/>
          <p:nvPr/>
        </p:nvSpPr>
        <p:spPr>
          <a:xfrm>
            <a:off x="3731821" y="2312556"/>
            <a:ext cx="2215731" cy="753131"/>
          </a:xfrm>
          <a:prstGeom prst="roundRect">
            <a:avLst/>
          </a:prstGeom>
          <a:solidFill>
            <a:srgbClr val="F3CA0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구조화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E6562-A4BC-037F-6556-24E62134DC4C}"/>
              </a:ext>
            </a:extLst>
          </p:cNvPr>
          <p:cNvSpPr txBox="1"/>
          <p:nvPr/>
        </p:nvSpPr>
        <p:spPr>
          <a:xfrm>
            <a:off x="1085420" y="3312797"/>
            <a:ext cx="7940816" cy="86177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우선순위 설정에 </a:t>
            </a:r>
            <a:r>
              <a:rPr lang="en-US" altLang="ko-KR" sz="2000" dirty="0" err="1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MoSCoW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모스크바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)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방식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을 활용 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C3E66C8-51BB-AC96-697A-74E1C8C1A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246792"/>
              </p:ext>
            </p:extLst>
          </p:nvPr>
        </p:nvGraphicFramePr>
        <p:xfrm>
          <a:off x="1413164" y="3796794"/>
          <a:ext cx="6476480" cy="123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120">
                  <a:extLst>
                    <a:ext uri="{9D8B030D-6E8A-4147-A177-3AD203B41FA5}">
                      <a16:colId xmlns:a16="http://schemas.microsoft.com/office/drawing/2014/main" val="675562818"/>
                    </a:ext>
                  </a:extLst>
                </a:gridCol>
                <a:gridCol w="1619120">
                  <a:extLst>
                    <a:ext uri="{9D8B030D-6E8A-4147-A177-3AD203B41FA5}">
                      <a16:colId xmlns:a16="http://schemas.microsoft.com/office/drawing/2014/main" val="3342123456"/>
                    </a:ext>
                  </a:extLst>
                </a:gridCol>
                <a:gridCol w="1619120">
                  <a:extLst>
                    <a:ext uri="{9D8B030D-6E8A-4147-A177-3AD203B41FA5}">
                      <a16:colId xmlns:a16="http://schemas.microsoft.com/office/drawing/2014/main" val="770816397"/>
                    </a:ext>
                  </a:extLst>
                </a:gridCol>
                <a:gridCol w="1619120">
                  <a:extLst>
                    <a:ext uri="{9D8B030D-6E8A-4147-A177-3AD203B41FA5}">
                      <a16:colId xmlns:a16="http://schemas.microsoft.com/office/drawing/2014/main" val="4031169204"/>
                    </a:ext>
                  </a:extLst>
                </a:gridCol>
              </a:tblGrid>
              <a:tr h="6368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Must have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Should have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Could have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Won't have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05687"/>
                  </a:ext>
                </a:extLst>
              </a:tr>
              <a:tr h="595549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반드시 필요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중요하나 </a:t>
                      </a:r>
                      <a:b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</a:b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필수 아님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가능하면 추가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이번에는 제외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7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3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7CEEF-40AB-13A1-4F73-4F9C0C002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117A12F-8265-FC5F-D4C5-98C8D9CF26E0}"/>
              </a:ext>
            </a:extLst>
          </p:cNvPr>
          <p:cNvSpPr txBox="1"/>
          <p:nvPr/>
        </p:nvSpPr>
        <p:spPr>
          <a:xfrm>
            <a:off x="778495" y="673792"/>
            <a:ext cx="28770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통합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CCD84-2C43-B9D9-1199-17F7A2783FCC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45FB28-3D52-F1D4-149B-BB728B7ED2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D82542D-A19A-62D4-DA90-F7996AE91D69}"/>
              </a:ext>
            </a:extLst>
          </p:cNvPr>
          <p:cNvSpPr txBox="1"/>
          <p:nvPr/>
        </p:nvSpPr>
        <p:spPr>
          <a:xfrm>
            <a:off x="1134095" y="1593928"/>
            <a:ext cx="40293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통합 및 반복 개선 프로세스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2935883-947A-8BC8-C8C0-E566E08335F6}"/>
              </a:ext>
            </a:extLst>
          </p:cNvPr>
          <p:cNvGrpSpPr/>
          <p:nvPr/>
        </p:nvGrpSpPr>
        <p:grpSpPr>
          <a:xfrm>
            <a:off x="1134095" y="2315507"/>
            <a:ext cx="7949580" cy="753131"/>
            <a:chOff x="1134095" y="2315507"/>
            <a:chExt cx="7949580" cy="753131"/>
          </a:xfrm>
        </p:grpSpPr>
        <p:sp>
          <p:nvSpPr>
            <p:cNvPr id="3" name="화살표: 오른쪽 2">
              <a:extLst>
                <a:ext uri="{FF2B5EF4-FFF2-40B4-BE49-F238E27FC236}">
                  <a16:creationId xmlns:a16="http://schemas.microsoft.com/office/drawing/2014/main" id="{013AD564-9198-5DC6-E78E-282C09AFFFC5}"/>
                </a:ext>
              </a:extLst>
            </p:cNvPr>
            <p:cNvSpPr/>
            <p:nvPr/>
          </p:nvSpPr>
          <p:spPr>
            <a:xfrm>
              <a:off x="1413164" y="2562617"/>
              <a:ext cx="4908462" cy="253011"/>
            </a:xfrm>
            <a:prstGeom prst="right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68ADE008-1214-91DF-B146-063B68EA4B01}"/>
                </a:ext>
              </a:extLst>
            </p:cNvPr>
            <p:cNvSpPr/>
            <p:nvPr/>
          </p:nvSpPr>
          <p:spPr>
            <a:xfrm>
              <a:off x="1134095" y="2315507"/>
              <a:ext cx="2215731" cy="75313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즉시 반영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E821D804-4890-DF19-ACE6-D270482C606E}"/>
                </a:ext>
              </a:extLst>
            </p:cNvPr>
            <p:cNvSpPr/>
            <p:nvPr/>
          </p:nvSpPr>
          <p:spPr>
            <a:xfrm>
              <a:off x="3731822" y="2315507"/>
              <a:ext cx="2215731" cy="75313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구조화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C610A6DD-716C-BF81-2CF7-A1344ED408A9}"/>
                </a:ext>
              </a:extLst>
            </p:cNvPr>
            <p:cNvSpPr/>
            <p:nvPr/>
          </p:nvSpPr>
          <p:spPr>
            <a:xfrm>
              <a:off x="6378040" y="2315507"/>
              <a:ext cx="2705635" cy="75313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반복 사이클로의 편입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</p:grp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21D40F8-E2BD-8CFD-4E0D-86FC1E12041D}"/>
              </a:ext>
            </a:extLst>
          </p:cNvPr>
          <p:cNvSpPr/>
          <p:nvPr/>
        </p:nvSpPr>
        <p:spPr>
          <a:xfrm>
            <a:off x="6378040" y="2312556"/>
            <a:ext cx="2705635" cy="753131"/>
          </a:xfrm>
          <a:prstGeom prst="roundRect">
            <a:avLst/>
          </a:prstGeom>
          <a:solidFill>
            <a:srgbClr val="F3CA0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반복 사이클로의 편입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A258C-B9B5-7B31-2054-F6004F0AC35D}"/>
              </a:ext>
            </a:extLst>
          </p:cNvPr>
          <p:cNvSpPr txBox="1"/>
          <p:nvPr/>
        </p:nvSpPr>
        <p:spPr>
          <a:xfrm>
            <a:off x="1085420" y="3312797"/>
            <a:ext cx="7940816" cy="209288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오늘 합의된 사항을 최소 수정 버전에 반영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다음 세션에서 </a:t>
            </a: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재검증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결과에 따라 확정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보류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폐기 결정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최종 확정된 사항은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정책 문서에 반영</a:t>
            </a:r>
            <a:endParaRPr lang="en-US" altLang="ko-KR" sz="200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61C7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각 항목마다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책임자를 명확히 지정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하는 것이 중요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기술적 검토가 필요한 사항은 명확히 구분하여 다음 단계로 이관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36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6E3D8-330F-5C8C-6F48-B05032A03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D48991C-8526-ECF9-FE84-EB5340E6C839}"/>
              </a:ext>
            </a:extLst>
          </p:cNvPr>
          <p:cNvSpPr txBox="1"/>
          <p:nvPr/>
        </p:nvSpPr>
        <p:spPr>
          <a:xfrm>
            <a:off x="778495" y="673792"/>
            <a:ext cx="28770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통합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7A202-BD59-40F1-5636-DD3C5FBCE4C7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79BA46C-37D3-D111-4F31-AC8C5BB01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729D5D0-BB28-A5CD-D997-8794BFC322E8}"/>
              </a:ext>
            </a:extLst>
          </p:cNvPr>
          <p:cNvSpPr txBox="1"/>
          <p:nvPr/>
        </p:nvSpPr>
        <p:spPr>
          <a:xfrm>
            <a:off x="1134095" y="1593928"/>
            <a:ext cx="40293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통합 및 반복 개선 프로세스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EBDC51D-9F5D-096B-980C-221B7A3A7288}"/>
              </a:ext>
            </a:extLst>
          </p:cNvPr>
          <p:cNvGrpSpPr/>
          <p:nvPr/>
        </p:nvGrpSpPr>
        <p:grpSpPr>
          <a:xfrm>
            <a:off x="7483219" y="2255560"/>
            <a:ext cx="4237726" cy="463460"/>
            <a:chOff x="3965516" y="2790917"/>
            <a:chExt cx="4237726" cy="463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D5D9D4A-CEE1-8125-9933-847709636F23}"/>
                </a:ext>
              </a:extLst>
            </p:cNvPr>
            <p:cNvSpPr txBox="1"/>
            <p:nvPr/>
          </p:nvSpPr>
          <p:spPr>
            <a:xfrm>
              <a:off x="4282222" y="2790917"/>
              <a:ext cx="392102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세션 후 </a:t>
              </a: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2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주 이내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 반영 결과 공유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136F73E-1258-CC7F-747A-8752EFA7D7B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C6B8C14A-2C01-4DCE-703F-47C09E2E7B3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824E4A18-D9D7-98FA-C09C-0509F6E63A9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61E1736-BF42-3FB0-6595-FB4C16561D25}"/>
              </a:ext>
            </a:extLst>
          </p:cNvPr>
          <p:cNvGrpSpPr/>
          <p:nvPr/>
        </p:nvGrpSpPr>
        <p:grpSpPr>
          <a:xfrm>
            <a:off x="7483219" y="2872189"/>
            <a:ext cx="4417836" cy="463460"/>
            <a:chOff x="3965516" y="2790917"/>
            <a:chExt cx="4417836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677046-37D2-D1AE-B622-4479A51530C5}"/>
                </a:ext>
              </a:extLst>
            </p:cNvPr>
            <p:cNvSpPr txBox="1"/>
            <p:nvPr/>
          </p:nvSpPr>
          <p:spPr>
            <a:xfrm>
              <a:off x="4282222" y="2790917"/>
              <a:ext cx="410113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간단한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한 페이지 보고서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 충분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22BC8465-DD3A-7C13-D7A8-256715175B4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72351A57-C7E2-5226-BBFD-16C4C8EDC4D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B8253281-1954-3AB7-C723-0FBA9C516AD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5ACE088-2477-C543-25F8-0AF8B03CD5AE}"/>
              </a:ext>
            </a:extLst>
          </p:cNvPr>
          <p:cNvGrpSpPr/>
          <p:nvPr/>
        </p:nvGrpSpPr>
        <p:grpSpPr>
          <a:xfrm>
            <a:off x="725372" y="2800143"/>
            <a:ext cx="2398827" cy="2077940"/>
            <a:chOff x="725373" y="2800143"/>
            <a:chExt cx="2077940" cy="2077940"/>
          </a:xfrm>
        </p:grpSpPr>
        <p:sp>
          <p:nvSpPr>
            <p:cNvPr id="15" name="사각형: 잘린 대각선 방향 모서리 14">
              <a:extLst>
                <a:ext uri="{FF2B5EF4-FFF2-40B4-BE49-F238E27FC236}">
                  <a16:creationId xmlns:a16="http://schemas.microsoft.com/office/drawing/2014/main" id="{A3ED410A-D357-FA32-4271-F513A1B07E7A}"/>
                </a:ext>
              </a:extLst>
            </p:cNvPr>
            <p:cNvSpPr/>
            <p:nvPr/>
          </p:nvSpPr>
          <p:spPr>
            <a:xfrm>
              <a:off x="725373" y="2800143"/>
              <a:ext cx="2077940" cy="2077940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2179AE6-5FE5-8305-4A8D-87C1283C7187}"/>
                </a:ext>
              </a:extLst>
            </p:cNvPr>
            <p:cNvSpPr/>
            <p:nvPr/>
          </p:nvSpPr>
          <p:spPr>
            <a:xfrm>
              <a:off x="855865" y="2930635"/>
              <a:ext cx="1816956" cy="181695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5828C0-693F-A61D-CBE7-E5481FE4FEFF}"/>
                </a:ext>
              </a:extLst>
            </p:cNvPr>
            <p:cNvSpPr txBox="1"/>
            <p:nvPr/>
          </p:nvSpPr>
          <p:spPr>
            <a:xfrm>
              <a:off x="778495" y="3580260"/>
              <a:ext cx="1894327" cy="5324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참여자 검증</a:t>
              </a:r>
              <a:endPara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에어" pitchFamily="2" charset="-127"/>
                <a:ea typeface="카페24 아네모네에어" pitchFamily="2" charset="-127"/>
                <a:cs typeface="+mn-cs"/>
              </a:endParaRPr>
            </a:p>
          </p:txBody>
        </p:sp>
      </p:grp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B86140E5-9739-AE20-6F1D-C7B90A036A6E}"/>
              </a:ext>
            </a:extLst>
          </p:cNvPr>
          <p:cNvSpPr/>
          <p:nvPr/>
        </p:nvSpPr>
        <p:spPr>
          <a:xfrm>
            <a:off x="7799925" y="3478959"/>
            <a:ext cx="4011076" cy="71896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반영 완료</a:t>
            </a:r>
            <a:endParaRPr lang="en-US" altLang="ko-KR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644BC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버튼 명칭 변경</a:t>
            </a:r>
            <a:r>
              <a:rPr lang="en-US" altLang="ko-KR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안내 문구 위치 조정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ABFB59C3-87F5-25B4-8C28-BC1AF67C0C4F}"/>
              </a:ext>
            </a:extLst>
          </p:cNvPr>
          <p:cNvSpPr/>
          <p:nvPr/>
        </p:nvSpPr>
        <p:spPr>
          <a:xfrm>
            <a:off x="7799925" y="4304246"/>
            <a:ext cx="4011076" cy="71896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검토 중</a:t>
            </a:r>
            <a:endParaRPr lang="en-US" altLang="ko-KR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644BC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자동 파일 크기 조정 기능은 기술 검토 후 적용 예정</a:t>
            </a:r>
            <a:endParaRPr lang="ko-KR" altLang="en-US" sz="1400" spc="-150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43777F91-D4AB-15A6-F32E-B389CDF9B16F}"/>
              </a:ext>
            </a:extLst>
          </p:cNvPr>
          <p:cNvSpPr/>
          <p:nvPr/>
        </p:nvSpPr>
        <p:spPr>
          <a:xfrm>
            <a:off x="7799925" y="5129533"/>
            <a:ext cx="4011076" cy="890267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제약 사항</a:t>
            </a:r>
            <a:br>
              <a:rPr lang="en-US" altLang="ko-KR" spc="-8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본인인증 절차 변경은 법적 검토가 </a:t>
            </a:r>
            <a:br>
              <a:rPr lang="en-US" altLang="ko-KR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필요하여 장기 과제로 분류</a:t>
            </a:r>
          </a:p>
        </p:txBody>
      </p:sp>
    </p:spTree>
    <p:extLst>
      <p:ext uri="{BB962C8B-B14F-4D97-AF65-F5344CB8AC3E}">
        <p14:creationId xmlns:p14="http://schemas.microsoft.com/office/powerpoint/2010/main" val="22975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EE47-77B2-B826-A0FF-31A0C225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62BE4AF-FDB5-B53E-D1C8-593AC722EA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0" name="그림 49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F31CB12-35CB-75EF-7226-68B799A2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6C05AA-0598-EA83-EA1E-576C031151A0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DD88A21-6E1B-BDA3-885A-C7D8694FC33D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8251E65-11B0-8131-2CF0-59661EF6C61E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0FDE542-EE01-2E43-B12C-D6F1930ACBC2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D0AC519F-2991-A34C-CA2E-B10FE4BF2C6F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BF295-BAC5-61F6-2BC5-7E34AF9C4D5D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내용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C88F691-0716-60CC-F44E-6D14133B89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1238250" cy="12382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06E7E3F-43A5-4C53-4F2A-159653BC0560}"/>
                </a:ext>
              </a:extLst>
            </p:cNvPr>
            <p:cNvCxnSpPr>
              <a:cxnSpLocks/>
            </p:cNvCxnSpPr>
            <p:nvPr/>
          </p:nvCxnSpPr>
          <p:spPr>
            <a:xfrm>
              <a:off x="853125" y="1899460"/>
              <a:ext cx="11338875" cy="0"/>
            </a:xfrm>
            <a:prstGeom prst="line">
              <a:avLst/>
            </a:prstGeom>
            <a:ln w="6350">
              <a:gradFill>
                <a:gsLst>
                  <a:gs pos="25000">
                    <a:srgbClr val="1F3C67">
                      <a:alpha val="20000"/>
                    </a:srgbClr>
                  </a:gs>
                  <a:gs pos="75000">
                    <a:srgbClr val="1F3C67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69BCD6F7-C18C-8DCE-9A45-EF1A45FA2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AA5D8198-3727-B136-123C-A2901DD943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그림 6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8264ADA-C7F0-2F62-078C-3041C165E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00"/>
            <a:stretch>
              <a:fillRect/>
            </a:stretch>
          </p:blipFill>
          <p:spPr>
            <a:xfrm>
              <a:off x="536574" y="1524573"/>
              <a:ext cx="558801" cy="643951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82F4CD4-5F3B-D846-BAC8-2ACFA94D2790}"/>
              </a:ext>
            </a:extLst>
          </p:cNvPr>
          <p:cNvGrpSpPr/>
          <p:nvPr/>
        </p:nvGrpSpPr>
        <p:grpSpPr>
          <a:xfrm>
            <a:off x="2197100" y="2146005"/>
            <a:ext cx="5803900" cy="4132183"/>
            <a:chOff x="2197100" y="2146004"/>
            <a:chExt cx="5803900" cy="5647400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664979C-FF9A-A450-5B50-57018B0F9651}"/>
                </a:ext>
              </a:extLst>
            </p:cNvPr>
            <p:cNvSpPr/>
            <p:nvPr/>
          </p:nvSpPr>
          <p:spPr>
            <a:xfrm>
              <a:off x="2197100" y="2146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8516081-776A-3EB6-8E67-7D2A0047CF51}"/>
                </a:ext>
              </a:extLst>
            </p:cNvPr>
            <p:cNvSpPr/>
            <p:nvPr/>
          </p:nvSpPr>
          <p:spPr>
            <a:xfrm>
              <a:off x="2197100" y="3289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A1E27F4-F26C-30D9-036D-97D4AC84B7F6}"/>
                </a:ext>
              </a:extLst>
            </p:cNvPr>
            <p:cNvSpPr/>
            <p:nvPr/>
          </p:nvSpPr>
          <p:spPr>
            <a:xfrm>
              <a:off x="2197100" y="4432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776E8D4-14B2-1036-5FD6-10A853B947F8}"/>
                </a:ext>
              </a:extLst>
            </p:cNvPr>
            <p:cNvSpPr/>
            <p:nvPr/>
          </p:nvSpPr>
          <p:spPr>
            <a:xfrm>
              <a:off x="2197100" y="2146004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B47F018-1A00-FACC-B482-7BC8C091F5D6}"/>
                </a:ext>
              </a:extLst>
            </p:cNvPr>
            <p:cNvSpPr/>
            <p:nvPr/>
          </p:nvSpPr>
          <p:spPr>
            <a:xfrm>
              <a:off x="2197100" y="3289004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D26F942-40C9-2697-0B41-2D55DDDC516B}"/>
                </a:ext>
              </a:extLst>
            </p:cNvPr>
            <p:cNvSpPr/>
            <p:nvPr/>
          </p:nvSpPr>
          <p:spPr>
            <a:xfrm>
              <a:off x="2197100" y="4432004"/>
              <a:ext cx="457200" cy="1041696"/>
            </a:xfrm>
            <a:prstGeom prst="rect">
              <a:avLst/>
            </a:prstGeom>
            <a:solidFill>
              <a:srgbClr val="9A5C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283066-1E3D-1DD1-5007-B04D409A201A}"/>
                </a:ext>
              </a:extLst>
            </p:cNvPr>
            <p:cNvSpPr txBox="1"/>
            <p:nvPr/>
          </p:nvSpPr>
          <p:spPr>
            <a:xfrm>
              <a:off x="2937859" y="3469137"/>
              <a:ext cx="2008883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참여의 스펙트럼</a:t>
              </a:r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9D48FA-1A07-66D3-73C8-0545BDCF906E}"/>
                </a:ext>
              </a:extLst>
            </p:cNvPr>
            <p:cNvSpPr txBox="1"/>
            <p:nvPr/>
          </p:nvSpPr>
          <p:spPr>
            <a:xfrm>
              <a:off x="2937859" y="2326137"/>
              <a:ext cx="3337901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en-US" altLang="ko-KR" b="1" dirty="0"/>
                <a:t>Co-design</a:t>
              </a:r>
              <a:r>
                <a:rPr lang="ko-KR" altLang="en-US" b="1" dirty="0"/>
                <a:t>의 이론적 기반</a:t>
              </a:r>
              <a:endParaRPr lang="ko-KR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A1FDFB-ED01-CFEF-E5DB-79CE83E4445B}"/>
                </a:ext>
              </a:extLst>
            </p:cNvPr>
            <p:cNvSpPr txBox="1"/>
            <p:nvPr/>
          </p:nvSpPr>
          <p:spPr>
            <a:xfrm>
              <a:off x="2937859" y="4612138"/>
              <a:ext cx="3895746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en-US" altLang="ko-KR" b="1" dirty="0"/>
                <a:t>Co-design </a:t>
              </a:r>
              <a:r>
                <a:rPr lang="ko-KR" altLang="en-US" b="1" dirty="0"/>
                <a:t>워크숍 설계와 운영</a:t>
              </a:r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896BABF-D72F-750E-275C-A86C5D141897}"/>
                </a:ext>
              </a:extLst>
            </p:cNvPr>
            <p:cNvSpPr/>
            <p:nvPr/>
          </p:nvSpPr>
          <p:spPr>
            <a:xfrm>
              <a:off x="2197100" y="5602713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815F13A-DFDF-4D3A-2CBE-B4151DE7578F}"/>
                </a:ext>
              </a:extLst>
            </p:cNvPr>
            <p:cNvSpPr/>
            <p:nvPr/>
          </p:nvSpPr>
          <p:spPr>
            <a:xfrm>
              <a:off x="2197100" y="5602713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4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1EF8D8-B607-2BD2-D926-C69EF0FA4386}"/>
                </a:ext>
              </a:extLst>
            </p:cNvPr>
            <p:cNvSpPr txBox="1"/>
            <p:nvPr/>
          </p:nvSpPr>
          <p:spPr>
            <a:xfrm>
              <a:off x="2937859" y="5782846"/>
              <a:ext cx="2553904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dirty="0"/>
                <a:t>피드백 통합 프로세스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2C43043-9D67-0377-706D-717C8EDE7556}"/>
                </a:ext>
              </a:extLst>
            </p:cNvPr>
            <p:cNvSpPr/>
            <p:nvPr/>
          </p:nvSpPr>
          <p:spPr>
            <a:xfrm>
              <a:off x="2197100" y="6751708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9E68AC1-375B-72C9-EC80-7B989C2F910E}"/>
                </a:ext>
              </a:extLst>
            </p:cNvPr>
            <p:cNvSpPr/>
            <p:nvPr/>
          </p:nvSpPr>
          <p:spPr>
            <a:xfrm>
              <a:off x="2197100" y="6751707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9CEB22-74CF-0AF8-E35B-6765A9E8B325}"/>
                </a:ext>
              </a:extLst>
            </p:cNvPr>
            <p:cNvSpPr txBox="1"/>
            <p:nvPr/>
          </p:nvSpPr>
          <p:spPr>
            <a:xfrm>
              <a:off x="2937859" y="6931841"/>
              <a:ext cx="2085827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dirty="0"/>
                <a:t>국내외 사례 분석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179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8736E-B38A-5D63-CE53-A75DC2BEA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F4EDB9B-A7DF-31CF-621D-464867558C8A}"/>
              </a:ext>
            </a:extLst>
          </p:cNvPr>
          <p:cNvSpPr txBox="1"/>
          <p:nvPr/>
        </p:nvSpPr>
        <p:spPr>
          <a:xfrm>
            <a:off x="778495" y="673792"/>
            <a:ext cx="28770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통합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C3049-385E-801A-DC9C-45DAF7AC0A25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2A4F790-6AA0-D351-A28A-51CFC6FF58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69B5136-9CC8-9DA0-1ADB-6BF9A13ABECB}"/>
              </a:ext>
            </a:extLst>
          </p:cNvPr>
          <p:cNvSpPr txBox="1"/>
          <p:nvPr/>
        </p:nvSpPr>
        <p:spPr>
          <a:xfrm>
            <a:off x="1134095" y="1593928"/>
            <a:ext cx="40293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통합 및 반복 개선 프로세스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B2B79A-356B-93ED-1A70-F03BA9B4A08F}"/>
              </a:ext>
            </a:extLst>
          </p:cNvPr>
          <p:cNvSpPr txBox="1"/>
          <p:nvPr/>
        </p:nvSpPr>
        <p:spPr>
          <a:xfrm flipH="1">
            <a:off x="2490272" y="5131229"/>
            <a:ext cx="7013946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피드백 공유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는 </a:t>
            </a:r>
            <a:r>
              <a:rPr lang="ko-KR" altLang="en-US" sz="24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참여자들과의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신뢰를 구축하고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향후 참여 의지를 높이는 데 중요한 역할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E2D33E3-1D4B-2190-DF97-5E60BE4C8F80}"/>
              </a:ext>
            </a:extLst>
          </p:cNvPr>
          <p:cNvGrpSpPr/>
          <p:nvPr/>
        </p:nvGrpSpPr>
        <p:grpSpPr>
          <a:xfrm>
            <a:off x="7538556" y="1956673"/>
            <a:ext cx="4487189" cy="469359"/>
            <a:chOff x="3965516" y="2790917"/>
            <a:chExt cx="4487189" cy="4693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F797D0-ED11-F1B0-E524-EC493D3A9716}"/>
                </a:ext>
              </a:extLst>
            </p:cNvPr>
            <p:cNvSpPr txBox="1"/>
            <p:nvPr/>
          </p:nvSpPr>
          <p:spPr>
            <a:xfrm>
              <a:off x="4282222" y="2790917"/>
              <a:ext cx="4170483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Co-design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세션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14DA743E-D5BB-6061-4801-E00828A401C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621FCE3F-D8CA-29FF-A29B-6B2762D1540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25F7A8D1-163D-673B-F32A-2CD65CE82AE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B58C2C-BAF6-A2FD-67E7-1CB3D3D38296}"/>
              </a:ext>
            </a:extLst>
          </p:cNvPr>
          <p:cNvSpPr txBox="1"/>
          <p:nvPr/>
        </p:nvSpPr>
        <p:spPr>
          <a:xfrm>
            <a:off x="7860294" y="2512744"/>
            <a:ext cx="4110034" cy="193899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즉시 반영할 수 있는 것은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그 자리에서 수정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증거에 기반하여 체계적으로 정리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책임자와 일정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완료 기준을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명확히 하여 다음 단계로 연결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68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003E-862F-DACD-2A0E-F59CED40B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3E117C-2C4D-80E8-915D-94AB8FA5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365D22-B4E9-00B1-69BF-A340E4FB6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F31A92-F7C3-6DC7-2256-CAB18B385D60}"/>
              </a:ext>
            </a:extLst>
          </p:cNvPr>
          <p:cNvSpPr txBox="1"/>
          <p:nvPr/>
        </p:nvSpPr>
        <p:spPr>
          <a:xfrm>
            <a:off x="3246824" y="2529890"/>
            <a:ext cx="56983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국내외 사례 분석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0E83E84-FFAB-614B-D710-81DD27D35137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4179DEA-127B-35E5-4317-4FBDEE599AB2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1E8A2F2-15AF-6548-C0C4-7230D4F5BC7E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7727479-B946-021B-9104-6F1C7A28F960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E1CF171-344F-E564-8D24-697AD1BA3A44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474D970B-3206-0348-6C51-8CF24AC1B0A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C29A42-B2E5-7226-5D0B-5CF81BDA5B19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39BA6D-3FCA-CF1D-BD1B-A1409EBA7E70}"/>
              </a:ext>
            </a:extLst>
          </p:cNvPr>
          <p:cNvSpPr txBox="1"/>
          <p:nvPr/>
        </p:nvSpPr>
        <p:spPr>
          <a:xfrm>
            <a:off x="6018947" y="1593371"/>
            <a:ext cx="4716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5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A6EC7E7-368B-08EF-193A-5A3F950E3B9C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9BA2B21B-45A5-D66C-A500-E3824B95C8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4D145F2D-4FCB-0373-25D0-2021ECD8FB4F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F529BF5B-FF82-64DB-8138-9D472448EE7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4DED3D2-12BE-6944-CFF2-7057EAE523FC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2DE59AB1-C74C-C0A6-6F73-75024213182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3C538F59-348B-1D19-2892-7C3F073C410A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C820A018-8ADF-5A50-447D-51BD844636F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9642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49BA5-FA85-72CC-9839-232DC2979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62B627E-7039-2227-889F-3BC6AD45FC50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국내외 사례 분석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22D54-CDB9-1CAC-77BC-FBA3793B6911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5EDBF03-0F33-3A28-25B1-63D1CCFFFB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CD268C9-3878-E690-01C6-D9ABCC3273A2}"/>
              </a:ext>
            </a:extLst>
          </p:cNvPr>
          <p:cNvSpPr txBox="1"/>
          <p:nvPr/>
        </p:nvSpPr>
        <p:spPr>
          <a:xfrm>
            <a:off x="1134095" y="1593928"/>
            <a:ext cx="28251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핀란드의 기본소득 사례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ADD5353-4012-C143-C0AC-CFA7984C5FBA}"/>
              </a:ext>
            </a:extLst>
          </p:cNvPr>
          <p:cNvGrpSpPr/>
          <p:nvPr/>
        </p:nvGrpSpPr>
        <p:grpSpPr>
          <a:xfrm>
            <a:off x="1232829" y="2370823"/>
            <a:ext cx="8666244" cy="469359"/>
            <a:chOff x="3965516" y="2790917"/>
            <a:chExt cx="8666244" cy="4693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64E504-175F-2479-F77C-253391FD22BC}"/>
                </a:ext>
              </a:extLst>
            </p:cNvPr>
            <p:cNvSpPr txBox="1"/>
            <p:nvPr/>
          </p:nvSpPr>
          <p:spPr>
            <a:xfrm>
              <a:off x="4282222" y="2790917"/>
              <a:ext cx="8349538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2015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 ‘</a:t>
              </a:r>
              <a:r>
                <a:rPr lang="ko-KR" altLang="en-US" sz="2000" spc="-1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실험하는 정부</a:t>
              </a:r>
              <a:r>
                <a:rPr lang="en-US" altLang="ko-KR" sz="2000" spc="-1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(Experimental Finland)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’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국정 전략으로 채택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1D824DA-043D-2EE2-80C0-8909083631A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DA83064E-4031-4454-031A-F607D74BC35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3E35E47F-8981-1EB1-8A27-626453E5DAA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24AE4D8-404D-02D3-94D4-7B6066927832}"/>
              </a:ext>
            </a:extLst>
          </p:cNvPr>
          <p:cNvGrpSpPr/>
          <p:nvPr/>
        </p:nvGrpSpPr>
        <p:grpSpPr>
          <a:xfrm>
            <a:off x="1232829" y="2961979"/>
            <a:ext cx="7654862" cy="469359"/>
            <a:chOff x="3965516" y="2790917"/>
            <a:chExt cx="7654862" cy="4693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F1A6B0-87C9-E703-A040-D77FDF55F79C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대표 사례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2017–2018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 기본소득 실험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008DE4C4-A61A-1C64-B901-F333AC1B600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9F477934-DFE3-C7F9-AE3F-170E47AFF7A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B5978B89-481E-5218-BDE4-B23F3BE42AD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C092081-A36D-8BEC-DD65-5D228DA72791}"/>
              </a:ext>
            </a:extLst>
          </p:cNvPr>
          <p:cNvGrpSpPr/>
          <p:nvPr/>
        </p:nvGrpSpPr>
        <p:grpSpPr>
          <a:xfrm>
            <a:off x="1232829" y="3548460"/>
            <a:ext cx="8167480" cy="469359"/>
            <a:chOff x="3965516" y="2790917"/>
            <a:chExt cx="8167480" cy="46935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C18A13-1938-2555-BEDF-86F185B03830}"/>
                </a:ext>
              </a:extLst>
            </p:cNvPr>
            <p:cNvSpPr txBox="1"/>
            <p:nvPr/>
          </p:nvSpPr>
          <p:spPr>
            <a:xfrm>
              <a:off x="4282222" y="2790917"/>
              <a:ext cx="7850774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무작위로 선정된 실업자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2,000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명에게 매달 일정 금액을 조건 없이 지급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4176BE41-8DBF-D5DD-6870-C82CECCC0BF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id="{C098D578-4209-29EE-B4CA-CAEF1874251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331914DE-A080-53BF-4CFA-A4E0B12F651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F8AE1CF-406B-CA76-C48C-EAE66200B110}"/>
              </a:ext>
            </a:extLst>
          </p:cNvPr>
          <p:cNvGrpSpPr/>
          <p:nvPr/>
        </p:nvGrpSpPr>
        <p:grpSpPr>
          <a:xfrm>
            <a:off x="1593573" y="4090374"/>
            <a:ext cx="7210991" cy="1631553"/>
            <a:chOff x="973687" y="2270152"/>
            <a:chExt cx="7210991" cy="1631553"/>
          </a:xfrm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E62FE235-B6EA-10AE-7184-BE023F751D41}"/>
                </a:ext>
              </a:extLst>
            </p:cNvPr>
            <p:cNvSpPr/>
            <p:nvPr/>
          </p:nvSpPr>
          <p:spPr>
            <a:xfrm>
              <a:off x="1280891" y="2530231"/>
              <a:ext cx="6903787" cy="1371474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핵심 목적</a:t>
              </a:r>
              <a:endPara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>
                <a:spcAft>
                  <a:spcPts val="600"/>
                </a:spcAft>
              </a:pP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기본소득이 고용에 미치는 효과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, 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행정 절차의 단순화와 생활 만족</a:t>
              </a:r>
              <a:b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·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스트레스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·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신뢰 같은 웰빙 지표에 어떤 변화를 유발하는지 확인</a:t>
              </a:r>
              <a:endParaRPr lang="ko-KR" altLang="en-US" dirty="0"/>
            </a:p>
          </p:txBody>
        </p:sp>
        <p:pic>
          <p:nvPicPr>
            <p:cNvPr id="27" name="그림 26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293B6CF9-6328-148F-088A-2AA6B7444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3687" y="2270152"/>
              <a:ext cx="614408" cy="520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2F0B2-8065-1D66-F94F-8526652B7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B52FA81-89E8-1FE0-98B6-8984ED650F5A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국내외 사례 분석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7F389-B033-EBBC-74A7-1AD36388C5A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7CB61DA-4A8B-5264-39BC-09F8D77DEC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77B96B4-60E6-689C-7973-7C7C261EF57C}"/>
              </a:ext>
            </a:extLst>
          </p:cNvPr>
          <p:cNvSpPr txBox="1"/>
          <p:nvPr/>
        </p:nvSpPr>
        <p:spPr>
          <a:xfrm>
            <a:off x="1134095" y="1593928"/>
            <a:ext cx="28251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핀란드의 기본소득 사례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882906F-C531-DB7C-36AD-D02A5DDFD7F0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AC34A5-743D-69F7-FA71-344936F7E30C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시민 아이디어를 넓게 수집하여 </a:t>
              </a:r>
              <a:r>
                <a:rPr lang="ko-KR" altLang="en-US" sz="2000" spc="-1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사회적 논의 확장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EDF3BA4E-DE4A-F624-4258-8EE99189023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49CB2A5A-9F94-8F37-4A1A-D6B6A578F64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23FF2C99-9E8A-D6C6-2293-16BFF5874FE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D0B82B4-68B6-61A4-AB9C-282795605B59}"/>
              </a:ext>
            </a:extLst>
          </p:cNvPr>
          <p:cNvGrpSpPr/>
          <p:nvPr/>
        </p:nvGrpSpPr>
        <p:grpSpPr>
          <a:xfrm>
            <a:off x="1516847" y="3532472"/>
            <a:ext cx="7566828" cy="863570"/>
            <a:chOff x="3965516" y="2790917"/>
            <a:chExt cx="7566828" cy="86357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6AD8B0-7DEF-7165-B7CD-8278DE8DAD75}"/>
                </a:ext>
              </a:extLst>
            </p:cNvPr>
            <p:cNvSpPr txBox="1"/>
            <p:nvPr/>
          </p:nvSpPr>
          <p:spPr>
            <a:xfrm>
              <a:off x="4282223" y="2790917"/>
              <a:ext cx="725012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표본 설계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평가 방법과 같은 </a:t>
              </a:r>
              <a:r>
                <a:rPr lang="ko-KR" altLang="en-US" sz="2000" spc="-1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실험의 핵심 설계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연구 타당성을 위해 </a:t>
              </a:r>
              <a:r>
                <a:rPr lang="ko-KR" altLang="en-US" sz="2000" spc="-1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연구기관의 연구진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책임 있게 결정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13A5CF9-D2E2-9009-3337-876F5FB47EC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7" name="원호 26">
                <a:extLst>
                  <a:ext uri="{FF2B5EF4-FFF2-40B4-BE49-F238E27FC236}">
                    <a16:creationId xmlns:a16="http://schemas.microsoft.com/office/drawing/2014/main" id="{F0B6DFF7-8E22-8C88-2EDF-2EDEF950451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0A74DE29-6314-0154-7B0D-19911601488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65BF26A-0BF6-EF9F-B6B1-6825CC662421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4609BC9-42F3-D1DA-39EC-6ECD85BABBCD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정부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8630CA4B-81C7-7EC0-4D45-A43256DE6A8E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CA821702-37E9-C1C4-8356-254CD77AD400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림 3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EA73D05-B7F0-FD0D-E5DA-344416E13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32131B5-99AD-A4CA-9F3E-F40832A6D7E5}"/>
              </a:ext>
            </a:extLst>
          </p:cNvPr>
          <p:cNvGrpSpPr/>
          <p:nvPr/>
        </p:nvGrpSpPr>
        <p:grpSpPr>
          <a:xfrm>
            <a:off x="2125488" y="4678733"/>
            <a:ext cx="5182783" cy="823871"/>
            <a:chOff x="3081452" y="4616608"/>
            <a:chExt cx="5182783" cy="823871"/>
          </a:xfrm>
        </p:grpSpPr>
        <p:sp>
          <p:nvSpPr>
            <p:cNvPr id="41" name="오른쪽 중괄호 40">
              <a:extLst>
                <a:ext uri="{FF2B5EF4-FFF2-40B4-BE49-F238E27FC236}">
                  <a16:creationId xmlns:a16="http://schemas.microsoft.com/office/drawing/2014/main" id="{D936136F-F5BB-25B2-E791-1D7A62B01186}"/>
                </a:ext>
              </a:extLst>
            </p:cNvPr>
            <p:cNvSpPr/>
            <p:nvPr/>
          </p:nvSpPr>
          <p:spPr>
            <a:xfrm rot="5400000">
              <a:off x="5527222" y="2170838"/>
              <a:ext cx="291243" cy="5182783"/>
            </a:xfrm>
            <a:prstGeom prst="rightBrace">
              <a:avLst>
                <a:gd name="adj1" fmla="val 444885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3EE267C-190B-E828-1A75-98D989845B25}"/>
                </a:ext>
              </a:extLst>
            </p:cNvPr>
            <p:cNvSpPr txBox="1"/>
            <p:nvPr/>
          </p:nvSpPr>
          <p:spPr>
            <a:xfrm>
              <a:off x="3407031" y="4977019"/>
              <a:ext cx="4531624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무작위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비자발적 배정 채택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3094FFE-F1DB-2225-CBE0-F23F6FFD9775}"/>
              </a:ext>
            </a:extLst>
          </p:cNvPr>
          <p:cNvSpPr txBox="1"/>
          <p:nvPr/>
        </p:nvSpPr>
        <p:spPr>
          <a:xfrm rot="21257611" flipH="1">
            <a:off x="5282943" y="5528742"/>
            <a:ext cx="352375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균형 원칙이 적용된 사례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65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98601-FEEF-363C-2077-32FC57E9A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39DD7E0-2ACB-AE24-747F-0C0CA887EB14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국내외 사례 분석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9B46D-61BD-5B50-491E-AF642C0868E7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10508B5-6078-4E4D-64A7-07E20DEB00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DF3E024-1637-3990-324F-2FEA74EF9426}"/>
              </a:ext>
            </a:extLst>
          </p:cNvPr>
          <p:cNvSpPr txBox="1"/>
          <p:nvPr/>
        </p:nvSpPr>
        <p:spPr>
          <a:xfrm>
            <a:off x="1134095" y="1593928"/>
            <a:ext cx="35262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핀란드의 기본소득 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결과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AE606C36-2623-4787-C744-B076F28F8A60}"/>
              </a:ext>
            </a:extLst>
          </p:cNvPr>
          <p:cNvSpPr/>
          <p:nvPr/>
        </p:nvSpPr>
        <p:spPr>
          <a:xfrm>
            <a:off x="1210829" y="2243192"/>
            <a:ext cx="7365135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고용효과는 전반적으로 제한적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C8CE1733-0EFE-DDC4-1350-66CC6775D5CA}"/>
              </a:ext>
            </a:extLst>
          </p:cNvPr>
          <p:cNvSpPr/>
          <p:nvPr/>
        </p:nvSpPr>
        <p:spPr>
          <a:xfrm>
            <a:off x="1210829" y="2867532"/>
            <a:ext cx="7365135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행정 경험과 웰빙 지표는 유의미하게 개선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394280-F939-FC51-7ECC-FE6795E50CA5}"/>
              </a:ext>
            </a:extLst>
          </p:cNvPr>
          <p:cNvSpPr txBox="1"/>
          <p:nvPr/>
        </p:nvSpPr>
        <p:spPr>
          <a:xfrm flipH="1">
            <a:off x="1210828" y="4911534"/>
            <a:ext cx="7365135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절차의 단순화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&amp;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예측 가능성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시민의 일상적 의사결정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과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존엄감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에 영향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D00F8D2-24C4-47A8-E52B-E9B1DDD372A5}"/>
              </a:ext>
            </a:extLst>
          </p:cNvPr>
          <p:cNvGrpSpPr/>
          <p:nvPr/>
        </p:nvGrpSpPr>
        <p:grpSpPr>
          <a:xfrm>
            <a:off x="1210829" y="3491872"/>
            <a:ext cx="7412910" cy="1261952"/>
            <a:chOff x="1210829" y="3491872"/>
            <a:chExt cx="7412910" cy="1261952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011208C7-E785-C6FD-0532-335ECBF07F14}"/>
                </a:ext>
              </a:extLst>
            </p:cNvPr>
            <p:cNvGrpSpPr/>
            <p:nvPr/>
          </p:nvGrpSpPr>
          <p:grpSpPr>
            <a:xfrm>
              <a:off x="1210829" y="3491872"/>
              <a:ext cx="7412910" cy="1261952"/>
              <a:chOff x="1210829" y="3491872"/>
              <a:chExt cx="7412910" cy="1261952"/>
            </a:xfrm>
          </p:grpSpPr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34F3F9E6-291B-A12D-61E4-40DDB3FBD55D}"/>
                  </a:ext>
                </a:extLst>
              </p:cNvPr>
              <p:cNvSpPr/>
              <p:nvPr/>
            </p:nvSpPr>
            <p:spPr>
              <a:xfrm>
                <a:off x="1210829" y="3491872"/>
                <a:ext cx="7365135" cy="44941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rgbClr val="1F3C67">
                    <a:alpha val="20000"/>
                  </a:srgbClr>
                </a:solidFill>
              </a:ln>
              <a:effectLst>
                <a:outerShdw blurRad="190500" dist="190500" dir="2700000" algn="tl" rotWithShape="0">
                  <a:srgbClr val="1F3C67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수급자들의 결과 보고</a:t>
                </a:r>
                <a:endPara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DC2131-B621-C41B-2607-FFC334468F8F}"/>
                  </a:ext>
                </a:extLst>
              </p:cNvPr>
              <p:cNvSpPr txBox="1"/>
              <p:nvPr/>
            </p:nvSpPr>
            <p:spPr>
              <a:xfrm>
                <a:off x="1830439" y="4045938"/>
                <a:ext cx="6793300" cy="707886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lvl="0" latinLnBrk="0">
                  <a:spcBef>
                    <a:spcPts val="600"/>
                  </a:spcBef>
                  <a:spcAft>
                    <a:spcPts val="600"/>
                  </a:spcAft>
                  <a:buClr>
                    <a:srgbClr val="0B2EB7"/>
                  </a:buClr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행정적 부담과 불확실성의 감소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, 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재정적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·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심리적 안정감의 증가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, </a:t>
                </a:r>
                <a:b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</a:b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미래 계획 수립의 용이성</a:t>
                </a:r>
                <a:endPara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  <p:sp>
          <p:nvSpPr>
            <p:cNvPr id="27" name="화살표: 아래쪽 26">
              <a:extLst>
                <a:ext uri="{FF2B5EF4-FFF2-40B4-BE49-F238E27FC236}">
                  <a16:creationId xmlns:a16="http://schemas.microsoft.com/office/drawing/2014/main" id="{97963B61-D4EA-AD44-CE12-1C9E8394F888}"/>
                </a:ext>
              </a:extLst>
            </p:cNvPr>
            <p:cNvSpPr/>
            <p:nvPr/>
          </p:nvSpPr>
          <p:spPr>
            <a:xfrm rot="16200000">
              <a:off x="1558855" y="4136993"/>
              <a:ext cx="292365" cy="250803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4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0A92F-D7F7-898A-2007-9A47D4BA2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C98554D-05EB-9D07-23F9-98CB0A48D27B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국내외 사례 분석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89D7F-F8E6-8003-FA95-886F5689B2EC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0E8E006-A2F9-1B78-EAD8-E7A27208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B61B047-1840-FF0F-7A2E-478FDBA3DA70}"/>
              </a:ext>
            </a:extLst>
          </p:cNvPr>
          <p:cNvSpPr txBox="1"/>
          <p:nvPr/>
        </p:nvSpPr>
        <p:spPr>
          <a:xfrm>
            <a:off x="1134095" y="1593928"/>
            <a:ext cx="34974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핀란드의 기본소득 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교훈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D26EE4C-41DC-E5DE-86DB-3BB324AE4C8F}"/>
              </a:ext>
            </a:extLst>
          </p:cNvPr>
          <p:cNvGrpSpPr/>
          <p:nvPr/>
        </p:nvGrpSpPr>
        <p:grpSpPr>
          <a:xfrm>
            <a:off x="5007539" y="2352132"/>
            <a:ext cx="4559025" cy="571286"/>
            <a:chOff x="1013127" y="1841927"/>
            <a:chExt cx="4559025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A7AEDD9-AB5D-794D-4601-22EE64CE4341}"/>
                </a:ext>
              </a:extLst>
            </p:cNvPr>
            <p:cNvSpPr txBox="1"/>
            <p:nvPr/>
          </p:nvSpPr>
          <p:spPr>
            <a:xfrm>
              <a:off x="1013127" y="1841927"/>
              <a:ext cx="4559025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Co-design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의 경계 설정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A0A66FA3-D752-5905-5559-984C33D980AB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CACA61A-69CA-EC11-B947-A79D74CFC18E}"/>
              </a:ext>
            </a:extLst>
          </p:cNvPr>
          <p:cNvGrpSpPr/>
          <p:nvPr/>
        </p:nvGrpSpPr>
        <p:grpSpPr>
          <a:xfrm>
            <a:off x="5007539" y="3143357"/>
            <a:ext cx="4559025" cy="571286"/>
            <a:chOff x="1013127" y="1841927"/>
            <a:chExt cx="4559025" cy="5712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7EC7B7-8AB9-BD92-41B7-95E685998FB4}"/>
                </a:ext>
              </a:extLst>
            </p:cNvPr>
            <p:cNvSpPr txBox="1"/>
            <p:nvPr/>
          </p:nvSpPr>
          <p:spPr>
            <a:xfrm>
              <a:off x="1013127" y="1841927"/>
              <a:ext cx="4559025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경험 설계의 중요성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22F5FEE1-DD78-8731-3AA1-B6F9092F107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A7D42D7-A52C-5591-C6BB-2FC3250B5D0B}"/>
              </a:ext>
            </a:extLst>
          </p:cNvPr>
          <p:cNvGrpSpPr/>
          <p:nvPr/>
        </p:nvGrpSpPr>
        <p:grpSpPr>
          <a:xfrm>
            <a:off x="5007539" y="3934582"/>
            <a:ext cx="4559025" cy="571286"/>
            <a:chOff x="1013127" y="1841927"/>
            <a:chExt cx="4559025" cy="5712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8B9EF7-4D0F-BAE6-9164-0AF8249BBB7B}"/>
                </a:ext>
              </a:extLst>
            </p:cNvPr>
            <p:cNvSpPr txBox="1"/>
            <p:nvPr/>
          </p:nvSpPr>
          <p:spPr>
            <a:xfrm>
              <a:off x="1013127" y="1841927"/>
              <a:ext cx="4559025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혼합 증거 체계</a:t>
              </a: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4E4CE02C-BB4E-FD0C-551D-A75B75D43CEA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6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A90FA-3B40-6DA9-CA34-EB8ED1796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B8BCB65-EAEB-F924-7575-80E22992D78E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국내외 사례 분석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FF0E4-CEC2-FEFD-4C21-89686B9C6F99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998E122-6A71-E17A-CA6E-C4C273D263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33292-9ECB-9BE5-5BFF-D8B81ED9B634}"/>
              </a:ext>
            </a:extLst>
          </p:cNvPr>
          <p:cNvSpPr txBox="1"/>
          <p:nvPr/>
        </p:nvSpPr>
        <p:spPr>
          <a:xfrm>
            <a:off x="1134095" y="1593928"/>
            <a:ext cx="28251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핀란드의 기본소득 사례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0CE0AAB-2858-10E6-A2BD-D321C3A9D0A9}"/>
              </a:ext>
            </a:extLst>
          </p:cNvPr>
          <p:cNvGrpSpPr/>
          <p:nvPr/>
        </p:nvGrpSpPr>
        <p:grpSpPr>
          <a:xfrm>
            <a:off x="5070039" y="2390989"/>
            <a:ext cx="7229215" cy="469359"/>
            <a:chOff x="3965516" y="2790917"/>
            <a:chExt cx="7229215" cy="4693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BD5811-FCD2-B4E7-0D42-2BD38A4AEEAC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참여를 통해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사회적 학습 확장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28B34173-1CBB-B496-4973-2BEA7DBA322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03286EBB-3CEE-B166-0F89-1ACE9C44846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44B33395-B0B9-09C4-15CF-F42365F1AFC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2045823-DCA4-7181-A414-50DD94629F9A}"/>
              </a:ext>
            </a:extLst>
          </p:cNvPr>
          <p:cNvGrpSpPr/>
          <p:nvPr/>
        </p:nvGrpSpPr>
        <p:grpSpPr>
          <a:xfrm>
            <a:off x="5070039" y="2997228"/>
            <a:ext cx="7229215" cy="469359"/>
            <a:chOff x="3965516" y="2790917"/>
            <a:chExt cx="7229215" cy="4693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7C6C93-EB7F-CBFC-1721-DE383D988645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과학적 설계로 정책 추론을 단단히 하는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이중 프레임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제시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93FA9DE-6B15-2727-6B13-05F9DFF9CC3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42B2D6C5-7BAB-CCAF-ABAD-853EAA055E8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BFB73A0E-5C51-009A-3F75-AEF257E9829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E309C9A-AEA0-5CDF-1144-F276304BE2DC}"/>
              </a:ext>
            </a:extLst>
          </p:cNvPr>
          <p:cNvGrpSpPr/>
          <p:nvPr/>
        </p:nvGrpSpPr>
        <p:grpSpPr>
          <a:xfrm>
            <a:off x="5070039" y="3621710"/>
            <a:ext cx="7229215" cy="469359"/>
            <a:chOff x="3965516" y="2790917"/>
            <a:chExt cx="7229215" cy="4693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10C80C-2FCF-1492-278F-2C3AC454F1C3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분명한 메시지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ECFA6412-93DD-D99A-817D-E438CA2BB5A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A52E9DC6-FF69-97E0-CC4B-C3F20AAEAC0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DB075EA4-2689-F1D9-6F22-CE93F3F2361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DBCF542A-79DA-C041-DF95-8DAB6A487F25}"/>
              </a:ext>
            </a:extLst>
          </p:cNvPr>
          <p:cNvSpPr/>
          <p:nvPr/>
        </p:nvSpPr>
        <p:spPr>
          <a:xfrm>
            <a:off x="5386745" y="4246192"/>
            <a:ext cx="6216437" cy="8612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좋은 정책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은 숫자만이 아니라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시민이 겪는 절차의 질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로 완성된다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338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66A26-5A3B-EFC0-43EA-269EC642C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ABD190D-EED7-4708-813C-2EF754BB651A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국내외 사례 분석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3B400-DD75-FACD-2C23-1DD74B05CCD7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C0E1B3-2938-0F8D-1271-0524EF50D5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0F88DAE-06B8-26DA-3201-D7AB4BE003F8}"/>
              </a:ext>
            </a:extLst>
          </p:cNvPr>
          <p:cNvSpPr txBox="1"/>
          <p:nvPr/>
        </p:nvSpPr>
        <p:spPr>
          <a:xfrm>
            <a:off x="1134095" y="1593928"/>
            <a:ext cx="62753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을 정책 과정에 체계적으로 통합한 사례들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09A0847-5A83-E626-5D6F-11E0C355BFC5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8E47B6-C019-29E6-4BE8-9B198319319E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영국 정부 </a:t>
              </a:r>
              <a:r>
                <a:rPr lang="ko-KR" altLang="en-US" sz="24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정책랩의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 민간임대주택 프로젝트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88489755-7B7A-73D7-F081-F0CBE3914E0C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BEA5D1E1-865B-6B75-AC2E-12B415EE63C3}"/>
              </a:ext>
            </a:extLst>
          </p:cNvPr>
          <p:cNvGrpSpPr/>
          <p:nvPr/>
        </p:nvGrpSpPr>
        <p:grpSpPr>
          <a:xfrm>
            <a:off x="1650374" y="3235346"/>
            <a:ext cx="7133408" cy="469359"/>
            <a:chOff x="3965516" y="2790917"/>
            <a:chExt cx="7133408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A5FE51-9E0E-5286-F522-7F609A6307CF}"/>
                </a:ext>
              </a:extLst>
            </p:cNvPr>
            <p:cNvSpPr txBox="1"/>
            <p:nvPr/>
          </p:nvSpPr>
          <p:spPr>
            <a:xfrm>
              <a:off x="4282222" y="2790917"/>
              <a:ext cx="6816702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임차인과 임대인이 모두 참여한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현장 조사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와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동행 관찰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 시작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D246FB47-853B-DF4B-E629-B4EC83BB867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0695652E-1617-EAC7-FE2C-7AE314598BC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A60D4E5D-7DA5-E885-F40C-C74FD76299B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9C75E45-277B-75BC-C791-04DF1FC6EB3A}"/>
              </a:ext>
            </a:extLst>
          </p:cNvPr>
          <p:cNvGrpSpPr/>
          <p:nvPr/>
        </p:nvGrpSpPr>
        <p:grpSpPr>
          <a:xfrm>
            <a:off x="1650374" y="3704705"/>
            <a:ext cx="7229214" cy="869469"/>
            <a:chOff x="3965516" y="2790917"/>
            <a:chExt cx="7229214" cy="8694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94FA7E-1BFB-9DF6-A54D-E0972003D23D}"/>
                </a:ext>
              </a:extLst>
            </p:cNvPr>
            <p:cNvSpPr txBox="1"/>
            <p:nvPr/>
          </p:nvSpPr>
          <p:spPr>
            <a:xfrm>
              <a:off x="4282221" y="2790917"/>
              <a:ext cx="6912509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짧은 주기의 공동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아이데이션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세션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및 종이 기반 프로토타입 테스트로 진행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ABA850B3-8CA1-1FC1-C775-CBAD3E723BA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1CFF2A60-6639-3B56-50D1-A2D8D153E97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82DE48F1-B26A-54F3-9DE9-18B5FF3B9DB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71DF7B9-74E5-4501-3B48-A12D0D6E877D}"/>
              </a:ext>
            </a:extLst>
          </p:cNvPr>
          <p:cNvGrpSpPr/>
          <p:nvPr/>
        </p:nvGrpSpPr>
        <p:grpSpPr>
          <a:xfrm>
            <a:off x="1650374" y="4551528"/>
            <a:ext cx="7133408" cy="469359"/>
            <a:chOff x="3965516" y="2790917"/>
            <a:chExt cx="7133408" cy="4693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D2F8AD-2E35-3616-9AAF-B5654AF94268}"/>
                </a:ext>
              </a:extLst>
            </p:cNvPr>
            <p:cNvSpPr txBox="1"/>
            <p:nvPr/>
          </p:nvSpPr>
          <p:spPr>
            <a:xfrm>
              <a:off x="4282222" y="2790917"/>
              <a:ext cx="6816702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참여자들이 즉석으로 바꿔가며 마찰 공유 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1C482A8-FF85-46EC-BFA2-81E33BE0552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2D3FBC3E-2B9A-E3F5-1E40-EE73F7251D2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30DC680A-6F4A-30A1-BF17-E70FF0FA017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8CB2E7D-0BEE-DCF8-89C8-A5839E0F8E79}"/>
              </a:ext>
            </a:extLst>
          </p:cNvPr>
          <p:cNvSpPr txBox="1"/>
          <p:nvPr/>
        </p:nvSpPr>
        <p:spPr>
          <a:xfrm>
            <a:off x="1017090" y="5545288"/>
            <a:ext cx="7441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32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이해관계자들이 </a:t>
            </a:r>
            <a:br>
              <a:rPr lang="en-US" altLang="ko-KR" sz="32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32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공감 가능한 경험 시나리오를 함께 작성</a:t>
            </a:r>
            <a:endParaRPr lang="ko-KR" altLang="en-US" sz="320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88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9F3F7-EE37-4F44-90CE-A4A3DA46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01753EA-ED6F-8C1D-9D42-B18A60E46DD7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국내외 사례 분석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12262-84C9-0DCE-2AB8-3EC4BED48A7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475CF67-306B-2447-6905-3D7CA1866C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5B87356-048F-1F43-004E-79DD72F855E5}"/>
              </a:ext>
            </a:extLst>
          </p:cNvPr>
          <p:cNvSpPr txBox="1"/>
          <p:nvPr/>
        </p:nvSpPr>
        <p:spPr>
          <a:xfrm>
            <a:off x="1134095" y="1593928"/>
            <a:ext cx="62753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을 정책 과정에 체계적으로 통합한 사례들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8AE56E-92D9-4FB5-EDB0-BDB9BD655C33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B85630-1095-392D-2C48-D0B41451A657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뉴욕시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ACCESS NYC(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도시 단위 포털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)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재설계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E1DEE749-9E86-2D74-927E-36674A2C2528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DDB0AE4-E7F3-BD8A-07A6-77B6728638FE}"/>
              </a:ext>
            </a:extLst>
          </p:cNvPr>
          <p:cNvGrpSpPr/>
          <p:nvPr/>
        </p:nvGrpSpPr>
        <p:grpSpPr>
          <a:xfrm>
            <a:off x="1650374" y="3235346"/>
            <a:ext cx="7133408" cy="869469"/>
            <a:chOff x="3965516" y="2790917"/>
            <a:chExt cx="7133408" cy="8694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E81DDA-0641-C349-3546-B7B3EA2C9B20}"/>
                </a:ext>
              </a:extLst>
            </p:cNvPr>
            <p:cNvSpPr txBox="1"/>
            <p:nvPr/>
          </p:nvSpPr>
          <p:spPr>
            <a:xfrm>
              <a:off x="4282222" y="2790917"/>
              <a:ext cx="6816702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2016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시 혁신팀이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저충실도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시안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 테스트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                 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개선의 사이클을 빠르게 반복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4570DFC1-A242-B848-E428-96C0FB9901A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0B44B297-A224-2693-FE2A-936F094C523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1E497563-052D-D196-4757-D1282C86427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5FC208A-5D5F-483F-ACF9-0DDAF91AEC07}"/>
              </a:ext>
            </a:extLst>
          </p:cNvPr>
          <p:cNvGrpSpPr/>
          <p:nvPr/>
        </p:nvGrpSpPr>
        <p:grpSpPr>
          <a:xfrm>
            <a:off x="1650374" y="4076970"/>
            <a:ext cx="7229214" cy="469359"/>
            <a:chOff x="3965516" y="2790917"/>
            <a:chExt cx="7229214" cy="4693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94FF42-F29F-DA2D-B4B5-F9BF1794330F}"/>
                </a:ext>
              </a:extLst>
            </p:cNvPr>
            <p:cNvSpPr txBox="1"/>
            <p:nvPr/>
          </p:nvSpPr>
          <p:spPr>
            <a:xfrm>
              <a:off x="4282221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2017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개편판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공개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547909D8-E3AA-F495-8BD8-A81B90AA1E6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AFD4BB23-8DDB-786B-DCC1-33EC6FAF30C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FA58DFB8-4072-8BF9-6D7A-AB6B35DC8B5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9BE99EE-5F45-681E-0B6A-27624879E9F0}"/>
              </a:ext>
            </a:extLst>
          </p:cNvPr>
          <p:cNvGrpSpPr/>
          <p:nvPr/>
        </p:nvGrpSpPr>
        <p:grpSpPr>
          <a:xfrm>
            <a:off x="1650374" y="4596172"/>
            <a:ext cx="7133408" cy="469359"/>
            <a:chOff x="3965516" y="2790917"/>
            <a:chExt cx="7133408" cy="4693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543F9A-D992-6DB7-0906-E7E60FD5063E}"/>
                </a:ext>
              </a:extLst>
            </p:cNvPr>
            <p:cNvSpPr txBox="1"/>
            <p:nvPr/>
          </p:nvSpPr>
          <p:spPr>
            <a:xfrm>
              <a:off x="4282222" y="2790917"/>
              <a:ext cx="6816702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참여자들이 즉석으로 바꿔가며 마찰 공유 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E6C949D9-4D9A-117E-E52B-0F7E64CE099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BB305352-52D2-059F-CFD8-1931327999A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12E42990-668F-209A-CE2B-DD252B753A9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93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C01F-838A-E5D3-F2C6-A0F9D7208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3D45BF8-38F5-0BE2-9798-2FE58A9ACF2C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국내외 사례 분석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65CBD-D212-7B3F-66F2-32B288C54C67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CC7529D-6E4F-AF0D-2915-F18D90BDAA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B5068E4-B749-28CE-5872-8EFD9F54C764}"/>
              </a:ext>
            </a:extLst>
          </p:cNvPr>
          <p:cNvSpPr txBox="1"/>
          <p:nvPr/>
        </p:nvSpPr>
        <p:spPr>
          <a:xfrm>
            <a:off x="1134095" y="1593928"/>
            <a:ext cx="62753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을 정책 과정에 체계적으로 통합한 사례들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8AECBC6-0681-05D5-FCDF-180E75DFB19F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3084AC-065B-23E7-02EB-F6FE07EBF253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뉴욕시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ACCESS NYC(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도시 단위 포털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)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재설계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8F8236A4-DBF1-2B02-D57E-1656D09EFF50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3897CFC-3F1C-B7CF-68EA-3912046204F6}"/>
              </a:ext>
            </a:extLst>
          </p:cNvPr>
          <p:cNvGrpSpPr/>
          <p:nvPr/>
        </p:nvGrpSpPr>
        <p:grpSpPr>
          <a:xfrm>
            <a:off x="1650374" y="3235346"/>
            <a:ext cx="7133408" cy="463460"/>
            <a:chOff x="3965516" y="2790917"/>
            <a:chExt cx="7133408" cy="4634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6160C0-4534-59A4-EEB6-17DAD98C3077}"/>
                </a:ext>
              </a:extLst>
            </p:cNvPr>
            <p:cNvSpPr txBox="1"/>
            <p:nvPr/>
          </p:nvSpPr>
          <p:spPr>
            <a:xfrm>
              <a:off x="4282222" y="2790917"/>
              <a:ext cx="681670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서비스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언어→시민의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언어로 변경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6462982A-5EBE-9ECE-02FF-D9FA47EF263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DF6E950E-F4AF-ED84-A992-1BAFE07A830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597B42B4-D6AC-2797-1A58-7DA90639F20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F6226CC-1B3D-4E28-31AC-4949F826BEFD}"/>
              </a:ext>
            </a:extLst>
          </p:cNvPr>
          <p:cNvGrpSpPr/>
          <p:nvPr/>
        </p:nvGrpSpPr>
        <p:grpSpPr>
          <a:xfrm>
            <a:off x="1650374" y="3732119"/>
            <a:ext cx="7229214" cy="463460"/>
            <a:chOff x="3965516" y="2790917"/>
            <a:chExt cx="7229214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270585-1AA2-168E-1B29-46DAF0F255CB}"/>
                </a:ext>
              </a:extLst>
            </p:cNvPr>
            <p:cNvSpPr txBox="1"/>
            <p:nvPr/>
          </p:nvSpPr>
          <p:spPr>
            <a:xfrm>
              <a:off x="4282221" y="2790917"/>
              <a:ext cx="691250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모바일 중심의 사용 맥락을 전제로 탐색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진단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신청 흐름을 단순화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566C21AD-3D6A-FB4D-66B6-589F0554121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7B753190-C420-B593-7080-D4722D29B18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961FC7D9-FC70-6B40-7856-AB9541E2A6D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7504313-D1B5-B8FA-AE00-047179E9422B}"/>
              </a:ext>
            </a:extLst>
          </p:cNvPr>
          <p:cNvGrpSpPr/>
          <p:nvPr/>
        </p:nvGrpSpPr>
        <p:grpSpPr>
          <a:xfrm>
            <a:off x="1650374" y="4228666"/>
            <a:ext cx="7133408" cy="469359"/>
            <a:chOff x="3965516" y="2790917"/>
            <a:chExt cx="7133408" cy="4693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A2AA19-9557-797F-3220-A2CAF5C159EF}"/>
                </a:ext>
              </a:extLst>
            </p:cNvPr>
            <p:cNvSpPr txBox="1"/>
            <p:nvPr/>
          </p:nvSpPr>
          <p:spPr>
            <a:xfrm>
              <a:off x="4282222" y="2790917"/>
              <a:ext cx="6816702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2018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월까지 접근성을 체계적으로 확장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4A7A7EDE-922C-3D9F-D516-1A75A774E08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2" name="원호 31">
                <a:extLst>
                  <a:ext uri="{FF2B5EF4-FFF2-40B4-BE49-F238E27FC236}">
                    <a16:creationId xmlns:a16="http://schemas.microsoft.com/office/drawing/2014/main" id="{F4C99E7A-017B-BDA5-EEB9-A8DF5097367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258861A0-8496-91A8-1F21-B22481E8DE2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A99111B-F8F2-050D-8352-AF9706189636}"/>
              </a:ext>
            </a:extLst>
          </p:cNvPr>
          <p:cNvSpPr txBox="1"/>
          <p:nvPr/>
        </p:nvSpPr>
        <p:spPr>
          <a:xfrm>
            <a:off x="1017090" y="5545288"/>
            <a:ext cx="7441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32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32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 선택</a:t>
            </a:r>
            <a:r>
              <a:rPr lang="en-US" altLang="ko-KR" sz="32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32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</a:t>
            </a:r>
            <a:r>
              <a:rPr lang="en-US" altLang="ko-KR" sz="32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32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결정의 인지 </a:t>
            </a:r>
            <a:br>
              <a:rPr lang="en-US" altLang="ko-KR" sz="32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32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부하를 덜어주는 설계라는 것을 증명 </a:t>
            </a:r>
            <a:endParaRPr lang="ko-KR" altLang="en-US" sz="320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09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AF6271-0FEB-CF85-DB44-90634101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E36193-6D5B-455C-E174-6699ACBC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6E105-118A-2935-D94D-579FD91DDF86}"/>
              </a:ext>
            </a:extLst>
          </p:cNvPr>
          <p:cNvSpPr txBox="1"/>
          <p:nvPr/>
        </p:nvSpPr>
        <p:spPr>
          <a:xfrm>
            <a:off x="1499519" y="2529890"/>
            <a:ext cx="919296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의 이론적 기반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C49B05A-532B-905B-183A-2D1C0B1EFE8D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C45FCB1-C4D6-81F2-5C4F-C2F895414D58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77BA96-F4FA-B37B-13D7-12B6769C0CD1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E533642-171D-6AFB-496D-38F59B5774AD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22107A4-F820-3B99-9358-7CE7D3383E3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D7502EDB-5EF8-4F21-13F9-A78145591A7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05D6B2-37AD-8BD3-2674-1C872232B31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05C9C5-80E2-2B7F-D973-CAAE9ABD8375}"/>
              </a:ext>
            </a:extLst>
          </p:cNvPr>
          <p:cNvSpPr txBox="1"/>
          <p:nvPr/>
        </p:nvSpPr>
        <p:spPr>
          <a:xfrm>
            <a:off x="6058220" y="1593371"/>
            <a:ext cx="393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1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FB41B72-34EC-7923-3AB3-BF359F8C3F3D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B939906-3EB7-9C0C-3643-F5967DA45E96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8D3EF5B-13E3-5A34-473A-7A4A7288A37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39C1673-F14D-3D2A-09BC-606DE135F61B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394A527-B2BA-C27A-9950-280D9AAF82A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69F53A0-9ED9-2355-198B-E4B5A93AE01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BFC96DB-196C-9E0D-8018-3E9DD4AF6CEB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F0C89E3-A1E3-3BAB-7477-5A71C8649D8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474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A1023-D446-35C1-A4D0-75F906DF7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50593E8-A682-751A-4803-A9298E99BFC2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국내외 사례 분석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87247-E335-697A-BF4D-0A10907C87B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67FAB4-AE8C-B2CB-6CBF-27BB5E9CA3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9852510-FD32-CFDB-13BF-4B0EBD9E8DEA}"/>
              </a:ext>
            </a:extLst>
          </p:cNvPr>
          <p:cNvSpPr txBox="1"/>
          <p:nvPr/>
        </p:nvSpPr>
        <p:spPr>
          <a:xfrm>
            <a:off x="1134095" y="1593928"/>
            <a:ext cx="62753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을 정책 과정에 체계적으로 통합한 사례들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9D4395B-D14F-1E86-5DD3-5BD1D6EB050D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27AC08-3664-BBED-9989-7AE1C14739DA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스코틀랜드 사회보장국의 경험 패널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A25D2A60-7842-14D8-D705-E2F661CBBC4B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0EB7BC8E-4C07-71D1-518B-A44EF62FA84D}"/>
              </a:ext>
            </a:extLst>
          </p:cNvPr>
          <p:cNvGrpSpPr/>
          <p:nvPr/>
        </p:nvGrpSpPr>
        <p:grpSpPr>
          <a:xfrm>
            <a:off x="1650374" y="3235346"/>
            <a:ext cx="7133408" cy="863570"/>
            <a:chOff x="3965516" y="2790917"/>
            <a:chExt cx="7133408" cy="8635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109DAF-438C-7E5E-6AE5-1ED1D5E35345}"/>
                </a:ext>
              </a:extLst>
            </p:cNvPr>
            <p:cNvSpPr txBox="1"/>
            <p:nvPr/>
          </p:nvSpPr>
          <p:spPr>
            <a:xfrm>
              <a:off x="4282222" y="2790917"/>
              <a:ext cx="681670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복지제도 이관과 신설 과정 전반에서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제도 이용 경험이 있는 시민들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장기 패널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 모집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EB6D4489-2EFD-A0B2-5ED9-0D32EBE5CAE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3B02EE5A-90EF-4D91-7FCC-7857003C38B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44299B5F-D398-47D2-E675-5292FE7A4F4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B4D6D3F-6CF5-3BE3-BDB2-AECB5C5D178D}"/>
              </a:ext>
            </a:extLst>
          </p:cNvPr>
          <p:cNvGrpSpPr/>
          <p:nvPr/>
        </p:nvGrpSpPr>
        <p:grpSpPr>
          <a:xfrm>
            <a:off x="1650374" y="4145561"/>
            <a:ext cx="7229214" cy="463460"/>
            <a:chOff x="3965516" y="2790917"/>
            <a:chExt cx="7229214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58DDD1-5939-6B79-A72D-3349550EB4AE}"/>
                </a:ext>
              </a:extLst>
            </p:cNvPr>
            <p:cNvSpPr txBox="1"/>
            <p:nvPr/>
          </p:nvSpPr>
          <p:spPr>
            <a:xfrm>
              <a:off x="4282221" y="2790917"/>
              <a:ext cx="691250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설문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인터뷰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포커스 그룹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공동 워크숍 형식으로 운영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540DB932-963A-EF63-1A07-56FE71DEC32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82880358-1AA0-7C54-7C53-DD0C88B151A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473D0593-43BB-85A9-94BD-7E5ECD78390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F41CF3B-461C-6529-2311-EBAD945AB528}"/>
              </a:ext>
            </a:extLst>
          </p:cNvPr>
          <p:cNvGrpSpPr/>
          <p:nvPr/>
        </p:nvGrpSpPr>
        <p:grpSpPr>
          <a:xfrm>
            <a:off x="1650374" y="4642108"/>
            <a:ext cx="7133408" cy="469359"/>
            <a:chOff x="3965516" y="2790917"/>
            <a:chExt cx="7133408" cy="4693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A8172E-0762-3CEA-356B-0D6E17E6F8B3}"/>
                </a:ext>
              </a:extLst>
            </p:cNvPr>
            <p:cNvSpPr txBox="1"/>
            <p:nvPr/>
          </p:nvSpPr>
          <p:spPr>
            <a:xfrm>
              <a:off x="4282222" y="2790917"/>
              <a:ext cx="6816702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실제 이용 맥락을 반영한 개선 권고가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공식 보고서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 축적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10F746FC-61CC-B262-C742-7FE5A8A325F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B2DB8DBF-DFCC-D969-A8DE-3FE50A0FC95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6D5E41CA-A2FB-4786-EB7F-CA49B9D4B55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1902475-BCFA-2B14-6D0F-AE9B0646050F}"/>
              </a:ext>
            </a:extLst>
          </p:cNvPr>
          <p:cNvSpPr txBox="1"/>
          <p:nvPr/>
        </p:nvSpPr>
        <p:spPr>
          <a:xfrm rot="21257611" flipH="1">
            <a:off x="5513024" y="5318326"/>
            <a:ext cx="306359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지속적 피드백 루프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335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4789B-AE6F-7E25-DDF5-4E72B228E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DAB648F-D5E2-27BE-EF06-2DE940CCE37B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국내외 사례 분석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2FBBD-84FC-E0F4-2925-5CD8403737DC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E12B514-5A3F-0FBB-F79E-C04B8928CC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ABD5176-3F65-BCE4-1B1B-FC1BB410B065}"/>
              </a:ext>
            </a:extLst>
          </p:cNvPr>
          <p:cNvSpPr txBox="1"/>
          <p:nvPr/>
        </p:nvSpPr>
        <p:spPr>
          <a:xfrm>
            <a:off x="1134095" y="1593928"/>
            <a:ext cx="62753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을 정책 과정에 체계적으로 통합한 사례들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772A58-9C13-F9A0-96D0-4DFB3297F78F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은 의견을 듣는 절차가 아닌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함께 만들어 보는 행위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114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7E507-68B2-52E4-40CE-A0AFBFD6D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C3FF14C-3BEE-ED2F-08B0-6FB1589FD572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국내외 사례 분석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28CAC-A9D0-3976-84C6-EC66D6C07DC7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B50E8C-E71E-DAAB-710C-942D416465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3D20D37-2F7C-89BB-5ACC-E4E641DE3414}"/>
              </a:ext>
            </a:extLst>
          </p:cNvPr>
          <p:cNvSpPr txBox="1"/>
          <p:nvPr/>
        </p:nvSpPr>
        <p:spPr>
          <a:xfrm>
            <a:off x="1134095" y="1593928"/>
            <a:ext cx="62753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을 정책 과정에 체계적으로 통합한 사례들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2F170-BDB7-C0B4-90B9-F90A23B4FA0F}"/>
              </a:ext>
            </a:extLst>
          </p:cNvPr>
          <p:cNvSpPr txBox="1"/>
          <p:nvPr/>
        </p:nvSpPr>
        <p:spPr>
          <a:xfrm flipH="1">
            <a:off x="1226007" y="2327420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실제 사용자와 이해관계자를 반드시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한자리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에 모집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3A9A3-7847-C915-AF41-747EF43A9FE2}"/>
              </a:ext>
            </a:extLst>
          </p:cNvPr>
          <p:cNvSpPr txBox="1"/>
          <p:nvPr/>
        </p:nvSpPr>
        <p:spPr>
          <a:xfrm flipH="1">
            <a:off x="1226007" y="3143357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Low-Fi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프로토타입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으로 빠르게 진행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3B0D8-84EC-253C-CC22-3B557E3736AE}"/>
              </a:ext>
            </a:extLst>
          </p:cNvPr>
          <p:cNvSpPr txBox="1"/>
          <p:nvPr/>
        </p:nvSpPr>
        <p:spPr>
          <a:xfrm flipH="1">
            <a:off x="1226007" y="3959294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결과는 의견이 아니라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결정 가능한 설계 변화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로 기록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80A8D44-818E-E0EE-86F0-A4186452E56F}"/>
              </a:ext>
            </a:extLst>
          </p:cNvPr>
          <p:cNvGrpSpPr/>
          <p:nvPr/>
        </p:nvGrpSpPr>
        <p:grpSpPr>
          <a:xfrm>
            <a:off x="1226007" y="4432243"/>
            <a:ext cx="7294537" cy="1257393"/>
            <a:chOff x="1226007" y="3714643"/>
            <a:chExt cx="7294537" cy="12573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3EF969-1D16-A65F-976F-06DC22526B6D}"/>
                </a:ext>
              </a:extLst>
            </p:cNvPr>
            <p:cNvSpPr txBox="1"/>
            <p:nvPr/>
          </p:nvSpPr>
          <p:spPr>
            <a:xfrm flipH="1">
              <a:off x="1226007" y="4430349"/>
              <a:ext cx="7294537" cy="54168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lIns="216000" tIns="0" rIns="21600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3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작동하는 서비스로 귀결</a:t>
              </a:r>
              <a:endPara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5186B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9" name="화살표: 아래쪽 8">
              <a:extLst>
                <a:ext uri="{FF2B5EF4-FFF2-40B4-BE49-F238E27FC236}">
                  <a16:creationId xmlns:a16="http://schemas.microsoft.com/office/drawing/2014/main" id="{9396B7F1-08CC-631D-3A42-7F352F9006AB}"/>
                </a:ext>
              </a:extLst>
            </p:cNvPr>
            <p:cNvSpPr/>
            <p:nvPr/>
          </p:nvSpPr>
          <p:spPr>
            <a:xfrm>
              <a:off x="4610038" y="3714643"/>
              <a:ext cx="526473" cy="571286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86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66172-AF5E-9542-F2A4-EB15B2553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23B85A5-68ED-8E64-19F7-54ED24FA8A14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국내외 사례 분석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47BC5-708C-875B-41A2-1FF28D0FED8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AC17BE-F463-12FE-44AC-52A616E50B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E3AACD-7B82-2761-26C8-A38E1055833E}"/>
              </a:ext>
            </a:extLst>
          </p:cNvPr>
          <p:cNvSpPr txBox="1"/>
          <p:nvPr/>
        </p:nvSpPr>
        <p:spPr>
          <a:xfrm>
            <a:off x="1134095" y="1593928"/>
            <a:ext cx="363368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사례들이 보여주는 공통된 원칙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321C4A9-9BEB-CFA5-5211-D0BFF18AF13D}"/>
              </a:ext>
            </a:extLst>
          </p:cNvPr>
          <p:cNvGrpSpPr/>
          <p:nvPr/>
        </p:nvGrpSpPr>
        <p:grpSpPr>
          <a:xfrm>
            <a:off x="1513780" y="4124772"/>
            <a:ext cx="6508002" cy="1223981"/>
            <a:chOff x="2418842" y="4616608"/>
            <a:chExt cx="6508002" cy="1223981"/>
          </a:xfrm>
        </p:grpSpPr>
        <p:sp>
          <p:nvSpPr>
            <p:cNvPr id="16" name="오른쪽 중괄호 15">
              <a:extLst>
                <a:ext uri="{FF2B5EF4-FFF2-40B4-BE49-F238E27FC236}">
                  <a16:creationId xmlns:a16="http://schemas.microsoft.com/office/drawing/2014/main" id="{D2469D17-0CEC-8506-3A64-86A15FAA9AEC}"/>
                </a:ext>
              </a:extLst>
            </p:cNvPr>
            <p:cNvSpPr/>
            <p:nvPr/>
          </p:nvSpPr>
          <p:spPr>
            <a:xfrm rot="5400000">
              <a:off x="5527222" y="2170838"/>
              <a:ext cx="291243" cy="5182783"/>
            </a:xfrm>
            <a:prstGeom prst="rightBrace">
              <a:avLst>
                <a:gd name="adj1" fmla="val 444885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087AFD-E47C-9FED-56E4-AE7C3E4C0260}"/>
                </a:ext>
              </a:extLst>
            </p:cNvPr>
            <p:cNvSpPr txBox="1"/>
            <p:nvPr/>
          </p:nvSpPr>
          <p:spPr>
            <a:xfrm>
              <a:off x="2418842" y="4977019"/>
              <a:ext cx="650800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경험의 핵심 요소를 정책 설계의 중심에 둘 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정책은 시민의 삶에 실질적 변화를 가져옴</a:t>
              </a:r>
            </a:p>
          </p:txBody>
        </p:sp>
      </p:grp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901C456-9E31-1F40-4719-EB28398DE190}"/>
              </a:ext>
            </a:extLst>
          </p:cNvPr>
          <p:cNvSpPr/>
          <p:nvPr/>
        </p:nvSpPr>
        <p:spPr>
          <a:xfrm>
            <a:off x="1209068" y="2459345"/>
            <a:ext cx="7477732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수혜자를 자율적 참여자로 전환</a:t>
            </a:r>
            <a:endParaRPr lang="ko-KR" altLang="en-US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93CBE374-D5F3-C67F-FA1B-AF078747449C}"/>
              </a:ext>
            </a:extLst>
          </p:cNvPr>
          <p:cNvSpPr/>
          <p:nvPr/>
        </p:nvSpPr>
        <p:spPr>
          <a:xfrm>
            <a:off x="1209068" y="3214418"/>
            <a:ext cx="3682150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신뢰와 예측 가능성</a:t>
            </a:r>
            <a:endParaRPr lang="ko-KR" altLang="en-US" sz="2000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82696810-C5C5-EDDF-7B54-04771EB4984E}"/>
              </a:ext>
            </a:extLst>
          </p:cNvPr>
          <p:cNvSpPr/>
          <p:nvPr/>
        </p:nvSpPr>
        <p:spPr>
          <a:xfrm>
            <a:off x="5004650" y="3214418"/>
            <a:ext cx="3682150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행정 간소화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9400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15DD57-3395-AB4F-37BA-B2C00E40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ADFB3-9C11-B6C8-C67A-69A8F6AA939F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C36F49-E1FB-65DA-C1CE-F90F55040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F48AE-5D58-89E6-5AF3-8EA9C719E0AE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의 이론적 기반과 실천적 방법론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9F8A92E-5C5B-7CE0-94B3-BBA87A7B9375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0F0D3A3-0EC3-D600-B1AD-211417FB8F8F}"/>
              </a:ext>
            </a:extLst>
          </p:cNvPr>
          <p:cNvGrpSpPr/>
          <p:nvPr/>
        </p:nvGrpSpPr>
        <p:grpSpPr>
          <a:xfrm>
            <a:off x="3276298" y="3972695"/>
            <a:ext cx="6027029" cy="863570"/>
            <a:chOff x="3965516" y="2790917"/>
            <a:chExt cx="6027029" cy="8635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59635A-73D8-9E6C-61E3-5B090C31C98C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Co-design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사용자를 정책 디자인의 동등한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파트너로 인정하는 접근법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E6A20BB-AAF0-8BE5-4490-9C40259CC1A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063D8AB-7B5B-79C9-95F8-C7CED26FD7A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92DE7B2-084D-9797-5658-29A93F84F49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F8B3B32-C797-9610-AACD-B8C2165FCED6}"/>
              </a:ext>
            </a:extLst>
          </p:cNvPr>
          <p:cNvGrpSpPr/>
          <p:nvPr/>
        </p:nvGrpSpPr>
        <p:grpSpPr>
          <a:xfrm>
            <a:off x="3276298" y="4844354"/>
            <a:ext cx="6027029" cy="463460"/>
            <a:chOff x="3965516" y="2790917"/>
            <a:chExt cx="6027029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53348B-208E-76B9-0DA8-920BBA98C533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현실 적합성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수용성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창의성 측면에서 큰 가치 창출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EC98B834-5F51-451E-5082-652476B0DC7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B9CD8ACF-EDF3-D51E-FDB9-213865792C2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7E8C8980-EAC8-1C60-E075-4405ADD0B20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20D072E-F494-4510-A92C-C9764BF56B24}"/>
              </a:ext>
            </a:extLst>
          </p:cNvPr>
          <p:cNvGrpSpPr/>
          <p:nvPr/>
        </p:nvGrpSpPr>
        <p:grpSpPr>
          <a:xfrm>
            <a:off x="3276298" y="5376310"/>
            <a:ext cx="6027029" cy="463460"/>
            <a:chOff x="3965516" y="2790917"/>
            <a:chExt cx="6027029" cy="4634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003F88-3731-DFA0-86E9-0520C947DD3F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참여의 수준을 상황에 맞게 적절히 선택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B7782B3-9FFB-1678-DEEA-FF6D163A676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A91667DD-297A-229C-9681-444253B6C08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DE1554A3-BD64-EBCD-F949-03E7CDB3087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1050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8649F-4532-B061-18A4-EC42BF07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AB7CD0-AAE5-2446-85D0-FFDA18F41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DDB2CD-D644-1509-DC45-4F342126086E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FB65323-5530-EFD0-1416-DBCC80A21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368827-0BFA-AECD-1C90-AAD25D10BBD5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의 이론적 기반과 실천적 방법론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D058C-1629-B133-3828-0DD9B97E42A6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A25C7E91-5479-397E-559B-1503F70758FE}"/>
              </a:ext>
            </a:extLst>
          </p:cNvPr>
          <p:cNvGrpSpPr/>
          <p:nvPr/>
        </p:nvGrpSpPr>
        <p:grpSpPr>
          <a:xfrm>
            <a:off x="3276298" y="3972695"/>
            <a:ext cx="6027029" cy="463460"/>
            <a:chOff x="3965516" y="2790917"/>
            <a:chExt cx="602702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2701D4-5B86-DF42-B359-B5D2C6398E5C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다양한 참여자 구성과 체계적인 운영 방법론 중요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9DF46AE5-4DC3-B108-CCDE-38F3D26B5C5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E602DA37-5AA4-B26B-0C82-2CA4712AC7A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35D6DA91-1562-1218-0C14-18B6812C71C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493063C-E01D-B92F-04CB-7DA0AD58F4A7}"/>
              </a:ext>
            </a:extLst>
          </p:cNvPr>
          <p:cNvGrpSpPr/>
          <p:nvPr/>
        </p:nvGrpSpPr>
        <p:grpSpPr>
          <a:xfrm>
            <a:off x="3276298" y="4496041"/>
            <a:ext cx="6027029" cy="463460"/>
            <a:chOff x="3965516" y="2790917"/>
            <a:chExt cx="6027029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94D069-E75D-7D44-FB14-2C8D574072D5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즉각적 통합과 반복적 개선 필수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395ACC24-D46B-202D-F679-A8ABC73CD21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4CF76879-1F29-A425-4CD5-20C988A96C9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1EC03FE8-1A6B-FAF3-2D62-47A5986BAB4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31746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606F-A3D4-7D81-CEC6-4A9F1A10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62F2BCA-1477-7FFA-2CC6-DA067F8507F4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C0CAE41-E83B-50EF-BD1F-652C09A8C4E9}"/>
              </a:ext>
            </a:extLst>
          </p:cNvPr>
          <p:cNvCxnSpPr>
            <a:cxnSpLocks/>
          </p:cNvCxnSpPr>
          <p:nvPr/>
        </p:nvCxnSpPr>
        <p:spPr>
          <a:xfrm>
            <a:off x="954857" y="0"/>
            <a:ext cx="2889403" cy="2889403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사각형: 잘린 한쪽 모서리 41">
            <a:extLst>
              <a:ext uri="{FF2B5EF4-FFF2-40B4-BE49-F238E27FC236}">
                <a16:creationId xmlns:a16="http://schemas.microsoft.com/office/drawing/2014/main" id="{89924406-804F-3AC7-06E5-3CA6AF0BB2EA}"/>
              </a:ext>
            </a:extLst>
          </p:cNvPr>
          <p:cNvSpPr/>
          <p:nvPr/>
        </p:nvSpPr>
        <p:spPr>
          <a:xfrm flipH="1" flipV="1">
            <a:off x="3844260" y="2899055"/>
            <a:ext cx="8347740" cy="1642840"/>
          </a:xfrm>
          <a:prstGeom prst="snip1Rect">
            <a:avLst>
              <a:gd name="adj" fmla="val 37614"/>
            </a:avLst>
          </a:prstGeom>
          <a:solidFill>
            <a:schemeClr val="bg1"/>
          </a:solidFill>
          <a:ln w="6350">
            <a:solidFill>
              <a:srgbClr val="C2CAED"/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AC46CF7-C38E-F32A-6D3C-2816BE5383C5}"/>
              </a:ext>
            </a:extLst>
          </p:cNvPr>
          <p:cNvGrpSpPr/>
          <p:nvPr/>
        </p:nvGrpSpPr>
        <p:grpSpPr>
          <a:xfrm>
            <a:off x="3483609" y="2529706"/>
            <a:ext cx="2698909" cy="400110"/>
            <a:chOff x="1033461" y="3920649"/>
            <a:chExt cx="2698909" cy="400110"/>
          </a:xfrm>
        </p:grpSpPr>
        <p:sp>
          <p:nvSpPr>
            <p:cNvPr id="44" name="평행 사변형 43">
              <a:extLst>
                <a:ext uri="{FF2B5EF4-FFF2-40B4-BE49-F238E27FC236}">
                  <a16:creationId xmlns:a16="http://schemas.microsoft.com/office/drawing/2014/main" id="{A4576C99-78A0-D2F3-1687-33240C921C41}"/>
                </a:ext>
              </a:extLst>
            </p:cNvPr>
            <p:cNvSpPr/>
            <p:nvPr/>
          </p:nvSpPr>
          <p:spPr>
            <a:xfrm flipH="1">
              <a:off x="1033461" y="3925253"/>
              <a:ext cx="2698909" cy="365760"/>
            </a:xfrm>
            <a:prstGeom prst="parallelogram">
              <a:avLst>
                <a:gd name="adj" fmla="val 9921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48F664-2F2E-11D3-DFBB-C25C84CB1542}"/>
                </a:ext>
              </a:extLst>
            </p:cNvPr>
            <p:cNvSpPr txBox="1"/>
            <p:nvPr/>
          </p:nvSpPr>
          <p:spPr>
            <a:xfrm>
              <a:off x="1569049" y="3920649"/>
              <a:ext cx="169629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0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다음 시간 안내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7EF3F01-3B4F-BC6C-4974-46B55A97B20D}"/>
              </a:ext>
            </a:extLst>
          </p:cNvPr>
          <p:cNvSpPr txBox="1"/>
          <p:nvPr/>
        </p:nvSpPr>
        <p:spPr>
          <a:xfrm>
            <a:off x="4654443" y="3096758"/>
            <a:ext cx="694873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/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테스트 및 평가 </a:t>
            </a:r>
            <a:r>
              <a:rPr lang="en-US" altLang="ko-KR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(1) </a:t>
            </a:r>
            <a:br>
              <a:rPr lang="en-US" altLang="ko-KR" sz="3200" spc="-15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en-US" altLang="ko-KR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에어" pitchFamily="2" charset="-127"/>
                <a:ea typeface="카페24 아네모네에어" pitchFamily="2" charset="-127"/>
              </a:rPr>
              <a:t>- </a:t>
            </a:r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에어" pitchFamily="2" charset="-127"/>
                <a:ea typeface="카페24 아네모네에어" pitchFamily="2" charset="-127"/>
              </a:rPr>
              <a:t>사용자 테스트 및 피드백 수집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07DF8FFD-1CFF-3C6D-398E-A471BDDFE82F}"/>
              </a:ext>
            </a:extLst>
          </p:cNvPr>
          <p:cNvCxnSpPr>
            <a:cxnSpLocks/>
          </p:cNvCxnSpPr>
          <p:nvPr/>
        </p:nvCxnSpPr>
        <p:spPr>
          <a:xfrm>
            <a:off x="4466238" y="4541895"/>
            <a:ext cx="2316105" cy="2316105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F12642D-369F-711F-6745-F674A8DD171C}"/>
              </a:ext>
            </a:extLst>
          </p:cNvPr>
          <p:cNvGrpSpPr/>
          <p:nvPr/>
        </p:nvGrpSpPr>
        <p:grpSpPr>
          <a:xfrm rot="5400000" flipH="1">
            <a:off x="5353050" y="5978845"/>
            <a:ext cx="54768" cy="569116"/>
            <a:chOff x="895351" y="378145"/>
            <a:chExt cx="54768" cy="569116"/>
          </a:xfrm>
        </p:grpSpPr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1133F7C-EB19-4EB1-32ED-AA393DBD0710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9EC117A5-02CA-574C-E373-01E7993AC450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B5ED3E8F-A698-18A6-DDE7-CBC47A91089E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CE6F1DAA-281C-2F7D-F33A-0DB34ED14771}"/>
              </a:ext>
            </a:extLst>
          </p:cNvPr>
          <p:cNvGrpSpPr/>
          <p:nvPr/>
        </p:nvGrpSpPr>
        <p:grpSpPr>
          <a:xfrm>
            <a:off x="7936276" y="5424807"/>
            <a:ext cx="473870" cy="473870"/>
            <a:chOff x="1150573" y="5434333"/>
            <a:chExt cx="473870" cy="473870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BB0FDD4F-E718-F03F-4222-BD9A7AE0A10D}"/>
                </a:ext>
              </a:extLst>
            </p:cNvPr>
            <p:cNvSpPr/>
            <p:nvPr/>
          </p:nvSpPr>
          <p:spPr>
            <a:xfrm>
              <a:off x="115057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4" name="그림 63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7F8A68D-03E2-C33D-208D-49261CF0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71574" y="5480051"/>
              <a:ext cx="441325" cy="387350"/>
            </a:xfrm>
            <a:prstGeom prst="rect">
              <a:avLst/>
            </a:prstGeom>
          </p:spPr>
        </p:pic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C9EA10F1-DBD6-5C2A-865A-9AE53B733588}"/>
              </a:ext>
            </a:extLst>
          </p:cNvPr>
          <p:cNvGrpSpPr/>
          <p:nvPr/>
        </p:nvGrpSpPr>
        <p:grpSpPr>
          <a:xfrm>
            <a:off x="8594096" y="5424807"/>
            <a:ext cx="473870" cy="473870"/>
            <a:chOff x="1808393" y="5434333"/>
            <a:chExt cx="473870" cy="473870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1D031BC7-3297-00C8-3923-81D74F965CEA}"/>
                </a:ext>
              </a:extLst>
            </p:cNvPr>
            <p:cNvSpPr/>
            <p:nvPr/>
          </p:nvSpPr>
          <p:spPr>
            <a:xfrm>
              <a:off x="180839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7" name="그림 66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AA4FD80-4E47-1FDC-7346-31D5B533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0550" y="5499099"/>
              <a:ext cx="358775" cy="368301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D350994-055D-9529-729E-F2CF2FD0545C}"/>
              </a:ext>
            </a:extLst>
          </p:cNvPr>
          <p:cNvGrpSpPr/>
          <p:nvPr/>
        </p:nvGrpSpPr>
        <p:grpSpPr>
          <a:xfrm>
            <a:off x="9251916" y="5424807"/>
            <a:ext cx="473870" cy="473870"/>
            <a:chOff x="2466213" y="5434333"/>
            <a:chExt cx="473870" cy="473870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6230B3C0-E300-9F24-6606-5390D5670116}"/>
                </a:ext>
              </a:extLst>
            </p:cNvPr>
            <p:cNvSpPr/>
            <p:nvPr/>
          </p:nvSpPr>
          <p:spPr>
            <a:xfrm>
              <a:off x="246621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0" name="그림 69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BB747F2-B149-3C2B-2DC8-046511CD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05074" y="5480051"/>
              <a:ext cx="412751" cy="387350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2C4D5713-1BA7-3C21-619B-785CC0421EF0}"/>
              </a:ext>
            </a:extLst>
          </p:cNvPr>
          <p:cNvGrpSpPr/>
          <p:nvPr/>
        </p:nvGrpSpPr>
        <p:grpSpPr>
          <a:xfrm>
            <a:off x="9909736" y="5424807"/>
            <a:ext cx="473870" cy="473870"/>
            <a:chOff x="3124033" y="5434333"/>
            <a:chExt cx="473870" cy="473870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E4AD3708-E8F3-0D0F-253A-C248B55CD70C}"/>
                </a:ext>
              </a:extLst>
            </p:cNvPr>
            <p:cNvSpPr/>
            <p:nvPr/>
          </p:nvSpPr>
          <p:spPr>
            <a:xfrm>
              <a:off x="312403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3" name="그림 72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D14013F-D31E-61FB-ECCA-AE070985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00400" y="5480051"/>
              <a:ext cx="339725" cy="387350"/>
            </a:xfrm>
            <a:prstGeom prst="rect">
              <a:avLst/>
            </a:prstGeom>
          </p:spPr>
        </p:pic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07F5D830-C2CF-C520-3958-535A4281B4FB}"/>
              </a:ext>
            </a:extLst>
          </p:cNvPr>
          <p:cNvGrpSpPr/>
          <p:nvPr/>
        </p:nvGrpSpPr>
        <p:grpSpPr>
          <a:xfrm>
            <a:off x="10567557" y="5424807"/>
            <a:ext cx="473870" cy="473870"/>
            <a:chOff x="3781854" y="5434333"/>
            <a:chExt cx="473870" cy="473870"/>
          </a:xfrm>
        </p:grpSpPr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14483898-55C4-251D-C48E-45227445D0D0}"/>
                </a:ext>
              </a:extLst>
            </p:cNvPr>
            <p:cNvSpPr/>
            <p:nvPr/>
          </p:nvSpPr>
          <p:spPr>
            <a:xfrm>
              <a:off x="3781854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6" name="그림 75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9EE5D50-D6C2-6524-101A-11D960D2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3974" y="5480051"/>
              <a:ext cx="390525" cy="387350"/>
            </a:xfrm>
            <a:prstGeom prst="rect">
              <a:avLst/>
            </a:prstGeom>
          </p:spPr>
        </p:pic>
      </p:grp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30CAA625-8CE8-4BDC-53BF-6C238D111AD6}"/>
              </a:ext>
            </a:extLst>
          </p:cNvPr>
          <p:cNvCxnSpPr/>
          <p:nvPr/>
        </p:nvCxnSpPr>
        <p:spPr>
          <a:xfrm flipH="1" flipV="1">
            <a:off x="0" y="53695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FE396D29-2DEB-7ACA-C2DF-12CCC31106B7}"/>
              </a:ext>
            </a:extLst>
          </p:cNvPr>
          <p:cNvCxnSpPr/>
          <p:nvPr/>
        </p:nvCxnSpPr>
        <p:spPr>
          <a:xfrm flipH="1" flipV="1">
            <a:off x="0" y="59410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3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10757-6D90-477D-36A1-8C82F78E2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75FCDB1-BC81-63D6-2065-9A6D2E82456C}"/>
              </a:ext>
            </a:extLst>
          </p:cNvPr>
          <p:cNvSpPr txBox="1"/>
          <p:nvPr/>
        </p:nvSpPr>
        <p:spPr>
          <a:xfrm>
            <a:off x="778495" y="673792"/>
            <a:ext cx="3735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이론적 기반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DB8745-466B-8C9B-3E58-F47A90582F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327B5-D76E-2B1C-BB50-60C66A75903A}"/>
              </a:ext>
            </a:extLst>
          </p:cNvPr>
          <p:cNvSpPr txBox="1"/>
          <p:nvPr/>
        </p:nvSpPr>
        <p:spPr>
          <a:xfrm>
            <a:off x="1134095" y="1593928"/>
            <a:ext cx="27131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중요성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6C3D847-5376-F6B5-DF03-61CE7810A37E}"/>
              </a:ext>
            </a:extLst>
          </p:cNvPr>
          <p:cNvGrpSpPr/>
          <p:nvPr/>
        </p:nvGrpSpPr>
        <p:grpSpPr>
          <a:xfrm>
            <a:off x="3543301" y="2274810"/>
            <a:ext cx="2308380" cy="2308380"/>
            <a:chOff x="3543301" y="2274810"/>
            <a:chExt cx="2308380" cy="2308380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EA448742-6410-14BF-261A-D34DFD8E18C6}"/>
                </a:ext>
              </a:extLst>
            </p:cNvPr>
            <p:cNvSpPr/>
            <p:nvPr/>
          </p:nvSpPr>
          <p:spPr>
            <a:xfrm>
              <a:off x="3543301" y="2274810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573D35-B159-754F-F420-CD71D21581FB}"/>
                </a:ext>
              </a:extLst>
            </p:cNvPr>
            <p:cNvSpPr txBox="1"/>
            <p:nvPr/>
          </p:nvSpPr>
          <p:spPr>
            <a:xfrm>
              <a:off x="3622679" y="3281178"/>
              <a:ext cx="2149627" cy="6013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수용성</a:t>
              </a: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(</a:t>
              </a:r>
              <a:r>
                <a:rPr lang="ko-KR" altLang="en-US" sz="27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오너십</a:t>
              </a: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)</a:t>
              </a:r>
            </a:p>
          </p:txBody>
        </p:sp>
        <p:pic>
          <p:nvPicPr>
            <p:cNvPr id="17" name="그림 16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15AE5EB-D6D1-FC4C-28C5-E3A590196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90287" y="2722036"/>
              <a:ext cx="614408" cy="520158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5B298A2-A22B-5C3D-36FF-DCF80D395FE1}"/>
              </a:ext>
            </a:extLst>
          </p:cNvPr>
          <p:cNvGrpSpPr/>
          <p:nvPr/>
        </p:nvGrpSpPr>
        <p:grpSpPr>
          <a:xfrm>
            <a:off x="1066801" y="2274810"/>
            <a:ext cx="2308380" cy="2308380"/>
            <a:chOff x="1066801" y="2274810"/>
            <a:chExt cx="2308380" cy="2308380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959F5544-405B-9258-6C82-C1F2FFB1877A}"/>
                </a:ext>
              </a:extLst>
            </p:cNvPr>
            <p:cNvSpPr/>
            <p:nvPr/>
          </p:nvSpPr>
          <p:spPr>
            <a:xfrm>
              <a:off x="1066801" y="2274810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943933-55AD-E10D-744C-8A1D5FB55ECB}"/>
                </a:ext>
              </a:extLst>
            </p:cNvPr>
            <p:cNvSpPr txBox="1"/>
            <p:nvPr/>
          </p:nvSpPr>
          <p:spPr>
            <a:xfrm>
              <a:off x="1354729" y="3281178"/>
              <a:ext cx="1732526" cy="6013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현실 적합성</a:t>
              </a:r>
            </a:p>
          </p:txBody>
        </p:sp>
        <p:pic>
          <p:nvPicPr>
            <p:cNvPr id="29" name="그림 28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091844DD-5516-7796-3311-5883AA16D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13787" y="2722036"/>
              <a:ext cx="614408" cy="520158"/>
            </a:xfrm>
            <a:prstGeom prst="rect">
              <a:avLst/>
            </a:prstGeom>
          </p:spPr>
        </p:pic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F062B99-F928-90D1-A7B8-05FA615AA36E}"/>
              </a:ext>
            </a:extLst>
          </p:cNvPr>
          <p:cNvGrpSpPr/>
          <p:nvPr/>
        </p:nvGrpSpPr>
        <p:grpSpPr>
          <a:xfrm>
            <a:off x="6019801" y="2274810"/>
            <a:ext cx="2308380" cy="2308380"/>
            <a:chOff x="6019801" y="2274810"/>
            <a:chExt cx="2308380" cy="2308380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CD253418-8C0C-EBF8-260D-020D191B7DCB}"/>
                </a:ext>
              </a:extLst>
            </p:cNvPr>
            <p:cNvSpPr/>
            <p:nvPr/>
          </p:nvSpPr>
          <p:spPr>
            <a:xfrm>
              <a:off x="6019801" y="2274810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9A5CC8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291DF3-F860-ECB5-3126-83BEDA2B2666}"/>
                </a:ext>
              </a:extLst>
            </p:cNvPr>
            <p:cNvSpPr txBox="1"/>
            <p:nvPr/>
          </p:nvSpPr>
          <p:spPr>
            <a:xfrm>
              <a:off x="6640193" y="3281178"/>
              <a:ext cx="1067600" cy="6013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창의성</a:t>
              </a:r>
            </a:p>
          </p:txBody>
        </p:sp>
        <p:pic>
          <p:nvPicPr>
            <p:cNvPr id="30" name="그림 29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07557A36-C767-293D-CF49-AFFF47C5E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344" r="-3436"/>
            <a:stretch>
              <a:fillRect/>
            </a:stretch>
          </p:blipFill>
          <p:spPr>
            <a:xfrm>
              <a:off x="6864345" y="2722036"/>
              <a:ext cx="614408" cy="520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06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AAB52-7728-C626-B20A-A4547742E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1795748-039E-2F8D-1C6F-DD250E1F54A0}"/>
              </a:ext>
            </a:extLst>
          </p:cNvPr>
          <p:cNvSpPr txBox="1"/>
          <p:nvPr/>
        </p:nvSpPr>
        <p:spPr>
          <a:xfrm>
            <a:off x="778495" y="673792"/>
            <a:ext cx="3735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이론적 기반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2766E09-9298-B1DB-C35C-D65A77A0E1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936726-9517-DF4C-54A7-B0FF739C8652}"/>
              </a:ext>
            </a:extLst>
          </p:cNvPr>
          <p:cNvSpPr txBox="1"/>
          <p:nvPr/>
        </p:nvSpPr>
        <p:spPr>
          <a:xfrm>
            <a:off x="1134095" y="1593928"/>
            <a:ext cx="27131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중요성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70DA784-A915-48DB-8E49-21CBE427BFCB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3307B7-B9FB-95B0-508B-64FE19613F9A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정책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은 문서가 아니라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사람의 생활 안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에서 작동하는 절차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71C5AE3-CC54-599D-008A-FD1BAB93ABB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98D5E646-B41B-1308-AB84-12065BD0634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054A31D6-D786-64AA-4D3A-2494F66CE2A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0CC4624-7D4C-6CFA-1DB5-6336D13153AC}"/>
              </a:ext>
            </a:extLst>
          </p:cNvPr>
          <p:cNvGrpSpPr/>
          <p:nvPr/>
        </p:nvGrpSpPr>
        <p:grpSpPr>
          <a:xfrm>
            <a:off x="1516847" y="3526712"/>
            <a:ext cx="7948149" cy="463460"/>
            <a:chOff x="3965516" y="2790917"/>
            <a:chExt cx="7948149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9C5DE4-280E-C035-43EE-9F98490D9B12}"/>
                </a:ext>
              </a:extLst>
            </p:cNvPr>
            <p:cNvSpPr txBox="1"/>
            <p:nvPr/>
          </p:nvSpPr>
          <p:spPr>
            <a:xfrm>
              <a:off x="4282223" y="2790917"/>
              <a:ext cx="763144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통계와 규정만으로는 현장의 미세한 마찰 포착 어려움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99D9EC8B-3C36-374B-5812-F30C65A25E2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072D18F1-D896-BAE5-B4B0-A1B373CD554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20DEFDE9-E233-BC1A-B86C-9D19FC5245B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84F4292-CC8A-0153-03D2-7F856A3AD72E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C45A3B-C274-87E8-675C-1BD779FE671F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현실 적합성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394B4A10-6409-05A3-BCC4-4411DE7B4682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0C745159-1F8F-6ABA-7B4B-60410BBBD56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71BBCDDB-A7F9-66F5-C203-2A5765EAD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5F9C8A2-5332-F44E-119E-C14BA62B8E79}"/>
              </a:ext>
            </a:extLst>
          </p:cNvPr>
          <p:cNvGrpSpPr/>
          <p:nvPr/>
        </p:nvGrpSpPr>
        <p:grpSpPr>
          <a:xfrm>
            <a:off x="1903414" y="4076684"/>
            <a:ext cx="7002563" cy="1686739"/>
            <a:chOff x="1903414" y="4076684"/>
            <a:chExt cx="7002563" cy="1686739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C84355BE-8852-DB0C-D414-2C671E6E5E2B}"/>
                </a:ext>
              </a:extLst>
            </p:cNvPr>
            <p:cNvGrpSpPr/>
            <p:nvPr/>
          </p:nvGrpSpPr>
          <p:grpSpPr>
            <a:xfrm>
              <a:off x="1903414" y="4076684"/>
              <a:ext cx="7002563" cy="1187388"/>
              <a:chOff x="1547337" y="4508469"/>
              <a:chExt cx="7002563" cy="11873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8D928A-9AF4-918B-97BC-73EF1802F4C2}"/>
                  </a:ext>
                </a:extLst>
              </p:cNvPr>
              <p:cNvSpPr txBox="1"/>
              <p:nvPr/>
            </p:nvSpPr>
            <p:spPr>
              <a:xfrm>
                <a:off x="2190470" y="4832287"/>
                <a:ext cx="6359430" cy="863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indent="0" fontAlgn="auto" latinLnBrk="0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고령층 복지 서비스 설계</a:t>
                </a:r>
                <a:endPara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  <a:p>
                <a:pPr marR="0" lvl="0" indent="0" fontAlgn="auto" latinLnBrk="0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사소해 보이는 요소에서 대거 이탈 발생</a:t>
                </a:r>
                <a:endPara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id="{97598363-3DE0-5091-2198-5C4495AD8E45}"/>
                  </a:ext>
                </a:extLst>
              </p:cNvPr>
              <p:cNvGrpSpPr/>
              <p:nvPr/>
            </p:nvGrpSpPr>
            <p:grpSpPr>
              <a:xfrm>
                <a:off x="1547337" y="4508469"/>
                <a:ext cx="834906" cy="540221"/>
                <a:chOff x="1065246" y="3212205"/>
                <a:chExt cx="1743010" cy="1127805"/>
              </a:xfrm>
            </p:grpSpPr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15A9BE9D-76B3-A5D4-D4D8-750F3B6D50C6}"/>
                    </a:ext>
                  </a:extLst>
                </p:cNvPr>
                <p:cNvSpPr/>
                <p:nvPr/>
              </p:nvSpPr>
              <p:spPr>
                <a:xfrm>
                  <a:off x="1961116" y="4150425"/>
                  <a:ext cx="325417" cy="189585"/>
                </a:xfrm>
                <a:custGeom>
                  <a:avLst/>
                  <a:gdLst>
                    <a:gd name="connsiteX0" fmla="*/ 0 w 325417"/>
                    <a:gd name="connsiteY0" fmla="*/ 0 h 345488"/>
                    <a:gd name="connsiteX1" fmla="*/ 234740 w 325417"/>
                    <a:gd name="connsiteY1" fmla="*/ 0 h 345488"/>
                    <a:gd name="connsiteX2" fmla="*/ 230678 w 325417"/>
                    <a:gd name="connsiteY2" fmla="*/ 7484 h 345488"/>
                    <a:gd name="connsiteX3" fmla="*/ 208472 w 325417"/>
                    <a:gd name="connsiteY3" fmla="*/ 117475 h 345488"/>
                    <a:gd name="connsiteX4" fmla="*/ 291236 w 325417"/>
                    <a:gd name="connsiteY4" fmla="*/ 317286 h 345488"/>
                    <a:gd name="connsiteX5" fmla="*/ 325417 w 325417"/>
                    <a:gd name="connsiteY5" fmla="*/ 345488 h 345488"/>
                    <a:gd name="connsiteX6" fmla="*/ 303177 w 325417"/>
                    <a:gd name="connsiteY6" fmla="*/ 338584 h 345488"/>
                    <a:gd name="connsiteX7" fmla="*/ 15938 w 325417"/>
                    <a:gd name="connsiteY7" fmla="*/ 51345 h 345488"/>
                    <a:gd name="connsiteX8" fmla="*/ 0 w 325417"/>
                    <a:gd name="connsiteY8" fmla="*/ 0 h 345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417" h="345488">
                      <a:moveTo>
                        <a:pt x="0" y="0"/>
                      </a:moveTo>
                      <a:lnTo>
                        <a:pt x="234740" y="0"/>
                      </a:lnTo>
                      <a:lnTo>
                        <a:pt x="230678" y="7484"/>
                      </a:lnTo>
                      <a:cubicBezTo>
                        <a:pt x="216379" y="41291"/>
                        <a:pt x="208472" y="78460"/>
                        <a:pt x="208472" y="117475"/>
                      </a:cubicBezTo>
                      <a:cubicBezTo>
                        <a:pt x="208472" y="195506"/>
                        <a:pt x="240100" y="266150"/>
                        <a:pt x="291236" y="317286"/>
                      </a:cubicBezTo>
                      <a:lnTo>
                        <a:pt x="325417" y="345488"/>
                      </a:lnTo>
                      <a:lnTo>
                        <a:pt x="303177" y="338584"/>
                      </a:lnTo>
                      <a:cubicBezTo>
                        <a:pt x="174027" y="283958"/>
                        <a:pt x="70564" y="180495"/>
                        <a:pt x="15938" y="5134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2EB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1700"/>
                </a:p>
              </p:txBody>
            </p:sp>
            <p:sp>
              <p:nvSpPr>
                <p:cNvPr id="23" name="사각형: 둥근 모서리 22">
                  <a:extLst>
                    <a:ext uri="{FF2B5EF4-FFF2-40B4-BE49-F238E27FC236}">
                      <a16:creationId xmlns:a16="http://schemas.microsoft.com/office/drawing/2014/main" id="{48B15D75-EF2A-D0EA-3830-7E2AD9A13FC4}"/>
                    </a:ext>
                  </a:extLst>
                </p:cNvPr>
                <p:cNvSpPr/>
                <p:nvPr/>
              </p:nvSpPr>
              <p:spPr>
                <a:xfrm>
                  <a:off x="1065246" y="3212205"/>
                  <a:ext cx="1743010" cy="9382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B2EB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741BE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b="0" i="0" u="none" strike="noStrike" kern="1200" cap="none" spc="-80" normalizeH="0" baseline="0" noProof="0" dirty="0">
                      <a:ln>
                        <a:solidFill>
                          <a:srgbClr val="156082">
                            <a:alpha val="0"/>
                          </a:srgbClr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카페24 아네모네" pitchFamily="2" charset="-127"/>
                      <a:ea typeface="카페24 아네모네" pitchFamily="2" charset="-127"/>
                      <a:cs typeface="+mn-cs"/>
                    </a:rPr>
                    <a:t>예</a:t>
                  </a:r>
                </a:p>
              </p:txBody>
            </p:sp>
          </p:grp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103C0E33-C90F-7FEC-0C49-00931F3E0B93}"/>
                </a:ext>
              </a:extLst>
            </p:cNvPr>
            <p:cNvGrpSpPr/>
            <p:nvPr/>
          </p:nvGrpSpPr>
          <p:grpSpPr>
            <a:xfrm>
              <a:off x="2646089" y="5314013"/>
              <a:ext cx="4813033" cy="449410"/>
              <a:chOff x="2646089" y="5314013"/>
              <a:chExt cx="4813033" cy="449410"/>
            </a:xfrm>
          </p:grpSpPr>
          <p:sp>
            <p:nvSpPr>
              <p:cNvPr id="25" name="사각형: 둥근 모서리 24">
                <a:extLst>
                  <a:ext uri="{FF2B5EF4-FFF2-40B4-BE49-F238E27FC236}">
                    <a16:creationId xmlns:a16="http://schemas.microsoft.com/office/drawing/2014/main" id="{660BE91C-1461-B73C-FC80-12A9B991351B}"/>
                  </a:ext>
                </a:extLst>
              </p:cNvPr>
              <p:cNvSpPr/>
              <p:nvPr/>
            </p:nvSpPr>
            <p:spPr>
              <a:xfrm>
                <a:off x="2646089" y="5314013"/>
                <a:ext cx="1537983" cy="44941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rgbClr val="1F3C67">
                    <a:alpha val="20000"/>
                  </a:srgbClr>
                </a:solidFill>
              </a:ln>
              <a:effectLst>
                <a:outerShdw blurRad="190500" dist="190500" dir="2700000" algn="tl" rotWithShape="0">
                  <a:srgbClr val="1F3C67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작은 글씨</a:t>
                </a:r>
                <a:endPara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20F31FEA-F9EA-BFDF-CCF8-49000C5596FC}"/>
                  </a:ext>
                </a:extLst>
              </p:cNvPr>
              <p:cNvSpPr/>
              <p:nvPr/>
            </p:nvSpPr>
            <p:spPr>
              <a:xfrm>
                <a:off x="4283614" y="5314013"/>
                <a:ext cx="1537983" cy="44941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rgbClr val="1F3C67">
                    <a:alpha val="20000"/>
                  </a:srgbClr>
                </a:solidFill>
              </a:ln>
              <a:effectLst>
                <a:outerShdw blurRad="190500" dist="190500" dir="2700000" algn="tl" rotWithShape="0">
                  <a:srgbClr val="1F3C67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용어 난이도</a:t>
                </a:r>
                <a:endPara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7E19D404-BFBC-DFAD-00BD-48817144A206}"/>
                  </a:ext>
                </a:extLst>
              </p:cNvPr>
              <p:cNvSpPr/>
              <p:nvPr/>
            </p:nvSpPr>
            <p:spPr>
              <a:xfrm>
                <a:off x="5921139" y="5314013"/>
                <a:ext cx="1537983" cy="44941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rgbClr val="1F3C67">
                    <a:alpha val="20000"/>
                  </a:srgbClr>
                </a:solidFill>
              </a:ln>
              <a:effectLst>
                <a:outerShdw blurRad="190500" dist="190500" dir="2700000" algn="tl" rotWithShape="0">
                  <a:srgbClr val="1F3C67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모바일 인증</a:t>
                </a:r>
                <a:endPara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49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6D608-BABF-FE1B-8BD6-D34EAFB48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00429AD-A9FE-EA5F-E0CC-A5C7BDAD6A82}"/>
              </a:ext>
            </a:extLst>
          </p:cNvPr>
          <p:cNvSpPr txBox="1"/>
          <p:nvPr/>
        </p:nvSpPr>
        <p:spPr>
          <a:xfrm>
            <a:off x="778495" y="673792"/>
            <a:ext cx="3735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이론적 기반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F438A00-3745-C9CE-0B8A-638D21557E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56C8E2-3B68-C9FC-0D58-1D1D2D9B0578}"/>
              </a:ext>
            </a:extLst>
          </p:cNvPr>
          <p:cNvSpPr txBox="1"/>
          <p:nvPr/>
        </p:nvSpPr>
        <p:spPr>
          <a:xfrm>
            <a:off x="1134095" y="1593928"/>
            <a:ext cx="27131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중요성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8433777-1364-7A01-C354-66FBA6FA7430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E5045-B257-D138-BB03-F14C37734A78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현실 적합성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F8216A79-1292-91EA-AF4C-1EEF12F13413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94B957B1-88DE-8C26-4AD8-95559584CBE3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F25B433B-FEC9-B7B9-05FF-8B627475FE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pic>
        <p:nvPicPr>
          <p:cNvPr id="30" name="그림 29" descr="인간의 얼굴, 의류, 일러스트레이션, 아니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FD3F1D-444D-A207-381A-0006A66F8D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137" y="4521820"/>
            <a:ext cx="4173682" cy="2782455"/>
          </a:xfrm>
          <a:prstGeom prst="rect">
            <a:avLst/>
          </a:prstGeom>
        </p:spPr>
      </p:pic>
      <p:grpSp>
        <p:nvGrpSpPr>
          <p:cNvPr id="34" name="그룹 33">
            <a:extLst>
              <a:ext uri="{FF2B5EF4-FFF2-40B4-BE49-F238E27FC236}">
                <a16:creationId xmlns:a16="http://schemas.microsoft.com/office/drawing/2014/main" id="{1C7ECE24-6BA3-C8D9-5D58-012A386F0AFC}"/>
              </a:ext>
            </a:extLst>
          </p:cNvPr>
          <p:cNvGrpSpPr/>
          <p:nvPr/>
        </p:nvGrpSpPr>
        <p:grpSpPr>
          <a:xfrm>
            <a:off x="1452099" y="3068638"/>
            <a:ext cx="7029024" cy="866054"/>
            <a:chOff x="1452099" y="3068637"/>
            <a:chExt cx="6956986" cy="1113494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978A43E0-D991-D6B0-3484-601DA509BA28}"/>
                </a:ext>
              </a:extLst>
            </p:cNvPr>
            <p:cNvSpPr/>
            <p:nvPr/>
          </p:nvSpPr>
          <p:spPr>
            <a:xfrm>
              <a:off x="1452099" y="3068637"/>
              <a:ext cx="2215731" cy="11134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당사자</a:t>
              </a:r>
              <a:br>
                <a:rPr kumimoji="0" lang="en-US" altLang="ko-KR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en-US" altLang="ko-KR" sz="16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(</a:t>
              </a:r>
              <a:r>
                <a:rPr kumimoji="0" lang="ko-KR" altLang="en-US" sz="16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고령층</a:t>
              </a:r>
              <a:r>
                <a:rPr kumimoji="0" lang="en-US" altLang="ko-KR" sz="16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)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D096A36E-0CDF-0CA9-199D-DB5365E499E2}"/>
                </a:ext>
              </a:extLst>
            </p:cNvPr>
            <p:cNvSpPr/>
            <p:nvPr/>
          </p:nvSpPr>
          <p:spPr>
            <a:xfrm>
              <a:off x="3822726" y="3068638"/>
              <a:ext cx="2215731" cy="11134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현장 실무자</a:t>
              </a:r>
              <a:br>
                <a:rPr kumimoji="0" lang="en-US" altLang="ko-KR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동주민센터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콜센터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)</a:t>
              </a:r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381AB3B7-AB87-6E7E-89FD-F3A6C092D92F}"/>
                </a:ext>
              </a:extLst>
            </p:cNvPr>
            <p:cNvSpPr/>
            <p:nvPr/>
          </p:nvSpPr>
          <p:spPr>
            <a:xfrm>
              <a:off x="6193354" y="3068638"/>
              <a:ext cx="2215731" cy="11134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지원 조직</a:t>
              </a:r>
              <a:br>
                <a:rPr lang="en-US" altLang="ko-KR" sz="19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(IT·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법무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)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6BCF16D-91E3-11C7-AA7C-E2FFBA847BEB}"/>
              </a:ext>
            </a:extLst>
          </p:cNvPr>
          <p:cNvSpPr txBox="1"/>
          <p:nvPr/>
        </p:nvSpPr>
        <p:spPr>
          <a:xfrm>
            <a:off x="945424" y="4020156"/>
            <a:ext cx="7823168" cy="843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실제 화면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서식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동선 위에 손을 얹어 수정하게 함으로써 </a:t>
            </a:r>
            <a:b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미세한 마찰을 앞단에서 제거</a:t>
            </a:r>
            <a:endParaRPr lang="en-US" altLang="ko-KR" sz="2000" spc="-80" dirty="0">
              <a:solidFill>
                <a:srgbClr val="0B2EB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7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6A221-46C9-DBD6-4EDD-71D4F94B6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97203D8-0580-192A-3AAB-D84E122CB629}"/>
              </a:ext>
            </a:extLst>
          </p:cNvPr>
          <p:cNvSpPr txBox="1"/>
          <p:nvPr/>
        </p:nvSpPr>
        <p:spPr>
          <a:xfrm>
            <a:off x="778495" y="673792"/>
            <a:ext cx="3735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이론적 기반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89D2F8-EB38-8984-9A7E-E005A119F1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C9A12-444C-3163-7EDF-7C237691A7FE}"/>
              </a:ext>
            </a:extLst>
          </p:cNvPr>
          <p:cNvSpPr txBox="1"/>
          <p:nvPr/>
        </p:nvSpPr>
        <p:spPr>
          <a:xfrm>
            <a:off x="1134095" y="1593928"/>
            <a:ext cx="27131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중요성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9633C24-9558-CA75-1619-D978E31F006A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0F2C67-4B2E-60FD-17DA-AEDB17CEE000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현실 적합성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FABEEDE-99B4-0EE2-657E-CCA80A3E280F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EBA08017-5D31-68A9-AA67-17C6F8655172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433C0E80-5D15-7A72-5D0C-9D3F175D0B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FEEB32D7-481A-58F8-7C6C-E3845E4F9347}"/>
              </a:ext>
            </a:extLst>
          </p:cNvPr>
          <p:cNvGrpSpPr/>
          <p:nvPr/>
        </p:nvGrpSpPr>
        <p:grpSpPr>
          <a:xfrm>
            <a:off x="1572524" y="3068638"/>
            <a:ext cx="2784409" cy="2784409"/>
            <a:chOff x="1067900" y="2691960"/>
            <a:chExt cx="2308380" cy="2308380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83220BC4-6D5E-2992-7557-A08F473AAF4B}"/>
                </a:ext>
              </a:extLst>
            </p:cNvPr>
            <p:cNvSpPr/>
            <p:nvPr/>
          </p:nvSpPr>
          <p:spPr>
            <a:xfrm>
              <a:off x="1067900" y="2691960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0E0894-9168-8F7F-5B91-70209A2658B2}"/>
                </a:ext>
              </a:extLst>
            </p:cNvPr>
            <p:cNvSpPr txBox="1"/>
            <p:nvPr/>
          </p:nvSpPr>
          <p:spPr>
            <a:xfrm>
              <a:off x="1538349" y="4008640"/>
              <a:ext cx="1367490" cy="3380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Elinor Ostrom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C871C6-8CE0-2138-0618-5A8636126F18}"/>
                </a:ext>
              </a:extLst>
            </p:cNvPr>
            <p:cNvSpPr txBox="1"/>
            <p:nvPr/>
          </p:nvSpPr>
          <p:spPr>
            <a:xfrm>
              <a:off x="1182189" y="3460492"/>
              <a:ext cx="2079806" cy="5454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엘리너</a:t>
              </a: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r>
                <a:rPr lang="ko-KR" altLang="en-US" sz="3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오스트롬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pic>
          <p:nvPicPr>
            <p:cNvPr id="8" name="그림 7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9B50DDD-570D-8C4A-3B86-EB88F8C6C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29600" y="2942586"/>
              <a:ext cx="614408" cy="520158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BF52504-9D31-8FC8-1B83-ADB1D6E847F1}"/>
              </a:ext>
            </a:extLst>
          </p:cNvPr>
          <p:cNvGrpSpPr/>
          <p:nvPr/>
        </p:nvGrpSpPr>
        <p:grpSpPr>
          <a:xfrm>
            <a:off x="7928245" y="2778784"/>
            <a:ext cx="3922084" cy="1263679"/>
            <a:chOff x="3965516" y="2790917"/>
            <a:chExt cx="3922084" cy="12636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244CFE-FAF9-C3F7-DD5D-A1EC371840FE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126367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대상자들이 설계 과정에 직접 참여할 때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규칙 준수율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과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지속가능성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UP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A24EC71-8D79-5471-FC74-C86BEFC7C28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8D81EB47-506C-6FC4-CC51-A61696D5629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117A869A-91F6-92FF-6442-EAF192DEDEF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3ED4D75-26EA-BF27-C50A-004E199636DF}"/>
              </a:ext>
            </a:extLst>
          </p:cNvPr>
          <p:cNvGrpSpPr/>
          <p:nvPr/>
        </p:nvGrpSpPr>
        <p:grpSpPr>
          <a:xfrm>
            <a:off x="7928245" y="4129602"/>
            <a:ext cx="3922084" cy="1377579"/>
            <a:chOff x="7928245" y="4129602"/>
            <a:chExt cx="3922084" cy="1377579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26DA3B79-178B-9CAB-CCBC-35D938C9AF3A}"/>
                </a:ext>
              </a:extLst>
            </p:cNvPr>
            <p:cNvGrpSpPr/>
            <p:nvPr/>
          </p:nvGrpSpPr>
          <p:grpSpPr>
            <a:xfrm>
              <a:off x="7928245" y="4129602"/>
              <a:ext cx="3922084" cy="863570"/>
              <a:chOff x="3965516" y="2790917"/>
              <a:chExt cx="3922084" cy="86357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97F23C-C1E9-6889-72E2-71ED9D1FF52E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3605378" cy="86357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lvl="0" latinLnBrk="0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시민들의 </a:t>
                </a:r>
                <a:r>
                  <a:rPr lang="ko-KR" altLang="en-US" sz="2000" spc="-80" dirty="0" err="1">
                    <a:solidFill>
                      <a:srgbClr val="0B2EB7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암묵지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 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활용 시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, </a:t>
                </a:r>
                <a:b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</a:b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더 견고한 정책 설계 가능</a:t>
                </a:r>
                <a:endPara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id="{D58052E1-F593-E528-10E1-5630D44D35BF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22" name="원호 21">
                  <a:extLst>
                    <a:ext uri="{FF2B5EF4-FFF2-40B4-BE49-F238E27FC236}">
                      <a16:creationId xmlns:a16="http://schemas.microsoft.com/office/drawing/2014/main" id="{2938F710-308E-275B-5FCF-EB427802A44A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C47AA062-B943-0854-6BC8-45EB3CB112C2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C6381E-9358-B50A-D840-9777F17777F7}"/>
                </a:ext>
              </a:extLst>
            </p:cNvPr>
            <p:cNvSpPr txBox="1"/>
            <p:nvPr/>
          </p:nvSpPr>
          <p:spPr>
            <a:xfrm>
              <a:off x="8244951" y="5080310"/>
              <a:ext cx="3367970" cy="4268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언제</a:t>
              </a:r>
              <a:r>
                <a:rPr lang="en-US" altLang="ko-KR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어디서</a:t>
              </a:r>
              <a:r>
                <a:rPr lang="en-US" altLang="ko-KR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무엇이 막히는지</a:t>
              </a:r>
              <a:endParaRPr lang="en-US" altLang="ko-KR" sz="1850" spc="-70" dirty="0">
                <a:solidFill>
                  <a:srgbClr val="072087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9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12898</TotalTime>
  <Words>5842</Words>
  <Application>Microsoft Office PowerPoint</Application>
  <PresentationFormat>와이드스크린</PresentationFormat>
  <Paragraphs>557</Paragraphs>
  <Slides>56</Slides>
  <Notes>51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64" baseType="lpstr">
      <vt:lpstr>나눔스퀘어 네오 Bold</vt:lpstr>
      <vt:lpstr>나눔스퀘어 네오 Heavy</vt:lpstr>
      <vt:lpstr>나눔스퀘어 네오 Regular</vt:lpstr>
      <vt:lpstr>맑은 고딕</vt:lpstr>
      <vt:lpstr>카페24 아네모네</vt:lpstr>
      <vt:lpstr>카페24 아네모네에어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윤호 남</dc:creator>
  <cp:lastModifiedBy>USER</cp:lastModifiedBy>
  <cp:revision>2845</cp:revision>
  <dcterms:created xsi:type="dcterms:W3CDTF">2025-08-10T23:59:04Z</dcterms:created>
  <dcterms:modified xsi:type="dcterms:W3CDTF">2025-11-11T02:08:44Z</dcterms:modified>
</cp:coreProperties>
</file>