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2" r:id="rId2"/>
    <p:sldId id="626" r:id="rId3"/>
    <p:sldId id="651" r:id="rId4"/>
    <p:sldId id="373" r:id="rId5"/>
    <p:sldId id="258" r:id="rId6"/>
    <p:sldId id="650" r:id="rId7"/>
    <p:sldId id="675" r:id="rId8"/>
    <p:sldId id="676" r:id="rId9"/>
    <p:sldId id="694" r:id="rId10"/>
    <p:sldId id="652" r:id="rId11"/>
    <p:sldId id="677" r:id="rId12"/>
    <p:sldId id="678" r:id="rId13"/>
    <p:sldId id="679" r:id="rId14"/>
    <p:sldId id="653" r:id="rId15"/>
    <p:sldId id="654" r:id="rId16"/>
    <p:sldId id="680" r:id="rId17"/>
    <p:sldId id="681" r:id="rId18"/>
    <p:sldId id="655" r:id="rId19"/>
    <p:sldId id="656" r:id="rId20"/>
    <p:sldId id="657" r:id="rId21"/>
    <p:sldId id="682" r:id="rId22"/>
    <p:sldId id="658" r:id="rId23"/>
    <p:sldId id="659" r:id="rId24"/>
    <p:sldId id="660" r:id="rId25"/>
    <p:sldId id="661" r:id="rId26"/>
    <p:sldId id="662" r:id="rId27"/>
    <p:sldId id="683" r:id="rId28"/>
    <p:sldId id="663" r:id="rId29"/>
    <p:sldId id="664" r:id="rId30"/>
    <p:sldId id="684" r:id="rId31"/>
    <p:sldId id="685" r:id="rId32"/>
    <p:sldId id="665" r:id="rId33"/>
    <p:sldId id="686" r:id="rId34"/>
    <p:sldId id="666" r:id="rId35"/>
    <p:sldId id="667" r:id="rId36"/>
    <p:sldId id="687" r:id="rId37"/>
    <p:sldId id="668" r:id="rId38"/>
    <p:sldId id="669" r:id="rId39"/>
    <p:sldId id="670" r:id="rId40"/>
    <p:sldId id="671" r:id="rId41"/>
    <p:sldId id="688" r:id="rId42"/>
    <p:sldId id="672" r:id="rId43"/>
    <p:sldId id="689" r:id="rId44"/>
    <p:sldId id="690" r:id="rId45"/>
    <p:sldId id="695" r:id="rId46"/>
    <p:sldId id="673" r:id="rId47"/>
    <p:sldId id="674" r:id="rId48"/>
    <p:sldId id="692" r:id="rId49"/>
    <p:sldId id="298" r:id="rId50"/>
    <p:sldId id="693" r:id="rId51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284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7A52C4"/>
    <a:srgbClr val="9A5CC8"/>
    <a:srgbClr val="0B2EB7"/>
    <a:srgbClr val="072087"/>
    <a:srgbClr val="FF7674"/>
    <a:srgbClr val="C5A3DF"/>
    <a:srgbClr val="8495DA"/>
    <a:srgbClr val="C2CAED"/>
    <a:srgbClr val="644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2" autoAdjust="0"/>
    <p:restoredTop sz="66667" autoAdjust="0"/>
  </p:normalViewPr>
  <p:slideViewPr>
    <p:cSldViewPr snapToGrid="0">
      <p:cViewPr varScale="1">
        <p:scale>
          <a:sx n="44" d="100"/>
          <a:sy n="44" d="100"/>
        </p:scale>
        <p:origin x="66" y="516"/>
      </p:cViewPr>
      <p:guideLst>
        <p:guide orient="horz" pos="1933"/>
        <p:guide pos="5722"/>
        <p:guide pos="483"/>
        <p:guide orient="horz" pos="3952"/>
        <p:guide pos="2842"/>
        <p:guide orient="horz" pos="1570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F94A9-F726-5EED-5A76-CE276A6F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E15778-FC6D-96AE-7D31-F52E3C320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E9061B-8832-78E0-6A8A-097215DF6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시각화 전문가로의 컴퓨터 비전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(Computer Vision)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기계가 시각 정보를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해석할 수 있도록 하는 기술입니다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얼굴 인식이나 사물 감지를 생각해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설계 단계에서는 사용자가 프로토타입과 상호작용하거나 공간을 탐색하는 방식을 분석하는 데 도움이 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F471FA-FB18-B714-FF81-3CAACE09F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9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D4CCD-9A9E-63BE-58CF-CC92668D4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D7A4DE3-F468-0AB2-F252-5D06AF29F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63DB6F-E7D2-FDEE-34F2-B0E02076E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LLM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대규모 언어모형으로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ChatGPT, Gemini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고도화된 자동성 기능입니다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더불어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모델과 효과적으로 상호작용하여 최상의 결과물을 도출하는 능력인 프롬프트 엔지니어링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(Prompt Engineering)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중요한 역할을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E29DBEC-CBD9-E081-BE00-3C0A67D96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27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B66B3-0E2B-45FF-F390-A38BF02DB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248D963-7CB1-45A7-8EC3-419DF14CE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83554D-D289-74D0-0F09-5219F3B3C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머신러닝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자연어 처리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(NLP),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컴퓨터 비전과 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현대 정책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디자인과 혁신의 구조에 완벽하게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녹아들어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기술은 통찰력을 얻고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창의력을 발휘하며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해결책을 개선하는 능력을 향상시켜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기술과 사람이 협력하여 세계에서 가장 시급한 문제들을 해결하는 미래를 향해 나아가게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F3EEE9-49B4-076A-0EE7-29BE2D9A4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68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51BBD-C17B-929B-4C4B-53D79A823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1A871D-6D2C-9E6A-BCBF-E0CB92E6A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54BDD8-26D2-0928-5DDC-CFF1F41CA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과정에 참여하면 무슨 일이 일어날까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상상해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분주한 정책실험실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(Policy Lab)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회의실에 앉아 곳곳에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포스트잇이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붙어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팀원들은 프로토타입 주위에 모여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비서가 당신의 브레인스토밍에 합류하여 데이터 기반 인사이트를 제공하고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당신이 적어두는 것보다 더 빠르게 아이디어를 떠올리는 모습을 상상해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창의력과 인공지능이 만날 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한 단계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 몇 단계 업그레이드된 결과를 제시할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F83A28-517F-BA11-F7AD-A13FBDB16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98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6BC4-250C-57C7-04A7-72EC73E8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88EB26B-70A8-5BEA-3250-E56D9D523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F6A2800-4BFC-D99D-7A2F-C61507B7F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디자인 프로세스에 통합하는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해결과 혁신에 대한 우리의 접근 방식을 변화시키는 패러다임의 전환입니다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43C2F1-3446-9F86-C77B-6048696F0F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20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1ACFD-2CCF-B359-2E36-A38B543D5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164C7F-9DA2-34D2-2B27-D3EAF959D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13DF54-0439-8AF4-EB82-B25AB8ECD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근본적인 원칙인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 중심적인 접근 방식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(Human Centered Design Approach)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바꾸지 않으며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오히려 이를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강화하는 강력한 도구를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데이터를 더욱 효과적으로 수집 및 분석하고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다양한 해결책을 더욱 신속하게 생성하며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더욱 정확하게 결과를 예측할 수 있도록 지원합니다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17A9AA-4E09-B4CE-4DBF-14BE3A38E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85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33F3F-310C-A99D-3B95-7BA23EFB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CDCB34-6E5D-3FE3-5712-6A33EA8CD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745EF66-700C-AFA6-840F-0666EBF35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어떻게 디자인 사고를 향상시킬까요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 단계에서 인간의 능력을 확장하고 향상시킵니다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공감 및 탐색 단계의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AI(Empathize &amp; Discover)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문제를 깊이 이해하는 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공감은 사람들을 깊이 이해하는 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인간 중심 디자인의 핵심입니다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인간의 공감이나 인간적 연결을 대체하는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데이터와 연구의 수집 및 분석 방식을 자동화하여 프로세스를 더욱 효율적이고 통찰력 있게 만듭니다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7D001E-60C6-CCFF-C486-89D8AA997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535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C0684-FBED-041D-E416-48FCA5F5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3F82177-5582-8E69-0B47-91EB317DD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6CBEF0D-50C0-58BE-2697-1459DCDE2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활용한 감정 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(Sentiment Analysis)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소셜 미디어 게시물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설문조사 응답을 분석하여 사람들이 제품이나 경험에 대해 어떻게 생각하는지 파악하고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기존 인터뷰만으로는 간과했을 수 있는 문제점을 파악할 수 있습니다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활용한 행동 패턴 인식입니다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머신러닝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알고리즘은 사람이 간과하기 쉬운 사용자 행동의 미묘한 패턴을 포착하여 더욱 사용자 친화적인 레이아웃을 설계하는 데 도움을 줍니다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설문조사도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실시간으로 사용자의 응답을 기반으로 질문을 조정하여 더욱 관련성 있고 상세한 피드백을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전통적으로 사용자의 니즈는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설문조사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관찰 세션 등 많은 시간과 노력이 필요하며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모든 과정은 수동으로 진행 및 분석됩니다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2280FB-71ED-7833-889C-EAD5808B1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829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2445E-D876-85CF-F0B9-803CFEB2F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EF117B-C6A2-0D49-1E49-4561F3DDE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DAF8BA-F1EE-1537-0400-C3FA51D14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설문조사 및 감정 분석을 통해 이 과정을 간소화합니다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고급 설문조사는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실시간으로 사용자의 응답을 기반으로 질문을 조정하여 더욱 관련성 있고 상세한 피드백을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응답을 신속하게 처리하여 주요 주제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기회 영역을 파악할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정책디자이너는 모든 피드백을 수동으로 정리하지 않고도 많은 인터뷰 참여자가 특정 주제에 대해 어떻게 생각하는지 파악할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더 짧은 시간 안에 사람들이 진정으로 필요로 하고 원하는 것이 무엇인지 더 깊이 이해할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A687E3-9752-8E53-D7A6-200AE321F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71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5444F-9FF5-7D18-472E-86DEBC7A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50CF3DB-4154-E42D-67EB-2CC0B34D3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D4B334-BB99-A156-7A0B-6BC7CD15D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인간 상호작용을 대체하는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증강하는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제공하는 통찰력을 통해 일대일 사용자 인터뷰에서 더 나은 질문을 던지고 심층적인 대화를 나눌 수 있습니다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B43978C-4C09-B6FD-F7E7-67B978515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2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AAD-B041-CF8A-DB24-5E4C1ED2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7235F-A1A1-B623-9170-865A8A31E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00A60F-0D77-8F30-CCC5-16701EA0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수업에서는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#1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인공지능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(AI)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중심적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방법론인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(Design Thinking)이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결합하여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패러다임을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형성하고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각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단계별로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주는지에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이야기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0C4CA5-0BAB-3C77-4F5E-E0F4A670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2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D07DE-A804-E794-0E1C-3645B42B8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720EBA-0578-68A9-75EC-628F5C917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9B1D5F-9763-939E-F899-7C16D4A68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공감 시뮬레이션도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행동 데이터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리스닝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 분석 등으로 공감의 폭과 깊이가 확장되며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가상 페르소나를 활용해 다양한 시나리오의 고객 공감을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얻는 풍부한 인사이트는 정책디자이너가 더 짧은 시간 안에 사람들이 진정으로 필요로 하고 원하는 것이 무엇인지 더 깊이 이해할 수 있도록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돕습니다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요구 사항의 미묘한 차이를 이해하면 더욱 개인화되고 효과적인 솔루션을 만들 수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디자인이 혁신적일 뿐만 아니라 인간의 요구 사항과 깊이 일치하도록 보장합니다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806693-CA56-FFAA-603A-675A76549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21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F4B13-0885-4591-C8F7-6BD90812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717CA5-BED0-A946-EDE2-51BF46BA16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B75BE8-C6BC-E7FA-845F-5B78DBDD3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두번쨰는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문제 정의 단계의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AI(Define)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 정의 단계에서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우리가 수집한 모든 데이터를 이해하도록 돕고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올바른 문제를 해결할 수 있도록 보장합니다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방대한 데이터를 분석하여 인간이 놓치기 쉬운 패턴과 통찰력을 찾아냄으로써 비판적 사고 능력을 크게 향상시킬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.#3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방대한 양의 데이터를 처리하여 당장 눈에 띄지 않을 수 있는 추세와 패턴을 파악하는 데 탁월합니다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능력은 복잡한 문제를 이해하고 대규모 데이터 세트를 이해하는 데 매우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79BC47-0EB4-C4CB-D751-5387777E7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773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4C5E5-9D48-BF59-E0DE-5563C539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178D3D-C8B4-85C4-BDF1-33F792AA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2217FB-5E02-3A1F-C822-5CD1A0B4F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데이터를 이해함으로써 리더는 더욱 정보에 기반하고 효과적인 설계 솔루션을 도출하는 데 필요한 귀중한 인사이트를 얻을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간과될 수 있는 중요한 정보를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표면화하여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직관만이 아닌 포괄적인 데이터 분석을 기반으로 의사 결정을 내릴 수 있도록 지원합니다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혁신적일 뿐만 아니라 데이터 기반의 효과적인 솔루션으로 이어져 성공 가능성을 높입니다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B7EAE9-085A-737B-DDA4-9DC3D61F5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47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61AB1-4067-BABA-B3D9-10E02B2D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1EC305D-6F12-4FE4-E781-A4BE5008C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366583-594A-4042-AB4C-EC4F60842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0"/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예로 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찻째가</a:t>
            </a:r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패턴 인식입니다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머신러닝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알고리즘은 방대한 데이터 세트를 분석하여 추세와 상관관계를 파악할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한 의료 프로젝트에서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병원 구조와 환자 회복 시간 사이의 예상치 못한 연관성을 발견하는 데 도움을 주었습니다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0"/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둘쨰는</a:t>
            </a:r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예측 분석입니다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디자인 결정의 잠재적 결과를 예측하여 팀이 과제를 예측하는 데 도움을 줄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저희는 이 기술을 도시 계획팀이 제안된 도시 설계를 기반으로 교통 흐름 변화를 예측하는 데 활용했습니다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데이터를 제공하지만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의미를 해석하는 데는 여전히 인간의 지혜가 필요합니다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비판적 사고는 팀 스포츠입니다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당신과 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드림팀입니다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0F2C06-ADF5-6DE8-4A94-18A5940FB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8000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0202F-DFEC-6975-9A27-9D25AD77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25DFBBF-EEB2-F028-2631-C2C04834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170C27-5058-4C65-7529-03893E082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시각화를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복잡한 데이터 세트를 이해하기 쉬운 시각적 표현으로 변환하여 핵심 문제를 신속하게 파악할 수 있도록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돕습니다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LLM(Large Language Model)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활용한 정성적 데이터 분석 및 요약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 및 인사이트 도출하는 리서치의 통합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Figma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FigJam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기능을 통한 협업 과정 간소화 및 팀 생산성 향상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Noteboolk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LM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통한 마인드맵을 통한 구조화 등을 사용할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123C58-66D7-8F04-FBD5-8FDB0490A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97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A530-CF38-2645-8D14-2583A497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8C4DE4-30B7-ACD6-27E9-D0FD9C9E6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11F3A3-AF9E-A793-C948-AD4607EB8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추세와 상관관계를 강조할 수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중요성을 해석하고 올바른 문제 진술을 구성하는 것은 여전히 인간의 몫입니다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8FEF00-FCCF-CE0A-1AE3-B97D9E015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938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2A1EE-8BFB-92F0-3463-82510562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7D8048-6DD6-9A63-7005-A49F0F47D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92E7C0-E1C9-A104-D8B7-1931A3E8C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아이디어 창출 및 프로토타입 제작에서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활용입니다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도구는 과거에 효과가 있었던 사례를 살펴보고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트렌드를 파악하여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새롭고 창의적인 아이디어를 창출하는 데 도움을 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유사 분야의 성공적인 디자인을 분석하고 혁신적인 기능이나 디자인 요소를 제안할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창의적인 사고를 확장하고 리더들이 다양한 가능성을 고려하도록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B835A0-E993-3742-1547-84E21CD38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278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8983F-A999-6CD6-DC05-C761F553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E7E424C-9EA4-2C4D-3E3A-53B783DEA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F80145D-6463-37FC-E054-9B42FA78E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프로토타입 제작 속도도 높일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 알고리즘은 우리가 설정한 특정 기준에 따라 다양한 디자인 옵션을 빠르게 생성할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짧은 시간 안에 더 많은 아이디어를 테스트하고 탐구할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활용하면 프로토타입을 신속하게 제작하고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피드백을 수집하고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F62FA4-FFA4-9FAE-39EE-909734237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424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0705B-AE7B-94EB-C610-EE0CF3B3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BD6A49-54D9-1CD5-0D12-F1D8D1D79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A0217F3-2D74-9A79-9FEB-18778C73C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브레인스토밍 및 프로토타입 제작 단계에 통합하는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혁신과 민첩성을 중시하는 문화를 조성하는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도구는 팀이 창의적으로 사고하고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과감하게 실험하며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중심 솔루션을 그 어느 때보다 빠르게 구현할 수 있도록 지원합니다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13E20B-2B1F-FA75-1774-D6F8A42BE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060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B4E94-13CE-6A42-FE8D-5F71C1C4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C38EDC-CFE7-54D8-6AFF-ABB7A1415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AE63E9-E630-DCF3-458E-88AD569A8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도입함으로써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아이디어를 더욱 효율적으로 개발하고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개선하도록 이끌고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최종 결과물이 혁신적이면서도 인간의 니즈에 부합하도록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5D4154-A4A3-EF6B-51F6-947AD2E7C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61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A3C17-16B4-199C-CB3B-B386C0B0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7456D6-3EDD-03EE-50BE-0379F02CF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693D7C-F968-56AE-F6B4-C4DB61659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단순히 작업을 자동화하는 수준을 넘어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창의적인 아이디어까지 생성할 수 있는 단계에 도달했습니다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기술적 변화는 우리가 문제를 정의하고 해결책을 모색하는 방식의 근본적인 변화를 요구합니다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DC4246-B967-2AE1-580E-FCE375C44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8401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7C63D-3075-0BA5-6655-6C02683D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ED77C0-72E8-3888-59F3-4B2C85C4B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49B6CF-8B07-A45D-22D6-FC5EA09F8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브레인스토밍 세션에서 몇 가지 아이디어만 더 떠올랐으면 좋겠다고 생각했던 기억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있으신가요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그 바람을 들어줄 뿐만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이상을 실현해 드립니다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3D65AC-0DB8-CCDF-536F-4DE5D5971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431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7DC94-1E71-0C99-431A-90354D6E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5CC2EC3-7E13-EFCF-D180-82C60A311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8706062-D5BA-4227-D87A-DC5BFB124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0"/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 </a:t>
            </a:r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브레인스토밍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GPT-3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같은 도구는 프롬프트를 기반으로 수백 가지 아이디어를 생성할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IDEO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에서는 이 도구를 활용하여 창의적인 장벽을 허물고 미처 생각하지 못했던 방향을 모색해 왔습니다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0"/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신속한 프로토타이핑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도구를 사용하면 아이디어를 시각적 또는 기능적 프로토타입으로 빠르게 구현할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최근 저희는 생성 디자인 소프트웨어를 사용하여 일반적으로 스케치 다섯 개를 하는 데 걸리는 시간 안에 의자 디자인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제작했습니다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결과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사용자와 함께 테스트할 수 있는 옵션이 더욱 </a:t>
            </a:r>
            <a:r>
              <a:rPr lang="ko-KR" alt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다양해졌습니다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생성한 아이디어를 최종 솔루션이 아닌 발판으로 활용하세요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AD1AA8-B441-C957-CE98-BEC1A3519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03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9159D-4B8B-670C-C9DA-EF78042BF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1B9D3F-46C7-51D4-93C1-A8E08FDB0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487138-A4AE-C7E8-2ACB-B721A2361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테스트 및 반복의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초고속 피드백을 가능하게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피드백을 수집하고 솔루션을 개선하는 과정을 훨씬 더 쉽고 빠르게 만들어 작업의 테스트 및 반복 단계를 향상시킬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리더들에게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테스트 및 반복 단계에 통합하는 것은 더욱 효율적이고 사용자 중심적인 디자인 프로세스를 구축하는 것을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도구는 상세한 인사이트와 신속한 피드백을 제공하여 최종 결과물이 효과적이고 사용자 친화적이도록 보장합니다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팀은 필요한 조정을 신속하고 지속적으로 수행하여 디자인을 개선하고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궁극적으로 사용자 요구를 충족하는 더 나은 솔루션을 개발할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피드백을 받기 위해 몇 주씩 기다리던 시대는 지났습니다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#6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덕분에 테스트가 거의 실시간 프로세스로 바뀌고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51A7D-F666-6CD1-129E-9E3CE2296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676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F71F4-BEE8-0141-56B3-6CE108696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4DAF682-9469-F0F7-2DB9-2C3871EA0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F1ADE96-B7AF-122F-943E-7181D0E7E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latinLnBrk="0"/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자동화된 테스트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프로토타입과의 사용자 상호작용을 </a:t>
            </a:r>
            <a:r>
              <a:rPr lang="ko-KR" altLang="en-US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시뮬레이션하여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사용자에게 도달하기도 전에 잠재적인 사용성 문제를 파악할 수 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활용하여 복잡한 앱 인터페이스를 개선하고 테스트 시간을 절반으로 단축했습니다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 latinLnBrk="0"/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실시간 분석</a:t>
            </a:r>
            <a:r>
              <a:rPr lang="en-US" altLang="ko-KR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실시간 사용자 테스트 중에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얼굴 표정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음성 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상호작용을 분석하여 즉각적인 인사이트를 제공합니다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통해 저희 팀은 매장 공간 디자인을 즉석에서 조정하여 최종 결과를 획기적으로 개선할 수 있었습니다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F897B3-AEEB-06AF-C4AF-C4218D964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663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A96C-140B-AF7E-D430-ED9E4791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8205B0-ECE7-11BB-93EF-C05296B8E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079496E-73E4-0374-BFA7-1EFE80DD5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테스트 속도를 높일 수는 있지만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사용자를 관찰하는 것만큼 효과적인 것은 없습니다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인간의 관찰을 대체하는 것이 아니라 보완하는 데 활용하세요</a:t>
            </a:r>
            <a:r>
              <a:rPr lang="en-US" altLang="ko-K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D0C84A-E9B0-2C79-20D7-3010708EB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252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487A-3065-DE93-7CF4-B8FB6F53A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C581C7D-594B-C699-03B2-C83ABCE929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103E11-8335-9D26-865D-C5C62894C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정책디자인과정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씽킹과정에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주요 영향은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 속도 가속화입니다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 프로세스 전반의 속도를 획기적으로 높여 동일 목표를 더 적은 시간과 자원으로 달성 가능하게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아이디어 폭 확장입니다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넓은 리서치 영역을 다루고 다양한 아이디어를 탐색하여 최적화된 솔루션 도달 가능성을 높입니다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디자이너의 역할 변화입니다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도구를 활용하는 디자이너는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확장된 디자이너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것이며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디자인 일자리가 창출되고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BBBEA1-4365-184D-AA19-8526AF010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200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25805-E029-50EF-6F56-123A68F32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189329-F47C-BB36-A465-BE138F2D0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CF15177-7FAE-C70F-6F3E-04F41BB5D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통합하면 어떤 이점이 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통합하면 다음과 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핵심적인 이점을 얻을 수 있습니다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첫째는 향상된 창의성 및 아이디어 창출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(Enhanced idea generation)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과거 데이터를 기반으로 획기적인 솔루션을 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 도구를 활용하여 다양한 디자인 가능성을 탐색함으로써 인지적 편향을 깨고 창의적인 지평을 넓혀줍니다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둘째는 향상된 효율성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(Improved efficiency)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반복적인 작업을 자동화하고 데이터 수집 및 분석을 간소화하여 설계 주기를 단축하며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신속한 프로토타입 제작 및 테스트를 가능하게 합니다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셋째는 데이터 기반 사용자 연구를 통한 심층적인 통찰력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(Deeper insights into user behavior)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방대한 데이터 세트를 분석하여 사용자 행동과 선호도에 대한 심층적인 통찰력을 제공합니다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예측 분석은 사용자 니즈와 트렌드를 예측하고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 분석은 사용자 피드백을 더욱 정확하게 해석할 수 있도록 지원합니다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넷째는 테스트 및 반복의 정확도 향상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(Greater accuracy in testing)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실시간 피드백과 성과 지표를 제공하여 반복 테스트의 효과를 향상시킵니다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비전통적인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솔루션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(Unconventional solutions)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제시하는 데이터 기반의 다양한 아이디어를 통해 인간 단독으로는 발견하기 어려웠던 새로운 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비전통적인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솔루션에 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B8C037-1BCE-1304-BD69-CE3156E35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285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CED92-DE02-1A52-E81B-286E5A7F3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3B35926-7EA8-02A9-3D21-342EBE065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249AA56-29AE-5C51-E372-5CB8D75AD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관심을 가져야 하는 이유는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인간을 대체하기 위해서가 아니라 인간의 역량을 증폭시키기 위해 존재하기 때문입니다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숫자를 처리하고 패턴을 파악할 수는 있지만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인간처럼 공감하거나 창의적으로 생각할 수는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직관과 창의력에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분석력이 결합될 때 비로소 혁신적인 결과가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B18B22-C048-8C34-D737-EE6158BDD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556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92B42-0A56-274B-D637-548339D87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6784856-E682-A827-03C1-4097E091B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5B480D4-3790-C724-5875-B782CC92C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사용할 때 고려해야 할 과제도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혁명이 흥미진진한 만큼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장애물도 없는 것은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프로세스에 통합할 때 고려해야 할 핵심 과제들을 성장의 기회로 삼아야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0832C3-9677-01FA-29CE-0CC0AA074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6783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B1DE7-5A17-4BB2-621A-26DB97EB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3C17B6-08A9-7AC9-2EC8-2A46A39EC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421A10-F941-C3B7-E13B-DD588FF64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직관과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기능의 균형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(Balancing Human with Machine)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인간의 창의성과 의사 결정을 대체하는 것이 아니라 향상시키도록 하는 것이 중요합니다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생성하는 모든 통찰력에 대해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실제 사람들에게 어떤 영향을 미칠까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자문해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프로세스의 중심에 사용자를 두어야 합니다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브레인스토밍 파트너로 활용하고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창의력을 활용하여 이러한 아이디어를 발전시키거나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결합하거나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완전히 뒤집어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F72877-AEA1-E797-C3EF-8562F8898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7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시대의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‘인간 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기계’의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대결이 아닌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공동 창의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(Co-Creation)’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시대를 의미합니다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핵심인 인간 중심적 접근 방식은 여전히 유효하며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오히려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가져오는 방대한 데이터와 무한한 아이디어의 홍수 속에서 인간의 공감 능력과 맥락 해석 능력이 더욱 중요해지고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E7FBD-94E1-2E4A-7709-24B4D77B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1D00FA-651C-2739-8877-C314FFAA1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CAC198-1757-24CA-EBEC-0296D2CC3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둘쨰는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인간 중심 디자인 유지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(Remaining Human-Centered)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통합에도 불구하고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항상 사용자 요구와 경험에 중점을 두어야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위해서는 사용자와 지속적으로 소통하고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피드백을 수집하며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 기대에 부응하는 솔루션을 지속적으로 개발해야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19B6CB-E9B9-D210-660D-B7F8D0849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0793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B10DB-476D-2BFD-7D39-1DD2F48A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DE6BA84-635D-FEDD-61C1-FC4502C4C1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F482477-6E61-D0E0-564E-7CDBC55CA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번째는 데이터 프라이버시 보장 및 윤리적인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(Data Privacy &amp; Ethics)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통합할 때 윤리적 문제를 해결하고 데이터 프라이버시 모범 사례를 구현하는 것은 매우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시스템이 투명하고 공정하며 사용자 프라이버시를 존중하도록 보장해야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사용에 대해 투명성을 유지하고 강력한 데이터 보호 조치를 구현해야 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사용자에게 항상 자신의 정보에 대한 통제권을 부여해야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FDFF8E-78F4-D5B6-14A8-C29BA3C0B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73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3BE98-C4A8-5F92-5CE4-510137B8A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D0C9BF-74A9-93A4-D348-E3A0ECE40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158E71-C6FA-285E-8443-7C960CAD7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번째는 변화에 대한 저항 극복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(Resistance to Change)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혁신과 적응력을 중시하는 문화를 조성하고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 팀이 새로운 도구와 방법론을 수용하도록 장려하는 동시에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필요한 지원과 교육을 제공하는 것이 중요합니다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D4EC8A1-F65D-F2FE-DE6D-99694BFBA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0154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57A7E-F9B8-D853-5194-E3F30696A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2BFB9C-AB0E-FF4D-32EB-6CFE7A004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D263EA-DB51-79DD-B4C6-4378900A6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및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사례 연구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결합은 이미 다양한 산업에서 혁신적인 성과를 내고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 연구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사용자 연구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의료 서비스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선도적인 의료 서비스 제공업체는 환자 요구를 파악하고 서비스 제공을 개선하는 데 어려움을 겪었습니다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감정 분석과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머신러닝을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활용하여 환자 피드백을 분석함으로써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회사는 주요 애로사항을 파악하고 맞춤형 서비스를 개선하여 환자 만족도를 향상시켰습니다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81CD93-55CB-D690-C132-E148EFBE8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2908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D8C0-B026-9BC1-B4B6-0EFB869E8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A60006-3F3F-0772-886C-A7270D590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724A01-11B4-7D0E-3EBC-3EE7B06DF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사례 연구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아이디어 구상 및 프로토타입 제작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스타트업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웨어러블 기기를 개발하고자 했던 한 기술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스타트업은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신속한 프로토타입 제작과 아이디어 도출에 어려움을 겪었습니다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생성적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 알고리즘과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기반 브레인스토밍 도구를 통합하여 아이디어 구상 및 프로토타입 제작 속도를 높였고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출시 준비가 완료된 웨어러블 기기를 기록적인 시간 안에 성공적으로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출시했습니디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0F9D16-BDD7-2A3D-97F0-754D8EBA0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825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AAEE-DBAD-A722-A6B9-11162BFA1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7F5525-A8E7-0B66-2AED-A957456A6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14279E-E9B2-C0CF-BB05-81D8C66B4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기업 활용 사례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(P&amp;G,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유니레버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P&amp;G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소비자 리뷰와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감정 분석을 통해 고객이 불편함을 겪는 세탁 경험을 파악했고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방식으로 새로운 액체 세제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디스펜서를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개발했습니다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유니레버는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제품 컨셉 개발 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시뮬레이션으로 조기 검증을 진행하고 있습니다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6C8B9E-0C89-564B-223F-FDAA1A69B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358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새로운 기술과 트렌드를 통해 디자인 사고를 지속적으로 변화시킬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118.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프로세스의 각 단계를 크게 향상시켜 혁신과 효율성을 촉진할 잠재력을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디자인 사고를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대중화하여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접근성을 높이고 더 많은 사람들이 혁신에 참여할 수 있도록 할 잠재력을 가지고 있습니다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DAEF-8DBB-49A9-A003-E022B3AE0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0532DC-278C-C109-4D7A-259D07A1F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F0A176-A54A-B9E0-D2CD-397B7C00F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중요한 메시지는 이것입니다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디자인의 미래는 인간 대 기계의 대결이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인간과 기계가 함께 협력하여 더 나은 세상을 만들어가는 것임을 기억해야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 중심 디자인 원칙과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기술적 진보를 통합함으로써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기술적으로 진보되었을 뿐만 아니라 깊이 공감하고 사용자 중심적인 솔루션을 개발할 수 있습니다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19225E-F966-AE8D-55F6-49AE8CA58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49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629-F8C6-FFCD-48A4-D571B262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31C3C-22CA-0337-609C-7F2713C4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B94520-0F71-AEE7-EEE0-98055674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우선 인공지능에 대해서 알아보겠습니다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인공지능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(AI)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더 이상 단순한 유행어나 공상과학 영화의 상상이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우리 곁에 있으며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디자인과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접근하는 방식에 혁명을 일으키고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란 정확히 무엇이고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리더들은 왜 관심을 가져야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자세히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4FAC65-AD59-85F2-BB7D-77A026C5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2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B8BEC-3E37-01AB-2BF2-04D7513C9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01CC20C-999C-B3CF-CB1F-A2F78330C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BCA686-0E69-1A29-E5AA-EB32F135E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핵심은 일반적으로 인간의 지능을 필요로 하는 작업을 수행할 수 있는 기계를 만드는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D3CAEF-2255-751C-44B9-D300C395C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54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7DC61-C219-2844-BCCF-94DFAC97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9224A56-A44E-2B15-35BD-CA29C44CD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478EB06-4073-23DC-208F-648F7CF7D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컴퓨터에 뇌를 부여하는 것과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인간의 뇌를 대체하는 것이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증강하는 것이죠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놀랍도록 똑똑하고 지칠 줄 모르는 비서라고 생각해 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숫자를 처리하고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패턴을 파악하고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심지어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생각해 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말보다 훨씬 빠르게 예측을 내릴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중요한 것은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시간이 지남에 따라 학습하고 발전한다는 것입니다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5AFF07-7DC6-0867-97E7-54821A78A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02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50C4-7A40-5E4E-3345-14E3E31A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D0A244-B26C-6501-D03B-9BB710FAD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68404C-81D5-F50E-536A-569D991BC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특히 관련되는 주요 기술은 다음과 같습니다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 전문가로서의 머신 러닝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(Machine Learning)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컴퓨터가 명시적으로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프로그래밍되지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않고도 학습할 수 있도록 하는 비법입니다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충분한 데이터를 입력하면 패턴을 인식하고 결정을 내리기 시작합니다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수천 건의 사용자 인터뷰를 단 몇 분 만에 분석하여 트렌드를 파악할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잠재적 문제점을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자동출출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머신러닝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알고리즘은 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방대한 데이터 세트를 분석하고 정교한 예측을 수행할 수 있도록 지원합니다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3375488-A1FF-19DC-1722-E6ED49E21F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35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5F31C-5518-7B2B-0CDC-38FD1887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BDC6A31-70E7-B18D-6EA2-8BAB50B47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B1DBB1-598D-ABFB-F09A-8B666FEC4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대화의 달인으로 자연어 처리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(NLP, Natural Language Processing)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컴퓨터가 인간의 언어를 이해하고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생성하는 데 도움을 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챗봇과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음성 비서의 원동력이기도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씽킹에서는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개방형 설문 조사 응답이나 인터뷰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녹취록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고객리뷰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 게시판 댓글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소셜 미디어상의 글을 분석하여 사용자 감정을 분석하고 파악하여 공감을 유도하는데 데 도움을 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DE492F-4E97-1D90-5DDA-3C52A7393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6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0A987D-965C-7B38-0A31-44FA0E2BAB3B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87BC059-8297-7B75-FC88-17413EB6D4B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5FA134A-C782-6649-1B4D-ACA840785BEB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CD32105-3AA3-106E-2415-3772A257AEF6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1F14213-9CB5-B62F-179D-8675C12440FC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A125DB0-1E3A-9BEC-E024-57D1BAE43DC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8116268-8E04-CA93-6329-BBC482939C10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E0B2A64-7BFE-4C14-CB6F-43B0DDD98DC7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DB1051C-3034-E37E-C126-355E4B9565D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F87E24C-7748-FE3F-5E12-2EC8021FA8B3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452CD3D-1BA9-9B90-A91C-48260DB5DE5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C35BF2F9-885E-D5C7-D3F7-C0ACC0C733E8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3962402" y="291961"/>
            <a:ext cx="426719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정책 제안 및 커뮤니케이션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성공적 정책집행을 위한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2090" y="3920649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15</a:t>
                </a:r>
                <a:r>
                  <a:rPr lang="ko-KR" altLang="en-US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6599884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정책 제안 및 커뮤니케이션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성공적 정책집행을 위한 전략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6E4C9-EE87-85F3-54B0-4595B6ED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1240037-FACD-6AD1-399C-FD4C55527685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B2D351-B529-E328-BE80-BB6DEB611D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DE137-E3CC-01C4-296B-FCE66ED2DA42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관련된 주요 기술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0D5E7C1-A788-B926-23AF-863CA9CBC0F6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E061EA-200B-51B8-5EC9-68B254384936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머신러닝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(Machine Learning)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65A771C-07D3-9545-482B-2E4CC6C301F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B4DCC8A-AE41-F404-68A0-7B30CDFA66A6}"/>
              </a:ext>
            </a:extLst>
          </p:cNvPr>
          <p:cNvGrpSpPr/>
          <p:nvPr/>
        </p:nvGrpSpPr>
        <p:grpSpPr>
          <a:xfrm>
            <a:off x="1650374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4E877C-7EDA-1597-A87A-C1399BC24E1B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패턴 전문가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로서의 역할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9DC7D834-5E30-4898-79C9-31630C935A6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9333CFAB-3C74-7639-27A4-DF9FEA9009C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0EFCFBE-3F4F-E2D4-EC3B-D172E77E81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09AD342-9C5C-CFA8-BA3D-DFA9D46DAECA}"/>
              </a:ext>
            </a:extLst>
          </p:cNvPr>
          <p:cNvGrpSpPr/>
          <p:nvPr/>
        </p:nvGrpSpPr>
        <p:grpSpPr>
          <a:xfrm>
            <a:off x="1650374" y="3746734"/>
            <a:ext cx="7095757" cy="863570"/>
            <a:chOff x="3965516" y="2790917"/>
            <a:chExt cx="7095757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D0F462-C23D-ABD5-B2A1-8AE8144067E3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명시적으로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프로그래밍되지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않고도 데이터를 학습하여 패턴을 인식하고 결정을 내리는 능력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2E517A8-79C0-CC53-D205-22AA26A649D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D7E52959-2FF8-5EE6-4A43-4EE8B6FB6ED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CADBFF62-30E6-58BD-B5AE-3B1E212A185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EB79E0D-8E60-35EB-9254-85C5685AFBB1}"/>
              </a:ext>
            </a:extLst>
          </p:cNvPr>
          <p:cNvGrpSpPr/>
          <p:nvPr/>
        </p:nvGrpSpPr>
        <p:grpSpPr>
          <a:xfrm>
            <a:off x="1967080" y="4670378"/>
            <a:ext cx="7002563" cy="1187388"/>
            <a:chOff x="1547337" y="4508469"/>
            <a:chExt cx="7002563" cy="11873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1D4010-9631-ED88-7D97-7F22EDD300B7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수천 건의 사용자 인터뷰에서 트렌드를 파악하고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잠재적 문제점을 자동 추출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A2E7C5E-E304-70EC-F073-40C34DF54696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DA58D96E-2B61-9D10-D40C-9BFFDCF97882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293D1A23-55A6-A45F-9D9C-B266471BF34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159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2A75-9677-1956-D0A9-92B47F54B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29B3147-E31F-BA1D-6554-BBDB2F97871D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F2A50B-CCC1-CE6A-2A41-A56CB9F3F4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F9C92-8EF5-E360-F136-1F1DAAF5C53E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관련된 주요 기술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D10B710-B624-E919-4263-6EAFC1538135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CD8F9B-4351-2543-1A4E-D2AF60AA8AEB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자연어 처리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(NLP)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9A402CA-39CB-C0D9-FF40-07B6CC3252B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F8AEEEF-2FFF-EAD6-F821-BB84D2212217}"/>
              </a:ext>
            </a:extLst>
          </p:cNvPr>
          <p:cNvGrpSpPr/>
          <p:nvPr/>
        </p:nvGrpSpPr>
        <p:grpSpPr>
          <a:xfrm>
            <a:off x="1650374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3A468A-E1AD-AD09-3AEC-C7566294C5B5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대화의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달인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으로서의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역할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D383BA0-C636-9BDC-E791-8465F151D9E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C8B74892-C8F5-5AFB-A24A-B27D69D420A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0F08FF1-73EE-FE8B-60B2-4669EF4E99F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A3FE98E-1B96-DC54-792B-319E6CC99300}"/>
              </a:ext>
            </a:extLst>
          </p:cNvPr>
          <p:cNvGrpSpPr/>
          <p:nvPr/>
        </p:nvGrpSpPr>
        <p:grpSpPr>
          <a:xfrm>
            <a:off x="1650374" y="3746734"/>
            <a:ext cx="7095757" cy="463460"/>
            <a:chOff x="3965516" y="2790917"/>
            <a:chExt cx="7095757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6966FF-905C-F3C4-B26F-8129349B03C9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컴퓨터가 인간의 언어를 이해하고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해석하고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생성하는 능력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E8C89BB-16D4-9783-1689-E2F081E5FA3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D7B00077-2A55-52AC-B72F-F561108C197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72DDC2B-B642-06A8-FFEA-224F51F75A6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4B660A2-0814-1626-7EAE-D23483911503}"/>
              </a:ext>
            </a:extLst>
          </p:cNvPr>
          <p:cNvGrpSpPr/>
          <p:nvPr/>
        </p:nvGrpSpPr>
        <p:grpSpPr>
          <a:xfrm>
            <a:off x="1967080" y="4335330"/>
            <a:ext cx="7002563" cy="787278"/>
            <a:chOff x="1547337" y="4508469"/>
            <a:chExt cx="7002563" cy="787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FBE136-A55D-4201-7E78-FBD3911CD392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감정 분석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인터뷰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녹취록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분석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고객 리뷰 파악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593456A2-C25B-2684-FEE6-E92ACB8F070D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F99253B-EF89-C558-45F7-6CEBE29B4E77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2F7F6A5A-9928-CE17-B9C2-F269E8746A38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274D3-7BDE-3478-4ACF-4C011E86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D10D180-93A0-2AB0-FE30-500557F37E49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8C8462A-EE5C-2409-FA0D-D801B3DE37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29AA8-846A-8847-C478-8EEF4240F6CF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관련된 주요 기술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0F8CE79-AE05-5186-5D3F-FEFECA62D5B8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A2D0F8-6040-2690-1CD8-0531785845F1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컴퓨터 비전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(Computer Vision)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90EFED37-4309-E4BC-0DA9-72DD6171F27E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78CE006-4144-DA16-9AB4-BD85F9E08E09}"/>
              </a:ext>
            </a:extLst>
          </p:cNvPr>
          <p:cNvGrpSpPr/>
          <p:nvPr/>
        </p:nvGrpSpPr>
        <p:grpSpPr>
          <a:xfrm>
            <a:off x="4874455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04EC49-DD0C-F38D-38A9-9EC40E226E93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시각화 전문가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로서의 역할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019BCDC-BA22-3823-E3C6-2A87937062D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80E8F1EA-EE82-4A8C-4338-27669A6C1DF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612F6B2B-5853-AFE5-2277-4CCF5E9B1AE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CECA62F-A1A8-D678-51D0-D761C00BA613}"/>
              </a:ext>
            </a:extLst>
          </p:cNvPr>
          <p:cNvGrpSpPr/>
          <p:nvPr/>
        </p:nvGrpSpPr>
        <p:grpSpPr>
          <a:xfrm>
            <a:off x="4874455" y="3746734"/>
            <a:ext cx="7095757" cy="463460"/>
            <a:chOff x="3965516" y="2790917"/>
            <a:chExt cx="7095757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0C1A6A-DAD7-B25F-A07A-8E3710604989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기계가 시각 정보를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보고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해석할 수 있는 능력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13C7E5C-ACCA-4389-A8E5-259BA3FD4B1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5C709F1D-36F0-67C3-8D43-8CA165BF440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4E8CA69-C568-999E-020E-3DBADE6DF03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3F5B23D-70EC-32AE-3E5D-61D868704200}"/>
              </a:ext>
            </a:extLst>
          </p:cNvPr>
          <p:cNvGrpSpPr/>
          <p:nvPr/>
        </p:nvGrpSpPr>
        <p:grpSpPr>
          <a:xfrm>
            <a:off x="5191161" y="4335331"/>
            <a:ext cx="7002563" cy="787278"/>
            <a:chOff x="1547337" y="4508469"/>
            <a:chExt cx="7002563" cy="787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DCE224-69E0-7D15-C11E-9DFDC6AF0462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행동 분석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프로토타입과의 상호작용 관찰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C14C4AE-4CD6-928D-B0B6-C551619CD842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107FDE42-209A-924A-360C-974FC2D67BFC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102C226D-06C6-1D4E-C84D-ECA52157A679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03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FE1E7-B376-AAB6-3E87-7A660BFD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6E635EC-096B-E45A-DCDA-D51B87E89D15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28BEBE-AF86-D8EB-05FB-B3246176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5DC4D-DA9B-1E86-0A69-F10D67012CCF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관련된 주요 기술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8B935E8-BEF0-333B-F8C2-BDF6AF97D985}"/>
              </a:ext>
            </a:extLst>
          </p:cNvPr>
          <p:cNvGrpSpPr/>
          <p:nvPr/>
        </p:nvGrpSpPr>
        <p:grpSpPr>
          <a:xfrm>
            <a:off x="4509951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C6DF6E-0F39-5880-A6C7-823E3BBDBAE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생성형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와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LLM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C518A533-6222-BBD4-D1EC-EEFEC843C85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D450224-3A37-B93C-FE0C-0B0C84A6083A}"/>
              </a:ext>
            </a:extLst>
          </p:cNvPr>
          <p:cNvGrpSpPr/>
          <p:nvPr/>
        </p:nvGrpSpPr>
        <p:grpSpPr>
          <a:xfrm>
            <a:off x="4872731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ED904E-9CC1-DCCE-EC76-3977DA8299DA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고도화된 자동화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기능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49BEB33-018C-0626-B779-0ADA07AF5E0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5A366BAE-102E-F38C-5865-8EB2DE370B0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C749E0E-26D8-25A0-2590-891335FA515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BF9B9AA-2D0E-1449-6A61-60929FA0EAC1}"/>
              </a:ext>
            </a:extLst>
          </p:cNvPr>
          <p:cNvGrpSpPr/>
          <p:nvPr/>
        </p:nvGrpSpPr>
        <p:grpSpPr>
          <a:xfrm>
            <a:off x="4872731" y="3746734"/>
            <a:ext cx="7095757" cy="863570"/>
            <a:chOff x="3965516" y="2790917"/>
            <a:chExt cx="7095757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C39B13-4F7C-2777-18DB-F4D0A4405D80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ChatGPT, Gemini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같은 대규모 언어 모델과 프롬프트 엔지니어링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(Prompt Engineering)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ED3DE368-0558-021C-0F7A-9C27105D31B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16400070-BD65-4CF2-CC70-3D826CB1A47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2204361-A79C-589D-58D6-2055A7796E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07F27D0-0A5E-7E95-7854-FB4D821A2F2F}"/>
              </a:ext>
            </a:extLst>
          </p:cNvPr>
          <p:cNvGrpSpPr/>
          <p:nvPr/>
        </p:nvGrpSpPr>
        <p:grpSpPr>
          <a:xfrm>
            <a:off x="5189437" y="4670378"/>
            <a:ext cx="7002563" cy="787278"/>
            <a:chOff x="1547337" y="4508469"/>
            <a:chExt cx="7002563" cy="7872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E5949-E260-25D3-E787-03E2CD066A3D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463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아이디어 생성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데이터 분석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창의적 솔루션 제안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B354CC27-ED1B-DF7A-E50C-42A4DE755E83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6BA9A92A-73CE-1BC7-2CF2-13905155F481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37F3790-A288-289F-AE9A-7236A7CC033D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84FDE-6D11-83DE-E300-8499DF15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43A843F-EB17-55A7-A00C-9E248FCA8A9E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5BCF98-4FD4-C772-F295-3036A44E5F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6AB0A1-FBD5-76DF-8957-C648F1441892}"/>
              </a:ext>
            </a:extLst>
          </p:cNvPr>
          <p:cNvSpPr txBox="1"/>
          <p:nvPr/>
        </p:nvSpPr>
        <p:spPr>
          <a:xfrm>
            <a:off x="1134095" y="1593928"/>
            <a:ext cx="374686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관련된 주요 기술</a:t>
            </a:r>
          </a:p>
        </p:txBody>
      </p:sp>
      <p:pic>
        <p:nvPicPr>
          <p:cNvPr id="2" name="그림 1" descr="클립아트, 노랑, 만화 영화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993768-003E-172D-1654-3DEEC4E25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2"/>
          <a:stretch>
            <a:fillRect/>
          </a:stretch>
        </p:blipFill>
        <p:spPr>
          <a:xfrm flipH="1">
            <a:off x="-1" y="2193278"/>
            <a:ext cx="3260171" cy="2970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B45E29-B096-29ED-6805-2381A7737AF5}"/>
              </a:ext>
            </a:extLst>
          </p:cNvPr>
          <p:cNvSpPr txBox="1"/>
          <p:nvPr/>
        </p:nvSpPr>
        <p:spPr>
          <a:xfrm>
            <a:off x="2527235" y="3255999"/>
            <a:ext cx="7441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현대 정책</a:t>
            </a:r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디자인과 혁신의 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구조에 완벽하게 녹아 있는 </a:t>
            </a:r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93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F465-C003-5CBC-BF6B-3105913F0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2BCD499-2D37-B563-28F7-A64F25946E3B}"/>
              </a:ext>
            </a:extLst>
          </p:cNvPr>
          <p:cNvSpPr txBox="1"/>
          <p:nvPr/>
        </p:nvSpPr>
        <p:spPr>
          <a:xfrm>
            <a:off x="778495" y="673792"/>
            <a:ext cx="31893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개요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677B96A-12C0-2750-399D-AC9E6D077C6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5CC10-C8DD-DD78-C8FD-F1ECF361736A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DC291B89-7F1F-3A5A-A569-E2E1C1C2D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7216"/>
          <a:stretch/>
        </p:blipFill>
        <p:spPr>
          <a:xfrm>
            <a:off x="0" y="5136"/>
            <a:ext cx="12190873" cy="6852864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C1408462-280F-A333-1CCC-72D6526D40E9}"/>
              </a:ext>
            </a:extLst>
          </p:cNvPr>
          <p:cNvSpPr/>
          <p:nvPr/>
        </p:nvSpPr>
        <p:spPr>
          <a:xfrm>
            <a:off x="6666330" y="14071"/>
            <a:ext cx="555498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A35C0B3-033C-FCDA-D426-A4A432E87CE7}"/>
              </a:ext>
            </a:extLst>
          </p:cNvPr>
          <p:cNvGrpSpPr/>
          <p:nvPr/>
        </p:nvGrpSpPr>
        <p:grpSpPr>
          <a:xfrm>
            <a:off x="7093703" y="1769083"/>
            <a:ext cx="4677387" cy="463460"/>
            <a:chOff x="3965516" y="2790917"/>
            <a:chExt cx="4677387" cy="46346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3501387-D7DC-D527-BBF3-CCE52CAD1C4A}"/>
                </a:ext>
              </a:extLst>
            </p:cNvPr>
            <p:cNvSpPr txBox="1"/>
            <p:nvPr/>
          </p:nvSpPr>
          <p:spPr>
            <a:xfrm>
              <a:off x="4282222" y="2790917"/>
              <a:ext cx="436068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디자인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씽킹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과정에 참여한다면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?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58234FEB-A944-0FC3-D8B1-56F59821CE0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259920E8-4010-A85E-FD43-546CECACA4D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8961C61-75DE-B01A-C04E-52A85DACA9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C22DC3E-C41F-F1C5-028A-10CC7BEB71B4}"/>
              </a:ext>
            </a:extLst>
          </p:cNvPr>
          <p:cNvSpPr txBox="1"/>
          <p:nvPr/>
        </p:nvSpPr>
        <p:spPr>
          <a:xfrm>
            <a:off x="7455993" y="2283913"/>
            <a:ext cx="4284275" cy="126367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342900" lvl="0" indent="-342900" latinLnBrk="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AI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비서가 당신의 브레인스토밍에 합류하여 데이터 기반 인사이트 제공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342900" lvl="0" indent="-342900" latinLnBrk="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인간보다 빠르게 아이디어 도출</a:t>
            </a: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075F70D-5AEE-783C-F05D-1BEC25094B11}"/>
              </a:ext>
            </a:extLst>
          </p:cNvPr>
          <p:cNvGrpSpPr/>
          <p:nvPr/>
        </p:nvGrpSpPr>
        <p:grpSpPr>
          <a:xfrm>
            <a:off x="7324271" y="3884990"/>
            <a:ext cx="4079020" cy="469360"/>
            <a:chOff x="7324271" y="3884990"/>
            <a:chExt cx="4079020" cy="469360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0E7860AE-69C8-2D98-BC23-F411B8EF29C5}"/>
                </a:ext>
              </a:extLst>
            </p:cNvPr>
            <p:cNvSpPr/>
            <p:nvPr/>
          </p:nvSpPr>
          <p:spPr>
            <a:xfrm>
              <a:off x="7324271" y="3884990"/>
              <a:ext cx="1759404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인간의 창의력</a:t>
              </a:r>
              <a:endParaRPr lang="ko-KR" altLang="en-US" sz="1600" dirty="0"/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0EDCEEAD-FA3D-B821-3302-413A4B96861A}"/>
                </a:ext>
              </a:extLst>
            </p:cNvPr>
            <p:cNvSpPr/>
            <p:nvPr/>
          </p:nvSpPr>
          <p:spPr>
            <a:xfrm>
              <a:off x="9643887" y="3884990"/>
              <a:ext cx="1759404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인공지능</a:t>
              </a:r>
              <a:endParaRPr lang="ko-KR" altLang="en-US" sz="1600" dirty="0"/>
            </a:p>
          </p:txBody>
        </p:sp>
        <p:sp>
          <p:nvSpPr>
            <p:cNvPr id="48" name="더하기 기호 47">
              <a:extLst>
                <a:ext uri="{FF2B5EF4-FFF2-40B4-BE49-F238E27FC236}">
                  <a16:creationId xmlns:a16="http://schemas.microsoft.com/office/drawing/2014/main" id="{5CF0D4E3-21E6-589E-01D1-CCD27D404E7A}"/>
                </a:ext>
              </a:extLst>
            </p:cNvPr>
            <p:cNvSpPr/>
            <p:nvPr/>
          </p:nvSpPr>
          <p:spPr>
            <a:xfrm>
              <a:off x="9169404" y="3950766"/>
              <a:ext cx="355988" cy="355988"/>
            </a:xfrm>
            <a:prstGeom prst="mathPlus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20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C28B-C63A-49A7-C313-60DA69B8F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3D2B7B6-D232-448A-010E-21C6B6FD9922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684C66-B959-1F4C-1CBE-B9383D93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28861-FC10-A31D-724A-FCBB152AE8E8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7B5F1-6C1D-B7EB-198F-34D0985B8064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디자인 프로세스 통합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8DFEEEE8-DBFB-E565-A0F4-2DC5C9381ED2}"/>
              </a:ext>
            </a:extLst>
          </p:cNvPr>
          <p:cNvGrpSpPr/>
          <p:nvPr/>
        </p:nvGrpSpPr>
        <p:grpSpPr>
          <a:xfrm>
            <a:off x="1226007" y="2898706"/>
            <a:ext cx="7294537" cy="1663658"/>
            <a:chOff x="1226007" y="3714643"/>
            <a:chExt cx="7294537" cy="166365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82D518-733A-7957-5BF8-8C6C281EFB86}"/>
                </a:ext>
              </a:extLst>
            </p:cNvPr>
            <p:cNvSpPr txBox="1"/>
            <p:nvPr/>
          </p:nvSpPr>
          <p:spPr>
            <a:xfrm flipH="1">
              <a:off x="1226007" y="4430349"/>
              <a:ext cx="7294537" cy="94795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문제 해결과 혁신에 대한 접근 방식을 변화시키는 </a:t>
              </a:r>
              <a:b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3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패러다임의 전환</a:t>
              </a:r>
              <a:endParaRPr lang="en-US" altLang="ko-KR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7" name="화살표: 아래쪽 6">
              <a:extLst>
                <a:ext uri="{FF2B5EF4-FFF2-40B4-BE49-F238E27FC236}">
                  <a16:creationId xmlns:a16="http://schemas.microsoft.com/office/drawing/2014/main" id="{ECF68E19-89F5-2E87-7B8D-47F735A426E8}"/>
                </a:ext>
              </a:extLst>
            </p:cNvPr>
            <p:cNvSpPr/>
            <p:nvPr/>
          </p:nvSpPr>
          <p:spPr>
            <a:xfrm>
              <a:off x="4610038" y="3714643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ADFD-C37F-F491-26BB-515487FF3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FA615AB-C5B1-F5DD-CBCF-67A57E6A6A7D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BA17A9-E0D3-1454-2311-072D7198B9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9051E-3203-2937-027F-BB461E3E418A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씽킹과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AA691E3-61CB-711A-5D99-160D4D23AA23}"/>
              </a:ext>
            </a:extLst>
          </p:cNvPr>
          <p:cNvGrpSpPr/>
          <p:nvPr/>
        </p:nvGrpSpPr>
        <p:grpSpPr>
          <a:xfrm>
            <a:off x="1232829" y="2370823"/>
            <a:ext cx="7925131" cy="469359"/>
            <a:chOff x="3965516" y="2790917"/>
            <a:chExt cx="7925131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1C0419-9354-D99E-1FBD-9C6BEBFBFB8D}"/>
                </a:ext>
              </a:extLst>
            </p:cNvPr>
            <p:cNvSpPr txBox="1"/>
            <p:nvPr/>
          </p:nvSpPr>
          <p:spPr>
            <a:xfrm>
              <a:off x="4282222" y="2790917"/>
              <a:ext cx="760842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인간 중심적인 접근 방식</a:t>
              </a:r>
              <a:r>
                <a:rPr lang="en-US" altLang="ko-KR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(Human Centered Design Approach)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유지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52AFAAB-4CC2-783D-24F5-4E8EAC94C81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68F6D73C-D033-C6DF-4CF4-F23FD9CDBA2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1A42D85C-74B5-95C9-1966-A13354F51B7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BAAF8F5-F623-093F-E1DB-B7F5276C784E}"/>
              </a:ext>
            </a:extLst>
          </p:cNvPr>
          <p:cNvGrpSpPr/>
          <p:nvPr/>
        </p:nvGrpSpPr>
        <p:grpSpPr>
          <a:xfrm>
            <a:off x="1232829" y="2961979"/>
            <a:ext cx="7654862" cy="469359"/>
            <a:chOff x="3965516" y="2790917"/>
            <a:chExt cx="7654862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0DE902-C427-6420-E542-17DF12CCC675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 중심적인 접근 방식을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강화하는 강력한 도구 제공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8A4279B7-9D24-8F18-FC50-E7FD34896E8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198CA6F6-EEFE-4D3A-54E1-877A67D7D68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9429B618-77D1-875D-094F-16D4A559EB6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EC2D00C-AC8B-6F02-42A7-BB8662AFA661}"/>
              </a:ext>
            </a:extLst>
          </p:cNvPr>
          <p:cNvGrpSpPr/>
          <p:nvPr/>
        </p:nvGrpSpPr>
        <p:grpSpPr>
          <a:xfrm>
            <a:off x="1232829" y="3548460"/>
            <a:ext cx="7654862" cy="469359"/>
            <a:chOff x="3965516" y="2790917"/>
            <a:chExt cx="7654862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1A2343-B18F-7655-41B4-30A77DB003CF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데이터를 더욱 효과적으로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수집 및 분석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DD4B058-C099-B9C7-C7EC-8627E276F1C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F5B556F2-9A16-7DA9-C6AA-33C370B4B4B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A2BD2AB-8612-DCAD-AB1D-9B13BEA2F20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49E48E-434E-FAE6-002D-4D0967C97421}"/>
              </a:ext>
            </a:extLst>
          </p:cNvPr>
          <p:cNvGrpSpPr/>
          <p:nvPr/>
        </p:nvGrpSpPr>
        <p:grpSpPr>
          <a:xfrm>
            <a:off x="1232829" y="4111235"/>
            <a:ext cx="7654862" cy="469359"/>
            <a:chOff x="3965516" y="2790917"/>
            <a:chExt cx="7654862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11FB5-226E-1ADB-75F6-64F32B94C0FC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다양한 해결책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더욱 신속하게 생성</a:t>
              </a:r>
              <a:endParaRPr lang="ko-KR" altLang="en-US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6C8E348B-F399-8FE9-C277-4A98A8592D9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67EE986E-F925-8B05-63ED-45592FD924B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4DB8EF0-2AD2-D688-CE9A-FBC0CC8F531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3A17E508-E99D-FEDE-5301-2FFDCE596562}"/>
              </a:ext>
            </a:extLst>
          </p:cNvPr>
          <p:cNvGrpSpPr/>
          <p:nvPr/>
        </p:nvGrpSpPr>
        <p:grpSpPr>
          <a:xfrm>
            <a:off x="1232829" y="4690588"/>
            <a:ext cx="7654862" cy="469359"/>
            <a:chOff x="3965516" y="2790917"/>
            <a:chExt cx="7654862" cy="4693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98232E-8E0E-6FFD-D61D-FE783880F87B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정확한 결과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예측할 수 있도록 지원</a:t>
              </a:r>
              <a:endParaRPr lang="ko-KR" altLang="en-US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F9847DCC-F7CE-E47C-BC77-AE160555D07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CECF5648-E40D-C090-BCAF-BE8D0E1DF71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C54A75C5-BD8C-EF6D-318A-ACFFD97424C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D21B8-EA3C-0799-8591-3232F71B2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D39F4DA-D054-2ED8-F90A-039EBC917E88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57E4B7-94D3-5C02-3FF6-C0935B9CF1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1F573-0E68-D725-4D96-B89327DB41BF}"/>
              </a:ext>
            </a:extLst>
          </p:cNvPr>
          <p:cNvSpPr txBox="1"/>
          <p:nvPr/>
        </p:nvSpPr>
        <p:spPr>
          <a:xfrm>
            <a:off x="1134095" y="1593928"/>
            <a:ext cx="18893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E4D483B-9F91-9611-3462-6912380A305F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5D71-8276-55A3-57F4-F4D76527EE68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문제를 깊이 이해하는 단계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BCEF96E-2722-127E-FAEB-A1C1140F9125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374835FB-EED7-F4B0-B292-343942F6CA55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351141E-062F-9D52-629C-D0AE16901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DE7E9317-73D0-94BD-2415-36CD799887F6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B56096-9DE3-06EF-1B74-96354D67B8FC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인간의 공감 능력을 대체하지 않고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데이터와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연구 분석을 통해 사용자에 대한 더 깊은 이해 가능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FF1DBE8-0774-C4EA-A3D2-A9351642FA4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FE2EA681-12C9-2A17-98E3-CD79D972287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D98D912-0625-9947-BE64-C9198FA11B9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68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9BD4-11B9-27C8-5BE8-A97CDBA2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730BE8-26AC-496A-BC57-ADBD99D1AAD1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EFDC000-4773-E80B-279A-9819B25474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E0935E-F073-211C-1DFA-28709F1F7F39}"/>
              </a:ext>
            </a:extLst>
          </p:cNvPr>
          <p:cNvSpPr txBox="1"/>
          <p:nvPr/>
        </p:nvSpPr>
        <p:spPr>
          <a:xfrm>
            <a:off x="1134095" y="1593928"/>
            <a:ext cx="18893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BB432D4-FB43-000A-0ED2-623EC61DE56E}"/>
              </a:ext>
            </a:extLst>
          </p:cNvPr>
          <p:cNvGrpSpPr/>
          <p:nvPr/>
        </p:nvGrpSpPr>
        <p:grpSpPr>
          <a:xfrm>
            <a:off x="4376203" y="2172947"/>
            <a:ext cx="6867817" cy="1268269"/>
            <a:chOff x="4376203" y="2535915"/>
            <a:chExt cx="6867817" cy="14112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F17743-E594-F2A4-3F2E-0CEC49155D7E}"/>
                </a:ext>
              </a:extLst>
            </p:cNvPr>
            <p:cNvSpPr txBox="1"/>
            <p:nvPr/>
          </p:nvSpPr>
          <p:spPr>
            <a:xfrm flipH="1">
              <a:off x="5927025" y="2723117"/>
              <a:ext cx="5316995" cy="999750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소셜미디어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리뷰</a:t>
              </a:r>
              <a: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설문조사 응답을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분석하여 사람들의 감정과 의견을 파악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8C8E0425-2D68-6D84-0982-7975A53C0077}"/>
                </a:ext>
              </a:extLst>
            </p:cNvPr>
            <p:cNvGrpSpPr/>
            <p:nvPr/>
          </p:nvGrpSpPr>
          <p:grpSpPr>
            <a:xfrm>
              <a:off x="4376203" y="2535915"/>
              <a:ext cx="2243732" cy="1411228"/>
              <a:chOff x="3891852" y="2729972"/>
              <a:chExt cx="1878814" cy="1651270"/>
            </a:xfrm>
          </p:grpSpPr>
          <p:sp>
            <p:nvSpPr>
              <p:cNvPr id="7" name="사각형: 잘린 대각선 방향 모서리 6">
                <a:extLst>
                  <a:ext uri="{FF2B5EF4-FFF2-40B4-BE49-F238E27FC236}">
                    <a16:creationId xmlns:a16="http://schemas.microsoft.com/office/drawing/2014/main" id="{D9C0DCF3-1B5F-A500-94F6-E2212D8B2B26}"/>
                  </a:ext>
                </a:extLst>
              </p:cNvPr>
              <p:cNvSpPr/>
              <p:nvPr/>
            </p:nvSpPr>
            <p:spPr>
              <a:xfrm>
                <a:off x="3891852" y="2729972"/>
                <a:ext cx="1878814" cy="1651270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73212D0F-30AD-EE76-7DAE-1590B9FB7601}"/>
                  </a:ext>
                </a:extLst>
              </p:cNvPr>
              <p:cNvSpPr/>
              <p:nvPr/>
            </p:nvSpPr>
            <p:spPr>
              <a:xfrm>
                <a:off x="4009839" y="2833669"/>
                <a:ext cx="1642840" cy="144387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AE2BCF-BB30-4CF4-09F1-C3C33F642FBB}"/>
                  </a:ext>
                </a:extLst>
              </p:cNvPr>
              <p:cNvSpPr txBox="1"/>
              <p:nvPr/>
            </p:nvSpPr>
            <p:spPr>
              <a:xfrm>
                <a:off x="4179441" y="3214384"/>
                <a:ext cx="1303634" cy="68244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감정 분석</a:t>
                </a: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0732FC1-381F-5882-E1D6-1C0CC213ECD8}"/>
              </a:ext>
            </a:extLst>
          </p:cNvPr>
          <p:cNvGrpSpPr/>
          <p:nvPr/>
        </p:nvGrpSpPr>
        <p:grpSpPr>
          <a:xfrm>
            <a:off x="4376203" y="3565386"/>
            <a:ext cx="6867817" cy="1268269"/>
            <a:chOff x="4376203" y="2535915"/>
            <a:chExt cx="6867817" cy="14112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B8A9F6-A2D5-D739-43D0-650BE912AE4B}"/>
                </a:ext>
              </a:extLst>
            </p:cNvPr>
            <p:cNvSpPr txBox="1"/>
            <p:nvPr/>
          </p:nvSpPr>
          <p:spPr>
            <a:xfrm flipH="1">
              <a:off x="5927025" y="2666771"/>
              <a:ext cx="5316995" cy="1112442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사용자 행동의 미묘한 패턴을 포착하여 숨겨진 니즈와 행동 동기 발견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4010C09-C62C-4B30-9520-0EE6772EA4FC}"/>
                </a:ext>
              </a:extLst>
            </p:cNvPr>
            <p:cNvGrpSpPr/>
            <p:nvPr/>
          </p:nvGrpSpPr>
          <p:grpSpPr>
            <a:xfrm>
              <a:off x="4376203" y="2535915"/>
              <a:ext cx="2243732" cy="1411228"/>
              <a:chOff x="3891852" y="2729972"/>
              <a:chExt cx="1878814" cy="1651270"/>
            </a:xfrm>
          </p:grpSpPr>
          <p:sp>
            <p:nvSpPr>
              <p:cNvPr id="13" name="사각형: 잘린 대각선 방향 모서리 12">
                <a:extLst>
                  <a:ext uri="{FF2B5EF4-FFF2-40B4-BE49-F238E27FC236}">
                    <a16:creationId xmlns:a16="http://schemas.microsoft.com/office/drawing/2014/main" id="{1F5B4CFD-E1B5-FABE-B670-65F5E2C9D7C4}"/>
                  </a:ext>
                </a:extLst>
              </p:cNvPr>
              <p:cNvSpPr/>
              <p:nvPr/>
            </p:nvSpPr>
            <p:spPr>
              <a:xfrm>
                <a:off x="3891852" y="2729972"/>
                <a:ext cx="1878814" cy="1651270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4219137F-B6B6-9B77-DE7E-F5AA7BE85558}"/>
                  </a:ext>
                </a:extLst>
              </p:cNvPr>
              <p:cNvSpPr/>
              <p:nvPr/>
            </p:nvSpPr>
            <p:spPr>
              <a:xfrm>
                <a:off x="4009839" y="2833669"/>
                <a:ext cx="1642840" cy="144387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E155E2-4548-59A2-0F36-94E72071F063}"/>
                  </a:ext>
                </a:extLst>
              </p:cNvPr>
              <p:cNvSpPr txBox="1"/>
              <p:nvPr/>
            </p:nvSpPr>
            <p:spPr>
              <a:xfrm>
                <a:off x="4141453" y="2856348"/>
                <a:ext cx="1379609" cy="139851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ko-KR" altLang="en-US" dirty="0"/>
                  <a:t>행동 패턴 </a:t>
                </a:r>
                <a:br>
                  <a:rPr lang="en-US" altLang="ko-KR" dirty="0"/>
                </a:br>
                <a:r>
                  <a:rPr lang="ko-KR" altLang="en-US" dirty="0"/>
                  <a:t>인식</a:t>
                </a: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6ABDFD3-9C7A-35F5-4D80-1B6B45DFA9F8}"/>
              </a:ext>
            </a:extLst>
          </p:cNvPr>
          <p:cNvGrpSpPr/>
          <p:nvPr/>
        </p:nvGrpSpPr>
        <p:grpSpPr>
          <a:xfrm>
            <a:off x="4376203" y="4957825"/>
            <a:ext cx="6867817" cy="1268269"/>
            <a:chOff x="4376203" y="2535915"/>
            <a:chExt cx="6867817" cy="14112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9D21DC-7609-1758-1122-2826F2A9257B}"/>
                </a:ext>
              </a:extLst>
            </p:cNvPr>
            <p:cNvSpPr txBox="1"/>
            <p:nvPr/>
          </p:nvSpPr>
          <p:spPr>
            <a:xfrm flipH="1">
              <a:off x="5927025" y="2666771"/>
              <a:ext cx="5316995" cy="1112442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응답에 따라 질문을 실시간 조정하여 </a:t>
              </a:r>
              <a:br>
                <a:rPr lang="en-US" altLang="ko-KR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1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더 깊은 인사이트 수집 가능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6C020D76-2B4D-C783-7449-1BCA6D29D70A}"/>
                </a:ext>
              </a:extLst>
            </p:cNvPr>
            <p:cNvGrpSpPr/>
            <p:nvPr/>
          </p:nvGrpSpPr>
          <p:grpSpPr>
            <a:xfrm>
              <a:off x="4376203" y="2535915"/>
              <a:ext cx="2243732" cy="1411228"/>
              <a:chOff x="3891852" y="2729972"/>
              <a:chExt cx="1878814" cy="1651270"/>
            </a:xfrm>
          </p:grpSpPr>
          <p:sp>
            <p:nvSpPr>
              <p:cNvPr id="19" name="사각형: 잘린 대각선 방향 모서리 18">
                <a:extLst>
                  <a:ext uri="{FF2B5EF4-FFF2-40B4-BE49-F238E27FC236}">
                    <a16:creationId xmlns:a16="http://schemas.microsoft.com/office/drawing/2014/main" id="{1AA3A311-DF33-BF51-DA85-B26169597CC9}"/>
                  </a:ext>
                </a:extLst>
              </p:cNvPr>
              <p:cNvSpPr/>
              <p:nvPr/>
            </p:nvSpPr>
            <p:spPr>
              <a:xfrm>
                <a:off x="3891852" y="2729972"/>
                <a:ext cx="1878814" cy="1651270"/>
              </a:xfrm>
              <a:prstGeom prst="snip2DiagRect">
                <a:avLst>
                  <a:gd name="adj1" fmla="val 19886"/>
                  <a:gd name="adj2" fmla="val 0"/>
                </a:avLst>
              </a:prstGeom>
              <a:gradFill>
                <a:gsLst>
                  <a:gs pos="0">
                    <a:srgbClr val="0B2EB7">
                      <a:alpha val="30000"/>
                    </a:srgbClr>
                  </a:gs>
                  <a:gs pos="100000">
                    <a:srgbClr val="9A5CC8">
                      <a:alpha val="30000"/>
                    </a:srgbClr>
                  </a:gs>
                </a:gsLst>
                <a:lin ang="2700000" scaled="0"/>
              </a:gradFill>
              <a:ln w="2540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417118A4-C55F-DA0B-2238-BC86ADF98772}"/>
                  </a:ext>
                </a:extLst>
              </p:cNvPr>
              <p:cNvSpPr/>
              <p:nvPr/>
            </p:nvSpPr>
            <p:spPr>
              <a:xfrm>
                <a:off x="4009839" y="2833669"/>
                <a:ext cx="1642840" cy="1443873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</a:ln>
              <a:effectLst>
                <a:outerShdw blurRad="254000" dist="254000" dir="2700000" algn="tl" rotWithShape="0">
                  <a:srgbClr val="041354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A973B97-7D17-73E1-D76B-6EF81DDA8880}"/>
                  </a:ext>
                </a:extLst>
              </p:cNvPr>
              <p:cNvSpPr txBox="1"/>
              <p:nvPr/>
            </p:nvSpPr>
            <p:spPr>
              <a:xfrm>
                <a:off x="4224810" y="2856348"/>
                <a:ext cx="1212895" cy="139851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>
                <a:defPPr>
                  <a:defRPr lang="ko-KR"/>
                </a:defPPr>
                <a:lvl1pPr marR="0" lvl="0" indent="0"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900" b="0" i="0" u="none" strike="noStrike" cap="none" spc="-80" normalizeH="0" baseline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srgbClr val="072087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</a:defRPr>
                </a:lvl1pPr>
              </a:lstStyle>
              <a:p>
                <a:r>
                  <a:rPr lang="en-US" altLang="ko-KR" dirty="0"/>
                  <a:t>AI </a:t>
                </a:r>
                <a:r>
                  <a:rPr lang="ko-KR" altLang="en-US" dirty="0"/>
                  <a:t>기반</a:t>
                </a:r>
                <a:br>
                  <a:rPr lang="en-US" altLang="ko-KR" dirty="0"/>
                </a:br>
                <a:r>
                  <a:rPr lang="ko-KR" altLang="en-US" dirty="0"/>
                  <a:t>설문조사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44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1958-82AA-B535-4FC4-766ED80C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18E4C3A-A31D-D928-F1A3-ECA2F319D3A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3CB12F2-7F9C-8EB6-F6DB-315A616C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8347BF4-A72C-67D0-4AFB-EC5FDEEFDB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F5276B-B289-1F34-9165-5D64F543BFD3}"/>
              </a:ext>
            </a:extLst>
          </p:cNvPr>
          <p:cNvSpPr txBox="1"/>
          <p:nvPr/>
        </p:nvSpPr>
        <p:spPr>
          <a:xfrm>
            <a:off x="1207061" y="1593928"/>
            <a:ext cx="725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32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0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32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</a:t>
            </a:r>
            <a:r>
              <a:rPr lang="en-US" altLang="ko-KR" sz="32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32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32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en-US" altLang="ko-KR" sz="20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(Design Thinking)</a:t>
            </a:r>
            <a:endParaRPr lang="ko-KR" altLang="en-US" sz="32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F772EFE-DEB0-CEE6-EC3F-6F7CD1F54446}"/>
              </a:ext>
            </a:extLst>
          </p:cNvPr>
          <p:cNvGrpSpPr/>
          <p:nvPr/>
        </p:nvGrpSpPr>
        <p:grpSpPr>
          <a:xfrm>
            <a:off x="1207061" y="3023855"/>
            <a:ext cx="7013333" cy="1655443"/>
            <a:chOff x="1676956" y="2084162"/>
            <a:chExt cx="7013333" cy="1655443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A41B4E0-D5FE-F05B-FC0F-4BDDDFB54552}"/>
                </a:ext>
              </a:extLst>
            </p:cNvPr>
            <p:cNvSpPr/>
            <p:nvPr/>
          </p:nvSpPr>
          <p:spPr>
            <a:xfrm>
              <a:off x="1948430" y="2299674"/>
              <a:ext cx="674185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문제 해결 및 혁신의 새로운 패러다임 형성</a:t>
              </a:r>
              <a:endParaRPr lang="ko-KR" altLang="en-US" dirty="0"/>
            </a:p>
          </p:txBody>
        </p:sp>
        <p:pic>
          <p:nvPicPr>
            <p:cNvPr id="5" name="그림 4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93C6147F-0FF5-4295-2C56-D40C4BB3F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76956" y="2084162"/>
              <a:ext cx="614408" cy="520158"/>
            </a:xfrm>
            <a:prstGeom prst="rect">
              <a:avLst/>
            </a:prstGeom>
          </p:spPr>
        </p:pic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A5C4EA50-A904-78F0-BD90-49B92B0B4B50}"/>
                </a:ext>
              </a:extLst>
            </p:cNvPr>
            <p:cNvSpPr/>
            <p:nvPr/>
          </p:nvSpPr>
          <p:spPr>
            <a:xfrm>
              <a:off x="1948430" y="3130312"/>
              <a:ext cx="6741859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각 단계별 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AI 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활용 및 영향</a:t>
              </a:r>
              <a:endParaRPr lang="ko-KR" altLang="en-US" dirty="0"/>
            </a:p>
          </p:txBody>
        </p:sp>
      </p:grp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C4010579-DEF5-0003-36B0-0E34BB2F9DB7}"/>
              </a:ext>
            </a:extLst>
          </p:cNvPr>
          <p:cNvSpPr/>
          <p:nvPr/>
        </p:nvSpPr>
        <p:spPr>
          <a:xfrm>
            <a:off x="4479513" y="2394215"/>
            <a:ext cx="739902" cy="683040"/>
          </a:xfrm>
          <a:prstGeom prst="downArrow">
            <a:avLst/>
          </a:prstGeom>
          <a:solidFill>
            <a:srgbClr val="0B2EB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700"/>
          </a:p>
        </p:txBody>
      </p:sp>
    </p:spTree>
    <p:extLst>
      <p:ext uri="{BB962C8B-B14F-4D97-AF65-F5344CB8AC3E}">
        <p14:creationId xmlns:p14="http://schemas.microsoft.com/office/powerpoint/2010/main" val="2767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87D6D-66BB-4063-CA83-229FF4D0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6761F8D-C039-EB1C-9E15-18C74DFBDC46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C8A519-A575-AC06-A062-4DD71754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5B2C2-FC50-A52A-2BD6-8D718FA5F3C3}"/>
              </a:ext>
            </a:extLst>
          </p:cNvPr>
          <p:cNvSpPr txBox="1"/>
          <p:nvPr/>
        </p:nvSpPr>
        <p:spPr>
          <a:xfrm>
            <a:off x="1134095" y="1593928"/>
            <a:ext cx="18893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B4956B9-68C2-21F4-9E49-CEE020647497}"/>
              </a:ext>
            </a:extLst>
          </p:cNvPr>
          <p:cNvGrpSpPr/>
          <p:nvPr/>
        </p:nvGrpSpPr>
        <p:grpSpPr>
          <a:xfrm>
            <a:off x="4511675" y="2370823"/>
            <a:ext cx="7925131" cy="469359"/>
            <a:chOff x="3965516" y="2790917"/>
            <a:chExt cx="7925131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FABC22-632B-EEA4-3F79-A951F4A707DB}"/>
                </a:ext>
              </a:extLst>
            </p:cNvPr>
            <p:cNvSpPr txBox="1"/>
            <p:nvPr/>
          </p:nvSpPr>
          <p:spPr>
            <a:xfrm>
              <a:off x="4282222" y="2790917"/>
              <a:ext cx="760842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기반 설문조사 및 감정 분석을 통해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과정 간소화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B338C2C-1BF5-93B5-16A8-C890196435B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E9383D53-87F6-CBE5-3E8B-ECA5A31720B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81633DE3-E503-548B-B0C6-F63308323E8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4C1CAE5-2EC0-D333-8B08-BBA78AC0044C}"/>
              </a:ext>
            </a:extLst>
          </p:cNvPr>
          <p:cNvGrpSpPr/>
          <p:nvPr/>
        </p:nvGrpSpPr>
        <p:grpSpPr>
          <a:xfrm>
            <a:off x="4511675" y="2961979"/>
            <a:ext cx="7654862" cy="469359"/>
            <a:chOff x="3965516" y="2790917"/>
            <a:chExt cx="7654862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295DCB-BAE3-DB04-6973-DB01492A70AB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실시간으로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사용자 응답을 기반으로 질문 조정하여 상세 피드백 제공</a:t>
              </a:r>
              <a:endParaRPr lang="ko-KR" altLang="en-US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378E46BC-7C3A-C9E7-763A-6CBDAE90666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D25452BC-F647-3783-21EA-37CD655EF29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585C924-CB9F-5BE8-2E87-0E4445FB065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FF6CBEF-64BA-7221-E951-052E3C23E927}"/>
              </a:ext>
            </a:extLst>
          </p:cNvPr>
          <p:cNvGrpSpPr/>
          <p:nvPr/>
        </p:nvGrpSpPr>
        <p:grpSpPr>
          <a:xfrm>
            <a:off x="4511675" y="3548460"/>
            <a:ext cx="7654862" cy="469359"/>
            <a:chOff x="3965516" y="2790917"/>
            <a:chExt cx="7654862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5C7A46-B729-5074-BC86-E2F41FEC6FE1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신속하게 응답을 처리하여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주요 주제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감정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기회 영역 파악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FB4F251-2DE5-3796-6855-384E455ACB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0C2D8E21-3376-B957-2E4C-DB8A58BF52E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75EA57C2-6B24-30AD-4DCC-EC191075AA9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15D3E6F-828E-6906-0F8B-29F3A4EE0558}"/>
              </a:ext>
            </a:extLst>
          </p:cNvPr>
          <p:cNvGrpSpPr/>
          <p:nvPr/>
        </p:nvGrpSpPr>
        <p:grpSpPr>
          <a:xfrm>
            <a:off x="4331944" y="4207925"/>
            <a:ext cx="6975904" cy="1569417"/>
            <a:chOff x="4813574" y="3495950"/>
            <a:chExt cx="6975904" cy="1569417"/>
          </a:xfrm>
        </p:grpSpPr>
        <p:sp>
          <p:nvSpPr>
            <p:cNvPr id="30" name="화살표: 아래쪽 29">
              <a:extLst>
                <a:ext uri="{FF2B5EF4-FFF2-40B4-BE49-F238E27FC236}">
                  <a16:creationId xmlns:a16="http://schemas.microsoft.com/office/drawing/2014/main" id="{543142A7-5BEF-1047-133A-199AC7C307E6}"/>
                </a:ext>
              </a:extLst>
            </p:cNvPr>
            <p:cNvSpPr/>
            <p:nvPr/>
          </p:nvSpPr>
          <p:spPr>
            <a:xfrm>
              <a:off x="8149538" y="3495950"/>
              <a:ext cx="404030" cy="653486"/>
            </a:xfrm>
            <a:prstGeom prst="downArrow">
              <a:avLst/>
            </a:prstGeom>
            <a:solidFill>
              <a:srgbClr val="F3CA0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0E83564-F42B-8665-508E-6A96681DE590}"/>
                </a:ext>
              </a:extLst>
            </p:cNvPr>
            <p:cNvSpPr txBox="1"/>
            <p:nvPr/>
          </p:nvSpPr>
          <p:spPr>
            <a:xfrm>
              <a:off x="4813574" y="4201797"/>
              <a:ext cx="697590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정책디자이너는 모든 피드백을 수동으로 정리하지 않고도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많은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인터뷰어들이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특정 주제에 대해 어떻게 생각하는지 파악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8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730E3-BF48-AE8C-D949-C0BA7EA40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FE12E76-8451-2774-CAA7-2E78162B9A54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EC2D1D-0E53-A01A-2CE7-AEB4696F50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64CC6C-8FA4-AE84-FC48-C9B4AC0346B3}"/>
              </a:ext>
            </a:extLst>
          </p:cNvPr>
          <p:cNvSpPr txBox="1"/>
          <p:nvPr/>
        </p:nvSpPr>
        <p:spPr>
          <a:xfrm>
            <a:off x="1134095" y="1593928"/>
            <a:ext cx="18893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8125D-C94C-6319-B465-EA720AE39284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활용하여 인간 상호작용을 대체하는 것이 아닌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증강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5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444E1-9661-1AE4-1812-22733FA28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CCDCBDF-86A5-07C3-6D3D-B0D281C4F871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BAB525-C3BF-45B1-CE95-7367B11F62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3FF3A-373C-F340-F5CE-963D3423C3A4}"/>
              </a:ext>
            </a:extLst>
          </p:cNvPr>
          <p:cNvSpPr txBox="1"/>
          <p:nvPr/>
        </p:nvSpPr>
        <p:spPr>
          <a:xfrm>
            <a:off x="1134095" y="1593928"/>
            <a:ext cx="18893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공감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343D46E-0825-9812-2AF3-36DA06B0DFB7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CD400E-7358-5CB7-7CC5-CF7E1FA63A1F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기반 공감 시뮬레이션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088625B-B662-1E37-6EC1-62B274B69EB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56E369F4-60E7-2E3B-D6BF-AF2A6C774DB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" name="그림 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CF51877-EA65-FF4C-3A1C-6E6BB1ECD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A254E28-4915-AC3D-130D-C6B559EFCCE0}"/>
              </a:ext>
            </a:extLst>
          </p:cNvPr>
          <p:cNvSpPr/>
          <p:nvPr/>
        </p:nvSpPr>
        <p:spPr>
          <a:xfrm>
            <a:off x="1785794" y="2935972"/>
            <a:ext cx="31745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디지털 행동 데이터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F208324-2AB7-F858-9317-9597244E8107}"/>
              </a:ext>
            </a:extLst>
          </p:cNvPr>
          <p:cNvSpPr/>
          <p:nvPr/>
        </p:nvSpPr>
        <p:spPr>
          <a:xfrm>
            <a:off x="1785794" y="3560312"/>
            <a:ext cx="31745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가상 페르소나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584B408-681D-ED8C-5585-602F21CD412A}"/>
              </a:ext>
            </a:extLst>
          </p:cNvPr>
          <p:cNvSpPr/>
          <p:nvPr/>
        </p:nvSpPr>
        <p:spPr>
          <a:xfrm>
            <a:off x="5236485" y="2935972"/>
            <a:ext cx="31745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소셜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리스닝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A3647992-8517-BF37-F644-D45F8770C4DE}"/>
              </a:ext>
            </a:extLst>
          </p:cNvPr>
          <p:cNvSpPr/>
          <p:nvPr/>
        </p:nvSpPr>
        <p:spPr>
          <a:xfrm>
            <a:off x="5236485" y="3560312"/>
            <a:ext cx="3174599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다중 채널 통합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5C3A0-B52F-538B-C97B-5A0C46991416}"/>
              </a:ext>
            </a:extLst>
          </p:cNvPr>
          <p:cNvSpPr txBox="1"/>
          <p:nvPr/>
        </p:nvSpPr>
        <p:spPr>
          <a:xfrm rot="21293598" flipH="1">
            <a:off x="4426175" y="4308369"/>
            <a:ext cx="442007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정책 디자이너를 위한 인사이트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85990-5412-B4C1-6948-0A235A1B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4912BA7-3245-4244-BA29-6B80243A75A0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EBE24E-069B-E467-FA0E-200266F03C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900A0A-477D-D775-1843-4FEB8B39CA1A}"/>
              </a:ext>
            </a:extLst>
          </p:cNvPr>
          <p:cNvSpPr txBox="1"/>
          <p:nvPr/>
        </p:nvSpPr>
        <p:spPr>
          <a:xfrm>
            <a:off x="1134095" y="1593928"/>
            <a:ext cx="2470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정의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55C819B-0F41-1BD0-58D5-1FD1E6410E15}"/>
              </a:ext>
            </a:extLst>
          </p:cNvPr>
          <p:cNvGrpSpPr/>
          <p:nvPr/>
        </p:nvGrpSpPr>
        <p:grpSpPr>
          <a:xfrm>
            <a:off x="1232829" y="2370823"/>
            <a:ext cx="7229215" cy="869469"/>
            <a:chOff x="3965516" y="2790917"/>
            <a:chExt cx="7229215" cy="8694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5F58E8-2074-B9E5-E549-D864CF0A9204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수집한 모든 데이터를 이해하도록 돕고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올바른 문제를 해결할 수 있도록 보장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FDB0AA6-6488-7900-6125-B32E9EF5625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E9AFE21C-44AB-52A0-E266-8CF66509FFB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317361D4-F542-8B47-91E7-A3B4E3DAA6B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404A02B-C98F-8864-5EE6-328504925C41}"/>
              </a:ext>
            </a:extLst>
          </p:cNvPr>
          <p:cNvGrpSpPr/>
          <p:nvPr/>
        </p:nvGrpSpPr>
        <p:grpSpPr>
          <a:xfrm>
            <a:off x="1232829" y="3251380"/>
            <a:ext cx="7654862" cy="869469"/>
            <a:chOff x="3965516" y="2790917"/>
            <a:chExt cx="7654862" cy="8694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4755E9-0777-5700-4B14-A1B1B03D85CD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방대한 데이터를 분석하여 인간이 놓치기 쉬운 패턴과 통찰력을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찾아내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비판적 사고 능력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향상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BFA32C9-6F24-574F-E04E-D9A0027F563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A2249B12-6B41-1550-D1C2-94F67F5EE55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AF05F74-4BB8-E3E3-5EF9-E3F80F410AC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B327C5C-351A-899D-A562-A775117246E0}"/>
              </a:ext>
            </a:extLst>
          </p:cNvPr>
          <p:cNvGrpSpPr/>
          <p:nvPr/>
        </p:nvGrpSpPr>
        <p:grpSpPr>
          <a:xfrm>
            <a:off x="1232829" y="4139749"/>
            <a:ext cx="7654862" cy="469359"/>
            <a:chOff x="3965516" y="2790917"/>
            <a:chExt cx="7654862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2E8C02-B02F-A9D8-FF81-95591597752C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당장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눈에 띄지 않는 추세 및 패턴을 파악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데 탁월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FA2A82D-E831-EEDC-3221-30C42BC94CD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F58AAC6A-2ACD-B573-D7E1-6DFA16876D3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F045D34F-3AE2-EF1D-03A5-C0C1EED667C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12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9D35-20E4-F185-E4C6-6780A9EED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B4F98AE-D160-BBA3-99D6-97543B4AD645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3AD204F-F8C6-D19F-CBB3-560FD1CC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535D32-F4C5-18D8-C5A6-5ED8B1466E33}"/>
              </a:ext>
            </a:extLst>
          </p:cNvPr>
          <p:cNvSpPr txBox="1"/>
          <p:nvPr/>
        </p:nvSpPr>
        <p:spPr>
          <a:xfrm>
            <a:off x="1134095" y="1593928"/>
            <a:ext cx="2470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정의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118166-F4A4-8F8B-94B0-A846958AEF18}"/>
              </a:ext>
            </a:extLst>
          </p:cNvPr>
          <p:cNvSpPr txBox="1"/>
          <p:nvPr/>
        </p:nvSpPr>
        <p:spPr>
          <a:xfrm flipH="1">
            <a:off x="1134094" y="2349500"/>
            <a:ext cx="794958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복잡한 데이터를 이해하여 효과적인 설계 솔루션 도출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DB46D-4FCC-F27E-C2FB-21E37530F048}"/>
              </a:ext>
            </a:extLst>
          </p:cNvPr>
          <p:cNvSpPr txBox="1"/>
          <p:nvPr/>
        </p:nvSpPr>
        <p:spPr>
          <a:xfrm flipH="1">
            <a:off x="1134094" y="3068638"/>
            <a:ext cx="794958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간과될 수 있는 주요 정보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표면화하여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의사 결정 지원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EBA8655-9919-9F6A-D5DA-B4E26C0D1157}"/>
              </a:ext>
            </a:extLst>
          </p:cNvPr>
          <p:cNvGrpSpPr/>
          <p:nvPr/>
        </p:nvGrpSpPr>
        <p:grpSpPr>
          <a:xfrm>
            <a:off x="1644816" y="3600414"/>
            <a:ext cx="7294537" cy="1528236"/>
            <a:chOff x="1226007" y="3714643"/>
            <a:chExt cx="7294537" cy="15282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094D7C-3C49-6AE4-942C-1D33D6775E83}"/>
                </a:ext>
              </a:extLst>
            </p:cNvPr>
            <p:cNvSpPr txBox="1"/>
            <p:nvPr/>
          </p:nvSpPr>
          <p:spPr>
            <a:xfrm flipH="1">
              <a:off x="1226007" y="4430349"/>
              <a:ext cx="7294537" cy="81253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혁신적이면서도 </a:t>
              </a:r>
              <a:b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데이터 기반적인 솔루션</a:t>
              </a:r>
              <a:endParaRPr lang="en-US" altLang="ko-KR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041F509C-6C02-72A4-F3C6-C117C19C0AA0}"/>
                </a:ext>
              </a:extLst>
            </p:cNvPr>
            <p:cNvSpPr/>
            <p:nvPr/>
          </p:nvSpPr>
          <p:spPr>
            <a:xfrm>
              <a:off x="4610038" y="3714643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10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3A90-9EA3-4283-2B0E-5D33D2A3A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C0021F5-AA12-FF2B-27D1-9C6956692B54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8FFBA5-30B4-7D40-6E72-14576C032E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009FC-380C-F967-1488-070AAF57ECD9}"/>
              </a:ext>
            </a:extLst>
          </p:cNvPr>
          <p:cNvSpPr txBox="1"/>
          <p:nvPr/>
        </p:nvSpPr>
        <p:spPr>
          <a:xfrm>
            <a:off x="1134095" y="1593928"/>
            <a:ext cx="2470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정의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9187F25-3401-7C05-FDEE-06F7967FDF70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89B694-9E0B-4199-0013-528ECBA966C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패턴 인식 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02BAFF42-CCB8-46F2-9EC8-A25E02F4166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9BED940-F053-FC94-8BAA-CEE745F436CF}"/>
              </a:ext>
            </a:extLst>
          </p:cNvPr>
          <p:cNvGrpSpPr/>
          <p:nvPr/>
        </p:nvGrpSpPr>
        <p:grpSpPr>
          <a:xfrm>
            <a:off x="4874455" y="3235346"/>
            <a:ext cx="7095757" cy="863570"/>
            <a:chOff x="3965516" y="2790917"/>
            <a:chExt cx="7095757" cy="863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FA2077-110F-03CC-1EAA-DAED19FE30AE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머신러닝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알고리즘은 방대한 데이터 세트를 분석하여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추세와 상관관계 파악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D9AB0119-79F1-EF9B-14D2-3BF86156193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83B5648E-4FCC-6B8D-A8E5-AB0234DCC60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117AA6A-0685-FDDF-5143-5490E2D6CD1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0182762-BE3E-9AE5-B366-5A286FFC9571}"/>
              </a:ext>
            </a:extLst>
          </p:cNvPr>
          <p:cNvGrpSpPr/>
          <p:nvPr/>
        </p:nvGrpSpPr>
        <p:grpSpPr>
          <a:xfrm>
            <a:off x="4511675" y="4264694"/>
            <a:ext cx="6912509" cy="571286"/>
            <a:chOff x="1013127" y="1841927"/>
            <a:chExt cx="6912509" cy="57128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989019-B9BE-B9E9-7436-117E3E3D57A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예측 분석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30B4EF3-EF18-294F-E3C0-E40C420DEA49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0311013-1FFF-EED9-DCEC-B397078CD94F}"/>
              </a:ext>
            </a:extLst>
          </p:cNvPr>
          <p:cNvGrpSpPr/>
          <p:nvPr/>
        </p:nvGrpSpPr>
        <p:grpSpPr>
          <a:xfrm>
            <a:off x="4874455" y="5147908"/>
            <a:ext cx="7095757" cy="863570"/>
            <a:chOff x="3965516" y="2790917"/>
            <a:chExt cx="7095757" cy="8635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C0BC9D-DF23-73A5-9BC3-E30584367B4F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디자인 결정의 잠재적 결과를 예측하여 팀이 과제를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예측하는 데 도움</a:t>
              </a: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4DB5CF6-6D69-AE33-4D6B-6C04C2610CC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8BBB8F6C-40DC-3728-5A7D-299F44205F4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72B255A8-0F9D-45AA-D3D6-F2FE101123E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7E46AB-8A83-08AD-7AC1-4B38FCC80D91}"/>
              </a:ext>
            </a:extLst>
          </p:cNvPr>
          <p:cNvSpPr txBox="1"/>
          <p:nvPr/>
        </p:nvSpPr>
        <p:spPr>
          <a:xfrm rot="21293598" flipH="1">
            <a:off x="8132314" y="5655169"/>
            <a:ext cx="382005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의미 해석엔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인간의 지혜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필요</a:t>
            </a:r>
          </a:p>
        </p:txBody>
      </p:sp>
    </p:spTree>
    <p:extLst>
      <p:ext uri="{BB962C8B-B14F-4D97-AF65-F5344CB8AC3E}">
        <p14:creationId xmlns:p14="http://schemas.microsoft.com/office/powerpoint/2010/main" val="20159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02B0-8359-0CA7-CD3E-76A14AA0E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12F655B-7E86-AFEB-5F4F-896A48C9D858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26E3BE-0BF0-D64A-79C8-ADA8E5AC0A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56D05-2B66-2397-58A6-978DD83F2FB3}"/>
              </a:ext>
            </a:extLst>
          </p:cNvPr>
          <p:cNvSpPr txBox="1"/>
          <p:nvPr/>
        </p:nvSpPr>
        <p:spPr>
          <a:xfrm>
            <a:off x="1134095" y="1593928"/>
            <a:ext cx="2470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정의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49CB5DE-E30D-8C3A-0664-E5F0BA582E8E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15C69C-C890-DCB1-9127-565CDDA306E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데이터 시각화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1DB20DB-694F-E82C-F27A-94C073597C5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7189C37-B1D3-D463-47E9-1755C7865454}"/>
              </a:ext>
            </a:extLst>
          </p:cNvPr>
          <p:cNvGrpSpPr/>
          <p:nvPr/>
        </p:nvGrpSpPr>
        <p:grpSpPr>
          <a:xfrm>
            <a:off x="4511675" y="3068638"/>
            <a:ext cx="6912509" cy="571286"/>
            <a:chOff x="1013127" y="1841927"/>
            <a:chExt cx="6912509" cy="5712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1C14E5-50C8-7496-E365-D7A11121619B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LLM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을 활용한 정성적 데이터 분석 </a:t>
              </a: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579C07BF-EBAD-2057-10C2-3E71FC7AC88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5EB94BD-BD6F-5DDD-F7D4-E02DAD82A793}"/>
              </a:ext>
            </a:extLst>
          </p:cNvPr>
          <p:cNvGrpSpPr/>
          <p:nvPr/>
        </p:nvGrpSpPr>
        <p:grpSpPr>
          <a:xfrm>
            <a:off x="4511675" y="3769103"/>
            <a:ext cx="6912509" cy="571286"/>
            <a:chOff x="1013127" y="1841927"/>
            <a:chExt cx="6912509" cy="5712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558BB3-42BF-CBE5-39A4-8AA3FFB59CDB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패턴 및 인사이트 도출하는 리서치의 통합</a:t>
              </a: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791035FB-0AE3-1D1A-7ED5-37FFAAE6DBE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C4427BE-3A64-E393-DFBC-8E33F1AB8FA8}"/>
              </a:ext>
            </a:extLst>
          </p:cNvPr>
          <p:cNvGrpSpPr/>
          <p:nvPr/>
        </p:nvGrpSpPr>
        <p:grpSpPr>
          <a:xfrm>
            <a:off x="4511675" y="4485609"/>
            <a:ext cx="6977656" cy="571286"/>
            <a:chOff x="1013127" y="1841927"/>
            <a:chExt cx="6977656" cy="5712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A903C8-8B07-DD5F-3F39-F08763760CD3}"/>
                </a:ext>
              </a:extLst>
            </p:cNvPr>
            <p:cNvSpPr txBox="1"/>
            <p:nvPr/>
          </p:nvSpPr>
          <p:spPr>
            <a:xfrm>
              <a:off x="1013127" y="1841927"/>
              <a:ext cx="697765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기능을 통한 협업 과정 간소화 및 팀 생산성 향상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3B9E123-D59B-9E61-5C71-17310D29DF6C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6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FC16AEC-E870-44A8-AC39-8ABD6D1209F5}"/>
              </a:ext>
            </a:extLst>
          </p:cNvPr>
          <p:cNvGrpSpPr/>
          <p:nvPr/>
        </p:nvGrpSpPr>
        <p:grpSpPr>
          <a:xfrm>
            <a:off x="4511675" y="5202115"/>
            <a:ext cx="6912509" cy="571286"/>
            <a:chOff x="1013127" y="1841927"/>
            <a:chExt cx="6912509" cy="5712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6D6800-C97D-7DB0-5B97-7096605F471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마인드맵을 통한 구조화 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9F07053-C613-CE16-5AF2-06A912ACCA50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7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97702-DF62-96EB-B171-DBFAA47AC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4FB66A6-DF1F-D90A-FAC1-186088B08BFB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E1A8E7-1E93-D398-4EA9-ED0A15FB62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52D53-D630-0C86-B431-8F3C6F0E663A}"/>
              </a:ext>
            </a:extLst>
          </p:cNvPr>
          <p:cNvSpPr txBox="1"/>
          <p:nvPr/>
        </p:nvSpPr>
        <p:spPr>
          <a:xfrm>
            <a:off x="1134095" y="1593928"/>
            <a:ext cx="24708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문제 정의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3A523-0650-A062-F196-690C886DAAFC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추세와 상관관계를 강조할 수 있지만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중요성 해석 및 올바른 문제 진술 구성은 인간의 몫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70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0830-5FE8-4DD2-9B08-96A52196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D37ABC-22C0-5051-CB85-038E1BF7D650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2AB14FC-F427-8886-A62B-AF5C5B4F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94992-CF19-B59B-D737-52813192B4B8}"/>
              </a:ext>
            </a:extLst>
          </p:cNvPr>
          <p:cNvSpPr txBox="1"/>
          <p:nvPr/>
        </p:nvSpPr>
        <p:spPr>
          <a:xfrm>
            <a:off x="1134095" y="1593928"/>
            <a:ext cx="29825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아이디어 창출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981BD484-88B7-DF09-AD9F-725FEA6B9CD5}"/>
              </a:ext>
            </a:extLst>
          </p:cNvPr>
          <p:cNvSpPr/>
          <p:nvPr/>
        </p:nvSpPr>
        <p:spPr>
          <a:xfrm>
            <a:off x="3465657" y="2714848"/>
            <a:ext cx="430487" cy="374073"/>
          </a:xfrm>
          <a:prstGeom prst="rightArrow">
            <a:avLst/>
          </a:prstGeom>
          <a:solidFill>
            <a:srgbClr val="4741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145416E-4D7F-5D73-8200-68B7120B111D}"/>
              </a:ext>
            </a:extLst>
          </p:cNvPr>
          <p:cNvSpPr/>
          <p:nvPr/>
        </p:nvSpPr>
        <p:spPr>
          <a:xfrm>
            <a:off x="1249926" y="2349500"/>
            <a:ext cx="2215731" cy="11134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과거 사례 파악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4CFE025-BAC9-5EDF-CED2-FED41F6605A0}"/>
              </a:ext>
            </a:extLst>
          </p:cNvPr>
          <p:cNvSpPr/>
          <p:nvPr/>
        </p:nvSpPr>
        <p:spPr>
          <a:xfrm>
            <a:off x="3896144" y="2349500"/>
            <a:ext cx="2215731" cy="11134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현재 트렌드 파악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4EFD875-E7D0-63BD-A016-8B8F76BAA5BF}"/>
              </a:ext>
            </a:extLst>
          </p:cNvPr>
          <p:cNvSpPr/>
          <p:nvPr/>
        </p:nvSpPr>
        <p:spPr>
          <a:xfrm>
            <a:off x="6542362" y="2349500"/>
            <a:ext cx="2215731" cy="11134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창의적인 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아이디어 창출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0FC6E93-78D1-8AC1-89B4-A499E380BC5B}"/>
              </a:ext>
            </a:extLst>
          </p:cNvPr>
          <p:cNvSpPr/>
          <p:nvPr/>
        </p:nvSpPr>
        <p:spPr>
          <a:xfrm>
            <a:off x="6111875" y="2714848"/>
            <a:ext cx="430487" cy="374073"/>
          </a:xfrm>
          <a:prstGeom prst="rightArrow">
            <a:avLst/>
          </a:prstGeom>
          <a:solidFill>
            <a:srgbClr val="4741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54E19C4-454E-B982-E82D-9CE260C99948}"/>
              </a:ext>
            </a:extLst>
          </p:cNvPr>
          <p:cNvGrpSpPr/>
          <p:nvPr/>
        </p:nvGrpSpPr>
        <p:grpSpPr>
          <a:xfrm>
            <a:off x="1249926" y="3705751"/>
            <a:ext cx="7002563" cy="1187388"/>
            <a:chOff x="1547337" y="4508469"/>
            <a:chExt cx="7002563" cy="11873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A2F01F6-B6E6-117A-DC2E-BA7F70E4C112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유사 분야의 성공적인 디자인 분석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혁신적인 기능 또는 디자인 요소 제안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F4DD4C8-E1DB-069D-B56A-E8F1A204780E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2BD4CBF-4491-7725-760E-95DA8C229977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3" name="사각형: 둥근 모서리 12">
                <a:extLst>
                  <a:ext uri="{FF2B5EF4-FFF2-40B4-BE49-F238E27FC236}">
                    <a16:creationId xmlns:a16="http://schemas.microsoft.com/office/drawing/2014/main" id="{5915A3BC-A0CC-1D2A-E4BE-A3E4D8C8D1E0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89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D9EBC-6C58-8D86-0D3D-84D87B72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D1BF1E6-9BDE-0F70-1602-6E86580C3C78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6003F0-111A-9812-3606-EAFFEF2F5D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146C4-8655-3889-8A1A-2C152A5352F7}"/>
              </a:ext>
            </a:extLst>
          </p:cNvPr>
          <p:cNvSpPr txBox="1"/>
          <p:nvPr/>
        </p:nvSpPr>
        <p:spPr>
          <a:xfrm>
            <a:off x="1134095" y="1593928"/>
            <a:ext cx="26279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15FA09F-1BEC-991B-DE01-4E46B9EE4314}"/>
              </a:ext>
            </a:extLst>
          </p:cNvPr>
          <p:cNvGrpSpPr/>
          <p:nvPr/>
        </p:nvGrpSpPr>
        <p:grpSpPr>
          <a:xfrm>
            <a:off x="1009417" y="2314719"/>
            <a:ext cx="7691237" cy="824805"/>
            <a:chOff x="1009417" y="2314719"/>
            <a:chExt cx="7691237" cy="824805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71F7409-13B5-B4E2-B5D8-39AC30A64872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프로토타입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제작 속도 </a:t>
              </a: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UP</a:t>
              </a:r>
              <a:endParaRPr lang="ko-KR" altLang="en-US" sz="2000" spc="-80" dirty="0">
                <a:solidFill>
                  <a:srgbClr val="0B2EB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pic>
          <p:nvPicPr>
            <p:cNvPr id="6" name="그림 5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CC8AEBB-D7B0-0984-FA70-78C70E45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D0E8130-BAA4-40BF-243D-9A0AD3AFB53F}"/>
              </a:ext>
            </a:extLst>
          </p:cNvPr>
          <p:cNvGrpSpPr/>
          <p:nvPr/>
        </p:nvGrpSpPr>
        <p:grpSpPr>
          <a:xfrm>
            <a:off x="1009417" y="3250060"/>
            <a:ext cx="7691237" cy="824805"/>
            <a:chOff x="1009417" y="2314719"/>
            <a:chExt cx="7691237" cy="824805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A782E41A-5C16-5C0E-F1A4-68A68E1AFABB}"/>
                </a:ext>
              </a:extLst>
            </p:cNvPr>
            <p:cNvSpPr/>
            <p:nvPr/>
          </p:nvSpPr>
          <p:spPr>
            <a:xfrm>
              <a:off x="1280891" y="2530231"/>
              <a:ext cx="7419763" cy="60929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다양한 디자인 옵션을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빠르게 탐색 및 생성</a:t>
              </a:r>
            </a:p>
          </p:txBody>
        </p:sp>
        <p:pic>
          <p:nvPicPr>
            <p:cNvPr id="9" name="그림 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ED87274-33C3-2556-9C16-74D0B31BD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D40158-0824-E9C3-E19E-917C1481C429}"/>
              </a:ext>
            </a:extLst>
          </p:cNvPr>
          <p:cNvSpPr txBox="1"/>
          <p:nvPr/>
        </p:nvSpPr>
        <p:spPr>
          <a:xfrm flipH="1">
            <a:off x="1487214" y="4806696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프로토타입 신속 제작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피드백 수집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빠른 개선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32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E9E1B-B0E4-B3B9-8762-B0EF85A7B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801E444F-34FC-EFEC-836A-C51FCAB5A022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F0F52BEC-AB4C-1D25-BCED-AFFB7EE6C7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445DBAA-85F4-5A91-7B8D-7C8B487F41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AB100819-53D9-D00F-91A0-45FF63E50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b="6011"/>
          <a:stretch/>
        </p:blipFill>
        <p:spPr>
          <a:xfrm>
            <a:off x="0" y="0"/>
            <a:ext cx="12192000" cy="715089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11C7C34-D98F-7288-6510-7714C5ACE9F5}"/>
              </a:ext>
            </a:extLst>
          </p:cNvPr>
          <p:cNvSpPr/>
          <p:nvPr/>
        </p:nvSpPr>
        <p:spPr>
          <a:xfrm>
            <a:off x="0" y="4767445"/>
            <a:ext cx="12192001" cy="223725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157C2E-3F49-BDFA-AF3E-44F442E9F203}"/>
              </a:ext>
            </a:extLst>
          </p:cNvPr>
          <p:cNvSpPr txBox="1"/>
          <p:nvPr/>
        </p:nvSpPr>
        <p:spPr>
          <a:xfrm>
            <a:off x="104702" y="5076250"/>
            <a:ext cx="8815933" cy="125226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500" spc="-15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단순 작업 자동화 수준을 넘어</a:t>
            </a:r>
            <a:br>
              <a:rPr lang="en-US" altLang="ko-KR" sz="2500" spc="-15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</a:br>
            <a:r>
              <a:rPr lang="ko-KR" altLang="en-US" sz="3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창의적인 아이디어 도출</a:t>
            </a:r>
            <a:r>
              <a:rPr lang="ko-KR" altLang="en-US" sz="2500" spc="-150" dirty="0"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까지 가능한 </a:t>
            </a:r>
            <a:r>
              <a:rPr lang="en-US" altLang="ko-KR" sz="3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endParaRPr lang="ko-KR" altLang="en-US" sz="3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39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5769-2DE8-09A4-C22A-064DE1C82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DB867A9-63F2-D314-08B4-040DC6C556C9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76249D2-F4BE-11E7-D354-6B6F7E0468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EDF0-88E8-B493-7798-9533911FDF9E}"/>
              </a:ext>
            </a:extLst>
          </p:cNvPr>
          <p:cNvSpPr txBox="1"/>
          <p:nvPr/>
        </p:nvSpPr>
        <p:spPr>
          <a:xfrm>
            <a:off x="1134095" y="1593928"/>
            <a:ext cx="26279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0CB252-613C-0E05-10AD-442CF6B2C070}"/>
              </a:ext>
            </a:extLst>
          </p:cNvPr>
          <p:cNvSpPr txBox="1"/>
          <p:nvPr/>
        </p:nvSpPr>
        <p:spPr>
          <a:xfrm>
            <a:off x="2058124" y="3637285"/>
            <a:ext cx="5628966" cy="53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혁신 </a:t>
            </a:r>
            <a:r>
              <a:rPr lang="en-US" altLang="ko-KR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&amp;</a:t>
            </a:r>
            <a:r>
              <a:rPr lang="ko-KR" altLang="en-US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민첩성을 중시하는 문화 조성</a:t>
            </a:r>
            <a:endParaRPr lang="en-US" altLang="ko-KR" sz="24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E55CA0E-9F0B-B083-F803-42325254B4A5}"/>
              </a:ext>
            </a:extLst>
          </p:cNvPr>
          <p:cNvSpPr/>
          <p:nvPr/>
        </p:nvSpPr>
        <p:spPr>
          <a:xfrm>
            <a:off x="1298695" y="2349500"/>
            <a:ext cx="3063900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177D62F-7AF5-EDA9-EB58-695A24E5E249}"/>
              </a:ext>
            </a:extLst>
          </p:cNvPr>
          <p:cNvSpPr/>
          <p:nvPr/>
        </p:nvSpPr>
        <p:spPr>
          <a:xfrm>
            <a:off x="5395658" y="2349500"/>
            <a:ext cx="3399333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브레인스토밍 및 </a:t>
            </a:r>
            <a:br>
              <a:rPr lang="en-US" altLang="ko-KR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프로토타입 제작 단계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5E1A6C1B-9D31-D583-D6F2-373AA2A169F6}"/>
              </a:ext>
            </a:extLst>
          </p:cNvPr>
          <p:cNvSpPr/>
          <p:nvPr/>
        </p:nvSpPr>
        <p:spPr>
          <a:xfrm rot="16200000">
            <a:off x="4615890" y="2300164"/>
            <a:ext cx="526473" cy="1033063"/>
          </a:xfrm>
          <a:prstGeom prst="downArrow">
            <a:avLst/>
          </a:prstGeom>
          <a:solidFill>
            <a:srgbClr val="4741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C7787-270E-71E2-D6B7-58671748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EF6F86D-D3CF-C075-1BBD-F069A55BE068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751C86-8819-C1B5-AD57-DD5E819A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6EE89E-2549-4E43-1C8E-9C30CF900784}"/>
              </a:ext>
            </a:extLst>
          </p:cNvPr>
          <p:cNvSpPr txBox="1"/>
          <p:nvPr/>
        </p:nvSpPr>
        <p:spPr>
          <a:xfrm>
            <a:off x="1134095" y="1593928"/>
            <a:ext cx="26279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7E70087-BF9D-1478-0BB5-2227F425E9F8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BFDBDE-79AE-0C8D-3523-5267168D3D3A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효율적으로 아이디어 개발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91EA464-A3DB-C9BD-E840-63AC6F92199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D650BBE9-0E90-82FF-926B-37EEC505168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3CC2AA7E-56E0-121A-4044-7F00CA3596D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83A6B4D-D348-AC84-EA6B-2D3F14978D77}"/>
              </a:ext>
            </a:extLst>
          </p:cNvPr>
          <p:cNvGrpSpPr/>
          <p:nvPr/>
        </p:nvGrpSpPr>
        <p:grpSpPr>
          <a:xfrm>
            <a:off x="7928245" y="3315534"/>
            <a:ext cx="3922084" cy="463460"/>
            <a:chOff x="3965516" y="2790917"/>
            <a:chExt cx="3922084" cy="4634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74E656-F445-9783-38D1-ECAB61D80A3D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아이디어 개선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2056F819-4C30-A35E-8816-C1A22E368F5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0F69A9D1-FD1A-D146-9DA1-42187B35D15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B5C33D06-942F-6ED0-79F4-671917C8042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75A610E-9351-45DB-8A35-B76DC6DA1159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9" name="사각형: 잘린 대각선 방향 모서리 18">
              <a:extLst>
                <a:ext uri="{FF2B5EF4-FFF2-40B4-BE49-F238E27FC236}">
                  <a16:creationId xmlns:a16="http://schemas.microsoft.com/office/drawing/2014/main" id="{59B92EB7-AA5A-CDCC-4F75-24DD5F8E7A6E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8633BF2-D9C9-3CE3-7DFA-B651EE2838AE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0AC55B7-6504-B2C3-964B-411D834E45F8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AI </a:t>
              </a: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도입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4516A94-7A12-5F77-C768-87F6A41ED913}"/>
              </a:ext>
            </a:extLst>
          </p:cNvPr>
          <p:cNvGrpSpPr/>
          <p:nvPr/>
        </p:nvGrpSpPr>
        <p:grpSpPr>
          <a:xfrm>
            <a:off x="7928245" y="3985629"/>
            <a:ext cx="3922084" cy="463460"/>
            <a:chOff x="3965516" y="2790917"/>
            <a:chExt cx="3922084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6B3650-06C9-2786-FD6A-432F0AFC4DDC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혁신적인 최종 결과물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B83B411-8219-AE97-42CF-4BE187A7456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1128B81C-0887-0271-4506-1B9618CDE0D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70840B28-274F-B5C4-9ABE-1328348965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9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C54E2-C33A-5436-2E87-DD6449F5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F52BC56-A3F8-36AD-7BFF-D9D4EB55DF5C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6D8FBAF-5004-9E23-9F3F-7323A52C53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3A233-A156-7588-011C-C68E6859DAC3}"/>
              </a:ext>
            </a:extLst>
          </p:cNvPr>
          <p:cNvSpPr txBox="1"/>
          <p:nvPr/>
        </p:nvSpPr>
        <p:spPr>
          <a:xfrm>
            <a:off x="1134095" y="1593928"/>
            <a:ext cx="26279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2C3CC-4AC3-E768-F057-DD27F91330F9}"/>
              </a:ext>
            </a:extLst>
          </p:cNvPr>
          <p:cNvSpPr txBox="1"/>
          <p:nvPr/>
        </p:nvSpPr>
        <p:spPr>
          <a:xfrm>
            <a:off x="5376136" y="4048949"/>
            <a:ext cx="5476470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브레인스토밍 중 아이디어가 막힐 때</a:t>
            </a:r>
            <a:endParaRPr lang="ko-KR" altLang="en-US" sz="2000" b="1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pic>
        <p:nvPicPr>
          <p:cNvPr id="8" name="그림 7" descr="댄스, 그래픽 디자인, 예술, 만화 영화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331490-AD2A-B07D-F2A8-3A36A89D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7"/>
          <a:stretch>
            <a:fillRect/>
          </a:stretch>
        </p:blipFill>
        <p:spPr>
          <a:xfrm>
            <a:off x="5104471" y="1884641"/>
            <a:ext cx="6019800" cy="2698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2EE3C-29C2-831A-1656-D1AA2C64D8EC}"/>
              </a:ext>
            </a:extLst>
          </p:cNvPr>
          <p:cNvSpPr txBox="1"/>
          <p:nvPr/>
        </p:nvSpPr>
        <p:spPr>
          <a:xfrm flipH="1">
            <a:off x="4787402" y="4638416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 도와줄 뿐만 아니라 그 이상을 실현한다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86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F42F7-3635-6A80-E518-9AF64E5ED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0054B44-C118-72FE-7483-54671DB16F94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8D551B-7F7D-C084-C2E9-9542DFB5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3E45A-E12B-D2ED-3FC2-581160A98818}"/>
              </a:ext>
            </a:extLst>
          </p:cNvPr>
          <p:cNvSpPr txBox="1"/>
          <p:nvPr/>
        </p:nvSpPr>
        <p:spPr>
          <a:xfrm>
            <a:off x="1134095" y="1593928"/>
            <a:ext cx="262796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9C75866-8920-6773-74F3-6FD18CB0B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95175"/>
              </p:ext>
            </p:extLst>
          </p:nvPr>
        </p:nvGraphicFramePr>
        <p:xfrm>
          <a:off x="4511675" y="2195937"/>
          <a:ext cx="6476480" cy="1964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240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3238240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</a:tblGrid>
              <a:tr h="6997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20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AI </a:t>
                      </a:r>
                      <a:r>
                        <a:rPr lang="ko-KR" altLang="en-US" sz="20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지원 브레인스토밍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o-KR" altLang="en-US" sz="2000" b="0" kern="1200" spc="-100" baseline="0" dirty="0">
                          <a:solidFill>
                            <a:schemeClr val="bg1"/>
                          </a:solidFill>
                          <a:latin typeface="나눔스퀘어 네오 Heavy" panose="00000A00000000000000" pitchFamily="2" charset="-127"/>
                          <a:ea typeface="나눔스퀘어 네오 Heavy" panose="00000A00000000000000" pitchFamily="2" charset="-127"/>
                          <a:cs typeface="+mn-cs"/>
                        </a:rPr>
                        <a:t>신속한 프로토타이핑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126451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GPT-3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와 같은 도구는 </a:t>
                      </a:r>
                      <a:b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</a:b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프롬프트를 기반으로 </a:t>
                      </a:r>
                      <a:b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</a:b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수백 가지 아이디어 생성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AI 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기반 도구 사용 시</a:t>
                      </a:r>
                      <a: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,</a:t>
                      </a: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 </a:t>
                      </a:r>
                      <a:br>
                        <a:rPr lang="en-US" altLang="ko-KR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</a:br>
                      <a:r>
                        <a:rPr lang="ko-KR" altLang="en-US" sz="1600" kern="1200" spc="-70" baseline="0" dirty="0">
                          <a:solidFill>
                            <a:prstClr val="black"/>
                          </a:solidFill>
                          <a:latin typeface="나눔스퀘어 네오 Bold" panose="00000800000000000000" pitchFamily="2" charset="-127"/>
                          <a:ea typeface="나눔스퀘어 네오 Bold" panose="00000800000000000000" pitchFamily="2" charset="-127"/>
                          <a:cs typeface="+mn-cs"/>
                        </a:rPr>
                        <a:t>아이디어를 시각적 또는 기능적 프로토타입으로 빠르게 구현 가능</a:t>
                      </a: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39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8036EA-2555-F222-8626-8E7A127397A6}"/>
              </a:ext>
            </a:extLst>
          </p:cNvPr>
          <p:cNvSpPr txBox="1"/>
          <p:nvPr/>
        </p:nvSpPr>
        <p:spPr>
          <a:xfrm rot="21293598" flipH="1">
            <a:off x="6775891" y="4134817"/>
            <a:ext cx="506913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 생성한 아이디어를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발판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으로 활용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6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85678-7143-44E1-E245-8E8EE33D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E369DB0-51A9-1619-7571-C446EE563550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2DA3A7-3ED3-D92B-FA39-F3E1959185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9CBAE-6B62-887B-919D-455BBA1E8C98}"/>
              </a:ext>
            </a:extLst>
          </p:cNvPr>
          <p:cNvSpPr txBox="1"/>
          <p:nvPr/>
        </p:nvSpPr>
        <p:spPr>
          <a:xfrm>
            <a:off x="1134095" y="1593928"/>
            <a:ext cx="3023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및 반복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9A5ACC6-D3EC-9AE2-5EB8-740AE199B2DC}"/>
              </a:ext>
            </a:extLst>
          </p:cNvPr>
          <p:cNvGrpSpPr/>
          <p:nvPr/>
        </p:nvGrpSpPr>
        <p:grpSpPr>
          <a:xfrm>
            <a:off x="4067857" y="1211135"/>
            <a:ext cx="3449594" cy="571286"/>
            <a:chOff x="7800297" y="1920627"/>
            <a:chExt cx="3449594" cy="571286"/>
          </a:xfrm>
        </p:grpSpPr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64AD57C9-2500-25E8-AB23-3F8F4EB7D6D5}"/>
                </a:ext>
              </a:extLst>
            </p:cNvPr>
            <p:cNvSpPr/>
            <p:nvPr/>
          </p:nvSpPr>
          <p:spPr>
            <a:xfrm rot="13595731">
              <a:off x="7918729" y="2198092"/>
              <a:ext cx="139603" cy="376468"/>
            </a:xfrm>
            <a:prstGeom prst="triangle">
              <a:avLst/>
            </a:prstGeom>
            <a:solidFill>
              <a:srgbClr val="7A5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9C3BB8-6828-12E7-3CFB-5E4488B41E22}"/>
                </a:ext>
              </a:extLst>
            </p:cNvPr>
            <p:cNvSpPr txBox="1"/>
            <p:nvPr/>
          </p:nvSpPr>
          <p:spPr>
            <a:xfrm flipH="1">
              <a:off x="7943604" y="1920627"/>
              <a:ext cx="3306287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리치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콘텍스트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0CAB34D-76C3-25B7-F805-5EBDE50E4CE4}"/>
              </a:ext>
            </a:extLst>
          </p:cNvPr>
          <p:cNvGrpSpPr/>
          <p:nvPr/>
        </p:nvGrpSpPr>
        <p:grpSpPr>
          <a:xfrm>
            <a:off x="1232829" y="2370823"/>
            <a:ext cx="7229215" cy="869469"/>
            <a:chOff x="3965516" y="2790917"/>
            <a:chExt cx="7229215" cy="8694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A36B7D-5EB4-C906-D252-35053691D0D1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피드백 수집 및 솔루션 개선 과정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쉽고 빠르게 만들어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테스트 및 반복 단계 향상에 기여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5BDCDC0-8D1D-E624-FDEA-C52C231C4F8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624EEE1F-8E4F-A7C9-BA60-CB09B667B73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6D9AEF82-D729-8BC0-5B29-A39CAEA9323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4018FDD-F96E-3308-1DD0-3630F5D15C88}"/>
              </a:ext>
            </a:extLst>
          </p:cNvPr>
          <p:cNvGrpSpPr/>
          <p:nvPr/>
        </p:nvGrpSpPr>
        <p:grpSpPr>
          <a:xfrm>
            <a:off x="1232829" y="3286937"/>
            <a:ext cx="7654862" cy="869469"/>
            <a:chOff x="3965516" y="2790917"/>
            <a:chExt cx="7654862" cy="8694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93F008-2FA7-A1C8-C31B-9FC3E4F4A0B9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리더들에게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테스트 및 반복 단계에 통합하는 것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효율적이고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중심적인 디자인 프로세스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구축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3C882F1-7899-2BCB-996F-71CF78C8E9B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A1218362-24CB-B0A8-087C-3538920935B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8D0A7600-3FF3-E5DC-885D-4CBE0EF0E7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42A6DDD-06B8-DD85-6B19-4F991CD00B61}"/>
              </a:ext>
            </a:extLst>
          </p:cNvPr>
          <p:cNvGrpSpPr/>
          <p:nvPr/>
        </p:nvGrpSpPr>
        <p:grpSpPr>
          <a:xfrm>
            <a:off x="1232829" y="4175306"/>
            <a:ext cx="7654862" cy="469359"/>
            <a:chOff x="3965516" y="2790917"/>
            <a:chExt cx="7654862" cy="469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6384EA-C363-E531-66F6-9C2C70BEF253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도구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최종 결과물이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효과적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이고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친화적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이도록 보장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92A5C71-E386-A666-0A1C-1F8476BDE0A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0" name="원호 19">
                <a:extLst>
                  <a:ext uri="{FF2B5EF4-FFF2-40B4-BE49-F238E27FC236}">
                    <a16:creationId xmlns:a16="http://schemas.microsoft.com/office/drawing/2014/main" id="{45527674-902B-51FA-E439-17D70BD159C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28C415E-45C7-4FFF-88FA-841B3D1DCE5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CB0F0FF-0F00-E214-EC60-412508D43982}"/>
              </a:ext>
            </a:extLst>
          </p:cNvPr>
          <p:cNvGrpSpPr/>
          <p:nvPr/>
        </p:nvGrpSpPr>
        <p:grpSpPr>
          <a:xfrm>
            <a:off x="1743429" y="4734982"/>
            <a:ext cx="7314850" cy="469359"/>
            <a:chOff x="1743429" y="4953085"/>
            <a:chExt cx="7314850" cy="469359"/>
          </a:xfrm>
        </p:grpSpPr>
        <p:sp>
          <p:nvSpPr>
            <p:cNvPr id="23" name="화살표: 아래쪽 22">
              <a:extLst>
                <a:ext uri="{FF2B5EF4-FFF2-40B4-BE49-F238E27FC236}">
                  <a16:creationId xmlns:a16="http://schemas.microsoft.com/office/drawing/2014/main" id="{07E26208-F72A-3878-2AEC-D548A3E3CD7B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D443F0-C87F-F592-A422-18E0CF890A7E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신속하고 지속적으로 디자인 개선 및 더 나은 솔루션 개발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2DE531E-6FC1-B241-9DB5-CCA3C516EC32}"/>
              </a:ext>
            </a:extLst>
          </p:cNvPr>
          <p:cNvSpPr txBox="1"/>
          <p:nvPr/>
        </p:nvSpPr>
        <p:spPr>
          <a:xfrm rot="21293598" flipH="1">
            <a:off x="6193583" y="5339946"/>
            <a:ext cx="264773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실시간 프로세스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D5B3-105D-BC58-C5EB-04A4CC0C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91C7221-4442-4897-B1A3-A43EC4D97720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089A3A-34F9-FBE1-5D0F-92C9FF1603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C2EE1-1190-032B-4FF8-CD9962079350}"/>
              </a:ext>
            </a:extLst>
          </p:cNvPr>
          <p:cNvSpPr txBox="1"/>
          <p:nvPr/>
        </p:nvSpPr>
        <p:spPr>
          <a:xfrm>
            <a:off x="1134095" y="1593928"/>
            <a:ext cx="3023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및 반복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3929014-0695-079E-A93B-4E88200E6481}"/>
              </a:ext>
            </a:extLst>
          </p:cNvPr>
          <p:cNvGrpSpPr/>
          <p:nvPr/>
        </p:nvGrpSpPr>
        <p:grpSpPr>
          <a:xfrm>
            <a:off x="1134095" y="2349500"/>
            <a:ext cx="7949580" cy="1361580"/>
            <a:chOff x="1298695" y="3630051"/>
            <a:chExt cx="9172714" cy="1361580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9E89E880-6418-B8C7-E430-3A8BF5F747B0}"/>
                </a:ext>
              </a:extLst>
            </p:cNvPr>
            <p:cNvSpPr/>
            <p:nvPr/>
          </p:nvSpPr>
          <p:spPr>
            <a:xfrm>
              <a:off x="1298695" y="3630051"/>
              <a:ext cx="2654043" cy="13615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자동화된 테스트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E68CBF-216F-711B-407D-AFC8A15C87A7}"/>
                </a:ext>
              </a:extLst>
            </p:cNvPr>
            <p:cNvSpPr txBox="1"/>
            <p:nvPr/>
          </p:nvSpPr>
          <p:spPr>
            <a:xfrm>
              <a:off x="4129928" y="3630051"/>
              <a:ext cx="6341481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프로토타입과의 사용자 상호작용을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시뮬레이션하여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실제 사용자에게 도달하기도 전에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잠재적 사용성 문제 파악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AB1A7BE-300C-B8F6-A3FC-576DA44141B2}"/>
              </a:ext>
            </a:extLst>
          </p:cNvPr>
          <p:cNvGrpSpPr/>
          <p:nvPr/>
        </p:nvGrpSpPr>
        <p:grpSpPr>
          <a:xfrm>
            <a:off x="1134095" y="3920034"/>
            <a:ext cx="7949580" cy="1361580"/>
            <a:chOff x="1298695" y="3630051"/>
            <a:chExt cx="9172714" cy="1361580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D6D5AE54-AF54-F6D8-2E0E-42CB176B8206}"/>
                </a:ext>
              </a:extLst>
            </p:cNvPr>
            <p:cNvSpPr/>
            <p:nvPr/>
          </p:nvSpPr>
          <p:spPr>
            <a:xfrm>
              <a:off x="1298695" y="3630051"/>
              <a:ext cx="2654043" cy="136158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4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실시간 분석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9F1708-58A4-C3A9-9330-A2830C762A69}"/>
                </a:ext>
              </a:extLst>
            </p:cNvPr>
            <p:cNvSpPr txBox="1"/>
            <p:nvPr/>
          </p:nvSpPr>
          <p:spPr>
            <a:xfrm>
              <a:off x="4129928" y="3630051"/>
              <a:ext cx="6341481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테스트 중 얼굴 표정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음성 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 행동을 분석하여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즉각적인 인사이트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제공하고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빠른 조정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5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B9D8-5825-E1FF-B96E-ECFACC94A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D320452-38AC-FDFC-7878-20DB8C1D158D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B17186-EBE9-A662-CF97-613C6F82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B1EDCC-E030-971A-D113-B7958DF54760}"/>
              </a:ext>
            </a:extLst>
          </p:cNvPr>
          <p:cNvSpPr txBox="1"/>
          <p:nvPr/>
        </p:nvSpPr>
        <p:spPr>
          <a:xfrm>
            <a:off x="1134095" y="1593928"/>
            <a:ext cx="30235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및 반복 단계의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F8430-4EFE-19D3-ADF9-E83F14491FBE}"/>
              </a:ext>
            </a:extLst>
          </p:cNvPr>
          <p:cNvSpPr txBox="1"/>
          <p:nvPr/>
        </p:nvSpPr>
        <p:spPr>
          <a:xfrm flipH="1">
            <a:off x="3171577" y="5097185"/>
            <a:ext cx="5651336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인간의 관찰을 대체하는 것이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아니라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보완하는 데 활용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67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58F33-10E7-A661-5C27-B6EAC8461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0BE61D3-D3B0-67DD-DE8C-69599C894439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FC8AF0-6581-F77C-F856-FA9D5FA7DE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AAF020-E295-4F6B-D841-7CE08DF346D3}"/>
              </a:ext>
            </a:extLst>
          </p:cNvPr>
          <p:cNvSpPr txBox="1"/>
          <p:nvPr/>
        </p:nvSpPr>
        <p:spPr>
          <a:xfrm>
            <a:off x="1134095" y="1593928"/>
            <a:ext cx="411683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와 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통합의 주요 영향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A2DE31D-45F3-EB35-595E-E1ED82A7FE5A}"/>
              </a:ext>
            </a:extLst>
          </p:cNvPr>
          <p:cNvGrpSpPr/>
          <p:nvPr/>
        </p:nvGrpSpPr>
        <p:grpSpPr>
          <a:xfrm>
            <a:off x="1051246" y="2349499"/>
            <a:ext cx="2935833" cy="2468297"/>
            <a:chOff x="962149" y="2840484"/>
            <a:chExt cx="3083214" cy="2468297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8EF3B2B5-AC84-CE1F-4D45-95D25B715F03}"/>
                </a:ext>
              </a:extLst>
            </p:cNvPr>
            <p:cNvSpPr/>
            <p:nvPr/>
          </p:nvSpPr>
          <p:spPr>
            <a:xfrm>
              <a:off x="962149" y="2840484"/>
              <a:ext cx="3083214" cy="2468297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BE3349-DFAD-ECD6-0AF3-EAECB7ABDB38}"/>
                </a:ext>
              </a:extLst>
            </p:cNvPr>
            <p:cNvSpPr txBox="1"/>
            <p:nvPr/>
          </p:nvSpPr>
          <p:spPr>
            <a:xfrm>
              <a:off x="986425" y="3512421"/>
              <a:ext cx="3034663" cy="15066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디자인 프로세스 전반의 속도를 획기적으로 높여 </a:t>
              </a:r>
              <a:b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동일 목표를 더 적은 시간과 자원으로 달성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3A630-358D-11A3-8B85-60EFA3481953}"/>
                </a:ext>
              </a:extLst>
            </p:cNvPr>
            <p:cNvSpPr txBox="1"/>
            <p:nvPr/>
          </p:nvSpPr>
          <p:spPr>
            <a:xfrm>
              <a:off x="1279192" y="2930852"/>
              <a:ext cx="2449130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속도 가속화</a:t>
              </a: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CB33776-C737-AE4B-AB26-DA218A0DD9B9}"/>
              </a:ext>
            </a:extLst>
          </p:cNvPr>
          <p:cNvGrpSpPr/>
          <p:nvPr/>
        </p:nvGrpSpPr>
        <p:grpSpPr>
          <a:xfrm>
            <a:off x="4148071" y="2349500"/>
            <a:ext cx="2935833" cy="2468296"/>
            <a:chOff x="7983095" y="2840485"/>
            <a:chExt cx="3083214" cy="246829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33F70644-18B7-5201-9CB6-9AE8F0B663D1}"/>
                </a:ext>
              </a:extLst>
            </p:cNvPr>
            <p:cNvSpPr/>
            <p:nvPr/>
          </p:nvSpPr>
          <p:spPr>
            <a:xfrm>
              <a:off x="7983095" y="2840485"/>
              <a:ext cx="3083214" cy="246829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1B-01F3-0A9A-F070-8CF41C7ACF9B}"/>
                </a:ext>
              </a:extLst>
            </p:cNvPr>
            <p:cNvSpPr txBox="1"/>
            <p:nvPr/>
          </p:nvSpPr>
          <p:spPr>
            <a:xfrm>
              <a:off x="8099420" y="3493214"/>
              <a:ext cx="2850562" cy="158517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더 넓은 리서치 영역을 다루고 다양한 아이디어를 탐색하여 최적화된 솔루션 도출 가능성 향상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ADBBCA-A66E-0404-9271-44324E7EB3B5}"/>
                </a:ext>
              </a:extLst>
            </p:cNvPr>
            <p:cNvSpPr txBox="1"/>
            <p:nvPr/>
          </p:nvSpPr>
          <p:spPr>
            <a:xfrm>
              <a:off x="7983097" y="2928271"/>
              <a:ext cx="3083212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아이디어 폭 확장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8FC6063-E098-C98E-CE7D-03BE50527FBE}"/>
              </a:ext>
            </a:extLst>
          </p:cNvPr>
          <p:cNvGrpSpPr/>
          <p:nvPr/>
        </p:nvGrpSpPr>
        <p:grpSpPr>
          <a:xfrm>
            <a:off x="7259771" y="2349500"/>
            <a:ext cx="2935833" cy="2468296"/>
            <a:chOff x="962149" y="2840485"/>
            <a:chExt cx="3083214" cy="2468296"/>
          </a:xfrm>
        </p:grpSpPr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FA2CDF9C-BE01-E17D-C71F-F1C9E8D2BB90}"/>
                </a:ext>
              </a:extLst>
            </p:cNvPr>
            <p:cNvSpPr/>
            <p:nvPr/>
          </p:nvSpPr>
          <p:spPr>
            <a:xfrm>
              <a:off x="962149" y="2840485"/>
              <a:ext cx="3083214" cy="246829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9ADECE-F4B3-C098-FC45-193F1BE4A72C}"/>
                </a:ext>
              </a:extLst>
            </p:cNvPr>
            <p:cNvSpPr txBox="1"/>
            <p:nvPr/>
          </p:nvSpPr>
          <p:spPr>
            <a:xfrm>
              <a:off x="986425" y="3663199"/>
              <a:ext cx="3034663" cy="120507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도구를 활용하는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확장된 디자이너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진화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디자인 일자리 창출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20F230-BBDE-16F9-41B4-F60A6F518E77}"/>
                </a:ext>
              </a:extLst>
            </p:cNvPr>
            <p:cNvSpPr txBox="1"/>
            <p:nvPr/>
          </p:nvSpPr>
          <p:spPr>
            <a:xfrm>
              <a:off x="1054929" y="2930852"/>
              <a:ext cx="289765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디자이너 역할 변화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8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0BB1-7C9C-D7C2-F865-1018F3ED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C08AEDB-4411-4242-ADF4-9C347B7AA953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574222-FA97-1230-6D25-D600AF3E44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D5289-EEC5-FFB9-C2F7-B489E4F32335}"/>
              </a:ext>
            </a:extLst>
          </p:cNvPr>
          <p:cNvSpPr txBox="1"/>
          <p:nvPr/>
        </p:nvSpPr>
        <p:spPr>
          <a:xfrm>
            <a:off x="1134095" y="1593928"/>
            <a:ext cx="23875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이점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0136955-7E52-5993-22CB-0AF16A509422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013C4B-AA98-CB21-FC04-316EAD837021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향상된 창의성 및 아이디어 창출</a:t>
              </a: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ECC64FAB-145E-D907-578D-8E43DA9CE0F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6451AEC-72BE-4E29-96E8-C7533699743F}"/>
              </a:ext>
            </a:extLst>
          </p:cNvPr>
          <p:cNvGrpSpPr/>
          <p:nvPr/>
        </p:nvGrpSpPr>
        <p:grpSpPr>
          <a:xfrm>
            <a:off x="1287594" y="3068638"/>
            <a:ext cx="6912509" cy="571286"/>
            <a:chOff x="1013127" y="1841927"/>
            <a:chExt cx="6912509" cy="571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4100B80-0100-79C5-C1A9-B9ED9A8D8437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향상된 효율성</a:t>
              </a: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45B448-6DEF-C381-4DF3-222BF27BDB7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FB337D4D-22D5-451E-93E5-E814EFBBD379}"/>
              </a:ext>
            </a:extLst>
          </p:cNvPr>
          <p:cNvGrpSpPr/>
          <p:nvPr/>
        </p:nvGrpSpPr>
        <p:grpSpPr>
          <a:xfrm>
            <a:off x="1287594" y="3769103"/>
            <a:ext cx="6912509" cy="571286"/>
            <a:chOff x="1013127" y="1841927"/>
            <a:chExt cx="6912509" cy="571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A97E68-40A3-0369-7771-2E44A11AC498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데이터 기반 심층적 통찰력</a:t>
              </a: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5860628-CCAF-FC3B-1316-915021AD9C8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385D5066-728E-79E3-0E75-C0FA62722411}"/>
              </a:ext>
            </a:extLst>
          </p:cNvPr>
          <p:cNvGrpSpPr/>
          <p:nvPr/>
        </p:nvGrpSpPr>
        <p:grpSpPr>
          <a:xfrm>
            <a:off x="1287594" y="4485609"/>
            <a:ext cx="6977656" cy="571286"/>
            <a:chOff x="1013127" y="1841927"/>
            <a:chExt cx="6977656" cy="5712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7B956C-C130-BADB-798A-94418A35E3D5}"/>
                </a:ext>
              </a:extLst>
            </p:cNvPr>
            <p:cNvSpPr txBox="1"/>
            <p:nvPr/>
          </p:nvSpPr>
          <p:spPr>
            <a:xfrm>
              <a:off x="1013127" y="1841927"/>
              <a:ext cx="6977656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테스트 및 반복의 정확도 향상</a:t>
              </a: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05F0AC4B-7FD8-8336-CD76-9DF9C82D338E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592BF24-795D-6369-501E-C84038BDC471}"/>
              </a:ext>
            </a:extLst>
          </p:cNvPr>
          <p:cNvGrpSpPr/>
          <p:nvPr/>
        </p:nvGrpSpPr>
        <p:grpSpPr>
          <a:xfrm>
            <a:off x="1287594" y="5202115"/>
            <a:ext cx="6912509" cy="571286"/>
            <a:chOff x="1013127" y="1841927"/>
            <a:chExt cx="6912509" cy="5712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12A42D-1AFE-3DAA-C1D1-BB0BAEADB72E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비전통적 솔루션</a:t>
              </a: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D06FEF8-0B55-EE40-6DC1-FF90BFF1A10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5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71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1B99-DD15-9714-EB36-BF23566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30C9B17-18CD-FD79-4576-2BB838A20634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0CECA7-31EF-D90F-95A8-123206CD71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91902-A5E9-E4E9-1EFC-BC209B7FD05E}"/>
              </a:ext>
            </a:extLst>
          </p:cNvPr>
          <p:cNvSpPr txBox="1"/>
          <p:nvPr/>
        </p:nvSpPr>
        <p:spPr>
          <a:xfrm>
            <a:off x="1134095" y="1593928"/>
            <a:ext cx="23875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 이점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9607BB3-0072-CE6C-3CEE-12042AD55E6D}"/>
              </a:ext>
            </a:extLst>
          </p:cNvPr>
          <p:cNvGrpSpPr/>
          <p:nvPr/>
        </p:nvGrpSpPr>
        <p:grpSpPr>
          <a:xfrm>
            <a:off x="2138066" y="2184896"/>
            <a:ext cx="5549276" cy="1121332"/>
            <a:chOff x="2249410" y="2089977"/>
            <a:chExt cx="5549276" cy="1121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8DEAA5-B70C-B73C-3F8B-B545B0D42BBC}"/>
                </a:ext>
              </a:extLst>
            </p:cNvPr>
            <p:cNvSpPr txBox="1"/>
            <p:nvPr/>
          </p:nvSpPr>
          <p:spPr>
            <a:xfrm>
              <a:off x="3147289" y="2089977"/>
              <a:ext cx="364836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생각해보기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D5AC48-F27F-AB3D-EAFD-AAF4032FF0C4}"/>
                </a:ext>
              </a:extLst>
            </p:cNvPr>
            <p:cNvSpPr txBox="1"/>
            <p:nvPr/>
          </p:nvSpPr>
          <p:spPr>
            <a:xfrm>
              <a:off x="2249410" y="2553437"/>
              <a:ext cx="5549276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우리가 </a:t>
              </a: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에 관심을 가져야 하는 이유</a:t>
              </a:r>
              <a:endParaRPr lang="en-US" altLang="ko-KR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F1F04559-0A72-5635-46D9-3EF0938FFA28}"/>
              </a:ext>
            </a:extLst>
          </p:cNvPr>
          <p:cNvGrpSpPr/>
          <p:nvPr/>
        </p:nvGrpSpPr>
        <p:grpSpPr>
          <a:xfrm>
            <a:off x="1491735" y="3359199"/>
            <a:ext cx="6736786" cy="1357599"/>
            <a:chOff x="1371601" y="4904509"/>
            <a:chExt cx="6736786" cy="1357599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1842AAA1-52B8-2424-BD29-61C59662789A}"/>
                </a:ext>
              </a:extLst>
            </p:cNvPr>
            <p:cNvSpPr/>
            <p:nvPr/>
          </p:nvSpPr>
          <p:spPr>
            <a:xfrm>
              <a:off x="1371601" y="5400883"/>
              <a:ext cx="6736786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인간을 대체하기 위해서가 아닌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인간의 역량을 증폭시키기 위한 존재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0" name="화살표: 아래쪽 9">
              <a:extLst>
                <a:ext uri="{FF2B5EF4-FFF2-40B4-BE49-F238E27FC236}">
                  <a16:creationId xmlns:a16="http://schemas.microsoft.com/office/drawing/2014/main" id="{D0C2957E-90FB-9539-4C7F-9DF190EFB317}"/>
                </a:ext>
              </a:extLst>
            </p:cNvPr>
            <p:cNvSpPr/>
            <p:nvPr/>
          </p:nvSpPr>
          <p:spPr>
            <a:xfrm>
              <a:off x="4546030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1FA2EE4-CFEF-78C6-96C5-053EBA3EBD98}"/>
              </a:ext>
            </a:extLst>
          </p:cNvPr>
          <p:cNvSpPr/>
          <p:nvPr/>
        </p:nvSpPr>
        <p:spPr>
          <a:xfrm>
            <a:off x="1491735" y="4972397"/>
            <a:ext cx="6736786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인간의 직관 및 창의력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+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AI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분석력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= </a:t>
            </a: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혁신적인 결과</a:t>
            </a:r>
            <a:endParaRPr lang="en-US" altLang="ko-KR" sz="2000" spc="-70" dirty="0">
              <a:solidFill>
                <a:srgbClr val="644BC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2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099" y="2146005"/>
            <a:ext cx="5432207" cy="3424155"/>
            <a:chOff x="2197099" y="2146004"/>
            <a:chExt cx="5432207" cy="3327696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099" y="2146004"/>
              <a:ext cx="5432207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099" y="3289004"/>
              <a:ext cx="5432207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099" y="4432004"/>
              <a:ext cx="5432207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567573"/>
              <a:ext cx="3493264" cy="48455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디자인 </a:t>
              </a:r>
              <a:r>
                <a:rPr lang="ko-KR" altLang="en-US" b="1" dirty="0" err="1"/>
                <a:t>씽킹</a:t>
              </a:r>
              <a:r>
                <a:rPr lang="ko-KR" altLang="en-US" b="1" dirty="0"/>
                <a:t> </a:t>
              </a:r>
              <a:r>
                <a:rPr lang="en-US" altLang="ko-KR" b="1" dirty="0"/>
                <a:t>5</a:t>
              </a:r>
              <a:r>
                <a:rPr lang="ko-KR" altLang="en-US" b="1" dirty="0"/>
                <a:t>단계와 </a:t>
              </a:r>
              <a:r>
                <a:rPr lang="en-US" altLang="ko-KR" b="1" dirty="0"/>
                <a:t>AI </a:t>
              </a:r>
              <a:r>
                <a:rPr lang="ko-KR" altLang="en-US" b="1" dirty="0"/>
                <a:t>통합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8"/>
              <a:ext cx="2924198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인공지능</a:t>
              </a:r>
              <a:r>
                <a:rPr lang="en-US" altLang="ko-KR" b="1" dirty="0"/>
                <a:t>(AI) </a:t>
              </a:r>
              <a:r>
                <a:rPr lang="ko-KR" altLang="en-US" b="1" dirty="0"/>
                <a:t>기술 개요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710575"/>
              <a:ext cx="1845377" cy="48455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실제 사례 연구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D38D0-B02C-5BE3-D75D-FAF804A00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2AFA105-D1EB-06E8-2052-1A4CE43CC809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763F95-5F49-00DA-8C12-C71058BEE4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338D6-D6AB-A904-9FF4-15BDB947937B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시 고려할 과제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F538B-C7EC-6D4B-F9EB-CFCD9E31F7BB}"/>
              </a:ext>
            </a:extLst>
          </p:cNvPr>
          <p:cNvSpPr txBox="1"/>
          <p:nvPr/>
        </p:nvSpPr>
        <p:spPr>
          <a:xfrm flipH="1">
            <a:off x="2655046" y="5097185"/>
            <a:ext cx="6684398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디자인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프로세스에 통합할 때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고려해야 할 핵심 과제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들을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성장의 기회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02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2069-2093-B2FC-BFEF-A658CB9DC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5D298B7-7339-49B9-DA80-B803CE1D4797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0FA046-C2E1-087A-62DB-092CB87B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EACE6-4FA3-92A4-A41E-8BB22B07EBA8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시 고려할 과제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735BD8C-942E-9578-D05F-601149150D5A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119C6F-195B-A143-59D1-CA15C01D4872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인간의 직관과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기능의 균형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7E1B7677-313D-D69A-D74D-BE536BDD765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FA92B8A-B687-BA7A-253A-DCBB87703BDC}"/>
              </a:ext>
            </a:extLst>
          </p:cNvPr>
          <p:cNvGrpSpPr/>
          <p:nvPr/>
        </p:nvGrpSpPr>
        <p:grpSpPr>
          <a:xfrm>
            <a:off x="4874455" y="3235346"/>
            <a:ext cx="7095757" cy="863570"/>
            <a:chOff x="3965516" y="2790917"/>
            <a:chExt cx="7095757" cy="8635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B94D62-B211-9028-890A-F373BB45D18E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인간의 창의성과 의사 결정을 대체하는 것이 아니라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향상시키도록 하는 것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7590EA9-8321-DA89-64A9-4F73C94409E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6654B481-3146-0F9D-DC53-17E63513005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7A39C179-38D7-E550-08A1-64BF9F36996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DC6B615-F2CE-96E9-D396-688DFD710862}"/>
              </a:ext>
            </a:extLst>
          </p:cNvPr>
          <p:cNvGrpSpPr/>
          <p:nvPr/>
        </p:nvGrpSpPr>
        <p:grpSpPr>
          <a:xfrm>
            <a:off x="4874455" y="4167663"/>
            <a:ext cx="7095757" cy="463460"/>
            <a:chOff x="3965516" y="2790917"/>
            <a:chExt cx="7095757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8FD191-BE9B-121B-4094-73967232A921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이것이 실제 사람들에게 어떤 영향을 미칠까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?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”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9D2EA884-F087-2D95-F735-B12EE354176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86E260E5-D5C9-E180-04BA-B13442AC756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1A3FB282-238B-EC49-7405-6A9D92FE912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2D2BFEC-0E79-234A-D0A0-9AFD4BC001A3}"/>
              </a:ext>
            </a:extLst>
          </p:cNvPr>
          <p:cNvGrpSpPr/>
          <p:nvPr/>
        </p:nvGrpSpPr>
        <p:grpSpPr>
          <a:xfrm>
            <a:off x="4874455" y="4740036"/>
            <a:ext cx="7095757" cy="463460"/>
            <a:chOff x="3965516" y="2790917"/>
            <a:chExt cx="7095757" cy="46346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9B4FB5-B680-BBC5-2E29-DCA6A313F30E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프로세스의 중심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7A52C4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0C9E17C4-C27A-94E3-C064-453AF9642BC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57450DC7-EC0B-4793-D2DF-638A191DA9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3D213588-A0CB-55CD-D52B-A5ED6EE2EB0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3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C9FD6-F9E4-941D-2C55-501B31D3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69E47D6-C76E-AA3A-DC79-A68BE9B6A1FD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E0043B5-0AC3-D70E-F70B-43C9CE7AF6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6E570A-C1EC-E66D-E7B2-0DF73827B128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시 고려할 과제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2AFD915-A4D1-B86C-5A5A-E67BC5C83326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9D665D-8E5F-472A-2151-1B8775886B8F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인간 중심 디자인 유지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F716E51-4209-B89C-15BB-56658BAD3DF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FFFB95C-0E4E-AE53-0347-AE9784325BF6}"/>
              </a:ext>
            </a:extLst>
          </p:cNvPr>
          <p:cNvGrpSpPr/>
          <p:nvPr/>
        </p:nvGrpSpPr>
        <p:grpSpPr>
          <a:xfrm>
            <a:off x="4874455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9630A6-3F35-7CD9-86C7-652212AD3475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통합에도 불구하고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요구와 경험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중점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1DBD9125-08B0-9AC2-72F7-26190D3C255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CE0F033E-CBEA-2AE6-01DD-4AF2032405D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14D9EB9-9BA8-6858-2F34-4C3867065F8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287425-0EB3-8038-22FE-F72E0334E1BB}"/>
              </a:ext>
            </a:extLst>
          </p:cNvPr>
          <p:cNvSpPr txBox="1"/>
          <p:nvPr/>
        </p:nvSpPr>
        <p:spPr>
          <a:xfrm>
            <a:off x="5191161" y="3820088"/>
            <a:ext cx="4768125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사용자와 지속적으로 소통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피드백 수집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사용자 기대에 부응하는 솔루션 개발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85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AFD1-DB64-3105-A1E9-9AEF64E44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6B4D6B6-43ED-C23A-2023-12E4A7871823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CC126E-6709-8D88-30BB-45056892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09F14-5F9B-F732-24F3-0365C0A83078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시 고려할 과제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371322-3B0B-DCF6-42D8-6D3FE4093AD8}"/>
              </a:ext>
            </a:extLst>
          </p:cNvPr>
          <p:cNvGrpSpPr/>
          <p:nvPr/>
        </p:nvGrpSpPr>
        <p:grpSpPr>
          <a:xfrm>
            <a:off x="4511675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1481E6-D129-6E7C-BED2-D39648748F4E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데이터 프라이버시 보장 및 윤리적인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사용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1DE06E7-7116-846F-FDB1-5FBB825C220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A77CE05-76CB-B476-DE7F-AFB190B19C00}"/>
              </a:ext>
            </a:extLst>
          </p:cNvPr>
          <p:cNvGrpSpPr/>
          <p:nvPr/>
        </p:nvGrpSpPr>
        <p:grpSpPr>
          <a:xfrm>
            <a:off x="4874455" y="3235346"/>
            <a:ext cx="7095757" cy="863570"/>
            <a:chOff x="3965516" y="2790917"/>
            <a:chExt cx="7095757" cy="8635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297D1A-72F5-FA22-6E0C-BF5D9C08C5CE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시스템이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투명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하고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공정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하며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사용자 프라이버시를 </a:t>
              </a:r>
              <a:b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존중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하도록 보장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B2520D7-79AC-DBA9-8B96-62E1D511BF3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70294087-713E-591C-F775-0F1D35FACB5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9A07B2AB-5B65-3722-AFA2-9A1C96205FD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03CB71-6814-8A71-8988-C6C388E034C9}"/>
              </a:ext>
            </a:extLst>
          </p:cNvPr>
          <p:cNvGrpSpPr/>
          <p:nvPr/>
        </p:nvGrpSpPr>
        <p:grpSpPr>
          <a:xfrm>
            <a:off x="4874455" y="4167663"/>
            <a:ext cx="7095757" cy="463460"/>
            <a:chOff x="3965516" y="2790917"/>
            <a:chExt cx="7095757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2B9CEA-A50F-F5ED-D3E4-E2349E47B76D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데이터 사용의 투명성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강력한 보호조치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필요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797600D-2904-E797-C85E-3048304DA85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70950790-E46D-4A0B-6D61-6E2948BB282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470CD725-3D57-FDAE-3DC3-D034394C648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9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FF01-E1BF-3201-CD62-58EBF4E9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69949F6-3532-D228-545E-A718A35963C9}"/>
              </a:ext>
            </a:extLst>
          </p:cNvPr>
          <p:cNvSpPr txBox="1"/>
          <p:nvPr/>
        </p:nvSpPr>
        <p:spPr>
          <a:xfrm>
            <a:off x="778495" y="673792"/>
            <a:ext cx="39199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98CFC0-6D43-6B92-AB47-EA75A43D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FBCCD7-AB6E-C69C-5541-FC9ABF287AD6}"/>
              </a:ext>
            </a:extLst>
          </p:cNvPr>
          <p:cNvSpPr txBox="1"/>
          <p:nvPr/>
        </p:nvSpPr>
        <p:spPr>
          <a:xfrm>
            <a:off x="1134095" y="1593928"/>
            <a:ext cx="285398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통합 시 고려할 과제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F0D30FE-DC86-228C-BD19-FB874CDFE7CA}"/>
              </a:ext>
            </a:extLst>
          </p:cNvPr>
          <p:cNvGrpSpPr/>
          <p:nvPr/>
        </p:nvGrpSpPr>
        <p:grpSpPr>
          <a:xfrm>
            <a:off x="4511675" y="2349500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22E0C-05EE-3EE9-25FF-39300CB0862B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변화에 대한 저항 극복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1ADE9797-C556-9B08-7934-366AFFCBC36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CC6C971-9A9E-7E2E-E454-12D5827EBC6C}"/>
              </a:ext>
            </a:extLst>
          </p:cNvPr>
          <p:cNvGrpSpPr/>
          <p:nvPr/>
        </p:nvGrpSpPr>
        <p:grpSpPr>
          <a:xfrm>
            <a:off x="4874455" y="3235346"/>
            <a:ext cx="7095757" cy="463460"/>
            <a:chOff x="3965516" y="2790917"/>
            <a:chExt cx="7095757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577F97-E45D-94B7-04BE-A35EF717C6CF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혁신과 적응력을 중시하는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문화 조성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594CBA9C-ABFF-0621-F34A-C9CDE59DD0F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28BF186-6CE1-6446-8435-4DC41909128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3556A3CA-867C-1364-BE7E-F82C221326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8B93088-EAE9-6996-70BB-000B032F51FB}"/>
              </a:ext>
            </a:extLst>
          </p:cNvPr>
          <p:cNvGrpSpPr/>
          <p:nvPr/>
        </p:nvGrpSpPr>
        <p:grpSpPr>
          <a:xfrm>
            <a:off x="4874455" y="3841056"/>
            <a:ext cx="7095757" cy="463460"/>
            <a:chOff x="3965516" y="2790917"/>
            <a:chExt cx="7095757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A79A89-3AB4-9B21-77AA-39CA54BE07E0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정책디자인 팀이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새로운 도구와 방법론을 수용하도록 장려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425C848-1583-C953-2E2B-DE1DDA5A9E6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AF2054DE-8E26-ED9F-4B69-2C8B2DF73D7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101605DA-ED49-EFF4-24D5-8E48431D6A7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6D42737-32BA-A161-B94C-B91A059D4669}"/>
              </a:ext>
            </a:extLst>
          </p:cNvPr>
          <p:cNvGrpSpPr/>
          <p:nvPr/>
        </p:nvGrpSpPr>
        <p:grpSpPr>
          <a:xfrm>
            <a:off x="4874455" y="4427389"/>
            <a:ext cx="7095757" cy="463460"/>
            <a:chOff x="3965516" y="2790917"/>
            <a:chExt cx="7095757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0E651D-D41E-ECA8-CF44-E868297C59A3}"/>
                </a:ext>
              </a:extLst>
            </p:cNvPr>
            <p:cNvSpPr txBox="1"/>
            <p:nvPr/>
          </p:nvSpPr>
          <p:spPr>
            <a:xfrm>
              <a:off x="4282222" y="2790917"/>
              <a:ext cx="67790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필요한 지원과 교육 제공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91C043CF-DE3E-2A40-0303-04412CF7245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F0C8B442-9214-F769-C74D-1C93337AD47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4304A36C-7DA3-76FC-0711-040174A58AF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844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D90D-070D-1D76-ED32-CDACD0A34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8A6A49-06FA-7266-F16D-25BCA8732C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3EBB3A-7928-DEE8-0B29-6A01F590C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DE7438-2FDA-AFC1-CBDE-ECA00BC3460A}"/>
              </a:ext>
            </a:extLst>
          </p:cNvPr>
          <p:cNvSpPr txBox="1"/>
          <p:nvPr/>
        </p:nvSpPr>
        <p:spPr>
          <a:xfrm>
            <a:off x="3599806" y="2529890"/>
            <a:ext cx="49923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실제 사례 연구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A4C20D5-BE29-14AF-FFB0-6F058EB2734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F6821E2-CCC7-5656-8E2A-0591DC98FF89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F18ED01-7CD6-C83E-E244-F3F7E4850BF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27BB9F4-C8C5-D2C4-762B-7F45478A759A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2984C9-B09E-BD94-38DD-F5BA2B33407D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9B98C48-DA0A-C3E3-34BF-75A61CC0408D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08AE15-B70F-F6A3-DF46-4E223FBF303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58F888-BA00-3952-B824-B42AA33585A7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F83F624-242B-2990-1321-C81588A72625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FFBF99E-25C8-3A23-6FF6-8D0064A23677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94644700-00A2-1362-EA38-7E8B4BA0D56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43804F2-4C9B-CB79-F39D-1BACC8738FD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204BAA7-2180-30FA-3D05-7FC02F406C65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C3E43B76-E98B-CFB1-8B7E-F74B561425C1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206E275A-B520-C802-7C7E-4CB9DF2BCB45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1CE0DF86-6CE5-0190-5F92-500B5ECC1065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844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8F183-2811-4B66-AA51-EE775744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6D16DFE-AC72-DB95-4175-889CB4C4B658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 연구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C8C32F4-B911-3DBA-9089-9AB5227FAD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37F54-853E-8544-0724-42506E15CCA5}"/>
              </a:ext>
            </a:extLst>
          </p:cNvPr>
          <p:cNvSpPr txBox="1"/>
          <p:nvPr/>
        </p:nvSpPr>
        <p:spPr>
          <a:xfrm>
            <a:off x="1134095" y="1593928"/>
            <a:ext cx="35708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및 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사례 연구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B1E2A05-7AA1-DF17-8ED8-816B65629651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3D3FF-6275-CB34-E875-314A2BE0AF1E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환자 요구를 파악하고 서비스 제공을 개선하는 데 어려움을 겪음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41F91AC-A768-E78B-2708-B08C6CA2211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2B19A64B-E941-8850-FAFF-0226CC0C455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F5D0AD59-A550-A56F-4815-D1910C4D06C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A145E60-E312-E8C5-6A8E-D1723909AFA4}"/>
              </a:ext>
            </a:extLst>
          </p:cNvPr>
          <p:cNvGrpSpPr/>
          <p:nvPr/>
        </p:nvGrpSpPr>
        <p:grpSpPr>
          <a:xfrm>
            <a:off x="1516847" y="3526712"/>
            <a:ext cx="7948149" cy="463460"/>
            <a:chOff x="3965516" y="2790917"/>
            <a:chExt cx="7948149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1AF4AA-AF7F-B1B3-8868-27CAA777DDCC}"/>
                </a:ext>
              </a:extLst>
            </p:cNvPr>
            <p:cNvSpPr txBox="1"/>
            <p:nvPr/>
          </p:nvSpPr>
          <p:spPr>
            <a:xfrm>
              <a:off x="4282223" y="2790917"/>
              <a:ext cx="76314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기반 감정 분석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및 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머신러닝을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활용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하여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환자 피드백 분석 진행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2AE2209-CA9F-B7A7-A953-724E0673F79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E0095C49-8282-B91A-5C13-B02B6DCABF0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C2E9735-A3F6-56A3-BE70-0E0F0A6D440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FAB822A-E384-E138-DC90-F6A160E5EE71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5C8B3B-D541-830F-AC59-095531737C00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en-US" altLang="ko-KR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AI </a:t>
              </a:r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기반 사용자 연구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의료 서비스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24F89D2-693F-2885-4F22-A44F5646F73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78E5B60B-0452-AF34-CD64-EFDD088C63B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54BBA49-CEF8-6051-858E-7D08E0220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617497-2A65-1DEB-0038-1E033DFC2A56}"/>
              </a:ext>
            </a:extLst>
          </p:cNvPr>
          <p:cNvSpPr txBox="1"/>
          <p:nvPr/>
        </p:nvSpPr>
        <p:spPr>
          <a:xfrm flipH="1">
            <a:off x="1757427" y="4172006"/>
            <a:ext cx="7294537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주요 애로사항 파악 후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맞춤형 서비스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개선하여 만족도 향상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3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94F8-DD70-12BB-CCC6-648BD545B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A68F987-A179-F0FF-AF55-1938929DFEE1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 연구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D2BCC4E-D340-4782-6609-02CCC604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9AE464-AB79-7D6D-3769-9F3471785E52}"/>
              </a:ext>
            </a:extLst>
          </p:cNvPr>
          <p:cNvSpPr txBox="1"/>
          <p:nvPr/>
        </p:nvSpPr>
        <p:spPr>
          <a:xfrm>
            <a:off x="1134095" y="1593928"/>
            <a:ext cx="361893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및 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사례 연구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B5425D4-7C97-3234-2EDF-351C73DAF1D3}"/>
              </a:ext>
            </a:extLst>
          </p:cNvPr>
          <p:cNvGrpSpPr/>
          <p:nvPr/>
        </p:nvGrpSpPr>
        <p:grpSpPr>
          <a:xfrm>
            <a:off x="1516847" y="3019679"/>
            <a:ext cx="7458993" cy="863570"/>
            <a:chOff x="3965516" y="2790917"/>
            <a:chExt cx="7458993" cy="863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900A34-D2F9-781B-76CD-598855ED3D8B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웨어러블 기기를 개발하고자 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스타트업은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신속한 프로토타입 제작과 아이디어 도출에 어려움을 겪음 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0372805-71B7-E3CA-B1B7-25262A50BA8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FDFFBCAF-E841-B9B1-3877-0AB6C5256C0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5F299F3C-6D7D-F930-8472-D7117E1D61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B759795-9835-28CA-6FB0-7AE25E9509B2}"/>
              </a:ext>
            </a:extLst>
          </p:cNvPr>
          <p:cNvGrpSpPr/>
          <p:nvPr/>
        </p:nvGrpSpPr>
        <p:grpSpPr>
          <a:xfrm>
            <a:off x="1516847" y="3964257"/>
            <a:ext cx="7566828" cy="863570"/>
            <a:chOff x="3965516" y="2790917"/>
            <a:chExt cx="7566828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79AF16-7BBD-34D2-1DA1-92E15483404B}"/>
                </a:ext>
              </a:extLst>
            </p:cNvPr>
            <p:cNvSpPr txBox="1"/>
            <p:nvPr/>
          </p:nvSpPr>
          <p:spPr>
            <a:xfrm>
              <a:off x="4282223" y="2790917"/>
              <a:ext cx="725012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생성형 디자인 알고리즘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기반 브레인스토밍 도구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통합하여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프로토타입 제작 속도 가속화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E5A424D2-5C75-907E-B95A-E53DB70A13E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0A7E4C44-551C-F18B-09EF-4B95A36A787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5F96E5F-6793-4D30-11CC-60DE006382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22DD873-1DD5-B7F7-B0F6-CE0D6BF3C800}"/>
              </a:ext>
            </a:extLst>
          </p:cNvPr>
          <p:cNvGrpSpPr/>
          <p:nvPr/>
        </p:nvGrpSpPr>
        <p:grpSpPr>
          <a:xfrm>
            <a:off x="978229" y="2206903"/>
            <a:ext cx="9457098" cy="630942"/>
            <a:chOff x="4374206" y="2798058"/>
            <a:chExt cx="9457098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E37B97-84EC-5786-0924-793EC8F090A2}"/>
                </a:ext>
              </a:extLst>
            </p:cNvPr>
            <p:cNvSpPr txBox="1"/>
            <p:nvPr/>
          </p:nvSpPr>
          <p:spPr>
            <a:xfrm>
              <a:off x="4943313" y="2798058"/>
              <a:ext cx="8887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아이디어 구상 및 프로토타입 제작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기술 스타트업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BAA9C24-818C-5EB7-5B6B-6982042B055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46B81178-ED59-F3E5-D990-2E173E14084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E5A1355-013B-57B1-98ED-6AB10D542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4F0F8-787E-7367-F671-EA86E9D9508B}"/>
              </a:ext>
            </a:extLst>
          </p:cNvPr>
          <p:cNvSpPr txBox="1"/>
          <p:nvPr/>
        </p:nvSpPr>
        <p:spPr>
          <a:xfrm flipH="1">
            <a:off x="1757427" y="5068408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기록적인 시간 내 제품 출시 및 시장 진입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9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B27E8-8BE7-5D28-FA00-47D65F144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55C0DED-ECA0-C699-12B1-3DD48DE932FA}"/>
              </a:ext>
            </a:extLst>
          </p:cNvPr>
          <p:cNvSpPr txBox="1"/>
          <p:nvPr/>
        </p:nvSpPr>
        <p:spPr>
          <a:xfrm>
            <a:off x="778495" y="673792"/>
            <a:ext cx="2066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사례 연구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B219AE-26D8-5660-5A24-28E7CDB0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3842FB-436D-B222-F1D1-724DAE690FCE}"/>
              </a:ext>
            </a:extLst>
          </p:cNvPr>
          <p:cNvSpPr txBox="1"/>
          <p:nvPr/>
        </p:nvSpPr>
        <p:spPr>
          <a:xfrm>
            <a:off x="1134095" y="1593928"/>
            <a:ext cx="36269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및 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사례 연구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103750E-DA71-BB28-9936-020F761A1CD8}"/>
              </a:ext>
            </a:extLst>
          </p:cNvPr>
          <p:cNvGrpSpPr/>
          <p:nvPr/>
        </p:nvGrpSpPr>
        <p:grpSpPr>
          <a:xfrm>
            <a:off x="1516847" y="3019679"/>
            <a:ext cx="7458993" cy="863570"/>
            <a:chOff x="3965516" y="2790917"/>
            <a:chExt cx="7458993" cy="863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43672E-4975-9F80-D649-6F3C7146D071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소비자 리뷰와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SNS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감정 분석을 통해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고객이 불편함을 겪는 </a:t>
              </a:r>
              <a:b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세탁 경험 파악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92F49C4-F639-108B-3E8F-03A28302E60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5C9926C5-15D4-2E08-A9D7-25A77C0E287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FC20AD4B-9D46-93B7-8A9D-A63205EE295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BA21758-6182-B3F3-9251-9B2B3338D05A}"/>
              </a:ext>
            </a:extLst>
          </p:cNvPr>
          <p:cNvGrpSpPr/>
          <p:nvPr/>
        </p:nvGrpSpPr>
        <p:grpSpPr>
          <a:xfrm>
            <a:off x="1516847" y="3964257"/>
            <a:ext cx="7566828" cy="463460"/>
            <a:chOff x="3965516" y="2790917"/>
            <a:chExt cx="7566828" cy="4634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44721D-D2C1-BEF4-7EB1-4D5EF26DCA94}"/>
                </a:ext>
              </a:extLst>
            </p:cNvPr>
            <p:cNvSpPr txBox="1"/>
            <p:nvPr/>
          </p:nvSpPr>
          <p:spPr>
            <a:xfrm>
              <a:off x="4282223" y="2790917"/>
              <a:ext cx="725012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디자인 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씽킹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방식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새로운 액체 세제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디스펜서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개발</a:t>
              </a:r>
              <a:endPara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99318EB-C463-2CBF-13AB-C78FAE16B21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048C977C-1D3A-B88B-B28E-3E3DD17A3F0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478CA49-E26A-8D48-D414-DBF66762433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BFA7456-5B59-A1C7-FB38-7B44AE90EAFF}"/>
              </a:ext>
            </a:extLst>
          </p:cNvPr>
          <p:cNvGrpSpPr/>
          <p:nvPr/>
        </p:nvGrpSpPr>
        <p:grpSpPr>
          <a:xfrm>
            <a:off x="978229" y="2206903"/>
            <a:ext cx="9457098" cy="630942"/>
            <a:chOff x="4374206" y="2798058"/>
            <a:chExt cx="9457098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FCAEB9-FB37-1E46-D9DD-FEC02DE25825}"/>
                </a:ext>
              </a:extLst>
            </p:cNvPr>
            <p:cNvSpPr txBox="1"/>
            <p:nvPr/>
          </p:nvSpPr>
          <p:spPr>
            <a:xfrm>
              <a:off x="4943313" y="2798058"/>
              <a:ext cx="88879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기업 활용 사례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(P&amp;G, </a:t>
              </a:r>
              <a:r>
                <a:rPr lang="ko-KR" altLang="en-US" sz="2400" dirty="0" err="1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유니레버</a:t>
              </a:r>
              <a:r>
                <a:rPr lang="en-US" altLang="ko-KR" sz="2400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C4FFF20-0E72-041E-3B16-34B796686CC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3A93821A-4559-0E73-BDA1-4A88A18C5D0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9E0EC434-ABBA-CD1A-6685-AB399DCEC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F6C0BB-5166-5C8C-12FE-84BF1A32D6F0}"/>
              </a:ext>
            </a:extLst>
          </p:cNvPr>
          <p:cNvSpPr txBox="1"/>
          <p:nvPr/>
        </p:nvSpPr>
        <p:spPr>
          <a:xfrm flipH="1">
            <a:off x="1757427" y="4817122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소비자 니즈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에 맞춘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혁신적 제품 개발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4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의 새로운 기술 및 트렌드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디자인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씽킹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프로세스의 각 단계를 크게 향상시켜 혁신과 효율성을 촉진할 잠재력 보유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4869812"/>
            <a:ext cx="6027029" cy="863570"/>
            <a:chOff x="3965516" y="2790917"/>
            <a:chExt cx="6027029" cy="8635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디자인 사고를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대중화하여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접근성을 높이고 더 많은 사람들이 혁신에 참여할 수 있도록 할 잠재력 보유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2030465" y="2529890"/>
            <a:ext cx="81310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기술 개요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2DF3-5E22-71CD-F9A8-FFAE30B2B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7825A78-8E58-D810-97F6-AE4F3F53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99FBAB-E650-D06E-99D6-413BE9665A2D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58E04B-496B-CD03-91E9-161C9C7B3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C6DB9-23A5-FFD4-3D5B-8D09D407682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인간과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7208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3FC85E1-60EE-CD56-5ECD-347A8A77AB0F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4530E8AB-D282-33CA-6495-43838A6FE7B7}"/>
              </a:ext>
            </a:extLst>
          </p:cNvPr>
          <p:cNvGrpSpPr/>
          <p:nvPr/>
        </p:nvGrpSpPr>
        <p:grpSpPr>
          <a:xfrm>
            <a:off x="3276298" y="3972695"/>
            <a:ext cx="6027029" cy="863570"/>
            <a:chOff x="3965516" y="2790917"/>
            <a:chExt cx="6027029" cy="8635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18C0E36-E81E-297D-568C-443CF72CC140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 대 기계의 대결이 아닌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인간과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공동 창의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(Co-Creation)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시대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40575DF-58DF-F5D3-0C02-583C70CB592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59ADD9C7-7408-489A-D524-8D6DF422F21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78FBEE2-AB65-5E1C-7CB3-2E078DB2BE3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2FFA7CF-2A29-B3FD-1ADA-33A01965F9DA}"/>
              </a:ext>
            </a:extLst>
          </p:cNvPr>
          <p:cNvGrpSpPr/>
          <p:nvPr/>
        </p:nvGrpSpPr>
        <p:grpSpPr>
          <a:xfrm>
            <a:off x="3276298" y="4869812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6324A1-681D-496F-FEC5-93EAC368AB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인간 중심 디자인 원칙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기술적 진보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12D51AB-06A9-F98B-C494-1470FF4E4DF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53A7205F-6829-60AC-024B-1AE4EAF9703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235955B-A6B5-7863-A26A-6BF42F36534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73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15D6-306C-F444-C458-344992A4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DE1F9FA-4176-58E3-B9A8-05732843360A}"/>
              </a:ext>
            </a:extLst>
          </p:cNvPr>
          <p:cNvSpPr txBox="1"/>
          <p:nvPr/>
        </p:nvSpPr>
        <p:spPr>
          <a:xfrm>
            <a:off x="778495" y="673792"/>
            <a:ext cx="3289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개요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C05060-E898-64E1-4182-DB93CF5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09900-2B4C-5B3A-D53D-9EFD158E3EDB}"/>
              </a:ext>
            </a:extLst>
          </p:cNvPr>
          <p:cNvSpPr txBox="1"/>
          <p:nvPr/>
        </p:nvSpPr>
        <p:spPr>
          <a:xfrm>
            <a:off x="1134095" y="1593928"/>
            <a:ext cx="17674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094B966-0F11-99C4-8DA7-1293C95EE3B0}"/>
              </a:ext>
            </a:extLst>
          </p:cNvPr>
          <p:cNvGrpSpPr/>
          <p:nvPr/>
        </p:nvGrpSpPr>
        <p:grpSpPr>
          <a:xfrm>
            <a:off x="7928245" y="2698905"/>
            <a:ext cx="3922084" cy="1263679"/>
            <a:chOff x="3965516" y="2790917"/>
            <a:chExt cx="3922084" cy="12636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51D7F6-1FF1-AB29-7F4C-D6F4A1C5D270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우리 곁에 있으며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정책 디자인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디자인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씽킹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접근하는 방식에 혁명을 일으키고 있는 인공지능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CE19AE6E-8F53-62C4-4B34-2C8ABEB4419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D570D50A-29DE-9A9F-8D6F-368C8A91BA2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1F6DE06-3745-BBC1-69AE-4101A07C670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521114-BF92-0A8D-8C6D-50DE51028658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4" name="사각형: 잘린 대각선 방향 모서리 13">
              <a:extLst>
                <a:ext uri="{FF2B5EF4-FFF2-40B4-BE49-F238E27FC236}">
                  <a16:creationId xmlns:a16="http://schemas.microsoft.com/office/drawing/2014/main" id="{A6E5E488-23D6-9A8B-61C2-972FCFDF41AB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F966F74-2AEC-8726-E973-70104E0F80FE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F46CE7-EBA0-45CF-8F92-E2F49CA1C3AD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인공지능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B9765-BE95-2174-52ED-FDE609F71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C3BBE14-EC81-6F71-F42E-4171EB746FD2}"/>
              </a:ext>
            </a:extLst>
          </p:cNvPr>
          <p:cNvSpPr txBox="1"/>
          <p:nvPr/>
        </p:nvSpPr>
        <p:spPr>
          <a:xfrm>
            <a:off x="778495" y="673792"/>
            <a:ext cx="3289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개요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8D1E8E-C74F-83A5-F50B-CFCF7978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FEEA0-1AE7-21B6-B2DC-66B7E8348298}"/>
              </a:ext>
            </a:extLst>
          </p:cNvPr>
          <p:cNvSpPr txBox="1"/>
          <p:nvPr/>
        </p:nvSpPr>
        <p:spPr>
          <a:xfrm>
            <a:off x="1134095" y="1593928"/>
            <a:ext cx="17674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BF167-1DF7-47B8-30A9-1ED93A5C81FC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의 핵심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일반적으로 인간의 지능을 필요로 하는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작업을 수행할 수 있는 기계를 만드는 것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6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B628-B493-DFE5-4A06-2FD33D58C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064BDF6-BB5D-8315-0ED0-D258DBCEB27D}"/>
              </a:ext>
            </a:extLst>
          </p:cNvPr>
          <p:cNvSpPr txBox="1"/>
          <p:nvPr/>
        </p:nvSpPr>
        <p:spPr>
          <a:xfrm>
            <a:off x="778495" y="673792"/>
            <a:ext cx="32893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기술 개요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108F22E-917B-E5D3-04A0-8DBE26DBA1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DDBBB7-1DB0-AD83-204D-0992B6928471}"/>
              </a:ext>
            </a:extLst>
          </p:cNvPr>
          <p:cNvSpPr txBox="1"/>
          <p:nvPr/>
        </p:nvSpPr>
        <p:spPr>
          <a:xfrm>
            <a:off x="1134095" y="1593928"/>
            <a:ext cx="17674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인공지능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(AI) 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67F2E-589F-1919-7E97-6EEDB32413DD}"/>
              </a:ext>
            </a:extLst>
          </p:cNvPr>
          <p:cNvSpPr txBox="1"/>
          <p:nvPr/>
        </p:nvSpPr>
        <p:spPr>
          <a:xfrm flipH="1">
            <a:off x="2273418" y="5668470"/>
            <a:ext cx="744765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인간의 뇌를 대체하는 것이 아니라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증강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48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71378-2E1F-5AAA-FC63-768D81098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801B7CE-F710-6025-8FCA-8B408555E2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048DFE-D051-D8B4-F3A1-2818D012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0A3171-6DBF-CE54-ECAF-7711D0B066B4}"/>
              </a:ext>
            </a:extLst>
          </p:cNvPr>
          <p:cNvSpPr txBox="1"/>
          <p:nvPr/>
        </p:nvSpPr>
        <p:spPr>
          <a:xfrm>
            <a:off x="1246918" y="2529890"/>
            <a:ext cx="969816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씽킹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5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단계와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통합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07510FC-A730-2E15-FC53-ACB927F9F97A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EF5CB4D-4E86-5E5E-F8AD-55379469801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EECFD517-5937-BD10-90AF-1623089DACA8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4ABAFB8-A8E8-024E-C974-95494BDA291B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34E14B9-095C-FAF1-7D44-252EB5807F1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86A6DE73-57B9-754B-AEAB-075A2A4FD145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424CE8A-9BE1-704D-7571-78B2ABFEEEC0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02589D-7ABE-D40C-14CB-C869049480FE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333123E-D11D-B313-E13D-BB2C820CD6F5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D7EB3376-521E-1852-15DE-5F62200964A8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7B8C126-EF25-FAB2-E12C-A0F8DC364686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CA0047B-819B-7D46-6490-553718B1CD47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2C0888D-66F9-9A4A-8B84-D1037067C460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FA96E6CD-9BB5-D7B2-F38F-6997E543CEB3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8D3637A-71F7-FD6F-2924-08AFC405016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EF3C769-E0F8-D499-5706-0F96823182A0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96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14591</TotalTime>
  <Words>4670</Words>
  <Application>Microsoft Office PowerPoint</Application>
  <PresentationFormat>와이드스크린</PresentationFormat>
  <Paragraphs>429</Paragraphs>
  <Slides>50</Slides>
  <Notes>47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9" baseType="lpstr">
      <vt:lpstr>나눔스퀘어 네오 Bold</vt:lpstr>
      <vt:lpstr>나눔스퀘어 네오 ExtraBold</vt:lpstr>
      <vt:lpstr>나눔스퀘어 네오 Heavy</vt:lpstr>
      <vt:lpstr>나눔스퀘어 네오 Regular</vt:lpstr>
      <vt:lpstr>맑은 고딕</vt:lpstr>
      <vt:lpstr>카페24 아네모네</vt:lpstr>
      <vt:lpstr>카페24 아네모네에어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3534</cp:revision>
  <dcterms:created xsi:type="dcterms:W3CDTF">2025-08-10T23:59:04Z</dcterms:created>
  <dcterms:modified xsi:type="dcterms:W3CDTF">2025-11-30T23:24:04Z</dcterms:modified>
</cp:coreProperties>
</file>