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72" r:id="rId2"/>
    <p:sldId id="276" r:id="rId3"/>
    <p:sldId id="436" r:id="rId4"/>
    <p:sldId id="437" r:id="rId5"/>
    <p:sldId id="438" r:id="rId6"/>
    <p:sldId id="373" r:id="rId7"/>
    <p:sldId id="274" r:id="rId8"/>
    <p:sldId id="258" r:id="rId9"/>
    <p:sldId id="261" r:id="rId10"/>
    <p:sldId id="424" r:id="rId11"/>
    <p:sldId id="425" r:id="rId12"/>
    <p:sldId id="427" r:id="rId13"/>
    <p:sldId id="428" r:id="rId14"/>
    <p:sldId id="429" r:id="rId15"/>
    <p:sldId id="431" r:id="rId16"/>
    <p:sldId id="433" r:id="rId17"/>
    <p:sldId id="434" r:id="rId18"/>
    <p:sldId id="435" r:id="rId19"/>
    <p:sldId id="439" r:id="rId20"/>
    <p:sldId id="440" r:id="rId21"/>
    <p:sldId id="441" r:id="rId22"/>
    <p:sldId id="442" r:id="rId23"/>
    <p:sldId id="443" r:id="rId24"/>
    <p:sldId id="405" r:id="rId25"/>
    <p:sldId id="406" r:id="rId26"/>
    <p:sldId id="423" r:id="rId27"/>
    <p:sldId id="444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45" r:id="rId37"/>
    <p:sldId id="415" r:id="rId38"/>
    <p:sldId id="416" r:id="rId39"/>
    <p:sldId id="417" r:id="rId40"/>
    <p:sldId id="418" r:id="rId41"/>
    <p:sldId id="419" r:id="rId42"/>
    <p:sldId id="446" r:id="rId43"/>
    <p:sldId id="447" r:id="rId44"/>
    <p:sldId id="420" r:id="rId45"/>
    <p:sldId id="448" r:id="rId46"/>
    <p:sldId id="421" r:id="rId47"/>
    <p:sldId id="449" r:id="rId48"/>
    <p:sldId id="422" r:id="rId49"/>
    <p:sldId id="450" r:id="rId50"/>
    <p:sldId id="451" r:id="rId51"/>
    <p:sldId id="298" r:id="rId52"/>
    <p:sldId id="453" r:id="rId53"/>
    <p:sldId id="452" r:id="rId54"/>
    <p:sldId id="454" r:id="rId55"/>
    <p:sldId id="455" r:id="rId56"/>
    <p:sldId id="456" r:id="rId57"/>
    <p:sldId id="404" r:id="rId58"/>
  </p:sldIdLst>
  <p:sldSz cx="12192000" cy="6858000"/>
  <p:notesSz cx="6858000" cy="9144000"/>
  <p:defaultTextStyle>
    <a:defPPr>
      <a:defRPr lang="ko-KR"/>
    </a:defPPr>
    <a:lvl1pPr marL="0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00" userDrawn="1">
          <p15:clr>
            <a:srgbClr val="A4A3A4"/>
          </p15:clr>
        </p15:guide>
        <p15:guide id="3" pos="665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6" autoAdjust="0"/>
    <p:restoredTop sz="67614" autoAdjust="0"/>
  </p:normalViewPr>
  <p:slideViewPr>
    <p:cSldViewPr snapToGrid="0">
      <p:cViewPr varScale="1">
        <p:scale>
          <a:sx n="76" d="100"/>
          <a:sy n="76" d="100"/>
        </p:scale>
        <p:origin x="1080" y="90"/>
      </p:cViewPr>
      <p:guideLst>
        <p:guide orient="horz" pos="1933"/>
        <p:guide pos="5700"/>
        <p:guide pos="665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2025-09-23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48320-2E08-D46D-0F4F-C8B669C3A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66D5127-719D-CB4E-CFA9-CB86C2F8F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280825-C589-2A9A-1129-D206E2F76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우리가 파악할 수 있는 기본 프로필을 정리해보겠습니다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이름은 김순자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73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 은평구 거주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독거 노인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아들이 있지만 멀리 떨어져 살고 있어 일상적 도움 받기 어려운 상황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 상업 경험이 있어 기본적인 계산이나 업무 처리 능력은 보유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디지털 기기 사용은 매우 제한적인 수준입니다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이어서 김순자 할머니의 디지털 경험에 대해 더 자세히 들어보겠습니다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29F627-0663-84BD-345E-00A3860C7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083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04E1E-E1AF-6600-36C1-4208D39BD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D931A45-7DAA-E18C-98E5-AF2F6BB0C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AF733E-71A6-FD6F-0430-5DBB3CBD6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 계속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스마트폰은 있긴 한데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 기본적인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것밖에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못써요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전화 오면 받고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아들이 카톡 보내면 답장하고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 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그것도 한 글자 한 글자 찾아가면서 하는데 시간이 얼마나 오래 걸리는지 몰라요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인터넷으로 뭘 찾아본다고요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 건 꿈도 못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꿔요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어디를 어떻게 눌러야 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컴퓨터는 아예 없어요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아들이 노트북 하나 사주겠다고 하니까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그걸 내가 어떻게 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그랬지요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TV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리모콘도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버튼이 너무 많아서 헷갈리는데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컴퓨터는 오죽하겠어요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은행 일은 무조건 창구로 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기계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ATM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그것도 카드 넣고 돈 뽑는 것만 겨우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계좌 이체 같은 건 무서워서 손도 못 대겠어요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한번 잘못 누르면 돈이 어디로 갈지 알 수 있나요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25AA3C-D316-9533-443C-C281F1E45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308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CA38D-72FC-F2CA-6282-67441F9FE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45E8AD6-6C40-22E7-C304-333A52B8C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911D8BD-CE9E-0B3D-BEE0-087C0530F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우리는 김순자 할머니가 디지털 기기에 대해 갖고 있는 태도를 파악할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기본적으로 새로운 기술에 대한 두려움이 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실수에 대한 불안감이 매우 높습니다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복잡한 인터페이스를 어려워하고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도움을 받을 사람이 주변에 없다는 것도 중요한 제약 요인입니다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김순자 할머니가 공공서비스를 이용하려는 동기와 목표는 무엇일까요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A7CC-0A46-B9A0-96CC-F9F25087B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7577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8D6D1-BA94-BD56-12BB-2A0C08805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F33AA8A-4491-255A-CC81-6076ED0B0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38CAA18-13E1-57E9-76CB-C2AB200D8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 계속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요즘 병원 갈 때마다 서류를 가져오라고 그러더라고요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건강보험료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뭐니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소득증명서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뭐니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예전에는 신분증만 가져가면 됐는데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말이에요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세상이 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복잡해졌어요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주민센터에 가면 줄이 어찌나 긴지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월요일 같은 때는 한 시간씩 서 있어야 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다리도 아픈데 서 있기가 얼마나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힘든지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집에서 뚝딱 할 수 있으면 얼마나 좋겠어요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아들한테 맨날 부탁하기도 그렇고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바쁘다고 하는데 이런 것까지 귀찮게 하기가 미안하잖아요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내가 할 수 있으면 참 좋을 텐데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 생각 많이 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86631A-C6B8-AFC8-7EDE-AAE3CD0703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558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EAD44-9B96-A391-0E4A-6FA16818A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9DC1CE3-6498-F07F-441F-C595BC52F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4DFE799-97A2-8CA6-24D0-3C81796E9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동기는 매우 현실적이고 구체적입니다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 이용 시 필요한 서류들을 편리하게 발급받고 싶고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주민센터 대기시간을 피하고 싶으며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자녀에게 의존하지 않고 독립적으로 처리하고 싶어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편의성과 자존감 모두와 관련된 동기라고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dirty="0"/>
              <a:t>자녀에게 의존하지 않고 스스로 해결하고 싶음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7DE85F-0152-943C-80B3-001FFC10C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8005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AEC02-5322-409C-705E-F498D61C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5556F8-47C0-F8C7-5B65-8D01E3A49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24F8F4E-6F6E-D390-BADF-80E0FC086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 계속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GettyImages-998098330</a:t>
            </a: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한번은 아들이 옆에서 보여주면서 해보라고 하더라고요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 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거기서 서류를 뽑을 수 있다고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근데 들어가자마자 화면이 어찌나 복잡한지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걸 눌러야 할지 하나도 모르겠더라고요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글씨가 너무 작아요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돋보기를 써도 잘 안 보이니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비밀번호를 만들라고 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영어도 섞고 숫자도 섞고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 걸 어떻게 기억하라는 거예요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 먹으면 깜박깜박하는데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제일 무서운 게 잘못 누르는 거예요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데로 가면 어떻게 돌아와야 하는지도 모르겠고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한번은 뭔가 잘못 눌렀나 봐요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오류가 발생했습니다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글자가 나오는데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그때 정말 무서웠어요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뭔가 잘못된 건가 싶어서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...”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결국 포기하고 그냥 주민센터로 갔지요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시간은 오래 걸려도 그래도 확실하잖아요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직원한테 말하면 다 해주니까 마음이 편하고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그게 낫더라고요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FCDE96-7199-A976-0445-77E5E7D29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7073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4ECA6-D462-73CF-BB0B-906801841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03CEBB-7B8F-53DB-5015-08550F1AE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18AEDC9-00E8-EDD6-E27C-210800DD2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좌절점들을 정리하면 다음과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인터페이스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글씨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어려운 인증 절차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실수에 대한 두려움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오류 발생 시 복구 방법을 모름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도움을 받을 수 있는 채널의 부재입니다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7B0FC15-9A33-F993-A6CD-1F95596B3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3053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69C3B-E7EF-E6E0-2FFC-0A2CC795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F7ACA0B-3344-2A27-D75A-68BFBB111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E966F68-9874-FB16-8B95-32F64CE46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우리가 수집한 정보들을 종합해서 김순자 할머니의 완전한 페르소나를 만들어보겠습니다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들은 인터뷰 내용을 바탕으로 체계적으로 정리해보겠습니다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기본 프로필부터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이름은 김순자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73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세이고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서울 은평구에 거주하는 독거 노인입니다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전에 사망했고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아들이 있지만 한 명은 부산에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한 명은 미국에 거주하고 있어 일상적인 도움을 받기 어려운 상황입니다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과거에는 동네 슈퍼를 운영했던 경험이 있어 기본적인 계산이나 업무 처리 능력은 보유하고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7D96D0C-E348-DE4D-3024-C6A025058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921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13E5-6603-38C1-F5F2-177887743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80A397-7A09-AFA9-2DFB-930425C40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E0DEEE-0B4B-F664-7A1E-81ED7149B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 디지털 기기 사용 수준을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스마트폰은 보유하고 있지만 전화 받기와 카카오톡 정도의 기본 기능만 사용 가능합니다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컴퓨터는 전혀 사용하지 않으며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ATM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기도 현금 인출 정도만 할 줄 압니다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기술에 대한 두려움이 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인터페이스를 매우 어려워합니다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F7E672-7EBE-F5FC-FE95-986912F1B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8909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9523E-04F9-0CD0-03E3-DBE4B24A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E83C793-066C-3BAC-9A32-50BA02B4F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FA3FF4-5836-2B34-0298-B7D3D3CDE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주요 동기는 세 가지로 요약할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첫째는 병원 이용 시 필요한 서류들을 독립적으로 발급받고 싶다는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둘째는 주민센터에서 긴 시간 대기하는 것을 피하고 싶다는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셋째는 자녀에게 계속 의존하지 않고 스스로 처리하고 싶다는 자존감과 관련된 욕구입니다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D91979-6C36-1953-90B1-494BB1EAC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65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수업을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시간에는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 여정지도의 이론적 구성요소들을 자세히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F42F2-D876-6691-4D17-6613124ED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389320E-3899-1791-4D6F-1A622C8B0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6A25E1-B029-5D3C-2589-4565F0627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핵심 좌절점들을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인터페이스 때문에 어떤 버튼을 눌러야 할지 모르겠다고 하셨고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글씨가 너무 작아서 돋보기를 써도 잘 보이지 않는다고 하셨습니다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무엇보다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실수할까 봐 무서워서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시도 자체를 포기하는 경우가 많고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오류가 발생했을 때 해결 방법을 몰라 더욱 불안해합니다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도움을 받을 수 있는 사람이 주변에 없다는 점도 큰 제약 요인입니다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34F241-5218-D816-F065-610964ADE0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5930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C8B92-731A-2642-8F5D-BC068A53B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D807530-FD2C-79B0-7C71-4CD1DFF69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A17914E-FC58-3B9D-5EE4-FAB0DC0B6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가장 인상적인 발언은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실수할까 봐 무서워서 온라인 민원을 포기한다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것이었습니다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한 마디에서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기술적 능력 부족보다는 심리적 장벽이 더 큰 문제임을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9723BB-57F5-A4A9-F5BE-B5246A57A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5834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1900F-2E19-A4CE-1277-3D73AD5BE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50F66B-4A86-AB7C-4FB7-FD2AE2119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A94A1D8-636D-22F6-D3F1-656FF145A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정리된 김순자 할머니의 페르소나는 단순한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소외계층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독립적으로 살고 싶어 하지만 새로운 기술에 대한 두려움과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주변 지원 부족으로 어려움을 겪는 구체적인 개인의 모습을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페르소나를 바탕으로 김순자 할머니가 온라인 민원 서비스를 이용하려 할 때 어떤 여정을 겪게 되는지 단계별로 그려보겠습니다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DAB7C8A-E3F3-2F19-42AC-E039364FA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7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CBA1E-C212-B092-4F9E-3939C6CAA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6BA869C-89D0-9BF2-FBCD-B1A44A856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C80C0F8-D5D9-D044-DFD0-2B99FC86B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우리가 만든 김순자 할머니 페르소나를 바탕으로 사용자 여정지도를 작성해보겠습니다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상황은 김순자 할머니가 건강보험료 납부 확인서를 온라인으로 발급받으려고 시도하는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719F6-271A-52D6-DF39-893DB1958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4059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B7727-524E-4D4B-C7C9-81F502841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1E9EF7-A5F5-525D-7E8B-2CD980D45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3E7D15A-8903-CD6D-082E-12ADD8050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경험을 시간의 흐름에 따라 그려보기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이 여정을 크게 다섯 단계로 나누어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온라인 서비스의 존재를 알게 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단계부터 시작해서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웹사이트에 접속하고 탐색하는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탐색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단계를 거쳐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서비스 이용을 시작하는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단계로 이어집니다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D243812-86D6-7FF6-0203-59CCFEC6D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7361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8185B-35DE-8677-7C6F-AD08E1568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C0B6574-9F75-76A9-1FEE-9C35D748A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2718555-9444-C74B-7327-7E9ADC60E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후 서류 발급 절차를 진행하는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단계를 지나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최종적으로 결과를 얻거나 중간에 그만두는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완료 또는 포기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단계로 여정을 구성할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이제 각 단계에서 할머니가 어떤 행동을 하고 어떤 감정을 느끼는지 구체적으로 따라가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C17DEB9-CAE6-12E0-02AA-40838B5BD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723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ECEA2-FF85-9496-89B7-BF319CE6F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5113F02-B3E8-412F-14DC-F39D9DEF7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D8690A7-49E5-F608-E87E-A3B1C4111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여정의 첫 시작인 인지 단계에서 김순자 할머니는 아들과의 대화를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서류를 뽑을 수 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말을 듣습니다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할머니의 감정은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호기심 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걱정 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 집에서 할 수 있다면 좋겠네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기대감과 함께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내가 과연 할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불안감이 교차하는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아들과의 대화나 주변 지인들의 경험담이 이 단계의 주요 접점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터치포인트가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1A7BDB3-F73A-5453-211A-4EBC27625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6704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6F90E-FF33-049B-F2EE-93B5BC736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0AE09A-AC74-360A-5B73-FC9046915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D7701E-6BA2-8632-CC57-D40BC349F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탐색 단계로 넘어가면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할머니는 아들이 적어준 메모를 보며 스마트폰으로 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사이트에 접속을 시도합니다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이때부터 감정은 점점 당황스러워지기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글씨와 복잡한 메뉴 구조 때문에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화면이 왜 이렇게 복잡해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버튼을 눌러야 하지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하며 어디서부터 시작해야 할지 몰라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혼란스러워합니다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할머니가 겪는 첫 번째 고충점입니다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99C764-D450-4193-F707-CA473D39C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2569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57356-AC3C-E368-E4B1-65B1126A3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FE35CF9-DCAA-58AC-160D-F2B94C5B2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3A9FD7-9C83-8711-CE2F-B4B11337F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이어서 시도 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회원가입 또는 로그인을 하려고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본인 인증을 위해 여러 단계를 거쳐야만 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할머니의 감정은 좌절감으로 바뀝니다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비밀번호가 뭐였더라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휴대폰 인증은 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뭐야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하면서 점점 포기하고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싶어집니다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인증 절차와 기억하기 어려운 비밀번호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단계의 본인 확인 과정이 큰 장벽으로 작용하는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D61AF2E-9793-1C45-1FAF-152137E2A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701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D6B15-3613-B06C-A69D-A37A43C37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D09DD0E-3841-19BC-CB1B-1C5B73F52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3E13D41-E123-14EB-50B4-A57C6DDD4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 이용 단계에 이르면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할머니는 건강보험료 납부확인서를 찾기 위해 메뉴를 헤매고 다닙니다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검색어를 입력해보기도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카테고리를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눌러보기도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시점에서 할머니는 극도의 스트레스 상태에 빠집니다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내가 뭘 잘못하고 있는 거지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이게 맞나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하면서 자신감을 완전히 잃어갑니다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원하는 서류를 찾기 어려운 메뉴 구조와 전문용어로 된 서류명이 문제의 핵심입니다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1E4333D-96C7-96F2-994D-6B3F3642B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59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A1E1-07D1-BD19-345D-A9D370204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64E7BAC-2DCF-BDC7-36DD-801CA43AD1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35E17C1-B6D1-542F-2EE8-C8F9ADAF7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핵심 요소와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여정지도의 구성 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보완하는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컨텍스트 매핑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이해관계자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POV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정의문까지 전체적인 틀을 이해하셨을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9013AD-B666-42F8-53D0-4580FA7BF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9779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8DE81-1777-5361-8457-D4E4CEFB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B263400-6AF2-F01B-C524-367858DB6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8B6A9F9-BFAE-FB0C-8A05-78C9B01BA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완료 또는 포기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할머니는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오류가 발생했습니다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메시지를 보고 시도를 멈춥니다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 브라우저를 닫고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날 직접 주민센터에 가기로 마음먹습니다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느끼는 감정은 실패감과 함께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역시 내가 할 수 있는 일이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아니었어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체념입니다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그래도 주민센터 가면 확실하니까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라며 자신을 위로하기도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오류가 발생했을 때 어떻게 해결해야 할지 전혀 알 수 없고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실시간으로 도움을 받을 곳이 없다는 점이 결국 할머니를 포기하게 만든 결정적 요인이었습니다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1F5DE0F-39C9-4211-E431-33196892B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057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4A0B-F9CE-207C-097C-2C694985B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01AA65-3D29-C0FE-1168-BE4F23951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BD1FCD-C9C6-2E3D-2C91-8411439F5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김순자 할머니의 전체 여정을 따라가 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해결해야 할 몇 가지 핵심적인 고충점들이 명확하게 드러납니다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첫째로 작은 글씨와 복잡한 인터페이스와 같은 접근성 문제가 있었고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둘째로 어려운 비밀번호 설정과 다단계 본인 인증이라는 인증의 복잡성이 큰 장벽이었습니다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찾고자 하는 서류를 발견하기 어려운 정보 구조의 문제가 있었으며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문제가 발생했을 때 해결 방법을 제시해주지 못하는 오류 대응의 부재가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이 모든 과정에서 실시간 도움을 받을 수 있는 채널이 없다는 점도 중요한 문제였습니다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B00C182-BF61-9840-FFED-7B3CAC74F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52742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2FEB-DF2B-66D6-CB68-A819BC1DE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8453EF-7F87-535D-8750-6AB77B043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E903B07-6648-5532-80B5-D21EC2CA8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우리가 완성한 김순자 할머니의 페르소나와 여정지도를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핵심 인사이트를 발견했는지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이것이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어떤 구체적인 정책 개선 방안으로 이어질 수 있는지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공감기법의 진정한 가치입니다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사용자를 이해하는 것에서 끝나는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이해를 바탕으로 실질적인 해결책을 만들어내는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9A763A6-DDAC-54A9-86FC-2EEDC5290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206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6FEE9-F460-1B94-E380-F03055D54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9FB3B0-2174-547E-14B4-7E9C14334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3FB8153-CC85-438E-27A7-C19AF2654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우리가 발견한 핵심 인사이트들을 정리해보겠습니다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인사이트는 고령층의 디지털 서비스 이용 저조가 단순한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능력 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문제가 아니라는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많은 사람들이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 드신 분들이 기술을 못해서 그래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생각하기 쉽지만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할머니를 보면 전혀 그렇지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그분은 과거에 슈퍼를 운영하면서 계산도 하고 장부도 정리했던 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기본적인 업무 처리 능력과 학습 의지도 충분히 갖고 계시죠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현재 서비스 자체가 고령층의 특성을 전혀 고려하지 못한 설계라는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글씨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메뉴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어려운 전문용어들이 문제의 본질인 거죠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D18E2A-B0ED-3232-918A-F2A51FA8CD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934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49B1A-E4B9-8102-F42A-F92D1A2A4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8093BF6-4740-F4D1-09EB-A57A5E455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40FA699-13D9-AFEB-E158-1131BCC5A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인사이트는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가장 큰 장벽이라는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여정지도를 보면 김순자 할머니가 계속해서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실수할까 봐 무서워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말씀하시는 것을 확인할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두려움은 단순한 걱정이 아니라 실제 행동을 중단시키는 결정적 요인입니다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오류가 나면 어떻게 해야 할지 모르는 불안감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돌이킬 수 없는 실수를 할지도 모른다는 공포감이 아예 시도 자체를 포기하게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92E1CC-8955-1C36-69EC-BB849ED76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4146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7DAF3-2E87-7BAB-AE95-00D7FD88F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5038F57-C9CB-3D3E-1109-E6B00692B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1D95816-D8F9-1B6A-687E-84CFFE61A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인사이트는 도움을 받을 수 있는 채널의 부재가 결정적 문제라는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여정에서 가장 치명적인 순간은 오류 메시지가 떴을 때입니다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물어볼 사람이나 곳이 없다는 것이 결국 완전한 포기로 이어지게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혼자서 해결할 수 없는 상황에서 도움을 받을 방법이 없다는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가장 큰 좌절 요인인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EB2B79-4A59-1220-4E5D-79F2A0F43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6144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57F8E-645C-279A-1DAC-975FA825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6F8C030-8675-06E8-F6F5-435F40AA0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649FB4-BEE2-9E4D-894E-1186B7051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 인사이트는 고령층이 원하는 것이 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빠른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서비스가 아니라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확실한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시간은 오래 걸려도 그래도 확실하잖아요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말씀하셨습니다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속도보다는 신뢰성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편리함보다는 안전함을 우선시한다는 것을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BC107D-B637-6D02-6AA7-01FBE4AD3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8793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0056-979C-66DA-3906-887F947EE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098579-80CA-9D75-045B-2F064C7B3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242AF98-692A-B574-4CD0-C290FE5C4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 번째 인사이트는 고령층의 디지털 서비스 이용이 단순한 개인의 편의 문제가 아니라 존엄성과 자존감의 문제라는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아들한테 맨날 부탁하기도 그렇고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내가 할 수 있으면 참 좋을 텐데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말에서 알 수 있듯이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독립적으로 살고 싶어 하는 인간의 기본적 욕구와 직결된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4542245-BCA8-8132-6872-AC22A06A5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30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FE932-A005-E89E-7070-61D276759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965460B-C313-90EA-3052-F93C630A9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33DBEE3-B412-F09A-3CD5-75C95DCE8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깊이 있는 인사이트들을 바탕으로 우리는 이제 구체적이고 실현 가능한 정책 아이디어들을 도출할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장기로 나누어 체계적으로 접근해보겠습니다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A14CBC-F596-BBF2-D65B-0AF1F38B6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088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DCEF6-66D6-342B-04B0-3D777C4B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1FA8672-834E-6ACC-3A1F-97F6A6902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FAC5100-102C-0C67-4A04-022F8C027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단기 개선안부터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고령층 전용 간소화 인터페이스 제공입니다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 사이트와 별도로 꼭 필요한 메뉴만 포함된 단순한 버전을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메인 화면에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주민등록등본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건강보험료 확인서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자주 사용되는 서류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개만 큰 버튼으로 배치하는 방식이죠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글씨 크기 조절 기능입니다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브라우저 확대가 아니라 레이아웃 자체가 큰 글씨에 최적화되도록 설계하는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8A4FD3-CF80-58D0-4C15-B3E19502A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216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1C6BA-7942-9F48-C390-5A48106A1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01D6475-CC72-F816-6302-37159B37F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D6D5FD5-0272-8BFF-F5A3-1B8078423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혹시 이런 생각이 드시지 않으셨나요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이론은 알겠는데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실제로는 어떻게 만들어야 하지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진짜 인터뷰 데이터가 주어졌을 때 어디서부터 시작해야 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이런 궁금증을 해결하는 것이 오늘의 목표입니다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4D6CB1F-EF8E-137D-4A21-C3B20B348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166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8A7BE-7A00-D955-84AE-BF733ECFA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F066A34-3504-08EA-931C-1FBC96D27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1B20E4-FF75-EC17-552D-EAAE697AF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단계별 가이드 팝업 제공입니다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단계마다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이 화면에서는 이렇게 하시면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친절한 설명을 제공하는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번째는 실수 방지 기능 강화입니다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버튼을 누르기 전에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진행하시겠습니까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확인 메시지를 통해 의도치 않은 실수를 방지하는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23A595-3337-303B-E8AE-DF4E9A1EF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4357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11347-1E15-2F96-1433-8D1C2707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35CF53B-97DF-FB34-7BE6-94B5653C5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62EC8D5-3505-E91D-630C-E21E8A549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중기 개선안을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도우미 서비스 운영입니다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고령층이 온라인 서비스를 이용하다가 막히는 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전화나 영상통화를 통해 실시간 지원을 받을 수 있는 시스템을 구축하는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화면을 공유하면서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어느 부분에서 어려움을 겪고 계세요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물어보고 단계별로 안내해드리는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주민센터 내 디지털 서비스 체험 코너 설치입니다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온라인과 오프라인을 연결하는 중간 단계로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주민센터에 가면 직원의 도움을 받으면서 직접 온라인 서비스를 체험해볼 수 있는 공간을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983A0-9625-E546-CD1B-9BBAA6785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87054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69CAC-11E4-AA28-DBC8-443687D7A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E27B99F-461F-078F-5A7B-1FEEA8ADB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6B47AFC-6A51-C725-7D0C-88F261919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가족 연동 지원 서비스입니다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자녀가 부모님의 계정에 제한적으로 접근해서 대신 서류를 신청해드릴 수 있는 시스템을 구축하되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보안과 프라이버시는 철저히 보장하는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6C2CCA-BAB8-69F9-C689-484610CF9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77862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848FE-66A2-A4CA-EDA9-05FCC0D6D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7DA3B04-073C-D4E6-7167-76F1055A4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A9481BA-7630-7D93-3D29-6F9726BF4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장기 개선안도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고령층 대상 단계별 디지털 교육 프로그램 운영입니다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기존의 일회성 교육이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할머니처럼 실제로 필요한 서류를 발급받아야 하는 상황에서 함께 진행하는 실습 중심의 교육 프로그램입니다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마을 단위 디지털 서포터즈 양성입니다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동네마다 디지털 기기에 능숙한 중장년층이나 대학생들을 서포터즈로 양성해서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고령층이 어려움을 겪을 때 도움을 받을 수 있는 네트워크를 구축하는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973CD30-7E48-30AA-6C75-C6EE87C3A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5932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1AB1C-8F63-314E-6EF1-C20BE71D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79DE01-E173-09D0-F576-5F6DEEF644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CE2DE26-1D72-FDB7-C585-808B04EF7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생애주기별 맞춤형 디지털 서비스 설계입니다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연령대별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상황별로 필요한 서비스가 다르다는 점을 인정하고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집단의 특성에 맞는 별도의 서비스를 제공하는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B6DA56-E32B-A5C5-D421-F14EEFAEE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0995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2458F-113B-89AC-EA8A-32EA66F00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7EB278F-A07B-780B-435E-C7273D13F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51DFBB2-062F-4427-12D5-FDE1C9A95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모든 정책 아이디어들이 김순자 할머니라는 구체적인 페르소나에서 출발했다는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3667B9-A90C-0F48-95C9-2BB6EFB3E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770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940A-2451-0473-729A-4E0D4D5E1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BFC490-96F8-5BFF-F984-D7C128E99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3F7F55-0B9F-B55C-2162-A29307492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고령층을 위한 서비스 개선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추상적 목표가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할머니가 실수 걱정 없이 안전하게 서류를 발급받을 수 있도록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구체적 목표에서 나온 해결책들입니다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페르소나와 여정지도가 갖는 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모호한 정책이 아닌 실제 사람을 위한 구체적인 정책을 만들어낼 수 있게 해주는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해서 우리는 인터뷰 데이터에서 시작해서 페르소나 완성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 작성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구체적인 정책 아이디어 도출까지의 전 과정을 체험해봤습니다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DEF47D1-7FD0-6150-CB5B-7D4E8C926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64476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BAF2-3716-A76C-C2B2-07C06064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3D03027-0922-2FCD-A9D8-BF361B18B5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F8E400E-15E0-7710-D68A-57C8A23D0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여러분도 이제 실제 프로젝트에서 이 과정을 적용할 수 있으실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9C0C3D-6D09-F147-B685-0BC69CD9F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5990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정말 의미 있는 여행을 함께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인터뷰 데이터를 바탕으로 김순자 할머니라는 구체적인 페르소나를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그분이 온라인 민원 서비스를 이용하려고 시도하는 전체 여정을 세밀하게 그려보았습니다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과정을 통해 우리는 단순한 통계 수치나 추상적인 분석으로는 절대 알 수 없었던 것들을 발견할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고령층의 디지털 서비스 이용률이 낮다는 현상 뒤에 숨어있는 진짜 이유를 찾아낼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기술을 못해서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단순한 해석이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 설계상의 구체적인 문제점들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장벽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지원 체계의 부재 등 복합적인 원인들을 명확히 파악할 수 있었죠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실제 감정과 경험을 생생하게 이해할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단계에서 느끼는 기대감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당황스러움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좌절감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최종적인 체념까지의 감정 여정을 따라가면서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단순한 사용자가 아닌 한 사람의 인간으로서 그분을 이해하게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51E5B-132D-B56C-A9BD-6131686FF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475175C-CA4F-B2D8-D774-2804D2D2D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77E9B4C-F782-88B2-1CD9-BC4D8E50F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것은 이런 깊이 있는 이해를 바탕으로 구체적이고 실현 가능한 정책 아이디어들을 도출할 수 있었다는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고령층을 위한 서비스 개선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막연한 목표가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할머니가 실수 걱정 없이 안전하게 서류를 발급받을 수 있도록 하는 구체적인 방법들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찾아낸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간소화된 인터페이스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실시간 도우미 서비스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단계별 교육 프로그램 등 모든 아이디어가 김순자 할머니의 실제 경험에서 출발한 해결책들이었죠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43EAF6-CE46-4CD7-7328-1528F9DF6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04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16285-B794-5001-6891-DAE8B3438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BEB2060-02F2-6C61-CB44-09B9359E3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C33816-96CE-04FF-FAC4-78786786E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오늘 다룰 사례의 배경부터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팬데믹 이후 우리 사회는 급속도로 디지털화되었습니다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많은 공공서비스들이 온라인 우선 정책으로 전환되면서 시민들의 편의성은 크게 향상되었죠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동시에 디지털 격차로 인한 소외 계층도 발생했습니다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이상 고령층의 경우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주민등록등본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건강보험료 납부 확인서 등 일상생활에 꼭 필요한 서류들을 온라인으로 발급받아야 하는 상황이 늘어났지만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,#3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실제로는 여전히 주민센터를 직접 방문하는 경우가 많습니다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정부에서는 온라인 서비스 이용률을 높이기 위한 정책을 고민하고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시스템을 개선하거나 홍보를 늘리는 것만으로는 한계가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상황에서 우리 정책디자인 팀은 고령층의 실제 경험과 니즈를 깊이 파악하기 위해 심층 인터뷰를 진행했다고 가정해보겠습니다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오늘은 그 중에서도 가장 전형적이면서도 생생한 사례인 김순자 할머니의 인터뷰 내용을 바탕으로 페르소나와 여정지도를 만들어보겠습니다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오늘은 이론을 실제로 적용해보는 핵심 실습 시간입니다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구체적인 인터뷰 데이터를 바탕으로 여러분과 함께 단계별로 페르소나를 만들어보고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여정지도를 직접 작성해보겠습니다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C95F63A-985C-1BBD-0C35-23446699E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02837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214B-C6AE-B22C-0901-0E25B984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B021A69-92E2-BAE8-FA53-169C46DE0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2E844DB-628B-9FFB-87C6-F574A41C1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여러분은 오늘 이 실습을 통해 매우 중요한 스킬을 체득하셨습니다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 데이터에서 의미 있는 패턴을 찾아내고 이를 페르소나의 구성 요소로 변환하는 능력을 기르셨습니다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할머니의 발언 하나하나에서 어떤 통찰을 뽑아낼 수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정보가 정책 설계에 중요한 의미를 갖는지 판단할 수 있게 되셨죠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DBA7D1-2EBD-239A-5F52-86A6DC76D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23574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1802F-ADF1-6D47-C8E0-27335928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00D5E2-346D-5516-E5BB-91D7E2099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573E76D-E1BA-A577-F2A6-AD8EFA551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사용자의 경험을 시간의 흐름에 따라 체계적으로 분석하고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시각화하는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능력을 익히셨습니다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단순한 업무 플로우가 아닌 실제 사용자의 감정과 행동 변화를 추적하는 진정한 여정지도를 그릴 수 있게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CEAC85-4AE5-D092-4766-67621EB3B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2442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67940-C759-E384-0A62-983641413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021FEE-D814-D342-D2B7-BC6B1DD2F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7FBAF2-D888-8334-8752-3521A82B5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것은 이런 분석을 통해 실제 정책 개선 방안을 도출하는 전체적인 사고 과정을 경험하셨다는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발견에서 해결책 도출까지의 논리적 연결고리를 만들어내는 능력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정책 디자이너로서 갖춰야 할 핵심 역량입니다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공감기법의 진정한 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공감기법은 단순히 사용자를 이해하는 것에서 끝나지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이해를 바탕으로 실제 세상을 변화시킬 수 있는 구체적인 행동 방안을 만들어내는 것이 진짜 목표입니다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우리가 김순자 할머니를 통해 경험한 것처럼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사람의 이야기에서 출발한 작은 통찰이 결국 수많은 사람들의 삶을 개선할 수 있는 정책으로 발전하는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공감기법이 갖는 변화의 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67E2CB-7608-7D98-0D7D-0BE49FEA3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98717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62EFD-5188-314F-3AA0-0B45F4737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188795D-76CC-9B28-4C5E-1218ED11A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59FD53-B126-7F0D-8A3F-AC84EA26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앞으로 실제 프로젝트에서 이 기법들을 적용하실 때 몇 가지 조언을 드리고 싶습니다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항상 데이터에 근거해서 페르소나를 만드시기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그럴듯한 상상이라도 실제 인터뷰나 관찰에 기반하지 않으면 잘못된 방향으로 이끌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여정지도를 그릴 때는 시스템 관점이 아닌 사용자 관점에서 접근하시기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원하는 이상적인 여정이 아니라 실제로 일어나는 여정을 그려야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발견한 통찰들을 팀원들과 반드시 공유하고 토론하시기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혼자만의 해석이 아닌 팀 전체의 합의된 관점을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만들어나가는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것이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1E2EBA0-B7F9-6ABF-9780-781B579B1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99697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주부터는 오늘 우리가 발견한 김순자 할머니와 같은 사용자들의 진짜 필요를 바탕으로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 방법을 통해 문제의 실제 규모를 파악하고 더 체계적인 해결책을 모색하는 단계로 나아가겠습니다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연구로 문제의 본질을 깊이 이해했다면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양적 연구로 그 문제가 얼마나 많은 사람들에게 어느 정도의 규모로 영향을 미치고 있는지 확인해볼 차례입니다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여러분이 체험하신 공감기법들이 앞으로 여러분의 정책 디자인 여정에서 든든한 도구가 되기를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김순자 할머니처럼 우리 주변에는 도움이 필요한 분들이 많이 계십니다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배운 이 기법들로 그런 분들의 목소리를 듣고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그분들의 삶을 조금이라도 더 나아지게 만드는 정책을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만들어가시기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함께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해주셔서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감사했습니다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주에 또 만나겠습니다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수고하셨습니다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시간의 학습 목표는 세 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인터뷰 데이터에서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의미있는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패턴을 찾아내고 이를 페르소나의 구성 요소로 변환하는 과정을 체험합니다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완성된 페르소나를 바탕으로 사용자 여정지도의 각 단계를 논리적으로 구성하고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시각화하는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방법을 익힙니다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과정에서 발견되는 핵심 통찰들이 어떻게 정책 개선 방향으로 연결되는지 확인합니다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진행 방식은 조금 특별합니다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완성된 결과물을 보여드리는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실제 프로젝트팀의 일원이 된 것처럼 함께 고민하고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결정해나가는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과정을 체험하실 수 있도록 구성했습니다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중간중간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여러분이라면 어떻게 하시겠어요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던지며 잠시 생각할 시간을 드릴 예정입니다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구체적으로는 먼저 김순자 할머니의 인터뷰 데이터를 분석해서 핵심 특징들을 찾아보고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바탕으로 완전한 페르소나를 완성해보겠습니다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다음 그 페르소나가 온라인 민원 서비스를 처음 이용해보는 전체 여정을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단계로 나누어 상세히 그려보겠습니다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이 과정에서 발견한 핵심 인사이트들을 정리하고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정책 개선 방안까지 도출해보는 것으로 마무리하겠습니다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실습이 끝나면 여러분은 실제 인터뷰 데이터를 받았을 때 어떤 순서로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기준으로 페르소나를 만들어야 하는지 명확히 알게 되실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여정지도를 그릴 때 어떤 요소들을 빠뜨리지 않고 포함시켜야 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가장 중요한 고충점들을 어떻게 식별하고 우선순위를 매겨야 하는지도 체득하게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무엇보다 이론으로만 배웠던 공감기법들이 실제로 어떤 구체적인 정책 개선 아이디어를 만들어내는지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변화의 과정을 직접 경험하시게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김순자 할머니의 기본 정보를 들어보겠습니다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4AD8B-65CA-4F40-C8F2-8A1AF9447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D8F5E10-C13C-954F-63A1-81F01479F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AC3918B-A583-4760-830A-395DBDEB4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[AI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 제작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저는 김순자라고 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올해 일흔셋이에요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 은평구에서 혼자 살고 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영감은 벌써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전에 먼저 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지금은 혼자 지내고 있지요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아들이 둘 있는데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큰애는 부산에서 장사하고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작은애는 미국에 나가 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큰애가 한 달에 한 번씩은 올라와서 안부 묻고 그러긴 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맨날 바쁘다고 하니까 자주는 못 보지요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젊었을 때는 동네 슈퍼를 운영했어요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계산도 하고 장부도 정리하고 그런 건 다 할 줄 알아요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$5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근데 컴퓨터는 정말 어려워요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아들이 몇 년 전에 스마트폰을 사줬는데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카카오톡이랑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전화 받는 것 정도만 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E2E6D0-CD09-4A6E-A69C-4A7F348D2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60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0" y="1477"/>
            <a:ext cx="12293599" cy="121700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09000C-2E82-CBBD-5A18-B8F03B0FFC77}"/>
              </a:ext>
            </a:extLst>
          </p:cNvPr>
          <p:cNvGrpSpPr/>
          <p:nvPr userDrawn="1"/>
        </p:nvGrpSpPr>
        <p:grpSpPr>
          <a:xfrm>
            <a:off x="635561" y="291961"/>
            <a:ext cx="3960037" cy="413683"/>
            <a:chOff x="635560" y="291960"/>
            <a:chExt cx="3960037" cy="413683"/>
          </a:xfrm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8FD2BDC-1836-D66A-F4C8-B9C1632B7B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9A8D3FC-B8A9-895B-D0BF-855C58EF49D5}"/>
                </a:ext>
              </a:extLst>
            </p:cNvPr>
            <p:cNvSpPr/>
            <p:nvPr/>
          </p:nvSpPr>
          <p:spPr>
            <a:xfrm>
              <a:off x="635560" y="291960"/>
              <a:ext cx="39600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공감형성 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(3)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페르소나와 여정지도</a:t>
              </a:r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80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9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1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1" y="584097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9" y="1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80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E47A488-262E-D150-9984-5D05C704FF56}"/>
              </a:ext>
            </a:extLst>
          </p:cNvPr>
          <p:cNvGrpSpPr/>
          <p:nvPr userDrawn="1"/>
        </p:nvGrpSpPr>
        <p:grpSpPr>
          <a:xfrm>
            <a:off x="635561" y="291961"/>
            <a:ext cx="3960037" cy="413683"/>
            <a:chOff x="635560" y="291960"/>
            <a:chExt cx="3960037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2B42302-66DE-4215-5323-0C700981F229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820C28EC-58C2-AEEE-8B20-46F41FDC2851}"/>
                </a:ext>
              </a:extLst>
            </p:cNvPr>
            <p:cNvSpPr/>
            <p:nvPr/>
          </p:nvSpPr>
          <p:spPr>
            <a:xfrm>
              <a:off x="635560" y="291960"/>
              <a:ext cx="39600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공감형성 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(3)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페르소나와 여정지도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0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1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1" y="584097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9" y="1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80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D9AC8B2-2E35-4917-91BA-6ECDB9A352A9}"/>
              </a:ext>
            </a:extLst>
          </p:cNvPr>
          <p:cNvGrpSpPr/>
          <p:nvPr userDrawn="1"/>
        </p:nvGrpSpPr>
        <p:grpSpPr>
          <a:xfrm>
            <a:off x="635561" y="291961"/>
            <a:ext cx="3960037" cy="413683"/>
            <a:chOff x="635560" y="291960"/>
            <a:chExt cx="3960037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FA35470F-FAFA-E2C0-7EBA-7262FB496EBB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B5268F78-E386-B437-046D-7CF5C353BDC5}"/>
                </a:ext>
              </a:extLst>
            </p:cNvPr>
            <p:cNvSpPr/>
            <p:nvPr/>
          </p:nvSpPr>
          <p:spPr>
            <a:xfrm>
              <a:off x="635560" y="291960"/>
              <a:ext cx="39600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공감형성 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(3)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페르소나와 여정지도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1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1" y="584097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9" y="1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80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3AB54DF-8392-BA87-0902-684A508CC469}"/>
              </a:ext>
            </a:extLst>
          </p:cNvPr>
          <p:cNvGrpSpPr/>
          <p:nvPr userDrawn="1"/>
        </p:nvGrpSpPr>
        <p:grpSpPr>
          <a:xfrm>
            <a:off x="635561" y="291961"/>
            <a:ext cx="3960037" cy="413683"/>
            <a:chOff x="635560" y="291960"/>
            <a:chExt cx="3960037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AD6B9F7F-2B91-5188-C742-BEB500DF4359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CF85CB36-4779-F92F-7307-A7D1A26352E6}"/>
                </a:ext>
              </a:extLst>
            </p:cNvPr>
            <p:cNvSpPr/>
            <p:nvPr/>
          </p:nvSpPr>
          <p:spPr>
            <a:xfrm>
              <a:off x="635560" y="291960"/>
              <a:ext cx="39600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사회문제 탐색 및 공감형성 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(3)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페르소나와 여정지도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2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2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3985999" y="291962"/>
            <a:ext cx="4220004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사회문제 탐색 및 공감형성 </a:t>
            </a:r>
            <a:r>
              <a:rPr lang="en-US" altLang="ko-KR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(3) </a:t>
            </a:r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페르소나와 여정지도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7" y="584097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80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1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1302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20218" y="3920649"/>
                <a:ext cx="793808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5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6046848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사회문제 탐색 및 공감형성 </a:t>
              </a:r>
              <a: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(3) </a:t>
              </a:r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페르소나와 여정지도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7273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5" y="5666849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0" y="5311249"/>
              <a:ext cx="50655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96DB2E-9759-FDC4-0B69-3801B305D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람, 의류, 인간의 얼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5D7920-7474-D828-9E45-43E31076C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9"/>
          <a:stretch>
            <a:fillRect/>
          </a:stretch>
        </p:blipFill>
        <p:spPr>
          <a:xfrm>
            <a:off x="-18855" y="0"/>
            <a:ext cx="675186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551B3A3-14DC-8CDC-F474-F1D1451B859E}"/>
              </a:ext>
            </a:extLst>
          </p:cNvPr>
          <p:cNvSpPr/>
          <p:nvPr/>
        </p:nvSpPr>
        <p:spPr>
          <a:xfrm>
            <a:off x="5769204" y="0"/>
            <a:ext cx="6422796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44B1A-F8C4-D34E-254D-2277E3F89743}"/>
              </a:ext>
            </a:extLst>
          </p:cNvPr>
          <p:cNvSpPr txBox="1"/>
          <p:nvPr/>
        </p:nvSpPr>
        <p:spPr>
          <a:xfrm>
            <a:off x="5914372" y="581150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안녕하세요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저는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김순자예요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올해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73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살이고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서울 은평구에서 혼자 살고 있어요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7330A-0633-2432-4F12-6B89BABF3CD7}"/>
              </a:ext>
            </a:extLst>
          </p:cNvPr>
          <p:cNvSpPr txBox="1"/>
          <p:nvPr/>
        </p:nvSpPr>
        <p:spPr>
          <a:xfrm>
            <a:off x="5914372" y="1566774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남편은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5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년 전에 먼저 떠났고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지금은 혼자 지내고 있지요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99017-8978-E0B6-442F-BB5979A9F3B3}"/>
              </a:ext>
            </a:extLst>
          </p:cNvPr>
          <p:cNvSpPr txBox="1"/>
          <p:nvPr/>
        </p:nvSpPr>
        <p:spPr>
          <a:xfrm>
            <a:off x="5914372" y="2152288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아들이 둘 있는데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큰아들은 부산에서 장사하고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작은아들은 미국에 있어요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80E31-8345-84D1-816C-C7D16E3AE454}"/>
              </a:ext>
            </a:extLst>
          </p:cNvPr>
          <p:cNvSpPr txBox="1"/>
          <p:nvPr/>
        </p:nvSpPr>
        <p:spPr>
          <a:xfrm>
            <a:off x="5914372" y="3137912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큰아들이 한 달에 한 번은 올라오지만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자주 보긴 어렵지요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17B5B-08E3-8DD7-6765-4002C1DC08AB}"/>
              </a:ext>
            </a:extLst>
          </p:cNvPr>
          <p:cNvSpPr txBox="1"/>
          <p:nvPr/>
        </p:nvSpPr>
        <p:spPr>
          <a:xfrm>
            <a:off x="5914372" y="3723426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젊었을 때는 동네 슈퍼를 운영했어요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계산도 하고 장부도 정리했죠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D576C6-46FD-FBD3-169D-22C34FF04531}"/>
              </a:ext>
            </a:extLst>
          </p:cNvPr>
          <p:cNvSpPr txBox="1"/>
          <p:nvPr/>
        </p:nvSpPr>
        <p:spPr>
          <a:xfrm>
            <a:off x="5914372" y="4709050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하지만 컴퓨터는 정말 어려워요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6C7E4-46AB-133E-F62C-7A18492AAC42}"/>
              </a:ext>
            </a:extLst>
          </p:cNvPr>
          <p:cNvSpPr txBox="1"/>
          <p:nvPr/>
        </p:nvSpPr>
        <p:spPr>
          <a:xfrm>
            <a:off x="5914372" y="5294562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아들이 스마트폰을 사줬지만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카톡하고 전화 받는 것 정도만 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57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A59F5-44FC-F27D-49A3-F858BA3D8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49C7E82-A496-B395-A45D-8173D38BEEF5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9226F-03FE-102D-09B1-B6FAACDB5010}"/>
              </a:ext>
            </a:extLst>
          </p:cNvPr>
          <p:cNvSpPr txBox="1"/>
          <p:nvPr/>
        </p:nvSpPr>
        <p:spPr>
          <a:xfrm>
            <a:off x="1134096" y="1593928"/>
            <a:ext cx="26545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기본정보 파악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8A0488D-09E2-A4A7-DFC7-3293E0D7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7689A1A-DCCA-A29F-2896-2CFC7C9E3518}"/>
              </a:ext>
            </a:extLst>
          </p:cNvPr>
          <p:cNvGrpSpPr/>
          <p:nvPr/>
        </p:nvGrpSpPr>
        <p:grpSpPr>
          <a:xfrm>
            <a:off x="1032956" y="2540154"/>
            <a:ext cx="4145729" cy="630942"/>
            <a:chOff x="4374206" y="2798058"/>
            <a:chExt cx="414572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D8E934-854C-2008-AA75-8B649B9A4B4C}"/>
                </a:ext>
              </a:extLst>
            </p:cNvPr>
            <p:cNvSpPr txBox="1"/>
            <p:nvPr/>
          </p:nvSpPr>
          <p:spPr>
            <a:xfrm>
              <a:off x="4943315" y="2798058"/>
              <a:ext cx="357662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김순자 프로필 요약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344BAF6-C599-3D91-621B-2C3FA88EAB6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7CA4011-5C3F-74E7-E4C7-4D17852CC53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B06F256-CF1B-72C1-D4D0-FF5D7059E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C509735-C595-9BD5-882A-D8AB03886129}"/>
              </a:ext>
            </a:extLst>
          </p:cNvPr>
          <p:cNvGrpSpPr/>
          <p:nvPr/>
        </p:nvGrpSpPr>
        <p:grpSpPr>
          <a:xfrm>
            <a:off x="1847239" y="3252705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5CD1F6-072C-0FB6-A6EA-D4B1AD782D68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서울 은평구 거주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930CCE38-3831-D24F-6B25-15559876DAA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820A9E8B-3D1A-9DA8-D455-01A981DFB1C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DF0D9E1B-2F09-B5F5-ACCE-365665F9092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7140E12-00E4-A2FD-5010-E5FBA27D4A3D}"/>
              </a:ext>
            </a:extLst>
          </p:cNvPr>
          <p:cNvGrpSpPr/>
          <p:nvPr/>
        </p:nvGrpSpPr>
        <p:grpSpPr>
          <a:xfrm>
            <a:off x="1847239" y="3915107"/>
            <a:ext cx="6189857" cy="463460"/>
            <a:chOff x="3965516" y="2790917"/>
            <a:chExt cx="6189857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0AE7A6-C67E-34FA-76A8-58CBF4C28A7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독거 노인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두 아들은 멀리 거주 → 일상적 도움 제한적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42B731F-4DBE-6141-D92F-DBADB474350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4766B364-C31B-4172-0208-A20A55AFA81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B0BDDEAB-8383-E643-3180-F1DBE47C1E4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C045112-E685-D648-D37F-EEF2537B0309}"/>
              </a:ext>
            </a:extLst>
          </p:cNvPr>
          <p:cNvGrpSpPr/>
          <p:nvPr/>
        </p:nvGrpSpPr>
        <p:grpSpPr>
          <a:xfrm>
            <a:off x="1847239" y="4577509"/>
            <a:ext cx="6189857" cy="463460"/>
            <a:chOff x="3965516" y="2790917"/>
            <a:chExt cx="6189857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856728-5174-6492-7B35-F1CC24C6A7D9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과거 슈퍼 운영 경험 → 계산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업무 처리 능력 있음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7E74CCD-9133-5FD2-82EA-2BE8D9814F8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2439C6F8-7AE3-24D3-8C46-36D0EF49CFF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FAADC794-C7C4-BF6E-AD78-F23677AAECB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5F7CDA8-B250-EE70-B5C1-C0673302E42F}"/>
              </a:ext>
            </a:extLst>
          </p:cNvPr>
          <p:cNvGrpSpPr/>
          <p:nvPr/>
        </p:nvGrpSpPr>
        <p:grpSpPr>
          <a:xfrm>
            <a:off x="1847239" y="5239910"/>
            <a:ext cx="6189857" cy="463460"/>
            <a:chOff x="3965516" y="2790917"/>
            <a:chExt cx="6189857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05E122-9818-5747-A359-5EB41C4A75AD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기기 활용은 매우 제한적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카톡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전화만 가능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331352DC-54D5-063E-5D63-EC5563CAB70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9A8976D6-171C-E6A5-8970-D44A4AD8E51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58564E58-2A42-76DD-B90F-8F55E29E265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1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F54F2-2401-8CF7-00F6-BB9E56D97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사람, 의류, 인간의 얼굴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768B6D-2594-23BD-B3AD-482CA5294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/>
          <a:stretch>
            <a:fillRect/>
          </a:stretch>
        </p:blipFill>
        <p:spPr>
          <a:xfrm>
            <a:off x="5203601" y="0"/>
            <a:ext cx="6997932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5151ADE-F500-F448-3C6E-273AD55A8A8F}"/>
              </a:ext>
            </a:extLst>
          </p:cNvPr>
          <p:cNvSpPr/>
          <p:nvPr/>
        </p:nvSpPr>
        <p:spPr>
          <a:xfrm>
            <a:off x="2" y="0"/>
            <a:ext cx="6422796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4BD02-43C3-7ECA-D3A2-9ECCAACE282A}"/>
              </a:ext>
            </a:extLst>
          </p:cNvPr>
          <p:cNvSpPr txBox="1"/>
          <p:nvPr/>
        </p:nvSpPr>
        <p:spPr>
          <a:xfrm>
            <a:off x="145170" y="581150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스마트폰은 전화 받고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카톡 답장하는 것 정도만 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4472F-056E-DC93-7D7D-515454A7CA3A}"/>
              </a:ext>
            </a:extLst>
          </p:cNvPr>
          <p:cNvSpPr txBox="1"/>
          <p:nvPr/>
        </p:nvSpPr>
        <p:spPr>
          <a:xfrm>
            <a:off x="145170" y="1326708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 글자 한 글자 찾아가면서 하는데 시간이 얼마나 오래 걸리는지 몰라요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DF2B2-A2D1-476C-BC32-A8408A432839}"/>
              </a:ext>
            </a:extLst>
          </p:cNvPr>
          <p:cNvSpPr txBox="1"/>
          <p:nvPr/>
        </p:nvSpPr>
        <p:spPr>
          <a:xfrm>
            <a:off x="145170" y="2472376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인터넷 검색은 꿈도 못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꿔요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컴퓨터는 아예 없어요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5FA4D-19BD-3805-1C8D-99FCC990C2A3}"/>
              </a:ext>
            </a:extLst>
          </p:cNvPr>
          <p:cNvSpPr txBox="1"/>
          <p:nvPr/>
        </p:nvSpPr>
        <p:spPr>
          <a:xfrm>
            <a:off x="145170" y="3217934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TV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리모콘도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헷갈리는데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컴퓨터는 더 어렵지요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3F12C-D782-016B-3CA8-F4A0A0F1FF70}"/>
              </a:ext>
            </a:extLst>
          </p:cNvPr>
          <p:cNvSpPr txBox="1"/>
          <p:nvPr/>
        </p:nvSpPr>
        <p:spPr>
          <a:xfrm>
            <a:off x="145170" y="3963492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은행 일은 무조건 창구로 가요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544DDA-F4CF-2307-0183-63F1A44C0B40}"/>
              </a:ext>
            </a:extLst>
          </p:cNvPr>
          <p:cNvSpPr txBox="1"/>
          <p:nvPr/>
        </p:nvSpPr>
        <p:spPr>
          <a:xfrm>
            <a:off x="145170" y="4709050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ATM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도 돈 찾는 것만 겨우 하고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계좌이체는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무서워서 못 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0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3EB32-C522-3DA6-5E05-D3B9695BB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CC2DBBC-A639-CBAC-F148-6D92146BC045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655CF-1644-0F0C-8974-803926DC120C}"/>
              </a:ext>
            </a:extLst>
          </p:cNvPr>
          <p:cNvSpPr txBox="1"/>
          <p:nvPr/>
        </p:nvSpPr>
        <p:spPr>
          <a:xfrm>
            <a:off x="1134096" y="1593928"/>
            <a:ext cx="50715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2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디지털 기기 사용 수준과 경험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(3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BA1393-E799-5944-BC9C-22D3CC718F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31B80E31-9DE6-B97C-7E00-2CA95EDDEF1D}"/>
              </a:ext>
            </a:extLst>
          </p:cNvPr>
          <p:cNvGrpSpPr/>
          <p:nvPr/>
        </p:nvGrpSpPr>
        <p:grpSpPr>
          <a:xfrm>
            <a:off x="1032956" y="2540154"/>
            <a:ext cx="6046891" cy="630942"/>
            <a:chOff x="4374206" y="2798058"/>
            <a:chExt cx="6046891" cy="6309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1B6515-BFDC-CD74-82C3-73B7B454F2E3}"/>
                </a:ext>
              </a:extLst>
            </p:cNvPr>
            <p:cNvSpPr txBox="1"/>
            <p:nvPr/>
          </p:nvSpPr>
          <p:spPr>
            <a:xfrm>
              <a:off x="4943315" y="2798058"/>
              <a:ext cx="547778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김순자 할머니의 디지털 태도 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720B05E-49F4-9DE8-A133-1E42F70BF30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993B8BB2-E220-E41E-585C-B1F9EFB4C0E2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12" name="그림 11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9DA475C-BD9F-89E3-00B7-23BBE886D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C16E8AD-C0D8-3F89-5512-9D2441D6C29C}"/>
              </a:ext>
            </a:extLst>
          </p:cNvPr>
          <p:cNvGrpSpPr/>
          <p:nvPr/>
        </p:nvGrpSpPr>
        <p:grpSpPr>
          <a:xfrm>
            <a:off x="1847239" y="3252705"/>
            <a:ext cx="6189857" cy="463460"/>
            <a:chOff x="3965516" y="2790917"/>
            <a:chExt cx="618985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AF6B36-EEFD-3608-2C3E-07E426723BA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기술에 대한 두려움 큼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62F7E45A-C6C5-665A-48A3-C29AEAB03B9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B40B5264-DA17-6A00-8484-EEE06DA0E0D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DA111CB5-C354-E660-D168-A3239F3CF62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DD4C153-5C47-C321-AEE2-DF803E9B8C59}"/>
              </a:ext>
            </a:extLst>
          </p:cNvPr>
          <p:cNvGrpSpPr/>
          <p:nvPr/>
        </p:nvGrpSpPr>
        <p:grpSpPr>
          <a:xfrm>
            <a:off x="1847239" y="3915107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673BA0-32BB-4655-CEC5-8EFED5DF6AD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오류에 대한 불안감 높음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3E09B761-6914-D0B9-E601-5A6918FD1C9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E1071999-5E7C-F6A0-DD0D-FDBF03B7B12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DDD89D8A-6D55-8381-204D-D05B14F1F98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A3F389BF-B43D-03E8-4B2B-D7AB4C4091D5}"/>
              </a:ext>
            </a:extLst>
          </p:cNvPr>
          <p:cNvGrpSpPr/>
          <p:nvPr/>
        </p:nvGrpSpPr>
        <p:grpSpPr>
          <a:xfrm>
            <a:off x="1847239" y="4577509"/>
            <a:ext cx="6189857" cy="463460"/>
            <a:chOff x="3965516" y="2790917"/>
            <a:chExt cx="6189857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6157C0-C676-58C2-14A8-44FFC707FE6E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인터페이스 사용 어려움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1632C2B-7326-1996-B041-486F3F2C80C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77927708-207D-1DB7-ACE0-3262AF2F529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9EC1FD7F-3514-97EC-F915-FC04CE49B46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37AEB29-3BE0-AE63-D31A-F1480039243A}"/>
              </a:ext>
            </a:extLst>
          </p:cNvPr>
          <p:cNvGrpSpPr/>
          <p:nvPr/>
        </p:nvGrpSpPr>
        <p:grpSpPr>
          <a:xfrm>
            <a:off x="1847239" y="5239910"/>
            <a:ext cx="6189857" cy="463460"/>
            <a:chOff x="3965516" y="2790917"/>
            <a:chExt cx="6189857" cy="4634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46FDE3-6315-268F-11FE-B93CDA7395BB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주변 도움 부족이 큰 제약 요인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1B86CE50-D4FE-6865-432A-086F9428B0F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B9B3DF3B-8859-3EE8-5155-0BCE7B7FDDB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28DB3008-BA06-325A-4D68-AC96A9D707A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5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44BD42-8D7A-CECA-4CFA-8654C962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인간의 얼굴, 사람, 의류, 피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647B95-0009-B284-850F-1991E6A0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89"/>
          <a:stretch>
            <a:fillRect/>
          </a:stretch>
        </p:blipFill>
        <p:spPr>
          <a:xfrm>
            <a:off x="-9035" y="0"/>
            <a:ext cx="614251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DD35C35-A6C8-1439-599E-805B2B39D43B}"/>
              </a:ext>
            </a:extLst>
          </p:cNvPr>
          <p:cNvSpPr/>
          <p:nvPr/>
        </p:nvSpPr>
        <p:spPr>
          <a:xfrm>
            <a:off x="5769204" y="0"/>
            <a:ext cx="6422796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DA0A4-9376-2D9B-6C4A-BA3782020B44}"/>
              </a:ext>
            </a:extLst>
          </p:cNvPr>
          <p:cNvSpPr txBox="1"/>
          <p:nvPr/>
        </p:nvSpPr>
        <p:spPr>
          <a:xfrm>
            <a:off x="5914372" y="1900904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병원 갈 때마다 서류를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가져오라니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…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세상이 참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복잡해졌어요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AEA14-062E-E845-B13A-5CDE8A8B4A2D}"/>
              </a:ext>
            </a:extLst>
          </p:cNvPr>
          <p:cNvSpPr txBox="1"/>
          <p:nvPr/>
        </p:nvSpPr>
        <p:spPr>
          <a:xfrm>
            <a:off x="5914372" y="3019898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주민센터 줄이 너무 길어서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 시간씩 서 있기도 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1F5B3-A13D-E9F9-FF97-41855E949459}"/>
              </a:ext>
            </a:extLst>
          </p:cNvPr>
          <p:cNvSpPr txBox="1"/>
          <p:nvPr/>
        </p:nvSpPr>
        <p:spPr>
          <a:xfrm>
            <a:off x="5914372" y="3738782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다리도 아픈데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집에서 뚝딱 할 수 있으면 얼마나 좋을까요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67136-A732-56B5-CB04-30B17F33B3F6}"/>
              </a:ext>
            </a:extLst>
          </p:cNvPr>
          <p:cNvSpPr txBox="1"/>
          <p:nvPr/>
        </p:nvSpPr>
        <p:spPr>
          <a:xfrm>
            <a:off x="5914372" y="4457666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아들한테 맨날 부탁하기도 미안하고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…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내가 직접 할 수 있으면 좋겠어요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369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C5BF7-B8F1-51F3-AF7A-1EA4EF899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B592EAA-B84E-5CB5-3EFD-8651FA26280B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2D551-D2A5-ECC2-A2EA-A4DDC70A8544}"/>
              </a:ext>
            </a:extLst>
          </p:cNvPr>
          <p:cNvSpPr txBox="1"/>
          <p:nvPr/>
        </p:nvSpPr>
        <p:spPr>
          <a:xfrm>
            <a:off x="1134095" y="1593928"/>
            <a:ext cx="30790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3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동기와 목표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(3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488143-8C5F-EAC2-D5E3-0F8C5C7FBC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67E6ABCC-287D-319E-DECD-5105B47992DE}"/>
              </a:ext>
            </a:extLst>
          </p:cNvPr>
          <p:cNvGrpSpPr/>
          <p:nvPr/>
        </p:nvGrpSpPr>
        <p:grpSpPr>
          <a:xfrm>
            <a:off x="1134096" y="2384473"/>
            <a:ext cx="6189857" cy="463460"/>
            <a:chOff x="3965516" y="2790917"/>
            <a:chExt cx="6189857" cy="463460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F42E87D-10E0-A966-76B6-0B0F1CDE0972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편리성</a:t>
              </a:r>
            </a:p>
          </p:txBody>
        </p:sp>
        <p:grpSp>
          <p:nvGrpSpPr>
            <p:cNvPr id="112" name="그룹 111">
              <a:extLst>
                <a:ext uri="{FF2B5EF4-FFF2-40B4-BE49-F238E27FC236}">
                  <a16:creationId xmlns:a16="http://schemas.microsoft.com/office/drawing/2014/main" id="{6389C8BE-DAB3-416B-B059-7ED7262CA13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3" name="원호 112">
                <a:extLst>
                  <a:ext uri="{FF2B5EF4-FFF2-40B4-BE49-F238E27FC236}">
                    <a16:creationId xmlns:a16="http://schemas.microsoft.com/office/drawing/2014/main" id="{3D948ED2-4111-D11D-3B28-BA97B734131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4" name="자유형: 도형 113">
                <a:extLst>
                  <a:ext uri="{FF2B5EF4-FFF2-40B4-BE49-F238E27FC236}">
                    <a16:creationId xmlns:a16="http://schemas.microsoft.com/office/drawing/2014/main" id="{7062F4A6-6865-75D0-F028-FF6A75DCD49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0601AFF7-32DF-9195-6E51-F7C8F275C225}"/>
              </a:ext>
            </a:extLst>
          </p:cNvPr>
          <p:cNvGrpSpPr/>
          <p:nvPr/>
        </p:nvGrpSpPr>
        <p:grpSpPr>
          <a:xfrm>
            <a:off x="1481320" y="2873237"/>
            <a:ext cx="6425600" cy="469900"/>
            <a:chOff x="5030469" y="4502150"/>
            <a:chExt cx="5828031" cy="469900"/>
          </a:xfrm>
        </p:grpSpPr>
        <p:sp>
          <p:nvSpPr>
            <p:cNvPr id="116" name="사각형: 둥근 모서리 115">
              <a:extLst>
                <a:ext uri="{FF2B5EF4-FFF2-40B4-BE49-F238E27FC236}">
                  <a16:creationId xmlns:a16="http://schemas.microsoft.com/office/drawing/2014/main" id="{B64C0BD1-1DC4-4F61-F015-242598B14C87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914BB17-152C-2AB0-761B-52A4DC574ED9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병원 서류를 집에서 쉽게 발급받고 싶음</a:t>
              </a:r>
            </a:p>
          </p:txBody>
        </p: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3336926A-673D-6A28-5ACE-E58CD9FF20F2}"/>
              </a:ext>
            </a:extLst>
          </p:cNvPr>
          <p:cNvGrpSpPr/>
          <p:nvPr/>
        </p:nvGrpSpPr>
        <p:grpSpPr>
          <a:xfrm>
            <a:off x="1135665" y="3724650"/>
            <a:ext cx="6189857" cy="463460"/>
            <a:chOff x="3965516" y="2790917"/>
            <a:chExt cx="6189857" cy="463460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15E388D-A9F6-0FB4-2A8B-79E9BFEFE0A2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 절약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DDA5DA84-DB29-8BE4-7BA1-F064567CEB4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7" name="원호 136">
                <a:extLst>
                  <a:ext uri="{FF2B5EF4-FFF2-40B4-BE49-F238E27FC236}">
                    <a16:creationId xmlns:a16="http://schemas.microsoft.com/office/drawing/2014/main" id="{5F5CC2A9-0ADB-605B-1DC1-C01B2F33829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8" name="자유형: 도형 137">
                <a:extLst>
                  <a:ext uri="{FF2B5EF4-FFF2-40B4-BE49-F238E27FC236}">
                    <a16:creationId xmlns:a16="http://schemas.microsoft.com/office/drawing/2014/main" id="{6D865FBD-C8BD-5DD1-D086-355E458B366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9" name="그룹 138">
            <a:extLst>
              <a:ext uri="{FF2B5EF4-FFF2-40B4-BE49-F238E27FC236}">
                <a16:creationId xmlns:a16="http://schemas.microsoft.com/office/drawing/2014/main" id="{E721716F-8E97-0171-3D78-0BFEA982C344}"/>
              </a:ext>
            </a:extLst>
          </p:cNvPr>
          <p:cNvGrpSpPr/>
          <p:nvPr/>
        </p:nvGrpSpPr>
        <p:grpSpPr>
          <a:xfrm>
            <a:off x="1482889" y="4213414"/>
            <a:ext cx="6425600" cy="469900"/>
            <a:chOff x="5030469" y="4502150"/>
            <a:chExt cx="5828031" cy="469900"/>
          </a:xfrm>
        </p:grpSpPr>
        <p:sp>
          <p:nvSpPr>
            <p:cNvPr id="140" name="사각형: 둥근 모서리 139">
              <a:extLst>
                <a:ext uri="{FF2B5EF4-FFF2-40B4-BE49-F238E27FC236}">
                  <a16:creationId xmlns:a16="http://schemas.microsoft.com/office/drawing/2014/main" id="{C69A257F-6D5F-572A-70B9-B74780A41233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DFC1909-1F7B-6D7A-4828-FE493A875F95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주민센터의 긴 대기시간을 피하고 싶음</a:t>
              </a:r>
            </a:p>
          </p:txBody>
        </p:sp>
      </p:grp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7E45090E-5403-4684-4B14-63EA445CBF06}"/>
              </a:ext>
            </a:extLst>
          </p:cNvPr>
          <p:cNvGrpSpPr/>
          <p:nvPr/>
        </p:nvGrpSpPr>
        <p:grpSpPr>
          <a:xfrm>
            <a:off x="1137234" y="5064827"/>
            <a:ext cx="6189857" cy="463460"/>
            <a:chOff x="3965516" y="2790917"/>
            <a:chExt cx="6189857" cy="463460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59DFA58-8D96-0AC0-914B-AA33C329BCB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독립성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&amp;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자존감</a:t>
              </a:r>
            </a:p>
          </p:txBody>
        </p:sp>
        <p:grpSp>
          <p:nvGrpSpPr>
            <p:cNvPr id="144" name="그룹 143">
              <a:extLst>
                <a:ext uri="{FF2B5EF4-FFF2-40B4-BE49-F238E27FC236}">
                  <a16:creationId xmlns:a16="http://schemas.microsoft.com/office/drawing/2014/main" id="{DD79C594-150B-31B9-E0F6-9650BE183FF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5" name="원호 144">
                <a:extLst>
                  <a:ext uri="{FF2B5EF4-FFF2-40B4-BE49-F238E27FC236}">
                    <a16:creationId xmlns:a16="http://schemas.microsoft.com/office/drawing/2014/main" id="{E9DF4098-F836-F78A-3D76-99A792BA86C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6" name="자유형: 도형 145">
                <a:extLst>
                  <a:ext uri="{FF2B5EF4-FFF2-40B4-BE49-F238E27FC236}">
                    <a16:creationId xmlns:a16="http://schemas.microsoft.com/office/drawing/2014/main" id="{FF86BB80-7138-F608-10BA-4C6458213EE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3F2671C2-073D-FDE3-205B-C0FAB5322BFF}"/>
              </a:ext>
            </a:extLst>
          </p:cNvPr>
          <p:cNvGrpSpPr/>
          <p:nvPr/>
        </p:nvGrpSpPr>
        <p:grpSpPr>
          <a:xfrm>
            <a:off x="1484458" y="5553591"/>
            <a:ext cx="6425600" cy="469900"/>
            <a:chOff x="5030469" y="4502150"/>
            <a:chExt cx="5828031" cy="469900"/>
          </a:xfrm>
        </p:grpSpPr>
        <p:sp>
          <p:nvSpPr>
            <p:cNvPr id="148" name="사각형: 둥근 모서리 147">
              <a:extLst>
                <a:ext uri="{FF2B5EF4-FFF2-40B4-BE49-F238E27FC236}">
                  <a16:creationId xmlns:a16="http://schemas.microsoft.com/office/drawing/2014/main" id="{F0F85437-8277-5AEE-425A-804DCE445596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03CC62F-562D-C68D-4FF2-0A485199D675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자녀에게 의존하지 않고 스스로 해결하고 싶음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4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6457C-A843-C2A0-A7AD-B941EEFFF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2B49AE5-2045-0E31-C72B-42202C8A0743}"/>
              </a:ext>
            </a:extLst>
          </p:cNvPr>
          <p:cNvSpPr/>
          <p:nvPr/>
        </p:nvSpPr>
        <p:spPr>
          <a:xfrm>
            <a:off x="2" y="0"/>
            <a:ext cx="6422796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01B0D-E205-569B-F73B-AFE59FB86290}"/>
              </a:ext>
            </a:extLst>
          </p:cNvPr>
          <p:cNvSpPr txBox="1"/>
          <p:nvPr/>
        </p:nvSpPr>
        <p:spPr>
          <a:xfrm>
            <a:off x="145170" y="1071348"/>
            <a:ext cx="614251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한번은 아들이 옆에서 보여주면서 해보라고 하더라고요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BDFE2-DF72-5F0E-EE00-70DC3E75F2A9}"/>
              </a:ext>
            </a:extLst>
          </p:cNvPr>
          <p:cNvSpPr txBox="1"/>
          <p:nvPr/>
        </p:nvSpPr>
        <p:spPr>
          <a:xfrm>
            <a:off x="145170" y="1680690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24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들어가자마자 너무 복잡해서 뭘 눌러야 할지 모르겠더라고요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CBADA-F6EF-70AE-6DB0-63D262561DCC}"/>
              </a:ext>
            </a:extLst>
          </p:cNvPr>
          <p:cNvSpPr txBox="1"/>
          <p:nvPr/>
        </p:nvSpPr>
        <p:spPr>
          <a:xfrm>
            <a:off x="145170" y="2690144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글씨도 너무 작고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비밀번호도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영어랑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숫자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섞으라니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…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도저히 기억 못 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6F698-B34E-5E47-1FB6-9DA567F884EC}"/>
              </a:ext>
            </a:extLst>
          </p:cNvPr>
          <p:cNvSpPr txBox="1"/>
          <p:nvPr/>
        </p:nvSpPr>
        <p:spPr>
          <a:xfrm>
            <a:off x="145170" y="3699596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가장 무서운 건 잘못 누르는 거예요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오류 메시지라도 뜨면 정말 겁나요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FF6B6-7FAC-DFBF-1698-D9234DF4BFD8}"/>
              </a:ext>
            </a:extLst>
          </p:cNvPr>
          <p:cNvSpPr txBox="1"/>
          <p:nvPr/>
        </p:nvSpPr>
        <p:spPr>
          <a:xfrm>
            <a:off x="145170" y="4709050"/>
            <a:ext cx="614251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결국 포기하고 주민센터로 갔어요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직원이 해주는 게 훨씬 마음 편해요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12" name="그림 11" descr="의류, 사람, 인간의 얼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79ED20-E35A-2AD2-77C8-A8EC40775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56"/>
          <a:stretch>
            <a:fillRect/>
          </a:stretch>
        </p:blipFill>
        <p:spPr>
          <a:xfrm>
            <a:off x="6005266" y="0"/>
            <a:ext cx="6259005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223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32F91-F419-27F4-3EDD-39AE8641F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0A9BA7D-F314-29CA-7079-CB60AC62494A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65111-3CFD-699B-71F1-B51F94D46162}"/>
              </a:ext>
            </a:extLst>
          </p:cNvPr>
          <p:cNvSpPr txBox="1"/>
          <p:nvPr/>
        </p:nvSpPr>
        <p:spPr>
          <a:xfrm>
            <a:off x="1134096" y="1593928"/>
            <a:ext cx="443134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좌절점과 요구사항 도출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(3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3A91B8-CD0B-C64E-F28E-4CAF5B2B6F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99" name="그룹 98">
            <a:extLst>
              <a:ext uri="{FF2B5EF4-FFF2-40B4-BE49-F238E27FC236}">
                <a16:creationId xmlns:a16="http://schemas.microsoft.com/office/drawing/2014/main" id="{0720BD41-1E80-1326-5D87-9D44575AD815}"/>
              </a:ext>
            </a:extLst>
          </p:cNvPr>
          <p:cNvGrpSpPr/>
          <p:nvPr/>
        </p:nvGrpSpPr>
        <p:grpSpPr>
          <a:xfrm>
            <a:off x="4743044" y="2333395"/>
            <a:ext cx="1892185" cy="1892184"/>
            <a:chOff x="2074031" y="2530646"/>
            <a:chExt cx="1971758" cy="1971758"/>
          </a:xfrm>
        </p:grpSpPr>
        <p:sp>
          <p:nvSpPr>
            <p:cNvPr id="100" name="타원 99">
              <a:extLst>
                <a:ext uri="{FF2B5EF4-FFF2-40B4-BE49-F238E27FC236}">
                  <a16:creationId xmlns:a16="http://schemas.microsoft.com/office/drawing/2014/main" id="{BBC2A7B1-9ACE-5F12-C0E2-D2789D4D7D72}"/>
                </a:ext>
              </a:extLst>
            </p:cNvPr>
            <p:cNvSpPr/>
            <p:nvPr/>
          </p:nvSpPr>
          <p:spPr>
            <a:xfrm>
              <a:off x="2074031" y="2530646"/>
              <a:ext cx="1971758" cy="197175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96F8E2F-6180-82FE-2FA9-D5098E8F9F4D}"/>
                </a:ext>
              </a:extLst>
            </p:cNvPr>
            <p:cNvSpPr txBox="1"/>
            <p:nvPr/>
          </p:nvSpPr>
          <p:spPr>
            <a:xfrm>
              <a:off x="2205330" y="2929388"/>
              <a:ext cx="1709170" cy="118946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복잡한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인터페이스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4ACA5E29-C432-7E2E-FA07-AF4DCAF6D9ED}"/>
              </a:ext>
            </a:extLst>
          </p:cNvPr>
          <p:cNvGrpSpPr/>
          <p:nvPr/>
        </p:nvGrpSpPr>
        <p:grpSpPr>
          <a:xfrm>
            <a:off x="6903384" y="2333395"/>
            <a:ext cx="1892185" cy="1892184"/>
            <a:chOff x="2074031" y="2530646"/>
            <a:chExt cx="1971758" cy="1971758"/>
          </a:xfrm>
        </p:grpSpPr>
        <p:sp>
          <p:nvSpPr>
            <p:cNvPr id="104" name="타원 103">
              <a:extLst>
                <a:ext uri="{FF2B5EF4-FFF2-40B4-BE49-F238E27FC236}">
                  <a16:creationId xmlns:a16="http://schemas.microsoft.com/office/drawing/2014/main" id="{7777F994-AE5A-EE2F-70D1-E12F4C6BA028}"/>
                </a:ext>
              </a:extLst>
            </p:cNvPr>
            <p:cNvSpPr/>
            <p:nvPr/>
          </p:nvSpPr>
          <p:spPr>
            <a:xfrm>
              <a:off x="2074031" y="2530646"/>
              <a:ext cx="1971758" cy="197175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3AB71BA-5145-4983-F6AE-14B87C3F2776}"/>
                </a:ext>
              </a:extLst>
            </p:cNvPr>
            <p:cNvSpPr txBox="1"/>
            <p:nvPr/>
          </p:nvSpPr>
          <p:spPr>
            <a:xfrm>
              <a:off x="2327271" y="3210820"/>
              <a:ext cx="1465289" cy="62660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작은 글씨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9BA5CDCF-C39C-127C-AA2E-59C9880E4774}"/>
              </a:ext>
            </a:extLst>
          </p:cNvPr>
          <p:cNvGrpSpPr/>
          <p:nvPr/>
        </p:nvGrpSpPr>
        <p:grpSpPr>
          <a:xfrm>
            <a:off x="9063725" y="2333395"/>
            <a:ext cx="1892183" cy="1892184"/>
            <a:chOff x="2074031" y="2530646"/>
            <a:chExt cx="1971758" cy="1971758"/>
          </a:xfrm>
        </p:grpSpPr>
        <p:sp>
          <p:nvSpPr>
            <p:cNvPr id="107" name="타원 106">
              <a:extLst>
                <a:ext uri="{FF2B5EF4-FFF2-40B4-BE49-F238E27FC236}">
                  <a16:creationId xmlns:a16="http://schemas.microsoft.com/office/drawing/2014/main" id="{ACD4C1DD-3EE4-0A8E-82AE-48DB608D44CC}"/>
                </a:ext>
              </a:extLst>
            </p:cNvPr>
            <p:cNvSpPr/>
            <p:nvPr/>
          </p:nvSpPr>
          <p:spPr>
            <a:xfrm>
              <a:off x="2074031" y="2530646"/>
              <a:ext cx="1971758" cy="197175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D0E2A88-590E-F441-9F70-93891FF93DFF}"/>
                </a:ext>
              </a:extLst>
            </p:cNvPr>
            <p:cNvSpPr txBox="1"/>
            <p:nvPr/>
          </p:nvSpPr>
          <p:spPr>
            <a:xfrm>
              <a:off x="2318916" y="2929388"/>
              <a:ext cx="1481994" cy="118946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어려운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인증 절차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56257060-49F2-C813-AD60-24FCDFD71CC3}"/>
              </a:ext>
            </a:extLst>
          </p:cNvPr>
          <p:cNvGrpSpPr/>
          <p:nvPr/>
        </p:nvGrpSpPr>
        <p:grpSpPr>
          <a:xfrm>
            <a:off x="4743043" y="4499656"/>
            <a:ext cx="1892184" cy="1892184"/>
            <a:chOff x="2074031" y="2530646"/>
            <a:chExt cx="1971758" cy="1971758"/>
          </a:xfrm>
        </p:grpSpPr>
        <p:sp>
          <p:nvSpPr>
            <p:cNvPr id="110" name="타원 109">
              <a:extLst>
                <a:ext uri="{FF2B5EF4-FFF2-40B4-BE49-F238E27FC236}">
                  <a16:creationId xmlns:a16="http://schemas.microsoft.com/office/drawing/2014/main" id="{4096990C-9842-535C-2733-1BB47C3FFBD9}"/>
                </a:ext>
              </a:extLst>
            </p:cNvPr>
            <p:cNvSpPr/>
            <p:nvPr/>
          </p:nvSpPr>
          <p:spPr>
            <a:xfrm>
              <a:off x="2074031" y="2530646"/>
              <a:ext cx="1971758" cy="197175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D8D514-FAFC-A2F8-8C28-D50B37CE6255}"/>
                </a:ext>
              </a:extLst>
            </p:cNvPr>
            <p:cNvSpPr txBox="1"/>
            <p:nvPr/>
          </p:nvSpPr>
          <p:spPr>
            <a:xfrm>
              <a:off x="2125819" y="2929388"/>
              <a:ext cx="1868193" cy="118946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실수에 대한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두려움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8381893C-C126-0654-01ED-72DD20622690}"/>
              </a:ext>
            </a:extLst>
          </p:cNvPr>
          <p:cNvGrpSpPr/>
          <p:nvPr/>
        </p:nvGrpSpPr>
        <p:grpSpPr>
          <a:xfrm>
            <a:off x="6903386" y="4499656"/>
            <a:ext cx="1892185" cy="1892184"/>
            <a:chOff x="2074031" y="2530646"/>
            <a:chExt cx="1971758" cy="1971758"/>
          </a:xfrm>
        </p:grpSpPr>
        <p:sp>
          <p:nvSpPr>
            <p:cNvPr id="113" name="타원 112">
              <a:extLst>
                <a:ext uri="{FF2B5EF4-FFF2-40B4-BE49-F238E27FC236}">
                  <a16:creationId xmlns:a16="http://schemas.microsoft.com/office/drawing/2014/main" id="{0B4F6EA2-7725-7CD3-6787-3144C3BDBB87}"/>
                </a:ext>
              </a:extLst>
            </p:cNvPr>
            <p:cNvSpPr/>
            <p:nvPr/>
          </p:nvSpPr>
          <p:spPr>
            <a:xfrm>
              <a:off x="2074031" y="2530646"/>
              <a:ext cx="1971758" cy="197175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5D8EACF-03C6-C174-F8A0-BB7858EC0473}"/>
                </a:ext>
              </a:extLst>
            </p:cNvPr>
            <p:cNvSpPr txBox="1"/>
            <p:nvPr/>
          </p:nvSpPr>
          <p:spPr>
            <a:xfrm>
              <a:off x="2304217" y="2929388"/>
              <a:ext cx="1511392" cy="118946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오류 복구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불가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6B4B2A45-16DF-C538-F991-90463E463052}"/>
              </a:ext>
            </a:extLst>
          </p:cNvPr>
          <p:cNvGrpSpPr/>
          <p:nvPr/>
        </p:nvGrpSpPr>
        <p:grpSpPr>
          <a:xfrm>
            <a:off x="9063725" y="4499656"/>
            <a:ext cx="1892184" cy="1892184"/>
            <a:chOff x="2074031" y="2530646"/>
            <a:chExt cx="1971758" cy="1971758"/>
          </a:xfrm>
        </p:grpSpPr>
        <p:sp>
          <p:nvSpPr>
            <p:cNvPr id="116" name="타원 115">
              <a:extLst>
                <a:ext uri="{FF2B5EF4-FFF2-40B4-BE49-F238E27FC236}">
                  <a16:creationId xmlns:a16="http://schemas.microsoft.com/office/drawing/2014/main" id="{524D6F50-6AD7-05FF-E1B6-93F50A1133E2}"/>
                </a:ext>
              </a:extLst>
            </p:cNvPr>
            <p:cNvSpPr/>
            <p:nvPr/>
          </p:nvSpPr>
          <p:spPr>
            <a:xfrm>
              <a:off x="2074031" y="2530646"/>
              <a:ext cx="1971758" cy="197175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3012F31-F7F1-5DBD-108E-CAEC385739E8}"/>
                </a:ext>
              </a:extLst>
            </p:cNvPr>
            <p:cNvSpPr txBox="1"/>
            <p:nvPr/>
          </p:nvSpPr>
          <p:spPr>
            <a:xfrm>
              <a:off x="2287513" y="2929388"/>
              <a:ext cx="1544800" cy="118946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도움 채널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부재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45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3696D-69A2-8939-D4D4-62F287A79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38861F0-32D5-248B-970A-2CD4491C0375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EB685-B926-BB69-764E-27213A888C3B}"/>
              </a:ext>
            </a:extLst>
          </p:cNvPr>
          <p:cNvSpPr txBox="1"/>
          <p:nvPr/>
        </p:nvSpPr>
        <p:spPr>
          <a:xfrm>
            <a:off x="1134096" y="1593928"/>
            <a:ext cx="17607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완성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82FE88-8EFE-6FFD-5E03-F52F8C833E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C2D8B0F3-F5B1-E539-09C5-5903A9E52824}"/>
              </a:ext>
            </a:extLst>
          </p:cNvPr>
          <p:cNvGrpSpPr/>
          <p:nvPr/>
        </p:nvGrpSpPr>
        <p:grpSpPr>
          <a:xfrm>
            <a:off x="3883428" y="3007607"/>
            <a:ext cx="6189857" cy="463460"/>
            <a:chOff x="3965516" y="2790917"/>
            <a:chExt cx="6189857" cy="463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38BB0B-EAE7-A94C-BF13-6CE91B2BD93E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나이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73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2BA1C573-437A-F645-617B-8E5CF73FFF2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660A6ACF-D447-8BD5-4065-D73897B76E3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5BF34B40-A3D9-16ED-41B6-733BEE7E526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71E7146-15DD-7394-1E67-312C2E6B6498}"/>
              </a:ext>
            </a:extLst>
          </p:cNvPr>
          <p:cNvGrpSpPr/>
          <p:nvPr/>
        </p:nvGrpSpPr>
        <p:grpSpPr>
          <a:xfrm>
            <a:off x="3883428" y="3668614"/>
            <a:ext cx="6189857" cy="463460"/>
            <a:chOff x="3965516" y="2790917"/>
            <a:chExt cx="618985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81D587-3405-BE53-EA66-AAD6EB11649B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거주지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서울 은평구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FB32E8D1-1737-76D3-D2EE-E666BE48278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1A54F0E6-A58D-F4ED-8393-B85841F3892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338EDD5A-B142-8580-28B2-A67BDFFAFC1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6ACCDB45-1963-B60B-8FEE-6AC2233916D6}"/>
              </a:ext>
            </a:extLst>
          </p:cNvPr>
          <p:cNvGrpSpPr/>
          <p:nvPr/>
        </p:nvGrpSpPr>
        <p:grpSpPr>
          <a:xfrm>
            <a:off x="3883428" y="4329620"/>
            <a:ext cx="7551286" cy="863570"/>
            <a:chOff x="3965516" y="2790917"/>
            <a:chExt cx="7551286" cy="86357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20C40A-6C4D-CB27-3D54-DAC11CFE1EAD}"/>
                </a:ext>
              </a:extLst>
            </p:cNvPr>
            <p:cNvSpPr txBox="1"/>
            <p:nvPr/>
          </p:nvSpPr>
          <p:spPr>
            <a:xfrm>
              <a:off x="4282222" y="2790917"/>
              <a:ext cx="723458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가족 상황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독거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남편은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 전 사망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두 아들은 부산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미국 거주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일상적 도움 제한적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F04F028-CCB6-010E-E1E9-106A148A73F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B61859AF-9474-BDE2-3DCB-1AD70E80BCD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FEAF3A30-6A63-0042-D436-77BF1C72CAB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C00AFD0B-2444-35C4-0F15-DDF3B2AFC78A}"/>
              </a:ext>
            </a:extLst>
          </p:cNvPr>
          <p:cNvGrpSpPr/>
          <p:nvPr/>
        </p:nvGrpSpPr>
        <p:grpSpPr>
          <a:xfrm>
            <a:off x="3883428" y="5390738"/>
            <a:ext cx="6189857" cy="863570"/>
            <a:chOff x="3965516" y="2790917"/>
            <a:chExt cx="6189857" cy="8635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B9B5CA-9C09-731C-CE01-56D53A1B282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배경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과거 동네 슈퍼 운영 경험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기본 계산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업무 처리 능력 보유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656EACAE-A58D-2113-C151-9BE0860A186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0383AE4D-C70C-9494-872B-7D08DA37E6B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301C1299-06AF-04AC-EB41-A073EEB76BC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53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0FBB9-CA2C-7E94-1765-62A99E0BB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실내, 휴대 전화, 정보기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1D64112-DD24-E19F-85BE-86F7C9F0F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D02BE5EF-EF6E-535E-C45A-587B19E6AC1E}"/>
              </a:ext>
            </a:extLst>
          </p:cNvPr>
          <p:cNvSpPr/>
          <p:nvPr/>
        </p:nvSpPr>
        <p:spPr>
          <a:xfrm>
            <a:off x="6667932" y="0"/>
            <a:ext cx="55549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7F46C-FC9C-C947-DCE1-9161F0381BA0}"/>
              </a:ext>
            </a:extLst>
          </p:cNvPr>
          <p:cNvSpPr txBox="1"/>
          <p:nvPr/>
        </p:nvSpPr>
        <p:spPr>
          <a:xfrm>
            <a:off x="7199850" y="1149382"/>
            <a:ext cx="4310796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디지털 사용 수준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EE0B174-9196-2790-7717-6E13E929F2C2}"/>
              </a:ext>
            </a:extLst>
          </p:cNvPr>
          <p:cNvGrpSpPr/>
          <p:nvPr/>
        </p:nvGrpSpPr>
        <p:grpSpPr>
          <a:xfrm>
            <a:off x="7093704" y="2276689"/>
            <a:ext cx="4677387" cy="863570"/>
            <a:chOff x="3965516" y="2790917"/>
            <a:chExt cx="4677387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E15CF4-3B8F-31D8-B287-2DF58D8B0169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스마트폰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카카오톡 정도만 사용 가능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96E9543D-3666-CFDE-CD32-B870A3A355F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34CFA8FD-7AC9-478C-53AE-88BEA62B3BC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4D168E25-FA9E-6CC7-4E91-52377FE8552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93BA720-39BB-F47B-7EAF-A3FAB89B6403}"/>
              </a:ext>
            </a:extLst>
          </p:cNvPr>
          <p:cNvGrpSpPr/>
          <p:nvPr/>
        </p:nvGrpSpPr>
        <p:grpSpPr>
          <a:xfrm>
            <a:off x="7093704" y="3381610"/>
            <a:ext cx="4677387" cy="463460"/>
            <a:chOff x="3965516" y="2790917"/>
            <a:chExt cx="4677387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084604-A436-7774-C171-44FC6775B277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컴퓨터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전혀 사용하지 않음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A97BA6B-A94E-489F-120A-E52820F24F2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FF1E0B13-123B-DF7C-562C-04AD52F0C7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2886451E-A7DC-06E9-4619-D317A322AD5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0E52A0C-C1FE-B232-7851-17E6BB21E03B}"/>
              </a:ext>
            </a:extLst>
          </p:cNvPr>
          <p:cNvGrpSpPr/>
          <p:nvPr/>
        </p:nvGrpSpPr>
        <p:grpSpPr>
          <a:xfrm>
            <a:off x="7093704" y="4086419"/>
            <a:ext cx="4869697" cy="863570"/>
            <a:chOff x="3965516" y="2790917"/>
            <a:chExt cx="4869697" cy="86357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616B23-F93D-43ED-D783-393C262AEF85}"/>
                </a:ext>
              </a:extLst>
            </p:cNvPr>
            <p:cNvSpPr txBox="1"/>
            <p:nvPr/>
          </p:nvSpPr>
          <p:spPr>
            <a:xfrm>
              <a:off x="4282222" y="2790917"/>
              <a:ext cx="455299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ATM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현금 인출만 가능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계좌 이체 등은 어려움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0501A7A7-ECDC-2EA8-244B-FCCA2F704F7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3A375ADE-7762-72FE-2EDE-DA71915E72A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1FA604AA-DDEF-DD9B-C550-16A3E62CD4C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85D53C9B-9750-5505-15B0-14C51668AD18}"/>
              </a:ext>
            </a:extLst>
          </p:cNvPr>
          <p:cNvGrpSpPr/>
          <p:nvPr/>
        </p:nvGrpSpPr>
        <p:grpSpPr>
          <a:xfrm>
            <a:off x="7093704" y="5191339"/>
            <a:ext cx="4677387" cy="863570"/>
            <a:chOff x="3965516" y="2790917"/>
            <a:chExt cx="4677387" cy="86357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BE6E5AB-865A-25E5-603F-62CCBBA835DE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태도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기술에 대한 두려움 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인터페이스 사용 어려움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9B712E47-9AD7-6105-BD77-D64A2AA2B46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0" name="원호 99">
                <a:extLst>
                  <a:ext uri="{FF2B5EF4-FFF2-40B4-BE49-F238E27FC236}">
                    <a16:creationId xmlns:a16="http://schemas.microsoft.com/office/drawing/2014/main" id="{7CB477AC-28F2-DF6E-1D62-B67A9EC812D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81D5DFFF-A71D-6BE8-D8CB-C11AC35E39B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2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4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타원 7">
            <a:extLst>
              <a:ext uri="{FF2B5EF4-FFF2-40B4-BE49-F238E27FC236}">
                <a16:creationId xmlns:a16="http://schemas.microsoft.com/office/drawing/2014/main" id="{FB2D0FCE-C6B8-C5BD-3B54-95A0CFB3D01F}"/>
              </a:ext>
            </a:extLst>
          </p:cNvPr>
          <p:cNvSpPr/>
          <p:nvPr/>
        </p:nvSpPr>
        <p:spPr>
          <a:xfrm>
            <a:off x="1815815" y="2274810"/>
            <a:ext cx="2308380" cy="2308380"/>
          </a:xfrm>
          <a:prstGeom prst="ellipse">
            <a:avLst/>
          </a:prstGeom>
          <a:solidFill>
            <a:schemeClr val="bg1"/>
          </a:solidFill>
          <a:ln w="6350">
            <a:solidFill>
              <a:srgbClr val="4741BE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A15C4B-CE94-41C4-36B9-6E85A39CD5BE}"/>
              </a:ext>
            </a:extLst>
          </p:cNvPr>
          <p:cNvSpPr txBox="1"/>
          <p:nvPr/>
        </p:nvSpPr>
        <p:spPr>
          <a:xfrm>
            <a:off x="2305082" y="3273662"/>
            <a:ext cx="1329851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rPr>
              <a:t>페르소나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4741BE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13" name="그림 1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92EBE6-2FA0-4964-F659-139F985EA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89106" y="2458800"/>
            <a:ext cx="614408" cy="520158"/>
          </a:xfrm>
          <a:prstGeom prst="rect">
            <a:avLst/>
          </a:prstGeom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id="{AF0A9B36-7DDE-E67B-B769-E75E677968CC}"/>
              </a:ext>
            </a:extLst>
          </p:cNvPr>
          <p:cNvSpPr/>
          <p:nvPr/>
        </p:nvSpPr>
        <p:spPr>
          <a:xfrm>
            <a:off x="8320699" y="2274810"/>
            <a:ext cx="2308380" cy="2308380"/>
          </a:xfrm>
          <a:prstGeom prst="ellipse">
            <a:avLst/>
          </a:prstGeom>
          <a:solidFill>
            <a:schemeClr val="bg1"/>
          </a:solidFill>
          <a:ln w="6350">
            <a:solidFill>
              <a:srgbClr val="4741BE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9BF72C-41B2-0278-7300-F3E6B436FB35}"/>
              </a:ext>
            </a:extLst>
          </p:cNvPr>
          <p:cNvSpPr txBox="1"/>
          <p:nvPr/>
        </p:nvSpPr>
        <p:spPr>
          <a:xfrm>
            <a:off x="8330348" y="3273662"/>
            <a:ext cx="2289089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4741BE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16" name="그림 15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081E32-FCB3-E97A-99D1-3AA09991A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93990" y="2458800"/>
            <a:ext cx="614408" cy="5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3910-CD15-A1A5-EAC0-88BA1915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B033A1F-E7F6-6FDF-B69D-1A5C5CA8A3E6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6B90AB-98C8-66CD-2B25-528D1636A18B}"/>
              </a:ext>
            </a:extLst>
          </p:cNvPr>
          <p:cNvSpPr txBox="1"/>
          <p:nvPr/>
        </p:nvSpPr>
        <p:spPr>
          <a:xfrm>
            <a:off x="1134096" y="1593928"/>
            <a:ext cx="17607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완성</a:t>
            </a:r>
          </a:p>
        </p:txBody>
      </p:sp>
      <p:pic>
        <p:nvPicPr>
          <p:cNvPr id="23" name="그림 2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6B5A82-0BCB-5D3C-A316-3B4996D32B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8416E79D-87D0-D722-ADF2-DE613149ED5B}"/>
              </a:ext>
            </a:extLst>
          </p:cNvPr>
          <p:cNvGrpSpPr/>
          <p:nvPr/>
        </p:nvGrpSpPr>
        <p:grpSpPr>
          <a:xfrm>
            <a:off x="3776157" y="2616200"/>
            <a:ext cx="2428914" cy="630942"/>
            <a:chOff x="4374206" y="2798058"/>
            <a:chExt cx="2428914" cy="630942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ACA5001-C337-3BEE-CD91-DB7490492C5F}"/>
                </a:ext>
              </a:extLst>
            </p:cNvPr>
            <p:cNvSpPr txBox="1"/>
            <p:nvPr/>
          </p:nvSpPr>
          <p:spPr>
            <a:xfrm>
              <a:off x="4943315" y="2798058"/>
              <a:ext cx="185980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주요 동기</a:t>
              </a:r>
            </a:p>
          </p:txBody>
        </p:sp>
        <p:grpSp>
          <p:nvGrpSpPr>
            <p:cNvPr id="112" name="그룹 111">
              <a:extLst>
                <a:ext uri="{FF2B5EF4-FFF2-40B4-BE49-F238E27FC236}">
                  <a16:creationId xmlns:a16="http://schemas.microsoft.com/office/drawing/2014/main" id="{35C278C9-1C4A-C396-FA98-390CC702376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13" name="타원 112">
                <a:extLst>
                  <a:ext uri="{FF2B5EF4-FFF2-40B4-BE49-F238E27FC236}">
                    <a16:creationId xmlns:a16="http://schemas.microsoft.com/office/drawing/2014/main" id="{4B0DAB2F-446B-535A-9D3F-4CBBED216DD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114" name="그림 1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78E8140-C2D5-326A-78D7-9A4304F8C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44D6E5E1-972F-37C1-1A56-BDF1C4F600F5}"/>
              </a:ext>
            </a:extLst>
          </p:cNvPr>
          <p:cNvGrpSpPr/>
          <p:nvPr/>
        </p:nvGrpSpPr>
        <p:grpSpPr>
          <a:xfrm>
            <a:off x="4345265" y="3520822"/>
            <a:ext cx="6789461" cy="571286"/>
            <a:chOff x="1013126" y="1841927"/>
            <a:chExt cx="6789461" cy="571286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02729EB-F6C0-9947-9B91-341774BAA2D9}"/>
                </a:ext>
              </a:extLst>
            </p:cNvPr>
            <p:cNvSpPr txBox="1"/>
            <p:nvPr/>
          </p:nvSpPr>
          <p:spPr>
            <a:xfrm>
              <a:off x="1013126" y="1841927"/>
              <a:ext cx="678946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병원 서류를 독립적으로 발급받고 싶음</a:t>
              </a:r>
            </a:p>
          </p:txBody>
        </p:sp>
        <p:sp>
          <p:nvSpPr>
            <p:cNvPr id="117" name="타원 116">
              <a:extLst>
                <a:ext uri="{FF2B5EF4-FFF2-40B4-BE49-F238E27FC236}">
                  <a16:creationId xmlns:a16="http://schemas.microsoft.com/office/drawing/2014/main" id="{7AA8F230-A4AC-DB0A-FA73-644257F8A38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60A1C236-A03B-5806-1A9C-5594B89E7CC3}"/>
              </a:ext>
            </a:extLst>
          </p:cNvPr>
          <p:cNvGrpSpPr/>
          <p:nvPr/>
        </p:nvGrpSpPr>
        <p:grpSpPr>
          <a:xfrm>
            <a:off x="4345265" y="4520948"/>
            <a:ext cx="6789461" cy="571286"/>
            <a:chOff x="1013126" y="1841927"/>
            <a:chExt cx="6789461" cy="571286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E4905BC-531C-2F1E-D136-4A720C9D005C}"/>
                </a:ext>
              </a:extLst>
            </p:cNvPr>
            <p:cNvSpPr txBox="1"/>
            <p:nvPr/>
          </p:nvSpPr>
          <p:spPr>
            <a:xfrm>
              <a:off x="1013126" y="1841927"/>
              <a:ext cx="678946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주민센터 긴 대기 시간을 피하고 싶음</a:t>
              </a:r>
            </a:p>
          </p:txBody>
        </p:sp>
        <p:sp>
          <p:nvSpPr>
            <p:cNvPr id="120" name="타원 119">
              <a:extLst>
                <a:ext uri="{FF2B5EF4-FFF2-40B4-BE49-F238E27FC236}">
                  <a16:creationId xmlns:a16="http://schemas.microsoft.com/office/drawing/2014/main" id="{16F4A5DA-6A99-2C91-265A-255032E36A8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21" name="그룹 120">
            <a:extLst>
              <a:ext uri="{FF2B5EF4-FFF2-40B4-BE49-F238E27FC236}">
                <a16:creationId xmlns:a16="http://schemas.microsoft.com/office/drawing/2014/main" id="{C7C773F2-BD96-8793-A673-93524A35B92D}"/>
              </a:ext>
            </a:extLst>
          </p:cNvPr>
          <p:cNvGrpSpPr/>
          <p:nvPr/>
        </p:nvGrpSpPr>
        <p:grpSpPr>
          <a:xfrm>
            <a:off x="4345265" y="5521072"/>
            <a:ext cx="6789461" cy="571286"/>
            <a:chOff x="1013126" y="1841927"/>
            <a:chExt cx="6789461" cy="57128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BFF0BE0-F5FD-7297-35E4-A668EEEFAB0B}"/>
                </a:ext>
              </a:extLst>
            </p:cNvPr>
            <p:cNvSpPr txBox="1"/>
            <p:nvPr/>
          </p:nvSpPr>
          <p:spPr>
            <a:xfrm>
              <a:off x="1013126" y="1841927"/>
              <a:ext cx="678946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자녀에게 의존하지 않고 스스로 처리하고 싶음</a:t>
              </a:r>
            </a:p>
          </p:txBody>
        </p:sp>
        <p:sp>
          <p:nvSpPr>
            <p:cNvPr id="123" name="타원 122">
              <a:extLst>
                <a:ext uri="{FF2B5EF4-FFF2-40B4-BE49-F238E27FC236}">
                  <a16:creationId xmlns:a16="http://schemas.microsoft.com/office/drawing/2014/main" id="{46E5835C-555E-DE18-947B-92F8D12E8FB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1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2ED64-61D3-3A91-21F1-3E41B64C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6E1B7F0-A76E-E00F-DFAC-113D39C08522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B829FE-AEB2-C0BF-B57A-2375ED3AEFA2}"/>
              </a:ext>
            </a:extLst>
          </p:cNvPr>
          <p:cNvSpPr txBox="1"/>
          <p:nvPr/>
        </p:nvSpPr>
        <p:spPr>
          <a:xfrm>
            <a:off x="1134096" y="1593928"/>
            <a:ext cx="17607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완성</a:t>
            </a:r>
          </a:p>
        </p:txBody>
      </p:sp>
      <p:pic>
        <p:nvPicPr>
          <p:cNvPr id="23" name="그림 2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CCADAD-17BD-AB01-BD62-5F2BFAEF93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68ACDCCA-DA8C-637D-2F75-F747F92C3731}"/>
              </a:ext>
            </a:extLst>
          </p:cNvPr>
          <p:cNvGrpSpPr/>
          <p:nvPr/>
        </p:nvGrpSpPr>
        <p:grpSpPr>
          <a:xfrm>
            <a:off x="3776156" y="2616200"/>
            <a:ext cx="2895387" cy="630942"/>
            <a:chOff x="4374206" y="2798058"/>
            <a:chExt cx="2895387" cy="630942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77C8760-3198-F786-DC8D-5C355C3C12A4}"/>
                </a:ext>
              </a:extLst>
            </p:cNvPr>
            <p:cNvSpPr txBox="1"/>
            <p:nvPr/>
          </p:nvSpPr>
          <p:spPr>
            <a:xfrm>
              <a:off x="4943315" y="2798058"/>
              <a:ext cx="232627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좌절점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12" name="그룹 111">
              <a:extLst>
                <a:ext uri="{FF2B5EF4-FFF2-40B4-BE49-F238E27FC236}">
                  <a16:creationId xmlns:a16="http://schemas.microsoft.com/office/drawing/2014/main" id="{D4801AB6-232B-5E92-1568-6997C77E01C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13" name="타원 112">
                <a:extLst>
                  <a:ext uri="{FF2B5EF4-FFF2-40B4-BE49-F238E27FC236}">
                    <a16:creationId xmlns:a16="http://schemas.microsoft.com/office/drawing/2014/main" id="{9D9538D6-B295-15E8-2A3A-916F4A4DAF4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114" name="그림 1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64B6F11-7F1F-39FE-8C49-3B5CDCFBE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33F0C58-4832-E961-9279-6E22A8FE61C8}"/>
              </a:ext>
            </a:extLst>
          </p:cNvPr>
          <p:cNvGrpSpPr/>
          <p:nvPr/>
        </p:nvGrpSpPr>
        <p:grpSpPr>
          <a:xfrm>
            <a:off x="4227768" y="3582287"/>
            <a:ext cx="6189857" cy="463460"/>
            <a:chOff x="3965516" y="2790917"/>
            <a:chExt cx="6189857" cy="4634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4C4C57-7EDA-2CC5-1803-70967D2F1DD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인터페이스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버튼을 눌러야 할지 모름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73D078A9-BAB7-D2B2-C12D-6BF6BB19897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" name="원호 4">
                <a:extLst>
                  <a:ext uri="{FF2B5EF4-FFF2-40B4-BE49-F238E27FC236}">
                    <a16:creationId xmlns:a16="http://schemas.microsoft.com/office/drawing/2014/main" id="{2FA95217-678C-9720-B8C4-35474CC4C27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8DC0096F-C4F4-07E5-5218-A05FB2FA47E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234D8DD4-CAAC-4417-91F8-82F35FFEDC69}"/>
              </a:ext>
            </a:extLst>
          </p:cNvPr>
          <p:cNvGrpSpPr/>
          <p:nvPr/>
        </p:nvGrpSpPr>
        <p:grpSpPr>
          <a:xfrm>
            <a:off x="4227768" y="4141881"/>
            <a:ext cx="6189857" cy="463460"/>
            <a:chOff x="3965516" y="2790917"/>
            <a:chExt cx="6189857" cy="4634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C62B16-9645-DDDD-2ED3-01F9DC79159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작은 글씨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돋보기를 써도 가독성 부족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C88DBBBD-6066-50C5-50C3-F0382808B25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8E071B38-3EAD-DCCB-A8B1-DB58171A790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2599221E-BF12-6648-3B84-3FBE124DE11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0CACAA5-76AC-A5C1-1AF1-D2D27BEC122F}"/>
              </a:ext>
            </a:extLst>
          </p:cNvPr>
          <p:cNvGrpSpPr/>
          <p:nvPr/>
        </p:nvGrpSpPr>
        <p:grpSpPr>
          <a:xfrm>
            <a:off x="4227768" y="4701475"/>
            <a:ext cx="6189857" cy="463460"/>
            <a:chOff x="3965516" y="2790917"/>
            <a:chExt cx="618985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A1C5BD-AC54-1D49-A4C0-7A8A2C48DACD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실수에 대한 두려움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시도 자체를 포기하게 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A5A5913-7FEE-D761-3CCD-83AB3032B78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6937F4C0-FBF4-13E3-D952-EF6FA06BB19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6257D812-8292-0AED-67AE-B10896B00B9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DDD0488-F4F3-63D1-B844-321C5504DF1B}"/>
              </a:ext>
            </a:extLst>
          </p:cNvPr>
          <p:cNvGrpSpPr/>
          <p:nvPr/>
        </p:nvGrpSpPr>
        <p:grpSpPr>
          <a:xfrm>
            <a:off x="4227768" y="5261069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5A4CD6-461B-FEF5-7692-DB242185FBD9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오류 발생 시 대응 불가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 방법을 몰라 불안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956AE3FB-FC20-9E84-EAFF-31E0ADCDC30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CDE2E327-AEF1-8F3A-BB1D-BF0CADCFEF3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FD04C2B7-D65C-1FC7-6192-748E3E7146F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3CAC1FB-3364-EDF2-F33C-5D3CA5358385}"/>
              </a:ext>
            </a:extLst>
          </p:cNvPr>
          <p:cNvGrpSpPr/>
          <p:nvPr/>
        </p:nvGrpSpPr>
        <p:grpSpPr>
          <a:xfrm>
            <a:off x="4227768" y="5820662"/>
            <a:ext cx="6189857" cy="463460"/>
            <a:chOff x="3965516" y="2790917"/>
            <a:chExt cx="6189857" cy="4634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17F435-A282-388D-4EAC-20F81CDF098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도움 채널 부재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주변에 즉시 도움을 받을 사람 없음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B048D63B-9AC9-E978-9A26-FA95268F785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CB8A15CD-4CFF-394D-B455-CF6FDDFA3C1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DC79BC29-C001-63A8-B57A-6B7768AB072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587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28063-A63C-EFED-0FF5-217AC1C0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사람, 의류, 인간의 얼굴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3D8963-1679-E2C7-5BFC-F033226E7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7846"/>
          <a:stretch>
            <a:fillRect/>
          </a:stretch>
        </p:blipFill>
        <p:spPr>
          <a:xfrm>
            <a:off x="-5350" y="-66675"/>
            <a:ext cx="12202700" cy="6924675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70242ED2-D3A7-0CF0-10EA-B2D8C02898E7}"/>
              </a:ext>
            </a:extLst>
          </p:cNvPr>
          <p:cNvGrpSpPr/>
          <p:nvPr/>
        </p:nvGrpSpPr>
        <p:grpSpPr>
          <a:xfrm>
            <a:off x="2213665" y="1409199"/>
            <a:ext cx="3962932" cy="2886576"/>
            <a:chOff x="1823140" y="2428374"/>
            <a:chExt cx="3962932" cy="2886576"/>
          </a:xfrm>
        </p:grpSpPr>
        <p:pic>
          <p:nvPicPr>
            <p:cNvPr id="7" name="그림 6" descr="로고, 화이트, 클립아트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943A51C-E6F5-449D-E192-8AC564744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02"/>
            <a:stretch>
              <a:fillRect/>
            </a:stretch>
          </p:blipFill>
          <p:spPr>
            <a:xfrm rot="5400000" flipH="1" flipV="1">
              <a:off x="2361318" y="1890196"/>
              <a:ext cx="2886576" cy="39629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A42937-2800-7CB5-B1A0-18C0EB334132}"/>
                </a:ext>
              </a:extLst>
            </p:cNvPr>
            <p:cNvSpPr txBox="1"/>
            <p:nvPr/>
          </p:nvSpPr>
          <p:spPr>
            <a:xfrm>
              <a:off x="2307237" y="3203061"/>
              <a:ext cx="2921988" cy="1497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실수할까 봐 무서워서 온라인 </a:t>
              </a:r>
              <a:r>
                <a:rPr lang="ko-KR" altLang="en-US" sz="2400" spc="-3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민원을 포기합니다</a:t>
              </a:r>
              <a:r>
                <a:rPr lang="en-US" altLang="ko-KR" sz="24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CACD2A-D634-B5EB-C039-B2AB0E89F269}"/>
              </a:ext>
            </a:extLst>
          </p:cNvPr>
          <p:cNvSpPr txBox="1"/>
          <p:nvPr/>
        </p:nvSpPr>
        <p:spPr>
          <a:xfrm flipH="1">
            <a:off x="2760406" y="5631321"/>
            <a:ext cx="66539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기술적 능력 부족보다는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심리적 장벽이 더 큰 문제임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6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1A80-A3D5-D1B0-C7B0-D313726F2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CCB10B4-7AB0-F645-171C-7E3C08F34A60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8B3180-A698-DB9D-F818-20A859E32C58}"/>
              </a:ext>
            </a:extLst>
          </p:cNvPr>
          <p:cNvSpPr txBox="1"/>
          <p:nvPr/>
        </p:nvSpPr>
        <p:spPr>
          <a:xfrm>
            <a:off x="1134096" y="1593928"/>
            <a:ext cx="17607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완성</a:t>
            </a:r>
          </a:p>
        </p:txBody>
      </p:sp>
      <p:pic>
        <p:nvPicPr>
          <p:cNvPr id="23" name="그림 2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825B18-921A-F990-7976-CCD0A11672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04C89FA-9192-92B6-133C-4553E7350074}"/>
              </a:ext>
            </a:extLst>
          </p:cNvPr>
          <p:cNvGrpSpPr/>
          <p:nvPr/>
        </p:nvGrpSpPr>
        <p:grpSpPr>
          <a:xfrm>
            <a:off x="4051776" y="2598740"/>
            <a:ext cx="7321074" cy="758096"/>
            <a:chOff x="5030469" y="4502149"/>
            <a:chExt cx="5828031" cy="758096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23D51294-4C00-A1FD-099A-8A9A49B4E4AA}"/>
                </a:ext>
              </a:extLst>
            </p:cNvPr>
            <p:cNvSpPr/>
            <p:nvPr/>
          </p:nvSpPr>
          <p:spPr>
            <a:xfrm>
              <a:off x="5030469" y="4502149"/>
              <a:ext cx="5828031" cy="7497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AAD52A-A507-7BFE-7774-E45F989661F6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단순한 디지털 소외계층이 아닌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독립적 삶을 원하지만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 두려움과 지원 부족으로 어려움을 겪는 개인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A208E926-1C65-2154-1482-8E5002A94E3B}"/>
              </a:ext>
            </a:extLst>
          </p:cNvPr>
          <p:cNvGrpSpPr/>
          <p:nvPr/>
        </p:nvGrpSpPr>
        <p:grpSpPr>
          <a:xfrm>
            <a:off x="4051776" y="3670268"/>
            <a:ext cx="7321074" cy="469900"/>
            <a:chOff x="5030469" y="5109745"/>
            <a:chExt cx="5828031" cy="469900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AB680A05-4F5D-5B0B-48FB-5BA0E8C4663F}"/>
                </a:ext>
              </a:extLst>
            </p:cNvPr>
            <p:cNvSpPr/>
            <p:nvPr/>
          </p:nvSpPr>
          <p:spPr>
            <a:xfrm>
              <a:off x="5030469" y="5109745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70A5B7-6DA9-FB68-08B7-9E81DFBCBE2A}"/>
                </a:ext>
              </a:extLst>
            </p:cNvPr>
            <p:cNvSpPr txBox="1"/>
            <p:nvPr/>
          </p:nvSpPr>
          <p:spPr>
            <a:xfrm>
              <a:off x="5157467" y="5159954"/>
              <a:ext cx="55105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서비스 이용 시 심리적 장벽과 환경적 제약이 주요 난관</a:t>
              </a:r>
            </a:p>
          </p:txBody>
        </p:sp>
      </p:grpSp>
      <p:sp>
        <p:nvSpPr>
          <p:cNvPr id="10" name="화살표: 아래쪽 9">
            <a:extLst>
              <a:ext uri="{FF2B5EF4-FFF2-40B4-BE49-F238E27FC236}">
                <a16:creationId xmlns:a16="http://schemas.microsoft.com/office/drawing/2014/main" id="{21394808-0102-25EA-70E9-7B2CE87C8ABB}"/>
              </a:ext>
            </a:extLst>
          </p:cNvPr>
          <p:cNvSpPr/>
          <p:nvPr/>
        </p:nvSpPr>
        <p:spPr>
          <a:xfrm>
            <a:off x="7076788" y="4209427"/>
            <a:ext cx="739902" cy="68304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33B8A1C-C2FA-426E-29F4-B45E25B5633F}"/>
              </a:ext>
            </a:extLst>
          </p:cNvPr>
          <p:cNvGrpSpPr/>
          <p:nvPr/>
        </p:nvGrpSpPr>
        <p:grpSpPr>
          <a:xfrm>
            <a:off x="4381103" y="4961729"/>
            <a:ext cx="6189857" cy="463460"/>
            <a:chOff x="3965516" y="2790917"/>
            <a:chExt cx="6189857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5A0892-E2A0-FC49-2B9B-C1B65773921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민원 서비스 이용 여정을 단계별로 시각화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2C2738F-9B58-ED64-7789-D9B8F0E6BB9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4FB6CFF4-2013-ABA0-83DE-AAECBAE69F2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7C0A77A-1E45-8D29-E368-142F4DC4EC3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66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FFAA1-FDDD-D78E-D214-700B5AF3F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FD893A-0561-FCC4-091D-7196BDDD3E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690959-27F8-722B-88DA-75AF5A84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9C56F-18A4-BE67-63BB-EA8E23A4AA37}"/>
              </a:ext>
            </a:extLst>
          </p:cNvPr>
          <p:cNvSpPr txBox="1"/>
          <p:nvPr/>
        </p:nvSpPr>
        <p:spPr>
          <a:xfrm>
            <a:off x="1681491" y="2529890"/>
            <a:ext cx="882902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7BF0D24-F945-DC74-5ABE-BEE16AC77668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3DCB07F-C315-5C65-1FDD-13085316AF89}"/>
              </a:ext>
            </a:extLst>
          </p:cNvPr>
          <p:cNvCxnSpPr>
            <a:cxnSpLocks/>
          </p:cNvCxnSpPr>
          <p:nvPr/>
        </p:nvCxnSpPr>
        <p:spPr>
          <a:xfrm>
            <a:off x="10297186" y="1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B54E0368-552F-7B45-67FD-E2BC76270701}"/>
              </a:ext>
            </a:extLst>
          </p:cNvPr>
          <p:cNvCxnSpPr>
            <a:cxnSpLocks/>
          </p:cNvCxnSpPr>
          <p:nvPr/>
        </p:nvCxnSpPr>
        <p:spPr>
          <a:xfrm flipH="1" flipV="1">
            <a:off x="1" y="4963186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6BE93D5-BCF8-E5C2-9CE9-A9A5C17C7A53}"/>
              </a:ext>
            </a:extLst>
          </p:cNvPr>
          <p:cNvGrpSpPr/>
          <p:nvPr/>
        </p:nvGrpSpPr>
        <p:grpSpPr>
          <a:xfrm>
            <a:off x="5684586" y="1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10D185D-D7D7-0752-7DE9-EEB9EE658EBC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C868598B-5F51-22C2-96EC-D86EB6696F4C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52E346D-E19C-7E54-EC30-806DC14582C3}"/>
              </a:ext>
            </a:extLst>
          </p:cNvPr>
          <p:cNvSpPr txBox="1"/>
          <p:nvPr/>
        </p:nvSpPr>
        <p:spPr>
          <a:xfrm>
            <a:off x="5692566" y="1593371"/>
            <a:ext cx="50206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0FB36-4C71-3285-C5E8-70316A79E2B7}"/>
              </a:ext>
            </a:extLst>
          </p:cNvPr>
          <p:cNvSpPr txBox="1"/>
          <p:nvPr/>
        </p:nvSpPr>
        <p:spPr>
          <a:xfrm>
            <a:off x="6021350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FBF6178-E754-B879-71E2-69C0CA39F597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EFB57F7-1C85-C5C9-4DED-1A85F7B95413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C259BD4D-40E8-5B23-D423-10FD98F8127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484DDE2-9796-F001-A4D4-B8372C0629C6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CA1F829-63CA-AC83-0BBC-142A977E7E95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9167DAE-3BA7-7762-5ECB-B6E43B8281F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F2712EB0-9EFF-53A0-C01C-C6159284A398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22746C26-FAF6-4ED6-F566-D876DBA3C463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499902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3C0A4-913C-868A-BDDD-6AB56DBA4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6CF9EC2-0EC6-5FB3-560D-9542B66A2ADF}"/>
              </a:ext>
            </a:extLst>
          </p:cNvPr>
          <p:cNvSpPr txBox="1"/>
          <p:nvPr/>
        </p:nvSpPr>
        <p:spPr>
          <a:xfrm>
            <a:off x="778496" y="673793"/>
            <a:ext cx="3564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D9C63D-94BC-1E2B-0A01-8193A39533C9}"/>
              </a:ext>
            </a:extLst>
          </p:cNvPr>
          <p:cNvSpPr txBox="1"/>
          <p:nvPr/>
        </p:nvSpPr>
        <p:spPr>
          <a:xfrm flipH="1">
            <a:off x="3516353" y="5041638"/>
            <a:ext cx="5174164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건강보험료 납부 확인서를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온라인으로 발급받으려고 시도하는 과정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398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C6A4-6012-90E8-42BA-5D25006A7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5DA0828-FAB3-9E27-151C-E133A8E5CF39}"/>
              </a:ext>
            </a:extLst>
          </p:cNvPr>
          <p:cNvSpPr txBox="1"/>
          <p:nvPr/>
        </p:nvSpPr>
        <p:spPr>
          <a:xfrm>
            <a:off x="778496" y="673793"/>
            <a:ext cx="3564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B45897F-0F26-60D0-3239-F6D26F4206A3}"/>
              </a:ext>
            </a:extLst>
          </p:cNvPr>
          <p:cNvGrpSpPr/>
          <p:nvPr/>
        </p:nvGrpSpPr>
        <p:grpSpPr>
          <a:xfrm>
            <a:off x="1055688" y="1942996"/>
            <a:ext cx="6997098" cy="1144692"/>
            <a:chOff x="1055688" y="1942996"/>
            <a:chExt cx="6997098" cy="11446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D637D70-F0EB-AC7F-BEC4-8FAB46B18257}"/>
                </a:ext>
              </a:extLst>
            </p:cNvPr>
            <p:cNvSpPr txBox="1"/>
            <p:nvPr/>
          </p:nvSpPr>
          <p:spPr>
            <a:xfrm flipH="1">
              <a:off x="2808362" y="2249684"/>
              <a:ext cx="5244424" cy="523679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온라인 서비스의 존재를 알게 되는 단계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FD4269FF-23F8-B535-80E9-6129B46C7D5B}"/>
                </a:ext>
              </a:extLst>
            </p:cNvPr>
            <p:cNvGrpSpPr/>
            <p:nvPr/>
          </p:nvGrpSpPr>
          <p:grpSpPr>
            <a:xfrm>
              <a:off x="1055688" y="1942996"/>
              <a:ext cx="2246688" cy="1144692"/>
              <a:chOff x="4338627" y="2320025"/>
              <a:chExt cx="1878814" cy="1878814"/>
            </a:xfrm>
          </p:grpSpPr>
          <p:sp>
            <p:nvSpPr>
              <p:cNvPr id="5" name="사각형: 잘린 대각선 방향 모서리 4">
                <a:extLst>
                  <a:ext uri="{FF2B5EF4-FFF2-40B4-BE49-F238E27FC236}">
                    <a16:creationId xmlns:a16="http://schemas.microsoft.com/office/drawing/2014/main" id="{33385A1B-A73E-1332-056C-B63E4DB1A00D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4225FCBB-9042-544D-4AFD-8146E93338EB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795F11-B856-46C2-8D43-2E0CED68766F}"/>
                  </a:ext>
                </a:extLst>
              </p:cNvPr>
              <p:cNvSpPr txBox="1"/>
              <p:nvPr/>
            </p:nvSpPr>
            <p:spPr>
              <a:xfrm>
                <a:off x="4966400" y="2780790"/>
                <a:ext cx="697611" cy="95728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인지</a:t>
                </a:r>
                <a:endPara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에어" pitchFamily="2" charset="-127"/>
                  <a:ea typeface="카페24 아네모네에어" pitchFamily="2" charset="-127"/>
                </a:endParaRP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66CB0968-5A68-BE46-31A6-214466B8E500}"/>
              </a:ext>
            </a:extLst>
          </p:cNvPr>
          <p:cNvGrpSpPr/>
          <p:nvPr/>
        </p:nvGrpSpPr>
        <p:grpSpPr>
          <a:xfrm>
            <a:off x="1055688" y="3512292"/>
            <a:ext cx="6997098" cy="1144692"/>
            <a:chOff x="1055688" y="1942996"/>
            <a:chExt cx="6997098" cy="11446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3913AD-49B5-51C3-D325-1644F9B89752}"/>
                </a:ext>
              </a:extLst>
            </p:cNvPr>
            <p:cNvSpPr txBox="1"/>
            <p:nvPr/>
          </p:nvSpPr>
          <p:spPr>
            <a:xfrm flipH="1">
              <a:off x="2808362" y="2249684"/>
              <a:ext cx="5244424" cy="523679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웹사이트에 접속하여 정보를 찾는 단계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250D40AF-7C17-8DAA-B651-B1EED02D3B68}"/>
                </a:ext>
              </a:extLst>
            </p:cNvPr>
            <p:cNvGrpSpPr/>
            <p:nvPr/>
          </p:nvGrpSpPr>
          <p:grpSpPr>
            <a:xfrm>
              <a:off x="1055688" y="1942996"/>
              <a:ext cx="2246688" cy="1144692"/>
              <a:chOff x="4338627" y="2320025"/>
              <a:chExt cx="1878814" cy="1878814"/>
            </a:xfrm>
          </p:grpSpPr>
          <p:sp>
            <p:nvSpPr>
              <p:cNvPr id="12" name="사각형: 잘린 대각선 방향 모서리 11">
                <a:extLst>
                  <a:ext uri="{FF2B5EF4-FFF2-40B4-BE49-F238E27FC236}">
                    <a16:creationId xmlns:a16="http://schemas.microsoft.com/office/drawing/2014/main" id="{E356D632-9CF9-DE5C-3919-76F8A7AC787F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31FEE16F-260D-A539-E502-70BFF28D6258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BF1146-ED2D-B0A3-A099-A10D2C2F993E}"/>
                  </a:ext>
                </a:extLst>
              </p:cNvPr>
              <p:cNvSpPr txBox="1"/>
              <p:nvPr/>
            </p:nvSpPr>
            <p:spPr>
              <a:xfrm>
                <a:off x="4966400" y="2780790"/>
                <a:ext cx="697611" cy="95728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탐색</a:t>
                </a:r>
                <a:endPara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에어" pitchFamily="2" charset="-127"/>
                  <a:ea typeface="카페24 아네모네에어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08F2329-6389-953D-5341-4D20C17D6A4F}"/>
              </a:ext>
            </a:extLst>
          </p:cNvPr>
          <p:cNvGrpSpPr/>
          <p:nvPr/>
        </p:nvGrpSpPr>
        <p:grpSpPr>
          <a:xfrm>
            <a:off x="1055688" y="5081588"/>
            <a:ext cx="6997098" cy="1144692"/>
            <a:chOff x="1055688" y="1942996"/>
            <a:chExt cx="6997098" cy="114469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E40211-4925-241C-879E-E33FACF464F3}"/>
                </a:ext>
              </a:extLst>
            </p:cNvPr>
            <p:cNvSpPr txBox="1"/>
            <p:nvPr/>
          </p:nvSpPr>
          <p:spPr>
            <a:xfrm flipH="1">
              <a:off x="2808362" y="1987845"/>
              <a:ext cx="5244424" cy="1047357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로그인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, 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본인 인증 등 실제 이용을 시작하는 단계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C7942A6D-FB48-F3CA-6190-84B1764625FE}"/>
                </a:ext>
              </a:extLst>
            </p:cNvPr>
            <p:cNvGrpSpPr/>
            <p:nvPr/>
          </p:nvGrpSpPr>
          <p:grpSpPr>
            <a:xfrm>
              <a:off x="1055688" y="1942996"/>
              <a:ext cx="2246688" cy="1144692"/>
              <a:chOff x="4338627" y="2320025"/>
              <a:chExt cx="1878814" cy="1878814"/>
            </a:xfrm>
          </p:grpSpPr>
          <p:sp>
            <p:nvSpPr>
              <p:cNvPr id="18" name="사각형: 잘린 대각선 방향 모서리 17">
                <a:extLst>
                  <a:ext uri="{FF2B5EF4-FFF2-40B4-BE49-F238E27FC236}">
                    <a16:creationId xmlns:a16="http://schemas.microsoft.com/office/drawing/2014/main" id="{0A7F9305-1D26-96F1-2A3C-2735D790FC38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98250E31-9083-5D4B-E691-08EA96D9A0F7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B93E8C-B3A3-6317-65F2-B0086D209454}"/>
                  </a:ext>
                </a:extLst>
              </p:cNvPr>
              <p:cNvSpPr txBox="1"/>
              <p:nvPr/>
            </p:nvSpPr>
            <p:spPr>
              <a:xfrm>
                <a:off x="4973774" y="2780790"/>
                <a:ext cx="682864" cy="95728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시도</a:t>
                </a:r>
                <a:endPara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에어" pitchFamily="2" charset="-127"/>
                  <a:ea typeface="카페24 아네모네에어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78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3D29A-D66A-E874-F122-798177AD7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B84F13F-2863-DC54-172C-0FA891812F99}"/>
              </a:ext>
            </a:extLst>
          </p:cNvPr>
          <p:cNvSpPr txBox="1"/>
          <p:nvPr/>
        </p:nvSpPr>
        <p:spPr>
          <a:xfrm>
            <a:off x="778496" y="673793"/>
            <a:ext cx="3564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D9B365C-7649-29DC-CACC-EBDD4A07D642}"/>
              </a:ext>
            </a:extLst>
          </p:cNvPr>
          <p:cNvGrpSpPr/>
          <p:nvPr/>
        </p:nvGrpSpPr>
        <p:grpSpPr>
          <a:xfrm>
            <a:off x="1055688" y="2828821"/>
            <a:ext cx="6997098" cy="1144692"/>
            <a:chOff x="1055688" y="1942996"/>
            <a:chExt cx="6997098" cy="11446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ECAB6D-9480-4F5E-0049-46579352700D}"/>
                </a:ext>
              </a:extLst>
            </p:cNvPr>
            <p:cNvSpPr txBox="1"/>
            <p:nvPr/>
          </p:nvSpPr>
          <p:spPr>
            <a:xfrm flipH="1">
              <a:off x="2808362" y="2249685"/>
              <a:ext cx="5244424" cy="523679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원하는 서류를 찾아 발급받는 단계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9720A7A4-6754-B3E2-3CF3-8346463AE169}"/>
                </a:ext>
              </a:extLst>
            </p:cNvPr>
            <p:cNvGrpSpPr/>
            <p:nvPr/>
          </p:nvGrpSpPr>
          <p:grpSpPr>
            <a:xfrm>
              <a:off x="1055688" y="1942996"/>
              <a:ext cx="2246688" cy="1144692"/>
              <a:chOff x="4338627" y="2320025"/>
              <a:chExt cx="1878814" cy="1878814"/>
            </a:xfrm>
          </p:grpSpPr>
          <p:sp>
            <p:nvSpPr>
              <p:cNvPr id="5" name="사각형: 잘린 대각선 방향 모서리 4">
                <a:extLst>
                  <a:ext uri="{FF2B5EF4-FFF2-40B4-BE49-F238E27FC236}">
                    <a16:creationId xmlns:a16="http://schemas.microsoft.com/office/drawing/2014/main" id="{7616CC85-DCEB-6227-AA98-984640BBE2AC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4F8A3669-0A12-F2FD-90F1-9226D4EB9F64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E491A3-C8E3-DE98-9778-F07BABF3AC03}"/>
                  </a:ext>
                </a:extLst>
              </p:cNvPr>
              <p:cNvSpPr txBox="1"/>
              <p:nvPr/>
            </p:nvSpPr>
            <p:spPr>
              <a:xfrm>
                <a:off x="4973774" y="2780790"/>
                <a:ext cx="682864" cy="95728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이용</a:t>
                </a:r>
                <a:endPara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에어" pitchFamily="2" charset="-127"/>
                  <a:ea typeface="카페24 아네모네에어" pitchFamily="2" charset="-127"/>
                </a:endParaRP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B30D8EBD-1466-DA59-28E5-E118EB42DB14}"/>
              </a:ext>
            </a:extLst>
          </p:cNvPr>
          <p:cNvGrpSpPr/>
          <p:nvPr/>
        </p:nvGrpSpPr>
        <p:grpSpPr>
          <a:xfrm>
            <a:off x="1055688" y="4398117"/>
            <a:ext cx="6997098" cy="1144692"/>
            <a:chOff x="1055688" y="1942996"/>
            <a:chExt cx="6997098" cy="11446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ABA61B-6769-7A85-A2CF-ED8B1C1ECA64}"/>
                </a:ext>
              </a:extLst>
            </p:cNvPr>
            <p:cNvSpPr txBox="1"/>
            <p:nvPr/>
          </p:nvSpPr>
          <p:spPr>
            <a:xfrm flipH="1">
              <a:off x="2808362" y="2249684"/>
              <a:ext cx="5244424" cy="523679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최종적으로 성공하거나 포기하는 단계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07E5444-1B8F-E0D7-7E3E-7F82FE3369B6}"/>
                </a:ext>
              </a:extLst>
            </p:cNvPr>
            <p:cNvGrpSpPr/>
            <p:nvPr/>
          </p:nvGrpSpPr>
          <p:grpSpPr>
            <a:xfrm>
              <a:off x="1055688" y="1942996"/>
              <a:ext cx="2246688" cy="1144692"/>
              <a:chOff x="4338627" y="2320025"/>
              <a:chExt cx="1878814" cy="1878814"/>
            </a:xfrm>
          </p:grpSpPr>
          <p:sp>
            <p:nvSpPr>
              <p:cNvPr id="12" name="사각형: 잘린 대각선 방향 모서리 11">
                <a:extLst>
                  <a:ext uri="{FF2B5EF4-FFF2-40B4-BE49-F238E27FC236}">
                    <a16:creationId xmlns:a16="http://schemas.microsoft.com/office/drawing/2014/main" id="{AC914B03-6FD7-C024-03A4-9995F61257C2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27A93223-DCF0-47EC-D7B2-904B2BF0E3E3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D276DD-BF33-D47C-492B-C4DFEE3CEB4B}"/>
                  </a:ext>
                </a:extLst>
              </p:cNvPr>
              <p:cNvSpPr txBox="1"/>
              <p:nvPr/>
            </p:nvSpPr>
            <p:spPr>
              <a:xfrm>
                <a:off x="4610893" y="2780790"/>
                <a:ext cx="1408625" cy="95728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완료</a:t>
                </a:r>
                <a:r>
                  <a:rPr lang="en-US" altLang="ko-KR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/</a:t>
                </a:r>
                <a:r>
                  <a:rPr lang="ko-KR" altLang="en-US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포기 </a:t>
                </a:r>
                <a:endPara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에어" pitchFamily="2" charset="-127"/>
                  <a:ea typeface="카페24 아네모네에어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1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10510-DA7B-F23E-7B9E-9C64DB2FE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그림, 일러스트레이션, 클립아트, 스케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940DC7-610F-7BD8-7EAA-01FD0089B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20" b="287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01174-43F4-6D72-BD1A-F7330CD65AF0}"/>
              </a:ext>
            </a:extLst>
          </p:cNvPr>
          <p:cNvSpPr txBox="1"/>
          <p:nvPr/>
        </p:nvSpPr>
        <p:spPr>
          <a:xfrm>
            <a:off x="1134096" y="1593928"/>
            <a:ext cx="39526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여정 분석 </a:t>
            </a:r>
            <a: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FFFF00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인지</a:t>
            </a:r>
            <a: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탐색</a:t>
            </a:r>
            <a: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시도 단계</a:t>
            </a:r>
            <a: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E3E793-C432-C978-8AA5-13AD1CB9A6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pic>
        <p:nvPicPr>
          <p:cNvPr id="6" name="그림 5" descr="그림, 일러스트레이션, 클립아트, 스케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446524-957E-F2EC-DF3A-58BD2F88F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48" y="2119952"/>
            <a:ext cx="7105652" cy="4738048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0324288E-6D55-64D6-D699-216C1D12CA30}"/>
              </a:ext>
            </a:extLst>
          </p:cNvPr>
          <p:cNvGrpSpPr/>
          <p:nvPr/>
        </p:nvGrpSpPr>
        <p:grpSpPr>
          <a:xfrm>
            <a:off x="9048750" y="656119"/>
            <a:ext cx="2559902" cy="2559902"/>
            <a:chOff x="9048750" y="656118"/>
            <a:chExt cx="2559902" cy="2559902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4671FD5-9EA1-0958-61AC-6E4AA3DDE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66555" flipH="1">
              <a:off x="9048750" y="656118"/>
              <a:ext cx="2559902" cy="2559902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8774A08-A715-0969-769D-57856D777790}"/>
                </a:ext>
              </a:extLst>
            </p:cNvPr>
            <p:cNvSpPr/>
            <p:nvPr/>
          </p:nvSpPr>
          <p:spPr>
            <a:xfrm flipH="1">
              <a:off x="9258415" y="1374039"/>
              <a:ext cx="201576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24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에서 서류를 뽑을 수 있다고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E728D3E-215E-03D2-BC8A-6765C7C9B831}"/>
              </a:ext>
            </a:extLst>
          </p:cNvPr>
          <p:cNvGrpSpPr/>
          <p:nvPr/>
        </p:nvGrpSpPr>
        <p:grpSpPr>
          <a:xfrm>
            <a:off x="1318101" y="2598736"/>
            <a:ext cx="5435125" cy="469900"/>
            <a:chOff x="5030469" y="5109745"/>
            <a:chExt cx="5828031" cy="46990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95B3AA96-0BBF-1A16-50AF-58D7D37E0FAF}"/>
                </a:ext>
              </a:extLst>
            </p:cNvPr>
            <p:cNvSpPr/>
            <p:nvPr/>
          </p:nvSpPr>
          <p:spPr>
            <a:xfrm>
              <a:off x="5030469" y="5109745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A00412-5CDC-A385-B6B7-82FF7C482A99}"/>
                </a:ext>
              </a:extLst>
            </p:cNvPr>
            <p:cNvSpPr txBox="1"/>
            <p:nvPr/>
          </p:nvSpPr>
          <p:spPr>
            <a:xfrm>
              <a:off x="5157467" y="5159954"/>
              <a:ext cx="55105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호기심 반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걱정 반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D667A87-71B7-F272-EAA9-2E822C3DE373}"/>
              </a:ext>
            </a:extLst>
          </p:cNvPr>
          <p:cNvGrpSpPr/>
          <p:nvPr/>
        </p:nvGrpSpPr>
        <p:grpSpPr>
          <a:xfrm>
            <a:off x="1318101" y="3344651"/>
            <a:ext cx="5435125" cy="469900"/>
            <a:chOff x="5030469" y="5109745"/>
            <a:chExt cx="5828031" cy="469900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4A04C252-F251-752D-068E-387B410E2A55}"/>
                </a:ext>
              </a:extLst>
            </p:cNvPr>
            <p:cNvSpPr/>
            <p:nvPr/>
          </p:nvSpPr>
          <p:spPr>
            <a:xfrm>
              <a:off x="5030469" y="5109745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25B8DA-7D94-98BD-159D-9E53F8885219}"/>
                </a:ext>
              </a:extLst>
            </p:cNvPr>
            <p:cNvSpPr txBox="1"/>
            <p:nvPr/>
          </p:nvSpPr>
          <p:spPr>
            <a:xfrm>
              <a:off x="5157467" y="5159954"/>
              <a:ext cx="55105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정말 집에서 할 수 있다면 좋겠네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기대감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7E07B15-EAD3-8B2D-1ADE-042DE84AD56B}"/>
              </a:ext>
            </a:extLst>
          </p:cNvPr>
          <p:cNvGrpSpPr/>
          <p:nvPr/>
        </p:nvGrpSpPr>
        <p:grpSpPr>
          <a:xfrm>
            <a:off x="1318101" y="4160156"/>
            <a:ext cx="5435125" cy="469900"/>
            <a:chOff x="5030469" y="5109745"/>
            <a:chExt cx="5828031" cy="469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313954A9-04E4-3B3C-9506-6F9D641F9488}"/>
                </a:ext>
              </a:extLst>
            </p:cNvPr>
            <p:cNvSpPr/>
            <p:nvPr/>
          </p:nvSpPr>
          <p:spPr>
            <a:xfrm>
              <a:off x="5030469" y="5109745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A81AE6-F03C-8B85-4B88-1438EC4F8C6A}"/>
                </a:ext>
              </a:extLst>
            </p:cNvPr>
            <p:cNvSpPr txBox="1"/>
            <p:nvPr/>
          </p:nvSpPr>
          <p:spPr>
            <a:xfrm>
              <a:off x="5157467" y="5159954"/>
              <a:ext cx="55105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내가 과연 할 수 있을까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불안감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28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BBB1-13FA-4A7A-18AA-EE3A632D2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3B5AFAA-8871-AF83-1667-29E8B10BD6F5}"/>
              </a:ext>
            </a:extLst>
          </p:cNvPr>
          <p:cNvSpPr txBox="1"/>
          <p:nvPr/>
        </p:nvSpPr>
        <p:spPr>
          <a:xfrm>
            <a:off x="778496" y="673793"/>
            <a:ext cx="3564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AAC70-F591-6085-0FFA-652741E9820E}"/>
              </a:ext>
            </a:extLst>
          </p:cNvPr>
          <p:cNvSpPr txBox="1"/>
          <p:nvPr/>
        </p:nvSpPr>
        <p:spPr>
          <a:xfrm>
            <a:off x="1134096" y="1593928"/>
            <a:ext cx="39526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여정 분석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C00000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탐색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시도 단계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5E2710-1661-54C3-549E-4EFD5EA4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1F59382-420E-325A-F64E-CFAC2B7D9A1F}"/>
              </a:ext>
            </a:extLst>
          </p:cNvPr>
          <p:cNvGrpSpPr/>
          <p:nvPr/>
        </p:nvGrpSpPr>
        <p:grpSpPr>
          <a:xfrm>
            <a:off x="1656018" y="2565493"/>
            <a:ext cx="6189857" cy="863570"/>
            <a:chOff x="3965516" y="2790917"/>
            <a:chExt cx="6189857" cy="8635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1A4AED-4364-3DFF-B042-A7B954DCD037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아들이 적어준 메모를 보고 스마트폰으로 정부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24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접속 시도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CE11071-A8C3-182F-D733-FF1C5784EC1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EF2A624D-335A-6C5B-ADDB-74DFE3DC9FA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70DE7C87-A360-C864-2E7E-D75604D26FB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DC30D8A-7000-58AB-5B30-73C628B5DD9C}"/>
              </a:ext>
            </a:extLst>
          </p:cNvPr>
          <p:cNvGrpSpPr/>
          <p:nvPr/>
        </p:nvGrpSpPr>
        <p:grpSpPr>
          <a:xfrm>
            <a:off x="1656018" y="3648963"/>
            <a:ext cx="6189857" cy="863570"/>
            <a:chOff x="3965516" y="2790917"/>
            <a:chExt cx="6189857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3EAACF-71D4-9750-028D-DDDC851DE8B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작은 글씨와 복잡한 메뉴 때문에 어디서부터 시작할지 몰라 당황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A926832-7DA1-6B18-2A65-0C0E85AE0BE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F4CE3594-3542-1665-8491-A324100B242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3BE845B2-460E-2206-8DA4-3C9539A7F37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5825ECA-EB0C-E37F-8587-FEF067143BDE}"/>
              </a:ext>
            </a:extLst>
          </p:cNvPr>
          <p:cNvGrpSpPr/>
          <p:nvPr/>
        </p:nvGrpSpPr>
        <p:grpSpPr>
          <a:xfrm>
            <a:off x="2352423" y="5773655"/>
            <a:ext cx="7036904" cy="469900"/>
            <a:chOff x="5030469" y="4502150"/>
            <a:chExt cx="5828031" cy="469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D66D81A7-ED5F-09B7-FBD9-D95C8435E74E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18A97D-E038-F948-A6DF-304F369B903C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화면 복잡함과 메뉴 구조로 인한 혼란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1C7BC93-9EA6-5E45-EC19-7D445ADAD5A9}"/>
              </a:ext>
            </a:extLst>
          </p:cNvPr>
          <p:cNvGrpSpPr/>
          <p:nvPr/>
        </p:nvGrpSpPr>
        <p:grpSpPr>
          <a:xfrm>
            <a:off x="1410306" y="4779698"/>
            <a:ext cx="2580669" cy="1091925"/>
            <a:chOff x="1065246" y="3322255"/>
            <a:chExt cx="1743009" cy="1017755"/>
          </a:xfrm>
        </p:grpSpPr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06B21AA3-7B88-8EF9-A4CC-7F2D9A1F3E31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A4B9D69B-637D-425B-5DE1-FFE2EFD06D77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70006B-49BF-9D95-ADA6-6ECC001372BA}"/>
                </a:ext>
              </a:extLst>
            </p:cNvPr>
            <p:cNvSpPr txBox="1"/>
            <p:nvPr/>
          </p:nvSpPr>
          <p:spPr>
            <a:xfrm>
              <a:off x="1293635" y="3478157"/>
              <a:ext cx="1286228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25000"/>
                </a:lnSpc>
                <a:buClr>
                  <a:srgbClr val="4741BE"/>
                </a:buClr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첫 번째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고충점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0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67A20-39AD-C9A2-243B-13886E384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9A992831-713A-C047-17F1-2A05C51214C8}"/>
              </a:ext>
            </a:extLst>
          </p:cNvPr>
          <p:cNvGrpSpPr/>
          <p:nvPr/>
        </p:nvGrpSpPr>
        <p:grpSpPr>
          <a:xfrm>
            <a:off x="0" y="5848584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8C1FB7BD-523B-BE62-D243-15D0646EC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02ADC5C8-C346-7FF5-5EE9-66C806B522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9BBEDC0-D12A-DBA8-EB3B-F498874760BB}"/>
              </a:ext>
            </a:extLst>
          </p:cNvPr>
          <p:cNvGrpSpPr/>
          <p:nvPr/>
        </p:nvGrpSpPr>
        <p:grpSpPr>
          <a:xfrm>
            <a:off x="1340140" y="2431817"/>
            <a:ext cx="4755861" cy="537648"/>
            <a:chOff x="749019" y="2558269"/>
            <a:chExt cx="3441700" cy="537648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C11A4AEE-FDC3-4D88-A66C-13E3B7BFA1FB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F9126C-AE91-BB27-AB74-9C13E94CE2BE}"/>
                </a:ext>
              </a:extLst>
            </p:cNvPr>
            <p:cNvSpPr txBox="1"/>
            <p:nvPr/>
          </p:nvSpPr>
          <p:spPr>
            <a:xfrm>
              <a:off x="1186154" y="2558269"/>
              <a:ext cx="2567431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페르소나 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5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가지 핵심 요소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F7BFAA9-E523-AD93-4390-1E470E5B38C2}"/>
              </a:ext>
            </a:extLst>
          </p:cNvPr>
          <p:cNvGrpSpPr/>
          <p:nvPr/>
        </p:nvGrpSpPr>
        <p:grpSpPr>
          <a:xfrm>
            <a:off x="1340142" y="3204458"/>
            <a:ext cx="4755861" cy="537648"/>
            <a:chOff x="749019" y="2558269"/>
            <a:chExt cx="3441700" cy="537648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68EDA6DF-F08E-A24A-41BB-F9DEB7BBB9EF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F68E6A-3256-EA05-F9EA-F8D8ADDFEF56}"/>
                </a:ext>
              </a:extLst>
            </p:cNvPr>
            <p:cNvSpPr txBox="1"/>
            <p:nvPr/>
          </p:nvSpPr>
          <p:spPr>
            <a:xfrm>
              <a:off x="1158312" y="2558269"/>
              <a:ext cx="2623114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사용자 여정지도 구성 방법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93ED0A8-9BDD-726A-0020-F2669A7DD0F7}"/>
              </a:ext>
            </a:extLst>
          </p:cNvPr>
          <p:cNvGrpSpPr/>
          <p:nvPr/>
        </p:nvGrpSpPr>
        <p:grpSpPr>
          <a:xfrm>
            <a:off x="1340140" y="3963570"/>
            <a:ext cx="4755860" cy="537648"/>
            <a:chOff x="749019" y="2558269"/>
            <a:chExt cx="3441700" cy="537648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86399971-002D-D137-1F2E-1555CA34E143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2ED106-EBCB-5EB9-3F14-620C21C2011C}"/>
                </a:ext>
              </a:extLst>
            </p:cNvPr>
            <p:cNvSpPr txBox="1"/>
            <p:nvPr/>
          </p:nvSpPr>
          <p:spPr>
            <a:xfrm>
              <a:off x="1952950" y="2558269"/>
              <a:ext cx="1033840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보완 기법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FE5D6C7-9584-AC7B-180D-B100B29E9F85}"/>
              </a:ext>
            </a:extLst>
          </p:cNvPr>
          <p:cNvGrpSpPr/>
          <p:nvPr/>
        </p:nvGrpSpPr>
        <p:grpSpPr>
          <a:xfrm>
            <a:off x="1443076" y="4710997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84850D-FC1A-9F95-2158-CC908BB5A23D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컨텍스트 매핑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이해관계자 지도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POV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정의문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C3F7263B-EEEA-2556-5642-ECA384BB37F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069609A7-5466-08E6-4AD5-E9C2566594A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C0833824-F94F-F9D6-F2DA-297703DA298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3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09450-8D51-D416-56D1-1C74466E2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D7E0BE6-AFFC-20DF-AAE4-7D0D0AAB9CE3}"/>
              </a:ext>
            </a:extLst>
          </p:cNvPr>
          <p:cNvSpPr txBox="1"/>
          <p:nvPr/>
        </p:nvSpPr>
        <p:spPr>
          <a:xfrm>
            <a:off x="778496" y="673793"/>
            <a:ext cx="3564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A5028-EEF7-DD9D-DFBB-02F06119D7B2}"/>
              </a:ext>
            </a:extLst>
          </p:cNvPr>
          <p:cNvSpPr txBox="1"/>
          <p:nvPr/>
        </p:nvSpPr>
        <p:spPr>
          <a:xfrm>
            <a:off x="1134096" y="1593928"/>
            <a:ext cx="395268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여정 분석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탐색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C00000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시도 단계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C5476A-54E5-5EDB-101C-DA0AB9E7BE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D5DE9A25-6C6D-7654-CF8A-506F0132CD7A}"/>
              </a:ext>
            </a:extLst>
          </p:cNvPr>
          <p:cNvGrpSpPr/>
          <p:nvPr/>
        </p:nvGrpSpPr>
        <p:grpSpPr>
          <a:xfrm>
            <a:off x="1656018" y="2565493"/>
            <a:ext cx="6189857" cy="463460"/>
            <a:chOff x="3965516" y="2790917"/>
            <a:chExt cx="6189857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47A6F3-4A14-67B5-DEAE-929EEE47843B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회원가입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로그인 시 여러 단계의 본인 인증 시도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9C3A6BB-50B4-A7BB-4571-45B38E82336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394C6FFF-7641-6699-2C7D-7689456A538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AE1DE8BD-12AA-3C6A-CFFB-C9E659C50BC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8F30857-4DF8-6C0D-D968-3D44A57AF66A}"/>
              </a:ext>
            </a:extLst>
          </p:cNvPr>
          <p:cNvGrpSpPr/>
          <p:nvPr/>
        </p:nvGrpSpPr>
        <p:grpSpPr>
          <a:xfrm>
            <a:off x="1656018" y="3429887"/>
            <a:ext cx="6189857" cy="463460"/>
            <a:chOff x="3965516" y="2790917"/>
            <a:chExt cx="6189857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1E3A22-972B-45A4-8851-8D67E22B8BD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인증 절차와 비밀번호 기억 부담으로 좌절감 발생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B91F9C7E-4BF9-3D3A-5D89-2330B9656D5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931A4C8B-D092-AA82-CFE8-BD2DF5462D3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1C78A246-9F2D-92DD-CBD2-0446902E324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F6F272E-5E8E-F7CE-E92E-0295B4E580EA}"/>
              </a:ext>
            </a:extLst>
          </p:cNvPr>
          <p:cNvGrpSpPr/>
          <p:nvPr/>
        </p:nvGrpSpPr>
        <p:grpSpPr>
          <a:xfrm>
            <a:off x="2352423" y="5554582"/>
            <a:ext cx="7036904" cy="469900"/>
            <a:chOff x="5030469" y="4502150"/>
            <a:chExt cx="5828031" cy="469900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A1667E5D-1500-256B-B297-C5219EB5B096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DDD6B5E-B7FE-D5CA-3E18-6E8F87493156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인증 과정이 어렵고 포기하고 싶은 심리적 장벽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70D18592-487A-C106-662E-99AAD9C87A4F}"/>
              </a:ext>
            </a:extLst>
          </p:cNvPr>
          <p:cNvGrpSpPr/>
          <p:nvPr/>
        </p:nvGrpSpPr>
        <p:grpSpPr>
          <a:xfrm>
            <a:off x="1410306" y="4560623"/>
            <a:ext cx="2580671" cy="1091925"/>
            <a:chOff x="1065246" y="3322255"/>
            <a:chExt cx="1743009" cy="1017755"/>
          </a:xfrm>
        </p:grpSpPr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48600E7B-2D09-3519-12EE-5D0F18FBDDE6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B3FCD0BD-D6DB-E066-B45E-67BF4A7C74B1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08C1A4-341E-FB9B-E464-C40B99317559}"/>
                </a:ext>
              </a:extLst>
            </p:cNvPr>
            <p:cNvSpPr txBox="1"/>
            <p:nvPr/>
          </p:nvSpPr>
          <p:spPr>
            <a:xfrm>
              <a:off x="1298509" y="3478157"/>
              <a:ext cx="1276484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25000"/>
                </a:lnSpc>
                <a:buClr>
                  <a:srgbClr val="4741BE"/>
                </a:buClr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두 번째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고충점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4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A7FFF-3DBB-D480-B648-D03C85C87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D3D59B5-73A7-33E8-A748-932C35D96E18}"/>
              </a:ext>
            </a:extLst>
          </p:cNvPr>
          <p:cNvSpPr txBox="1"/>
          <p:nvPr/>
        </p:nvSpPr>
        <p:spPr>
          <a:xfrm>
            <a:off x="778496" y="673793"/>
            <a:ext cx="3564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11C84-FB57-B843-6277-BC0ADE1C2EA3}"/>
              </a:ext>
            </a:extLst>
          </p:cNvPr>
          <p:cNvSpPr txBox="1"/>
          <p:nvPr/>
        </p:nvSpPr>
        <p:spPr>
          <a:xfrm>
            <a:off x="1134095" y="1593928"/>
            <a:ext cx="38337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여정 분석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C00000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이용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완료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/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포기단계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CF6265-99F1-EF2B-8E0F-D837819624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20D203B-1BD1-448A-5AEB-74362F15CEA6}"/>
              </a:ext>
            </a:extLst>
          </p:cNvPr>
          <p:cNvGrpSpPr/>
          <p:nvPr/>
        </p:nvGrpSpPr>
        <p:grpSpPr>
          <a:xfrm>
            <a:off x="3980118" y="2565493"/>
            <a:ext cx="6189857" cy="463460"/>
            <a:chOff x="3965516" y="2790917"/>
            <a:chExt cx="6189857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85494D-94B6-13AF-D215-08FA793477F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건강보험료 납부확인서를 찾기 위해 메뉴를 헤매고 탐색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BCE4B49-44E7-27AF-10BE-FE328E83388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1C99719C-85FE-411C-FB75-9A2F74CE7E7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9FE5071B-AE8F-22FD-BD45-D825B532C2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985DA99-5218-AD21-13F1-DED4EBBDF27C}"/>
              </a:ext>
            </a:extLst>
          </p:cNvPr>
          <p:cNvGrpSpPr/>
          <p:nvPr/>
        </p:nvGrpSpPr>
        <p:grpSpPr>
          <a:xfrm>
            <a:off x="3980118" y="3372737"/>
            <a:ext cx="6592633" cy="463460"/>
            <a:chOff x="3965516" y="2790917"/>
            <a:chExt cx="6592633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8E1B87-1D01-4281-F5E2-37CD1B2391A0}"/>
                </a:ext>
              </a:extLst>
            </p:cNvPr>
            <p:cNvSpPr txBox="1"/>
            <p:nvPr/>
          </p:nvSpPr>
          <p:spPr>
            <a:xfrm>
              <a:off x="4282222" y="2790917"/>
              <a:ext cx="627592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메뉴 구조와 전문용어로 인해 극도의 스트레스와 혼란 경험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CB73E01E-9393-19C3-C8CB-F2DFAA043E6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CB7E3F28-0C77-CC77-84FC-671ED83A85E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EC20D4CE-781E-6A5D-6DFC-ABDE867D6E6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CAF5660-EEB5-7C1A-6A7D-704CDF21BCB7}"/>
              </a:ext>
            </a:extLst>
          </p:cNvPr>
          <p:cNvGrpSpPr/>
          <p:nvPr/>
        </p:nvGrpSpPr>
        <p:grpSpPr>
          <a:xfrm>
            <a:off x="4676523" y="5154530"/>
            <a:ext cx="7036904" cy="469900"/>
            <a:chOff x="5030469" y="4502150"/>
            <a:chExt cx="5828031" cy="469900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5CB66FD3-9F79-3D93-C924-744E2096647C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01F057-D9D4-E987-8129-3A7BCECBF80D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원하는 서류를 찾기 어려워 자신감 상실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243092B-7CB4-35B2-9DFF-BE9037BC0E6E}"/>
              </a:ext>
            </a:extLst>
          </p:cNvPr>
          <p:cNvGrpSpPr/>
          <p:nvPr/>
        </p:nvGrpSpPr>
        <p:grpSpPr>
          <a:xfrm>
            <a:off x="3734406" y="4160573"/>
            <a:ext cx="2580669" cy="1091925"/>
            <a:chOff x="1065246" y="3322255"/>
            <a:chExt cx="1743009" cy="1017755"/>
          </a:xfrm>
        </p:grpSpPr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A5334081-2576-EB89-6CE2-234DED2F6D7C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8D03F47F-F6BD-821F-6810-43BDCAFDD86B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06459B-4C15-2BDF-846F-87D2D1B2C985}"/>
                </a:ext>
              </a:extLst>
            </p:cNvPr>
            <p:cNvSpPr txBox="1"/>
            <p:nvPr/>
          </p:nvSpPr>
          <p:spPr>
            <a:xfrm>
              <a:off x="1293635" y="3478157"/>
              <a:ext cx="1286228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25000"/>
                </a:lnSpc>
                <a:buClr>
                  <a:srgbClr val="4741BE"/>
                </a:buClr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세 번째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고충점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4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AEE30-CE85-873F-2A31-E53D0003F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9D0DC4F-D138-C0F4-39DE-D29B0D7774AC}"/>
              </a:ext>
            </a:extLst>
          </p:cNvPr>
          <p:cNvSpPr txBox="1"/>
          <p:nvPr/>
        </p:nvSpPr>
        <p:spPr>
          <a:xfrm>
            <a:off x="778496" y="673793"/>
            <a:ext cx="3564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FAAA4-28FC-32CE-271F-9031114FF7EC}"/>
              </a:ext>
            </a:extLst>
          </p:cNvPr>
          <p:cNvSpPr txBox="1"/>
          <p:nvPr/>
        </p:nvSpPr>
        <p:spPr>
          <a:xfrm>
            <a:off x="1134095" y="1593928"/>
            <a:ext cx="38337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여정 분석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이용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C00000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완료</a:t>
            </a:r>
            <a:r>
              <a:rPr lang="en-US" altLang="ko-KR" sz="2300" spc="-80" dirty="0">
                <a:solidFill>
                  <a:srgbClr val="C00000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/</a:t>
            </a:r>
            <a:r>
              <a:rPr lang="ko-KR" altLang="en-US" sz="2300" spc="-80" dirty="0">
                <a:solidFill>
                  <a:srgbClr val="C00000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포기단계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EFFB81-7B8F-7DD9-25F6-C45FCEEB83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8861578C-39CF-2AC8-E75E-9152536AC7DD}"/>
              </a:ext>
            </a:extLst>
          </p:cNvPr>
          <p:cNvGrpSpPr/>
          <p:nvPr/>
        </p:nvGrpSpPr>
        <p:grpSpPr>
          <a:xfrm>
            <a:off x="3980118" y="2565492"/>
            <a:ext cx="6189857" cy="863570"/>
            <a:chOff x="3965516" y="2790917"/>
            <a:chExt cx="6189857" cy="8635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CA1EDA-72BE-A684-06E5-8A454293BD48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오류 메시지를 보고 온라인 시도를 포기하고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다음 날 주민센터 방문 결정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CB3F7603-3F93-4F2C-E330-64DE0682776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1E12D055-A19F-8F52-40EC-967A2BB1532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B5812723-595D-B58D-7702-30E4281E32F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03FD46F-6668-0DE8-7415-E1D6AAC76A1D}"/>
              </a:ext>
            </a:extLst>
          </p:cNvPr>
          <p:cNvGrpSpPr/>
          <p:nvPr/>
        </p:nvGrpSpPr>
        <p:grpSpPr>
          <a:xfrm>
            <a:off x="3980118" y="3591811"/>
            <a:ext cx="6592633" cy="863570"/>
            <a:chOff x="3965516" y="2790917"/>
            <a:chExt cx="6592633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227970-26A6-265D-00A2-0CF11DAEE3EF}"/>
                </a:ext>
              </a:extLst>
            </p:cNvPr>
            <p:cNvSpPr txBox="1"/>
            <p:nvPr/>
          </p:nvSpPr>
          <p:spPr>
            <a:xfrm>
              <a:off x="4282222" y="2790917"/>
              <a:ext cx="627592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느끼는 감정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실패감과 체념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동시에 주민센터가 확실하다는 안도감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76FAAA10-44E4-73BE-9439-512504234B1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8F38AD91-2BF3-EACC-D30F-6DE5752B87A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A826F940-FBFE-8464-5987-B8903B50C2D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6EA81C5-1440-C5F8-85D2-6A666211EA08}"/>
              </a:ext>
            </a:extLst>
          </p:cNvPr>
          <p:cNvGrpSpPr/>
          <p:nvPr/>
        </p:nvGrpSpPr>
        <p:grpSpPr>
          <a:xfrm>
            <a:off x="4676523" y="5668882"/>
            <a:ext cx="7036904" cy="469900"/>
            <a:chOff x="5030469" y="4502150"/>
            <a:chExt cx="5828031" cy="469900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B53F74C0-49DD-0BFD-F06A-E0D875ADAF75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B92033-8EFF-F62A-C4E1-4883D65CB066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오류 발생 시 해결 방법 부재와 실시간 도움 부족으로 포기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FB8A71F-B51D-9B33-9853-7E429377E42F}"/>
              </a:ext>
            </a:extLst>
          </p:cNvPr>
          <p:cNvGrpSpPr/>
          <p:nvPr/>
        </p:nvGrpSpPr>
        <p:grpSpPr>
          <a:xfrm>
            <a:off x="3734406" y="4674923"/>
            <a:ext cx="2580669" cy="1091925"/>
            <a:chOff x="1065246" y="3322255"/>
            <a:chExt cx="1743009" cy="1017755"/>
          </a:xfrm>
        </p:grpSpPr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CECE2E4-AA59-F20C-6EFB-8053FF17B829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D6A48D7C-4E64-BA4C-4703-341D18BC6585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E9626B-8B1B-5396-F2C6-E421A9C077CD}"/>
                </a:ext>
              </a:extLst>
            </p:cNvPr>
            <p:cNvSpPr txBox="1"/>
            <p:nvPr/>
          </p:nvSpPr>
          <p:spPr>
            <a:xfrm>
              <a:off x="1293635" y="3478157"/>
              <a:ext cx="1286228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25000"/>
                </a:lnSpc>
                <a:buClr>
                  <a:srgbClr val="4741BE"/>
                </a:buClr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네 번째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고충점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00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F577E-5550-1DB0-BE09-5416C3D7D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25546BD-6E02-9BE5-C51F-AF80E25425D9}"/>
              </a:ext>
            </a:extLst>
          </p:cNvPr>
          <p:cNvSpPr txBox="1"/>
          <p:nvPr/>
        </p:nvSpPr>
        <p:spPr>
          <a:xfrm>
            <a:off x="778496" y="673793"/>
            <a:ext cx="3564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작성 실습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55E2D-5735-1E76-150A-6AC2FFBC0D57}"/>
              </a:ext>
            </a:extLst>
          </p:cNvPr>
          <p:cNvSpPr txBox="1"/>
          <p:nvPr/>
        </p:nvSpPr>
        <p:spPr>
          <a:xfrm>
            <a:off x="1134095" y="1593928"/>
            <a:ext cx="22579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핵심적인 고충점들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525E48-57D4-9F2D-056A-D69FF8760D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8F5B2D8-16FC-FD3D-090E-C836E440B762}"/>
              </a:ext>
            </a:extLst>
          </p:cNvPr>
          <p:cNvGrpSpPr/>
          <p:nvPr/>
        </p:nvGrpSpPr>
        <p:grpSpPr>
          <a:xfrm>
            <a:off x="1684306" y="2191780"/>
            <a:ext cx="8831295" cy="571286"/>
            <a:chOff x="1013126" y="1841927"/>
            <a:chExt cx="8831295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9732BC-A4BB-2A96-02E8-3B275E94170F}"/>
                </a:ext>
              </a:extLst>
            </p:cNvPr>
            <p:cNvSpPr txBox="1"/>
            <p:nvPr/>
          </p:nvSpPr>
          <p:spPr>
            <a:xfrm>
              <a:off x="1013126" y="1841927"/>
              <a:ext cx="883129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작은 글씨와 복잡한 인터페이스 때문에 접근성 떨어짐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89D2E3A3-CDF1-5EE1-4919-FC933FA03B4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C148478-F6C9-9487-167E-BE1DEBECEA51}"/>
              </a:ext>
            </a:extLst>
          </p:cNvPr>
          <p:cNvGrpSpPr/>
          <p:nvPr/>
        </p:nvGrpSpPr>
        <p:grpSpPr>
          <a:xfrm>
            <a:off x="1684306" y="2969410"/>
            <a:ext cx="8831295" cy="571286"/>
            <a:chOff x="1013126" y="1841927"/>
            <a:chExt cx="8831295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AFE1E9-23BA-1202-23F2-419F87B3F808}"/>
                </a:ext>
              </a:extLst>
            </p:cNvPr>
            <p:cNvSpPr txBox="1"/>
            <p:nvPr/>
          </p:nvSpPr>
          <p:spPr>
            <a:xfrm>
              <a:off x="1013126" y="1841927"/>
              <a:ext cx="883129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비밀번호 설정과 다단계 본인 인증이 큰 장벽이 됨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53E0B9A6-5913-A7FB-CA0D-5EBA05F3CFC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A171FF3-C44C-A2B7-F0BF-F02E99EA446D}"/>
              </a:ext>
            </a:extLst>
          </p:cNvPr>
          <p:cNvGrpSpPr/>
          <p:nvPr/>
        </p:nvGrpSpPr>
        <p:grpSpPr>
          <a:xfrm>
            <a:off x="1684306" y="3747040"/>
            <a:ext cx="8831295" cy="571286"/>
            <a:chOff x="1013126" y="1841927"/>
            <a:chExt cx="883129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B5417C-81EC-82E9-9A83-1D79900850FB}"/>
                </a:ext>
              </a:extLst>
            </p:cNvPr>
            <p:cNvSpPr txBox="1"/>
            <p:nvPr/>
          </p:nvSpPr>
          <p:spPr>
            <a:xfrm>
              <a:off x="1013126" y="1841927"/>
              <a:ext cx="883129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원하는 서류 찾기 어려운 정보 구조 문제가 있음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10B3C728-1290-58D4-F4DA-A4ABF812096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9428EAA-6845-3740-2CC6-36958CE2185B}"/>
              </a:ext>
            </a:extLst>
          </p:cNvPr>
          <p:cNvGrpSpPr/>
          <p:nvPr/>
        </p:nvGrpSpPr>
        <p:grpSpPr>
          <a:xfrm>
            <a:off x="1684306" y="4524670"/>
            <a:ext cx="8831295" cy="571286"/>
            <a:chOff x="1013126" y="1841927"/>
            <a:chExt cx="8831295" cy="5712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06F4DF-47A0-EE2F-637E-1868665D724A}"/>
                </a:ext>
              </a:extLst>
            </p:cNvPr>
            <p:cNvSpPr txBox="1"/>
            <p:nvPr/>
          </p:nvSpPr>
          <p:spPr>
            <a:xfrm>
              <a:off x="1013126" y="1841927"/>
              <a:ext cx="883129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오류 발생 시 해결 방법 없어 좌절감을 느낌</a:t>
              </a: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BDCABDB1-8256-C25E-4FB2-FFE879AE0E3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3C42C4C-3196-AE9B-3CF8-CB2B1FB01213}"/>
              </a:ext>
            </a:extLst>
          </p:cNvPr>
          <p:cNvGrpSpPr/>
          <p:nvPr/>
        </p:nvGrpSpPr>
        <p:grpSpPr>
          <a:xfrm>
            <a:off x="1684306" y="5302298"/>
            <a:ext cx="8831295" cy="571286"/>
            <a:chOff x="1013126" y="1841927"/>
            <a:chExt cx="8831295" cy="5712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3D20DE-F39C-CFBC-B444-8849E0568514}"/>
                </a:ext>
              </a:extLst>
            </p:cNvPr>
            <p:cNvSpPr txBox="1"/>
            <p:nvPr/>
          </p:nvSpPr>
          <p:spPr>
            <a:xfrm>
              <a:off x="1013126" y="1841927"/>
              <a:ext cx="883129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실시간 도움 받을 채널 없어 전체 과정에서 지원 부족</a:t>
              </a: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62791421-18F1-DE86-0730-378220F346A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8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792A8-C83B-EDEC-A8B2-410770B42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AB3CF5-2EA4-8BA1-5DD8-716364F9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B28FD6-E247-2833-D652-A552011F6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D7EA8-197A-1256-A46A-615E2FEE1A25}"/>
              </a:ext>
            </a:extLst>
          </p:cNvPr>
          <p:cNvSpPr txBox="1"/>
          <p:nvPr/>
        </p:nvSpPr>
        <p:spPr>
          <a:xfrm>
            <a:off x="731231" y="2529890"/>
            <a:ext cx="107295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0FFC4B1B-AAB5-3019-4428-726218263AAC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50058A97-56E6-83F4-0935-F5571A425D3A}"/>
              </a:ext>
            </a:extLst>
          </p:cNvPr>
          <p:cNvCxnSpPr>
            <a:cxnSpLocks/>
          </p:cNvCxnSpPr>
          <p:nvPr/>
        </p:nvCxnSpPr>
        <p:spPr>
          <a:xfrm>
            <a:off x="10297186" y="1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8771AE1D-6AB9-3D06-F373-3C6DAAC3CE07}"/>
              </a:ext>
            </a:extLst>
          </p:cNvPr>
          <p:cNvCxnSpPr>
            <a:cxnSpLocks/>
          </p:cNvCxnSpPr>
          <p:nvPr/>
        </p:nvCxnSpPr>
        <p:spPr>
          <a:xfrm flipH="1" flipV="1">
            <a:off x="1" y="4963186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0640925-A069-C7CC-5200-A5EEC928FF32}"/>
              </a:ext>
            </a:extLst>
          </p:cNvPr>
          <p:cNvGrpSpPr/>
          <p:nvPr/>
        </p:nvGrpSpPr>
        <p:grpSpPr>
          <a:xfrm>
            <a:off x="5684586" y="1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8B9D710-F8CE-4171-FCA5-4195895A61EC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A419D1F-10FF-26D8-D2F5-7B4198FD530E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0DA18D7-371A-510C-79F6-405CCFE5985F}"/>
              </a:ext>
            </a:extLst>
          </p:cNvPr>
          <p:cNvSpPr txBox="1"/>
          <p:nvPr/>
        </p:nvSpPr>
        <p:spPr>
          <a:xfrm>
            <a:off x="5692566" y="1593371"/>
            <a:ext cx="50206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B71A08-FE94-D9DB-036F-9EF8BB2F26AD}"/>
              </a:ext>
            </a:extLst>
          </p:cNvPr>
          <p:cNvSpPr txBox="1"/>
          <p:nvPr/>
        </p:nvSpPr>
        <p:spPr>
          <a:xfrm>
            <a:off x="6014939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25C604C-B1A0-DA5A-D34E-E47CA2DB3EA7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A1E75F22-CFE4-2594-DA4F-9252EF8F6D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711AD29F-A2B1-42A9-48A1-0B050F0EF3F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B20ADF3B-3E30-58E6-04B7-9EE446A8CD3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900ACD1-0322-F6A4-921A-A3809E55C243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A9D8B042-F7C2-B56E-027C-C057AA07B548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A702D159-BEB1-A6CC-367E-E869286F1AF5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ECE0DAD8-BBE2-0473-6AFC-8D7EBA6234BC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296512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4686C-8835-698E-2B52-3BBEEDB4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44BCA85-761E-90DE-2216-A80130BC9CF5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66ACF-8251-DC30-D2B9-9A417C54C8EC}"/>
              </a:ext>
            </a:extLst>
          </p:cNvPr>
          <p:cNvSpPr txBox="1"/>
          <p:nvPr/>
        </p:nvSpPr>
        <p:spPr>
          <a:xfrm>
            <a:off x="1134096" y="1593928"/>
            <a:ext cx="13478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F22F5D-5487-4B57-3636-B92A2D9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9E30E5CC-F35E-BB50-EC4B-93CF2F323F9D}"/>
              </a:ext>
            </a:extLst>
          </p:cNvPr>
          <p:cNvGrpSpPr/>
          <p:nvPr/>
        </p:nvGrpSpPr>
        <p:grpSpPr>
          <a:xfrm>
            <a:off x="1332168" y="2965543"/>
            <a:ext cx="6189857" cy="863570"/>
            <a:chOff x="3965516" y="2790917"/>
            <a:chExt cx="6189857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200074-5FE4-DF88-114E-A84144B9FF4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페르소나와 여정지도를 통해 어떤 핵심 인사이트를 발견하였는가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DA90DE34-0F1A-A436-C826-5E919D42AFE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0EA67F10-5546-EC12-518D-26A7F480BFC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7E2E7B5B-8513-5425-E095-0B4F3F94C0A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3432838-14AF-3312-5FE3-843330DA019C}"/>
              </a:ext>
            </a:extLst>
          </p:cNvPr>
          <p:cNvGrpSpPr/>
          <p:nvPr/>
        </p:nvGrpSpPr>
        <p:grpSpPr>
          <a:xfrm>
            <a:off x="1332168" y="3976604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2CAD8C-EDB4-E39F-E231-24847B889A9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구체적인 정책 개선 방안으로 이어질 수 있는가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73A8531C-6732-9180-F94C-A539CA5E5ED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6EA308DD-0B0D-5B4B-6630-875499A1699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68A9D388-715D-0FF0-60E7-DF3365D1FED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E1AE06E-2A86-FCA9-55CD-47E8B757B71D}"/>
              </a:ext>
            </a:extLst>
          </p:cNvPr>
          <p:cNvSpPr txBox="1"/>
          <p:nvPr/>
        </p:nvSpPr>
        <p:spPr>
          <a:xfrm>
            <a:off x="2846173" y="4995841"/>
            <a:ext cx="4329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공감기법의 진정한 가치</a:t>
            </a:r>
          </a:p>
        </p:txBody>
      </p:sp>
    </p:spTree>
    <p:extLst>
      <p:ext uri="{BB962C8B-B14F-4D97-AF65-F5344CB8AC3E}">
        <p14:creationId xmlns:p14="http://schemas.microsoft.com/office/powerpoint/2010/main" val="36187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C23C9-8D25-3C81-97B5-6CB75F4B4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357D159-4CD6-E2A6-72A0-7271E3F7D05F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B4546-6AAB-57A2-A488-207BB18D399B}"/>
              </a:ext>
            </a:extLst>
          </p:cNvPr>
          <p:cNvSpPr txBox="1"/>
          <p:nvPr/>
        </p:nvSpPr>
        <p:spPr>
          <a:xfrm>
            <a:off x="1134096" y="1593928"/>
            <a:ext cx="13478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E7BC3C-1FF4-8C16-77CC-2A6A36377A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D1A511F-C6FB-AF0C-6B04-850BE937F589}"/>
              </a:ext>
            </a:extLst>
          </p:cNvPr>
          <p:cNvGrpSpPr/>
          <p:nvPr/>
        </p:nvGrpSpPr>
        <p:grpSpPr>
          <a:xfrm>
            <a:off x="1032957" y="2510892"/>
            <a:ext cx="5393058" cy="630942"/>
            <a:chOff x="4374206" y="2798058"/>
            <a:chExt cx="5393058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013F12-3E4B-7C71-CFF7-FA02B09571DC}"/>
                </a:ext>
              </a:extLst>
            </p:cNvPr>
            <p:cNvSpPr txBox="1"/>
            <p:nvPr/>
          </p:nvSpPr>
          <p:spPr>
            <a:xfrm>
              <a:off x="4943315" y="2798058"/>
              <a:ext cx="48239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통찰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(Insight)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발견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286CE92-B2E5-11D8-E08A-55420994FBF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8D1B2B2A-914A-01E2-0768-4B85DAC60E2E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E5A2352-90A2-F332-7283-9933C42A3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F0C8DF4-153F-E71A-9AB7-B9FF0664C7F0}"/>
              </a:ext>
            </a:extLst>
          </p:cNvPr>
          <p:cNvGrpSpPr/>
          <p:nvPr/>
        </p:nvGrpSpPr>
        <p:grpSpPr>
          <a:xfrm>
            <a:off x="1506826" y="3354708"/>
            <a:ext cx="6738805" cy="571286"/>
            <a:chOff x="1013127" y="1841927"/>
            <a:chExt cx="673880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9E3C10-75E2-009E-8BC5-13F8E0C05E32}"/>
                </a:ext>
              </a:extLst>
            </p:cNvPr>
            <p:cNvSpPr txBox="1"/>
            <p:nvPr/>
          </p:nvSpPr>
          <p:spPr>
            <a:xfrm>
              <a:off x="1013127" y="1841927"/>
              <a:ext cx="67388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기술 능력 부족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 아닌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설계의 문제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29E3F9DF-99EE-95F8-9898-752D2CF094B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4FDFF1D-5A59-D767-5D5C-F68AF3BD4A14}"/>
              </a:ext>
            </a:extLst>
          </p:cNvPr>
          <p:cNvGrpSpPr/>
          <p:nvPr/>
        </p:nvGrpSpPr>
        <p:grpSpPr>
          <a:xfrm>
            <a:off x="2054291" y="4007273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B5AAA2-4EC0-8A1D-A59B-FE7DB90559E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흔히 생각하는 것과 달리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문제는 사용자의 능력이 아니라 서비스의 불친절한 설계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EED3E1E-7045-2D6B-733A-98476681439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9E175D70-1D0D-DBF1-21A6-0C4B3DE6065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5D48300C-7D2B-BD91-08BA-ACD761B897C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30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CE040-1AF6-9DFE-1095-DF0B677A9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0998AB1-7B72-B1DE-47C0-162404BF2747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6CE3B-8352-AC0C-8615-8D802E4B6198}"/>
              </a:ext>
            </a:extLst>
          </p:cNvPr>
          <p:cNvSpPr txBox="1"/>
          <p:nvPr/>
        </p:nvSpPr>
        <p:spPr>
          <a:xfrm>
            <a:off x="1134096" y="1593928"/>
            <a:ext cx="13478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41E4B2-6678-B914-3F43-2F81104819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D8106C7-ADB5-9423-7519-9E2284C5EB5F}"/>
              </a:ext>
            </a:extLst>
          </p:cNvPr>
          <p:cNvGrpSpPr/>
          <p:nvPr/>
        </p:nvGrpSpPr>
        <p:grpSpPr>
          <a:xfrm>
            <a:off x="1032957" y="2510892"/>
            <a:ext cx="5393058" cy="630942"/>
            <a:chOff x="4374206" y="2798058"/>
            <a:chExt cx="5393058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78A795-E03A-AB5F-F232-FC989E43CFC3}"/>
                </a:ext>
              </a:extLst>
            </p:cNvPr>
            <p:cNvSpPr txBox="1"/>
            <p:nvPr/>
          </p:nvSpPr>
          <p:spPr>
            <a:xfrm>
              <a:off x="4943315" y="2798058"/>
              <a:ext cx="48239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통찰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(Insight)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발견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1E80592-FF78-BD7A-9248-BCE12399A30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7EC02A7B-211D-888C-935B-8A9B96B1050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7C3677E-40D4-F1FF-4927-2B2BAB7F2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3DB5AA4-332A-F3E2-800B-C649822040AA}"/>
              </a:ext>
            </a:extLst>
          </p:cNvPr>
          <p:cNvGrpSpPr/>
          <p:nvPr/>
        </p:nvGrpSpPr>
        <p:grpSpPr>
          <a:xfrm>
            <a:off x="1506826" y="3354708"/>
            <a:ext cx="6738805" cy="571286"/>
            <a:chOff x="1013127" y="1841927"/>
            <a:chExt cx="673880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92E019-4F3C-3231-0752-FC54100209CA}"/>
                </a:ext>
              </a:extLst>
            </p:cNvPr>
            <p:cNvSpPr txBox="1"/>
            <p:nvPr/>
          </p:nvSpPr>
          <p:spPr>
            <a:xfrm>
              <a:off x="1013127" y="1841927"/>
              <a:ext cx="67388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가장 큰 장벽은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두려움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’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217AC70E-C229-7BB0-F2AB-71B1AE9B06B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579C8FB-734A-DC95-C82C-770A8CD86BEB}"/>
              </a:ext>
            </a:extLst>
          </p:cNvPr>
          <p:cNvGrpSpPr/>
          <p:nvPr/>
        </p:nvGrpSpPr>
        <p:grpSpPr>
          <a:xfrm>
            <a:off x="2054291" y="4007272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D9807E-6D2B-15A8-02E4-2B42CDAEF4E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할머니를 포기하게 만든 것은 복잡한 시스템 그 자체가 아닌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실수할까 봐 무서워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불안감임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6AC52DF-87BC-37C8-C28F-CBCD9E0B73D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CE5CF560-6BCB-4C66-4D1C-FBF2D7996C7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7B36CABC-E829-D366-80A7-7281330908B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12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33062-308B-08FE-034D-CD5F9270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31679AB-E7C9-D6D2-53FD-32C41AD8E164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65B37-921F-9A9C-DED6-4EB591C5201F}"/>
              </a:ext>
            </a:extLst>
          </p:cNvPr>
          <p:cNvSpPr txBox="1"/>
          <p:nvPr/>
        </p:nvSpPr>
        <p:spPr>
          <a:xfrm>
            <a:off x="1134096" y="1593928"/>
            <a:ext cx="13478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1B9674-3E14-145E-4E83-D68BF55F0E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6D2F6A4-AA0E-38CA-3EFA-A92A97AA3689}"/>
              </a:ext>
            </a:extLst>
          </p:cNvPr>
          <p:cNvGrpSpPr/>
          <p:nvPr/>
        </p:nvGrpSpPr>
        <p:grpSpPr>
          <a:xfrm>
            <a:off x="1032957" y="2510892"/>
            <a:ext cx="5393058" cy="630942"/>
            <a:chOff x="4374206" y="2798058"/>
            <a:chExt cx="5393058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ADD06C-D2B2-CDE9-9E38-44C46961FA21}"/>
                </a:ext>
              </a:extLst>
            </p:cNvPr>
            <p:cNvSpPr txBox="1"/>
            <p:nvPr/>
          </p:nvSpPr>
          <p:spPr>
            <a:xfrm>
              <a:off x="4943315" y="2798058"/>
              <a:ext cx="48239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통찰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(Insight)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발견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E9ADDCD8-182A-2D19-BF64-2408CED44BE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F24B899E-9DB8-206A-ACE2-BD9BF64095D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ED912A0-7EDD-F09A-3189-322A6C475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52515E0-C43B-89CB-3C8E-CD8AE82EADA5}"/>
              </a:ext>
            </a:extLst>
          </p:cNvPr>
          <p:cNvGrpSpPr/>
          <p:nvPr/>
        </p:nvGrpSpPr>
        <p:grpSpPr>
          <a:xfrm>
            <a:off x="1506826" y="3354708"/>
            <a:ext cx="6738805" cy="571286"/>
            <a:chOff x="1013127" y="1841927"/>
            <a:chExt cx="673880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1A10C2-FAAD-9F4E-B14F-5DCE1F0E1987}"/>
                </a:ext>
              </a:extLst>
            </p:cNvPr>
            <p:cNvSpPr txBox="1"/>
            <p:nvPr/>
          </p:nvSpPr>
          <p:spPr>
            <a:xfrm>
              <a:off x="1013127" y="1841927"/>
              <a:ext cx="67388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문제는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지원 채널의 부재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C0376989-FA50-3789-4C1D-6356F678B47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866DF8D-9E82-894D-F9AC-70C2DB2E5DD0}"/>
              </a:ext>
            </a:extLst>
          </p:cNvPr>
          <p:cNvGrpSpPr/>
          <p:nvPr/>
        </p:nvGrpSpPr>
        <p:grpSpPr>
          <a:xfrm>
            <a:off x="2054291" y="4007273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24C519-C89F-20C8-D305-67C3EF31C4F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모든 시스템이 완벽할 수 없기에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어려움에 처했을 때 도움을 받을 수 있는 채널이 필수적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D63B7EA-81F2-45E6-C367-6EE1EF3F2C9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AF99FB23-8D2B-0C63-5E83-B6F6BF387E3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1D04D0A1-DE47-15AD-5138-23C1B92EF7A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3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5E087-783E-DFAF-869A-F9B76DDDB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4061BD3-F705-38CE-B9BB-6EB1EF47F975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EA130-3261-BA8F-02E5-BDC23317A0D0}"/>
              </a:ext>
            </a:extLst>
          </p:cNvPr>
          <p:cNvSpPr txBox="1"/>
          <p:nvPr/>
        </p:nvSpPr>
        <p:spPr>
          <a:xfrm>
            <a:off x="1134096" y="1593928"/>
            <a:ext cx="13478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8DD967-C6DC-2ECF-8A3C-E1327C227B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70442F8-4A4A-E4BD-27FF-0B8293E827D4}"/>
              </a:ext>
            </a:extLst>
          </p:cNvPr>
          <p:cNvGrpSpPr/>
          <p:nvPr/>
        </p:nvGrpSpPr>
        <p:grpSpPr>
          <a:xfrm>
            <a:off x="1032957" y="2510892"/>
            <a:ext cx="5393058" cy="630942"/>
            <a:chOff x="4374206" y="2798058"/>
            <a:chExt cx="5393058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7DC57F-40B7-2FED-46A6-92C2602DF71C}"/>
                </a:ext>
              </a:extLst>
            </p:cNvPr>
            <p:cNvSpPr txBox="1"/>
            <p:nvPr/>
          </p:nvSpPr>
          <p:spPr>
            <a:xfrm>
              <a:off x="4943315" y="2798058"/>
              <a:ext cx="48239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통찰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(Insight)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발견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024D376-8F80-6D2D-A544-798D63ADC37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C75B2982-A27F-C394-04E9-F59C3118AF7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9033E49-966A-71D9-921D-0E68CAA13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09DCE63-8FA5-EE9B-9B74-3D38AD3FCE9C}"/>
              </a:ext>
            </a:extLst>
          </p:cNvPr>
          <p:cNvGrpSpPr/>
          <p:nvPr/>
        </p:nvGrpSpPr>
        <p:grpSpPr>
          <a:xfrm>
            <a:off x="1506826" y="3354708"/>
            <a:ext cx="6738805" cy="571286"/>
            <a:chOff x="1013127" y="1841927"/>
            <a:chExt cx="673880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7B643A-20BF-A527-79B2-BF9339B41324}"/>
                </a:ext>
              </a:extLst>
            </p:cNvPr>
            <p:cNvSpPr txBox="1"/>
            <p:nvPr/>
          </p:nvSpPr>
          <p:spPr>
            <a:xfrm>
              <a:off x="1013127" y="1841927"/>
              <a:ext cx="67388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‘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빠른 서비스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’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보다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‘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확실한 서비스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’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를 원함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B0ED0188-74C4-A359-438A-EF1040B8ADD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81D6CA7-A263-E162-BC7C-31058CFF1AF0}"/>
              </a:ext>
            </a:extLst>
          </p:cNvPr>
          <p:cNvGrpSpPr/>
          <p:nvPr/>
        </p:nvGrpSpPr>
        <p:grpSpPr>
          <a:xfrm>
            <a:off x="2054291" y="4007273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CCD9C6-E072-BDD6-6287-4BBFCF6C009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속도와 편리함보다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그래도 주민센터 가면 확실하니까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신뢰와 안전성을 우선함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33EC948-97A6-3A9F-91BD-BDF9D2D75C4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882105F1-4217-37A0-6E68-179E0B2A77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393A8D8A-AF5D-69E0-2AD0-73E785CFD87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43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E0471-53F3-869F-FA74-680F66EA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36C5D76B-BD35-3C5E-C88B-A9D468228D6C}"/>
              </a:ext>
            </a:extLst>
          </p:cNvPr>
          <p:cNvGrpSpPr/>
          <p:nvPr/>
        </p:nvGrpSpPr>
        <p:grpSpPr>
          <a:xfrm>
            <a:off x="0" y="5848584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86AFB20-21ED-B849-86FF-9394C5F55D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0F804380-9136-0FA6-DA0D-57C338A938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39564E-25C5-96F5-F773-E725E80C59D8}"/>
              </a:ext>
            </a:extLst>
          </p:cNvPr>
          <p:cNvSpPr txBox="1"/>
          <p:nvPr/>
        </p:nvSpPr>
        <p:spPr>
          <a:xfrm flipH="1">
            <a:off x="2606510" y="2694259"/>
            <a:ext cx="5598284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이론은 알겠는데 실제로는 어떻게 만들지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41F5F-FA6A-B383-E0EF-8D7F3185A123}"/>
              </a:ext>
            </a:extLst>
          </p:cNvPr>
          <p:cNvSpPr txBox="1"/>
          <p:nvPr/>
        </p:nvSpPr>
        <p:spPr>
          <a:xfrm flipH="1">
            <a:off x="2606510" y="3362537"/>
            <a:ext cx="5598284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인터뷰 데이터가 주어지면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어디서부터 시작하지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CCADBF8-60A8-732C-00E9-A540D4E1F059}"/>
              </a:ext>
            </a:extLst>
          </p:cNvPr>
          <p:cNvGrpSpPr/>
          <p:nvPr/>
        </p:nvGrpSpPr>
        <p:grpSpPr>
          <a:xfrm>
            <a:off x="1055688" y="2441633"/>
            <a:ext cx="2243732" cy="2243732"/>
            <a:chOff x="3891852" y="2616200"/>
            <a:chExt cx="1878814" cy="1878814"/>
          </a:xfrm>
        </p:grpSpPr>
        <p:sp>
          <p:nvSpPr>
            <p:cNvPr id="23" name="사각형: 잘린 대각선 방향 모서리 22">
              <a:extLst>
                <a:ext uri="{FF2B5EF4-FFF2-40B4-BE49-F238E27FC236}">
                  <a16:creationId xmlns:a16="http://schemas.microsoft.com/office/drawing/2014/main" id="{1219A3A0-1CF0-DF6C-9EE2-6C2376C927BD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EB3766C3-093E-A76F-89AF-858DFE72D85A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0654F7-907F-C346-E3D4-5D435B43DAA6}"/>
                </a:ext>
              </a:extLst>
            </p:cNvPr>
            <p:cNvSpPr txBox="1"/>
            <p:nvPr/>
          </p:nvSpPr>
          <p:spPr>
            <a:xfrm>
              <a:off x="4496758" y="3311416"/>
              <a:ext cx="668999" cy="48838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목표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4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73377-038B-077D-6DB5-C89F710F8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CB9A848-FCCE-D1B6-076D-26C81CC28968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78107-8CE3-3627-DE1B-22DAAD187601}"/>
              </a:ext>
            </a:extLst>
          </p:cNvPr>
          <p:cNvSpPr txBox="1"/>
          <p:nvPr/>
        </p:nvSpPr>
        <p:spPr>
          <a:xfrm>
            <a:off x="1134096" y="1593928"/>
            <a:ext cx="13478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5037D4-5A34-9D46-0024-534434127D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510A9FB4-A38C-AE89-03A7-F31D6287A483}"/>
              </a:ext>
            </a:extLst>
          </p:cNvPr>
          <p:cNvGrpSpPr/>
          <p:nvPr/>
        </p:nvGrpSpPr>
        <p:grpSpPr>
          <a:xfrm>
            <a:off x="1032957" y="2510892"/>
            <a:ext cx="5393058" cy="630942"/>
            <a:chOff x="4374206" y="2798058"/>
            <a:chExt cx="5393058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7BD513-0425-162C-FEFC-02E2BE9F6285}"/>
                </a:ext>
              </a:extLst>
            </p:cNvPr>
            <p:cNvSpPr txBox="1"/>
            <p:nvPr/>
          </p:nvSpPr>
          <p:spPr>
            <a:xfrm>
              <a:off x="4943315" y="2798058"/>
              <a:ext cx="48239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통찰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(Insight)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발견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34CDA2B-1683-7732-BF6D-8052CE73CEF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4A54582-5689-798E-642D-CAF12A1A381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1080B71-3AE7-2BDB-F8F8-D69EB4A1F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EB62AE1-A04F-1EBF-B633-1FC6C5C681A8}"/>
              </a:ext>
            </a:extLst>
          </p:cNvPr>
          <p:cNvGrpSpPr/>
          <p:nvPr/>
        </p:nvGrpSpPr>
        <p:grpSpPr>
          <a:xfrm>
            <a:off x="1506826" y="3354708"/>
            <a:ext cx="6738805" cy="571286"/>
            <a:chOff x="1013127" y="1841927"/>
            <a:chExt cx="673880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E46BBB-6AAC-B880-9362-6C3CCD034AE5}"/>
                </a:ext>
              </a:extLst>
            </p:cNvPr>
            <p:cNvSpPr txBox="1"/>
            <p:nvPr/>
          </p:nvSpPr>
          <p:spPr>
            <a:xfrm>
              <a:off x="1013127" y="1841927"/>
              <a:ext cx="67388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단순한 편의성 문제가 아닌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자존감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문제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D4ACD044-CAFB-863B-8645-F5B093025A8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BD1115F-D432-840B-DBB1-ED4D693D272F}"/>
              </a:ext>
            </a:extLst>
          </p:cNvPr>
          <p:cNvGrpSpPr/>
          <p:nvPr/>
        </p:nvGrpSpPr>
        <p:grpSpPr>
          <a:xfrm>
            <a:off x="2054291" y="4007272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82CAAB-A754-65FF-A3B9-630DA32480C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아들한테 맨날 부탁하기도 그렇고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내가 할 수 있으면 참 좋을 텐데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673BA96-785D-1AF1-7D2A-3E51A987D74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854C0E42-A935-19E1-D58F-BBCAFD8351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E5D5021E-C9B1-BB5B-1CEA-77275221FB8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3F444D6-8A23-3A92-ADF5-E9BB1251732D}"/>
              </a:ext>
            </a:extLst>
          </p:cNvPr>
          <p:cNvGrpSpPr/>
          <p:nvPr/>
        </p:nvGrpSpPr>
        <p:grpSpPr>
          <a:xfrm>
            <a:off x="2054291" y="4969299"/>
            <a:ext cx="6465835" cy="863570"/>
            <a:chOff x="3965516" y="2790917"/>
            <a:chExt cx="6465835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31B532-E35F-3436-23FC-8F345BC2DAF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자녀에게 의존하지 않고 스스로 해내려는 자립심과 존엄성이 핵심적인 동기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05CE0C4E-7707-2897-1C80-696E1645113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5C11BF31-BCED-37D7-EFAD-124D8413F0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9A795A53-3116-A08F-6B08-AE5679054E2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FB49-47CE-B362-4EEE-8A34167D0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1AE3505-867F-88A9-9AFE-DC99D8E99419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932A1-128C-D6F8-201D-FA9EB57093A8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C33F7D7-EA55-874F-DBC6-981372C93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89034B7A-1526-DC7D-B68A-E8AEC9D0A60C}"/>
              </a:ext>
            </a:extLst>
          </p:cNvPr>
          <p:cNvGrpSpPr/>
          <p:nvPr/>
        </p:nvGrpSpPr>
        <p:grpSpPr>
          <a:xfrm>
            <a:off x="2936938" y="4846451"/>
            <a:ext cx="1401064" cy="1401064"/>
            <a:chOff x="4600074" y="3663607"/>
            <a:chExt cx="2308380" cy="2308380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EE70B01D-43CB-AA2B-1318-BA52FB8FCF6D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6397A6-4080-2F60-9798-529D0FF72AD9}"/>
                </a:ext>
              </a:extLst>
            </p:cNvPr>
            <p:cNvSpPr txBox="1"/>
            <p:nvPr/>
          </p:nvSpPr>
          <p:spPr>
            <a:xfrm>
              <a:off x="5117230" y="4322436"/>
              <a:ext cx="1274065" cy="99072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단기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accent5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76DDBFB-D217-C76D-F396-681B5E383A8C}"/>
              </a:ext>
            </a:extLst>
          </p:cNvPr>
          <p:cNvGrpSpPr/>
          <p:nvPr/>
        </p:nvGrpSpPr>
        <p:grpSpPr>
          <a:xfrm>
            <a:off x="5289613" y="4846451"/>
            <a:ext cx="1401064" cy="1401064"/>
            <a:chOff x="4600074" y="3663607"/>
            <a:chExt cx="2308380" cy="2308380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D6E4A890-EF85-C140-63A4-B76321D96334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588C79-6DDC-AC30-CC97-00869F851DF2}"/>
                </a:ext>
              </a:extLst>
            </p:cNvPr>
            <p:cNvSpPr txBox="1"/>
            <p:nvPr/>
          </p:nvSpPr>
          <p:spPr>
            <a:xfrm>
              <a:off x="5130437" y="4322436"/>
              <a:ext cx="1247653" cy="99072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중기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accent5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92F3BE9-7700-6A0D-BC35-1D4D2F5CAB6D}"/>
              </a:ext>
            </a:extLst>
          </p:cNvPr>
          <p:cNvGrpSpPr/>
          <p:nvPr/>
        </p:nvGrpSpPr>
        <p:grpSpPr>
          <a:xfrm>
            <a:off x="7642288" y="4846451"/>
            <a:ext cx="1401064" cy="1401064"/>
            <a:chOff x="4600074" y="3663607"/>
            <a:chExt cx="2308380" cy="2308380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A861C77A-E45A-9F67-8698-6A881B9E986A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456395-2966-5F71-077A-900ED0ED3624}"/>
                </a:ext>
              </a:extLst>
            </p:cNvPr>
            <p:cNvSpPr txBox="1"/>
            <p:nvPr/>
          </p:nvSpPr>
          <p:spPr>
            <a:xfrm>
              <a:off x="5117230" y="4322436"/>
              <a:ext cx="1274065" cy="99072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장기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accent5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1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A2380-80EA-6FEB-AA65-E8505BE81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D73DCC8-1C56-39BF-8684-8A4952C7D0F1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388D2-1F90-555D-7956-47E286936FAB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381100-175D-A9A6-86D6-7982613E49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E9DD1C7-AFF7-2D5F-D0B3-739BEC1F0CD4}"/>
              </a:ext>
            </a:extLst>
          </p:cNvPr>
          <p:cNvGrpSpPr/>
          <p:nvPr/>
        </p:nvGrpSpPr>
        <p:grpSpPr>
          <a:xfrm>
            <a:off x="5062030" y="2158468"/>
            <a:ext cx="6079913" cy="630942"/>
            <a:chOff x="4374206" y="2798058"/>
            <a:chExt cx="6079913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599991-B70A-1F96-FADE-192D023D68BD}"/>
                </a:ext>
              </a:extLst>
            </p:cNvPr>
            <p:cNvSpPr txBox="1"/>
            <p:nvPr/>
          </p:nvSpPr>
          <p:spPr>
            <a:xfrm>
              <a:off x="4943315" y="2798058"/>
              <a:ext cx="551080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단기 개선안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Short-term) 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6FB0425-B99F-78C7-F16C-4156E47658E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A937EA3-0C36-77FC-E20E-6457CCA5E3B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A2E5A91-CFA7-EDBA-0D61-230E6FC7C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79542AA-294D-DE8F-64E6-52A42CE6B290}"/>
              </a:ext>
            </a:extLst>
          </p:cNvPr>
          <p:cNvGrpSpPr/>
          <p:nvPr/>
        </p:nvGrpSpPr>
        <p:grpSpPr>
          <a:xfrm>
            <a:off x="5889513" y="2826096"/>
            <a:ext cx="4755860" cy="537648"/>
            <a:chOff x="749019" y="2558269"/>
            <a:chExt cx="3441700" cy="537648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DFE63AAB-784C-EF27-3AE4-05045C0FEEB0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0B9109-4B45-A369-648C-CEF2E20AEA02}"/>
                </a:ext>
              </a:extLst>
            </p:cNvPr>
            <p:cNvSpPr txBox="1"/>
            <p:nvPr/>
          </p:nvSpPr>
          <p:spPr>
            <a:xfrm>
              <a:off x="947181" y="2558269"/>
              <a:ext cx="3045375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고령층 전용 간소화 인터페이스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EFFEB1D-C937-41E3-5F07-12E5D1B9283B}"/>
              </a:ext>
            </a:extLst>
          </p:cNvPr>
          <p:cNvGrpSpPr/>
          <p:nvPr/>
        </p:nvGrpSpPr>
        <p:grpSpPr>
          <a:xfrm>
            <a:off x="5819619" y="3521109"/>
            <a:ext cx="5190995" cy="863570"/>
            <a:chOff x="3965516" y="2790917"/>
            <a:chExt cx="519099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6A9666-C11E-660C-F44C-6BAF5111533B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자주 사용하는 서류를 큰 버튼으로 배치하여 복잡성 해소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6C722368-6084-0D53-9377-39FC284D710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224AFDF0-3130-9718-51AD-3CCADDDC408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BBF9B8ED-2A52-ABF4-506D-177C96A0551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1497503-8089-FEAA-F749-0E42B5076138}"/>
              </a:ext>
            </a:extLst>
          </p:cNvPr>
          <p:cNvGrpSpPr/>
          <p:nvPr/>
        </p:nvGrpSpPr>
        <p:grpSpPr>
          <a:xfrm>
            <a:off x="5889514" y="4578696"/>
            <a:ext cx="4755861" cy="537648"/>
            <a:chOff x="749019" y="2558269"/>
            <a:chExt cx="3441700" cy="537648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27814EE3-FDD7-EA8D-415C-C18C44E6D655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B73152-201F-E046-C930-3D7A1CC0480D}"/>
                </a:ext>
              </a:extLst>
            </p:cNvPr>
            <p:cNvSpPr txBox="1"/>
            <p:nvPr/>
          </p:nvSpPr>
          <p:spPr>
            <a:xfrm>
              <a:off x="1236036" y="2558269"/>
              <a:ext cx="246766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글씨 크기 조절 기능 강화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94AB34E-32BD-2ECE-85AF-B7F5AFD97E4E}"/>
              </a:ext>
            </a:extLst>
          </p:cNvPr>
          <p:cNvGrpSpPr/>
          <p:nvPr/>
        </p:nvGrpSpPr>
        <p:grpSpPr>
          <a:xfrm>
            <a:off x="5819619" y="5273709"/>
            <a:ext cx="5190995" cy="863570"/>
            <a:chOff x="3965516" y="2790917"/>
            <a:chExt cx="5190995" cy="8635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F74902-B72C-15B8-CADD-E0EDCC27A174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단순히 확대가 아닌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글씨 크기에 최적화된 레이아웃 제공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B8942C4-0FD2-89FB-C2ED-185116995E5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F3F525D6-4146-D234-6270-A030E7458BA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14B166DA-40F5-AA17-843C-200D87DE097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48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70A60-612B-B788-725C-D49AC71A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96DE666-A5D1-5B0D-EA54-84FAC1B98520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4C779-C996-5776-198E-ED19C68B4A78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1190CB-8E78-85C0-1498-FDA2CA2603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13BD17F-B5E5-D135-996A-1E8AF1D39D08}"/>
              </a:ext>
            </a:extLst>
          </p:cNvPr>
          <p:cNvGrpSpPr/>
          <p:nvPr/>
        </p:nvGrpSpPr>
        <p:grpSpPr>
          <a:xfrm>
            <a:off x="5062030" y="2158468"/>
            <a:ext cx="6079913" cy="630942"/>
            <a:chOff x="4374206" y="2798058"/>
            <a:chExt cx="6079913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D47DAE-D8DB-5B5F-64EB-2EC9E7603949}"/>
                </a:ext>
              </a:extLst>
            </p:cNvPr>
            <p:cNvSpPr txBox="1"/>
            <p:nvPr/>
          </p:nvSpPr>
          <p:spPr>
            <a:xfrm>
              <a:off x="4943315" y="2798058"/>
              <a:ext cx="551080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단기 개선안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Short-term) 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D2D1810-62EB-698C-DF68-69B86B18F19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CB42FA0E-E92C-CCEE-31C4-55B1B3EFB95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3A73FDD-FCD6-E9E0-5F41-8DBC23EC3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EB90048-F24F-564F-7D11-E592DDB20D0D}"/>
              </a:ext>
            </a:extLst>
          </p:cNvPr>
          <p:cNvGrpSpPr/>
          <p:nvPr/>
        </p:nvGrpSpPr>
        <p:grpSpPr>
          <a:xfrm>
            <a:off x="5889513" y="2826096"/>
            <a:ext cx="4755860" cy="537648"/>
            <a:chOff x="749019" y="2558269"/>
            <a:chExt cx="3441700" cy="537648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9BE2CF21-23D7-8A98-5145-C3A5CAF5CFA7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E3BA-0255-DEF6-9843-DED3ACD0871A}"/>
                </a:ext>
              </a:extLst>
            </p:cNvPr>
            <p:cNvSpPr txBox="1"/>
            <p:nvPr/>
          </p:nvSpPr>
          <p:spPr>
            <a:xfrm>
              <a:off x="1502849" y="2558269"/>
              <a:ext cx="1934042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단계별 가이드 팝업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EFE3037-04FF-AFEB-38D8-A8E0412C6432}"/>
              </a:ext>
            </a:extLst>
          </p:cNvPr>
          <p:cNvGrpSpPr/>
          <p:nvPr/>
        </p:nvGrpSpPr>
        <p:grpSpPr>
          <a:xfrm>
            <a:off x="5819619" y="3521109"/>
            <a:ext cx="5190995" cy="863570"/>
            <a:chOff x="3965516" y="2790917"/>
            <a:chExt cx="519099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EBACF6-63D3-F863-483F-2D1708315CA8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 단계마다 친절한 설명을 제공하여 불안감 감소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02E7355-AC38-C142-7C55-5396FEAF0EB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19F75603-D7CB-3733-DFA9-3A55A093F9D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031E36A5-1F2A-AAB2-493E-772C9DCEBFC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106D8DF-317A-5A0B-8C05-6DE489F39B0A}"/>
              </a:ext>
            </a:extLst>
          </p:cNvPr>
          <p:cNvGrpSpPr/>
          <p:nvPr/>
        </p:nvGrpSpPr>
        <p:grpSpPr>
          <a:xfrm>
            <a:off x="5889513" y="4578696"/>
            <a:ext cx="4755860" cy="537648"/>
            <a:chOff x="749019" y="2558269"/>
            <a:chExt cx="3441700" cy="537648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F374034A-18AF-717D-6F49-5CEF888031FD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ED98D6-6272-A847-149F-3B34A35386E2}"/>
                </a:ext>
              </a:extLst>
            </p:cNvPr>
            <p:cNvSpPr txBox="1"/>
            <p:nvPr/>
          </p:nvSpPr>
          <p:spPr>
            <a:xfrm>
              <a:off x="1713976" y="2558269"/>
              <a:ext cx="1511783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실수 방지 기능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6EDC00F-A5C2-A3AA-A2FD-066A0F82F86F}"/>
              </a:ext>
            </a:extLst>
          </p:cNvPr>
          <p:cNvGrpSpPr/>
          <p:nvPr/>
        </p:nvGrpSpPr>
        <p:grpSpPr>
          <a:xfrm>
            <a:off x="5819619" y="5273709"/>
            <a:ext cx="5190995" cy="863570"/>
            <a:chOff x="3965516" y="2790917"/>
            <a:chExt cx="5190995" cy="8635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27F8B4-3F06-E8A4-D241-DB4A081A2FBF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중요한 버튼을 누르기 전 확인 메시지를 통해 두려움 해소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9E242898-B085-B04F-2FC0-EC14BEA53B2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C10BA49F-83C8-9AB6-BA35-967D5079E07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B74C9C9F-F2F6-2B72-8388-B39BA35370E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717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73C73-104D-3065-2CF0-0F43DD20F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11344B8-2515-CD9A-77E7-8DC5775C1D6E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B6EFD-4F7E-503C-EB22-2EBFB874476A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907944-7A5E-4C46-5552-60BB0EADA9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AF28498-B6D7-03A7-E8CD-54B0B30EA2D0}"/>
              </a:ext>
            </a:extLst>
          </p:cNvPr>
          <p:cNvGrpSpPr/>
          <p:nvPr/>
        </p:nvGrpSpPr>
        <p:grpSpPr>
          <a:xfrm>
            <a:off x="5062031" y="2158468"/>
            <a:ext cx="5538931" cy="630942"/>
            <a:chOff x="4374206" y="2798058"/>
            <a:chExt cx="5538931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1F69082-F0B3-77A8-46FC-F9A8AD64D0BB}"/>
                </a:ext>
              </a:extLst>
            </p:cNvPr>
            <p:cNvSpPr txBox="1"/>
            <p:nvPr/>
          </p:nvSpPr>
          <p:spPr>
            <a:xfrm>
              <a:off x="4943315" y="2798058"/>
              <a:ext cx="496982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중기 개선안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Mid-term) 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8A431F8-A05B-CB93-B6C3-DDF6725A8E5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F595C35C-C366-B2F6-0D1C-10265BE126F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64E2CA5-C9F6-84DF-C7E6-E1A04B2C8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C346396-7AA9-8FEF-A2DA-6ADCDAA65FD3}"/>
              </a:ext>
            </a:extLst>
          </p:cNvPr>
          <p:cNvGrpSpPr/>
          <p:nvPr/>
        </p:nvGrpSpPr>
        <p:grpSpPr>
          <a:xfrm>
            <a:off x="5889513" y="2826096"/>
            <a:ext cx="4755860" cy="537648"/>
            <a:chOff x="749019" y="2558269"/>
            <a:chExt cx="3441700" cy="537648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B81E8107-2599-BCF3-220B-8440A3CDF218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FF07FB-5B24-99DE-1F9E-C2A71CDBA2AC}"/>
                </a:ext>
              </a:extLst>
            </p:cNvPr>
            <p:cNvSpPr txBox="1"/>
            <p:nvPr/>
          </p:nvSpPr>
          <p:spPr>
            <a:xfrm>
              <a:off x="813776" y="2558269"/>
              <a:ext cx="331218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디지털 도우미 실시간 지원 서비스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40EF023-B3AE-E21B-BB6B-EE8F2633E8AA}"/>
              </a:ext>
            </a:extLst>
          </p:cNvPr>
          <p:cNvGrpSpPr/>
          <p:nvPr/>
        </p:nvGrpSpPr>
        <p:grpSpPr>
          <a:xfrm>
            <a:off x="5819619" y="3521109"/>
            <a:ext cx="5190995" cy="863570"/>
            <a:chOff x="3965516" y="2790917"/>
            <a:chExt cx="5190995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31C1A-8B23-A14E-C134-EEE0DAE09F77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서비스 이용 중 전화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영상통화로 실시간 도움 제공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B436C969-FA45-1175-BD5B-302F59BD8D7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CB6B4F9D-DAAF-1A95-1FFB-350D0B3114D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26BDDB56-51E7-529F-D220-F44110BF70F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C91C2009-EAD5-2742-AD18-F7B8957D2FF9}"/>
              </a:ext>
            </a:extLst>
          </p:cNvPr>
          <p:cNvGrpSpPr/>
          <p:nvPr/>
        </p:nvGrpSpPr>
        <p:grpSpPr>
          <a:xfrm>
            <a:off x="5889514" y="4578696"/>
            <a:ext cx="4755861" cy="537648"/>
            <a:chOff x="749019" y="2558269"/>
            <a:chExt cx="3441700" cy="537648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BC89FD51-8911-0686-D017-0F49C3624463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D73607-4E91-C43E-7832-58E0720DB5B6}"/>
                </a:ext>
              </a:extLst>
            </p:cNvPr>
            <p:cNvSpPr txBox="1"/>
            <p:nvPr/>
          </p:nvSpPr>
          <p:spPr>
            <a:xfrm>
              <a:off x="785934" y="2558269"/>
              <a:ext cx="3367868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주민센터 내 디지털 체험 코너 설치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E856C5F-B6B0-A1B2-A6BA-D5FBF0932A0D}"/>
              </a:ext>
            </a:extLst>
          </p:cNvPr>
          <p:cNvGrpSpPr/>
          <p:nvPr/>
        </p:nvGrpSpPr>
        <p:grpSpPr>
          <a:xfrm>
            <a:off x="5819619" y="5273708"/>
            <a:ext cx="5190995" cy="463460"/>
            <a:chOff x="3965516" y="2790917"/>
            <a:chExt cx="519099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E81E0D-94CC-1958-41B1-08C69C836C4C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오프라인과 온라인을 잇는 중간 단계 역할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C992D0B-818C-AF59-6117-B372B55F3E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CA887CE9-5149-82B6-C939-A0B20DD3D78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839E5923-A5A1-0A3F-E510-70B307A912A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8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3CB0B-C6AC-E6E7-DE80-94454C8A2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ED12525-20B6-61FC-2807-127A83C54D27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D70F8-22EA-1738-97D4-12A50DE741AB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FBD58C-17FA-348D-7F96-645E1783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77CDFE2-DC7D-F59E-74F3-4F56B821C48A}"/>
              </a:ext>
            </a:extLst>
          </p:cNvPr>
          <p:cNvGrpSpPr/>
          <p:nvPr/>
        </p:nvGrpSpPr>
        <p:grpSpPr>
          <a:xfrm>
            <a:off x="5062031" y="2158468"/>
            <a:ext cx="5538931" cy="630942"/>
            <a:chOff x="4374206" y="2798058"/>
            <a:chExt cx="5538931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87FED95-8FB9-9450-86FD-0574AA10560A}"/>
                </a:ext>
              </a:extLst>
            </p:cNvPr>
            <p:cNvSpPr txBox="1"/>
            <p:nvPr/>
          </p:nvSpPr>
          <p:spPr>
            <a:xfrm>
              <a:off x="4943315" y="2798058"/>
              <a:ext cx="496982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중기 개선안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Mid-term) 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99E3A6DA-6F74-5E71-D868-385694A7FF8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8AE131F8-4CD7-889C-1B95-955ED2D67EE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6C4E3A5-0F3E-0404-89E1-D27420357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F3FE268-6E67-85A4-F7E6-56E5FC812565}"/>
              </a:ext>
            </a:extLst>
          </p:cNvPr>
          <p:cNvGrpSpPr/>
          <p:nvPr/>
        </p:nvGrpSpPr>
        <p:grpSpPr>
          <a:xfrm>
            <a:off x="5889513" y="2826096"/>
            <a:ext cx="4755860" cy="537648"/>
            <a:chOff x="749019" y="2558269"/>
            <a:chExt cx="3441700" cy="537648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BF7FA44F-C50C-9E13-522E-9B5155C9E644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E44328-0818-25B7-6497-18FC8495222F}"/>
                </a:ext>
              </a:extLst>
            </p:cNvPr>
            <p:cNvSpPr txBox="1"/>
            <p:nvPr/>
          </p:nvSpPr>
          <p:spPr>
            <a:xfrm>
              <a:off x="1369441" y="2558269"/>
              <a:ext cx="2200855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가족 연동 지원 서비스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7E028FB-DF2F-136B-8C31-C5703B5DAA1E}"/>
              </a:ext>
            </a:extLst>
          </p:cNvPr>
          <p:cNvGrpSpPr/>
          <p:nvPr/>
        </p:nvGrpSpPr>
        <p:grpSpPr>
          <a:xfrm>
            <a:off x="5819619" y="3521107"/>
            <a:ext cx="5190995" cy="863570"/>
            <a:chOff x="3965516" y="2790917"/>
            <a:chExt cx="5190995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5570A4-CAB5-C8D3-B106-7BB9DA48DD25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자녀가 부모의 온라인 업무를 대신 처리할 수 있도록 제한적 접근 권한 부여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8361CBE-82A0-BAB8-9673-A14CEC86AC4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F7292B09-0632-C73B-4181-398ECA4CBB3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61BB232D-6C39-3005-BA01-934F017AD78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884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E2752-E70C-259E-CAE7-270FBA7A4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49DB920-34B1-84D9-B654-9DB629687A91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2E2C45-AC73-D1D9-ADAA-1585F9D102A5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9035DD-5E3E-9790-7C59-98A3B776C6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E6BC818-B575-6D59-F907-0FA956E0D17D}"/>
              </a:ext>
            </a:extLst>
          </p:cNvPr>
          <p:cNvGrpSpPr/>
          <p:nvPr/>
        </p:nvGrpSpPr>
        <p:grpSpPr>
          <a:xfrm>
            <a:off x="1147255" y="2158468"/>
            <a:ext cx="2994773" cy="630942"/>
            <a:chOff x="4374206" y="2798058"/>
            <a:chExt cx="2994773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60DD2D-DAD9-875A-6FC2-5EA4292D51CB}"/>
                </a:ext>
              </a:extLst>
            </p:cNvPr>
            <p:cNvSpPr txBox="1"/>
            <p:nvPr/>
          </p:nvSpPr>
          <p:spPr>
            <a:xfrm>
              <a:off x="4943315" y="2798058"/>
              <a:ext cx="242566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장기 개선안 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E107EB3-F2C0-0558-CA10-BF75D3E4476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08D02E4-31AF-AB93-5982-9C57408EFD2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50187FF-FD8F-2AB7-3F9E-995EE711F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2C273BA-173C-E3D3-A7D7-A3D910D4B4CD}"/>
              </a:ext>
            </a:extLst>
          </p:cNvPr>
          <p:cNvGrpSpPr/>
          <p:nvPr/>
        </p:nvGrpSpPr>
        <p:grpSpPr>
          <a:xfrm>
            <a:off x="1974739" y="2826096"/>
            <a:ext cx="5892912" cy="537648"/>
            <a:chOff x="1974738" y="2826094"/>
            <a:chExt cx="5892912" cy="537648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5A16F61C-A0F6-AEA7-5FA2-99766C40048F}"/>
                </a:ext>
              </a:extLst>
            </p:cNvPr>
            <p:cNvSpPr/>
            <p:nvPr/>
          </p:nvSpPr>
          <p:spPr>
            <a:xfrm>
              <a:off x="1974738" y="2892951"/>
              <a:ext cx="589291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497C81-76BB-6785-B389-A12211875836}"/>
                </a:ext>
              </a:extLst>
            </p:cNvPr>
            <p:cNvSpPr txBox="1"/>
            <p:nvPr/>
          </p:nvSpPr>
          <p:spPr>
            <a:xfrm>
              <a:off x="2150104" y="2826094"/>
              <a:ext cx="5529078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실습 중심의 단계별 디지털 교육 프로그램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378305C-659B-BE34-55A4-D75DC295C587}"/>
              </a:ext>
            </a:extLst>
          </p:cNvPr>
          <p:cNvGrpSpPr/>
          <p:nvPr/>
        </p:nvGrpSpPr>
        <p:grpSpPr>
          <a:xfrm>
            <a:off x="1904844" y="3521109"/>
            <a:ext cx="5190995" cy="863570"/>
            <a:chOff x="1904843" y="3521105"/>
            <a:chExt cx="519099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9C2DCD-5B6B-EBC8-7A85-F5CEF4DB482C}"/>
                </a:ext>
              </a:extLst>
            </p:cNvPr>
            <p:cNvSpPr txBox="1"/>
            <p:nvPr/>
          </p:nvSpPr>
          <p:spPr>
            <a:xfrm>
              <a:off x="2221549" y="3521105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일회성 교육이 아닌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실제 문제 해결에 초점을 맞춘 지속 가능한 교육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1263047-C312-283B-A6F2-A163E573D34D}"/>
                </a:ext>
              </a:extLst>
            </p:cNvPr>
            <p:cNvGrpSpPr/>
            <p:nvPr/>
          </p:nvGrpSpPr>
          <p:grpSpPr>
            <a:xfrm>
              <a:off x="1904843" y="3668042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C6020666-AD2E-DA44-42EE-B764D2556B4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487A095F-92B6-628B-0EC4-A2BEBFD2271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D7851FA-504D-1AD3-347D-E9A73E2ADD5F}"/>
              </a:ext>
            </a:extLst>
          </p:cNvPr>
          <p:cNvGrpSpPr/>
          <p:nvPr/>
        </p:nvGrpSpPr>
        <p:grpSpPr>
          <a:xfrm>
            <a:off x="1974739" y="4550122"/>
            <a:ext cx="5892912" cy="537648"/>
            <a:chOff x="1974738" y="2826094"/>
            <a:chExt cx="5892912" cy="537648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27AF1D00-1016-1F59-FA29-0EF2DE29B20F}"/>
                </a:ext>
              </a:extLst>
            </p:cNvPr>
            <p:cNvSpPr/>
            <p:nvPr/>
          </p:nvSpPr>
          <p:spPr>
            <a:xfrm>
              <a:off x="1974738" y="2892951"/>
              <a:ext cx="589291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615ECA-CA36-C36D-1291-03DB9796667B}"/>
                </a:ext>
              </a:extLst>
            </p:cNvPr>
            <p:cNvSpPr txBox="1"/>
            <p:nvPr/>
          </p:nvSpPr>
          <p:spPr>
            <a:xfrm>
              <a:off x="2772068" y="2826094"/>
              <a:ext cx="4285148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마을 단위 디지털 서포터즈 양성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03915AD-E851-46D4-0384-5BD8DA4B4D0B}"/>
              </a:ext>
            </a:extLst>
          </p:cNvPr>
          <p:cNvGrpSpPr/>
          <p:nvPr/>
        </p:nvGrpSpPr>
        <p:grpSpPr>
          <a:xfrm>
            <a:off x="1904844" y="5245132"/>
            <a:ext cx="5190995" cy="863570"/>
            <a:chOff x="1904843" y="3521105"/>
            <a:chExt cx="5190995" cy="8635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9B9A9E-7112-0FAA-A291-D18390D6FC6F}"/>
                </a:ext>
              </a:extLst>
            </p:cNvPr>
            <p:cNvSpPr txBox="1"/>
            <p:nvPr/>
          </p:nvSpPr>
          <p:spPr>
            <a:xfrm>
              <a:off x="2221549" y="3521105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 동네에 디지털 기기에 능숙한 이웃을 서포터즈로 양성하여 도움의 접근성 높이기</a:t>
              </a: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BE825D93-33D1-5FE9-3168-962C6ADD35FA}"/>
                </a:ext>
              </a:extLst>
            </p:cNvPr>
            <p:cNvGrpSpPr/>
            <p:nvPr/>
          </p:nvGrpSpPr>
          <p:grpSpPr>
            <a:xfrm>
              <a:off x="1904843" y="3668042"/>
              <a:ext cx="229006" cy="229006"/>
              <a:chOff x="2345736" y="1936452"/>
              <a:chExt cx="546106" cy="546106"/>
            </a:xfrm>
          </p:grpSpPr>
          <p:sp>
            <p:nvSpPr>
              <p:cNvPr id="34" name="원호 33">
                <a:extLst>
                  <a:ext uri="{FF2B5EF4-FFF2-40B4-BE49-F238E27FC236}">
                    <a16:creationId xmlns:a16="http://schemas.microsoft.com/office/drawing/2014/main" id="{CEE80E61-9AC7-051A-77FD-ECEFF5661F3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F32FF51B-8B8B-9E51-34AF-CADB64A966D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178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AB27-7CA3-44CD-40EF-756C7940F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6F32291-0983-C3C7-65A5-EE82F24FEE9A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2EAD8-07E9-517B-A77C-9FDD8C28C0E9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914893-06BB-7DCA-6E5F-711FCCCD4D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3FEF4B0-D6DD-E2B3-A41E-1B80E5E6CFEF}"/>
              </a:ext>
            </a:extLst>
          </p:cNvPr>
          <p:cNvGrpSpPr/>
          <p:nvPr/>
        </p:nvGrpSpPr>
        <p:grpSpPr>
          <a:xfrm>
            <a:off x="1147255" y="2158468"/>
            <a:ext cx="2994773" cy="630942"/>
            <a:chOff x="4374206" y="2798058"/>
            <a:chExt cx="2994773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7B83CF-EDA8-4D70-658B-0E6F8777ECF6}"/>
                </a:ext>
              </a:extLst>
            </p:cNvPr>
            <p:cNvSpPr txBox="1"/>
            <p:nvPr/>
          </p:nvSpPr>
          <p:spPr>
            <a:xfrm>
              <a:off x="4943315" y="2798058"/>
              <a:ext cx="242566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장기 개선안 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00C7C86-20DE-BA3E-8A38-614AFF1CA1F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906850BB-4F85-1B4F-3D89-1E5349791C0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4DDB34C-CA7C-D3F9-E6B7-4CDF7DCB2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62A33424-C8B0-2A14-D0ED-644E457BA543}"/>
              </a:ext>
            </a:extLst>
          </p:cNvPr>
          <p:cNvGrpSpPr/>
          <p:nvPr/>
        </p:nvGrpSpPr>
        <p:grpSpPr>
          <a:xfrm>
            <a:off x="1974739" y="2826096"/>
            <a:ext cx="5892912" cy="537648"/>
            <a:chOff x="1974738" y="2826094"/>
            <a:chExt cx="5892912" cy="537648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1EAD3AE0-A2AE-4D0D-3B5F-25776BE0BD6D}"/>
                </a:ext>
              </a:extLst>
            </p:cNvPr>
            <p:cNvSpPr/>
            <p:nvPr/>
          </p:nvSpPr>
          <p:spPr>
            <a:xfrm>
              <a:off x="1974738" y="2892951"/>
              <a:ext cx="589291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6883C1-A41B-5C3B-6B71-A1816B9A1483}"/>
                </a:ext>
              </a:extLst>
            </p:cNvPr>
            <p:cNvSpPr txBox="1"/>
            <p:nvPr/>
          </p:nvSpPr>
          <p:spPr>
            <a:xfrm>
              <a:off x="2334450" y="2826094"/>
              <a:ext cx="516038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생애주기별 맞춤형 디지털 서비스 설계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2BB15E1-DBAA-6D6C-D472-5AF949DEFF3F}"/>
              </a:ext>
            </a:extLst>
          </p:cNvPr>
          <p:cNvGrpSpPr/>
          <p:nvPr/>
        </p:nvGrpSpPr>
        <p:grpSpPr>
          <a:xfrm>
            <a:off x="1904844" y="3521108"/>
            <a:ext cx="5190995" cy="863570"/>
            <a:chOff x="1904843" y="3521105"/>
            <a:chExt cx="519099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003A07-08B4-7B6F-57AB-5E757279645F}"/>
                </a:ext>
              </a:extLst>
            </p:cNvPr>
            <p:cNvSpPr txBox="1"/>
            <p:nvPr/>
          </p:nvSpPr>
          <p:spPr>
            <a:xfrm>
              <a:off x="2221549" y="3521105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모든 연령과 상황에 맞는 맞춤형 서비스를 제공하도록 서비스 설계 철학 변경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29D6225-B91A-6F2E-83EF-4F898AC4A9BE}"/>
                </a:ext>
              </a:extLst>
            </p:cNvPr>
            <p:cNvGrpSpPr/>
            <p:nvPr/>
          </p:nvGrpSpPr>
          <p:grpSpPr>
            <a:xfrm>
              <a:off x="1904843" y="3668042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4D1796B4-3E7E-F565-10E0-7B320D5A170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A59A8AA7-1651-F099-B147-27C1099229F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005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7A9CD-6766-3B92-0FA8-B5366E433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0C83B3C-8E2B-B116-59D3-0EEE2CC15A1A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80347-8AC8-4176-ADD5-4B171BBF398E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B2D76C-0B99-FD6E-18CC-7185CB2AED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A11B12-C57F-B9D1-C2C8-B2DDC8CBA24E}"/>
              </a:ext>
            </a:extLst>
          </p:cNvPr>
          <p:cNvSpPr txBox="1"/>
          <p:nvPr/>
        </p:nvSpPr>
        <p:spPr>
          <a:xfrm flipH="1">
            <a:off x="2748545" y="5041638"/>
            <a:ext cx="670978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모든 정책 아이디어는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김순자 할머니라는 구체적 페르소나에서 출발함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89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EFE5D-51EC-62F7-590C-EC1F2722D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B5F8699-59FD-D225-EE95-4B6BCB393BD6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64E33-25B1-7426-C06A-E64D6DB71929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1F295F-9ED4-F8A2-C198-E0D0B04577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EE0E33E9-6DFC-2F14-C3B4-BF6AB1FD7700}"/>
              </a:ext>
            </a:extLst>
          </p:cNvPr>
          <p:cNvGrpSpPr/>
          <p:nvPr/>
        </p:nvGrpSpPr>
        <p:grpSpPr>
          <a:xfrm>
            <a:off x="4258256" y="2877718"/>
            <a:ext cx="6465835" cy="1263679"/>
            <a:chOff x="3965516" y="2790917"/>
            <a:chExt cx="6465835" cy="12636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922AA3-0676-019C-75DA-2BF5C259646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고령층을 위한 서비스 개선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추상적 목표가 아니라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김순자 할머니가 실수 걱정 없이 안전하게 서류를 발급받을 수 있도록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구체적 목표에서 나온 해결책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531EAB22-46E6-76CC-43B9-64DF8D06F93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6CB1B7AE-C569-0CBD-6237-22E541ED6F0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B1E3EF45-8C8A-1154-190C-128AD10339C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F29ED0E-E975-B032-D464-C4F21D56BFB2}"/>
              </a:ext>
            </a:extLst>
          </p:cNvPr>
          <p:cNvGrpSpPr/>
          <p:nvPr/>
        </p:nvGrpSpPr>
        <p:grpSpPr>
          <a:xfrm>
            <a:off x="4258256" y="4239795"/>
            <a:ext cx="6465835" cy="863570"/>
            <a:chOff x="3965516" y="2790917"/>
            <a:chExt cx="6465835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CCAC03-7BF8-2776-CB41-C661B579DB4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페르소나와 여정지도가 실제 사람 중심 정책을 만들어내는 힘임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524C0BA1-0D46-B85A-2F58-FFA8556E4CC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40C05947-16A8-6194-FC9E-E5D216B200B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C8AB5079-1E2E-6C40-6C4C-D8A953B861E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5494671-6ED0-9290-EC1C-62A6939F1170}"/>
              </a:ext>
            </a:extLst>
          </p:cNvPr>
          <p:cNvGrpSpPr/>
          <p:nvPr/>
        </p:nvGrpSpPr>
        <p:grpSpPr>
          <a:xfrm>
            <a:off x="4258256" y="5220869"/>
            <a:ext cx="6465835" cy="863570"/>
            <a:chOff x="3965516" y="2790917"/>
            <a:chExt cx="6465835" cy="8635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0284D7-9C15-0683-CA7F-8266BF9DBCA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인터뷰 → 페르소나 → 여정지도 → 정책 아이디어 도출 과정 체험 완료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E9B8E-76E8-613D-84FA-6B3B88FA213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7F192DAF-6F84-0569-27B0-CB0CE8EC41C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957FCA22-E832-A7FE-0751-DD64E145A1B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69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75D0E-DD4B-5660-DBA6-DB9E800F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0548E84C-FFFB-3E81-4534-8FC00A0AA913}"/>
              </a:ext>
            </a:extLst>
          </p:cNvPr>
          <p:cNvGrpSpPr/>
          <p:nvPr/>
        </p:nvGrpSpPr>
        <p:grpSpPr>
          <a:xfrm>
            <a:off x="0" y="5848584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2871DA2B-384D-704D-8B0E-2B3FACE105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F4B7381D-BF7C-66FE-4DF7-303E64BB7B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2883542-87E5-02FC-3070-EDBCAF50DE0F}"/>
              </a:ext>
            </a:extLst>
          </p:cNvPr>
          <p:cNvGrpSpPr/>
          <p:nvPr/>
        </p:nvGrpSpPr>
        <p:grpSpPr>
          <a:xfrm>
            <a:off x="1340140" y="2431817"/>
            <a:ext cx="6663217" cy="537648"/>
            <a:chOff x="749019" y="2558269"/>
            <a:chExt cx="3441700" cy="537648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1E520BA8-F577-C4DC-4BD3-0F1D91B866A2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5087F8-A11A-5D91-F695-9413EA316AA0}"/>
                </a:ext>
              </a:extLst>
            </p:cNvPr>
            <p:cNvSpPr txBox="1"/>
            <p:nvPr/>
          </p:nvSpPr>
          <p:spPr>
            <a:xfrm>
              <a:off x="868460" y="2558269"/>
              <a:ext cx="3202818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코로나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19 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이후 공공서비스 디지털 전환 가속화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FB02902-5478-0D18-C816-80428CF1F0F5}"/>
              </a:ext>
            </a:extLst>
          </p:cNvPr>
          <p:cNvGrpSpPr/>
          <p:nvPr/>
        </p:nvGrpSpPr>
        <p:grpSpPr>
          <a:xfrm>
            <a:off x="1340139" y="3204458"/>
            <a:ext cx="6663217" cy="537648"/>
            <a:chOff x="749019" y="2558269"/>
            <a:chExt cx="3441700" cy="537648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5A8382A1-8258-DEB2-BA46-F4508651D58D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D7FAA0-4C05-F0CE-1BFD-8EC8422356B0}"/>
                </a:ext>
              </a:extLst>
            </p:cNvPr>
            <p:cNvSpPr txBox="1"/>
            <p:nvPr/>
          </p:nvSpPr>
          <p:spPr>
            <a:xfrm>
              <a:off x="1182682" y="2558269"/>
              <a:ext cx="2574376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고령층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(65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세 이상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) 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디지털 격차 발생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EC16D58-03A1-0107-DCFC-0B5B0B2CF27B}"/>
              </a:ext>
            </a:extLst>
          </p:cNvPr>
          <p:cNvGrpSpPr/>
          <p:nvPr/>
        </p:nvGrpSpPr>
        <p:grpSpPr>
          <a:xfrm>
            <a:off x="1340140" y="3963570"/>
            <a:ext cx="6663217" cy="537648"/>
            <a:chOff x="749019" y="2558269"/>
            <a:chExt cx="3441700" cy="537648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CAC7BEA7-3089-B975-7091-8C463E5B0257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6538FB-30FD-4890-2931-6C4C0B5F6F4B}"/>
                </a:ext>
              </a:extLst>
            </p:cNvPr>
            <p:cNvSpPr txBox="1"/>
            <p:nvPr/>
          </p:nvSpPr>
          <p:spPr>
            <a:xfrm>
              <a:off x="1019568" y="2558269"/>
              <a:ext cx="2900603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주민센터 방문 → 온라인 서비스 이용 한계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F818E-4770-3DD2-3787-8C393B3F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C44553B-EB75-A23F-1168-3C68FAD18377}"/>
              </a:ext>
            </a:extLst>
          </p:cNvPr>
          <p:cNvSpPr txBox="1"/>
          <p:nvPr/>
        </p:nvSpPr>
        <p:spPr>
          <a:xfrm>
            <a:off x="778496" y="673793"/>
            <a:ext cx="4316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결과 해석 및 정책 아이디어 도출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87EDA-15F7-4909-A68F-E9D3633AB41B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아이디어 도출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EDE40E-FD69-A679-4C73-2E6E4A12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25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8" y="711893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48AE-5D58-89E6-5AF3-8EA9C719E0AE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패턴 발견 능력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8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E0F0D3A3-0EC3-D600-B1AD-211417FB8F8F}"/>
              </a:ext>
            </a:extLst>
          </p:cNvPr>
          <p:cNvGrpSpPr/>
          <p:nvPr/>
        </p:nvGrpSpPr>
        <p:grpSpPr>
          <a:xfrm>
            <a:off x="3276299" y="3801407"/>
            <a:ext cx="5807377" cy="863570"/>
            <a:chOff x="3965516" y="2790917"/>
            <a:chExt cx="5807377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59635A-73D8-9E6C-61E3-5B090C31C98C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고령층의 디지털 서비스 이용률이 낮다는 현상 뒤에 숨어있는 진짜 이유 발견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E6A20BB-AAF0-8BE5-4490-9C40259CC1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063D8AB-7B5B-79C9-95F8-C7CED26FD7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92DE7B2-084D-9797-5658-29A93F84F4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DC00049-A53B-C414-DEA8-3062852D2F35}"/>
              </a:ext>
            </a:extLst>
          </p:cNvPr>
          <p:cNvSpPr txBox="1"/>
          <p:nvPr/>
        </p:nvSpPr>
        <p:spPr>
          <a:xfrm>
            <a:off x="3044372" y="4673435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실제 감정과 경험을 생생하게 이해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5EB009D-36E9-ADF6-5664-515CCF56B75C}"/>
              </a:ext>
            </a:extLst>
          </p:cNvPr>
          <p:cNvGrpSpPr/>
          <p:nvPr/>
        </p:nvGrpSpPr>
        <p:grpSpPr>
          <a:xfrm>
            <a:off x="3276299" y="5144430"/>
            <a:ext cx="5807377" cy="863570"/>
            <a:chOff x="3965516" y="2790917"/>
            <a:chExt cx="5807377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4F1A53-4514-1AEB-B254-91A32A86D8D7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기대감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당황스러움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좌절감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최종적인 체념까지의 감정 여정을 통해 인간으로서 그분을 이해함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56284E7A-89AF-F22C-D88D-1CBA6CE4DAB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CCE34526-820C-5F07-975C-6DAA84919C6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1CD657C7-30E4-892C-BBD1-FB22D890020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4E4E-F664-DCE7-3D5E-380917383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A42436-A499-3CB2-A998-A6FF00C5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589EA6-3F63-72A3-D4E7-EDF88E9E3847}"/>
              </a:ext>
            </a:extLst>
          </p:cNvPr>
          <p:cNvSpPr txBox="1"/>
          <p:nvPr/>
        </p:nvSpPr>
        <p:spPr>
          <a:xfrm>
            <a:off x="3484388" y="711893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AFECE8-8719-E45A-4D12-24DCE088A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EE85C8-1ECD-C42B-6B4F-015CD6A898B5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구체적이고 실현 가능한 정책 아이디어들을 도출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EF37F4C1-0FE6-9BF8-D1DE-EC873247C540}"/>
              </a:ext>
            </a:extLst>
          </p:cNvPr>
          <p:cNvCxnSpPr>
            <a:cxnSpLocks/>
          </p:cNvCxnSpPr>
          <p:nvPr/>
        </p:nvCxnSpPr>
        <p:spPr>
          <a:xfrm flipH="1">
            <a:off x="3470788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3E454739-8343-16FC-27DC-2A9C49881D12}"/>
              </a:ext>
            </a:extLst>
          </p:cNvPr>
          <p:cNvGrpSpPr/>
          <p:nvPr/>
        </p:nvGrpSpPr>
        <p:grpSpPr>
          <a:xfrm>
            <a:off x="3276299" y="3801405"/>
            <a:ext cx="5807377" cy="1263679"/>
            <a:chOff x="3965516" y="2790917"/>
            <a:chExt cx="5807377" cy="12636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8BC4E6-2C32-39D9-A8BC-A0271488E899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고령층을 위한 서비스 개선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막연한 목표가 아닌 실수 걱정 없이 안전하게 서류를 발급받을 수 있도록 하는 구체적인 방법들 모색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BCEC84B-9CDD-3240-181A-3B5BB59C5BD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0E7AD2C6-9C32-BA80-000A-3D9D4C3B600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3F348EFF-BBBF-88D0-E6F2-5CE42AEFC24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5611E47-FCD7-08F4-6C53-8C4339CD3767}"/>
              </a:ext>
            </a:extLst>
          </p:cNvPr>
          <p:cNvGrpSpPr/>
          <p:nvPr/>
        </p:nvGrpSpPr>
        <p:grpSpPr>
          <a:xfrm>
            <a:off x="3276299" y="5163481"/>
            <a:ext cx="5807377" cy="863570"/>
            <a:chOff x="3965516" y="2790917"/>
            <a:chExt cx="5807377" cy="86357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ADE09C-DC07-A268-59F1-5404B980DFE2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간소화된 인터페이스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실시간 도우미 서비스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단계별 교육 프로그램 등 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FEDB260F-5DF3-D050-B8C4-99E7C396BFB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C5853D80-134B-AE5C-A591-9E4700E1971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04417085-FFC3-9BD3-6192-422653D11FD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5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350C-7A10-54D2-39A5-1CBB25DD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C7155C-E7D3-C7A0-94D6-D33BB86C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A4DDD7-8E92-79D4-BB6A-F51A818E245D}"/>
              </a:ext>
            </a:extLst>
          </p:cNvPr>
          <p:cNvSpPr txBox="1"/>
          <p:nvPr/>
        </p:nvSpPr>
        <p:spPr>
          <a:xfrm>
            <a:off x="3484388" y="711893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C38CC4-0ECB-7CCC-F7BA-CA1B6C869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95768DE4-4D82-DA06-3C43-DAEF148DB68F}"/>
              </a:ext>
            </a:extLst>
          </p:cNvPr>
          <p:cNvCxnSpPr>
            <a:cxnSpLocks/>
          </p:cNvCxnSpPr>
          <p:nvPr/>
        </p:nvCxnSpPr>
        <p:spPr>
          <a:xfrm flipH="1">
            <a:off x="3470788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598499A-56B4-00F0-2397-6E5B6FE8C4EA}"/>
              </a:ext>
            </a:extLst>
          </p:cNvPr>
          <p:cNvGrpSpPr/>
          <p:nvPr/>
        </p:nvGrpSpPr>
        <p:grpSpPr>
          <a:xfrm>
            <a:off x="2974010" y="3582504"/>
            <a:ext cx="6074742" cy="571286"/>
            <a:chOff x="1013128" y="1841927"/>
            <a:chExt cx="6074742" cy="5712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59E32F-2151-B3CD-2DA9-E8C22316363F}"/>
                </a:ext>
              </a:extLst>
            </p:cNvPr>
            <p:cNvSpPr txBox="1"/>
            <p:nvPr/>
          </p:nvSpPr>
          <p:spPr>
            <a:xfrm>
              <a:off x="1013128" y="1841927"/>
              <a:ext cx="607474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패턴 발견 능력</a:t>
              </a: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87B3DDD7-180E-6FE5-6DB5-8C641EF669D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948D6DC-7B36-5E31-B7FF-94C61F48D204}"/>
              </a:ext>
            </a:extLst>
          </p:cNvPr>
          <p:cNvGrpSpPr/>
          <p:nvPr/>
        </p:nvGrpSpPr>
        <p:grpSpPr>
          <a:xfrm>
            <a:off x="3639131" y="4348491"/>
            <a:ext cx="5068483" cy="1263679"/>
            <a:chOff x="3965516" y="2790917"/>
            <a:chExt cx="5068483" cy="12636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949D9D-E1E5-922B-C3BE-0E8116E1A647}"/>
                </a:ext>
              </a:extLst>
            </p:cNvPr>
            <p:cNvSpPr txBox="1"/>
            <p:nvPr/>
          </p:nvSpPr>
          <p:spPr>
            <a:xfrm>
              <a:off x="4282222" y="2790917"/>
              <a:ext cx="4751777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실제 인터뷰 데이터에서 의미 있는 패턴을 찾아내고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페르소나의 구성 요소로 변환하는 능력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DE383EEB-7CE0-900A-6E59-7DD597C4124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892FA263-35DF-A258-A2B5-A81BE35F7DD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016480B1-C547-20E3-CFE7-816DEA52F5A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38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DA10-1954-B0A3-7DFF-DAE53A065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7BE82D-EF5F-8C41-8DB5-F59DF9E07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91988-C381-2776-0465-05593A19A743}"/>
              </a:ext>
            </a:extLst>
          </p:cNvPr>
          <p:cNvSpPr txBox="1"/>
          <p:nvPr/>
        </p:nvSpPr>
        <p:spPr>
          <a:xfrm>
            <a:off x="3484388" y="711893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C77327-EAA4-4746-61A9-EADD73D0D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643A741-9C95-C25B-0665-19E6C5342A15}"/>
              </a:ext>
            </a:extLst>
          </p:cNvPr>
          <p:cNvCxnSpPr>
            <a:cxnSpLocks/>
          </p:cNvCxnSpPr>
          <p:nvPr/>
        </p:nvCxnSpPr>
        <p:spPr>
          <a:xfrm flipH="1">
            <a:off x="3470788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C582232-85D3-94D9-9817-2CC118E5720E}"/>
              </a:ext>
            </a:extLst>
          </p:cNvPr>
          <p:cNvGrpSpPr/>
          <p:nvPr/>
        </p:nvGrpSpPr>
        <p:grpSpPr>
          <a:xfrm>
            <a:off x="2974010" y="3582504"/>
            <a:ext cx="6074742" cy="571286"/>
            <a:chOff x="1013128" y="1841927"/>
            <a:chExt cx="6074742" cy="5712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7F2830-1D59-0D3E-DB44-4C01BF128858}"/>
                </a:ext>
              </a:extLst>
            </p:cNvPr>
            <p:cNvSpPr txBox="1"/>
            <p:nvPr/>
          </p:nvSpPr>
          <p:spPr>
            <a:xfrm>
              <a:off x="1013128" y="1841927"/>
              <a:ext cx="607474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경험 시각화 능력</a:t>
              </a: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502D92DF-C97F-4D06-DAC7-EAEB31D285C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3A4C6F9-EF9E-6247-AB4F-4F47F8BB0986}"/>
              </a:ext>
            </a:extLst>
          </p:cNvPr>
          <p:cNvGrpSpPr/>
          <p:nvPr/>
        </p:nvGrpSpPr>
        <p:grpSpPr>
          <a:xfrm>
            <a:off x="3639131" y="4348491"/>
            <a:ext cx="5068483" cy="1263679"/>
            <a:chOff x="3965516" y="2790917"/>
            <a:chExt cx="5068483" cy="12636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293E85-F143-978E-EC55-D71832AA42CC}"/>
                </a:ext>
              </a:extLst>
            </p:cNvPr>
            <p:cNvSpPr txBox="1"/>
            <p:nvPr/>
          </p:nvSpPr>
          <p:spPr>
            <a:xfrm>
              <a:off x="4282222" y="2790917"/>
              <a:ext cx="4751777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사용자의 경험을 시간의 흐름에 따라 체계적으로 분석하고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감정 여정까지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시각화하는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능력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098E792-82C2-17C6-15D2-505B0CABBDB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E96BCDF4-C694-5977-3848-F6C81F88D9B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9E19C092-6D67-B27C-7F01-235A0D39A36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896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49D6A-0ABA-AB6A-7B40-82ECE887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3DA4CC-23F9-22B4-31FA-49685795E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514D52-6536-5153-D918-0DCC1093542B}"/>
              </a:ext>
            </a:extLst>
          </p:cNvPr>
          <p:cNvSpPr txBox="1"/>
          <p:nvPr/>
        </p:nvSpPr>
        <p:spPr>
          <a:xfrm>
            <a:off x="3484388" y="711893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1017E0-A8C2-B26C-6542-2B427FAE8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9CD22AB-7BB1-7A49-FAE1-B2231BC60BAD}"/>
              </a:ext>
            </a:extLst>
          </p:cNvPr>
          <p:cNvCxnSpPr>
            <a:cxnSpLocks/>
          </p:cNvCxnSpPr>
          <p:nvPr/>
        </p:nvCxnSpPr>
        <p:spPr>
          <a:xfrm flipH="1">
            <a:off x="3470788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AB4D2AE-D02E-C8DF-D27F-1696F4B1B899}"/>
              </a:ext>
            </a:extLst>
          </p:cNvPr>
          <p:cNvGrpSpPr/>
          <p:nvPr/>
        </p:nvGrpSpPr>
        <p:grpSpPr>
          <a:xfrm>
            <a:off x="2974010" y="3582504"/>
            <a:ext cx="6074742" cy="571286"/>
            <a:chOff x="1013128" y="1841927"/>
            <a:chExt cx="6074742" cy="5712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BDBF22-7BCA-43ED-7A1B-E5A63F95B438}"/>
                </a:ext>
              </a:extLst>
            </p:cNvPr>
            <p:cNvSpPr txBox="1"/>
            <p:nvPr/>
          </p:nvSpPr>
          <p:spPr>
            <a:xfrm>
              <a:off x="1013128" y="1841927"/>
              <a:ext cx="607474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해결책 도출 능력</a:t>
              </a: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5D05C267-9ACD-30EC-409C-EA1D57AF4A1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4039888F-74D6-F1ED-845F-31C8C22C4640}"/>
              </a:ext>
            </a:extLst>
          </p:cNvPr>
          <p:cNvGrpSpPr/>
          <p:nvPr/>
        </p:nvGrpSpPr>
        <p:grpSpPr>
          <a:xfrm>
            <a:off x="3639131" y="4348490"/>
            <a:ext cx="5068483" cy="863570"/>
            <a:chOff x="3965516" y="2790917"/>
            <a:chExt cx="5068483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3C5724-6137-9340-FB9D-1F3EB969CC16}"/>
                </a:ext>
              </a:extLst>
            </p:cNvPr>
            <p:cNvSpPr txBox="1"/>
            <p:nvPr/>
          </p:nvSpPr>
          <p:spPr>
            <a:xfrm>
              <a:off x="4282222" y="2790917"/>
              <a:ext cx="475177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깊이 있는 분석과 통찰을 바탕으로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실제 정책 개선 방안을 만들어내는 논리적 사고 능력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A84640D-6ECA-9FC9-5637-AA30FD585AC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2A3A1254-BF26-D678-A58C-613648AAF89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0DE84CB0-DC60-6723-3F55-397DDB5E449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14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393E0-38AE-1DC9-645D-3B981A488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F124FA-DB76-7776-98E6-9767A7AA2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1B6A44-4B77-93B1-CFF2-44C6214DF2DE}"/>
              </a:ext>
            </a:extLst>
          </p:cNvPr>
          <p:cNvSpPr txBox="1"/>
          <p:nvPr/>
        </p:nvSpPr>
        <p:spPr>
          <a:xfrm>
            <a:off x="3484388" y="711893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A6A088-6EE3-6766-5161-EF43957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A649C65-EC5F-4CB5-F40C-B32C1CE41669}"/>
              </a:ext>
            </a:extLst>
          </p:cNvPr>
          <p:cNvCxnSpPr>
            <a:cxnSpLocks/>
          </p:cNvCxnSpPr>
          <p:nvPr/>
        </p:nvCxnSpPr>
        <p:spPr>
          <a:xfrm flipH="1">
            <a:off x="3470788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A68073EA-E1A9-317F-F175-3A0F173868D2}"/>
              </a:ext>
            </a:extLst>
          </p:cNvPr>
          <p:cNvGrpSpPr/>
          <p:nvPr/>
        </p:nvGrpSpPr>
        <p:grpSpPr>
          <a:xfrm>
            <a:off x="3276299" y="3506131"/>
            <a:ext cx="5807377" cy="863570"/>
            <a:chOff x="3965516" y="2790917"/>
            <a:chExt cx="5807377" cy="8635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628262-74BE-DD6D-CDFC-D7CCC83F66CA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페르소나는 반드시 실제 인터뷰와 관찰 데이터에 근거해서 만들 것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38D0BEA8-E57C-367C-F6AF-6278A62BC0E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62AED52F-8F49-3EBF-65A8-7A22B9DB3AA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8A169B2D-B0AB-7010-DE9E-7DA5D9CAEBD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C7814E0-1D32-EA74-F243-9CFE7E8C5036}"/>
              </a:ext>
            </a:extLst>
          </p:cNvPr>
          <p:cNvGrpSpPr/>
          <p:nvPr/>
        </p:nvGrpSpPr>
        <p:grpSpPr>
          <a:xfrm>
            <a:off x="3276299" y="4368145"/>
            <a:ext cx="5807377" cy="863570"/>
            <a:chOff x="3965516" y="2790917"/>
            <a:chExt cx="5807377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44D624-E025-85BC-DDC0-F74F3911E50D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여정지도는 시스템 관점이 아닌 사용자 관점에서 그릴 것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6B5CDCEE-D91E-7F8C-7FB1-AA024D399D8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A1C62C83-8579-B036-CE01-9E44C8DAC68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9BBCB0E4-396A-7EED-DB8F-350773621AC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59B09D8-10B7-B296-4A20-48C150EBAD0E}"/>
              </a:ext>
            </a:extLst>
          </p:cNvPr>
          <p:cNvGrpSpPr/>
          <p:nvPr/>
        </p:nvGrpSpPr>
        <p:grpSpPr>
          <a:xfrm>
            <a:off x="3276299" y="5230157"/>
            <a:ext cx="5807377" cy="863570"/>
            <a:chOff x="3965516" y="2790917"/>
            <a:chExt cx="5807377" cy="8635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6E2FF0-D597-F458-1FB5-A0308B6C5D9A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발견한 통찰은 팀원들과 공유하고 토론해 합의된 관점으로 발전시킬 것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DDA526F-74DF-1DEF-E3E5-6C7D582E35C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B3468163-61D0-7322-2ED4-92290645686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FBBFC07B-8730-C328-8514-86969813AF2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070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8" y="711893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8" y="1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10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50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4" y="3342980"/>
            <a:ext cx="5729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문제 정의 및 핵심 과제 도출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9" y="4541896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8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8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8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8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8" y="5424808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5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60" y="3560554"/>
            <a:ext cx="3163045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사용자 여정지도 작성 실습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60" y="2214422"/>
            <a:ext cx="5063141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b="1" dirty="0"/>
              <a:t>페르소나 작성 실습</a:t>
            </a:r>
            <a:br>
              <a:rPr lang="ko-KR" altLang="en-US" b="1" dirty="0"/>
            </a:br>
            <a:r>
              <a:rPr lang="en-US" altLang="ko-KR" b="1" dirty="0"/>
              <a:t>: </a:t>
            </a:r>
            <a:r>
              <a:rPr lang="ko-KR" altLang="en-US" b="1" dirty="0"/>
              <a:t>김순자 할머니를 만나다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60" y="4703554"/>
            <a:ext cx="383630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결과 해석 및 정책 아이디어 도출</a:t>
            </a: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5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6" y="2093966"/>
            <a:ext cx="6341675" cy="824969"/>
            <a:chOff x="2402275" y="2242645"/>
            <a:chExt cx="6341675" cy="8249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특징을 추출하고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이를 </a:t>
              </a: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구조화하여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페르소나를 만드는 과정을 체험한다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6" y="3249557"/>
            <a:ext cx="6341675" cy="824969"/>
            <a:chOff x="2402275" y="3265794"/>
            <a:chExt cx="6341675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민원 서비스 이용 과정을 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단계로 구체화하고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고충점과 경험 요소를 도출한다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6" y="4436805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여정지도에서 발견된 문제를 정책 개선 방안으로 전환하는 과정을 경험한다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6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40" y="3068413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40" y="4255664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40" y="5442916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1867439" y="2529891"/>
            <a:ext cx="84571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6" y="1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1" y="4963186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6" y="1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6" y="1593371"/>
            <a:ext cx="50206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1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3"/>
            <a:ext cx="58567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작성 실습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김순자 할머니를 만나다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6" y="1593928"/>
            <a:ext cx="26545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기본정보 파악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1" y="1628775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5451A-31DF-C012-0ACA-2B65617A06B3}"/>
              </a:ext>
            </a:extLst>
          </p:cNvPr>
          <p:cNvSpPr txBox="1"/>
          <p:nvPr/>
        </p:nvSpPr>
        <p:spPr>
          <a:xfrm flipH="1">
            <a:off x="3091074" y="5704804"/>
            <a:ext cx="599260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김순자 할머니의 기본정보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10039</TotalTime>
  <Words>5491</Words>
  <Application>Microsoft Office PowerPoint</Application>
  <PresentationFormat>와이드스크린</PresentationFormat>
  <Paragraphs>437</Paragraphs>
  <Slides>57</Slides>
  <Notes>54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65" baseType="lpstr">
      <vt:lpstr>나눔스퀘어 네오 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1102</cp:revision>
  <dcterms:created xsi:type="dcterms:W3CDTF">2025-08-10T23:59:04Z</dcterms:created>
  <dcterms:modified xsi:type="dcterms:W3CDTF">2025-09-23T07:03:54Z</dcterms:modified>
</cp:coreProperties>
</file>