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72" r:id="rId2"/>
    <p:sldId id="276" r:id="rId3"/>
    <p:sldId id="588" r:id="rId4"/>
    <p:sldId id="612" r:id="rId5"/>
    <p:sldId id="589" r:id="rId6"/>
    <p:sldId id="613" r:id="rId7"/>
    <p:sldId id="373" r:id="rId8"/>
    <p:sldId id="258" r:id="rId9"/>
    <p:sldId id="519" r:id="rId10"/>
    <p:sldId id="590" r:id="rId11"/>
    <p:sldId id="615" r:id="rId12"/>
    <p:sldId id="614" r:id="rId13"/>
    <p:sldId id="616" r:id="rId14"/>
    <p:sldId id="591" r:id="rId15"/>
    <p:sldId id="617" r:id="rId16"/>
    <p:sldId id="592" r:id="rId17"/>
    <p:sldId id="421" r:id="rId18"/>
    <p:sldId id="585" r:id="rId19"/>
    <p:sldId id="618" r:id="rId20"/>
    <p:sldId id="593" r:id="rId21"/>
    <p:sldId id="594" r:id="rId22"/>
    <p:sldId id="426" r:id="rId23"/>
    <p:sldId id="532" r:id="rId24"/>
    <p:sldId id="619" r:id="rId25"/>
    <p:sldId id="595" r:id="rId26"/>
    <p:sldId id="620" r:id="rId27"/>
    <p:sldId id="596" r:id="rId28"/>
    <p:sldId id="597" r:id="rId29"/>
    <p:sldId id="598" r:id="rId30"/>
    <p:sldId id="599" r:id="rId31"/>
    <p:sldId id="547" r:id="rId32"/>
    <p:sldId id="548" r:id="rId33"/>
    <p:sldId id="621" r:id="rId34"/>
    <p:sldId id="600" r:id="rId35"/>
    <p:sldId id="601" r:id="rId36"/>
    <p:sldId id="622" r:id="rId37"/>
    <p:sldId id="602" r:id="rId38"/>
    <p:sldId id="623" r:id="rId39"/>
    <p:sldId id="586" r:id="rId40"/>
    <p:sldId id="587" r:id="rId41"/>
    <p:sldId id="603" r:id="rId42"/>
    <p:sldId id="604" r:id="rId43"/>
    <p:sldId id="624" r:id="rId44"/>
    <p:sldId id="605" r:id="rId45"/>
    <p:sldId id="625" r:id="rId46"/>
    <p:sldId id="606" r:id="rId47"/>
    <p:sldId id="607" r:id="rId48"/>
    <p:sldId id="626" r:id="rId49"/>
    <p:sldId id="627" r:id="rId50"/>
    <p:sldId id="608" r:id="rId51"/>
    <p:sldId id="609" r:id="rId52"/>
    <p:sldId id="628" r:id="rId53"/>
    <p:sldId id="610" r:id="rId54"/>
    <p:sldId id="629" r:id="rId55"/>
    <p:sldId id="611" r:id="rId56"/>
    <p:sldId id="298" r:id="rId57"/>
    <p:sldId id="630" r:id="rId58"/>
    <p:sldId id="404" r:id="rId59"/>
  </p:sldIdLst>
  <p:sldSz cx="12192000" cy="6858000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 userDrawn="1">
          <p15:clr>
            <a:srgbClr val="A4A3A4"/>
          </p15:clr>
        </p15:guide>
        <p15:guide id="2" pos="5722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A01"/>
    <a:srgbClr val="9A5CC8"/>
    <a:srgbClr val="072087"/>
    <a:srgbClr val="FF7674"/>
    <a:srgbClr val="C5A3DF"/>
    <a:srgbClr val="8495DA"/>
    <a:srgbClr val="C2CAED"/>
    <a:srgbClr val="7A52C4"/>
    <a:srgbClr val="0B2EB7"/>
    <a:srgbClr val="644B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70" autoAdjust="0"/>
    <p:restoredTop sz="86639" autoAdjust="0"/>
  </p:normalViewPr>
  <p:slideViewPr>
    <p:cSldViewPr snapToGrid="0">
      <p:cViewPr varScale="1">
        <p:scale>
          <a:sx n="48" d="100"/>
          <a:sy n="48" d="100"/>
        </p:scale>
        <p:origin x="36" y="888"/>
      </p:cViewPr>
      <p:guideLst>
        <p:guide orient="horz" pos="1933"/>
        <p:guide pos="5722"/>
        <p:guide pos="483"/>
        <p:guide orient="horz" pos="39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0EEB310-8674-483F-929D-C190C8882D8F}" type="datetimeFigureOut">
              <a:rPr lang="ko-KR" altLang="en-US" smtClean="0"/>
              <a:t>2025-11-14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5C7B529-AFF3-4E5E-A5AE-5801984EB5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32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endParaRPr lang="ko-KR" altLang="en-US" sz="13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4445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155A0-8247-0AE4-DD6C-EE24ECEB1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F33DE38-F56F-E136-1DE9-FEFCF12EBD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4FDDEC0-2014-3112-6897-EA264A5C79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반대로 </a:t>
            </a:r>
            <a:r>
              <a:rPr lang="en-US" altLang="ko-KR" sz="1300" dirty="0"/>
              <a:t>#1 </a:t>
            </a:r>
            <a:r>
              <a:rPr lang="ko-KR" altLang="en-US" sz="1300" dirty="0"/>
              <a:t>인터뷰 테스트는 </a:t>
            </a:r>
            <a:r>
              <a:rPr lang="en-US" altLang="ko-KR" sz="1300" dirty="0"/>
              <a:t>#2</a:t>
            </a:r>
            <a:r>
              <a:rPr lang="ko-KR" altLang="en-US" sz="1300" dirty="0"/>
              <a:t> 왜 그렇게 하는가를 듣습니다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같은 포기 행동이라도 </a:t>
            </a:r>
            <a:r>
              <a:rPr lang="en-US" altLang="ko-KR" sz="1300" dirty="0"/>
              <a:t>#3 </a:t>
            </a:r>
            <a:r>
              <a:rPr lang="ko-KR" altLang="en-US" sz="1300" dirty="0"/>
              <a:t> “화면이 나를 안내하지 않는다”</a:t>
            </a:r>
            <a:r>
              <a:rPr lang="en-US" altLang="ko-KR" sz="1300" dirty="0"/>
              <a:t>, “</a:t>
            </a:r>
            <a:r>
              <a:rPr lang="ko-KR" altLang="en-US" sz="1300" dirty="0"/>
              <a:t>내 입력이 들어갔는지 </a:t>
            </a:r>
            <a:r>
              <a:rPr lang="ko-KR" altLang="en-US" sz="1300" dirty="0" err="1"/>
              <a:t>모르겠다”와</a:t>
            </a:r>
            <a:r>
              <a:rPr lang="ko-KR" altLang="en-US" sz="1300" dirty="0"/>
              <a:t> 같은 내면의 이유를 끌어올립니다</a:t>
            </a:r>
            <a:r>
              <a:rPr lang="en-US" altLang="ko-KR" sz="1300" dirty="0"/>
              <a:t>. </a:t>
            </a:r>
            <a:r>
              <a:rPr lang="ko-KR" altLang="en-US" sz="1300" dirty="0"/>
              <a:t>정리하면</a:t>
            </a:r>
            <a:r>
              <a:rPr lang="en-US" altLang="ko-KR" sz="1300" dirty="0"/>
              <a:t>, #4 </a:t>
            </a:r>
            <a:r>
              <a:rPr lang="ko-KR" altLang="en-US" sz="1300" dirty="0"/>
              <a:t>관찰은 표면의 사실</a:t>
            </a:r>
            <a:r>
              <a:rPr lang="en-US" altLang="ko-KR" sz="1300" dirty="0"/>
              <a:t>, </a:t>
            </a:r>
            <a:r>
              <a:rPr lang="ko-KR" altLang="en-US" sz="1300" dirty="0"/>
              <a:t>인터뷰는 속의 이유를 줍니다</a:t>
            </a:r>
            <a:r>
              <a:rPr lang="en-US" altLang="ko-KR" sz="1300" dirty="0"/>
              <a:t>. </a:t>
            </a:r>
            <a:r>
              <a:rPr lang="ko-KR" altLang="en-US" sz="1300" dirty="0"/>
              <a:t>둘 중 하나를 고르는 문제가 아니라</a:t>
            </a:r>
            <a:r>
              <a:rPr lang="en-US" altLang="ko-KR" sz="1300" dirty="0"/>
              <a:t>, </a:t>
            </a:r>
            <a:r>
              <a:rPr lang="ko-KR" altLang="en-US" sz="1300" dirty="0"/>
              <a:t>관찰로 사실을 포착하고 인터뷰로 의미를 해석한다가 원칙입니다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65966F8-ACF1-3E68-3C7F-E0DBBE3946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1808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BCF5A-628C-710A-EB6D-700B5C320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2F6E3C6-75F3-2D3F-D0E6-0076D386E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1248ED6-BBF3-5892-6715-87CBCB1DC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다음은 </a:t>
            </a:r>
            <a:r>
              <a:rPr lang="en-US" altLang="ko-KR" sz="1300" dirty="0"/>
              <a:t>#1 </a:t>
            </a:r>
            <a:r>
              <a:rPr lang="ko-KR" altLang="en-US" sz="1300" dirty="0"/>
              <a:t>정량적 테스트와 정성적 테스트입니다</a:t>
            </a:r>
            <a:r>
              <a:rPr lang="en-US" altLang="ko-KR" sz="1300" dirty="0"/>
              <a:t>. #2 </a:t>
            </a:r>
            <a:r>
              <a:rPr lang="ko-KR" altLang="en-US" sz="1300" dirty="0"/>
              <a:t>정량은 숫자로 답합니다</a:t>
            </a:r>
            <a:r>
              <a:rPr lang="en-US" altLang="ko-KR" sz="1300" dirty="0"/>
              <a:t>. #3 </a:t>
            </a:r>
            <a:r>
              <a:rPr lang="ko-KR" altLang="en-US" sz="1300" dirty="0"/>
              <a:t>과업 </a:t>
            </a:r>
            <a:r>
              <a:rPr lang="ko-KR" altLang="en-US" sz="1300" dirty="0" err="1"/>
              <a:t>완료율</a:t>
            </a:r>
            <a:r>
              <a:rPr lang="en-US" altLang="ko-KR" sz="1300" dirty="0"/>
              <a:t>, </a:t>
            </a:r>
            <a:r>
              <a:rPr lang="ko-KR" altLang="en-US" sz="1300" dirty="0"/>
              <a:t>평균 소요 시간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오류율</a:t>
            </a:r>
            <a:r>
              <a:rPr lang="en-US" altLang="ko-KR" sz="1300" dirty="0"/>
              <a:t>, </a:t>
            </a:r>
            <a:r>
              <a:rPr lang="ko-KR" altLang="en-US" sz="1300" dirty="0"/>
              <a:t>도움 요청 빈도</a:t>
            </a:r>
            <a:r>
              <a:rPr lang="en-US" altLang="ko-KR" sz="1300" dirty="0"/>
              <a:t>, </a:t>
            </a:r>
            <a:r>
              <a:rPr lang="ko-KR" altLang="en-US" sz="1300" dirty="0"/>
              <a:t>작업 </a:t>
            </a:r>
            <a:r>
              <a:rPr lang="ko-KR" altLang="en-US" sz="1300" dirty="0" err="1"/>
              <a:t>중단률</a:t>
            </a:r>
            <a:r>
              <a:rPr lang="ko-KR" altLang="en-US" sz="1300" dirty="0"/>
              <a:t> 같은 지표를 미리 정의하고 측정합니다</a:t>
            </a:r>
            <a:r>
              <a:rPr lang="en-US" altLang="ko-KR" sz="1300" dirty="0"/>
              <a:t>. </a:t>
            </a:r>
            <a:r>
              <a:rPr lang="ko-KR" altLang="en-US" sz="1300" dirty="0"/>
              <a:t>이 지표들은 </a:t>
            </a:r>
            <a:r>
              <a:rPr lang="en-US" altLang="ko-KR" sz="1300" dirty="0"/>
              <a:t>#3 </a:t>
            </a:r>
            <a:r>
              <a:rPr lang="ko-KR" altLang="en-US" sz="1300" dirty="0"/>
              <a:t>개선의 크기와 방향을 확인하는 데 탁월합니다</a:t>
            </a:r>
            <a:r>
              <a:rPr lang="en-US" altLang="ko-KR" sz="1300" dirty="0"/>
              <a:t>. 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6712248-A27D-A3FD-FA96-00B0ECE90D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7084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8F31E-63ED-91A8-4FA5-612F70205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7637EEA-18BC-1A4E-37A8-EB03975E25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FC1CE57-667B-6D8D-DCD3-5E89B5D11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반면 </a:t>
            </a:r>
            <a:r>
              <a:rPr lang="en-US" altLang="ko-KR" sz="1300" dirty="0"/>
              <a:t>#1 </a:t>
            </a:r>
            <a:r>
              <a:rPr lang="ko-KR" altLang="en-US" sz="1300" dirty="0"/>
              <a:t>정성은 깊이를 제공합니다</a:t>
            </a:r>
            <a:r>
              <a:rPr lang="en-US" altLang="ko-KR" sz="1300" dirty="0"/>
              <a:t>. #2 “</a:t>
            </a:r>
            <a:r>
              <a:rPr lang="ko-KR" altLang="en-US" sz="1300" dirty="0"/>
              <a:t>왜 여기서 돌아섰는가</a:t>
            </a:r>
            <a:r>
              <a:rPr lang="en-US" altLang="ko-KR" sz="1300" dirty="0"/>
              <a:t>?”, “</a:t>
            </a:r>
            <a:r>
              <a:rPr lang="ko-KR" altLang="en-US" sz="1300" dirty="0"/>
              <a:t>무엇이 불안했는가</a:t>
            </a:r>
            <a:r>
              <a:rPr lang="en-US" altLang="ko-KR" sz="1300" dirty="0"/>
              <a:t>?”, “</a:t>
            </a:r>
            <a:r>
              <a:rPr lang="ko-KR" altLang="en-US" sz="1300" dirty="0"/>
              <a:t>어떤 기대가 충돌했는가</a:t>
            </a:r>
            <a:r>
              <a:rPr lang="en-US" altLang="ko-KR" sz="1300" dirty="0"/>
              <a:t>?”</a:t>
            </a:r>
            <a:r>
              <a:rPr lang="ko-KR" altLang="en-US" sz="1300" dirty="0"/>
              <a:t>를 파고들어 해결 실마리를 줍니다</a:t>
            </a:r>
            <a:r>
              <a:rPr lang="en-US" altLang="ko-KR" sz="1300" dirty="0"/>
              <a:t>. </a:t>
            </a:r>
            <a:r>
              <a:rPr lang="ko-KR" altLang="en-US" sz="1300" dirty="0"/>
              <a:t>실제 설계에서는 </a:t>
            </a:r>
            <a:r>
              <a:rPr lang="en-US" altLang="ko-KR" sz="1300" dirty="0"/>
              <a:t>#3 </a:t>
            </a:r>
            <a:r>
              <a:rPr lang="ko-KR" altLang="en-US" sz="1300" dirty="0"/>
              <a:t>둘을 결합해 삼각검증을 합니다</a:t>
            </a:r>
            <a:r>
              <a:rPr lang="en-US" altLang="ko-KR" sz="1300" dirty="0"/>
              <a:t>. #4 </a:t>
            </a:r>
            <a:r>
              <a:rPr lang="ko-KR" altLang="en-US" sz="1300" dirty="0"/>
              <a:t>예를 들어 완료율이 낮다는 정량 결과가 나오면</a:t>
            </a:r>
            <a:r>
              <a:rPr lang="en-US" altLang="ko-KR" sz="1300" dirty="0"/>
              <a:t>, </a:t>
            </a:r>
            <a:r>
              <a:rPr lang="ko-KR" altLang="en-US" sz="1300" dirty="0"/>
              <a:t>그 지점을 통과하지 못한 사람들의 발화와 표정을 정성 자료로 분석해 병목의 성격을 규정합니다</a:t>
            </a:r>
            <a:r>
              <a:rPr lang="en-US" altLang="ko-KR" sz="1300" dirty="0"/>
              <a:t>. </a:t>
            </a:r>
            <a:r>
              <a:rPr lang="ko-KR" altLang="en-US" sz="1300" dirty="0"/>
              <a:t>숫자만으로는 ‘</a:t>
            </a:r>
            <a:r>
              <a:rPr lang="ko-KR" altLang="en-US" sz="1300" dirty="0" err="1"/>
              <a:t>어디’까지만</a:t>
            </a:r>
            <a:r>
              <a:rPr lang="ko-KR" altLang="en-US" sz="1300" dirty="0"/>
              <a:t> 보이고</a:t>
            </a:r>
            <a:r>
              <a:rPr lang="en-US" altLang="ko-KR" sz="1300" dirty="0"/>
              <a:t>, </a:t>
            </a:r>
            <a:r>
              <a:rPr lang="ko-KR" altLang="en-US" sz="1300" dirty="0"/>
              <a:t>서사만으로는 ‘</a:t>
            </a:r>
            <a:r>
              <a:rPr lang="ko-KR" altLang="en-US" sz="1300" dirty="0" err="1"/>
              <a:t>얼마나’가</a:t>
            </a:r>
            <a:r>
              <a:rPr lang="ko-KR" altLang="en-US" sz="1300" dirty="0"/>
              <a:t> 비어 있습니다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두 축을 함께 세워야 설계의 우선순위가 분명해집니다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8247A9E-5312-6169-DCDE-8206910F62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340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D3C64-263C-535F-0E4F-BCE3A0D48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00031F0-BE09-0A83-C1B5-9D4A5FA0B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9A9F49C-000C-C8C8-618F-FB9364A75C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세 번째는 </a:t>
            </a:r>
            <a:r>
              <a:rPr lang="en-US" altLang="ko-KR" sz="1300" dirty="0"/>
              <a:t>#1 </a:t>
            </a:r>
            <a:r>
              <a:rPr lang="ko-KR" altLang="en-US" sz="1300" dirty="0"/>
              <a:t>실험실 테스트와 현장 테스트입니다</a:t>
            </a:r>
            <a:r>
              <a:rPr lang="en-US" altLang="ko-KR" sz="1300" dirty="0"/>
              <a:t>. #2 </a:t>
            </a:r>
            <a:r>
              <a:rPr lang="ko-KR" altLang="en-US" sz="1300" dirty="0"/>
              <a:t>실험실 테스트는 </a:t>
            </a:r>
            <a:r>
              <a:rPr lang="en-US" altLang="ko-KR" sz="1300" dirty="0"/>
              <a:t>#3 </a:t>
            </a:r>
            <a:r>
              <a:rPr lang="ko-KR" altLang="en-US" sz="1300" dirty="0"/>
              <a:t>변수 통제가 강점입니다</a:t>
            </a:r>
            <a:r>
              <a:rPr lang="en-US" altLang="ko-KR" sz="1300" dirty="0"/>
              <a:t>. </a:t>
            </a:r>
            <a:r>
              <a:rPr lang="ko-KR" altLang="en-US" sz="1300" dirty="0"/>
              <a:t>동일한 과업</a:t>
            </a:r>
            <a:r>
              <a:rPr lang="en-US" altLang="ko-KR" sz="1300" dirty="0"/>
              <a:t>, </a:t>
            </a:r>
            <a:r>
              <a:rPr lang="ko-KR" altLang="en-US" sz="1300" dirty="0"/>
              <a:t>동일한 시간</a:t>
            </a:r>
            <a:r>
              <a:rPr lang="en-US" altLang="ko-KR" sz="1300" dirty="0"/>
              <a:t>, </a:t>
            </a:r>
            <a:r>
              <a:rPr lang="ko-KR" altLang="en-US" sz="1300" dirty="0"/>
              <a:t>동일한 기기와 네트워크 조건을 맞춰 조건 간 비교를 정확히 할 수 있습니다</a:t>
            </a:r>
            <a:r>
              <a:rPr lang="en-US" altLang="ko-KR" sz="1300" dirty="0"/>
              <a:t>. #4 </a:t>
            </a:r>
            <a:r>
              <a:rPr lang="ko-KR" altLang="en-US" sz="1300" dirty="0"/>
              <a:t>관찰과 녹화</a:t>
            </a:r>
            <a:r>
              <a:rPr lang="en-US" altLang="ko-KR" sz="1300" dirty="0"/>
              <a:t>, </a:t>
            </a:r>
            <a:r>
              <a:rPr lang="ko-KR" altLang="en-US" sz="1300" dirty="0"/>
              <a:t>시선 추적 등 도구 활용도 용이합니다</a:t>
            </a:r>
            <a:r>
              <a:rPr lang="en-US" altLang="ko-KR" sz="1300" dirty="0"/>
              <a:t>. </a:t>
            </a:r>
            <a:r>
              <a:rPr lang="ko-KR" altLang="en-US" sz="1300" dirty="0"/>
              <a:t>단점은 인위성입니다</a:t>
            </a:r>
            <a:r>
              <a:rPr lang="en-US" altLang="ko-KR" sz="1300" dirty="0"/>
              <a:t>. </a:t>
            </a:r>
            <a:r>
              <a:rPr lang="ko-KR" altLang="en-US" sz="1300" dirty="0"/>
              <a:t>사용자는 편안하고 조용한 방에서 실제보다 더 집중하고</a:t>
            </a:r>
            <a:r>
              <a:rPr lang="en-US" altLang="ko-KR" sz="1300" dirty="0"/>
              <a:t>, </a:t>
            </a:r>
            <a:r>
              <a:rPr lang="ko-KR" altLang="en-US" sz="1300" dirty="0"/>
              <a:t>도움을 쉽게 요청합니다</a:t>
            </a:r>
            <a:r>
              <a:rPr lang="en-US" altLang="ko-KR" sz="1300" dirty="0"/>
              <a:t>. 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0CDE70F-7594-72E4-CC0C-ABA6E3193A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0373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51C10-8F74-3C65-A928-53DEDEC63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9A6085A-0968-4679-F4EB-6E73FD0034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AFF5280-B499-B684-BF3A-0AD0A43A0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반대로 </a:t>
            </a:r>
            <a:r>
              <a:rPr lang="en-US" altLang="ko-KR" sz="1300" dirty="0"/>
              <a:t>#1 </a:t>
            </a:r>
            <a:r>
              <a:rPr lang="ko-KR" altLang="en-US" sz="1300" dirty="0"/>
              <a:t>현장 테스트는 </a:t>
            </a:r>
            <a:r>
              <a:rPr lang="en-US" altLang="ko-KR" sz="1300" dirty="0"/>
              <a:t>#2 </a:t>
            </a:r>
            <a:r>
              <a:rPr lang="ko-KR" altLang="en-US" sz="1300" dirty="0"/>
              <a:t>실제 맥락이 그대로 반영됩니다</a:t>
            </a:r>
            <a:r>
              <a:rPr lang="en-US" altLang="ko-KR" sz="1300" dirty="0"/>
              <a:t>. </a:t>
            </a:r>
            <a:r>
              <a:rPr lang="ko-KR" altLang="en-US" sz="1300" dirty="0"/>
              <a:t>덕분에 실험실에서는 드러나지 않던 </a:t>
            </a:r>
            <a:r>
              <a:rPr lang="en-US" altLang="ko-KR" sz="1300" dirty="0"/>
              <a:t>#3 </a:t>
            </a:r>
            <a:r>
              <a:rPr lang="ko-KR" altLang="en-US" sz="1300" dirty="0"/>
              <a:t>현실 변수를 포착할 수 있지만</a:t>
            </a:r>
            <a:r>
              <a:rPr lang="en-US" altLang="ko-KR" sz="1300" dirty="0"/>
              <a:t>, </a:t>
            </a:r>
            <a:r>
              <a:rPr lang="ko-KR" altLang="en-US" sz="1300" dirty="0"/>
              <a:t>통제가 어렵고 비용</a:t>
            </a:r>
            <a:r>
              <a:rPr lang="en-US" altLang="ko-KR" sz="1300" dirty="0"/>
              <a:t>·</a:t>
            </a:r>
            <a:r>
              <a:rPr lang="ko-KR" altLang="en-US" sz="1300" dirty="0"/>
              <a:t>시간이 늘어납니다</a:t>
            </a:r>
            <a:r>
              <a:rPr lang="en-US" altLang="ko-KR" sz="1300" dirty="0"/>
              <a:t>. </a:t>
            </a:r>
            <a:r>
              <a:rPr lang="ko-KR" altLang="en-US" sz="1300" dirty="0"/>
              <a:t>보통은 </a:t>
            </a:r>
            <a:r>
              <a:rPr lang="en-US" altLang="ko-KR" sz="1300" dirty="0"/>
              <a:t>#4 </a:t>
            </a:r>
            <a:r>
              <a:rPr lang="ko-KR" altLang="en-US" sz="1300" dirty="0"/>
              <a:t>실험실에서 가설을 좁히고</a:t>
            </a:r>
            <a:r>
              <a:rPr lang="en-US" altLang="ko-KR" sz="1300" dirty="0"/>
              <a:t>, </a:t>
            </a:r>
            <a:r>
              <a:rPr lang="ko-KR" altLang="en-US" sz="1300" dirty="0"/>
              <a:t>현장에서 가설을 검증하는 </a:t>
            </a:r>
            <a:r>
              <a:rPr lang="en-US" altLang="ko-KR" sz="1300" dirty="0"/>
              <a:t>2</a:t>
            </a:r>
            <a:r>
              <a:rPr lang="ko-KR" altLang="en-US" sz="1300" dirty="0"/>
              <a:t>단계 접근이 효율적입니다</a:t>
            </a:r>
            <a:r>
              <a:rPr lang="en-US" altLang="ko-KR" sz="1300" dirty="0"/>
              <a:t>. </a:t>
            </a:r>
            <a:endParaRPr lang="ko-KR" altLang="en-US" sz="1300" dirty="0"/>
          </a:p>
          <a:p>
            <a:pPr fontAlgn="base" latinLnBrk="0"/>
            <a:r>
              <a:rPr lang="ko-KR" altLang="en-US" sz="1300" dirty="0"/>
              <a:t>예를 들어 </a:t>
            </a:r>
            <a:r>
              <a:rPr lang="en-US" altLang="ko-KR" sz="1300" dirty="0"/>
              <a:t>#5 </a:t>
            </a:r>
            <a:r>
              <a:rPr lang="ko-KR" altLang="en-US" sz="1300" dirty="0"/>
              <a:t>버스 정류장 정보 개선 프로젝트라면</a:t>
            </a:r>
            <a:r>
              <a:rPr lang="en-US" altLang="ko-KR" sz="1300" dirty="0"/>
              <a:t>, </a:t>
            </a:r>
            <a:r>
              <a:rPr lang="ko-KR" altLang="en-US" sz="1300" dirty="0"/>
              <a:t>먼저 실험실에서 모형으로 동선과 정보 구조를 검증하고</a:t>
            </a:r>
            <a:r>
              <a:rPr lang="en-US" altLang="ko-KR" sz="1300" dirty="0"/>
              <a:t>, </a:t>
            </a:r>
            <a:r>
              <a:rPr lang="ko-KR" altLang="en-US" sz="1300" dirty="0"/>
              <a:t>이후 실제 출퇴근 시간대 우천 상황까지 포함해 현장에서 인지 속도와 선택 오류를 측정합니다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63C660D-7730-FC92-B7B2-B67796934B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8684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44DB4-983B-8554-341B-BFF09B30FA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9258595-0832-1967-5DBC-7E8E02EF05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B1FBC7D-417E-6886-920A-F4E56D66B0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마지막으로 표본에 대해 한 가지 원칙만 기억하겠습니다</a:t>
            </a:r>
            <a:r>
              <a:rPr lang="en-US" altLang="ko-KR" sz="1300" dirty="0"/>
              <a:t>. #1 </a:t>
            </a:r>
            <a:r>
              <a:rPr lang="ko-KR" altLang="en-US" sz="1300" dirty="0"/>
              <a:t>대표성은 ‘사람 </a:t>
            </a:r>
            <a:r>
              <a:rPr lang="ko-KR" altLang="en-US" sz="1300" dirty="0" err="1"/>
              <a:t>수’가</a:t>
            </a:r>
            <a:r>
              <a:rPr lang="ko-KR" altLang="en-US" sz="1300" dirty="0"/>
              <a:t> 아니라 ‘경우의 </a:t>
            </a:r>
            <a:r>
              <a:rPr lang="ko-KR" altLang="en-US" sz="1300" dirty="0" err="1"/>
              <a:t>수’에서</a:t>
            </a:r>
            <a:r>
              <a:rPr lang="ko-KR" altLang="en-US" sz="1300" dirty="0"/>
              <a:t> 나온다</a:t>
            </a:r>
            <a:r>
              <a:rPr lang="en-US" altLang="ko-KR" sz="1300" dirty="0"/>
              <a:t>. #2 </a:t>
            </a:r>
            <a:r>
              <a:rPr lang="ko-KR" altLang="en-US" sz="1300" dirty="0"/>
              <a:t>평균적 이용자 몇 명보다</a:t>
            </a:r>
            <a:r>
              <a:rPr lang="en-US" altLang="ko-KR" sz="1300" dirty="0"/>
              <a:t>, </a:t>
            </a:r>
            <a:r>
              <a:rPr lang="ko-KR" altLang="en-US" sz="1300" dirty="0"/>
              <a:t>초보자</a:t>
            </a:r>
            <a:r>
              <a:rPr lang="en-US" altLang="ko-KR" sz="1300" dirty="0"/>
              <a:t>·</a:t>
            </a:r>
            <a:r>
              <a:rPr lang="ko-KR" altLang="en-US" sz="1300" dirty="0" err="1"/>
              <a:t>숙련자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저연결</a:t>
            </a:r>
            <a:r>
              <a:rPr lang="ko-KR" altLang="en-US" sz="1300" dirty="0"/>
              <a:t> 환경 사용자</a:t>
            </a:r>
            <a:r>
              <a:rPr lang="en-US" altLang="ko-KR" sz="1300" dirty="0"/>
              <a:t>, </a:t>
            </a:r>
            <a:r>
              <a:rPr lang="ko-KR" altLang="en-US" sz="1300" dirty="0"/>
              <a:t>보조공학 기기 사용자 같은 극단 프로파일을 최소 </a:t>
            </a:r>
            <a:r>
              <a:rPr lang="en-US" altLang="ko-KR" sz="1300" dirty="0"/>
              <a:t>1–2</a:t>
            </a:r>
            <a:r>
              <a:rPr lang="ko-KR" altLang="en-US" sz="1300" dirty="0"/>
              <a:t>명씩 포함시키는 것이 좋습니다</a:t>
            </a:r>
            <a:r>
              <a:rPr lang="en-US" altLang="ko-KR" sz="1300" dirty="0"/>
              <a:t>. #3 </a:t>
            </a:r>
            <a:r>
              <a:rPr lang="ko-KR" altLang="en-US" sz="1300" dirty="0"/>
              <a:t>테스트가 끝나면 정량</a:t>
            </a:r>
            <a:r>
              <a:rPr lang="en-US" altLang="ko-KR" sz="1300" dirty="0"/>
              <a:t>–</a:t>
            </a:r>
            <a:r>
              <a:rPr lang="ko-KR" altLang="en-US" sz="1300" dirty="0"/>
              <a:t>정성</a:t>
            </a:r>
            <a:r>
              <a:rPr lang="en-US" altLang="ko-KR" sz="1300" dirty="0"/>
              <a:t>–</a:t>
            </a:r>
            <a:r>
              <a:rPr lang="ko-KR" altLang="en-US" sz="1300" dirty="0"/>
              <a:t>맥락 메모를 한 장의 로그로 묶고</a:t>
            </a:r>
            <a:r>
              <a:rPr lang="en-US" altLang="ko-KR" sz="1300" dirty="0"/>
              <a:t>, #4 “</a:t>
            </a:r>
            <a:r>
              <a:rPr lang="ko-KR" altLang="en-US" sz="1300" dirty="0"/>
              <a:t>문제</a:t>
            </a:r>
            <a:r>
              <a:rPr lang="en-US" altLang="ko-KR" sz="1300" dirty="0"/>
              <a:t>–</a:t>
            </a:r>
            <a:r>
              <a:rPr lang="ko-KR" altLang="en-US" sz="1300" dirty="0"/>
              <a:t>원인</a:t>
            </a:r>
            <a:r>
              <a:rPr lang="en-US" altLang="ko-KR" sz="1300" dirty="0"/>
              <a:t>-</a:t>
            </a:r>
            <a:r>
              <a:rPr lang="ko-KR" altLang="en-US" sz="1300" dirty="0"/>
              <a:t>가설</a:t>
            </a:r>
            <a:r>
              <a:rPr lang="en-US" altLang="ko-KR" sz="1300" dirty="0"/>
              <a:t>–</a:t>
            </a:r>
            <a:r>
              <a:rPr lang="ko-KR" altLang="en-US" sz="1300" dirty="0"/>
              <a:t>개선안</a:t>
            </a:r>
            <a:r>
              <a:rPr lang="en-US" altLang="ko-KR" sz="1300" dirty="0"/>
              <a:t>–</a:t>
            </a:r>
            <a:r>
              <a:rPr lang="ko-KR" altLang="en-US" sz="1300" dirty="0"/>
              <a:t>다음 </a:t>
            </a:r>
            <a:r>
              <a:rPr lang="ko-KR" altLang="en-US" sz="1300" dirty="0" err="1"/>
              <a:t>실험”의으로</a:t>
            </a:r>
            <a:r>
              <a:rPr lang="ko-KR" altLang="en-US" sz="1300" dirty="0"/>
              <a:t> 정리합니다</a:t>
            </a:r>
            <a:r>
              <a:rPr lang="en-US" altLang="ko-KR" sz="1300" dirty="0"/>
              <a:t>. </a:t>
            </a:r>
            <a:r>
              <a:rPr lang="ko-KR" altLang="en-US" sz="1300" dirty="0"/>
              <a:t>이것이 다음 반복을 여는 설계의 기본 단위가 됩니다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3915A0D-EC62-5F87-2017-C66822F62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6432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571E9-CF51-33E0-42DD-ED5C3DFB7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B9ECC0F-CAFC-652D-0DA1-F4DC8FE09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BBB3243-87B7-FECC-277E-CA471543B2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이제 누구를 대상으로 하여야 신뢰할 만한 테스트가 되는지 정리해 보겠습니다</a:t>
            </a:r>
            <a:r>
              <a:rPr lang="en-US" altLang="ko-KR" sz="1300" dirty="0"/>
              <a:t>. #1 </a:t>
            </a:r>
            <a:r>
              <a:rPr lang="ko-KR" altLang="en-US" sz="1300" dirty="0"/>
              <a:t>정책은 다양한 시민을 상정합니다</a:t>
            </a:r>
            <a:r>
              <a:rPr lang="en-US" altLang="ko-KR" sz="1300" dirty="0"/>
              <a:t>. </a:t>
            </a:r>
            <a:r>
              <a:rPr lang="ko-KR" altLang="en-US" sz="1300" dirty="0"/>
              <a:t>따라서 우리는 </a:t>
            </a:r>
            <a:r>
              <a:rPr lang="en-US" altLang="ko-KR" sz="1300" dirty="0"/>
              <a:t>#2 </a:t>
            </a:r>
            <a:r>
              <a:rPr lang="ko-KR" altLang="en-US" sz="1300" dirty="0"/>
              <a:t>‘몇 </a:t>
            </a:r>
            <a:r>
              <a:rPr lang="ko-KR" altLang="en-US" sz="1300" dirty="0" err="1"/>
              <a:t>명’이</a:t>
            </a:r>
            <a:r>
              <a:rPr lang="ko-KR" altLang="en-US" sz="1300" dirty="0"/>
              <a:t> 아니라 ‘</a:t>
            </a:r>
            <a:r>
              <a:rPr lang="ko-KR" altLang="en-US" sz="1300" dirty="0" err="1"/>
              <a:t>누가’를</a:t>
            </a:r>
            <a:r>
              <a:rPr lang="ko-KR" altLang="en-US" sz="1300" dirty="0"/>
              <a:t> 전략적으로 설계해야 합니다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D36A00-BD3D-420C-8793-A48934FD6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919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7874F7-757B-9109-B2B6-D46BEB1B5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22B7130-2F56-C60E-E8EC-1B73EF4DE4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3F0E764-F41C-8E00-922F-7353DD714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우선 </a:t>
            </a:r>
            <a:r>
              <a:rPr lang="en-US" altLang="ko-KR" sz="1300" dirty="0"/>
              <a:t>#1 </a:t>
            </a:r>
            <a:r>
              <a:rPr lang="ko-KR" altLang="en-US" sz="1300" dirty="0"/>
              <a:t>극단 사용자</a:t>
            </a:r>
            <a:r>
              <a:rPr lang="en-US" altLang="ko-KR" sz="1300" dirty="0"/>
              <a:t>(Extreme Users)</a:t>
            </a:r>
            <a:r>
              <a:rPr lang="ko-KR" altLang="en-US" sz="1300" dirty="0"/>
              <a:t>를 의도적으로 포함합니다</a:t>
            </a:r>
            <a:r>
              <a:rPr lang="en-US" altLang="ko-KR" sz="1300" dirty="0"/>
              <a:t>. </a:t>
            </a:r>
            <a:r>
              <a:rPr lang="ko-KR" altLang="en-US" sz="1300" dirty="0"/>
              <a:t>아주 능숙한 사람은 시스템의 경계와 지름길을 빠르게 찾아내고</a:t>
            </a:r>
            <a:r>
              <a:rPr lang="en-US" altLang="ko-KR" sz="1300" dirty="0"/>
              <a:t>, </a:t>
            </a:r>
            <a:r>
              <a:rPr lang="ko-KR" altLang="en-US" sz="1300" dirty="0"/>
              <a:t>완전 초보자는 진입 장벽과 학습 난이도를 적나라하게 드러냅니다</a:t>
            </a:r>
            <a:r>
              <a:rPr lang="en-US" altLang="ko-KR" sz="1300" dirty="0"/>
              <a:t>. </a:t>
            </a:r>
            <a:r>
              <a:rPr lang="ko-KR" altLang="en-US" sz="1300" dirty="0"/>
              <a:t>예를 들어 디지털 서비스 정책이라면 </a:t>
            </a:r>
            <a:r>
              <a:rPr lang="en-US" altLang="ko-KR" sz="1300" dirty="0"/>
              <a:t>IT </a:t>
            </a:r>
            <a:r>
              <a:rPr lang="ko-KR" altLang="en-US" sz="1300" dirty="0"/>
              <a:t>전문가와 디지털 문해력이 낮은 시민을 동시에 초대해</a:t>
            </a:r>
            <a:r>
              <a:rPr lang="en-US" altLang="ko-KR" sz="1300" dirty="0"/>
              <a:t>, </a:t>
            </a:r>
            <a:r>
              <a:rPr lang="ko-KR" altLang="en-US" sz="1300" dirty="0"/>
              <a:t>한쪽에서는 복잡 과업의 경로 최적화</a:t>
            </a:r>
            <a:r>
              <a:rPr lang="en-US" altLang="ko-KR" sz="1300" dirty="0"/>
              <a:t>, </a:t>
            </a:r>
            <a:r>
              <a:rPr lang="ko-KR" altLang="en-US" sz="1300" dirty="0"/>
              <a:t>다른 한쪽에서는 기초 과업의 이해</a:t>
            </a:r>
            <a:r>
              <a:rPr lang="en-US" altLang="ko-KR" sz="1300" dirty="0"/>
              <a:t>·</a:t>
            </a:r>
            <a:r>
              <a:rPr lang="ko-KR" altLang="en-US" sz="1300" dirty="0"/>
              <a:t>진입 실패 지점을 수집합니다</a:t>
            </a:r>
            <a:r>
              <a:rPr lang="en-US" altLang="ko-KR" sz="1300" dirty="0"/>
              <a:t>. </a:t>
            </a:r>
            <a:r>
              <a:rPr lang="ko-KR" altLang="en-US" sz="1300" dirty="0"/>
              <a:t>다음으로 </a:t>
            </a:r>
            <a:r>
              <a:rPr lang="en-US" altLang="ko-KR" sz="1300" dirty="0"/>
              <a:t>#2 </a:t>
            </a:r>
            <a:r>
              <a:rPr lang="ko-KR" altLang="en-US" sz="1300" dirty="0"/>
              <a:t>주류 사용자</a:t>
            </a:r>
            <a:r>
              <a:rPr lang="en-US" altLang="ko-KR" sz="1300" dirty="0"/>
              <a:t>(Mainstream)</a:t>
            </a:r>
            <a:r>
              <a:rPr lang="ko-KR" altLang="en-US" sz="1300" dirty="0"/>
              <a:t>를 배치해 전체 인구 다수를 대표하는 경험을 관찰합니다</a:t>
            </a:r>
            <a:r>
              <a:rPr lang="en-US" altLang="ko-KR" sz="1300" dirty="0"/>
              <a:t>. </a:t>
            </a:r>
            <a:r>
              <a:rPr lang="ko-KR" altLang="en-US" sz="1300" dirty="0"/>
              <a:t>이 그룹은 정책의 </a:t>
            </a:r>
            <a:r>
              <a:rPr lang="en-US" altLang="ko-KR" sz="1300" dirty="0"/>
              <a:t>#3</a:t>
            </a:r>
            <a:r>
              <a:rPr lang="ko-KR" altLang="en-US" sz="1300" dirty="0"/>
              <a:t> “평균적 </a:t>
            </a:r>
            <a:r>
              <a:rPr lang="ko-KR" altLang="en-US" sz="1300" dirty="0" err="1"/>
              <a:t>효과”를</a:t>
            </a:r>
            <a:r>
              <a:rPr lang="ko-KR" altLang="en-US" sz="1300" dirty="0"/>
              <a:t> 가늠하게 해 줍니다</a:t>
            </a:r>
            <a:r>
              <a:rPr lang="en-US" altLang="ko-KR" sz="1300" dirty="0"/>
              <a:t>. </a:t>
            </a:r>
            <a:endParaRPr lang="ko-KR" altLang="en-US" sz="1300" dirty="0"/>
          </a:p>
          <a:p>
            <a:pPr fontAlgn="base" latinLnBrk="0"/>
            <a:r>
              <a:rPr lang="ko-KR" altLang="en-US" sz="1300" dirty="0"/>
              <a:t>마지막으로 </a:t>
            </a:r>
            <a:r>
              <a:rPr lang="en-US" altLang="ko-KR" sz="1300" dirty="0"/>
              <a:t>#4 </a:t>
            </a:r>
            <a:r>
              <a:rPr lang="ko-KR" altLang="en-US" sz="1300" dirty="0" err="1"/>
              <a:t>엣지</a:t>
            </a:r>
            <a:r>
              <a:rPr lang="ko-KR" altLang="en-US" sz="1300" dirty="0"/>
              <a:t> 케이스</a:t>
            </a:r>
            <a:r>
              <a:rPr lang="en-US" altLang="ko-KR" sz="1300" dirty="0"/>
              <a:t>(Edge Cases) </a:t>
            </a:r>
            <a:r>
              <a:rPr lang="ko-KR" altLang="en-US" sz="1300" dirty="0"/>
              <a:t>반드시 포함합니다</a:t>
            </a:r>
            <a:r>
              <a:rPr lang="en-US" altLang="ko-KR" sz="1300" dirty="0"/>
              <a:t>. </a:t>
            </a:r>
            <a:r>
              <a:rPr lang="ko-KR" altLang="en-US" sz="1300" dirty="0"/>
              <a:t>이들의 경험은 포용성의 결함을 조기에 드러내고</a:t>
            </a:r>
            <a:r>
              <a:rPr lang="en-US" altLang="ko-KR" sz="1300" dirty="0"/>
              <a:t>, </a:t>
            </a:r>
            <a:r>
              <a:rPr lang="ko-KR" altLang="en-US" sz="1300" dirty="0"/>
              <a:t>향후 큰 수정 비용을 줄여 줍니다</a:t>
            </a:r>
            <a:r>
              <a:rPr lang="en-US" altLang="ko-KR" sz="1300" dirty="0"/>
              <a:t>. </a:t>
            </a:r>
          </a:p>
          <a:p>
            <a:pPr fontAlgn="base" latinLnBrk="0"/>
            <a:r>
              <a:rPr lang="ko-KR" altLang="en-US" sz="1300" dirty="0"/>
              <a:t>정리하면</a:t>
            </a:r>
            <a:r>
              <a:rPr lang="en-US" altLang="ko-KR" sz="1300" dirty="0"/>
              <a:t>, #5 “</a:t>
            </a:r>
            <a:r>
              <a:rPr lang="ko-KR" altLang="en-US" sz="1300" dirty="0" err="1"/>
              <a:t>대표성”은</a:t>
            </a:r>
            <a:r>
              <a:rPr lang="ko-KR" altLang="en-US" sz="1300" dirty="0"/>
              <a:t> 사람 수가 아니라 다양성에서 나옵니다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5C40D6B-812D-B07E-EE82-9113324804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714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C8D65-3C97-0996-4ECC-70063F4E8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348A5B0-2465-D6AD-CCB3-F09C46ACA1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2BE0155-9BD5-3F8B-D28D-D9B752DAD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모집은 과학적으로 진행합니다</a:t>
            </a:r>
            <a:r>
              <a:rPr lang="en-US" altLang="ko-KR" sz="1300" dirty="0"/>
              <a:t>. </a:t>
            </a:r>
            <a:r>
              <a:rPr lang="ko-KR" altLang="en-US" sz="1300" dirty="0"/>
              <a:t>먼저 </a:t>
            </a:r>
            <a:r>
              <a:rPr lang="en-US" altLang="ko-KR" sz="1300" dirty="0"/>
              <a:t>#1 </a:t>
            </a:r>
            <a:r>
              <a:rPr lang="ko-KR" altLang="en-US" sz="1300" dirty="0" err="1"/>
              <a:t>스크리너</a:t>
            </a:r>
            <a:r>
              <a:rPr lang="ko-KR" altLang="en-US" sz="1300" dirty="0"/>
              <a:t> 설문을 정교하게 설계합니다</a:t>
            </a:r>
            <a:r>
              <a:rPr lang="en-US" altLang="ko-KR" sz="1300" dirty="0"/>
              <a:t>. </a:t>
            </a:r>
            <a:r>
              <a:rPr lang="ko-KR" altLang="en-US" sz="1300" dirty="0"/>
              <a:t>인구통계 뿐 아니라 관련 행동 이력</a:t>
            </a:r>
            <a:r>
              <a:rPr lang="en-US" altLang="ko-KR" sz="1300" dirty="0"/>
              <a:t>, </a:t>
            </a:r>
            <a:r>
              <a:rPr lang="ko-KR" altLang="en-US" sz="1300" dirty="0"/>
              <a:t>기술 숙련도</a:t>
            </a:r>
            <a:r>
              <a:rPr lang="en-US" altLang="ko-KR" sz="1300" dirty="0"/>
              <a:t>, </a:t>
            </a:r>
            <a:r>
              <a:rPr lang="ko-KR" altLang="en-US" sz="1300" dirty="0"/>
              <a:t>정책에 대한 사전 태도</a:t>
            </a:r>
            <a:r>
              <a:rPr lang="en-US" altLang="ko-KR" sz="1300" dirty="0"/>
              <a:t>(</a:t>
            </a:r>
            <a:r>
              <a:rPr lang="ko-KR" altLang="en-US" sz="1300" dirty="0"/>
              <a:t>우호</a:t>
            </a:r>
            <a:r>
              <a:rPr lang="en-US" altLang="ko-KR" sz="1300" dirty="0"/>
              <a:t>·</a:t>
            </a:r>
            <a:r>
              <a:rPr lang="ko-KR" altLang="en-US" sz="1300" dirty="0"/>
              <a:t>중립</a:t>
            </a:r>
            <a:r>
              <a:rPr lang="en-US" altLang="ko-KR" sz="1300" dirty="0"/>
              <a:t>·</a:t>
            </a:r>
            <a:r>
              <a:rPr lang="ko-KR" altLang="en-US" sz="1300" dirty="0"/>
              <a:t>회의</a:t>
            </a:r>
            <a:r>
              <a:rPr lang="en-US" altLang="ko-KR" sz="1300" dirty="0"/>
              <a:t>)</a:t>
            </a:r>
            <a:r>
              <a:rPr lang="ko-KR" altLang="en-US" sz="1300" dirty="0"/>
              <a:t>까지 포함해 원하는 분포로 </a:t>
            </a:r>
            <a:r>
              <a:rPr lang="ko-KR" altLang="en-US" sz="1300" dirty="0" err="1"/>
              <a:t>샘플링합니다</a:t>
            </a:r>
            <a:r>
              <a:rPr lang="en-US" altLang="ko-KR" sz="1300" dirty="0"/>
              <a:t>. #2 ‘</a:t>
            </a:r>
            <a:r>
              <a:rPr lang="ko-KR" altLang="en-US" sz="1300" dirty="0"/>
              <a:t>정책 개선 기여 인증서’ 같은 상징적 보상과</a:t>
            </a:r>
            <a:r>
              <a:rPr lang="en-US" altLang="ko-KR" sz="1300" dirty="0"/>
              <a:t>, “</a:t>
            </a:r>
            <a:r>
              <a:rPr lang="ko-KR" altLang="en-US" sz="1300" dirty="0"/>
              <a:t>내 의견이 실제 개선으로 </a:t>
            </a:r>
            <a:r>
              <a:rPr lang="ko-KR" altLang="en-US" sz="1300" dirty="0" err="1"/>
              <a:t>이어진다”는</a:t>
            </a:r>
            <a:r>
              <a:rPr lang="ko-KR" altLang="en-US" sz="1300" dirty="0"/>
              <a:t> 피드백 루프를 제공해 참여 동기를 강화합니다</a:t>
            </a:r>
            <a:r>
              <a:rPr lang="en-US" altLang="ko-KR" sz="1300" dirty="0"/>
              <a:t>.</a:t>
            </a:r>
            <a:endParaRPr lang="ko-KR" altLang="en-US" sz="1300" dirty="0"/>
          </a:p>
          <a:p>
            <a:pPr fontAlgn="base" latinLnBrk="0"/>
            <a:r>
              <a:rPr lang="ko-KR" altLang="en-US" sz="1300" dirty="0"/>
              <a:t>마지막으로 </a:t>
            </a:r>
            <a:r>
              <a:rPr lang="en-US" altLang="ko-KR" sz="1300" dirty="0"/>
              <a:t>#3 </a:t>
            </a:r>
            <a:r>
              <a:rPr lang="ko-KR" altLang="en-US" sz="1300" dirty="0"/>
              <a:t>윤리와 품질을 고려합니다</a:t>
            </a:r>
            <a:r>
              <a:rPr lang="en-US" altLang="ko-KR" sz="1300" dirty="0"/>
              <a:t>. #4 </a:t>
            </a:r>
            <a:r>
              <a:rPr lang="ko-KR" altLang="en-US" sz="1300" dirty="0"/>
              <a:t>실험 참가자의 개인정보 보호를 </a:t>
            </a:r>
            <a:r>
              <a:rPr lang="ko-KR" altLang="en-US" sz="1300" dirty="0" err="1"/>
              <a:t>신경써야</a:t>
            </a:r>
            <a:r>
              <a:rPr lang="ko-KR" altLang="en-US" sz="1300" dirty="0"/>
              <a:t> 하며</a:t>
            </a:r>
            <a:r>
              <a:rPr lang="en-US" altLang="ko-KR" sz="1300" dirty="0"/>
              <a:t>, </a:t>
            </a:r>
            <a:r>
              <a:rPr lang="ko-KR" altLang="en-US" sz="1300" dirty="0"/>
              <a:t>과업 난이도와 소요 시간은 파일럿으로 미리 점검하고</a:t>
            </a:r>
            <a:r>
              <a:rPr lang="en-US" altLang="ko-KR" sz="1300" dirty="0"/>
              <a:t>, </a:t>
            </a:r>
            <a:r>
              <a:rPr lang="ko-KR" altLang="en-US" sz="1300" dirty="0"/>
              <a:t>현장에서는 관찰자와 </a:t>
            </a:r>
            <a:r>
              <a:rPr lang="ko-KR" altLang="en-US" sz="1300" dirty="0" err="1"/>
              <a:t>인터뷰어</a:t>
            </a:r>
            <a:r>
              <a:rPr lang="ko-KR" altLang="en-US" sz="1300" dirty="0"/>
              <a:t> 역할을 분리해 관찰 편향을 줄입니다</a:t>
            </a:r>
            <a:r>
              <a:rPr lang="en-US" altLang="ko-KR" sz="1300" dirty="0"/>
              <a:t>. 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11F8CCA-68C1-5B3A-3C8E-35A4C9BAD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2050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D73FB-6C57-89C9-CCA3-7F090223E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B5E499F-CBAF-379D-D572-2E15344801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6EA4DC3-35E9-D48E-87F5-8190FB583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세션이 끝나면 </a:t>
            </a:r>
            <a:r>
              <a:rPr lang="en-US" altLang="ko-KR" sz="1300" dirty="0"/>
              <a:t>#1 </a:t>
            </a:r>
            <a:r>
              <a:rPr lang="ko-KR" altLang="en-US" sz="1300" dirty="0"/>
              <a:t>각 참가자별로 </a:t>
            </a:r>
            <a:r>
              <a:rPr lang="en-US" altLang="ko-KR" sz="1300" dirty="0"/>
              <a:t>#2 </a:t>
            </a:r>
            <a:r>
              <a:rPr lang="ko-KR" altLang="en-US" sz="1300" dirty="0"/>
              <a:t>행동 로그</a:t>
            </a:r>
            <a:r>
              <a:rPr lang="en-US" altLang="ko-KR" sz="1300" dirty="0"/>
              <a:t>–</a:t>
            </a:r>
            <a:r>
              <a:rPr lang="ko-KR" altLang="en-US" sz="1300" dirty="0"/>
              <a:t>발화 요약</a:t>
            </a:r>
            <a:r>
              <a:rPr lang="en-US" altLang="ko-KR" sz="1300" dirty="0"/>
              <a:t>–</a:t>
            </a:r>
            <a:r>
              <a:rPr lang="ko-KR" altLang="en-US" sz="1300" dirty="0"/>
              <a:t>맥락 메모를 한 장에 묶고</a:t>
            </a:r>
            <a:r>
              <a:rPr lang="en-US" altLang="ko-KR" sz="1300" dirty="0"/>
              <a:t>, #3 “</a:t>
            </a:r>
            <a:r>
              <a:rPr lang="ko-KR" altLang="en-US" sz="1300" dirty="0"/>
              <a:t>문제 → 원인 가설 → 개선안 → 다음 </a:t>
            </a:r>
            <a:r>
              <a:rPr lang="ko-KR" altLang="en-US" sz="1300" dirty="0" err="1"/>
              <a:t>실험”의</a:t>
            </a:r>
            <a:r>
              <a:rPr lang="ko-KR" altLang="en-US" sz="1300" dirty="0"/>
              <a:t> 네 칸으로 정리해 </a:t>
            </a:r>
            <a:r>
              <a:rPr lang="en-US" altLang="ko-KR" sz="1300" dirty="0"/>
              <a:t>#4 </a:t>
            </a:r>
            <a:r>
              <a:rPr lang="ko-KR" altLang="en-US" sz="1300" dirty="0"/>
              <a:t>바로 다음 라운드 설계에 연결합니다</a:t>
            </a:r>
            <a:r>
              <a:rPr lang="en-US" altLang="ko-KR" sz="1300" dirty="0"/>
              <a:t>. </a:t>
            </a:r>
            <a:r>
              <a:rPr lang="ko-KR" altLang="en-US" sz="1300" dirty="0"/>
              <a:t>이렇게 하면 숫자는 숫자대로</a:t>
            </a:r>
            <a:r>
              <a:rPr lang="en-US" altLang="ko-KR" sz="1300" dirty="0"/>
              <a:t>, </a:t>
            </a:r>
            <a:r>
              <a:rPr lang="ko-KR" altLang="en-US" sz="1300" dirty="0"/>
              <a:t>이야기는 이야기대로 가치를 발휘하고</a:t>
            </a:r>
            <a:r>
              <a:rPr lang="en-US" altLang="ko-KR" sz="1300" dirty="0"/>
              <a:t>, </a:t>
            </a:r>
            <a:r>
              <a:rPr lang="ko-KR" altLang="en-US" sz="1300" dirty="0"/>
              <a:t>우리는 </a:t>
            </a:r>
            <a:r>
              <a:rPr lang="en-US" altLang="ko-KR" sz="1300" dirty="0"/>
              <a:t>#5 </a:t>
            </a:r>
            <a:r>
              <a:rPr lang="ko-KR" altLang="en-US" sz="1300" dirty="0"/>
              <a:t>적은 비용으로 빠르게 학습하는 표본 전략을 완성할 수 있습니다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932F2AF-9190-A2D9-9C7E-5E4812D44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88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안녕하세요</a:t>
            </a:r>
            <a:r>
              <a:rPr lang="en-US" altLang="ko-KR" sz="1300" dirty="0"/>
              <a:t>, </a:t>
            </a:r>
            <a:r>
              <a:rPr lang="ko-KR" altLang="en-US" sz="1300" dirty="0"/>
              <a:t>여러분</a:t>
            </a:r>
            <a:r>
              <a:rPr lang="en-US" altLang="ko-KR" sz="1300" dirty="0"/>
              <a:t>. </a:t>
            </a:r>
            <a:r>
              <a:rPr lang="ko-KR" altLang="en-US" sz="1300" dirty="0"/>
              <a:t>강의를 시작하겠습니다</a:t>
            </a:r>
            <a:r>
              <a:rPr lang="en-US" altLang="ko-KR" sz="1300" dirty="0"/>
              <a:t>. </a:t>
            </a:r>
            <a:endParaRPr lang="ko-KR" altLang="en-US" sz="1300" dirty="0"/>
          </a:p>
          <a:p>
            <a:pPr fontAlgn="base" latinLnBrk="0"/>
            <a:r>
              <a:rPr lang="ko-KR" altLang="en-US" sz="1300" dirty="0"/>
              <a:t>이전 과정에서 사용자와 만나 피드백을 </a:t>
            </a:r>
            <a:r>
              <a:rPr lang="ko-KR" altLang="en-US" sz="1300" dirty="0" err="1"/>
              <a:t>받아보셨겠지만</a:t>
            </a:r>
            <a:r>
              <a:rPr lang="en-US" altLang="ko-KR" sz="1300" dirty="0"/>
              <a:t>, </a:t>
            </a:r>
            <a:r>
              <a:rPr lang="ko-KR" altLang="en-US" sz="1300" dirty="0"/>
              <a:t>오늘 다룰 </a:t>
            </a:r>
            <a:r>
              <a:rPr lang="en-US" altLang="ko-KR" sz="1300" dirty="0"/>
              <a:t>#1 </a:t>
            </a:r>
            <a:r>
              <a:rPr lang="ko-KR" altLang="en-US" sz="1300" dirty="0"/>
              <a:t>사용자 테스트는 한 단계 더 진화한 접근입니다</a:t>
            </a:r>
            <a:r>
              <a:rPr lang="en-US" altLang="ko-KR" sz="1300" dirty="0"/>
              <a:t>. </a:t>
            </a:r>
            <a:r>
              <a:rPr lang="ko-KR" altLang="en-US" sz="1300" dirty="0"/>
              <a:t>회의실 데모에서 “좋아 </a:t>
            </a:r>
            <a:r>
              <a:rPr lang="ko-KR" altLang="en-US" sz="1300" dirty="0" err="1"/>
              <a:t>보인다”를</a:t>
            </a:r>
            <a:r>
              <a:rPr lang="ko-KR" altLang="en-US" sz="1300" dirty="0"/>
              <a:t> 확인하는 수준을 넘어</a:t>
            </a:r>
            <a:r>
              <a:rPr lang="en-US" altLang="ko-KR" sz="1300" dirty="0"/>
              <a:t>, #2 </a:t>
            </a:r>
            <a:r>
              <a:rPr lang="ko-KR" altLang="en-US" sz="1300" dirty="0"/>
              <a:t>실제 맥락에서 실제 과업을 수행하게 하고 어디서</a:t>
            </a:r>
            <a:r>
              <a:rPr lang="en-US" altLang="ko-KR" sz="1300" dirty="0"/>
              <a:t>, </a:t>
            </a:r>
            <a:r>
              <a:rPr lang="ko-KR" altLang="en-US" sz="1300" dirty="0"/>
              <a:t>왜</a:t>
            </a:r>
            <a:r>
              <a:rPr lang="en-US" altLang="ko-KR" sz="1300" dirty="0"/>
              <a:t>, </a:t>
            </a:r>
            <a:r>
              <a:rPr lang="ko-KR" altLang="en-US" sz="1300" dirty="0"/>
              <a:t>얼마만큼 문제가 생기는지 증거로 파악하는 단계로 들어갑니다</a:t>
            </a:r>
            <a:r>
              <a:rPr lang="en-US" altLang="ko-KR" sz="1300" dirty="0"/>
              <a:t>. </a:t>
            </a:r>
            <a:endParaRPr lang="ko-KR" altLang="en-US" sz="1300" dirty="0"/>
          </a:p>
          <a:p>
            <a:pPr fontAlgn="base" latinLnBrk="0"/>
            <a:r>
              <a:rPr lang="ko-KR" altLang="en-US" sz="1300" dirty="0"/>
              <a:t>가상의 사례를 하나 떠올려 보세요</a:t>
            </a:r>
            <a:r>
              <a:rPr lang="en-US" altLang="ko-KR" sz="1300" dirty="0"/>
              <a:t>. #3 </a:t>
            </a:r>
            <a:r>
              <a:rPr lang="ko-KR" altLang="en-US" sz="1300" dirty="0"/>
              <a:t>한 지자체가 </a:t>
            </a:r>
            <a:r>
              <a:rPr lang="en-US" altLang="ko-KR" sz="1300" dirty="0"/>
              <a:t>1</a:t>
            </a:r>
            <a:r>
              <a:rPr lang="ko-KR" altLang="en-US" sz="1300" dirty="0"/>
              <a:t>년 넘게 준비해 민원 포털을 오픈했는데</a:t>
            </a:r>
            <a:r>
              <a:rPr lang="en-US" altLang="ko-KR" sz="1300" dirty="0"/>
              <a:t>, #4 </a:t>
            </a:r>
            <a:r>
              <a:rPr lang="ko-KR" altLang="en-US" sz="1300" dirty="0"/>
              <a:t>첫 주 완료율이 매우 낮은 수준에 가까웠습니다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내부 검토도</a:t>
            </a:r>
            <a:r>
              <a:rPr lang="en-US" altLang="ko-KR" sz="1300" dirty="0"/>
              <a:t>, </a:t>
            </a:r>
            <a:r>
              <a:rPr lang="ko-KR" altLang="en-US" sz="1300" dirty="0"/>
              <a:t>설명회도 충분했지만 빠졌던 것은 단 하나</a:t>
            </a:r>
            <a:r>
              <a:rPr lang="en-US" altLang="ko-KR" sz="1300" dirty="0"/>
              <a:t>, #5 </a:t>
            </a:r>
            <a:r>
              <a:rPr lang="ko-KR" altLang="en-US" sz="1300" dirty="0"/>
              <a:t>현실 맥락에서의 체계적 사용자 테스트였습니다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우리는 오늘 바로 그 ‘빠진 </a:t>
            </a:r>
            <a:r>
              <a:rPr lang="ko-KR" altLang="en-US" sz="1300" dirty="0" err="1"/>
              <a:t>고리’를</a:t>
            </a:r>
            <a:r>
              <a:rPr lang="ko-KR" altLang="en-US" sz="1300" dirty="0"/>
              <a:t> 채웁니다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94827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76C98-8642-5D46-33DB-E0905E604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B7110A2-AFA3-F821-BE90-2ACE2E98B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1113F53-DB4A-08F4-22CB-482F94ABA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이제부터는 테스트 도구를 어떻게 설계할 것인가에 집중하겠습니다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핵심은 두 가지입니다</a:t>
            </a:r>
            <a:r>
              <a:rPr lang="en-US" altLang="ko-KR" sz="1300" dirty="0"/>
              <a:t>. #1 </a:t>
            </a:r>
            <a:r>
              <a:rPr lang="ko-KR" altLang="en-US" sz="1300" dirty="0"/>
              <a:t>첫째</a:t>
            </a:r>
            <a:r>
              <a:rPr lang="en-US" altLang="ko-KR" sz="1300" dirty="0"/>
              <a:t>, </a:t>
            </a:r>
            <a:r>
              <a:rPr lang="ko-KR" altLang="en-US" sz="1300" dirty="0"/>
              <a:t>사용자가 실제 상황처럼 몰입해 행동하도록 만드는 좋은 시나리오를 쓰는 것</a:t>
            </a:r>
            <a:r>
              <a:rPr lang="en-US" altLang="ko-KR" sz="1300" dirty="0"/>
              <a:t>. #2 </a:t>
            </a:r>
            <a:r>
              <a:rPr lang="ko-KR" altLang="en-US" sz="1300" dirty="0"/>
              <a:t>둘째</a:t>
            </a:r>
            <a:r>
              <a:rPr lang="en-US" altLang="ko-KR" sz="1300" dirty="0"/>
              <a:t>, </a:t>
            </a:r>
            <a:r>
              <a:rPr lang="ko-KR" altLang="en-US" sz="1300" dirty="0"/>
              <a:t>그 행동의 결과와 경험을 왜곡 없이 포착할 질문지를 만드는 것입니다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8750E6-7D0E-3A9F-CF6A-AC4D1D0D49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6519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01C2B-26C0-23D0-524E-3E5F0B823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4FDB981-8740-C4D2-096A-72E87EE99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5B6B245-F794-3E71-3233-7CB0F38406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먼저 시나리오입니다</a:t>
            </a:r>
            <a:r>
              <a:rPr lang="en-US" altLang="ko-KR" sz="1300" dirty="0"/>
              <a:t>. #1 </a:t>
            </a:r>
            <a:r>
              <a:rPr lang="ko-KR" altLang="en-US" sz="1300" dirty="0"/>
              <a:t>좋은 시나리오는 단순한 지시가 아닙니다</a:t>
            </a:r>
            <a:r>
              <a:rPr lang="en-US" altLang="ko-KR" sz="1300" dirty="0"/>
              <a:t>. </a:t>
            </a:r>
            <a:r>
              <a:rPr lang="ko-KR" altLang="en-US" sz="1300" dirty="0"/>
              <a:t>맥락과 동기</a:t>
            </a:r>
            <a:r>
              <a:rPr lang="en-US" altLang="ko-KR" sz="1300" dirty="0"/>
              <a:t>, </a:t>
            </a:r>
            <a:r>
              <a:rPr lang="ko-KR" altLang="en-US" sz="1300" dirty="0"/>
              <a:t>제약을 담아 참여자가 “진짜로” 그 상황에 들어가게 해야 합니다</a:t>
            </a:r>
            <a:r>
              <a:rPr lang="en-US" altLang="ko-KR" sz="1300" dirty="0"/>
              <a:t>. #2 </a:t>
            </a:r>
            <a:r>
              <a:rPr lang="ko-KR" altLang="en-US" sz="1300" dirty="0"/>
              <a:t>가령 “홈페이지에서 출생증명서를 </a:t>
            </a:r>
            <a:r>
              <a:rPr lang="ko-KR" altLang="en-US" sz="1300" dirty="0" err="1"/>
              <a:t>발급받아보세요”는</a:t>
            </a:r>
            <a:r>
              <a:rPr lang="ko-KR" altLang="en-US" sz="1300" dirty="0"/>
              <a:t> 나쁘지 않지만</a:t>
            </a:r>
            <a:r>
              <a:rPr lang="en-US" altLang="ko-KR" sz="1300" dirty="0"/>
              <a:t>, </a:t>
            </a:r>
            <a:r>
              <a:rPr lang="ko-KR" altLang="en-US" sz="1300" dirty="0"/>
              <a:t>몰입을 끌어내기엔 빈약합니다</a:t>
            </a:r>
            <a:r>
              <a:rPr lang="en-US" altLang="ko-KR" sz="1300" dirty="0"/>
              <a:t>. </a:t>
            </a:r>
            <a:r>
              <a:rPr lang="ko-KR" altLang="en-US" sz="1300" dirty="0"/>
              <a:t>이렇게 바꿔 보죠</a:t>
            </a:r>
            <a:r>
              <a:rPr lang="en-US" altLang="ko-KR" sz="1300" dirty="0"/>
              <a:t>. </a:t>
            </a:r>
            <a:r>
              <a:rPr lang="ko-KR" altLang="en-US" sz="1300" dirty="0"/>
              <a:t>비자 신청을 위해 영문 출생증명서가 필요하고</a:t>
            </a:r>
            <a:r>
              <a:rPr lang="en-US" altLang="ko-KR" sz="1300" dirty="0"/>
              <a:t>, </a:t>
            </a:r>
            <a:r>
              <a:rPr lang="ko-KR" altLang="en-US" sz="1300" dirty="0"/>
              <a:t>제출 마감이 오늘 오후 </a:t>
            </a:r>
            <a:r>
              <a:rPr lang="en-US" altLang="ko-KR" sz="1300" dirty="0"/>
              <a:t>5</a:t>
            </a:r>
            <a:r>
              <a:rPr lang="ko-KR" altLang="en-US" sz="1300" dirty="0"/>
              <a:t>시입니다</a:t>
            </a:r>
            <a:r>
              <a:rPr lang="en-US" altLang="ko-KR" sz="1300" dirty="0"/>
              <a:t>. </a:t>
            </a:r>
            <a:r>
              <a:rPr lang="ko-KR" altLang="en-US" sz="1300" dirty="0"/>
              <a:t>이 서비스를 이용해 서류를 발급해 주세요</a:t>
            </a:r>
            <a:r>
              <a:rPr lang="en-US" altLang="ko-KR" sz="1300" dirty="0"/>
              <a:t>.” </a:t>
            </a:r>
            <a:r>
              <a:rPr lang="ko-KR" altLang="en-US" sz="1300" dirty="0"/>
              <a:t>방금 문장에는 </a:t>
            </a:r>
            <a:r>
              <a:rPr lang="en-US" altLang="ko-KR" sz="1300" dirty="0"/>
              <a:t>#3 </a:t>
            </a:r>
            <a:r>
              <a:rPr lang="ko-KR" altLang="en-US" sz="1300" dirty="0"/>
              <a:t>목표</a:t>
            </a:r>
            <a:r>
              <a:rPr lang="en-US" altLang="ko-KR" sz="1300" dirty="0"/>
              <a:t>(</a:t>
            </a:r>
            <a:r>
              <a:rPr lang="ko-KR" altLang="en-US" sz="1300" dirty="0"/>
              <a:t>영문 증명서 발급</a:t>
            </a:r>
            <a:r>
              <a:rPr lang="en-US" altLang="ko-KR" sz="1300" dirty="0"/>
              <a:t>), #4 </a:t>
            </a:r>
            <a:r>
              <a:rPr lang="ko-KR" altLang="en-US" sz="1300" dirty="0"/>
              <a:t>제약</a:t>
            </a:r>
            <a:r>
              <a:rPr lang="en-US" altLang="ko-KR" sz="1300" dirty="0"/>
              <a:t>(</a:t>
            </a:r>
            <a:r>
              <a:rPr lang="ko-KR" altLang="en-US" sz="1300" dirty="0"/>
              <a:t>오늘 </a:t>
            </a:r>
            <a:r>
              <a:rPr lang="en-US" altLang="ko-KR" sz="1300" dirty="0"/>
              <a:t>5</a:t>
            </a:r>
            <a:r>
              <a:rPr lang="ko-KR" altLang="en-US" sz="1300" dirty="0"/>
              <a:t>시 마감</a:t>
            </a:r>
            <a:r>
              <a:rPr lang="en-US" altLang="ko-KR" sz="1300" dirty="0"/>
              <a:t>), #5 </a:t>
            </a:r>
            <a:r>
              <a:rPr lang="ko-KR" altLang="en-US" sz="1300" dirty="0"/>
              <a:t>감정</a:t>
            </a:r>
            <a:r>
              <a:rPr lang="en-US" altLang="ko-KR" sz="1300" dirty="0"/>
              <a:t>(</a:t>
            </a:r>
            <a:r>
              <a:rPr lang="ko-KR" altLang="en-US" sz="1300" dirty="0"/>
              <a:t>약간의 긴장감</a:t>
            </a:r>
            <a:r>
              <a:rPr lang="en-US" altLang="ko-KR" sz="1300" dirty="0"/>
              <a:t>)</a:t>
            </a:r>
            <a:r>
              <a:rPr lang="ko-KR" altLang="en-US" sz="1300" dirty="0"/>
              <a:t>이 모두 들어 있습니다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참가자는 단순 클릭을 넘어서 목표 달성 상태를 향해 움직이게 됩니다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F9B7C1D-B731-FAA0-1160-ADB450113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7908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94965-D212-E88A-B519-867284CF9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25C99CA-C5DD-26F8-CDBE-D59E8A0BAE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B058923-07E1-6785-089B-1ADDA35CD0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시나리오를 구성할 때는 네 가지를 빠짐없이 적어 둡니다</a:t>
            </a:r>
            <a:r>
              <a:rPr lang="en-US" altLang="ko-KR" sz="1300" dirty="0"/>
              <a:t>. #1 </a:t>
            </a:r>
            <a:r>
              <a:rPr lang="ko-KR" altLang="en-US" sz="1300" dirty="0"/>
              <a:t>배경은 사용자가 처한 상황</a:t>
            </a:r>
            <a:r>
              <a:rPr lang="en-US" altLang="ko-KR" sz="1300" dirty="0"/>
              <a:t>, #2 </a:t>
            </a:r>
            <a:r>
              <a:rPr lang="ko-KR" altLang="en-US" sz="1300" dirty="0"/>
              <a:t>목표는 달성해야 할 결과</a:t>
            </a:r>
            <a:r>
              <a:rPr lang="en-US" altLang="ko-KR" sz="1300" dirty="0"/>
              <a:t>, #3 </a:t>
            </a:r>
            <a:r>
              <a:rPr lang="ko-KR" altLang="en-US" sz="1300" dirty="0"/>
              <a:t>제약은 시간</a:t>
            </a:r>
            <a:r>
              <a:rPr lang="en-US" altLang="ko-KR" sz="1300" dirty="0"/>
              <a:t>·</a:t>
            </a:r>
            <a:r>
              <a:rPr lang="ko-KR" altLang="en-US" sz="1300" dirty="0"/>
              <a:t>도구</a:t>
            </a:r>
            <a:r>
              <a:rPr lang="en-US" altLang="ko-KR" sz="1300" dirty="0"/>
              <a:t>·</a:t>
            </a:r>
            <a:r>
              <a:rPr lang="ko-KR" altLang="en-US" sz="1300" dirty="0"/>
              <a:t>권한의 한계</a:t>
            </a:r>
            <a:r>
              <a:rPr lang="en-US" altLang="ko-KR" sz="1300" dirty="0"/>
              <a:t>, #4 </a:t>
            </a:r>
            <a:r>
              <a:rPr lang="ko-KR" altLang="en-US" sz="1300" dirty="0"/>
              <a:t>감정은 급함</a:t>
            </a:r>
            <a:r>
              <a:rPr lang="en-US" altLang="ko-KR" sz="1300" dirty="0"/>
              <a:t>·</a:t>
            </a:r>
            <a:r>
              <a:rPr lang="ko-KR" altLang="en-US" sz="1300" dirty="0"/>
              <a:t>불안</a:t>
            </a:r>
            <a:r>
              <a:rPr lang="en-US" altLang="ko-KR" sz="1300" dirty="0"/>
              <a:t>·</a:t>
            </a:r>
            <a:r>
              <a:rPr lang="ko-KR" altLang="en-US" sz="1300" dirty="0"/>
              <a:t>기대 같은 심리입니다</a:t>
            </a:r>
            <a:r>
              <a:rPr lang="en-US" altLang="ko-KR" sz="1300" dirty="0"/>
              <a:t>. </a:t>
            </a:r>
            <a:r>
              <a:rPr lang="ko-KR" altLang="en-US" sz="1300" dirty="0"/>
              <a:t>시스템과 정책이 스트레스 상황에서도 일관되게 작동하는지 점검합니다</a:t>
            </a:r>
            <a:r>
              <a:rPr lang="en-US" altLang="ko-KR" sz="1300" dirty="0"/>
              <a:t>. 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8C653E5-C427-09B6-7A5B-A06032B2A2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5983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55389-C3D7-B14A-345C-1AD092873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6595331-645A-6AD2-75A3-6E0E694025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F4D367E-C6DA-0E2A-3EDA-3199B09A6B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이때 주의할 점은 </a:t>
            </a:r>
            <a:r>
              <a:rPr lang="en-US" altLang="ko-KR" sz="1300" dirty="0"/>
              <a:t>#1 </a:t>
            </a:r>
            <a:r>
              <a:rPr lang="ko-KR" altLang="en-US" sz="1300" dirty="0"/>
              <a:t>과업 간 학습 전이를 통제하는 것입니다</a:t>
            </a:r>
            <a:r>
              <a:rPr lang="en-US" altLang="ko-KR" sz="1300" dirty="0"/>
              <a:t>. </a:t>
            </a:r>
            <a:r>
              <a:rPr lang="ko-KR" altLang="en-US" sz="1300" dirty="0"/>
              <a:t>앞 과업에서 배운 힌트가 뒤 과업 성과를 부풀리지 않도록</a:t>
            </a:r>
            <a:r>
              <a:rPr lang="en-US" altLang="ko-KR" sz="1300" dirty="0"/>
              <a:t>, </a:t>
            </a:r>
            <a:r>
              <a:rPr lang="ko-KR" altLang="en-US" sz="1300" dirty="0"/>
              <a:t>화면 요소나 흐름을 미묘하게 바꾸거나 참가자 순서를 섞는 방법을 씁니다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030D4CD-EA5A-04BA-1901-04D5918CE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54287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E2894-6395-681A-0673-2B93FE9CB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8DFC89A-D0CC-57BB-8568-83E303C50B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5731D88-C2FA-F769-1485-8A94C5E2C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다음은 질문지 설계입니다</a:t>
            </a:r>
            <a:r>
              <a:rPr lang="en-US" altLang="ko-KR" sz="1300" dirty="0"/>
              <a:t>. </a:t>
            </a:r>
            <a:r>
              <a:rPr lang="ko-KR" altLang="en-US" sz="1300" dirty="0"/>
              <a:t>우리는 </a:t>
            </a:r>
            <a:r>
              <a:rPr lang="en-US" altLang="ko-KR" sz="1300" dirty="0"/>
              <a:t>#1 </a:t>
            </a:r>
            <a:r>
              <a:rPr lang="ko-KR" altLang="en-US" sz="1300" dirty="0"/>
              <a:t>숫자와 이야기</a:t>
            </a:r>
            <a:r>
              <a:rPr lang="en-US" altLang="ko-KR" sz="1300" dirty="0"/>
              <a:t>, </a:t>
            </a:r>
            <a:r>
              <a:rPr lang="ko-KR" altLang="en-US" sz="1300" dirty="0"/>
              <a:t>두 가지 모두가 필요합니다</a:t>
            </a:r>
            <a:r>
              <a:rPr lang="en-US" altLang="ko-KR" sz="1300" dirty="0"/>
              <a:t>. </a:t>
            </a:r>
            <a:r>
              <a:rPr lang="ko-KR" altLang="en-US" sz="1300" dirty="0"/>
              <a:t>숫자를 위해서는 신뢰성 검증이 끝난 도구를 쓰는 것이 좋습니다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대표적인 것이 </a:t>
            </a:r>
            <a:r>
              <a:rPr lang="en-US" altLang="ko-KR" sz="1300" dirty="0"/>
              <a:t>#2</a:t>
            </a:r>
            <a:r>
              <a:rPr lang="ko-KR" altLang="en-US" sz="1300" dirty="0"/>
              <a:t> </a:t>
            </a:r>
            <a:r>
              <a:rPr lang="en-US" altLang="ko-KR" sz="1300" dirty="0"/>
              <a:t>SUS(System Usability Scale)</a:t>
            </a:r>
            <a:r>
              <a:rPr lang="ko-KR" altLang="en-US" sz="1300" dirty="0"/>
              <a:t>입니다</a:t>
            </a:r>
            <a:r>
              <a:rPr lang="en-US" altLang="ko-KR" sz="1300" dirty="0"/>
              <a:t>. #3 </a:t>
            </a:r>
            <a:r>
              <a:rPr lang="ko-KR" altLang="en-US" sz="1300" dirty="0"/>
              <a:t>총 </a:t>
            </a:r>
            <a:r>
              <a:rPr lang="en-US" altLang="ko-KR" sz="1300" dirty="0"/>
              <a:t>10</a:t>
            </a:r>
            <a:r>
              <a:rPr lang="ko-KR" altLang="en-US" sz="1300" dirty="0"/>
              <a:t>문항</a:t>
            </a:r>
            <a:r>
              <a:rPr lang="en-US" altLang="ko-KR" sz="1300" dirty="0"/>
              <a:t>, 5</a:t>
            </a:r>
            <a:r>
              <a:rPr lang="ko-KR" altLang="en-US" sz="1300" dirty="0"/>
              <a:t>점 </a:t>
            </a:r>
            <a:r>
              <a:rPr lang="ko-KR" altLang="en-US" sz="1300" dirty="0" err="1"/>
              <a:t>리커트</a:t>
            </a:r>
            <a:r>
              <a:rPr lang="ko-KR" altLang="en-US" sz="1300" dirty="0"/>
              <a:t> 척도로 답하고 </a:t>
            </a:r>
            <a:r>
              <a:rPr lang="en-US" altLang="ko-KR" sz="1300" dirty="0"/>
              <a:t>100</a:t>
            </a:r>
            <a:r>
              <a:rPr lang="ko-KR" altLang="en-US" sz="1300" dirty="0"/>
              <a:t>점 만점으로 환산합니다</a:t>
            </a:r>
            <a:r>
              <a:rPr lang="en-US" altLang="ko-KR" sz="1300" dirty="0"/>
              <a:t>. #4 </a:t>
            </a:r>
            <a:r>
              <a:rPr lang="ko-KR" altLang="en-US" sz="1300" dirty="0"/>
              <a:t>일반적으로 </a:t>
            </a:r>
            <a:r>
              <a:rPr lang="en-US" altLang="ko-KR" sz="1300" dirty="0"/>
              <a:t>68</a:t>
            </a:r>
            <a:r>
              <a:rPr lang="ko-KR" altLang="en-US" sz="1300" dirty="0"/>
              <a:t>점이 평균선</a:t>
            </a:r>
            <a:r>
              <a:rPr lang="en-US" altLang="ko-KR" sz="1300" dirty="0"/>
              <a:t>, 80</a:t>
            </a:r>
            <a:r>
              <a:rPr lang="ko-KR" altLang="en-US" sz="1300" dirty="0"/>
              <a:t>점 이상이면 우수</a:t>
            </a:r>
            <a:r>
              <a:rPr lang="en-US" altLang="ko-KR" sz="1300" dirty="0"/>
              <a:t>, 90</a:t>
            </a:r>
            <a:r>
              <a:rPr lang="ko-KR" altLang="en-US" sz="1300" dirty="0" err="1"/>
              <a:t>점대는</a:t>
            </a:r>
            <a:r>
              <a:rPr lang="ko-KR" altLang="en-US" sz="1300" dirty="0"/>
              <a:t> 탁월로 해석합니다</a:t>
            </a:r>
            <a:r>
              <a:rPr lang="en-US" altLang="ko-KR" sz="1300" dirty="0"/>
              <a:t>. SUS</a:t>
            </a:r>
            <a:r>
              <a:rPr lang="ko-KR" altLang="en-US" sz="1300" dirty="0"/>
              <a:t>를 쓰면 </a:t>
            </a:r>
            <a:r>
              <a:rPr lang="en-US" altLang="ko-KR" sz="1300" dirty="0"/>
              <a:t>#5 </a:t>
            </a:r>
            <a:r>
              <a:rPr lang="ko-KR" altLang="en-US" sz="1300" dirty="0"/>
              <a:t>서비스 간 비교</a:t>
            </a:r>
            <a:r>
              <a:rPr lang="en-US" altLang="ko-KR" sz="1300" dirty="0"/>
              <a:t>, </a:t>
            </a:r>
            <a:r>
              <a:rPr lang="ko-KR" altLang="en-US" sz="1300" dirty="0"/>
              <a:t>릴리스 전후 비교가 간단해지고</a:t>
            </a:r>
            <a:r>
              <a:rPr lang="en-US" altLang="ko-KR" sz="1300" dirty="0"/>
              <a:t>, </a:t>
            </a:r>
            <a:r>
              <a:rPr lang="ko-KR" altLang="en-US" sz="1300" dirty="0"/>
              <a:t>조직 내부 설득에도 유리합니다</a:t>
            </a:r>
            <a:r>
              <a:rPr lang="en-US" altLang="ko-KR" sz="1300" dirty="0"/>
              <a:t>. </a:t>
            </a:r>
            <a:r>
              <a:rPr lang="ko-KR" altLang="en-US" sz="1300" dirty="0"/>
              <a:t>다만 </a:t>
            </a:r>
            <a:r>
              <a:rPr lang="en-US" altLang="ko-KR" sz="1300" dirty="0"/>
              <a:t>SUS</a:t>
            </a:r>
            <a:r>
              <a:rPr lang="ko-KR" altLang="en-US" sz="1300" dirty="0"/>
              <a:t>는 </a:t>
            </a:r>
            <a:r>
              <a:rPr lang="en-US" altLang="ko-KR" sz="1300" dirty="0"/>
              <a:t>#6 </a:t>
            </a:r>
            <a:r>
              <a:rPr lang="ko-KR" altLang="en-US" sz="1300" dirty="0"/>
              <a:t>“전반적 </a:t>
            </a:r>
            <a:r>
              <a:rPr lang="ko-KR" altLang="en-US" sz="1300" dirty="0" err="1"/>
              <a:t>사용성”만</a:t>
            </a:r>
            <a:r>
              <a:rPr lang="ko-KR" altLang="en-US" sz="1300" dirty="0"/>
              <a:t> 보여주므로</a:t>
            </a:r>
            <a:r>
              <a:rPr lang="en-US" altLang="ko-KR" sz="1300" dirty="0"/>
              <a:t>, </a:t>
            </a:r>
            <a:r>
              <a:rPr lang="ko-KR" altLang="en-US" sz="1300" dirty="0"/>
              <a:t>정책 맥락의 핵심 가치를 별도 문항으로 보완해야 합니다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3F1A371-473E-06FF-F5BA-C78CE86E36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59806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C27EAB-9C6E-378E-DC34-709E76D84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8C20936-5BF6-641B-3F7F-75823738C2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C4642F8-4018-07D4-B877-392FA42A0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이에 이러한 문항을 추가적으로 포함하는 것이 좋습니다</a:t>
            </a:r>
            <a:r>
              <a:rPr lang="en-US" altLang="ko-KR" sz="1300" dirty="0"/>
              <a:t>. #1 </a:t>
            </a:r>
            <a:r>
              <a:rPr lang="ko-KR" altLang="en-US" sz="1300" dirty="0"/>
              <a:t>첫째</a:t>
            </a:r>
            <a:r>
              <a:rPr lang="en-US" altLang="ko-KR" sz="1300" dirty="0"/>
              <a:t>, </a:t>
            </a:r>
            <a:r>
              <a:rPr lang="ko-KR" altLang="en-US" sz="1300" dirty="0"/>
              <a:t>효능감입니다</a:t>
            </a:r>
            <a:r>
              <a:rPr lang="en-US" altLang="ko-KR" sz="1300" dirty="0"/>
              <a:t>. “</a:t>
            </a:r>
            <a:r>
              <a:rPr lang="ko-KR" altLang="en-US" sz="1300" dirty="0"/>
              <a:t>이 서비스가 내 문제 해결에 실제로 도움이 되었다”</a:t>
            </a:r>
            <a:r>
              <a:rPr lang="en-US" altLang="ko-KR" sz="1300" dirty="0"/>
              <a:t>, “</a:t>
            </a:r>
            <a:r>
              <a:rPr lang="ko-KR" altLang="en-US" sz="1300" dirty="0"/>
              <a:t>이 정책으로 내 상황이 개선될 것 </a:t>
            </a:r>
            <a:r>
              <a:rPr lang="ko-KR" altLang="en-US" sz="1300" dirty="0" err="1"/>
              <a:t>같다”처럼</a:t>
            </a:r>
            <a:r>
              <a:rPr lang="ko-KR" altLang="en-US" sz="1300" dirty="0"/>
              <a:t> 결과 기대를 묻습니다</a:t>
            </a:r>
            <a:r>
              <a:rPr lang="en-US" altLang="ko-KR" sz="1300" dirty="0"/>
              <a:t>. #2 </a:t>
            </a:r>
            <a:r>
              <a:rPr lang="ko-KR" altLang="en-US" sz="1300" dirty="0"/>
              <a:t>둘째</a:t>
            </a:r>
            <a:r>
              <a:rPr lang="en-US" altLang="ko-KR" sz="1300" dirty="0"/>
              <a:t>, </a:t>
            </a:r>
            <a:r>
              <a:rPr lang="ko-KR" altLang="en-US" sz="1300" dirty="0"/>
              <a:t>신뢰도입니다</a:t>
            </a:r>
            <a:r>
              <a:rPr lang="en-US" altLang="ko-KR" sz="1300" dirty="0"/>
              <a:t>. “</a:t>
            </a:r>
            <a:r>
              <a:rPr lang="ko-KR" altLang="en-US" sz="1300" dirty="0"/>
              <a:t>제공된 정보는 신뢰할 수 있다”</a:t>
            </a:r>
            <a:r>
              <a:rPr lang="en-US" altLang="ko-KR" sz="1300" dirty="0"/>
              <a:t>, “</a:t>
            </a:r>
            <a:r>
              <a:rPr lang="ko-KR" altLang="en-US" sz="1300" dirty="0"/>
              <a:t>개인정보가 안전하게 보호될 것 </a:t>
            </a:r>
            <a:r>
              <a:rPr lang="ko-KR" altLang="en-US" sz="1300" dirty="0" err="1"/>
              <a:t>같다”처럼</a:t>
            </a:r>
            <a:r>
              <a:rPr lang="ko-KR" altLang="en-US" sz="1300" dirty="0"/>
              <a:t> 공공 서비스에서 결정적인 심리적 안전을 측정합니다</a:t>
            </a:r>
            <a:r>
              <a:rPr lang="en-US" altLang="ko-KR" sz="1300" dirty="0"/>
              <a:t>. #3 </a:t>
            </a:r>
            <a:r>
              <a:rPr lang="ko-KR" altLang="en-US" sz="1300" dirty="0"/>
              <a:t>셋째</a:t>
            </a:r>
            <a:r>
              <a:rPr lang="en-US" altLang="ko-KR" sz="1300" dirty="0"/>
              <a:t>, </a:t>
            </a:r>
            <a:r>
              <a:rPr lang="ko-KR" altLang="en-US" sz="1300" dirty="0"/>
              <a:t>접근성입니다</a:t>
            </a:r>
            <a:r>
              <a:rPr lang="en-US" altLang="ko-KR" sz="1300" dirty="0"/>
              <a:t>. “</a:t>
            </a:r>
            <a:r>
              <a:rPr lang="ko-KR" altLang="en-US" sz="1300" dirty="0"/>
              <a:t>필요한 정보를 쉽게 찾을 수 있었다”</a:t>
            </a:r>
            <a:r>
              <a:rPr lang="en-US" altLang="ko-KR" sz="1300" dirty="0"/>
              <a:t>, “</a:t>
            </a:r>
            <a:r>
              <a:rPr lang="ko-KR" altLang="en-US" sz="1300" dirty="0"/>
              <a:t>도움이 필요할 때 지원을 받을 수 있었다”처럼 탐색 가능성과 지원 체계를 확인합니다</a:t>
            </a:r>
            <a:r>
              <a:rPr lang="en-US" altLang="ko-KR" sz="1300" dirty="0"/>
              <a:t>. </a:t>
            </a:r>
            <a:r>
              <a:rPr lang="ko-KR" altLang="en-US" sz="1300" dirty="0"/>
              <a:t>이 문항들도 </a:t>
            </a:r>
            <a:r>
              <a:rPr lang="en-US" altLang="ko-KR" sz="1300" dirty="0"/>
              <a:t>5</a:t>
            </a:r>
            <a:r>
              <a:rPr lang="ko-KR" altLang="en-US" sz="1300" dirty="0"/>
              <a:t>점 리커트로 통일해</a:t>
            </a:r>
            <a:r>
              <a:rPr lang="en-US" altLang="ko-KR" sz="1300" dirty="0"/>
              <a:t>, SUS </a:t>
            </a:r>
            <a:r>
              <a:rPr lang="ko-KR" altLang="en-US" sz="1300" dirty="0"/>
              <a:t>점수와 함께 올리면 변화 추적이 수월합니다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6CBC86F-7F27-64A4-FF91-86043D736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514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1B998-35CE-C125-A294-6F67620F9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EE757B0-06E7-B334-5DD6-01037CFE6C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76E7FA2-091D-1B10-381F-9C338AA32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편향을 줄이는 장치도 필요합니다</a:t>
            </a:r>
            <a:r>
              <a:rPr lang="en-US" altLang="ko-KR" sz="1300" dirty="0"/>
              <a:t>. #1 </a:t>
            </a:r>
            <a:r>
              <a:rPr lang="ko-KR" altLang="en-US" sz="1300" dirty="0"/>
              <a:t>질문 순서 효과를 막기 위해 문항 순서를 </a:t>
            </a:r>
            <a:r>
              <a:rPr lang="ko-KR" altLang="en-US" sz="1300" dirty="0" err="1"/>
              <a:t>무작위화하거나</a:t>
            </a:r>
            <a:r>
              <a:rPr lang="en-US" altLang="ko-KR" sz="1300" dirty="0"/>
              <a:t>, #2 </a:t>
            </a:r>
            <a:r>
              <a:rPr lang="ko-KR" altLang="en-US" sz="1300" dirty="0"/>
              <a:t>긍정</a:t>
            </a:r>
            <a:r>
              <a:rPr lang="en-US" altLang="ko-KR" sz="1300" dirty="0"/>
              <a:t>·</a:t>
            </a:r>
            <a:r>
              <a:rPr lang="ko-KR" altLang="en-US" sz="1300" dirty="0"/>
              <a:t>부정 문항을 교차 배치합니다</a:t>
            </a:r>
            <a:r>
              <a:rPr lang="en-US" altLang="ko-KR" sz="1300" dirty="0"/>
              <a:t>. #3 </a:t>
            </a:r>
            <a:r>
              <a:rPr lang="ko-KR" altLang="en-US" sz="1300" dirty="0"/>
              <a:t>중립적 표현을 사용해 유도 질문을 피합니다</a:t>
            </a:r>
            <a:r>
              <a:rPr lang="en-US" altLang="ko-KR" sz="1300" dirty="0"/>
              <a:t>. #4 “</a:t>
            </a:r>
            <a:r>
              <a:rPr lang="ko-KR" altLang="en-US" sz="1300" dirty="0"/>
              <a:t>훌륭한</a:t>
            </a:r>
            <a:r>
              <a:rPr lang="en-US" altLang="ko-KR" sz="1300" dirty="0"/>
              <a:t>/</a:t>
            </a:r>
            <a:r>
              <a:rPr lang="ko-KR" altLang="en-US" sz="1300" dirty="0" err="1"/>
              <a:t>형편없는”처럼</a:t>
            </a:r>
            <a:r>
              <a:rPr lang="ko-KR" altLang="en-US" sz="1300" dirty="0"/>
              <a:t> 감정이 실린 단어 대신 “만족스러운</a:t>
            </a:r>
            <a:r>
              <a:rPr lang="en-US" altLang="ko-KR" sz="1300" dirty="0"/>
              <a:t>/</a:t>
            </a:r>
            <a:r>
              <a:rPr lang="ko-KR" altLang="en-US" sz="1300" dirty="0"/>
              <a:t>개선이 </a:t>
            </a:r>
            <a:r>
              <a:rPr lang="ko-KR" altLang="en-US" sz="1300" dirty="0" err="1"/>
              <a:t>필요한”처럼</a:t>
            </a:r>
            <a:r>
              <a:rPr lang="ko-KR" altLang="en-US" sz="1300" dirty="0"/>
              <a:t> 평가의 폭을 열어둔 표현을 씁니다</a:t>
            </a:r>
            <a:r>
              <a:rPr lang="en-US" altLang="ko-KR" sz="1300" dirty="0"/>
              <a:t>. </a:t>
            </a:r>
            <a:endParaRPr lang="ko-KR" altLang="en-US" sz="1300" dirty="0"/>
          </a:p>
          <a:p>
            <a:pPr fontAlgn="base" latinLnBrk="0"/>
            <a:r>
              <a:rPr lang="en-US" altLang="ko-KR" sz="1300" dirty="0"/>
              <a:t>#5 </a:t>
            </a:r>
            <a:r>
              <a:rPr lang="ko-KR" altLang="en-US" sz="1300" dirty="0"/>
              <a:t>이중 부정은 절대 피합니다</a:t>
            </a:r>
            <a:r>
              <a:rPr lang="en-US" altLang="ko-KR" sz="1300" dirty="0"/>
              <a:t>. “</a:t>
            </a:r>
            <a:r>
              <a:rPr lang="ko-KR" altLang="en-US" sz="1300" dirty="0"/>
              <a:t>불편하지 </a:t>
            </a:r>
            <a:r>
              <a:rPr lang="ko-KR" altLang="en-US" sz="1300" dirty="0" err="1"/>
              <a:t>않았다”는</a:t>
            </a:r>
            <a:r>
              <a:rPr lang="ko-KR" altLang="en-US" sz="1300" dirty="0"/>
              <a:t> 해석이 엇갈리기 쉽습니다</a:t>
            </a:r>
            <a:r>
              <a:rPr lang="en-US" altLang="ko-KR" sz="1300" dirty="0"/>
              <a:t>. “</a:t>
            </a:r>
            <a:r>
              <a:rPr lang="ko-KR" altLang="en-US" sz="1300" dirty="0" err="1"/>
              <a:t>편리했다”처럼</a:t>
            </a:r>
            <a:r>
              <a:rPr lang="ko-KR" altLang="en-US" sz="1300" dirty="0"/>
              <a:t> 똑바로 묻습니다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마지막으로</a:t>
            </a:r>
            <a:r>
              <a:rPr lang="en-US" altLang="ko-KR" sz="1300" dirty="0"/>
              <a:t>, #6 </a:t>
            </a:r>
            <a:r>
              <a:rPr lang="ko-KR" altLang="en-US" sz="1300" dirty="0"/>
              <a:t>행동 질문을 한두 개 포함시키면 응답의 진실성을 높일 수 있습니다</a:t>
            </a:r>
            <a:r>
              <a:rPr lang="en-US" altLang="ko-KR" sz="1300" dirty="0"/>
              <a:t>. “</a:t>
            </a:r>
            <a:r>
              <a:rPr lang="ko-KR" altLang="en-US" sz="1300" dirty="0"/>
              <a:t>오류가 났을 때 어떤 조치를 선택했는가</a:t>
            </a:r>
            <a:r>
              <a:rPr lang="en-US" altLang="ko-KR" sz="1300" dirty="0"/>
              <a:t>?”</a:t>
            </a:r>
            <a:r>
              <a:rPr lang="ko-KR" altLang="en-US" sz="1300" dirty="0"/>
              <a:t>처럼 구체 행동을 회상하게 하면</a:t>
            </a:r>
            <a:r>
              <a:rPr lang="en-US" altLang="ko-KR" sz="1300" dirty="0"/>
              <a:t>, </a:t>
            </a:r>
            <a:r>
              <a:rPr lang="ko-KR" altLang="en-US" sz="1300" dirty="0"/>
              <a:t>추상적 만족도의 과장이나 왜곡을 줄일 수 있습니다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5883A70-8534-0EF0-093F-25606995DD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19997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20FAA-4BC6-E87B-230D-10C1DD77E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FBE2461-CCDC-192E-624E-A6F6FA8F0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3413DB8-0168-8E24-99AF-AC0B7579D7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정리하겠습니다</a:t>
            </a:r>
            <a:r>
              <a:rPr lang="en-US" altLang="ko-KR" sz="1300" dirty="0"/>
              <a:t>. #1 </a:t>
            </a:r>
            <a:r>
              <a:rPr lang="ko-KR" altLang="en-US" sz="1300" dirty="0"/>
              <a:t>시나리오는 맥락</a:t>
            </a:r>
            <a:r>
              <a:rPr lang="en-US" altLang="ko-KR" sz="1300" dirty="0"/>
              <a:t>·</a:t>
            </a:r>
            <a:r>
              <a:rPr lang="ko-KR" altLang="en-US" sz="1300" dirty="0"/>
              <a:t>목표</a:t>
            </a:r>
            <a:r>
              <a:rPr lang="en-US" altLang="ko-KR" sz="1300" dirty="0"/>
              <a:t>·</a:t>
            </a:r>
            <a:r>
              <a:rPr lang="ko-KR" altLang="en-US" sz="1300" dirty="0"/>
              <a:t>제약</a:t>
            </a:r>
            <a:r>
              <a:rPr lang="en-US" altLang="ko-KR" sz="1300" dirty="0"/>
              <a:t>·</a:t>
            </a:r>
            <a:r>
              <a:rPr lang="ko-KR" altLang="en-US" sz="1300" dirty="0"/>
              <a:t>감정을 갖춘 현실의 축소판이어야 합니다</a:t>
            </a:r>
            <a:r>
              <a:rPr lang="en-US" altLang="ko-KR" sz="1300" dirty="0"/>
              <a:t>. #2 </a:t>
            </a:r>
            <a:r>
              <a:rPr lang="ko-KR" altLang="en-US" sz="1300" dirty="0"/>
              <a:t>과업은 점층적으로 설계하고</a:t>
            </a:r>
            <a:r>
              <a:rPr lang="en-US" altLang="ko-KR" sz="1300" dirty="0"/>
              <a:t>, </a:t>
            </a:r>
            <a:r>
              <a:rPr lang="ko-KR" altLang="en-US" sz="1300" dirty="0"/>
              <a:t>학습 전이를 통제합니다</a:t>
            </a:r>
            <a:r>
              <a:rPr lang="en-US" altLang="ko-KR" sz="1300" dirty="0"/>
              <a:t>. #3 </a:t>
            </a:r>
            <a:r>
              <a:rPr lang="ko-KR" altLang="en-US" sz="1300" dirty="0"/>
              <a:t>질문지는 공통 척도를 확보하되</a:t>
            </a:r>
            <a:r>
              <a:rPr lang="en-US" altLang="ko-KR" sz="1300" dirty="0"/>
              <a:t>, </a:t>
            </a:r>
            <a:r>
              <a:rPr lang="ko-KR" altLang="en-US" sz="1300" dirty="0"/>
              <a:t>정책 고유의 효능감</a:t>
            </a:r>
            <a:r>
              <a:rPr lang="en-US" altLang="ko-KR" sz="1300" dirty="0"/>
              <a:t>·</a:t>
            </a:r>
            <a:r>
              <a:rPr lang="ko-KR" altLang="en-US" sz="1300" dirty="0"/>
              <a:t>신뢰</a:t>
            </a:r>
            <a:r>
              <a:rPr lang="en-US" altLang="ko-KR" sz="1300" dirty="0"/>
              <a:t>·</a:t>
            </a:r>
            <a:r>
              <a:rPr lang="ko-KR" altLang="en-US" sz="1300" dirty="0"/>
              <a:t>접근성을 별도 문항으로 보강합니다</a:t>
            </a:r>
            <a:r>
              <a:rPr lang="en-US" altLang="ko-KR" sz="1300" dirty="0"/>
              <a:t>. </a:t>
            </a:r>
            <a:r>
              <a:rPr lang="ko-KR" altLang="en-US" sz="1300" dirty="0"/>
              <a:t>그리고 </a:t>
            </a:r>
            <a:r>
              <a:rPr lang="en-US" altLang="ko-KR" sz="1300" dirty="0"/>
              <a:t>#4 </a:t>
            </a:r>
            <a:r>
              <a:rPr lang="ko-KR" altLang="en-US" sz="1300" dirty="0"/>
              <a:t>순서</a:t>
            </a:r>
            <a:r>
              <a:rPr lang="en-US" altLang="ko-KR" sz="1300" dirty="0"/>
              <a:t>·</a:t>
            </a:r>
            <a:r>
              <a:rPr lang="ko-KR" altLang="en-US" sz="1300" dirty="0"/>
              <a:t>표현</a:t>
            </a:r>
            <a:r>
              <a:rPr lang="en-US" altLang="ko-KR" sz="1300" dirty="0"/>
              <a:t>·</a:t>
            </a:r>
            <a:r>
              <a:rPr lang="ko-KR" altLang="en-US" sz="1300" dirty="0"/>
              <a:t>형식에서 편향 최소화 원칙을 지켜 결과의 신뢰도를 높입니다</a:t>
            </a:r>
            <a:r>
              <a:rPr lang="en-US" altLang="ko-KR" sz="1300" dirty="0"/>
              <a:t>. </a:t>
            </a:r>
            <a:r>
              <a:rPr lang="ko-KR" altLang="en-US" sz="1300" dirty="0"/>
              <a:t>이렇게 하면 우리는 “좋아 </a:t>
            </a:r>
            <a:r>
              <a:rPr lang="ko-KR" altLang="en-US" sz="1300" dirty="0" err="1"/>
              <a:t>보인다”를</a:t>
            </a:r>
            <a:r>
              <a:rPr lang="ko-KR" altLang="en-US" sz="1300" dirty="0"/>
              <a:t> 넘어</a:t>
            </a:r>
            <a:r>
              <a:rPr lang="en-US" altLang="ko-KR" sz="1300" dirty="0"/>
              <a:t>, </a:t>
            </a:r>
            <a:r>
              <a:rPr lang="ko-KR" altLang="en-US" sz="1300" dirty="0"/>
              <a:t>왜 좋아지고 어디가 문제인지를 </a:t>
            </a:r>
            <a:r>
              <a:rPr lang="en-US" altLang="ko-KR" sz="1300" dirty="0"/>
              <a:t>#5 </a:t>
            </a:r>
            <a:r>
              <a:rPr lang="ko-KR" altLang="en-US" sz="1300" dirty="0"/>
              <a:t>수치와 이야기로 동시에 설명할 수 있습니다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849B2B-F830-BC2C-755B-9877A6913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6143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63345-E2A4-1F94-7AF1-E7B7A5BCE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A99382D-4EC9-58E5-77F5-A2AE58A8EF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66C623B-59DF-0AD4-3A95-B6FD98728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이제는 피드백을 어떻게 모으고</a:t>
            </a:r>
            <a:r>
              <a:rPr lang="en-US" altLang="ko-KR" sz="1300" dirty="0"/>
              <a:t>, </a:t>
            </a:r>
            <a:r>
              <a:rPr lang="ko-KR" altLang="en-US" sz="1300" dirty="0"/>
              <a:t>어떻게 정리해 의사결정으로 연결할 것인지를 차분히 살펴보겠습니다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핵심은 </a:t>
            </a:r>
            <a:r>
              <a:rPr lang="en-US" altLang="ko-KR" sz="1300" dirty="0"/>
              <a:t>#1 </a:t>
            </a:r>
            <a:r>
              <a:rPr lang="ko-KR" altLang="en-US" sz="1300" dirty="0"/>
              <a:t>수집을 정교하게 하고</a:t>
            </a:r>
            <a:r>
              <a:rPr lang="en-US" altLang="ko-KR" sz="1300" dirty="0"/>
              <a:t>, #2 </a:t>
            </a:r>
            <a:r>
              <a:rPr lang="ko-KR" altLang="en-US" sz="1300" dirty="0"/>
              <a:t>기록을 체계화하며</a:t>
            </a:r>
            <a:r>
              <a:rPr lang="en-US" altLang="ko-KR" sz="1300" dirty="0"/>
              <a:t>, #3 </a:t>
            </a:r>
            <a:r>
              <a:rPr lang="ko-KR" altLang="en-US" sz="1300" dirty="0"/>
              <a:t>분석을 우선순위로 마무리하는 리듬을 만드는 것입니다</a:t>
            </a:r>
            <a:r>
              <a:rPr lang="en-US" altLang="ko-KR" sz="1300" dirty="0"/>
              <a:t>. 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3E852EA-3408-B78F-9FA9-460A4B8A08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9865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62DF7-D468-65EA-30FE-079D7E2B6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716126D-C712-8DA1-EA90-72B0CDCA1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C1ECCD5-A7E6-027B-2608-66C60FCCBF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먼저 </a:t>
            </a:r>
            <a:r>
              <a:rPr lang="en-US" altLang="ko-KR" sz="1300" dirty="0"/>
              <a:t>Think-aloud </a:t>
            </a:r>
            <a:r>
              <a:rPr lang="ko-KR" altLang="en-US" sz="1300" dirty="0"/>
              <a:t>기법입니다</a:t>
            </a:r>
            <a:r>
              <a:rPr lang="en-US" altLang="ko-KR" sz="1300" dirty="0"/>
              <a:t>. #1 </a:t>
            </a:r>
            <a:r>
              <a:rPr lang="ko-KR" altLang="en-US" sz="1300" dirty="0"/>
              <a:t>참가자에게 과업을 수행하면서 머릿속 생각을 그대로 말하도록 부탁하는 기법입니다</a:t>
            </a:r>
            <a:r>
              <a:rPr lang="en-US" altLang="ko-KR" sz="1300" dirty="0"/>
              <a:t>. #2 “</a:t>
            </a:r>
            <a:r>
              <a:rPr lang="ko-KR" altLang="en-US" sz="1300" dirty="0"/>
              <a:t>로그인은 보이는데</a:t>
            </a:r>
            <a:r>
              <a:rPr lang="en-US" altLang="ko-KR" sz="1300" dirty="0"/>
              <a:t>… </a:t>
            </a:r>
            <a:r>
              <a:rPr lang="ko-KR" altLang="en-US" sz="1300" dirty="0"/>
              <a:t>회원가입은 </a:t>
            </a:r>
            <a:r>
              <a:rPr lang="ko-KR" altLang="en-US" sz="1300" dirty="0" err="1"/>
              <a:t>어디죠</a:t>
            </a:r>
            <a:r>
              <a:rPr lang="en-US" altLang="ko-KR" sz="1300" dirty="0"/>
              <a:t>? </a:t>
            </a:r>
            <a:r>
              <a:rPr lang="ko-KR" altLang="en-US" sz="1300" dirty="0"/>
              <a:t>작은 글씨였네요” 같은 자연스러운 발화를 통해 시선의 흐름</a:t>
            </a:r>
            <a:r>
              <a:rPr lang="en-US" altLang="ko-KR" sz="1300" dirty="0"/>
              <a:t>, </a:t>
            </a:r>
            <a:r>
              <a:rPr lang="ko-KR" altLang="en-US" sz="1300" dirty="0"/>
              <a:t>혼란 지점</a:t>
            </a:r>
            <a:r>
              <a:rPr lang="en-US" altLang="ko-KR" sz="1300" dirty="0"/>
              <a:t>, </a:t>
            </a:r>
            <a:r>
              <a:rPr lang="ko-KR" altLang="en-US" sz="1300" dirty="0"/>
              <a:t>기대와 현실의 간극을 동시에 포착할 수 있습니다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시작 전에 </a:t>
            </a:r>
            <a:r>
              <a:rPr lang="en-US" altLang="ko-KR" sz="1300" dirty="0"/>
              <a:t>1</a:t>
            </a:r>
            <a:r>
              <a:rPr lang="ko-KR" altLang="en-US" sz="1300" dirty="0"/>
              <a:t>분 정도 연습을 주어 어색함을 줄이고</a:t>
            </a:r>
            <a:r>
              <a:rPr lang="en-US" altLang="ko-KR" sz="1300" dirty="0"/>
              <a:t>, “</a:t>
            </a:r>
            <a:r>
              <a:rPr lang="ko-KR" altLang="en-US" sz="1300" dirty="0"/>
              <a:t>왜 그랬나요</a:t>
            </a:r>
            <a:r>
              <a:rPr lang="en-US" altLang="ko-KR" sz="1300" dirty="0"/>
              <a:t>?”</a:t>
            </a:r>
            <a:r>
              <a:rPr lang="ko-KR" altLang="en-US" sz="1300" dirty="0"/>
              <a:t>처럼 방어적으로 들릴 수 있는 질문보다는 “지금 무엇을 보고 </a:t>
            </a:r>
            <a:r>
              <a:rPr lang="ko-KR" altLang="en-US" sz="1300" dirty="0" err="1"/>
              <a:t>계신가요</a:t>
            </a:r>
            <a:r>
              <a:rPr lang="en-US" altLang="ko-KR" sz="1300" dirty="0"/>
              <a:t>?”</a:t>
            </a:r>
            <a:r>
              <a:rPr lang="ko-KR" altLang="en-US" sz="1300" dirty="0"/>
              <a:t>처럼 </a:t>
            </a:r>
            <a:r>
              <a:rPr lang="en-US" altLang="ko-KR" sz="1300" dirty="0"/>
              <a:t>#3 </a:t>
            </a:r>
            <a:r>
              <a:rPr lang="ko-KR" altLang="en-US" sz="1300" dirty="0"/>
              <a:t>묘사형 질문을 사용합니다</a:t>
            </a:r>
            <a:r>
              <a:rPr lang="en-US" altLang="ko-KR" sz="1300" dirty="0"/>
              <a:t>. </a:t>
            </a:r>
            <a:r>
              <a:rPr lang="ko-KR" altLang="en-US" sz="1300" dirty="0"/>
              <a:t>침묵이 길어지면 “지금 무슨 생각을 하고 </a:t>
            </a:r>
            <a:r>
              <a:rPr lang="ko-KR" altLang="en-US" sz="1300" dirty="0" err="1"/>
              <a:t>계신가요</a:t>
            </a:r>
            <a:r>
              <a:rPr lang="en-US" altLang="ko-KR" sz="1300" dirty="0"/>
              <a:t>?”</a:t>
            </a:r>
            <a:r>
              <a:rPr lang="ko-KR" altLang="en-US" sz="1300" dirty="0"/>
              <a:t>로 가볍게 리드하면 됩니다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51D64B-4F0A-8949-5A38-9684C52DBE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1842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324F5-4ECB-8A2D-7314-007DC01B7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00DC0D2-4C9B-991B-BF40-8AE8FD4C57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EC6F67A-9F49-308B-721D-FCB310DC0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오늘 우리가 배울 내용은</a:t>
            </a:r>
            <a:r>
              <a:rPr lang="en-US" altLang="ko-KR" sz="1300" dirty="0"/>
              <a:t> </a:t>
            </a:r>
            <a:r>
              <a:rPr lang="ko-KR" altLang="en-US" sz="1300" dirty="0"/>
              <a:t>네 가지 핵심 역량으로 구성됩니다</a:t>
            </a:r>
            <a:r>
              <a:rPr lang="en-US" altLang="ko-KR" sz="1300" dirty="0"/>
              <a:t>.</a:t>
            </a:r>
            <a:endParaRPr lang="ko-KR" altLang="en-US" sz="1300" dirty="0"/>
          </a:p>
          <a:p>
            <a:pPr fontAlgn="base" latinLnBrk="0"/>
            <a:r>
              <a:rPr lang="ko-KR" altLang="en-US" sz="1300" dirty="0"/>
              <a:t>첫 번째는 </a:t>
            </a:r>
            <a:r>
              <a:rPr lang="en-US" altLang="ko-KR" sz="1300" dirty="0"/>
              <a:t>#1 </a:t>
            </a:r>
            <a:r>
              <a:rPr lang="ko-KR" altLang="en-US" sz="1300" dirty="0"/>
              <a:t>사용자 테스트를 과학적 실험처럼 설계하는 방법입니다</a:t>
            </a:r>
            <a:r>
              <a:rPr lang="en-US" altLang="ko-KR" sz="1300" dirty="0"/>
              <a:t>. </a:t>
            </a:r>
            <a:r>
              <a:rPr lang="ko-KR" altLang="en-US" sz="1300" dirty="0"/>
              <a:t>막연히 </a:t>
            </a:r>
            <a:r>
              <a:rPr lang="en-US" altLang="ko-KR" sz="1300" dirty="0"/>
              <a:t>"</a:t>
            </a:r>
            <a:r>
              <a:rPr lang="ko-KR" altLang="en-US" sz="1300" dirty="0"/>
              <a:t>사용해보고 의견 주세요</a:t>
            </a:r>
            <a:r>
              <a:rPr lang="en-US" altLang="ko-KR" sz="1300" dirty="0"/>
              <a:t>"</a:t>
            </a:r>
            <a:r>
              <a:rPr lang="ko-KR" altLang="en-US" sz="1300" dirty="0"/>
              <a:t>가 아니라</a:t>
            </a:r>
            <a:r>
              <a:rPr lang="en-US" altLang="ko-KR" sz="1300" dirty="0"/>
              <a:t>, #2 </a:t>
            </a:r>
            <a:r>
              <a:rPr lang="ko-KR" altLang="en-US" sz="1300" dirty="0"/>
              <a:t>명확한 가설부터 세워야 합니다</a:t>
            </a:r>
            <a:r>
              <a:rPr lang="en-US" altLang="ko-KR" sz="1300" dirty="0"/>
              <a:t>. </a:t>
            </a:r>
            <a:r>
              <a:rPr lang="ko-KR" altLang="en-US" sz="1300" dirty="0"/>
              <a:t>예를 들어 </a:t>
            </a:r>
            <a:r>
              <a:rPr lang="en-US" altLang="ko-KR" sz="1300" dirty="0"/>
              <a:t>"</a:t>
            </a:r>
            <a:r>
              <a:rPr lang="ko-KR" altLang="en-US" sz="1300" dirty="0"/>
              <a:t>파일 업로드 안내 문구를 버튼 바로 위로 옮기면 </a:t>
            </a:r>
            <a:r>
              <a:rPr lang="ko-KR" altLang="en-US" sz="1300" dirty="0" err="1"/>
              <a:t>이탈률이</a:t>
            </a:r>
            <a:r>
              <a:rPr lang="ko-KR" altLang="en-US" sz="1300" dirty="0"/>
              <a:t> </a:t>
            </a:r>
            <a:r>
              <a:rPr lang="en-US" altLang="ko-KR" sz="1300" dirty="0"/>
              <a:t>20% </a:t>
            </a:r>
            <a:r>
              <a:rPr lang="ko-KR" altLang="en-US" sz="1300" dirty="0"/>
              <a:t>감소할 것이다</a:t>
            </a:r>
            <a:r>
              <a:rPr lang="en-US" altLang="ko-KR" sz="1300" dirty="0"/>
              <a:t>"</a:t>
            </a:r>
            <a:r>
              <a:rPr lang="ko-KR" altLang="en-US" sz="1300" dirty="0"/>
              <a:t>처럼 구체적인 예측을 만드는 것입니다</a:t>
            </a:r>
            <a:r>
              <a:rPr lang="en-US" altLang="ko-KR" sz="1300" dirty="0"/>
              <a:t>. </a:t>
            </a:r>
            <a:r>
              <a:rPr lang="ko-KR" altLang="en-US" sz="1300" dirty="0"/>
              <a:t>그리고 </a:t>
            </a:r>
            <a:r>
              <a:rPr lang="en-US" altLang="ko-KR" sz="1300" dirty="0"/>
              <a:t>#3 </a:t>
            </a:r>
            <a:r>
              <a:rPr lang="ko-KR" altLang="en-US" sz="1300" dirty="0"/>
              <a:t>이를 검증할 측정 지표를 미리 </a:t>
            </a:r>
            <a:r>
              <a:rPr lang="ko-KR" altLang="en-US" sz="1300" dirty="0" err="1"/>
              <a:t>정해둡니다</a:t>
            </a:r>
            <a:r>
              <a:rPr lang="en-US" altLang="ko-KR" sz="1300" dirty="0"/>
              <a:t>. </a:t>
            </a:r>
            <a:r>
              <a:rPr lang="ko-KR" altLang="en-US" sz="1300" dirty="0"/>
              <a:t>과업 완료율은 몇 퍼센트인지</a:t>
            </a:r>
            <a:r>
              <a:rPr lang="en-US" altLang="ko-KR" sz="1300" dirty="0"/>
              <a:t>, </a:t>
            </a:r>
            <a:r>
              <a:rPr lang="ko-KR" altLang="en-US" sz="1300" dirty="0"/>
              <a:t>평균 수행 시간은 얼마인지</a:t>
            </a:r>
            <a:r>
              <a:rPr lang="en-US" altLang="ko-KR" sz="1300" dirty="0"/>
              <a:t>, </a:t>
            </a:r>
            <a:r>
              <a:rPr lang="ko-KR" altLang="en-US" sz="1300" dirty="0"/>
              <a:t>오류는 몇 번 발생했는지</a:t>
            </a:r>
            <a:r>
              <a:rPr lang="en-US" altLang="ko-KR" sz="1300" dirty="0"/>
              <a:t>, </a:t>
            </a:r>
            <a:r>
              <a:rPr lang="ko-KR" altLang="en-US" sz="1300" dirty="0"/>
              <a:t>도움말을 몇 번 클릭했는지 같은 구체적 수치들이죠</a:t>
            </a:r>
            <a:r>
              <a:rPr lang="en-US" altLang="ko-KR" sz="1300" dirty="0"/>
              <a:t>. </a:t>
            </a:r>
            <a:r>
              <a:rPr lang="ko-KR" altLang="en-US" sz="1300" dirty="0"/>
              <a:t>또한 </a:t>
            </a:r>
            <a:r>
              <a:rPr lang="en-US" altLang="ko-KR" sz="1300" dirty="0"/>
              <a:t>#4 </a:t>
            </a:r>
            <a:r>
              <a:rPr lang="ko-KR" altLang="en-US" sz="1300" dirty="0"/>
              <a:t> </a:t>
            </a:r>
            <a:r>
              <a:rPr lang="en-US" altLang="ko-KR" sz="1300" dirty="0"/>
              <a:t>A</a:t>
            </a:r>
            <a:r>
              <a:rPr lang="ko-KR" altLang="en-US" sz="1300" dirty="0"/>
              <a:t>안과 </a:t>
            </a:r>
            <a:r>
              <a:rPr lang="en-US" altLang="ko-KR" sz="1300" dirty="0"/>
              <a:t>B</a:t>
            </a:r>
            <a:r>
              <a:rPr lang="ko-KR" altLang="en-US" sz="1300" dirty="0"/>
              <a:t>안을 비교하거나 다른 시나리오를 준비해서 대조 조건을 만들어야 합니다</a:t>
            </a:r>
            <a:r>
              <a:rPr lang="en-US" altLang="ko-KR" sz="1300" dirty="0"/>
              <a:t>.</a:t>
            </a:r>
          </a:p>
          <a:p>
            <a:pPr fontAlgn="base" latinLnBrk="0"/>
            <a:endParaRPr lang="en-US" altLang="ko-KR" sz="1300" dirty="0"/>
          </a:p>
          <a:p>
            <a:pPr fontAlgn="base" latinLnBrk="0"/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41597A-639A-BFF7-CE69-ACC36D2D72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59190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09B731-C441-28B6-2E64-CC5FF7234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F1000AB-FA8F-BCFB-DAE1-281AD92BE4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3816F5B-764C-50B6-9576-352AB9A23C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다음은 행동 관찰 기록입니다</a:t>
            </a:r>
            <a:r>
              <a:rPr lang="en-US" altLang="ko-KR" sz="1300" dirty="0"/>
              <a:t>. #1 </a:t>
            </a:r>
            <a:r>
              <a:rPr lang="ko-KR" altLang="en-US" sz="1300" dirty="0"/>
              <a:t>말보다 몸이 먼저 진실을 말할 때가 많기 때문에 효과적인 방법입니다</a:t>
            </a:r>
            <a:r>
              <a:rPr lang="en-US" altLang="ko-KR" sz="1300" dirty="0"/>
              <a:t>. #2 </a:t>
            </a:r>
            <a:r>
              <a:rPr lang="ko-KR" altLang="en-US" sz="1300" dirty="0"/>
              <a:t>시간</a:t>
            </a:r>
            <a:r>
              <a:rPr lang="en-US" altLang="ko-KR" sz="1300" dirty="0"/>
              <a:t>·</a:t>
            </a:r>
            <a:r>
              <a:rPr lang="ko-KR" altLang="en-US" sz="1300" dirty="0"/>
              <a:t>행동</a:t>
            </a:r>
            <a:r>
              <a:rPr lang="en-US" altLang="ko-KR" sz="1300" dirty="0"/>
              <a:t>·</a:t>
            </a:r>
            <a:r>
              <a:rPr lang="ko-KR" altLang="en-US" sz="1300" dirty="0"/>
              <a:t>발화</a:t>
            </a:r>
            <a:r>
              <a:rPr lang="en-US" altLang="ko-KR" sz="1300" dirty="0"/>
              <a:t>·</a:t>
            </a:r>
            <a:r>
              <a:rPr lang="ko-KR" altLang="en-US" sz="1300" dirty="0"/>
              <a:t>표정</a:t>
            </a:r>
            <a:r>
              <a:rPr lang="en-US" altLang="ko-KR" sz="1300" dirty="0"/>
              <a:t>/</a:t>
            </a:r>
            <a:r>
              <a:rPr lang="ko-KR" altLang="en-US" sz="1300" dirty="0"/>
              <a:t>제스처</a:t>
            </a:r>
            <a:r>
              <a:rPr lang="en-US" altLang="ko-KR" sz="1300" dirty="0"/>
              <a:t>·</a:t>
            </a:r>
            <a:r>
              <a:rPr lang="ko-KR" altLang="en-US" sz="1300" dirty="0"/>
              <a:t>특이사항을 간단한 표로 계속 남기는 방법입니다</a:t>
            </a:r>
            <a:r>
              <a:rPr lang="en-US" altLang="ko-KR" sz="1300" dirty="0"/>
              <a:t>. 0</a:t>
            </a:r>
            <a:r>
              <a:rPr lang="ko-KR" altLang="en-US" sz="1300" dirty="0"/>
              <a:t>분 </a:t>
            </a:r>
            <a:r>
              <a:rPr lang="en-US" altLang="ko-KR" sz="1300" dirty="0"/>
              <a:t>15</a:t>
            </a:r>
            <a:r>
              <a:rPr lang="ko-KR" altLang="en-US" sz="1300" dirty="0"/>
              <a:t>초에 메뉴를 클릭하고 </a:t>
            </a:r>
            <a:r>
              <a:rPr lang="en-US" altLang="ko-KR" sz="1300" dirty="0"/>
              <a:t>3</a:t>
            </a:r>
            <a:r>
              <a:rPr lang="ko-KR" altLang="en-US" sz="1300" dirty="0"/>
              <a:t>초간 망설이며 “어디 있지</a:t>
            </a:r>
            <a:r>
              <a:rPr lang="en-US" altLang="ko-KR" sz="1300" dirty="0"/>
              <a:t>?”</a:t>
            </a:r>
            <a:r>
              <a:rPr lang="ko-KR" altLang="en-US" sz="1300" dirty="0"/>
              <a:t>라고 중얼거렸다는 기록 한 줄이</a:t>
            </a:r>
            <a:r>
              <a:rPr lang="en-US" altLang="ko-KR" sz="1300" dirty="0"/>
              <a:t>, </a:t>
            </a:r>
            <a:r>
              <a:rPr lang="ko-KR" altLang="en-US" sz="1300" dirty="0"/>
              <a:t>나중에 원인을 재구성하는 데 큰 도움이 됩니다</a:t>
            </a:r>
            <a:r>
              <a:rPr lang="en-US" altLang="ko-KR" sz="1300" dirty="0"/>
              <a:t>. #3 </a:t>
            </a:r>
            <a:r>
              <a:rPr lang="ko-KR" altLang="en-US" sz="1300" dirty="0"/>
              <a:t>특히 </a:t>
            </a:r>
            <a:r>
              <a:rPr lang="en-US" altLang="ko-KR" sz="1300" dirty="0"/>
              <a:t>3</a:t>
            </a:r>
            <a:r>
              <a:rPr lang="ko-KR" altLang="en-US" sz="1300" dirty="0"/>
              <a:t>초 이상 멈춤</a:t>
            </a:r>
            <a:r>
              <a:rPr lang="en-US" altLang="ko-KR" sz="1300" dirty="0"/>
              <a:t>, </a:t>
            </a:r>
            <a:r>
              <a:rPr lang="ko-KR" altLang="en-US" sz="1300" dirty="0"/>
              <a:t>같은 실수의 반복</a:t>
            </a:r>
            <a:r>
              <a:rPr lang="en-US" altLang="ko-KR" sz="1300" dirty="0"/>
              <a:t>, </a:t>
            </a:r>
            <a:r>
              <a:rPr lang="ko-KR" altLang="en-US" sz="1300" dirty="0"/>
              <a:t>과업 포기</a:t>
            </a:r>
            <a:r>
              <a:rPr lang="en-US" altLang="ko-KR" sz="1300" dirty="0"/>
              <a:t>, </a:t>
            </a:r>
            <a:r>
              <a:rPr lang="ko-KR" altLang="en-US" sz="1300" dirty="0"/>
              <a:t>의도하지 않은 우회 경로는 반드시 표시해 두어야 합니다</a:t>
            </a:r>
            <a:r>
              <a:rPr lang="en-US" altLang="ko-KR" sz="1300" dirty="0"/>
              <a:t>. </a:t>
            </a:r>
          </a:p>
          <a:p>
            <a:pPr fontAlgn="base" latinLnBrk="0"/>
            <a:r>
              <a:rPr lang="en-US" altLang="ko-KR" sz="1300" dirty="0"/>
              <a:t>#4 </a:t>
            </a:r>
            <a:r>
              <a:rPr lang="ko-KR" altLang="en-US" sz="1300" dirty="0"/>
              <a:t>사용 직후에는 감정 맵핑으로 정서적 잔향을 채집합니다</a:t>
            </a:r>
            <a:r>
              <a:rPr lang="en-US" altLang="ko-KR" sz="1300" dirty="0"/>
              <a:t>. </a:t>
            </a:r>
            <a:r>
              <a:rPr lang="ko-KR" altLang="en-US" sz="1300" dirty="0"/>
              <a:t>준비된 형용사 카드에서 </a:t>
            </a:r>
            <a:r>
              <a:rPr lang="en-US" altLang="ko-KR" sz="1300" dirty="0"/>
              <a:t>3~5</a:t>
            </a:r>
            <a:r>
              <a:rPr lang="ko-KR" altLang="en-US" sz="1300" dirty="0"/>
              <a:t>개를 고르게 하거나</a:t>
            </a:r>
            <a:r>
              <a:rPr lang="en-US" altLang="ko-KR" sz="1300" dirty="0"/>
              <a:t>, #5 </a:t>
            </a:r>
            <a:r>
              <a:rPr lang="ko-KR" altLang="en-US" sz="1300" dirty="0" err="1"/>
              <a:t>긍</a:t>
            </a:r>
            <a:r>
              <a:rPr lang="en-US" altLang="ko-KR" sz="1300" dirty="0"/>
              <a:t>·</a:t>
            </a:r>
            <a:r>
              <a:rPr lang="ko-KR" altLang="en-US" sz="1300" dirty="0"/>
              <a:t>부정 라벨을 균형 있게 제시해 선택하게 하면 됩니다</a:t>
            </a:r>
            <a:r>
              <a:rPr lang="en-US" altLang="ko-KR" sz="1300" dirty="0"/>
              <a:t>. “</a:t>
            </a:r>
            <a:r>
              <a:rPr lang="ko-KR" altLang="en-US" sz="1300" dirty="0"/>
              <a:t>편리한</a:t>
            </a:r>
            <a:r>
              <a:rPr lang="en-US" altLang="ko-KR" sz="1300" dirty="0"/>
              <a:t>, </a:t>
            </a:r>
            <a:r>
              <a:rPr lang="ko-KR" altLang="en-US" sz="1300" dirty="0"/>
              <a:t>직관적인</a:t>
            </a:r>
            <a:r>
              <a:rPr lang="en-US" altLang="ko-KR" sz="1300" dirty="0"/>
              <a:t>, </a:t>
            </a:r>
            <a:r>
              <a:rPr lang="ko-KR" altLang="en-US" sz="1300" dirty="0"/>
              <a:t>신뢰할 수 </a:t>
            </a:r>
            <a:r>
              <a:rPr lang="ko-KR" altLang="en-US" sz="1300" dirty="0" err="1"/>
              <a:t>있는”이</a:t>
            </a:r>
            <a:r>
              <a:rPr lang="ko-KR" altLang="en-US" sz="1300" dirty="0"/>
              <a:t> 주로 선택되면 방향성은 맞고</a:t>
            </a:r>
            <a:r>
              <a:rPr lang="en-US" altLang="ko-KR" sz="1300" dirty="0"/>
              <a:t>, “</a:t>
            </a:r>
            <a:r>
              <a:rPr lang="ko-KR" altLang="en-US" sz="1300" dirty="0"/>
              <a:t>혼란스러운</a:t>
            </a:r>
            <a:r>
              <a:rPr lang="en-US" altLang="ko-KR" sz="1300" dirty="0"/>
              <a:t>, </a:t>
            </a:r>
            <a:r>
              <a:rPr lang="ko-KR" altLang="en-US" sz="1300" dirty="0"/>
              <a:t>압도적인</a:t>
            </a:r>
            <a:r>
              <a:rPr lang="en-US" altLang="ko-KR" sz="1300" dirty="0"/>
              <a:t>, </a:t>
            </a:r>
            <a:r>
              <a:rPr lang="ko-KR" altLang="en-US" sz="1300" dirty="0" err="1"/>
              <a:t>실망스러운”이</a:t>
            </a:r>
            <a:r>
              <a:rPr lang="ko-KR" altLang="en-US" sz="1300" dirty="0"/>
              <a:t> 잦다면 정보 구조</a:t>
            </a:r>
            <a:r>
              <a:rPr lang="en-US" altLang="ko-KR" sz="1300" dirty="0"/>
              <a:t>, </a:t>
            </a:r>
            <a:r>
              <a:rPr lang="ko-KR" altLang="en-US" sz="1300" dirty="0"/>
              <a:t>언어</a:t>
            </a:r>
            <a:r>
              <a:rPr lang="en-US" altLang="ko-KR" sz="1300" dirty="0"/>
              <a:t>, </a:t>
            </a:r>
            <a:r>
              <a:rPr lang="ko-KR" altLang="en-US" sz="1300" dirty="0"/>
              <a:t>오류 처리의 재설계가 필요하다는 신호입니다</a:t>
            </a:r>
            <a:r>
              <a:rPr lang="en-US" altLang="ko-KR" sz="1300" dirty="0"/>
              <a:t>. </a:t>
            </a:r>
            <a:r>
              <a:rPr lang="ko-KR" altLang="en-US" sz="1300" dirty="0"/>
              <a:t>정량 점수 위에 이런 정서 라벨을 얹으면 숫자의 이유가 </a:t>
            </a:r>
            <a:r>
              <a:rPr lang="ko-KR" altLang="en-US" sz="1300" dirty="0" err="1"/>
              <a:t>또렷해집니다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22D531-669A-77E6-ADEB-0C63F18DB9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55853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5BC15-8CDF-DB33-8CC8-56BFDB2CE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7EFF8A3-0365-6E4E-8B8B-1D88C7FE15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9DD1974-E337-2066-B0AB-9F2EEAA9BD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수집이 끝나면 분석으로 넘어갑니다</a:t>
            </a:r>
            <a:r>
              <a:rPr lang="en-US" altLang="ko-KR" sz="1300" dirty="0"/>
              <a:t>. </a:t>
            </a:r>
            <a:r>
              <a:rPr lang="ko-KR" altLang="en-US" sz="1300" dirty="0"/>
              <a:t>먼저 </a:t>
            </a:r>
            <a:r>
              <a:rPr lang="en-US" altLang="ko-KR" sz="1300" dirty="0"/>
              <a:t>#1 </a:t>
            </a:r>
            <a:r>
              <a:rPr lang="ko-KR" altLang="en-US" sz="1300" dirty="0"/>
              <a:t>모든 피드백을 </a:t>
            </a:r>
            <a:r>
              <a:rPr lang="ko-KR" altLang="en-US" sz="1300" dirty="0" err="1"/>
              <a:t>포스트잇</a:t>
            </a:r>
            <a:r>
              <a:rPr lang="ko-KR" altLang="en-US" sz="1300" dirty="0"/>
              <a:t> 한 장에 하나씩 적어 벽에 붙이고 </a:t>
            </a:r>
            <a:r>
              <a:rPr lang="en-US" altLang="ko-KR" sz="1300" dirty="0"/>
              <a:t>#2 </a:t>
            </a:r>
            <a:r>
              <a:rPr lang="ko-KR" altLang="en-US" sz="1300" dirty="0"/>
              <a:t>유사 항목끼리 묶는 친화도 다이어그램을 만듭니다</a:t>
            </a:r>
            <a:r>
              <a:rPr lang="en-US" altLang="ko-KR" sz="1300" dirty="0"/>
              <a:t>. #3 </a:t>
            </a:r>
            <a:r>
              <a:rPr lang="ko-KR" altLang="en-US" sz="1300" dirty="0"/>
              <a:t>보통 사용성</a:t>
            </a:r>
            <a:r>
              <a:rPr lang="en-US" altLang="ko-KR" sz="1300" dirty="0"/>
              <a:t>, </a:t>
            </a:r>
            <a:r>
              <a:rPr lang="ko-KR" altLang="en-US" sz="1300" dirty="0"/>
              <a:t>정보 구조</a:t>
            </a:r>
            <a:r>
              <a:rPr lang="en-US" altLang="ko-KR" sz="1300" dirty="0"/>
              <a:t>, </a:t>
            </a:r>
            <a:r>
              <a:rPr lang="ko-KR" altLang="en-US" sz="1300" dirty="0"/>
              <a:t>신뢰성</a:t>
            </a:r>
            <a:r>
              <a:rPr lang="en-US" altLang="ko-KR" sz="1300" dirty="0"/>
              <a:t>/</a:t>
            </a:r>
            <a:r>
              <a:rPr lang="ko-KR" altLang="en-US" sz="1300" dirty="0"/>
              <a:t>오류</a:t>
            </a:r>
            <a:r>
              <a:rPr lang="en-US" altLang="ko-KR" sz="1300" dirty="0"/>
              <a:t>, </a:t>
            </a:r>
            <a:r>
              <a:rPr lang="ko-KR" altLang="en-US" sz="1300" dirty="0"/>
              <a:t>접근성</a:t>
            </a:r>
            <a:r>
              <a:rPr lang="en-US" altLang="ko-KR" sz="1300" dirty="0"/>
              <a:t>/</a:t>
            </a:r>
            <a:r>
              <a:rPr lang="ko-KR" altLang="en-US" sz="1300" dirty="0"/>
              <a:t>포용성</a:t>
            </a:r>
            <a:r>
              <a:rPr lang="en-US" altLang="ko-KR" sz="1300" dirty="0"/>
              <a:t>, </a:t>
            </a:r>
            <a:r>
              <a:rPr lang="ko-KR" altLang="en-US" sz="1300" dirty="0"/>
              <a:t>정책 요건 같은 묶음이 자연스럽게 형성됩니다</a:t>
            </a:r>
            <a:r>
              <a:rPr lang="en-US" altLang="ko-KR" sz="1300" dirty="0"/>
              <a:t>. </a:t>
            </a:r>
            <a:r>
              <a:rPr lang="ko-KR" altLang="en-US" sz="1300" dirty="0"/>
              <a:t>이어서 </a:t>
            </a:r>
            <a:r>
              <a:rPr lang="en-US" altLang="ko-KR" sz="1300" dirty="0"/>
              <a:t>#4 </a:t>
            </a:r>
            <a:r>
              <a:rPr lang="ko-KR" altLang="en-US" sz="1300" dirty="0"/>
              <a:t>우선순위 매트릭스를 적용해 영향도와 심각도 두 축으로 분류합니다</a:t>
            </a:r>
            <a:r>
              <a:rPr lang="en-US" altLang="ko-KR" sz="1300" dirty="0"/>
              <a:t>. 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7AE1517-4712-9F38-81DD-606BBBB093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8235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34EBD8-8B4D-49E7-3655-BD54D0F2C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E638F7A-D941-4B0C-0BE9-169DC76D5C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B6D3C0B-48BF-3B4E-0250-C3E5D3E70B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300" dirty="0"/>
              <a:t>#1 </a:t>
            </a:r>
            <a:r>
              <a:rPr lang="ko-KR" altLang="en-US" sz="1300" dirty="0"/>
              <a:t>많은 사용자에게 치명적인 문제는 즉시 수정으로</a:t>
            </a:r>
            <a:r>
              <a:rPr lang="en-US" altLang="ko-KR" sz="1300" dirty="0"/>
              <a:t>, #2 </a:t>
            </a:r>
            <a:r>
              <a:rPr lang="ko-KR" altLang="en-US" sz="1300" dirty="0"/>
              <a:t>영향은 크지만 치명적이지 않은 항목은 중요 개선으로</a:t>
            </a:r>
            <a:r>
              <a:rPr lang="en-US" altLang="ko-KR" sz="1300" dirty="0"/>
              <a:t>, #3 </a:t>
            </a:r>
            <a:r>
              <a:rPr lang="ko-KR" altLang="en-US" sz="1300" dirty="0"/>
              <a:t>영향이 작고 경미한 것은 추후 보완으로 정리합니다</a:t>
            </a:r>
            <a:r>
              <a:rPr lang="en-US" altLang="ko-KR" sz="1300" dirty="0"/>
              <a:t>. 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5D10D4D-9E21-7505-D576-CD1C2C419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2604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F19CF-2A14-C54D-83AD-EE90EBF89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2E09A76-44EC-E8A3-C9C4-4A207227D2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E847071-AA29-D522-7BFA-FFF342B767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마지막 단계는 인사이트 도출입니다</a:t>
            </a:r>
            <a:r>
              <a:rPr lang="en-US" altLang="ko-KR" sz="1300" dirty="0"/>
              <a:t>. #1 “</a:t>
            </a:r>
            <a:r>
              <a:rPr lang="ko-KR" altLang="en-US" sz="1300" dirty="0"/>
              <a:t>가입 버튼을 못 </a:t>
            </a:r>
            <a:r>
              <a:rPr lang="ko-KR" altLang="en-US" sz="1300" dirty="0" err="1"/>
              <a:t>찾는다”는</a:t>
            </a:r>
            <a:r>
              <a:rPr lang="ko-KR" altLang="en-US" sz="1300" dirty="0"/>
              <a:t> 관찰에서 출발해 </a:t>
            </a:r>
            <a:r>
              <a:rPr lang="en-US" altLang="ko-KR" sz="1300" dirty="0"/>
              <a:t>#2 </a:t>
            </a:r>
            <a:r>
              <a:rPr lang="ko-KR" altLang="en-US" sz="1300" dirty="0"/>
              <a:t>“핵심 행동 버튼이 눈에 띄지 </a:t>
            </a:r>
            <a:r>
              <a:rPr lang="ko-KR" altLang="en-US" sz="1300" dirty="0" err="1"/>
              <a:t>않는다”라는</a:t>
            </a:r>
            <a:r>
              <a:rPr lang="ko-KR" altLang="en-US" sz="1300" dirty="0"/>
              <a:t> 패턴을 찾고</a:t>
            </a:r>
            <a:r>
              <a:rPr lang="en-US" altLang="ko-KR" sz="1300" dirty="0"/>
              <a:t>, #3 “</a:t>
            </a:r>
            <a:r>
              <a:rPr lang="ko-KR" altLang="en-US" sz="1300" dirty="0"/>
              <a:t>시각적 위계가 </a:t>
            </a:r>
            <a:r>
              <a:rPr lang="ko-KR" altLang="en-US" sz="1300" dirty="0" err="1"/>
              <a:t>불명확하다”라는</a:t>
            </a:r>
            <a:r>
              <a:rPr lang="ko-KR" altLang="en-US" sz="1300" dirty="0"/>
              <a:t> 인사이트로 끌어올린 뒤</a:t>
            </a:r>
            <a:r>
              <a:rPr lang="en-US" altLang="ko-KR" sz="1300" dirty="0"/>
              <a:t>, #4 “</a:t>
            </a:r>
            <a:r>
              <a:rPr lang="ko-KR" altLang="en-US" sz="1300" dirty="0"/>
              <a:t>핵심 행동 유도 요소는 일관된 위치</a:t>
            </a:r>
            <a:r>
              <a:rPr lang="en-US" altLang="ko-KR" sz="1300" dirty="0"/>
              <a:t>·</a:t>
            </a:r>
            <a:r>
              <a:rPr lang="ko-KR" altLang="en-US" sz="1300" dirty="0"/>
              <a:t>대비</a:t>
            </a:r>
            <a:r>
              <a:rPr lang="en-US" altLang="ko-KR" sz="1300" dirty="0"/>
              <a:t>·</a:t>
            </a:r>
            <a:r>
              <a:rPr lang="ko-KR" altLang="en-US" sz="1300" dirty="0"/>
              <a:t>라벨로 </a:t>
            </a:r>
            <a:r>
              <a:rPr lang="ko-KR" altLang="en-US" sz="1300" dirty="0" err="1"/>
              <a:t>구분한다”와</a:t>
            </a:r>
            <a:r>
              <a:rPr lang="ko-KR" altLang="en-US" sz="1300" dirty="0"/>
              <a:t> 같은 설계 원칙으로 정리합니다</a:t>
            </a:r>
            <a:r>
              <a:rPr lang="en-US" altLang="ko-KR" sz="1300" dirty="0"/>
              <a:t>. </a:t>
            </a:r>
          </a:p>
          <a:p>
            <a:pPr fontAlgn="base" latinLnBrk="0"/>
            <a:endParaRPr lang="en-US" altLang="ko-KR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CBE554E-6F01-3D6C-1F4E-3119B03732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67133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C6B32-51F7-9AA9-0D7F-B448ADB36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889280A-2CB8-9AB6-4482-4D3C1D3103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8BA55DA-9C6A-DD41-7554-A3B08F0EF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이렇게 </a:t>
            </a:r>
            <a:r>
              <a:rPr lang="en-US" altLang="ko-KR" sz="1300" dirty="0"/>
              <a:t>#1 </a:t>
            </a:r>
            <a:r>
              <a:rPr lang="ko-KR" altLang="en-US" sz="1300" dirty="0"/>
              <a:t>말</a:t>
            </a:r>
            <a:r>
              <a:rPr lang="en-US" altLang="ko-KR" sz="1300" dirty="0"/>
              <a:t>(Think-aloud), </a:t>
            </a:r>
            <a:r>
              <a:rPr lang="ko-KR" altLang="en-US" sz="1300" dirty="0"/>
              <a:t>몸</a:t>
            </a:r>
            <a:r>
              <a:rPr lang="en-US" altLang="ko-KR" sz="1300" dirty="0"/>
              <a:t>(</a:t>
            </a:r>
            <a:r>
              <a:rPr lang="ko-KR" altLang="en-US" sz="1300" dirty="0"/>
              <a:t>행동 기록</a:t>
            </a:r>
            <a:r>
              <a:rPr lang="en-US" altLang="ko-KR" sz="1300" dirty="0"/>
              <a:t>), </a:t>
            </a:r>
            <a:r>
              <a:rPr lang="ko-KR" altLang="en-US" sz="1300" dirty="0"/>
              <a:t>마음</a:t>
            </a:r>
            <a:r>
              <a:rPr lang="en-US" altLang="ko-KR" sz="1300" dirty="0"/>
              <a:t>(</a:t>
            </a:r>
            <a:r>
              <a:rPr lang="ko-KR" altLang="en-US" sz="1300" dirty="0"/>
              <a:t>감정 맵</a:t>
            </a:r>
            <a:r>
              <a:rPr lang="en-US" altLang="ko-KR" sz="1300" dirty="0"/>
              <a:t>)</a:t>
            </a:r>
            <a:r>
              <a:rPr lang="ko-KR" altLang="en-US" sz="1300" dirty="0"/>
              <a:t>을 모아 </a:t>
            </a:r>
            <a:r>
              <a:rPr lang="en-US" altLang="ko-KR" sz="1300" dirty="0"/>
              <a:t>#2 </a:t>
            </a:r>
            <a:r>
              <a:rPr lang="ko-KR" altLang="en-US" sz="1300" dirty="0"/>
              <a:t>군집화</a:t>
            </a:r>
            <a:r>
              <a:rPr lang="en-US" altLang="ko-KR" sz="1300" dirty="0"/>
              <a:t>·</a:t>
            </a:r>
            <a:r>
              <a:rPr lang="ko-KR" altLang="en-US" sz="1300" dirty="0"/>
              <a:t>우선순위</a:t>
            </a:r>
            <a:r>
              <a:rPr lang="en-US" altLang="ko-KR" sz="1300" dirty="0"/>
              <a:t>·</a:t>
            </a:r>
            <a:r>
              <a:rPr lang="ko-KR" altLang="en-US" sz="1300" dirty="0"/>
              <a:t>원칙화로 변환하면</a:t>
            </a:r>
            <a:r>
              <a:rPr lang="en-US" altLang="ko-KR" sz="1300" dirty="0"/>
              <a:t>, #3 </a:t>
            </a:r>
            <a:r>
              <a:rPr lang="ko-KR" altLang="en-US" sz="1300" dirty="0"/>
              <a:t>개별 의견은 조직이 공유하는 근거 있는 개선안으로 바뀌고</a:t>
            </a:r>
            <a:r>
              <a:rPr lang="en-US" altLang="ko-KR" sz="1300" dirty="0"/>
              <a:t>, #4 </a:t>
            </a:r>
            <a:r>
              <a:rPr lang="ko-KR" altLang="en-US" sz="1300" dirty="0"/>
              <a:t>다음 반복에 바로 투입할 수 있는 실행 리스트가 됩니다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D5EBB8-E0F8-BAC9-A10F-C50C078F4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8727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D487-523B-8561-3242-3CEC7397C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DA700D0-DDF5-DE10-FF25-481868629A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ECF2A51-6517-E5D0-291B-E7153A13D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이제 </a:t>
            </a:r>
            <a:r>
              <a:rPr lang="en-US" altLang="ko-KR" sz="1300" dirty="0"/>
              <a:t>#1 </a:t>
            </a:r>
            <a:r>
              <a:rPr lang="ko-KR" altLang="en-US" sz="1300" dirty="0"/>
              <a:t>가상의 사례를 통해 실전 데이터 분석이 어떻게 진행되는지 상세히 보여드리겠습니다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실제 수치를 인용하는 것은 아니지만</a:t>
            </a:r>
            <a:r>
              <a:rPr lang="en-US" altLang="ko-KR" sz="1300" dirty="0"/>
              <a:t>, </a:t>
            </a:r>
            <a:r>
              <a:rPr lang="ko-KR" altLang="en-US" sz="1300" dirty="0"/>
              <a:t>관찰에서 분석</a:t>
            </a:r>
            <a:r>
              <a:rPr lang="en-US" altLang="ko-KR" sz="1300" dirty="0"/>
              <a:t>, </a:t>
            </a:r>
            <a:r>
              <a:rPr lang="ko-KR" altLang="en-US" sz="1300" dirty="0"/>
              <a:t>그리고 개선까지 이어지는 전체 흐름을 구체적으로 이해하시는 데 도움이 될 것입니다</a:t>
            </a:r>
            <a:r>
              <a:rPr lang="en-US" altLang="ko-KR" sz="1300" dirty="0"/>
              <a:t>.</a:t>
            </a:r>
            <a:endParaRPr lang="ko-KR" altLang="en-US" sz="1300" dirty="0"/>
          </a:p>
          <a:p>
            <a:pPr fontAlgn="base" latinLnBrk="0"/>
            <a:r>
              <a:rPr lang="ko-KR" altLang="en-US" sz="1300" dirty="0"/>
              <a:t>제가 준비한 예시는 서울시 공공자전거 </a:t>
            </a:r>
            <a:r>
              <a:rPr lang="en-US" altLang="ko-KR" sz="1300" dirty="0"/>
              <a:t>'</a:t>
            </a:r>
            <a:r>
              <a:rPr lang="ko-KR" altLang="en-US" sz="1300" dirty="0" err="1"/>
              <a:t>따릉이</a:t>
            </a:r>
            <a:r>
              <a:rPr lang="en-US" altLang="ko-KR" sz="1300" dirty="0"/>
              <a:t>' </a:t>
            </a:r>
            <a:r>
              <a:rPr lang="ko-KR" altLang="en-US" sz="1300" dirty="0"/>
              <a:t>앱 개선 프로젝트입니다</a:t>
            </a:r>
            <a:r>
              <a:rPr lang="en-US" altLang="ko-KR" sz="1300" dirty="0"/>
              <a:t>. </a:t>
            </a:r>
            <a:r>
              <a:rPr lang="ko-KR" altLang="en-US" sz="1300" dirty="0"/>
              <a:t>가상의 시나리오지만 매우 현실적인 상황입니다</a:t>
            </a:r>
            <a:r>
              <a:rPr lang="en-US" altLang="ko-KR" sz="1300" dirty="0"/>
              <a:t>.#2 </a:t>
            </a:r>
            <a:r>
              <a:rPr lang="ko-KR" altLang="en-US" sz="1300" dirty="0" err="1"/>
              <a:t>따릉이</a:t>
            </a:r>
            <a:r>
              <a:rPr lang="ko-KR" altLang="en-US" sz="1300" dirty="0"/>
              <a:t> 이용자가 급증하면서 앱 사용성 개선 요구가 계속 들어왔다고 가정해봅시다</a:t>
            </a:r>
            <a:r>
              <a:rPr lang="en-US" altLang="ko-KR" sz="1300" dirty="0"/>
              <a:t>. #3 </a:t>
            </a:r>
            <a:r>
              <a:rPr lang="ko-KR" altLang="en-US" sz="1300" dirty="0"/>
              <a:t>특히 처음 사용하는 관광객이나 고령층에서 어려움을 호소하는 경우가 많았습니다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이에 </a:t>
            </a:r>
            <a:r>
              <a:rPr lang="en-US" altLang="ko-KR" sz="1300" dirty="0"/>
              <a:t>#4 </a:t>
            </a:r>
            <a:r>
              <a:rPr lang="ko-KR" altLang="en-US" sz="1300" dirty="0"/>
              <a:t>체계적인 사용성 테스트를 기획했습니다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DC7887-C245-05AF-571F-393B08F440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1045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9580-1BD2-D4DE-AEAD-519CEA567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A3524D5-EF86-5FB5-27B3-675A7BABF1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6ECC2A1-4BC7-EB4C-1104-AF07326EB1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먼저 참가자 모집부터 전략적으로 접근했습니다</a:t>
            </a:r>
            <a:r>
              <a:rPr lang="en-US" altLang="ko-KR" sz="1300" dirty="0"/>
              <a:t>. #1 20</a:t>
            </a:r>
            <a:r>
              <a:rPr lang="ko-KR" altLang="en-US" sz="1300" dirty="0"/>
              <a:t>대부터 </a:t>
            </a:r>
            <a:r>
              <a:rPr lang="en-US" altLang="ko-KR" sz="1300" dirty="0"/>
              <a:t>60</a:t>
            </a:r>
            <a:r>
              <a:rPr lang="ko-KR" altLang="en-US" sz="1300" dirty="0"/>
              <a:t>대까지 각 연령대별로 </a:t>
            </a:r>
            <a:r>
              <a:rPr lang="en-US" altLang="ko-KR" sz="1300" dirty="0"/>
              <a:t>5</a:t>
            </a:r>
            <a:r>
              <a:rPr lang="ko-KR" altLang="en-US" sz="1300" dirty="0"/>
              <a:t>명씩</a:t>
            </a:r>
            <a:r>
              <a:rPr lang="en-US" altLang="ko-KR" sz="1300" dirty="0"/>
              <a:t>, </a:t>
            </a:r>
            <a:r>
              <a:rPr lang="ko-KR" altLang="en-US" sz="1300" dirty="0"/>
              <a:t>총 </a:t>
            </a:r>
            <a:r>
              <a:rPr lang="en-US" altLang="ko-KR" sz="1300" dirty="0"/>
              <a:t>25</a:t>
            </a:r>
            <a:r>
              <a:rPr lang="ko-KR" altLang="en-US" sz="1300" dirty="0"/>
              <a:t>명을 모집했는데</a:t>
            </a:r>
            <a:r>
              <a:rPr lang="en-US" altLang="ko-KR" sz="1300" dirty="0"/>
              <a:t>, #2 </a:t>
            </a:r>
            <a:r>
              <a:rPr lang="ko-KR" altLang="en-US" sz="1300" dirty="0"/>
              <a:t>이 중에는 </a:t>
            </a:r>
            <a:r>
              <a:rPr lang="ko-KR" altLang="en-US" sz="1300" dirty="0" err="1"/>
              <a:t>따릉이를</a:t>
            </a:r>
            <a:r>
              <a:rPr lang="ko-KR" altLang="en-US" sz="1300" dirty="0"/>
              <a:t> 한 번도 써본 적 없는 사람</a:t>
            </a:r>
            <a:r>
              <a:rPr lang="en-US" altLang="ko-KR" sz="1300" dirty="0"/>
              <a:t>, </a:t>
            </a:r>
            <a:r>
              <a:rPr lang="ko-KR" altLang="en-US" sz="1300" dirty="0"/>
              <a:t>가끔 쓰는 사람</a:t>
            </a:r>
            <a:r>
              <a:rPr lang="en-US" altLang="ko-KR" sz="1300" dirty="0"/>
              <a:t>, </a:t>
            </a:r>
            <a:r>
              <a:rPr lang="ko-KR" altLang="en-US" sz="1300" dirty="0"/>
              <a:t>자주 쓰는 사람을 고르게 섞었습니다</a:t>
            </a:r>
            <a:r>
              <a:rPr lang="en-US" altLang="ko-KR" sz="1300" dirty="0"/>
              <a:t>. #3 </a:t>
            </a:r>
            <a:r>
              <a:rPr lang="ko-KR" altLang="en-US" sz="1300" dirty="0"/>
              <a:t>이들에게 부여한 과업은 간단해 보이지만 실제로는 복잡한 </a:t>
            </a:r>
            <a:r>
              <a:rPr lang="en-US" altLang="ko-KR" sz="1300" dirty="0"/>
              <a:t>"</a:t>
            </a:r>
            <a:r>
              <a:rPr lang="ko-KR" altLang="en-US" sz="1300" dirty="0"/>
              <a:t>여의도 공원에서 자전거를 대여해서 한강공원을 한 바퀴 돌고 다시 반납하기</a:t>
            </a:r>
            <a:r>
              <a:rPr lang="en-US" altLang="ko-KR" sz="1300" dirty="0"/>
              <a:t>"</a:t>
            </a:r>
            <a:r>
              <a:rPr lang="ko-KR" altLang="en-US" sz="1300" dirty="0"/>
              <a:t>였습니다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이 과정에서 앱을 사용해 대여소를 찾고</a:t>
            </a:r>
            <a:r>
              <a:rPr lang="en-US" altLang="ko-KR" sz="1300" dirty="0"/>
              <a:t>, QR</a:t>
            </a:r>
            <a:r>
              <a:rPr lang="ko-KR" altLang="en-US" sz="1300" dirty="0"/>
              <a:t>코드를 스캔하고</a:t>
            </a:r>
            <a:r>
              <a:rPr lang="en-US" altLang="ko-KR" sz="1300" dirty="0"/>
              <a:t>, </a:t>
            </a:r>
            <a:r>
              <a:rPr lang="ko-KR" altLang="en-US" sz="1300" dirty="0"/>
              <a:t>이용 후 반납까지 완료해야 합니다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E0EC48D-A092-F5BD-77D5-9235C31D78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0960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5FAFB-4253-BF18-B506-B5461B783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4F32951-D917-F299-C0FB-DFB233C31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84939E2-94F1-BFE8-AA94-46B7DF1628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데이터 수집은 매우 체계적으로 진행했습니다</a:t>
            </a:r>
            <a:r>
              <a:rPr lang="en-US" altLang="ko-KR" sz="1300" dirty="0"/>
              <a:t>. #1 </a:t>
            </a:r>
            <a:r>
              <a:rPr lang="ko-KR" altLang="en-US" sz="1300" dirty="0"/>
              <a:t>정량 데이터로는 각 단계별 소요 시간을 초 단위로 측정했습니다</a:t>
            </a:r>
            <a:r>
              <a:rPr lang="en-US" altLang="ko-KR" sz="1300" dirty="0"/>
              <a:t>. #2 </a:t>
            </a:r>
            <a:r>
              <a:rPr lang="ko-KR" altLang="en-US" sz="1300" dirty="0"/>
              <a:t>예를 들어 앱을 켜고 대여소를 찾는 데 걸린 시간</a:t>
            </a:r>
            <a:r>
              <a:rPr lang="en-US" altLang="ko-KR" sz="1300" dirty="0"/>
              <a:t>, QR </a:t>
            </a:r>
            <a:r>
              <a:rPr lang="ko-KR" altLang="en-US" sz="1300" dirty="0"/>
              <a:t>스캔을 시도한 횟수</a:t>
            </a:r>
            <a:r>
              <a:rPr lang="en-US" altLang="ko-KR" sz="1300" dirty="0"/>
              <a:t>, </a:t>
            </a:r>
            <a:r>
              <a:rPr lang="ko-KR" altLang="en-US" sz="1300" dirty="0"/>
              <a:t>반납 완료까지의 총 시간 등을 기록했습니다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동시에 화면 녹화를 통해 어떤 버튼을 몇 번 눌렀는지</a:t>
            </a:r>
            <a:r>
              <a:rPr lang="en-US" altLang="ko-KR" sz="1300" dirty="0"/>
              <a:t>, </a:t>
            </a:r>
            <a:r>
              <a:rPr lang="ko-KR" altLang="en-US" sz="1300" dirty="0"/>
              <a:t>어디서 스크롤을 멈췄는지도 추적했습니다</a:t>
            </a:r>
            <a:r>
              <a:rPr lang="en-US" altLang="ko-KR" sz="1300" dirty="0"/>
              <a:t>. 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03BE909-6028-F70A-558A-124A0F640C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95467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B6EA7-DD06-1F79-87E2-25B5E315A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30417B4-9D2A-AF12-9C71-A5E7676437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4EC1D28-2F5D-B4D8-A5F2-CEA0AEC20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300" dirty="0"/>
              <a:t>#1 </a:t>
            </a:r>
            <a:r>
              <a:rPr lang="ko-KR" altLang="en-US" sz="1300" dirty="0"/>
              <a:t>정성 데이터 수집은 더욱 흥미로웠습니다</a:t>
            </a:r>
            <a:r>
              <a:rPr lang="en-US" altLang="ko-KR" sz="1300" dirty="0"/>
              <a:t>. #2 </a:t>
            </a:r>
            <a:r>
              <a:rPr lang="ko-KR" altLang="en-US" sz="1300" dirty="0"/>
              <a:t>관찰자가 옆에서 사용자의 표정 변화와 혼잣말을 기록했고</a:t>
            </a:r>
            <a:r>
              <a:rPr lang="en-US" altLang="ko-KR" sz="1300" dirty="0"/>
              <a:t>, #3 </a:t>
            </a:r>
            <a:r>
              <a:rPr lang="ko-KR" altLang="en-US" sz="1300" dirty="0"/>
              <a:t>과업 완료 직후에는 </a:t>
            </a:r>
            <a:r>
              <a:rPr lang="en-US" altLang="ko-KR" sz="1300" dirty="0"/>
              <a:t>"</a:t>
            </a:r>
            <a:r>
              <a:rPr lang="ko-KR" altLang="en-US" sz="1300" dirty="0"/>
              <a:t>방금 경험이 어땠나요</a:t>
            </a:r>
            <a:r>
              <a:rPr lang="en-US" altLang="ko-KR" sz="1300" dirty="0"/>
              <a:t>?"</a:t>
            </a:r>
            <a:r>
              <a:rPr lang="ko-KR" altLang="en-US" sz="1300" dirty="0"/>
              <a:t>라는 열린 질문으로 즉각적인 감정을 포착했습니다</a:t>
            </a:r>
            <a:r>
              <a:rPr lang="en-US" altLang="ko-KR" sz="1300" dirty="0"/>
              <a:t>. #4 </a:t>
            </a:r>
            <a:r>
              <a:rPr lang="ko-KR" altLang="en-US" sz="1300" dirty="0"/>
              <a:t>일주일 후에는 다시 연락해서 기억에 남는 불편함이 있었는지 추가로 물어봤습니다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C1090C4-B6D9-C05E-0BAD-878A94EBD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9472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2E3A0-2A99-E3D9-8719-99A7B3185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D7AEAB7-3FD6-9880-99A1-2AAB4E19B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B7262E8-74E3-6891-D536-1BDFCE698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테스트 결과는 예상보다 더 명확한 패턴을 보여줬습니다</a:t>
            </a:r>
            <a:r>
              <a:rPr lang="en-US" altLang="ko-KR" sz="1300" dirty="0"/>
              <a:t>. #1 </a:t>
            </a:r>
            <a:r>
              <a:rPr lang="ko-KR" altLang="en-US" sz="1300" dirty="0"/>
              <a:t>정량적으로 보면</a:t>
            </a:r>
            <a:r>
              <a:rPr lang="en-US" altLang="ko-KR" sz="1300" dirty="0"/>
              <a:t>, #2 </a:t>
            </a:r>
            <a:r>
              <a:rPr lang="ko-KR" altLang="en-US" sz="1300" dirty="0"/>
              <a:t>처음 이용자의 </a:t>
            </a:r>
            <a:r>
              <a:rPr lang="en-US" altLang="ko-KR" sz="1300" dirty="0"/>
              <a:t>60%</a:t>
            </a:r>
            <a:r>
              <a:rPr lang="ko-KR" altLang="en-US" sz="1300" dirty="0"/>
              <a:t>가 첫 대여 시도에서 실패했고</a:t>
            </a:r>
            <a:r>
              <a:rPr lang="en-US" altLang="ko-KR" sz="1300" dirty="0"/>
              <a:t>, #3 </a:t>
            </a:r>
            <a:r>
              <a:rPr lang="ko-KR" altLang="en-US" sz="1300" dirty="0"/>
              <a:t>성공한 사람들도 평균 </a:t>
            </a:r>
            <a:r>
              <a:rPr lang="en-US" altLang="ko-KR" sz="1300" dirty="0"/>
              <a:t>8</a:t>
            </a:r>
            <a:r>
              <a:rPr lang="ko-KR" altLang="en-US" sz="1300" dirty="0"/>
              <a:t>분이나 걸렸습니다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반면 경험자는 </a:t>
            </a:r>
            <a:r>
              <a:rPr lang="en-US" altLang="ko-KR" sz="1300" dirty="0"/>
              <a:t>2</a:t>
            </a:r>
            <a:r>
              <a:rPr lang="ko-KR" altLang="en-US" sz="1300" dirty="0"/>
              <a:t>분 만에 완료했죠</a:t>
            </a:r>
            <a:r>
              <a:rPr lang="en-US" altLang="ko-KR" sz="1300" dirty="0"/>
              <a:t>. </a:t>
            </a:r>
            <a:r>
              <a:rPr lang="ko-KR" altLang="en-US" sz="1300" dirty="0"/>
              <a:t>특히 주목할 점은 </a:t>
            </a:r>
            <a:r>
              <a:rPr lang="en-US" altLang="ko-KR" sz="1300" dirty="0"/>
              <a:t>#4</a:t>
            </a:r>
            <a:r>
              <a:rPr lang="ko-KR" altLang="en-US" sz="1300" dirty="0"/>
              <a:t> 대여 단계에서 평균 </a:t>
            </a:r>
            <a:r>
              <a:rPr lang="en-US" altLang="ko-KR" sz="1300" dirty="0"/>
              <a:t>3.5</a:t>
            </a:r>
            <a:r>
              <a:rPr lang="ko-KR" altLang="en-US" sz="1300" dirty="0"/>
              <a:t>회의 </a:t>
            </a:r>
            <a:r>
              <a:rPr lang="en-US" altLang="ko-KR" sz="1300" dirty="0"/>
              <a:t>QR </a:t>
            </a:r>
            <a:r>
              <a:rPr lang="ko-KR" altLang="en-US" sz="1300" dirty="0"/>
              <a:t>스캔 시도가 있었다는 것입니다</a:t>
            </a:r>
            <a:r>
              <a:rPr lang="en-US" altLang="ko-KR" sz="1300" dirty="0"/>
              <a:t>. #5 </a:t>
            </a:r>
            <a:r>
              <a:rPr lang="ko-KR" altLang="en-US" sz="1300" dirty="0"/>
              <a:t>반납 단계에서는 더 심각했습니다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무려 </a:t>
            </a:r>
            <a:r>
              <a:rPr lang="en-US" altLang="ko-KR" sz="1300" dirty="0"/>
              <a:t>40%</a:t>
            </a:r>
            <a:r>
              <a:rPr lang="ko-KR" altLang="en-US" sz="1300" dirty="0"/>
              <a:t>의 사용자가 반납이 제대로 되었는지 확신하지 못해 앱을 다시 켜서 확인하는 행동을 보였습니다</a:t>
            </a:r>
            <a:r>
              <a:rPr lang="en-US" altLang="ko-KR" sz="1300" dirty="0"/>
              <a:t>.</a:t>
            </a:r>
          </a:p>
          <a:p>
            <a:pPr fontAlgn="base" latinLnBrk="0"/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3E28EFA-306C-BB0C-0D17-E31D80C9E2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807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39337-5B7D-C60B-25CD-3BFD7AD9F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F00EFA9-6BEC-2FAA-B08E-19F0B7634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504CCA8-9AFC-8A52-052B-824FA64D64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478" fontAlgn="base" latinLnBrk="0">
              <a:defRPr/>
            </a:pPr>
            <a:r>
              <a:rPr lang="ko-KR" altLang="en-US" sz="1300" dirty="0"/>
              <a:t>두 번째는 </a:t>
            </a:r>
            <a:r>
              <a:rPr lang="en-US" altLang="ko-KR" sz="1300" dirty="0"/>
              <a:t>#1 </a:t>
            </a:r>
            <a:r>
              <a:rPr lang="ko-KR" altLang="en-US" sz="1300" dirty="0"/>
              <a:t>현실 맥락을 테스트에 반영하는 원칙입니다</a:t>
            </a:r>
            <a:r>
              <a:rPr lang="en-US" altLang="ko-KR" sz="1300" dirty="0"/>
              <a:t>. #2 </a:t>
            </a:r>
            <a:r>
              <a:rPr lang="ko-KR" altLang="en-US" sz="1300" dirty="0"/>
              <a:t>조용한 실험실에서 최신 노트북으로 테스트하는 것과 </a:t>
            </a:r>
            <a:r>
              <a:rPr lang="en-US" altLang="ko-KR" sz="1300" dirty="0"/>
              <a:t>#3 </a:t>
            </a:r>
            <a:r>
              <a:rPr lang="ko-KR" altLang="en-US" sz="1300" dirty="0"/>
              <a:t>시끄러운 지하철에서 오래된 스마트폰으로 사용하는 것은 완전히 다른 경험입니다</a:t>
            </a:r>
            <a:r>
              <a:rPr lang="en-US" altLang="ko-KR" sz="1300" dirty="0"/>
              <a:t>. #4 </a:t>
            </a:r>
            <a:r>
              <a:rPr lang="ko-KR" altLang="en-US" sz="1300" dirty="0"/>
              <a:t>실제 사용 환경의 기기 사양</a:t>
            </a:r>
            <a:r>
              <a:rPr lang="en-US" altLang="ko-KR" sz="1300" dirty="0"/>
              <a:t>, </a:t>
            </a:r>
            <a:r>
              <a:rPr lang="ko-KR" altLang="en-US" sz="1300" dirty="0"/>
              <a:t>네트워크 속도</a:t>
            </a:r>
            <a:r>
              <a:rPr lang="en-US" altLang="ko-KR" sz="1300" dirty="0"/>
              <a:t>, </a:t>
            </a:r>
            <a:r>
              <a:rPr lang="ko-KR" altLang="en-US" sz="1300" dirty="0"/>
              <a:t>주변 소음</a:t>
            </a:r>
            <a:r>
              <a:rPr lang="en-US" altLang="ko-KR" sz="1300" dirty="0"/>
              <a:t>, </a:t>
            </a:r>
            <a:r>
              <a:rPr lang="ko-KR" altLang="en-US" sz="1300" dirty="0"/>
              <a:t>시간 압박 같은 요소들을 테스트 설계에 반영해야 진짜 문제를 발견할 수 있습니다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AE3F556-0B47-E1EF-3504-77679A5443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2207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C269E-4611-9863-125F-FB3283053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43157D3-58E4-C021-49C3-2A415E274A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18D0AC6-4382-AFB1-1AC2-52B91485AE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300" dirty="0"/>
              <a:t>#1 </a:t>
            </a:r>
            <a:r>
              <a:rPr lang="ko-KR" altLang="en-US" sz="1300" dirty="0"/>
              <a:t>정성 데이터는 더욱 풍부한 인사이트를 제공했습니다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관찰 기록을 보니 </a:t>
            </a:r>
            <a:r>
              <a:rPr lang="en-US" altLang="ko-KR" sz="1300" dirty="0"/>
              <a:t>#1 </a:t>
            </a:r>
            <a:r>
              <a:rPr lang="ko-KR" altLang="en-US" sz="1300" dirty="0"/>
              <a:t>사용자들이 특정 화면에서 일관되게 멈춰 서는 패턴이 있었습니다</a:t>
            </a:r>
            <a:r>
              <a:rPr lang="en-US" altLang="ko-KR" sz="1300" dirty="0"/>
              <a:t>. #2 </a:t>
            </a:r>
            <a:r>
              <a:rPr lang="ko-KR" altLang="en-US" sz="1300" dirty="0"/>
              <a:t>대여 시작 화면에서 평균 </a:t>
            </a:r>
            <a:r>
              <a:rPr lang="en-US" altLang="ko-KR" sz="1300" dirty="0"/>
              <a:t>5</a:t>
            </a:r>
            <a:r>
              <a:rPr lang="ko-KR" altLang="en-US" sz="1300" dirty="0"/>
              <a:t>초 이상 머물며 </a:t>
            </a:r>
            <a:r>
              <a:rPr lang="en-US" altLang="ko-KR" sz="1300" dirty="0"/>
              <a:t>"</a:t>
            </a:r>
            <a:r>
              <a:rPr lang="ko-KR" altLang="en-US" sz="1300" dirty="0"/>
              <a:t>어디를 눌러야 하지</a:t>
            </a:r>
            <a:r>
              <a:rPr lang="en-US" altLang="ko-KR" sz="1300" dirty="0"/>
              <a:t>?"</a:t>
            </a:r>
            <a:r>
              <a:rPr lang="ko-KR" altLang="en-US" sz="1300" dirty="0"/>
              <a:t>라고 중얼거렸고</a:t>
            </a:r>
            <a:r>
              <a:rPr lang="en-US" altLang="ko-KR" sz="1300" dirty="0"/>
              <a:t>, QR </a:t>
            </a:r>
            <a:r>
              <a:rPr lang="ko-KR" altLang="en-US" sz="1300" dirty="0"/>
              <a:t>스캔 버튼을 찾는 데만 평균 </a:t>
            </a:r>
            <a:r>
              <a:rPr lang="en-US" altLang="ko-KR" sz="1300" dirty="0"/>
              <a:t>3</a:t>
            </a:r>
            <a:r>
              <a:rPr lang="ko-KR" altLang="en-US" sz="1300" dirty="0"/>
              <a:t>초가 걸렸습니다</a:t>
            </a:r>
            <a:r>
              <a:rPr lang="en-US" altLang="ko-KR" sz="1300" dirty="0"/>
              <a:t>. #3 </a:t>
            </a:r>
            <a:r>
              <a:rPr lang="ko-KR" altLang="en-US" sz="1300" dirty="0"/>
              <a:t>한 </a:t>
            </a:r>
            <a:r>
              <a:rPr lang="en-US" altLang="ko-KR" sz="1300" dirty="0"/>
              <a:t>60</a:t>
            </a:r>
            <a:r>
              <a:rPr lang="ko-KR" altLang="en-US" sz="1300" dirty="0"/>
              <a:t>대 참가자는 </a:t>
            </a:r>
            <a:r>
              <a:rPr lang="en-US" altLang="ko-KR" sz="1300" dirty="0"/>
              <a:t>"</a:t>
            </a:r>
            <a:r>
              <a:rPr lang="ko-KR" altLang="en-US" sz="1300" dirty="0"/>
              <a:t>이 카메라 모양이 </a:t>
            </a:r>
            <a:r>
              <a:rPr lang="en-US" altLang="ko-KR" sz="1300" dirty="0"/>
              <a:t>QR </a:t>
            </a:r>
            <a:r>
              <a:rPr lang="ko-KR" altLang="en-US" sz="1300" dirty="0"/>
              <a:t>스캔인지 사진 </a:t>
            </a:r>
            <a:r>
              <a:rPr lang="ko-KR" altLang="en-US" sz="1300" dirty="0" err="1"/>
              <a:t>찍기인지</a:t>
            </a:r>
            <a:r>
              <a:rPr lang="ko-KR" altLang="en-US" sz="1300" dirty="0"/>
              <a:t> 헷갈린다</a:t>
            </a:r>
            <a:r>
              <a:rPr lang="en-US" altLang="ko-KR" sz="1300" dirty="0"/>
              <a:t>"</a:t>
            </a:r>
            <a:r>
              <a:rPr lang="ko-KR" altLang="en-US" sz="1300" dirty="0"/>
              <a:t>고 직접적으로 표현했습니다</a:t>
            </a:r>
            <a:r>
              <a:rPr lang="en-US" altLang="ko-KR" sz="1300" dirty="0"/>
              <a:t>. #4 </a:t>
            </a:r>
            <a:r>
              <a:rPr lang="ko-KR" altLang="en-US" sz="1300" dirty="0"/>
              <a:t>반납 과정에서는 더 극적인 반응이 나왔습니다</a:t>
            </a:r>
            <a:r>
              <a:rPr lang="en-US" altLang="ko-KR" sz="1300" dirty="0"/>
              <a:t>. "</a:t>
            </a:r>
            <a:r>
              <a:rPr lang="ko-KR" altLang="en-US" sz="1300" dirty="0"/>
              <a:t>진짜 반납된 거 맞나</a:t>
            </a:r>
            <a:r>
              <a:rPr lang="en-US" altLang="ko-KR" sz="1300" dirty="0"/>
              <a:t>? </a:t>
            </a:r>
            <a:r>
              <a:rPr lang="ko-KR" altLang="en-US" sz="1300" dirty="0"/>
              <a:t>나중에 요금 더 나오는 거 아니야</a:t>
            </a:r>
            <a:r>
              <a:rPr lang="en-US" altLang="ko-KR" sz="1300" dirty="0"/>
              <a:t>?"</a:t>
            </a:r>
            <a:r>
              <a:rPr lang="ko-KR" altLang="en-US" sz="1300" dirty="0"/>
              <a:t>라는 불안한 목소리가 여러 참가자에게서 반복됐습니다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36423A-7703-FF65-AA76-9B03F409A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67109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4A6D8-728B-B2E2-9B09-64984B362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9EB4FAE-E7FB-6BF6-F06D-05B1B45ACD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C67BDC9-59D7-297B-3190-89EF8FB8E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이런 </a:t>
            </a:r>
            <a:r>
              <a:rPr lang="en-US" altLang="ko-KR" sz="1300" dirty="0"/>
              <a:t>#1 </a:t>
            </a:r>
            <a:r>
              <a:rPr lang="ko-KR" altLang="en-US" sz="1300" dirty="0"/>
              <a:t>정성적 피드백을 모두 </a:t>
            </a:r>
            <a:r>
              <a:rPr lang="ko-KR" altLang="en-US" sz="1300" dirty="0" err="1"/>
              <a:t>포스트잇에</a:t>
            </a:r>
            <a:r>
              <a:rPr lang="ko-KR" altLang="en-US" sz="1300" dirty="0"/>
              <a:t> 적어 벽에 붙이고 친화도 다이어그램으로 </a:t>
            </a:r>
            <a:r>
              <a:rPr lang="ko-KR" altLang="en-US" sz="1300" dirty="0" err="1"/>
              <a:t>그룹핑했더니</a:t>
            </a:r>
            <a:r>
              <a:rPr lang="ko-KR" altLang="en-US" sz="1300" dirty="0"/>
              <a:t> </a:t>
            </a:r>
            <a:r>
              <a:rPr lang="en-US" altLang="ko-KR" sz="1300" dirty="0"/>
              <a:t>#2 </a:t>
            </a:r>
            <a:r>
              <a:rPr lang="ko-KR" altLang="en-US" sz="1300" dirty="0"/>
              <a:t>명확한 테마들이 떠올랐습니다</a:t>
            </a:r>
            <a:r>
              <a:rPr lang="en-US" altLang="ko-KR" sz="1300" dirty="0"/>
              <a:t>. 'QR </a:t>
            </a:r>
            <a:r>
              <a:rPr lang="ko-KR" altLang="en-US" sz="1300" dirty="0"/>
              <a:t>인식 관련 혼란</a:t>
            </a:r>
            <a:r>
              <a:rPr lang="en-US" altLang="ko-KR" sz="1300" dirty="0"/>
              <a:t>', '</a:t>
            </a:r>
            <a:r>
              <a:rPr lang="ko-KR" altLang="en-US" sz="1300" dirty="0"/>
              <a:t>반납 확인 불안</a:t>
            </a:r>
            <a:r>
              <a:rPr lang="en-US" altLang="ko-KR" sz="1300" dirty="0"/>
              <a:t>', '</a:t>
            </a:r>
            <a:r>
              <a:rPr lang="ko-KR" altLang="en-US" sz="1300" dirty="0"/>
              <a:t>요금 체계 이해 부족</a:t>
            </a:r>
            <a:r>
              <a:rPr lang="en-US" altLang="ko-KR" sz="1300" dirty="0"/>
              <a:t>', '</a:t>
            </a:r>
            <a:r>
              <a:rPr lang="ko-KR" altLang="en-US" sz="1300" dirty="0"/>
              <a:t>버튼 위치 찾기 어려움</a:t>
            </a:r>
            <a:r>
              <a:rPr lang="en-US" altLang="ko-KR" sz="1300" dirty="0"/>
              <a:t>' </a:t>
            </a:r>
            <a:r>
              <a:rPr lang="ko-KR" altLang="en-US" sz="1300" dirty="0"/>
              <a:t>등 큰 카테고리로 묶였습니다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각 카테고리에 해당하는 문제의 빈도와 심각도를 매트릭스로 그려보니</a:t>
            </a:r>
            <a:r>
              <a:rPr lang="en-US" altLang="ko-KR" sz="1300" dirty="0"/>
              <a:t>, #3 QR </a:t>
            </a:r>
            <a:r>
              <a:rPr lang="ko-KR" altLang="en-US" sz="1300" dirty="0"/>
              <a:t>스캔과 반납 확인이 가장 시급한 문제로 나타났습니다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19FB85-19A3-A06C-EE2A-E942CCAAB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1262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793E7-8086-9F80-DA6F-436CDBEFB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1B178D5-8152-D9DE-82E9-0A6F78ECEC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BC751D7-84BA-D540-749D-6FBBF9288E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이를 바탕으로 구체적인 개선안을 설계했습니다</a:t>
            </a:r>
            <a:r>
              <a:rPr lang="en-US" altLang="ko-KR" sz="1300" dirty="0"/>
              <a:t>. #1 </a:t>
            </a:r>
            <a:r>
              <a:rPr lang="ko-KR" altLang="en-US" sz="1300" dirty="0"/>
              <a:t>첫 번째로 </a:t>
            </a:r>
            <a:r>
              <a:rPr lang="en-US" altLang="ko-KR" sz="1300" dirty="0"/>
              <a:t>QR </a:t>
            </a:r>
            <a:r>
              <a:rPr lang="ko-KR" altLang="en-US" sz="1300" dirty="0"/>
              <a:t>스캔 유도를 전면 개편했습니다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기존의 작은 카메라 아이콘 대신</a:t>
            </a:r>
            <a:r>
              <a:rPr lang="en-US" altLang="ko-KR" sz="1300" dirty="0"/>
              <a:t>, </a:t>
            </a:r>
            <a:r>
              <a:rPr lang="ko-KR" altLang="en-US" sz="1300" dirty="0"/>
              <a:t>화면 중앙에 큰 </a:t>
            </a:r>
            <a:r>
              <a:rPr lang="en-US" altLang="ko-KR" sz="1300" dirty="0"/>
              <a:t>QR </a:t>
            </a:r>
            <a:r>
              <a:rPr lang="ko-KR" altLang="en-US" sz="1300" dirty="0"/>
              <a:t>코드 이미지와 함께 </a:t>
            </a:r>
            <a:r>
              <a:rPr lang="en-US" altLang="ko-KR" sz="1300" dirty="0"/>
              <a:t>"</a:t>
            </a:r>
            <a:r>
              <a:rPr lang="ko-KR" altLang="en-US" sz="1300" dirty="0"/>
              <a:t>자전거의 </a:t>
            </a:r>
            <a:r>
              <a:rPr lang="en-US" altLang="ko-KR" sz="1300" dirty="0"/>
              <a:t>QR</a:t>
            </a:r>
            <a:r>
              <a:rPr lang="ko-KR" altLang="en-US" sz="1300" dirty="0"/>
              <a:t>을 스캔하세요</a:t>
            </a:r>
            <a:r>
              <a:rPr lang="en-US" altLang="ko-KR" sz="1300" dirty="0"/>
              <a:t>"</a:t>
            </a:r>
            <a:r>
              <a:rPr lang="ko-KR" altLang="en-US" sz="1300" dirty="0"/>
              <a:t>라는 명확한 문구를 넣었습니다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스캔 화면에 들어가면 자전거의 </a:t>
            </a:r>
            <a:r>
              <a:rPr lang="en-US" altLang="ko-KR" sz="1300" dirty="0"/>
              <a:t>QR </a:t>
            </a:r>
            <a:r>
              <a:rPr lang="ko-KR" altLang="en-US" sz="1300" dirty="0"/>
              <a:t>위치를 보여주는 </a:t>
            </a:r>
            <a:r>
              <a:rPr lang="en-US" altLang="ko-KR" sz="1300" dirty="0"/>
              <a:t>3</a:t>
            </a:r>
            <a:r>
              <a:rPr lang="ko-KR" altLang="en-US" sz="1300" dirty="0" err="1"/>
              <a:t>초짜리</a:t>
            </a:r>
            <a:r>
              <a:rPr lang="ko-KR" altLang="en-US" sz="1300" dirty="0"/>
              <a:t> 애니메이션이 자동 재생되도록 했습니다</a:t>
            </a:r>
            <a:r>
              <a:rPr lang="en-US" altLang="ko-KR" sz="1300" dirty="0"/>
              <a:t>. 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B7DC321-96AC-D12A-0325-D431B2A5DC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7511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5EA51-24F1-053D-62C2-225BC2C28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1B5F494-23BD-9DC6-0896-D540E1BD65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EB991D5-CCA4-7E69-6214-2285C9F88C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300" dirty="0"/>
              <a:t>#1 </a:t>
            </a:r>
            <a:r>
              <a:rPr lang="ko-KR" altLang="en-US" sz="1300" dirty="0"/>
              <a:t>두 번째로 반납 확신을 높이기 위한 멀티 피드백 시스템을 도입했습니다</a:t>
            </a:r>
            <a:r>
              <a:rPr lang="en-US" altLang="ko-KR" sz="1300" dirty="0"/>
              <a:t>. #2 </a:t>
            </a:r>
            <a:r>
              <a:rPr lang="ko-KR" altLang="en-US" sz="1300" dirty="0"/>
              <a:t>반납이 완료되면 화면 전체가 초록색으로 변하며 큰 체크 표시가 나타나고</a:t>
            </a:r>
            <a:r>
              <a:rPr lang="en-US" altLang="ko-KR" sz="1300" dirty="0"/>
              <a:t>, #3 </a:t>
            </a:r>
            <a:r>
              <a:rPr lang="ko-KR" altLang="en-US" sz="1300" dirty="0"/>
              <a:t>동시에 진동과 </a:t>
            </a:r>
            <a:r>
              <a:rPr lang="en-US" altLang="ko-KR" sz="1300" dirty="0"/>
              <a:t>"</a:t>
            </a:r>
            <a:r>
              <a:rPr lang="ko-KR" altLang="en-US" sz="1300" dirty="0"/>
              <a:t>반납이 완료되었습니다</a:t>
            </a:r>
            <a:r>
              <a:rPr lang="en-US" altLang="ko-KR" sz="1300" dirty="0"/>
              <a:t>"</a:t>
            </a:r>
            <a:r>
              <a:rPr lang="ko-KR" altLang="en-US" sz="1300" dirty="0"/>
              <a:t>라는 음성 안내가 나옵니다</a:t>
            </a:r>
            <a:r>
              <a:rPr lang="en-US" altLang="ko-KR" sz="1300" dirty="0"/>
              <a:t>. #4 </a:t>
            </a:r>
            <a:r>
              <a:rPr lang="ko-KR" altLang="en-US" sz="1300" dirty="0"/>
              <a:t>그 아래에는 이용 시간</a:t>
            </a:r>
            <a:r>
              <a:rPr lang="en-US" altLang="ko-KR" sz="1300" dirty="0"/>
              <a:t>, </a:t>
            </a:r>
            <a:r>
              <a:rPr lang="ko-KR" altLang="en-US" sz="1300" dirty="0"/>
              <a:t>최종 요금</a:t>
            </a:r>
            <a:r>
              <a:rPr lang="en-US" altLang="ko-KR" sz="1300" dirty="0"/>
              <a:t>, </a:t>
            </a:r>
            <a:r>
              <a:rPr lang="ko-KR" altLang="en-US" sz="1300" dirty="0"/>
              <a:t>반납 거치대 번호가 담긴 영수증 스타일의 카드를 띄워 스크린샷을 찍을 수 있게 했습니다</a:t>
            </a:r>
            <a:r>
              <a:rPr lang="en-US" altLang="ko-KR" sz="1300" dirty="0"/>
              <a:t>. 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5EC8BCF-3365-3862-C5A9-30B96AD30F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75457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91437-B1D0-984E-6B29-227DB5E15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4D1DD99-7BB7-5C68-B949-3B4C19EEAF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31FEEE6-829B-5A55-8081-ACAFA7E5F1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300" dirty="0"/>
              <a:t>#1 </a:t>
            </a:r>
            <a:r>
              <a:rPr lang="ko-KR" altLang="en-US" sz="1300" dirty="0"/>
              <a:t>세 번째로 요금 불안을 해소하기 위해 실시간 요금 미터기를 도입했습니다</a:t>
            </a:r>
            <a:r>
              <a:rPr lang="en-US" altLang="ko-KR" sz="1300" dirty="0"/>
              <a:t>. #2 </a:t>
            </a:r>
            <a:r>
              <a:rPr lang="ko-KR" altLang="en-US" sz="1300" dirty="0"/>
              <a:t>이용 중 화면 상단에 택시 미터기처럼 계속 표시되고</a:t>
            </a:r>
            <a:r>
              <a:rPr lang="en-US" altLang="ko-KR" sz="1300" dirty="0"/>
              <a:t>, #3 </a:t>
            </a:r>
            <a:r>
              <a:rPr lang="ko-KR" altLang="en-US" sz="1300" dirty="0"/>
              <a:t>옆에 물음표를 눌러 요금 계산 방식을 바로 확인할 수 있게 했습니다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0B101E2-67F3-3817-834C-1C8AFD621A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30379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4F2B7-0D93-D21E-C760-2F38D99F4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F432A81-3683-0C24-DD83-40418F9497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2C8E088-3D95-3256-8437-D7739737B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개선 버전으로 동일한 조건에서 재테스트를 실시한 결과는 드라마틱했습니다</a:t>
            </a:r>
            <a:r>
              <a:rPr lang="en-US" altLang="ko-KR" sz="1300" dirty="0"/>
              <a:t>. #1 </a:t>
            </a:r>
            <a:r>
              <a:rPr lang="ko-KR" altLang="en-US" sz="1300" dirty="0"/>
              <a:t>정량적으로 보면</a:t>
            </a:r>
            <a:r>
              <a:rPr lang="en-US" altLang="ko-KR" sz="1300" dirty="0"/>
              <a:t>, #2 </a:t>
            </a:r>
            <a:r>
              <a:rPr lang="ko-KR" altLang="en-US" sz="1300" dirty="0"/>
              <a:t>처음 이용자의 성공률이 크게 올랐고</a:t>
            </a:r>
            <a:r>
              <a:rPr lang="en-US" altLang="ko-KR" sz="1300" dirty="0"/>
              <a:t>, #3 </a:t>
            </a:r>
            <a:r>
              <a:rPr lang="ko-KR" altLang="en-US" sz="1300" dirty="0"/>
              <a:t>평균 대여 시간도 단축됐습니다</a:t>
            </a:r>
            <a:r>
              <a:rPr lang="en-US" altLang="ko-KR" sz="1300" dirty="0"/>
              <a:t>. #4 QR </a:t>
            </a:r>
            <a:r>
              <a:rPr lang="ko-KR" altLang="en-US" sz="1300" dirty="0"/>
              <a:t>스캔 시도 횟수는 줄었고</a:t>
            </a:r>
            <a:r>
              <a:rPr lang="en-US" altLang="ko-KR" sz="1300" dirty="0"/>
              <a:t>, #5 </a:t>
            </a:r>
            <a:r>
              <a:rPr lang="ko-KR" altLang="en-US" sz="1300" dirty="0"/>
              <a:t>반납 후 재확인 행동은 급감했습니다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36C83AF-52FA-7844-E11D-104BB3A295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85034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5C84C-34F2-408D-B59D-B30DE0E87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5A3A566-24D8-CE97-88D9-D1B29E2F48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46B899C-7080-1A73-2336-9D0CDFB66A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en-US" altLang="ko-KR" sz="1300" dirty="0"/>
              <a:t>#1 </a:t>
            </a:r>
            <a:r>
              <a:rPr lang="ko-KR" altLang="en-US" sz="1300" dirty="0"/>
              <a:t>정성적 변화는 더욱 인상적이었습니다</a:t>
            </a:r>
            <a:r>
              <a:rPr lang="en-US" altLang="ko-KR" sz="1300" dirty="0"/>
              <a:t>. #2 "</a:t>
            </a:r>
            <a:r>
              <a:rPr lang="ko-KR" altLang="en-US" sz="1300" dirty="0"/>
              <a:t>이제야 </a:t>
            </a:r>
            <a:r>
              <a:rPr lang="ko-KR" altLang="en-US" sz="1300" dirty="0" err="1"/>
              <a:t>앱다운</a:t>
            </a:r>
            <a:r>
              <a:rPr lang="ko-KR" altLang="en-US" sz="1300" dirty="0"/>
              <a:t> 앱이 됐네요</a:t>
            </a:r>
            <a:r>
              <a:rPr lang="en-US" altLang="ko-KR" sz="1300" dirty="0"/>
              <a:t>"</a:t>
            </a:r>
            <a:r>
              <a:rPr lang="ko-KR" altLang="en-US" sz="1300" dirty="0"/>
              <a:t>라는 한 참가자의 말이 모든 것을 대변했습니다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구체적으로는 </a:t>
            </a:r>
            <a:r>
              <a:rPr lang="en-US" altLang="ko-KR" sz="1300" dirty="0"/>
              <a:t>"QR </a:t>
            </a:r>
            <a:r>
              <a:rPr lang="ko-KR" altLang="en-US" sz="1300" dirty="0"/>
              <a:t>스캔하는 곳이 바로 보여서 좋다</a:t>
            </a:r>
            <a:r>
              <a:rPr lang="en-US" altLang="ko-KR" sz="1300" dirty="0"/>
              <a:t>", "</a:t>
            </a:r>
            <a:r>
              <a:rPr lang="ko-KR" altLang="en-US" sz="1300" dirty="0"/>
              <a:t>반납됐다는 게 확실하게 느껴진다</a:t>
            </a:r>
            <a:r>
              <a:rPr lang="en-US" altLang="ko-KR" sz="1300" dirty="0"/>
              <a:t>", "</a:t>
            </a:r>
            <a:r>
              <a:rPr lang="ko-KR" altLang="en-US" sz="1300" dirty="0"/>
              <a:t>요금이 실시간으로 보이니까 안심이 된다</a:t>
            </a:r>
            <a:r>
              <a:rPr lang="en-US" altLang="ko-KR" sz="1300" dirty="0"/>
              <a:t>" </a:t>
            </a:r>
            <a:r>
              <a:rPr lang="ko-KR" altLang="en-US" sz="1300" dirty="0"/>
              <a:t>같은 긍정적 피드백이 쏟아졌습니다</a:t>
            </a:r>
            <a:r>
              <a:rPr lang="en-US" altLang="ko-KR" sz="1300" dirty="0"/>
              <a:t>. 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62FE152-5530-53A6-5267-B08DDA4A4F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65696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EBA8F-B13D-B7BA-5545-7EA7FEE12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2D05C78-2E32-FC19-9ECC-9060D09E80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ACE75DB-B1F1-21FD-B12A-3C758D8827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특히 인상적이었던 것은 </a:t>
            </a:r>
            <a:r>
              <a:rPr lang="en-US" altLang="ko-KR" sz="1300" dirty="0"/>
              <a:t>#1 60</a:t>
            </a:r>
            <a:r>
              <a:rPr lang="ko-KR" altLang="en-US" sz="1300" dirty="0"/>
              <a:t>대 참가자의 반응이었습니다</a:t>
            </a:r>
            <a:r>
              <a:rPr lang="en-US" altLang="ko-KR" sz="1300" dirty="0"/>
              <a:t>. "</a:t>
            </a:r>
            <a:r>
              <a:rPr lang="ko-KR" altLang="en-US" sz="1300" dirty="0"/>
              <a:t>처음엔 젊은 사람들이나 쓰는 </a:t>
            </a:r>
            <a:r>
              <a:rPr lang="ko-KR" altLang="en-US" sz="1300" dirty="0" err="1"/>
              <a:t>건줄</a:t>
            </a:r>
            <a:r>
              <a:rPr lang="ko-KR" altLang="en-US" sz="1300" dirty="0"/>
              <a:t> 알았는데</a:t>
            </a:r>
            <a:r>
              <a:rPr lang="en-US" altLang="ko-KR" sz="1300" dirty="0"/>
              <a:t>, </a:t>
            </a:r>
            <a:r>
              <a:rPr lang="ko-KR" altLang="en-US" sz="1300" dirty="0"/>
              <a:t>이제는 나도 할 수 있겠다</a:t>
            </a:r>
            <a:r>
              <a:rPr lang="en-US" altLang="ko-KR" sz="1300" dirty="0"/>
              <a:t>"</a:t>
            </a:r>
            <a:r>
              <a:rPr lang="ko-KR" altLang="en-US" sz="1300" dirty="0"/>
              <a:t>며 자신감을 보였습니다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사용 직후 감정 라벨링에서도 </a:t>
            </a:r>
            <a:r>
              <a:rPr lang="en-US" altLang="ko-KR" sz="1300" dirty="0"/>
              <a:t>'</a:t>
            </a:r>
            <a:r>
              <a:rPr lang="ko-KR" altLang="en-US" sz="1300" dirty="0"/>
              <a:t>불안</a:t>
            </a:r>
            <a:r>
              <a:rPr lang="en-US" altLang="ko-KR" sz="1300" dirty="0"/>
              <a:t>', '</a:t>
            </a:r>
            <a:r>
              <a:rPr lang="ko-KR" altLang="en-US" sz="1300" dirty="0"/>
              <a:t>짜증</a:t>
            </a:r>
            <a:r>
              <a:rPr lang="en-US" altLang="ko-KR" sz="1300" dirty="0"/>
              <a:t>', '</a:t>
            </a:r>
            <a:r>
              <a:rPr lang="ko-KR" altLang="en-US" sz="1300" dirty="0"/>
              <a:t>포기하고 싶음</a:t>
            </a:r>
            <a:r>
              <a:rPr lang="en-US" altLang="ko-KR" sz="1300" dirty="0"/>
              <a:t>' </a:t>
            </a:r>
            <a:r>
              <a:rPr lang="ko-KR" altLang="en-US" sz="1300" dirty="0"/>
              <a:t>같은 부정 라벨이 </a:t>
            </a:r>
            <a:r>
              <a:rPr lang="en-US" altLang="ko-KR" sz="1300" dirty="0"/>
              <a:t>'</a:t>
            </a:r>
            <a:r>
              <a:rPr lang="ko-KR" altLang="en-US" sz="1300" dirty="0"/>
              <a:t>만족</a:t>
            </a:r>
            <a:r>
              <a:rPr lang="en-US" altLang="ko-KR" sz="1300" dirty="0"/>
              <a:t>', '</a:t>
            </a:r>
            <a:r>
              <a:rPr lang="ko-KR" altLang="en-US" sz="1300" dirty="0"/>
              <a:t>편리함</a:t>
            </a:r>
            <a:r>
              <a:rPr lang="en-US" altLang="ko-KR" sz="1300" dirty="0"/>
              <a:t>', '</a:t>
            </a:r>
            <a:r>
              <a:rPr lang="ko-KR" altLang="en-US" sz="1300" dirty="0"/>
              <a:t>또 쓰고 싶음</a:t>
            </a:r>
            <a:r>
              <a:rPr lang="en-US" altLang="ko-KR" sz="1300" dirty="0"/>
              <a:t>' </a:t>
            </a:r>
            <a:r>
              <a:rPr lang="ko-KR" altLang="en-US" sz="1300" dirty="0"/>
              <a:t>같은 </a:t>
            </a:r>
            <a:r>
              <a:rPr lang="en-US" altLang="ko-KR" sz="1300" dirty="0"/>
              <a:t>#2 </a:t>
            </a:r>
            <a:r>
              <a:rPr lang="ko-KR" altLang="en-US" sz="1300" dirty="0"/>
              <a:t>긍정 라벨로 대거 전환됐습니다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22DB7D-8144-C826-9799-09294ED45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74310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15232-D18B-079D-70A9-23E9B47B0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48178C3A-A4EE-88F8-7B08-54C5306ECC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C3E187C-E03B-DEE6-E94F-410364627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이 프로젝트에서 배운 가장 중요한 교훈은 </a:t>
            </a:r>
            <a:r>
              <a:rPr lang="en-US" altLang="ko-KR" sz="1300" dirty="0"/>
              <a:t>#1</a:t>
            </a:r>
            <a:r>
              <a:rPr lang="ko-KR" altLang="en-US" sz="1300" dirty="0"/>
              <a:t> 데이터 분석이 단순히 숫자를 다루는 것이 아니라는 점입니다</a:t>
            </a:r>
            <a:r>
              <a:rPr lang="en-US" altLang="ko-KR" sz="1300" dirty="0"/>
              <a:t>. #2 "</a:t>
            </a:r>
            <a:r>
              <a:rPr lang="ko-KR" altLang="en-US" sz="1300" dirty="0"/>
              <a:t>어디서 멈추는가</a:t>
            </a:r>
            <a:r>
              <a:rPr lang="en-US" altLang="ko-KR" sz="1300" dirty="0"/>
              <a:t>"</a:t>
            </a:r>
            <a:r>
              <a:rPr lang="ko-KR" altLang="en-US" sz="1300" dirty="0"/>
              <a:t>를 보여주는 행동 데이터</a:t>
            </a:r>
            <a:r>
              <a:rPr lang="en-US" altLang="ko-KR" sz="1300" dirty="0"/>
              <a:t>, #3 "</a:t>
            </a:r>
            <a:r>
              <a:rPr lang="ko-KR" altLang="en-US" sz="1300" dirty="0"/>
              <a:t>왜 멈추는가</a:t>
            </a:r>
            <a:r>
              <a:rPr lang="en-US" altLang="ko-KR" sz="1300" dirty="0"/>
              <a:t>"</a:t>
            </a:r>
            <a:r>
              <a:rPr lang="ko-KR" altLang="en-US" sz="1300" dirty="0"/>
              <a:t>를 설명하는 발화와 감정 데이터</a:t>
            </a:r>
            <a:r>
              <a:rPr lang="en-US" altLang="ko-KR" sz="1300" dirty="0"/>
              <a:t>, #4 "</a:t>
            </a:r>
            <a:r>
              <a:rPr lang="ko-KR" altLang="en-US" sz="1300" dirty="0"/>
              <a:t>얼마나 자주</a:t>
            </a:r>
            <a:r>
              <a:rPr lang="en-US" altLang="ko-KR" sz="1300" dirty="0"/>
              <a:t>, </a:t>
            </a:r>
            <a:r>
              <a:rPr lang="ko-KR" altLang="en-US" sz="1300" dirty="0"/>
              <a:t>오래 멈추는가</a:t>
            </a:r>
            <a:r>
              <a:rPr lang="en-US" altLang="ko-KR" sz="1300" dirty="0"/>
              <a:t>"</a:t>
            </a:r>
            <a:r>
              <a:rPr lang="ko-KR" altLang="en-US" sz="1300" dirty="0"/>
              <a:t>를 수치화한 정량 데이터를 삼위일체로 수집하고 분석할 때 비로소 진짜 문제와 해결책이 보입니다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CF64816-F001-62A0-A156-27650823D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01801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C47D6-2D4F-B6E8-1024-98D2DF7D1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808ACF5-13B3-0E11-C276-75F3042709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4954BD2-D4C2-78B8-0048-EDF2836796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또한 </a:t>
            </a:r>
            <a:r>
              <a:rPr lang="en-US" altLang="ko-KR" sz="1300" dirty="0"/>
              <a:t>#1 </a:t>
            </a:r>
            <a:r>
              <a:rPr lang="ko-KR" altLang="en-US" sz="1300" dirty="0"/>
              <a:t>작은 개선이 큰 변화를 만든다는 것도 확인했습니다</a:t>
            </a:r>
            <a:r>
              <a:rPr lang="en-US" altLang="ko-KR" sz="1300" dirty="0"/>
              <a:t>.#2 QR </a:t>
            </a:r>
            <a:r>
              <a:rPr lang="ko-KR" altLang="en-US" sz="1300" dirty="0"/>
              <a:t>스캔 버튼 하나를 크게 만들고</a:t>
            </a:r>
            <a:r>
              <a:rPr lang="en-US" altLang="ko-KR" sz="1300" dirty="0"/>
              <a:t>, #3 </a:t>
            </a:r>
            <a:r>
              <a:rPr lang="ko-KR" altLang="en-US" sz="1300" dirty="0"/>
              <a:t>반납 확인 메시지를 명확하게 하고</a:t>
            </a:r>
            <a:r>
              <a:rPr lang="en-US" altLang="ko-KR" sz="1300" dirty="0"/>
              <a:t>, #4 </a:t>
            </a:r>
            <a:r>
              <a:rPr lang="ko-KR" altLang="en-US" sz="1300" dirty="0"/>
              <a:t>요금을 실시간으로 보여주는 것</a:t>
            </a:r>
            <a:r>
              <a:rPr lang="en-US" altLang="ko-KR" sz="1300" dirty="0"/>
              <a:t>. </a:t>
            </a:r>
            <a:r>
              <a:rPr lang="ko-KR" altLang="en-US" sz="1300" dirty="0"/>
              <a:t>이런 작은 변화들이 모여 전체 사용 경험을 완전히 </a:t>
            </a:r>
            <a:r>
              <a:rPr lang="ko-KR" altLang="en-US" sz="1300" dirty="0" err="1"/>
              <a:t>바꿔놓았습니다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7DF865-B22A-0DDC-4F0E-91EFC9175C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872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6AE6B-A339-0625-1CFA-A0B8E8F1D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0D534DF-D2ED-EA32-3B5B-7793584CBD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124FF25-7206-D04B-2ADF-F49990C5F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세 번째는 </a:t>
            </a:r>
            <a:r>
              <a:rPr lang="en-US" altLang="ko-KR" sz="1300" dirty="0"/>
              <a:t>#1 </a:t>
            </a:r>
            <a:r>
              <a:rPr lang="ko-KR" altLang="en-US" sz="1300" dirty="0"/>
              <a:t>피드백을 체계적으로 수집하는 방법입니다</a:t>
            </a:r>
            <a:r>
              <a:rPr lang="en-US" altLang="ko-KR" sz="1300" dirty="0"/>
              <a:t>. </a:t>
            </a:r>
            <a:r>
              <a:rPr lang="ko-KR" altLang="en-US" sz="1300" dirty="0"/>
              <a:t>숫자로 나타나는 </a:t>
            </a:r>
            <a:r>
              <a:rPr lang="en-US" altLang="ko-KR" sz="1300" dirty="0"/>
              <a:t>#2 </a:t>
            </a:r>
            <a:r>
              <a:rPr lang="ko-KR" altLang="en-US" sz="1300" dirty="0"/>
              <a:t>정량 데이터만으로는 부족합니다</a:t>
            </a:r>
            <a:r>
              <a:rPr lang="en-US" altLang="ko-KR" sz="1300" dirty="0"/>
              <a:t>. </a:t>
            </a:r>
            <a:r>
              <a:rPr lang="ko-KR" altLang="en-US" sz="1300" dirty="0"/>
              <a:t>사용자가 어디서 머뭇거렸는지</a:t>
            </a:r>
            <a:r>
              <a:rPr lang="en-US" altLang="ko-KR" sz="1300" dirty="0"/>
              <a:t>, </a:t>
            </a:r>
            <a:r>
              <a:rPr lang="ko-KR" altLang="en-US" sz="1300" dirty="0"/>
              <a:t>왜 뒤로 가기를 눌렀는지</a:t>
            </a:r>
            <a:r>
              <a:rPr lang="en-US" altLang="ko-KR" sz="1300" dirty="0"/>
              <a:t>, </a:t>
            </a:r>
            <a:r>
              <a:rPr lang="ko-KR" altLang="en-US" sz="1300" dirty="0"/>
              <a:t>무엇을 중얼거렸는지 같은 정성적 관찰이 필요합니다</a:t>
            </a:r>
            <a:r>
              <a:rPr lang="en-US" altLang="ko-KR" sz="1300" dirty="0"/>
              <a:t>. #3 </a:t>
            </a:r>
            <a:r>
              <a:rPr lang="ko-KR" altLang="en-US" sz="1300" dirty="0"/>
              <a:t>감정 데이터는 얼굴 표정이나 톤으로</a:t>
            </a:r>
            <a:r>
              <a:rPr lang="en-US" altLang="ko-KR" sz="1300" dirty="0"/>
              <a:t>, </a:t>
            </a:r>
            <a:r>
              <a:rPr lang="ko-KR" altLang="en-US" sz="1300" dirty="0"/>
              <a:t>인지 데이터는 이해도 테스트로</a:t>
            </a:r>
            <a:r>
              <a:rPr lang="en-US" altLang="ko-KR" sz="1300" dirty="0"/>
              <a:t>, </a:t>
            </a:r>
            <a:r>
              <a:rPr lang="ko-KR" altLang="en-US" sz="1300" dirty="0"/>
              <a:t>행동 데이터는 클릭 경로로</a:t>
            </a:r>
            <a:r>
              <a:rPr lang="en-US" altLang="ko-KR" sz="1300" dirty="0"/>
              <a:t>, </a:t>
            </a:r>
            <a:r>
              <a:rPr lang="ko-KR" altLang="en-US" sz="1300" dirty="0"/>
              <a:t>성과 데이터는 완료 여부로 수집합니다</a:t>
            </a:r>
            <a:r>
              <a:rPr lang="en-US" altLang="ko-KR" sz="1300" dirty="0"/>
              <a:t>. </a:t>
            </a:r>
            <a:r>
              <a:rPr lang="ko-KR" altLang="en-US" sz="1300" dirty="0"/>
              <a:t>이 네 가지를 삼각검증으로 엮어서 해석해야 전체 그림이 보입니다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F971594-D541-C9A7-4275-CB2DC9309F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61444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C6E34-A673-5587-3FC0-8C06C6AEB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7F61984-BBA8-3E82-51A3-CB4825EBE0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7AF4483-54AE-814E-EEB8-F7AFC11CAE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마지막으로</a:t>
            </a:r>
            <a:r>
              <a:rPr lang="en-US" altLang="ko-KR" sz="1300" dirty="0"/>
              <a:t>, #1 </a:t>
            </a:r>
            <a:r>
              <a:rPr lang="ko-KR" altLang="en-US" sz="1300" dirty="0"/>
              <a:t>반복 검증의 중요성도 강조하고 싶습니다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한 번의 테스트로 끝내지 않고</a:t>
            </a:r>
            <a:r>
              <a:rPr lang="en-US" altLang="ko-KR" sz="1300" dirty="0"/>
              <a:t>, </a:t>
            </a:r>
            <a:r>
              <a:rPr lang="ko-KR" altLang="en-US" sz="1300" dirty="0"/>
              <a:t>개선 후 다시 테스트하고</a:t>
            </a:r>
            <a:r>
              <a:rPr lang="en-US" altLang="ko-KR" sz="1300" dirty="0"/>
              <a:t>, </a:t>
            </a:r>
            <a:r>
              <a:rPr lang="ko-KR" altLang="en-US" sz="1300" dirty="0"/>
              <a:t>그 결과를 보고 또 개선하는 이런 </a:t>
            </a:r>
            <a:r>
              <a:rPr lang="en-US" altLang="ko-KR" sz="1300" dirty="0"/>
              <a:t>#2 </a:t>
            </a:r>
            <a:r>
              <a:rPr lang="ko-KR" altLang="en-US" sz="1300" dirty="0"/>
              <a:t>반복 사이클이 진짜 사용자 중심의 개선을 만들어냅니다</a:t>
            </a:r>
            <a:r>
              <a:rPr lang="en-US" altLang="ko-KR" sz="1300" dirty="0"/>
              <a:t>. </a:t>
            </a:r>
            <a:r>
              <a:rPr lang="ko-KR" altLang="en-US" sz="1300" dirty="0"/>
              <a:t>여러분의 프로젝트에서도 이런 체계적인 접근법을 활용하신다면</a:t>
            </a:r>
            <a:r>
              <a:rPr lang="en-US" altLang="ko-KR" sz="1300" dirty="0"/>
              <a:t>, </a:t>
            </a:r>
            <a:r>
              <a:rPr lang="ko-KR" altLang="en-US" sz="1300" dirty="0"/>
              <a:t>단순한 추측이 아닌 데이터에 기반한 확실한 개선을 </a:t>
            </a:r>
            <a:r>
              <a:rPr lang="ko-KR" altLang="en-US" sz="1300" dirty="0" err="1"/>
              <a:t>이뤄내실</a:t>
            </a:r>
            <a:r>
              <a:rPr lang="ko-KR" altLang="en-US" sz="1300" dirty="0"/>
              <a:t> 수 있을 것입니다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B095CA8-6674-F959-7A2B-6735801D77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2356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좋습니다</a:t>
            </a:r>
            <a:r>
              <a:rPr lang="en-US" altLang="ko-KR" sz="1300" dirty="0"/>
              <a:t>, </a:t>
            </a:r>
            <a:r>
              <a:rPr lang="ko-KR" altLang="en-US" sz="1300" dirty="0"/>
              <a:t>강의를 마무리하겠습니다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우리는 사용자 테스트를 ‘</a:t>
            </a:r>
            <a:r>
              <a:rPr lang="ko-KR" altLang="en-US" sz="1300" dirty="0" err="1"/>
              <a:t>심사’가</a:t>
            </a:r>
            <a:r>
              <a:rPr lang="ko-KR" altLang="en-US" sz="1300" dirty="0"/>
              <a:t> 아니라 ‘</a:t>
            </a:r>
            <a:r>
              <a:rPr lang="ko-KR" altLang="en-US" sz="1300" dirty="0" err="1"/>
              <a:t>학습’의</a:t>
            </a:r>
            <a:r>
              <a:rPr lang="ko-KR" altLang="en-US" sz="1300" dirty="0"/>
              <a:t> 과정으로 바라보는 관점부터</a:t>
            </a:r>
            <a:r>
              <a:rPr lang="en-US" altLang="ko-KR" sz="1300" dirty="0"/>
              <a:t>, </a:t>
            </a:r>
            <a:r>
              <a:rPr lang="ko-KR" altLang="en-US" sz="1300" dirty="0"/>
              <a:t>말과 행동 사이의 간극을 포착하는 관찰법</a:t>
            </a:r>
            <a:r>
              <a:rPr lang="en-US" altLang="ko-KR" sz="1300" dirty="0"/>
              <a:t>, </a:t>
            </a:r>
            <a:r>
              <a:rPr lang="ko-KR" altLang="en-US" sz="1300" dirty="0"/>
              <a:t>그리고 정량</a:t>
            </a:r>
            <a:r>
              <a:rPr lang="en-US" altLang="ko-KR" sz="1300" dirty="0"/>
              <a:t>·</a:t>
            </a:r>
            <a:r>
              <a:rPr lang="ko-KR" altLang="en-US" sz="1300" dirty="0"/>
              <a:t>정성 데이터를 균형 있게 수집해 패턴</a:t>
            </a:r>
            <a:r>
              <a:rPr lang="en-US" altLang="ko-KR" sz="1300" dirty="0"/>
              <a:t>–</a:t>
            </a:r>
            <a:r>
              <a:rPr lang="ko-KR" altLang="en-US" sz="1300" dirty="0"/>
              <a:t>원인</a:t>
            </a:r>
            <a:r>
              <a:rPr lang="en-US" altLang="ko-KR" sz="1300" dirty="0"/>
              <a:t>–</a:t>
            </a:r>
            <a:r>
              <a:rPr lang="ko-KR" altLang="en-US" sz="1300" dirty="0"/>
              <a:t>설계 원칙으로 승격하는 분석 절차까지 확인했습니다</a:t>
            </a:r>
            <a:r>
              <a:rPr lang="en-US" altLang="ko-KR" sz="1300" dirty="0"/>
              <a:t>. </a:t>
            </a:r>
            <a:endParaRPr lang="ko-KR" altLang="en-US" sz="13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4105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E8A02-A133-E0B7-F442-395F3241E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5FCF137-5D11-D1C3-F1CC-4F60275F27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BCD397D-0DE0-6ED0-5E1B-DB03D1851C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무엇보다 실패를 조기 경보로 활용하는 태도가 왜 중요한지</a:t>
            </a:r>
            <a:r>
              <a:rPr lang="en-US" altLang="ko-KR" sz="1300" dirty="0"/>
              <a:t>, </a:t>
            </a:r>
            <a:r>
              <a:rPr lang="ko-KR" altLang="en-US" sz="1300" dirty="0"/>
              <a:t>그리고 작은 실험을 빠르게 반복하는 리듬이 품질을 좌우한다는 점을 강조했습니다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1F1FAF1-44A8-0CBD-2035-633457B8FA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181266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58918-4FDA-7CFF-FB5B-667F4793F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C0D57F1-C0E2-59C2-B82B-B4FF943FC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47B2C95-985A-3EE0-59DC-7B37351313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다음 강의에서는 오늘의 결과를 성과 체계로 연결합니다</a:t>
            </a:r>
            <a:r>
              <a:rPr lang="en-US" altLang="ko-KR" sz="1300" dirty="0"/>
              <a:t>. </a:t>
            </a:r>
            <a:r>
              <a:rPr lang="ko-KR" altLang="en-US" sz="1300" dirty="0"/>
              <a:t>정책 목표를 </a:t>
            </a:r>
            <a:r>
              <a:rPr lang="en-US" altLang="ko-KR" sz="1300" dirty="0"/>
              <a:t>SMART</a:t>
            </a:r>
            <a:r>
              <a:rPr lang="ko-KR" altLang="en-US" sz="1300" dirty="0"/>
              <a:t>한 평가지표로 번역하고</a:t>
            </a:r>
            <a:r>
              <a:rPr lang="en-US" altLang="ko-KR" sz="1300" dirty="0"/>
              <a:t>, </a:t>
            </a:r>
            <a:r>
              <a:rPr lang="ko-KR" altLang="en-US" sz="1300" dirty="0"/>
              <a:t>논리 모형으로 투입</a:t>
            </a:r>
            <a:r>
              <a:rPr lang="en-US" altLang="ko-KR" sz="1300" dirty="0"/>
              <a:t>–</a:t>
            </a:r>
            <a:r>
              <a:rPr lang="ko-KR" altLang="en-US" sz="1300" dirty="0"/>
              <a:t>활동</a:t>
            </a:r>
            <a:r>
              <a:rPr lang="en-US" altLang="ko-KR" sz="1300" dirty="0"/>
              <a:t>–</a:t>
            </a:r>
            <a:r>
              <a:rPr lang="ko-KR" altLang="en-US" sz="1300" dirty="0"/>
              <a:t>산출</a:t>
            </a:r>
            <a:r>
              <a:rPr lang="en-US" altLang="ko-KR" sz="1300" dirty="0"/>
              <a:t>–</a:t>
            </a:r>
            <a:r>
              <a:rPr lang="ko-KR" altLang="en-US" sz="1300" dirty="0"/>
              <a:t>성과</a:t>
            </a:r>
            <a:r>
              <a:rPr lang="en-US" altLang="ko-KR" sz="1300" dirty="0"/>
              <a:t>–</a:t>
            </a:r>
            <a:r>
              <a:rPr lang="ko-KR" altLang="en-US" sz="1300" dirty="0"/>
              <a:t>영향의 인과를 설계하며</a:t>
            </a:r>
            <a:r>
              <a:rPr lang="en-US" altLang="ko-KR" sz="1300" dirty="0"/>
              <a:t>, </a:t>
            </a:r>
            <a:r>
              <a:rPr lang="ko-KR" altLang="en-US" sz="1300" dirty="0"/>
              <a:t>다양한 분석 도구로 의사결정을 뒷받침하는 방법을 다루겠습니다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테스트는 끝이 아니라 시작입니다</a:t>
            </a:r>
            <a:r>
              <a:rPr lang="en-US" altLang="ko-KR" sz="1300" dirty="0"/>
              <a:t>. </a:t>
            </a:r>
            <a:r>
              <a:rPr lang="ko-KR" altLang="en-US" sz="1300" dirty="0"/>
              <a:t>다음 시간에 뵙겠습니다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ADE391-0E02-A288-1173-3BAE3999D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4471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A9771-FF48-DA6F-1B67-1822B0B64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2FE0237-DCE7-CFF8-C7B2-4BEE6B03EE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F8ECAC8-565E-E126-8880-44EFCB0226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네 번째는 </a:t>
            </a:r>
            <a:r>
              <a:rPr lang="en-US" altLang="ko-KR" sz="1300" dirty="0"/>
              <a:t>#1 </a:t>
            </a:r>
            <a:r>
              <a:rPr lang="ko-KR" altLang="en-US" sz="1300" dirty="0"/>
              <a:t>테스트 결과를 바로 개선으로 연결하는 방법입니다</a:t>
            </a:r>
            <a:r>
              <a:rPr lang="en-US" altLang="ko-KR" sz="1300" dirty="0"/>
              <a:t>. #2 </a:t>
            </a:r>
            <a:r>
              <a:rPr lang="ko-KR" altLang="en-US" sz="1300" dirty="0"/>
              <a:t>관찰 로그를 보면서 </a:t>
            </a:r>
            <a:r>
              <a:rPr lang="en-US" altLang="ko-KR" sz="1300" dirty="0"/>
              <a:t>"</a:t>
            </a:r>
            <a:r>
              <a:rPr lang="ko-KR" altLang="en-US" sz="1300" dirty="0"/>
              <a:t>아</a:t>
            </a:r>
            <a:r>
              <a:rPr lang="en-US" altLang="ko-KR" sz="1300" dirty="0"/>
              <a:t>, </a:t>
            </a:r>
            <a:r>
              <a:rPr lang="ko-KR" altLang="en-US" sz="1300" dirty="0"/>
              <a:t>여기서 막히는구나</a:t>
            </a:r>
            <a:r>
              <a:rPr lang="en-US" altLang="ko-KR" sz="1300" dirty="0"/>
              <a:t>"</a:t>
            </a:r>
            <a:r>
              <a:rPr lang="ko-KR" altLang="en-US" sz="1300" dirty="0"/>
              <a:t>를 발견했다면</a:t>
            </a:r>
            <a:r>
              <a:rPr lang="en-US" altLang="ko-KR" sz="1300" dirty="0"/>
              <a:t>, </a:t>
            </a:r>
            <a:r>
              <a:rPr lang="ko-KR" altLang="en-US" sz="1300" dirty="0"/>
              <a:t>즉시 </a:t>
            </a:r>
            <a:r>
              <a:rPr lang="en-US" altLang="ko-KR" sz="1300" dirty="0"/>
              <a:t>"</a:t>
            </a:r>
            <a:r>
              <a:rPr lang="ko-KR" altLang="en-US" sz="1300" dirty="0"/>
              <a:t>그럼 이렇게 바꿔보면 어떨까</a:t>
            </a:r>
            <a:r>
              <a:rPr lang="en-US" altLang="ko-KR" sz="1300" dirty="0"/>
              <a:t>?"</a:t>
            </a:r>
            <a:r>
              <a:rPr lang="ko-KR" altLang="en-US" sz="1300" dirty="0"/>
              <a:t>라는 </a:t>
            </a:r>
            <a:r>
              <a:rPr lang="en-US" altLang="ko-KR" sz="1300" dirty="0"/>
              <a:t>#3 </a:t>
            </a:r>
            <a:r>
              <a:rPr lang="ko-KR" altLang="en-US" sz="1300" dirty="0"/>
              <a:t>새로운 가설을 만듭니다</a:t>
            </a:r>
            <a:r>
              <a:rPr lang="en-US" altLang="ko-KR" sz="1300" dirty="0"/>
              <a:t>. </a:t>
            </a:r>
            <a:r>
              <a:rPr lang="ko-KR" altLang="en-US" sz="1300" dirty="0"/>
              <a:t>그리고 다음 반복 테스트 계획을 세웁니다</a:t>
            </a:r>
            <a:r>
              <a:rPr lang="en-US" altLang="ko-KR" sz="1300" dirty="0"/>
              <a:t>. #4 </a:t>
            </a:r>
            <a:r>
              <a:rPr lang="ko-KR" altLang="en-US" sz="1300" dirty="0"/>
              <a:t>테스트는 일회성 이벤트가 아니라 지속적인 개선 사이클의 일부입니다</a:t>
            </a:r>
            <a:r>
              <a:rPr lang="en-US" altLang="ko-KR" sz="1300" dirty="0"/>
              <a:t>.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97262BD-5B12-20DB-E247-B57843D8EA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3321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6B8D5-EF0B-F60A-5F0F-6FFE23D3B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E06445B-B7C4-40A8-FAD1-E797D6876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4A4265E-E135-0F08-6CDB-354DAE3C4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정리하면</a:t>
            </a:r>
            <a:r>
              <a:rPr lang="en-US" altLang="ko-KR" sz="1300" dirty="0"/>
              <a:t>, </a:t>
            </a:r>
            <a:r>
              <a:rPr lang="ko-KR" altLang="en-US" sz="1300" dirty="0"/>
              <a:t>오늘 수업의 핵심은 </a:t>
            </a:r>
            <a:r>
              <a:rPr lang="en-US" altLang="ko-KR" sz="1300" dirty="0"/>
              <a:t>"</a:t>
            </a:r>
            <a:r>
              <a:rPr lang="ko-KR" altLang="en-US" sz="1300" dirty="0"/>
              <a:t>좋은가 나쁜가</a:t>
            </a:r>
            <a:r>
              <a:rPr lang="en-US" altLang="ko-KR" sz="1300" dirty="0"/>
              <a:t>"</a:t>
            </a:r>
            <a:r>
              <a:rPr lang="ko-KR" altLang="en-US" sz="1300" dirty="0"/>
              <a:t>를 묻는 것이 아닙니다</a:t>
            </a:r>
            <a:r>
              <a:rPr lang="en-US" altLang="ko-KR" sz="1300" dirty="0"/>
              <a:t>. "</a:t>
            </a:r>
            <a:r>
              <a:rPr lang="ko-KR" altLang="en-US" sz="1300" dirty="0"/>
              <a:t>얼마나 잘 작동하는가</a:t>
            </a:r>
            <a:r>
              <a:rPr lang="en-US" altLang="ko-KR" sz="1300" dirty="0"/>
              <a:t>", "</a:t>
            </a:r>
            <a:r>
              <a:rPr lang="ko-KR" altLang="en-US" sz="1300" dirty="0"/>
              <a:t>왜 막히는가</a:t>
            </a:r>
            <a:r>
              <a:rPr lang="en-US" altLang="ko-KR" sz="1300" dirty="0"/>
              <a:t>", "</a:t>
            </a:r>
            <a:r>
              <a:rPr lang="ko-KR" altLang="en-US" sz="1300" dirty="0"/>
              <a:t>어디서 문제가 생기는가</a:t>
            </a:r>
            <a:r>
              <a:rPr lang="en-US" altLang="ko-KR" sz="1300" dirty="0"/>
              <a:t>"</a:t>
            </a:r>
            <a:r>
              <a:rPr lang="ko-KR" altLang="en-US" sz="1300" dirty="0"/>
              <a:t>를 과학적으로 파악하는 것입니다</a:t>
            </a:r>
            <a:r>
              <a:rPr lang="en-US" altLang="ko-KR" sz="1300" dirty="0"/>
              <a:t>. </a:t>
            </a:r>
            <a:endParaRPr lang="ko-KR" altLang="en-US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6D3FE7-E169-517F-2328-192B991FC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112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8E95F-EDF3-9837-03D2-2C8897CC7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6A7BF3B-95AA-2DD3-919C-5D6172D822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51F1302-7F78-5DBC-7EF6-0C3949FA5E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이제 사용자 테스트를 어떻게 설계할지</a:t>
            </a:r>
            <a:r>
              <a:rPr lang="en-US" altLang="ko-KR" sz="1300" dirty="0"/>
              <a:t>, </a:t>
            </a:r>
            <a:r>
              <a:rPr lang="ko-KR" altLang="en-US" sz="1300" dirty="0"/>
              <a:t>스펙트럼별로 차분히 정리해 보겠습니다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핵심은 </a:t>
            </a:r>
            <a:r>
              <a:rPr lang="en-US" altLang="ko-KR" sz="1300" dirty="0"/>
              <a:t>#1 </a:t>
            </a:r>
            <a:r>
              <a:rPr lang="ko-KR" altLang="en-US" sz="1300" dirty="0"/>
              <a:t>목적에 맞는 방법을 의도적으로 고르는 것입니다</a:t>
            </a:r>
            <a:r>
              <a:rPr lang="en-US" altLang="ko-KR" sz="1300" dirty="0"/>
              <a:t>. </a:t>
            </a:r>
            <a:r>
              <a:rPr lang="ko-KR" altLang="en-US" sz="1300" dirty="0"/>
              <a:t>같은 프로토타입이라도 무엇을 알고 싶은지에 따라 전혀 다른 설계가 나옵니다</a:t>
            </a:r>
            <a:r>
              <a:rPr lang="en-US" altLang="ko-KR" sz="1300" dirty="0"/>
              <a:t>.</a:t>
            </a:r>
            <a:endParaRPr lang="ko-KR" altLang="en-US" sz="1300" dirty="0"/>
          </a:p>
          <a:p>
            <a:pPr fontAlgn="base" latinLnBrk="0"/>
            <a:endParaRPr lang="en-US" altLang="ko-KR" sz="13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FBF62EA-57B0-9B38-7608-E229D0132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200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2C5C3-EF05-B15F-1923-16C5780FD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7354E6E-5D11-58FB-DF7C-9C7D1A5CF2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D1F8C2C-C7E5-39DD-55BD-6BA4E72E4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0"/>
            <a:r>
              <a:rPr lang="ko-KR" altLang="en-US" sz="1300" dirty="0"/>
              <a:t>먼저 </a:t>
            </a:r>
            <a:r>
              <a:rPr lang="en-US" altLang="ko-KR" sz="1300" dirty="0"/>
              <a:t>#1 </a:t>
            </a:r>
            <a:r>
              <a:rPr lang="ko-KR" altLang="en-US" sz="1300" dirty="0"/>
              <a:t>관찰 테스트와 인터뷰 테스트입니다</a:t>
            </a:r>
            <a:r>
              <a:rPr lang="en-US" altLang="ko-KR" sz="1300" dirty="0"/>
              <a:t>. #2 </a:t>
            </a:r>
            <a:r>
              <a:rPr lang="ko-KR" altLang="en-US" sz="1300" dirty="0"/>
              <a:t>관찰 테스트는 </a:t>
            </a:r>
            <a:r>
              <a:rPr lang="en-US" altLang="ko-KR" sz="1300" dirty="0"/>
              <a:t>#3 </a:t>
            </a:r>
            <a:r>
              <a:rPr lang="ko-KR" altLang="en-US" sz="1300" dirty="0"/>
              <a:t>사용자가 무엇을 하는가에 초점을 둡니다</a:t>
            </a:r>
            <a:r>
              <a:rPr lang="en-US" altLang="ko-KR" sz="1300" dirty="0"/>
              <a:t>. #4 </a:t>
            </a:r>
            <a:r>
              <a:rPr lang="ko-KR" altLang="en-US" sz="1300" dirty="0"/>
              <a:t>손이 어디로 가는지</a:t>
            </a:r>
            <a:r>
              <a:rPr lang="en-US" altLang="ko-KR" sz="1300" dirty="0"/>
              <a:t>, </a:t>
            </a:r>
            <a:r>
              <a:rPr lang="ko-KR" altLang="en-US" sz="1300" dirty="0"/>
              <a:t>어떤 화면에서 멈칫하는지</a:t>
            </a:r>
            <a:r>
              <a:rPr lang="en-US" altLang="ko-KR" sz="1300" dirty="0"/>
              <a:t>, </a:t>
            </a:r>
            <a:r>
              <a:rPr lang="ko-KR" altLang="en-US" sz="1300" dirty="0"/>
              <a:t>되돌아가기는 몇 번 일어나는지</a:t>
            </a:r>
            <a:r>
              <a:rPr lang="en-US" altLang="ko-KR" sz="1300" dirty="0"/>
              <a:t>, </a:t>
            </a:r>
            <a:r>
              <a:rPr lang="ko-KR" altLang="en-US" sz="1300" dirty="0"/>
              <a:t>실제 행동을 기록합니다</a:t>
            </a:r>
            <a:r>
              <a:rPr lang="en-US" altLang="ko-KR" sz="1300" dirty="0"/>
              <a:t>. #5 </a:t>
            </a:r>
            <a:r>
              <a:rPr lang="ko-KR" altLang="en-US" sz="1300" dirty="0"/>
              <a:t>예를 들어</a:t>
            </a:r>
            <a:r>
              <a:rPr lang="en-US" altLang="ko-KR" sz="1300" dirty="0"/>
              <a:t>, </a:t>
            </a:r>
            <a:r>
              <a:rPr lang="ko-KR" altLang="en-US" sz="1300" dirty="0"/>
              <a:t>한 지자체가 무인 민원 발급기를 도입했을 때</a:t>
            </a:r>
            <a:r>
              <a:rPr lang="en-US" altLang="ko-KR" sz="1300" dirty="0"/>
              <a:t>, </a:t>
            </a:r>
            <a:r>
              <a:rPr lang="ko-KR" altLang="en-US" sz="1300" dirty="0"/>
              <a:t>사전 인터뷰에서는 “편리할 것 </a:t>
            </a:r>
            <a:r>
              <a:rPr lang="ko-KR" altLang="en-US" sz="1300" dirty="0" err="1"/>
              <a:t>같다”는</a:t>
            </a:r>
            <a:r>
              <a:rPr lang="ko-KR" altLang="en-US" sz="1300" dirty="0"/>
              <a:t> 긍정 응답이 우세했습니다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그러나 관찰 결과는 달랐습니다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열 명 중 일곱 명이 첫 화면에서 진행을 포기했습니다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이유는 단순했습니다</a:t>
            </a:r>
            <a:r>
              <a:rPr lang="en-US" altLang="ko-KR" sz="1300" dirty="0"/>
              <a:t>. </a:t>
            </a:r>
            <a:r>
              <a:rPr lang="ko-KR" altLang="en-US" sz="1300" dirty="0"/>
              <a:t>글자가 작고</a:t>
            </a:r>
            <a:r>
              <a:rPr lang="en-US" altLang="ko-KR" sz="1300" dirty="0"/>
              <a:t>, </a:t>
            </a:r>
            <a:r>
              <a:rPr lang="ko-KR" altLang="en-US" sz="1300" dirty="0"/>
              <a:t>터치 반응이 느려 ‘다음으로 진행되는 </a:t>
            </a:r>
            <a:r>
              <a:rPr lang="ko-KR" altLang="en-US" sz="1300" dirty="0" err="1"/>
              <a:t>확신’을</a:t>
            </a:r>
            <a:r>
              <a:rPr lang="ko-KR" altLang="en-US" sz="1300" dirty="0"/>
              <a:t> 주지 못했기 때문입니다</a:t>
            </a:r>
            <a:r>
              <a:rPr lang="en-US" altLang="ko-KR" sz="1300" dirty="0"/>
              <a:t>. 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EC5D6FF-054F-E27F-9E59-FDB69EBB1E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7B529-AFF3-4E5E-A5AE-5801984EB5FE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51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613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3EEF4808-3EB3-70C1-1E03-B5FF9D6B0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91" y="1476"/>
            <a:ext cx="12293599" cy="1217003"/>
          </a:xfrm>
          <a:prstGeom prst="rect">
            <a:avLst/>
          </a:prstGeom>
        </p:spPr>
      </p:pic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8C747F7-9804-B31E-542F-53F2E6C66C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7E1D6FFE-819A-7EFE-F4D0-59230AF6CE9C}"/>
              </a:ext>
            </a:extLst>
          </p:cNvPr>
          <p:cNvGrpSpPr/>
          <p:nvPr userDrawn="1"/>
        </p:nvGrpSpPr>
        <p:grpSpPr>
          <a:xfrm>
            <a:off x="635561" y="291960"/>
            <a:ext cx="3681120" cy="413683"/>
            <a:chOff x="635561" y="291960"/>
            <a:chExt cx="3681120" cy="413683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2D40E0B8-6841-E07B-083B-0B007F26E628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D1641003-CE90-C50C-A3CA-913B12ED0025}"/>
                </a:ext>
              </a:extLst>
            </p:cNvPr>
            <p:cNvSpPr/>
            <p:nvPr/>
          </p:nvSpPr>
          <p:spPr>
            <a:xfrm>
              <a:off x="635561" y="291960"/>
              <a:ext cx="3681120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테스트 및 평가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(1) -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사용자 테스트 및 피드백 수집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9153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2F5E34B-F838-1B32-A888-5A21443A0930}"/>
              </a:ext>
            </a:extLst>
          </p:cNvPr>
          <p:cNvSpPr/>
          <p:nvPr userDrawn="1"/>
        </p:nvSpPr>
        <p:spPr>
          <a:xfrm>
            <a:off x="-101600" y="5898"/>
            <a:ext cx="12293600" cy="1201547"/>
          </a:xfrm>
          <a:prstGeom prst="rect">
            <a:avLst/>
          </a:prstGeom>
          <a:gradFill>
            <a:gsLst>
              <a:gs pos="16000">
                <a:srgbClr val="0B2EB7">
                  <a:alpha val="0"/>
                </a:srgbClr>
              </a:gs>
              <a:gs pos="100000">
                <a:srgbClr val="0B2EB7">
                  <a:alpha val="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 descr="블러, 다채로움, 스크린샷, 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6D9D54-EBEE-3EA0-06E2-13518C3CB5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8"/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4241800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B55D078-2B25-1F64-EB6A-FA3A86D38C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88B03F79-EE3B-7545-26CA-5216BB5C4886}"/>
              </a:ext>
            </a:extLst>
          </p:cNvPr>
          <p:cNvGrpSpPr/>
          <p:nvPr userDrawn="1"/>
        </p:nvGrpSpPr>
        <p:grpSpPr>
          <a:xfrm>
            <a:off x="635561" y="291960"/>
            <a:ext cx="3681120" cy="413683"/>
            <a:chOff x="635561" y="291960"/>
            <a:chExt cx="3681120" cy="413683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FE958BF8-4743-9C1D-BF6A-BBCD04FFD1CD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063C5976-896A-FF03-229D-501D6FDC3BA7}"/>
                </a:ext>
              </a:extLst>
            </p:cNvPr>
            <p:cNvSpPr/>
            <p:nvPr/>
          </p:nvSpPr>
          <p:spPr>
            <a:xfrm>
              <a:off x="635561" y="291960"/>
              <a:ext cx="3681120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테스트 및 평가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(1) -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사용자 테스트 및 피드백 수집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077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그림 112" descr="스크린샷, 어둠, 블루, 우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5244B76-ED28-20E7-A34C-8E5F0EB4B5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19400"/>
            <a:ext cx="12192000" cy="40386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72F5E34B-F838-1B32-A888-5A21443A0930}"/>
              </a:ext>
            </a:extLst>
          </p:cNvPr>
          <p:cNvSpPr/>
          <p:nvPr userDrawn="1"/>
        </p:nvSpPr>
        <p:spPr>
          <a:xfrm>
            <a:off x="-101600" y="-1"/>
            <a:ext cx="12293600" cy="1201547"/>
          </a:xfrm>
          <a:prstGeom prst="rect">
            <a:avLst/>
          </a:prstGeom>
          <a:gradFill>
            <a:gsLst>
              <a:gs pos="16000">
                <a:srgbClr val="0B2EB7">
                  <a:alpha val="0"/>
                </a:srgbClr>
              </a:gs>
              <a:gs pos="100000">
                <a:srgbClr val="0B2EB7">
                  <a:alpha val="7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9" name="그림 8" descr="블러, 다채로움, 스크린샷, 빛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F6D9D54-EBEE-3EA0-06E2-13518C3CB5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98"/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4241800" cy="0"/>
          </a:xfrm>
          <a:prstGeom prst="line">
            <a:avLst/>
          </a:prstGeom>
          <a:ln w="6350">
            <a:gradFill>
              <a:gsLst>
                <a:gs pos="57000">
                  <a:srgbClr val="1F3C67">
                    <a:alpha val="20000"/>
                  </a:srgbClr>
                </a:gs>
                <a:gs pos="100000">
                  <a:srgbClr val="1F3C67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0CB4EA0-3B1C-8AB3-D97E-C0EEF1A2524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5357DDF2-FC6A-5872-E585-832D41D09CF6}"/>
              </a:ext>
            </a:extLst>
          </p:cNvPr>
          <p:cNvGrpSpPr/>
          <p:nvPr userDrawn="1"/>
        </p:nvGrpSpPr>
        <p:grpSpPr>
          <a:xfrm>
            <a:off x="635561" y="291960"/>
            <a:ext cx="3681120" cy="413683"/>
            <a:chOff x="635561" y="291960"/>
            <a:chExt cx="3681120" cy="413683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117D1052-EC25-B1ED-D094-BB6D902AC576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사각형: 둥근 모서리 10">
              <a:extLst>
                <a:ext uri="{FF2B5EF4-FFF2-40B4-BE49-F238E27FC236}">
                  <a16:creationId xmlns:a16="http://schemas.microsoft.com/office/drawing/2014/main" id="{F7CAD764-A421-1ACB-0C5D-697E74AFF4A4}"/>
                </a:ext>
              </a:extLst>
            </p:cNvPr>
            <p:cNvSpPr/>
            <p:nvPr/>
          </p:nvSpPr>
          <p:spPr>
            <a:xfrm>
              <a:off x="635561" y="291960"/>
              <a:ext cx="3681120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테스트 및 평가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(1) -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사용자 테스트 및 피드백 수집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705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그림 42" descr="야외, 수평선, 자연, 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DD45F26-0A2F-1696-A477-E4EEEF5477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그림 6" descr="일렉트릭 블루, 블루, 자연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498865-8AE2-F892-DDE3-E5340C2BB3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-1" y="0"/>
            <a:ext cx="1205803" cy="1205803"/>
          </a:xfrm>
          <a:prstGeom prst="rtTriangle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9111653A-610A-39BB-5E60-00A81A0E83A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582400" y="584096"/>
            <a:ext cx="609705" cy="60970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88F47F6A-4ACA-E998-8093-161B9491A348}"/>
              </a:ext>
            </a:extLst>
          </p:cNvPr>
          <p:cNvCxnSpPr>
            <a:cxnSpLocks/>
          </p:cNvCxnSpPr>
          <p:nvPr userDrawn="1"/>
        </p:nvCxnSpPr>
        <p:spPr>
          <a:xfrm>
            <a:off x="0" y="1216822"/>
            <a:ext cx="12192000" cy="0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5C38F10D-B1B5-A271-8F37-E964D2B6EED5}"/>
              </a:ext>
            </a:extLst>
          </p:cNvPr>
          <p:cNvCxnSpPr>
            <a:cxnSpLocks/>
          </p:cNvCxnSpPr>
          <p:nvPr userDrawn="1"/>
        </p:nvCxnSpPr>
        <p:spPr>
          <a:xfrm flipH="1">
            <a:off x="266698" y="0"/>
            <a:ext cx="1219203" cy="1219203"/>
          </a:xfrm>
          <a:prstGeom prst="line">
            <a:avLst/>
          </a:prstGeom>
          <a:ln w="6350">
            <a:solidFill>
              <a:srgbClr val="1F3C67">
                <a:alpha val="3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9D51B65-B2DB-1A86-5878-E326A6D906C8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9641A0D-096C-E6AE-2137-8DAAA4BF6FAA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6F3BCF8A-4D24-E20C-821A-DDAA4B27DEBD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AB325B90-C8E5-6760-5EE4-6107EEBDDCFC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" name="그림 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188C506-B8A7-B343-290B-1DA4A183FA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8C1C029B-99A0-9ACF-C71A-3AE3FA326C44}"/>
              </a:ext>
            </a:extLst>
          </p:cNvPr>
          <p:cNvGrpSpPr/>
          <p:nvPr userDrawn="1"/>
        </p:nvGrpSpPr>
        <p:grpSpPr>
          <a:xfrm>
            <a:off x="635561" y="291960"/>
            <a:ext cx="3681120" cy="413683"/>
            <a:chOff x="635561" y="291960"/>
            <a:chExt cx="3681120" cy="413683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C4866095-39EF-5858-E1E3-99CF5EFA7CD3}"/>
                </a:ext>
              </a:extLst>
            </p:cNvPr>
            <p:cNvSpPr/>
            <p:nvPr/>
          </p:nvSpPr>
          <p:spPr>
            <a:xfrm>
              <a:off x="659728" y="504826"/>
              <a:ext cx="268784" cy="200817"/>
            </a:xfrm>
            <a:custGeom>
              <a:avLst/>
              <a:gdLst>
                <a:gd name="connsiteX0" fmla="*/ 0 w 481013"/>
                <a:gd name="connsiteY0" fmla="*/ 0 h 280988"/>
                <a:gd name="connsiteX1" fmla="*/ 280988 w 481013"/>
                <a:gd name="connsiteY1" fmla="*/ 280988 h 280988"/>
                <a:gd name="connsiteX2" fmla="*/ 481013 w 481013"/>
                <a:gd name="connsiteY2" fmla="*/ 80963 h 280988"/>
                <a:gd name="connsiteX3" fmla="*/ 0 w 481013"/>
                <a:gd name="connsiteY3" fmla="*/ 0 h 280988"/>
                <a:gd name="connsiteX0" fmla="*/ 0 w 519330"/>
                <a:gd name="connsiteY0" fmla="*/ 0 h 231722"/>
                <a:gd name="connsiteX1" fmla="*/ 319305 w 519330"/>
                <a:gd name="connsiteY1" fmla="*/ 231722 h 231722"/>
                <a:gd name="connsiteX2" fmla="*/ 519330 w 519330"/>
                <a:gd name="connsiteY2" fmla="*/ 31697 h 231722"/>
                <a:gd name="connsiteX3" fmla="*/ 0 w 519330"/>
                <a:gd name="connsiteY3" fmla="*/ 0 h 231722"/>
                <a:gd name="connsiteX0" fmla="*/ 0 w 519330"/>
                <a:gd name="connsiteY0" fmla="*/ 0 h 346672"/>
                <a:gd name="connsiteX1" fmla="*/ 198880 w 519330"/>
                <a:gd name="connsiteY1" fmla="*/ 346672 h 346672"/>
                <a:gd name="connsiteX2" fmla="*/ 519330 w 519330"/>
                <a:gd name="connsiteY2" fmla="*/ 31697 h 346672"/>
                <a:gd name="connsiteX3" fmla="*/ 0 w 519330"/>
                <a:gd name="connsiteY3" fmla="*/ 0 h 346672"/>
                <a:gd name="connsiteX0" fmla="*/ 0 w 606911"/>
                <a:gd name="connsiteY0" fmla="*/ 0 h 461622"/>
                <a:gd name="connsiteX1" fmla="*/ 286461 w 606911"/>
                <a:gd name="connsiteY1" fmla="*/ 461622 h 461622"/>
                <a:gd name="connsiteX2" fmla="*/ 606911 w 606911"/>
                <a:gd name="connsiteY2" fmla="*/ 146647 h 461622"/>
                <a:gd name="connsiteX3" fmla="*/ 0 w 606911"/>
                <a:gd name="connsiteY3" fmla="*/ 0 h 461622"/>
                <a:gd name="connsiteX0" fmla="*/ 0 w 617857"/>
                <a:gd name="connsiteY0" fmla="*/ 0 h 461622"/>
                <a:gd name="connsiteX1" fmla="*/ 286461 w 617857"/>
                <a:gd name="connsiteY1" fmla="*/ 461622 h 461622"/>
                <a:gd name="connsiteX2" fmla="*/ 617857 w 617857"/>
                <a:gd name="connsiteY2" fmla="*/ 124752 h 461622"/>
                <a:gd name="connsiteX3" fmla="*/ 0 w 617857"/>
                <a:gd name="connsiteY3" fmla="*/ 0 h 46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857" h="461622">
                  <a:moveTo>
                    <a:pt x="0" y="0"/>
                  </a:moveTo>
                  <a:lnTo>
                    <a:pt x="286461" y="461622"/>
                  </a:lnTo>
                  <a:lnTo>
                    <a:pt x="617857" y="1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49E64CC6-C48A-5211-DDB5-5CA6B51CCA6F}"/>
                </a:ext>
              </a:extLst>
            </p:cNvPr>
            <p:cNvSpPr/>
            <p:nvPr/>
          </p:nvSpPr>
          <p:spPr>
            <a:xfrm>
              <a:off x="635561" y="291960"/>
              <a:ext cx="3681120" cy="281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88900" dist="889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216000" tIns="0" rIns="216000" bIns="0" rtlCol="0" anchor="ctr">
              <a:spAutoFit/>
            </a:bodyPr>
            <a:lstStyle/>
            <a:p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테스트 및 평가</a:t>
              </a:r>
              <a:r>
                <a:rPr lang="en-US" altLang="ko-KR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(1) - </a:t>
              </a:r>
              <a:r>
                <a:rPr lang="ko-KR" altLang="en-US" sz="130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사용자 테스트 및 피드백 수집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545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70F10D-5BCA-EC72-08A9-6A051E9292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6F08442-FAEE-2429-A127-79BA523EC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6BC533-0C69-58BA-EDE4-DD21CBF45C0A}"/>
              </a:ext>
            </a:extLst>
          </p:cNvPr>
          <p:cNvCxnSpPr/>
          <p:nvPr userDrawn="1"/>
        </p:nvCxnSpPr>
        <p:spPr>
          <a:xfrm>
            <a:off x="0" y="13614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사다리꼴 7">
            <a:extLst>
              <a:ext uri="{FF2B5EF4-FFF2-40B4-BE49-F238E27FC236}">
                <a16:creationId xmlns:a16="http://schemas.microsoft.com/office/drawing/2014/main" id="{8150AC52-6D2C-6CF1-5A9A-53DE5D22FE7B}"/>
              </a:ext>
            </a:extLst>
          </p:cNvPr>
          <p:cNvSpPr/>
          <p:nvPr userDrawn="1"/>
        </p:nvSpPr>
        <p:spPr>
          <a:xfrm rot="10800000">
            <a:off x="4532671" y="-1"/>
            <a:ext cx="3126658" cy="422788"/>
          </a:xfrm>
          <a:prstGeom prst="trapezoid">
            <a:avLst>
              <a:gd name="adj" fmla="val 105000"/>
            </a:avLst>
          </a:prstGeom>
          <a:blipFill dpi="0" rotWithShape="1">
            <a:blip r:embed="rId4"/>
            <a:srcRect/>
            <a:tile tx="0" ty="-698500" sx="70000" sy="92000" flip="none" algn="ctr"/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A6653EE2-26AE-818F-0179-E14744A655F3}"/>
              </a:ext>
            </a:extLst>
          </p:cNvPr>
          <p:cNvSpPr/>
          <p:nvPr userDrawn="1"/>
        </p:nvSpPr>
        <p:spPr>
          <a:xfrm>
            <a:off x="4253347" y="291961"/>
            <a:ext cx="3685308" cy="28131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noFill/>
          </a:ln>
          <a:effectLst>
            <a:outerShdw blurRad="88900" dist="889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16000" tIns="0" rIns="216000" bIns="0" rtlCol="0" anchor="ctr">
            <a:spAutoFit/>
          </a:bodyPr>
          <a:lstStyle/>
          <a:p>
            <a:pPr algn="ctr"/>
            <a:r>
              <a:rPr lang="ko-KR" altLang="en-US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테스트 및 평가</a:t>
            </a:r>
            <a:r>
              <a:rPr lang="en-US" altLang="ko-KR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(1) - </a:t>
            </a:r>
            <a:r>
              <a:rPr lang="ko-KR" altLang="en-US" sz="1300" spc="-70" dirty="0">
                <a:solidFill>
                  <a:schemeClr val="tx1">
                    <a:lumMod val="95000"/>
                    <a:lumOff val="5000"/>
                  </a:schemeClr>
                </a:solidFill>
                <a:latin typeface="나눔스퀘어 네오 Regular" panose="00000500000000000000" pitchFamily="2" charset="-127"/>
                <a:ea typeface="나눔스퀘어 네오 Regular" panose="00000500000000000000" pitchFamily="2" charset="-127"/>
              </a:rPr>
              <a:t>사용자 테스트 및 피드백 수집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75E7125-D16D-2140-A07A-DB78C0E16B86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14786" y="584096"/>
            <a:ext cx="777319" cy="777319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8FF04912-7C69-5FEC-223A-9FB58D6B5729}"/>
              </a:ext>
            </a:extLst>
          </p:cNvPr>
          <p:cNvGrpSpPr/>
          <p:nvPr userDrawn="1"/>
        </p:nvGrpSpPr>
        <p:grpSpPr>
          <a:xfrm>
            <a:off x="11737182" y="289245"/>
            <a:ext cx="54768" cy="569116"/>
            <a:chOff x="11737182" y="289245"/>
            <a:chExt cx="54768" cy="569116"/>
          </a:xfrm>
        </p:grpSpPr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98808CF9-1A7F-28A7-7A8E-454C1901C95D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5F9AA307-5B7C-106A-F83D-891FBF2AC9A7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557A0091-3568-5A8F-D0F0-046C48F55F4E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" name="그림 11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81ECD51-F0B6-8BAB-E5A0-C75C9F1792E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6479" y="156664"/>
            <a:ext cx="1818409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67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37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2" r:id="rId2"/>
    <p:sldLayoutId id="2147483654" r:id="rId3"/>
    <p:sldLayoutId id="2147483655" r:id="rId4"/>
    <p:sldLayoutId id="2147483653" r:id="rId5"/>
    <p:sldLayoutId id="2147483656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778A0B3-1E7B-BA67-CD7D-44BEB415CB1E}"/>
              </a:ext>
            </a:extLst>
          </p:cNvPr>
          <p:cNvGrpSpPr/>
          <p:nvPr/>
        </p:nvGrpSpPr>
        <p:grpSpPr>
          <a:xfrm>
            <a:off x="0" y="0"/>
            <a:ext cx="12192193" cy="6858000"/>
            <a:chOff x="0" y="0"/>
            <a:chExt cx="12192193" cy="6858000"/>
          </a:xfrm>
        </p:grpSpPr>
        <p:pic>
          <p:nvPicPr>
            <p:cNvPr id="118" name="그림 117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D384D913-529E-5D2C-6B3F-3CC87E990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cxnSp>
          <p:nvCxnSpPr>
            <p:cNvPr id="119" name="직선 연결선 118">
              <a:extLst>
                <a:ext uri="{FF2B5EF4-FFF2-40B4-BE49-F238E27FC236}">
                  <a16:creationId xmlns:a16="http://schemas.microsoft.com/office/drawing/2014/main" id="{54294B0B-5092-7DE8-DE7A-74BA4783919C}"/>
                </a:ext>
              </a:extLst>
            </p:cNvPr>
            <p:cNvCxnSpPr/>
            <p:nvPr/>
          </p:nvCxnSpPr>
          <p:spPr>
            <a:xfrm>
              <a:off x="0" y="1232214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직선 연결선 119">
              <a:extLst>
                <a:ext uri="{FF2B5EF4-FFF2-40B4-BE49-F238E27FC236}">
                  <a16:creationId xmlns:a16="http://schemas.microsoft.com/office/drawing/2014/main" id="{EC6F9B13-5556-AD99-3970-06ADFD4184B7}"/>
                </a:ext>
              </a:extLst>
            </p:cNvPr>
            <p:cNvCxnSpPr/>
            <p:nvPr/>
          </p:nvCxnSpPr>
          <p:spPr>
            <a:xfrm>
              <a:off x="0" y="3790982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>
              <a:extLst>
                <a:ext uri="{FF2B5EF4-FFF2-40B4-BE49-F238E27FC236}">
                  <a16:creationId xmlns:a16="http://schemas.microsoft.com/office/drawing/2014/main" id="{03AD25B7-B7CD-0055-65F7-604048DD2927}"/>
                </a:ext>
              </a:extLst>
            </p:cNvPr>
            <p:cNvCxnSpPr/>
            <p:nvPr/>
          </p:nvCxnSpPr>
          <p:spPr>
            <a:xfrm>
              <a:off x="0" y="4410107"/>
              <a:ext cx="12192000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>
              <a:extLst>
                <a:ext uri="{FF2B5EF4-FFF2-40B4-BE49-F238E27FC236}">
                  <a16:creationId xmlns:a16="http://schemas.microsoft.com/office/drawing/2014/main" id="{7359754F-5C5B-8422-7C4E-843C17986F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0"/>
              <a:ext cx="2462212" cy="2462212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>
              <a:extLst>
                <a:ext uri="{FF2B5EF4-FFF2-40B4-BE49-F238E27FC236}">
                  <a16:creationId xmlns:a16="http://schemas.microsoft.com/office/drawing/2014/main" id="{646C73CE-FAFC-D19E-5FE2-CD380011CA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20543" y="5086350"/>
              <a:ext cx="1771650" cy="177165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123">
              <a:extLst>
                <a:ext uri="{FF2B5EF4-FFF2-40B4-BE49-F238E27FC236}">
                  <a16:creationId xmlns:a16="http://schemas.microsoft.com/office/drawing/2014/main" id="{94FA73C5-C12B-244E-9EBD-7A5A89DBFF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3920649"/>
              <a:ext cx="1399984" cy="1399984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5" name="그림 124" descr="텍스트, 스크린샷, 폰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84A67A4F-EF5F-F4FE-3D5F-CA3773EC0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144000" y="355600"/>
              <a:ext cx="2667000" cy="558800"/>
            </a:xfrm>
            <a:prstGeom prst="rect">
              <a:avLst/>
            </a:prstGeom>
          </p:spPr>
        </p:pic>
        <p:grpSp>
          <p:nvGrpSpPr>
            <p:cNvPr id="126" name="그룹 125">
              <a:extLst>
                <a:ext uri="{FF2B5EF4-FFF2-40B4-BE49-F238E27FC236}">
                  <a16:creationId xmlns:a16="http://schemas.microsoft.com/office/drawing/2014/main" id="{C2388F86-5751-5438-AAA1-4F1E0CD8A2BA}"/>
                </a:ext>
              </a:extLst>
            </p:cNvPr>
            <p:cNvGrpSpPr/>
            <p:nvPr/>
          </p:nvGrpSpPr>
          <p:grpSpPr>
            <a:xfrm>
              <a:off x="802482" y="378145"/>
              <a:ext cx="54768" cy="569116"/>
              <a:chOff x="895351" y="378145"/>
              <a:chExt cx="54768" cy="569116"/>
            </a:xfrm>
          </p:grpSpPr>
          <p:sp>
            <p:nvSpPr>
              <p:cNvPr id="127" name="타원 126">
                <a:extLst>
                  <a:ext uri="{FF2B5EF4-FFF2-40B4-BE49-F238E27FC236}">
                    <a16:creationId xmlns:a16="http://schemas.microsoft.com/office/drawing/2014/main" id="{1D476CE6-0570-415D-F7F0-A90931B25395}"/>
                  </a:ext>
                </a:extLst>
              </p:cNvPr>
              <p:cNvSpPr/>
              <p:nvPr/>
            </p:nvSpPr>
            <p:spPr>
              <a:xfrm>
                <a:off x="895351" y="37814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8" name="타원 127">
                <a:extLst>
                  <a:ext uri="{FF2B5EF4-FFF2-40B4-BE49-F238E27FC236}">
                    <a16:creationId xmlns:a16="http://schemas.microsoft.com/office/drawing/2014/main" id="{58FCE246-6494-2359-CB39-8394D624C4FA}"/>
                  </a:ext>
                </a:extLst>
              </p:cNvPr>
              <p:cNvSpPr/>
              <p:nvPr/>
            </p:nvSpPr>
            <p:spPr>
              <a:xfrm>
                <a:off x="895351" y="547214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29" name="타원 128">
                <a:extLst>
                  <a:ext uri="{FF2B5EF4-FFF2-40B4-BE49-F238E27FC236}">
                    <a16:creationId xmlns:a16="http://schemas.microsoft.com/office/drawing/2014/main" id="{4018CE1C-80B1-1298-AD24-17CC562B0542}"/>
                  </a:ext>
                </a:extLst>
              </p:cNvPr>
              <p:cNvSpPr/>
              <p:nvPr/>
            </p:nvSpPr>
            <p:spPr>
              <a:xfrm>
                <a:off x="895351" y="89249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61181452-3445-F801-0B89-DFB92F442A8E}"/>
                </a:ext>
              </a:extLst>
            </p:cNvPr>
            <p:cNvGrpSpPr/>
            <p:nvPr/>
          </p:nvGrpSpPr>
          <p:grpSpPr>
            <a:xfrm>
              <a:off x="6643688" y="5329558"/>
              <a:ext cx="54768" cy="569116"/>
              <a:chOff x="895351" y="378145"/>
              <a:chExt cx="54768" cy="569116"/>
            </a:xfrm>
          </p:grpSpPr>
          <p:sp>
            <p:nvSpPr>
              <p:cNvPr id="131" name="타원 130">
                <a:extLst>
                  <a:ext uri="{FF2B5EF4-FFF2-40B4-BE49-F238E27FC236}">
                    <a16:creationId xmlns:a16="http://schemas.microsoft.com/office/drawing/2014/main" id="{B17E927C-D271-65CC-03E9-75DDC5C78E36}"/>
                  </a:ext>
                </a:extLst>
              </p:cNvPr>
              <p:cNvSpPr/>
              <p:nvPr/>
            </p:nvSpPr>
            <p:spPr>
              <a:xfrm>
                <a:off x="895351" y="37814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2" name="타원 131">
                <a:extLst>
                  <a:ext uri="{FF2B5EF4-FFF2-40B4-BE49-F238E27FC236}">
                    <a16:creationId xmlns:a16="http://schemas.microsoft.com/office/drawing/2014/main" id="{E0D27114-C95D-9501-BF1B-DF2539D5A6F6}"/>
                  </a:ext>
                </a:extLst>
              </p:cNvPr>
              <p:cNvSpPr/>
              <p:nvPr/>
            </p:nvSpPr>
            <p:spPr>
              <a:xfrm>
                <a:off x="895351" y="547214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3" name="타원 132">
                <a:extLst>
                  <a:ext uri="{FF2B5EF4-FFF2-40B4-BE49-F238E27FC236}">
                    <a16:creationId xmlns:a16="http://schemas.microsoft.com/office/drawing/2014/main" id="{8E30A757-9DAD-713E-655C-9774DE527FEC}"/>
                  </a:ext>
                </a:extLst>
              </p:cNvPr>
              <p:cNvSpPr/>
              <p:nvPr/>
            </p:nvSpPr>
            <p:spPr>
              <a:xfrm>
                <a:off x="895351" y="892495"/>
                <a:ext cx="54768" cy="54766"/>
              </a:xfrm>
              <a:prstGeom prst="ellipse">
                <a:avLst/>
              </a:prstGeom>
              <a:solidFill>
                <a:srgbClr val="002373">
                  <a:alpha val="3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A0CC498-ECA8-9011-AD59-CCF158365F4E}"/>
                </a:ext>
              </a:extLst>
            </p:cNvPr>
            <p:cNvSpPr txBox="1"/>
            <p:nvPr/>
          </p:nvSpPr>
          <p:spPr>
            <a:xfrm>
              <a:off x="1063625" y="2200275"/>
              <a:ext cx="5477782" cy="1585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700" spc="-4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blipFill dpi="0" rotWithShape="1">
                    <a:blip r:embed="rId5"/>
                    <a:srcRect/>
                    <a:tile tx="0" ty="-482600" sx="70000" sy="70000" flip="none" algn="ctr"/>
                  </a:blipFill>
                  <a:latin typeface="카페24 아네모네" pitchFamily="2" charset="-127"/>
                  <a:ea typeface="카페24 아네모네" pitchFamily="2" charset="-127"/>
                </a:rPr>
                <a:t>정책디자인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EF2BA08F-CCAA-0266-1565-BF78CCF24BFD}"/>
                </a:ext>
              </a:extLst>
            </p:cNvPr>
            <p:cNvSpPr txBox="1"/>
            <p:nvPr/>
          </p:nvSpPr>
          <p:spPr>
            <a:xfrm>
              <a:off x="1047750" y="1447800"/>
              <a:ext cx="5441233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000" spc="-18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에어" pitchFamily="2" charset="-127"/>
                  <a:ea typeface="카페24 아네모네에어" pitchFamily="2" charset="-127"/>
                </a:rPr>
                <a:t>사회문제 해결을 위한</a:t>
              </a:r>
            </a:p>
          </p:txBody>
        </p:sp>
        <p:grpSp>
          <p:nvGrpSpPr>
            <p:cNvPr id="136" name="그룹 135">
              <a:extLst>
                <a:ext uri="{FF2B5EF4-FFF2-40B4-BE49-F238E27FC236}">
                  <a16:creationId xmlns:a16="http://schemas.microsoft.com/office/drawing/2014/main" id="{05099BFA-4AB8-E3B6-F881-B904E3269AF2}"/>
                </a:ext>
              </a:extLst>
            </p:cNvPr>
            <p:cNvGrpSpPr/>
            <p:nvPr/>
          </p:nvGrpSpPr>
          <p:grpSpPr>
            <a:xfrm>
              <a:off x="5469730" y="0"/>
              <a:ext cx="5295106" cy="3792563"/>
              <a:chOff x="5493544" y="0"/>
              <a:chExt cx="5295106" cy="3792563"/>
            </a:xfrm>
          </p:grpSpPr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6BA3D972-D55E-F778-77A6-7163DC53F538}"/>
                  </a:ext>
                </a:extLst>
              </p:cNvPr>
              <p:cNvSpPr/>
              <p:nvPr/>
            </p:nvSpPr>
            <p:spPr>
              <a:xfrm flipH="1">
                <a:off x="5738810" y="1433511"/>
                <a:ext cx="5049840" cy="2116139"/>
              </a:xfrm>
              <a:custGeom>
                <a:avLst/>
                <a:gdLst>
                  <a:gd name="connsiteX0" fmla="*/ 2933702 w 5049840"/>
                  <a:gd name="connsiteY0" fmla="*/ 0 h 2116139"/>
                  <a:gd name="connsiteX1" fmla="*/ 2933701 w 5049840"/>
                  <a:gd name="connsiteY1" fmla="*/ 0 h 2116139"/>
                  <a:gd name="connsiteX2" fmla="*/ 0 w 5049840"/>
                  <a:gd name="connsiteY2" fmla="*/ 0 h 2116139"/>
                  <a:gd name="connsiteX3" fmla="*/ 0 w 5049840"/>
                  <a:gd name="connsiteY3" fmla="*/ 2116139 h 2116139"/>
                  <a:gd name="connsiteX4" fmla="*/ 2933701 w 5049840"/>
                  <a:gd name="connsiteY4" fmla="*/ 2116139 h 2116139"/>
                  <a:gd name="connsiteX5" fmla="*/ 2933702 w 5049840"/>
                  <a:gd name="connsiteY5" fmla="*/ 2116139 h 2116139"/>
                  <a:gd name="connsiteX6" fmla="*/ 5049840 w 5049840"/>
                  <a:gd name="connsiteY6" fmla="*/ 2116139 h 2116139"/>
                  <a:gd name="connsiteX7" fmla="*/ 2933702 w 5049840"/>
                  <a:gd name="connsiteY7" fmla="*/ 1 h 2116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9840" h="2116139">
                    <a:moveTo>
                      <a:pt x="2933702" y="0"/>
                    </a:moveTo>
                    <a:lnTo>
                      <a:pt x="2933701" y="0"/>
                    </a:lnTo>
                    <a:lnTo>
                      <a:pt x="0" y="0"/>
                    </a:lnTo>
                    <a:lnTo>
                      <a:pt x="0" y="2116139"/>
                    </a:lnTo>
                    <a:lnTo>
                      <a:pt x="2933701" y="2116139"/>
                    </a:lnTo>
                    <a:lnTo>
                      <a:pt x="2933702" y="2116139"/>
                    </a:lnTo>
                    <a:lnTo>
                      <a:pt x="5049840" y="2116139"/>
                    </a:lnTo>
                    <a:lnTo>
                      <a:pt x="2933702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  <p:cxnSp>
            <p:nvCxnSpPr>
              <p:cNvPr id="138" name="직선 연결선 137">
                <a:extLst>
                  <a:ext uri="{FF2B5EF4-FFF2-40B4-BE49-F238E27FC236}">
                    <a16:creationId xmlns:a16="http://schemas.microsoft.com/office/drawing/2014/main" id="{8459E8C2-1C24-0DE2-F1E3-057C5AD4FF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93544" y="0"/>
                <a:ext cx="3792563" cy="3792563"/>
              </a:xfrm>
              <a:prstGeom prst="line">
                <a:avLst/>
              </a:prstGeom>
              <a:ln w="6350">
                <a:solidFill>
                  <a:srgbClr val="1F3C67">
                    <a:alpha val="20000"/>
                  </a:srgb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9" name="그룹 138">
              <a:extLst>
                <a:ext uri="{FF2B5EF4-FFF2-40B4-BE49-F238E27FC236}">
                  <a16:creationId xmlns:a16="http://schemas.microsoft.com/office/drawing/2014/main" id="{2A1142DF-AD9A-287F-ECBD-E90B46F435C0}"/>
                </a:ext>
              </a:extLst>
            </p:cNvPr>
            <p:cNvGrpSpPr/>
            <p:nvPr/>
          </p:nvGrpSpPr>
          <p:grpSpPr>
            <a:xfrm>
              <a:off x="1150573" y="5434333"/>
              <a:ext cx="473870" cy="473870"/>
              <a:chOff x="1150573" y="5434333"/>
              <a:chExt cx="473870" cy="473870"/>
            </a:xfrm>
          </p:grpSpPr>
          <p:sp>
            <p:nvSpPr>
              <p:cNvPr id="140" name="타원 139">
                <a:extLst>
                  <a:ext uri="{FF2B5EF4-FFF2-40B4-BE49-F238E27FC236}">
                    <a16:creationId xmlns:a16="http://schemas.microsoft.com/office/drawing/2014/main" id="{D33EC226-1FC0-E12A-00B7-03E4057344DA}"/>
                  </a:ext>
                </a:extLst>
              </p:cNvPr>
              <p:cNvSpPr/>
              <p:nvPr/>
            </p:nvSpPr>
            <p:spPr>
              <a:xfrm>
                <a:off x="115057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1" name="그림 140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0F4300C-2B6A-24FB-9E6E-21D2B6D05F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171574" y="5480051"/>
                <a:ext cx="441325" cy="387350"/>
              </a:xfrm>
              <a:prstGeom prst="rect">
                <a:avLst/>
              </a:prstGeom>
            </p:spPr>
          </p:pic>
        </p:grpSp>
        <p:grpSp>
          <p:nvGrpSpPr>
            <p:cNvPr id="142" name="그룹 141">
              <a:extLst>
                <a:ext uri="{FF2B5EF4-FFF2-40B4-BE49-F238E27FC236}">
                  <a16:creationId xmlns:a16="http://schemas.microsoft.com/office/drawing/2014/main" id="{EED4200B-41C2-85BE-4AD6-0CCA8A97E182}"/>
                </a:ext>
              </a:extLst>
            </p:cNvPr>
            <p:cNvGrpSpPr/>
            <p:nvPr/>
          </p:nvGrpSpPr>
          <p:grpSpPr>
            <a:xfrm>
              <a:off x="1808393" y="5434333"/>
              <a:ext cx="473870" cy="473870"/>
              <a:chOff x="1808393" y="5434333"/>
              <a:chExt cx="473870" cy="473870"/>
            </a:xfrm>
          </p:grpSpPr>
          <p:sp>
            <p:nvSpPr>
              <p:cNvPr id="143" name="타원 142">
                <a:extLst>
                  <a:ext uri="{FF2B5EF4-FFF2-40B4-BE49-F238E27FC236}">
                    <a16:creationId xmlns:a16="http://schemas.microsoft.com/office/drawing/2014/main" id="{57EBD714-5BB6-D949-E90F-B522E218C6C2}"/>
                  </a:ext>
                </a:extLst>
              </p:cNvPr>
              <p:cNvSpPr/>
              <p:nvPr/>
            </p:nvSpPr>
            <p:spPr>
              <a:xfrm>
                <a:off x="180839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4" name="그림 143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1211A61-7063-6442-7356-7A891C911F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60550" y="5499099"/>
                <a:ext cx="358775" cy="368301"/>
              </a:xfrm>
              <a:prstGeom prst="rect">
                <a:avLst/>
              </a:prstGeom>
            </p:spPr>
          </p:pic>
        </p:grpSp>
        <p:grpSp>
          <p:nvGrpSpPr>
            <p:cNvPr id="145" name="그룹 144">
              <a:extLst>
                <a:ext uri="{FF2B5EF4-FFF2-40B4-BE49-F238E27FC236}">
                  <a16:creationId xmlns:a16="http://schemas.microsoft.com/office/drawing/2014/main" id="{75378133-4B41-A919-1F4D-618C55F61C99}"/>
                </a:ext>
              </a:extLst>
            </p:cNvPr>
            <p:cNvGrpSpPr/>
            <p:nvPr/>
          </p:nvGrpSpPr>
          <p:grpSpPr>
            <a:xfrm>
              <a:off x="2466213" y="5434333"/>
              <a:ext cx="473870" cy="473870"/>
              <a:chOff x="2466213" y="5434333"/>
              <a:chExt cx="473870" cy="473870"/>
            </a:xfrm>
          </p:grpSpPr>
          <p:sp>
            <p:nvSpPr>
              <p:cNvPr id="146" name="타원 145">
                <a:extLst>
                  <a:ext uri="{FF2B5EF4-FFF2-40B4-BE49-F238E27FC236}">
                    <a16:creationId xmlns:a16="http://schemas.microsoft.com/office/drawing/2014/main" id="{B75A1735-0CBE-68E5-27D8-4D1166F0D54A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47" name="그림 146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8F2A8321-6E12-C3E6-EBEF-10E7E6B54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id="{84D6E644-BFFD-2D92-7A35-746B125BAA3D}"/>
                </a:ext>
              </a:extLst>
            </p:cNvPr>
            <p:cNvGrpSpPr/>
            <p:nvPr/>
          </p:nvGrpSpPr>
          <p:grpSpPr>
            <a:xfrm>
              <a:off x="3124033" y="5434333"/>
              <a:ext cx="473870" cy="473870"/>
              <a:chOff x="3124033" y="5434333"/>
              <a:chExt cx="473870" cy="473870"/>
            </a:xfrm>
          </p:grpSpPr>
          <p:sp>
            <p:nvSpPr>
              <p:cNvPr id="149" name="타원 148">
                <a:extLst>
                  <a:ext uri="{FF2B5EF4-FFF2-40B4-BE49-F238E27FC236}">
                    <a16:creationId xmlns:a16="http://schemas.microsoft.com/office/drawing/2014/main" id="{B0AAF1AB-1178-5A31-47DE-A409035F9989}"/>
                  </a:ext>
                </a:extLst>
              </p:cNvPr>
              <p:cNvSpPr/>
              <p:nvPr/>
            </p:nvSpPr>
            <p:spPr>
              <a:xfrm>
                <a:off x="312403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50" name="그림 149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46CEA1A-BD66-5AEC-3C4B-319F253275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200400" y="5480051"/>
                <a:ext cx="339725" cy="387350"/>
              </a:xfrm>
              <a:prstGeom prst="rect">
                <a:avLst/>
              </a:prstGeom>
            </p:spPr>
          </p:pic>
        </p:grpSp>
        <p:grpSp>
          <p:nvGrpSpPr>
            <p:cNvPr id="151" name="그룹 150">
              <a:extLst>
                <a:ext uri="{FF2B5EF4-FFF2-40B4-BE49-F238E27FC236}">
                  <a16:creationId xmlns:a16="http://schemas.microsoft.com/office/drawing/2014/main" id="{FAA27F9E-0949-9834-8E0B-F8BECC7B60E2}"/>
                </a:ext>
              </a:extLst>
            </p:cNvPr>
            <p:cNvGrpSpPr/>
            <p:nvPr/>
          </p:nvGrpSpPr>
          <p:grpSpPr>
            <a:xfrm>
              <a:off x="3781854" y="5434333"/>
              <a:ext cx="473870" cy="473870"/>
              <a:chOff x="3781854" y="5434333"/>
              <a:chExt cx="473870" cy="473870"/>
            </a:xfrm>
          </p:grpSpPr>
          <p:sp>
            <p:nvSpPr>
              <p:cNvPr id="152" name="타원 151">
                <a:extLst>
                  <a:ext uri="{FF2B5EF4-FFF2-40B4-BE49-F238E27FC236}">
                    <a16:creationId xmlns:a16="http://schemas.microsoft.com/office/drawing/2014/main" id="{0CBE33A6-5EE0-05CF-2F58-9E092B886D41}"/>
                  </a:ext>
                </a:extLst>
              </p:cNvPr>
              <p:cNvSpPr/>
              <p:nvPr/>
            </p:nvSpPr>
            <p:spPr>
              <a:xfrm>
                <a:off x="3781854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pic>
            <p:nvPicPr>
              <p:cNvPr id="153" name="그림 152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D541CF9D-80B3-43C3-2258-6AC6C169D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863974" y="5480051"/>
                <a:ext cx="390525" cy="387350"/>
              </a:xfrm>
              <a:prstGeom prst="rect">
                <a:avLst/>
              </a:prstGeom>
            </p:spPr>
          </p:pic>
        </p:grp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6C17F00F-8092-56BC-9AEB-7D3D2754DA11}"/>
                </a:ext>
              </a:extLst>
            </p:cNvPr>
            <p:cNvGrpSpPr/>
            <p:nvPr/>
          </p:nvGrpSpPr>
          <p:grpSpPr>
            <a:xfrm>
              <a:off x="1033462" y="3920649"/>
              <a:ext cx="1543051" cy="400110"/>
              <a:chOff x="1033462" y="3920649"/>
              <a:chExt cx="1543051" cy="400110"/>
            </a:xfrm>
          </p:grpSpPr>
          <p:sp>
            <p:nvSpPr>
              <p:cNvPr id="42" name="평행 사변형 41">
                <a:extLst>
                  <a:ext uri="{FF2B5EF4-FFF2-40B4-BE49-F238E27FC236}">
                    <a16:creationId xmlns:a16="http://schemas.microsoft.com/office/drawing/2014/main" id="{5D9C7DF5-8FC1-C78B-3BEA-BBCB641E0F4C}"/>
                  </a:ext>
                </a:extLst>
              </p:cNvPr>
              <p:cNvSpPr/>
              <p:nvPr/>
            </p:nvSpPr>
            <p:spPr>
              <a:xfrm>
                <a:off x="1033462" y="3925253"/>
                <a:ext cx="1543051" cy="365760"/>
              </a:xfrm>
              <a:prstGeom prst="parallelogram">
                <a:avLst>
                  <a:gd name="adj" fmla="val 99218"/>
                </a:avLst>
              </a:prstGeom>
              <a:solidFill>
                <a:srgbClr val="0B2EB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85CF771-E4EE-E50B-392A-2EB59E513DB9}"/>
                  </a:ext>
                </a:extLst>
              </p:cNvPr>
              <p:cNvSpPr txBox="1"/>
              <p:nvPr/>
            </p:nvSpPr>
            <p:spPr>
              <a:xfrm>
                <a:off x="1363311" y="3920649"/>
                <a:ext cx="907621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ko-KR" sz="2000" dirty="0">
                    <a:ln>
                      <a:solidFill>
                        <a:srgbClr val="1F3C67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13</a:t>
                </a:r>
                <a:r>
                  <a:rPr lang="ko-KR" altLang="en-US" sz="2000" dirty="0">
                    <a:ln>
                      <a:solidFill>
                        <a:srgbClr val="1F3C67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카페24 아네모네" pitchFamily="2" charset="-127"/>
                    <a:ea typeface="카페24 아네모네" pitchFamily="2" charset="-127"/>
                  </a:rPr>
                  <a:t>주차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27EAED6-C3E9-5D38-B2EC-6274B3FCEA5D}"/>
                </a:ext>
              </a:extLst>
            </p:cNvPr>
            <p:cNvSpPr txBox="1"/>
            <p:nvPr/>
          </p:nvSpPr>
          <p:spPr>
            <a:xfrm>
              <a:off x="2533650" y="3903980"/>
              <a:ext cx="5690982" cy="46166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테스트 및 평가</a:t>
              </a:r>
              <a:r>
                <a:rPr lang="en-US" altLang="ko-KR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(1) - </a:t>
              </a:r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사용자 테스트 및 피드백 수집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24F479-CD41-8375-3A82-1EEBFC0E9DF7}"/>
                </a:ext>
              </a:extLst>
            </p:cNvPr>
            <p:cNvSpPr txBox="1"/>
            <p:nvPr/>
          </p:nvSpPr>
          <p:spPr>
            <a:xfrm>
              <a:off x="4885711" y="5221605"/>
              <a:ext cx="1087157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ko-KR" altLang="en-US" sz="24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rPr>
                <a:t>박 형 준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99BE83-3286-C91F-6B99-B75006D25F32}"/>
                </a:ext>
              </a:extLst>
            </p:cNvPr>
            <p:cNvSpPr txBox="1"/>
            <p:nvPr/>
          </p:nvSpPr>
          <p:spPr>
            <a:xfrm>
              <a:off x="4537744" y="5666848"/>
              <a:ext cx="1828386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ko-KR" altLang="en-US" sz="1400" spc="-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성균관대학교 행정학과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CE2D3C4-40B9-4FB1-1B81-0A40309420F5}"/>
                </a:ext>
              </a:extLst>
            </p:cNvPr>
            <p:cNvSpPr txBox="1"/>
            <p:nvPr/>
          </p:nvSpPr>
          <p:spPr>
            <a:xfrm>
              <a:off x="5859581" y="5311248"/>
              <a:ext cx="506549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r"/>
              <a:r>
                <a:rPr lang="ko-KR" altLang="en-US" sz="1400" spc="-7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나눔스퀘어 네오 Regular" panose="00000500000000000000" pitchFamily="2" charset="-127"/>
                  <a:ea typeface="나눔스퀘어 네오 Regular" panose="00000500000000000000" pitchFamily="2" charset="-127"/>
                </a:rPr>
                <a:t>교수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11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09379-CF8D-AD2D-E620-10854F66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2532F12-F43B-3356-5CC3-3A8E200F9835}"/>
              </a:ext>
            </a:extLst>
          </p:cNvPr>
          <p:cNvSpPr txBox="1"/>
          <p:nvPr/>
        </p:nvSpPr>
        <p:spPr>
          <a:xfrm>
            <a:off x="778495" y="673792"/>
            <a:ext cx="31665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유형의 스펙트럼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1C08F2D-075D-742D-591E-BF9C2B7FC61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10505BD-3D44-BBB6-576E-DACCE1D6F72B}"/>
              </a:ext>
            </a:extLst>
          </p:cNvPr>
          <p:cNvSpPr txBox="1"/>
          <p:nvPr/>
        </p:nvSpPr>
        <p:spPr>
          <a:xfrm>
            <a:off x="1134095" y="1593928"/>
            <a:ext cx="422968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스펙트럼별 사용자 테스트 설계 방법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D26EBB1-7DD3-DD7C-999C-D1A99262B4C8}"/>
              </a:ext>
            </a:extLst>
          </p:cNvPr>
          <p:cNvSpPr/>
          <p:nvPr/>
        </p:nvSpPr>
        <p:spPr>
          <a:xfrm>
            <a:off x="1298695" y="2213678"/>
            <a:ext cx="3307941" cy="54337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관찰 테스트</a:t>
            </a:r>
            <a:endParaRPr lang="en-US" altLang="ko-KR" sz="24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B2EB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A931167-7A0E-7345-A169-54F441C296C9}"/>
              </a:ext>
            </a:extLst>
          </p:cNvPr>
          <p:cNvGrpSpPr/>
          <p:nvPr/>
        </p:nvGrpSpPr>
        <p:grpSpPr>
          <a:xfrm>
            <a:off x="1654949" y="2905542"/>
            <a:ext cx="6465835" cy="463460"/>
            <a:chOff x="3965516" y="2790917"/>
            <a:chExt cx="6465835" cy="4634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A2A670C-C51B-5D8A-D535-3A4EB8A6BCB9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사용자가 </a:t>
              </a: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무엇을 하는가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에 초점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04D83A40-20F7-25D0-5E5E-8BD7923D339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4" name="원호 13">
                <a:extLst>
                  <a:ext uri="{FF2B5EF4-FFF2-40B4-BE49-F238E27FC236}">
                    <a16:creationId xmlns:a16="http://schemas.microsoft.com/office/drawing/2014/main" id="{07F16E84-70AA-15E4-171E-75BCDC46364E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DDD6EA7C-7304-16E8-7C4D-E7A5010D340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A4D6099B-DB6D-A5AD-4612-750864AB1AB5}"/>
              </a:ext>
            </a:extLst>
          </p:cNvPr>
          <p:cNvGrpSpPr/>
          <p:nvPr/>
        </p:nvGrpSpPr>
        <p:grpSpPr>
          <a:xfrm>
            <a:off x="1654949" y="3414364"/>
            <a:ext cx="6465835" cy="463460"/>
            <a:chOff x="3965516" y="2790917"/>
            <a:chExt cx="6465835" cy="4634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0670B3-0A61-BD37-6176-73307CCD559B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손이 어디로 가는지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등 </a:t>
              </a: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실제 행동 기록</a:t>
              </a: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3741B9E0-3452-E0B5-C70A-7BD39DA7B8B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0" name="원호 9">
                <a:extLst>
                  <a:ext uri="{FF2B5EF4-FFF2-40B4-BE49-F238E27FC236}">
                    <a16:creationId xmlns:a16="http://schemas.microsoft.com/office/drawing/2014/main" id="{AD72617B-CAE0-8180-32BC-B32BC12BBEE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F5175F71-E2BD-2A04-3E71-DE1A83D27F8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A9732C37-0863-960A-83CA-E3DAACD3F0CD}"/>
              </a:ext>
            </a:extLst>
          </p:cNvPr>
          <p:cNvGrpSpPr/>
          <p:nvPr/>
        </p:nvGrpSpPr>
        <p:grpSpPr>
          <a:xfrm>
            <a:off x="1790155" y="3981996"/>
            <a:ext cx="7002563" cy="1587497"/>
            <a:chOff x="1547337" y="4508469"/>
            <a:chExt cx="7002563" cy="158749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FB94947-03C6-AE29-97F6-92CABA511E37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12636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무인 민원 </a:t>
              </a:r>
              <a:r>
                <a:rPr lang="ko-KR" altLang="en-US" sz="2000" spc="-70" dirty="0" err="1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발급기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 도입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사전 인터뷰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편리할 것 같다는 의견 우세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관찰 결과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다음으로 진행되는 확신 부족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이탈 ↑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90A03223-74D3-6B9A-D900-03485BC86690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61D78E4C-A500-F7C8-53F2-76D8943BE7ED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4" name="사각형: 둥근 모서리 23">
                <a:extLst>
                  <a:ext uri="{FF2B5EF4-FFF2-40B4-BE49-F238E27FC236}">
                    <a16:creationId xmlns:a16="http://schemas.microsoft.com/office/drawing/2014/main" id="{8FF2BE82-E978-AF51-DEF4-928AB2F3570A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974C8B65-33E0-D442-DC60-5B8676FB6B65}"/>
              </a:ext>
            </a:extLst>
          </p:cNvPr>
          <p:cNvSpPr/>
          <p:nvPr/>
        </p:nvSpPr>
        <p:spPr>
          <a:xfrm>
            <a:off x="4900876" y="2213678"/>
            <a:ext cx="3307941" cy="54337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인터뷰 테스트</a:t>
            </a:r>
            <a:endParaRPr lang="en-US" altLang="ko-KR" sz="24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B2EB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241CF13F-9D50-3C2B-19D7-069B8DE891BB}"/>
              </a:ext>
            </a:extLst>
          </p:cNvPr>
          <p:cNvSpPr/>
          <p:nvPr/>
        </p:nvSpPr>
        <p:spPr>
          <a:xfrm>
            <a:off x="1298695" y="2206979"/>
            <a:ext cx="3307941" cy="543377"/>
          </a:xfrm>
          <a:prstGeom prst="roundRect">
            <a:avLst/>
          </a:prstGeom>
          <a:solidFill>
            <a:srgbClr val="C2CAED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관찰 테스트</a:t>
            </a:r>
            <a:endParaRPr lang="en-US" altLang="ko-KR" sz="24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B2EB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677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D767E-47FC-A237-D35B-5B0E4DD53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1001383-EFE0-0844-3E74-2FC4175B667F}"/>
              </a:ext>
            </a:extLst>
          </p:cNvPr>
          <p:cNvSpPr txBox="1"/>
          <p:nvPr/>
        </p:nvSpPr>
        <p:spPr>
          <a:xfrm>
            <a:off x="778495" y="673792"/>
            <a:ext cx="31665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유형의 스펙트럼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F98448D-AACE-B77A-F760-24ACFB351A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C7D86C-A6C7-BD1D-BD22-2C2727A7F13D}"/>
              </a:ext>
            </a:extLst>
          </p:cNvPr>
          <p:cNvSpPr txBox="1"/>
          <p:nvPr/>
        </p:nvSpPr>
        <p:spPr>
          <a:xfrm>
            <a:off x="1134095" y="1593928"/>
            <a:ext cx="422968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스펙트럼별 사용자 테스트 설계 방법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1698C01-820D-E793-751A-2CD10479D6AA}"/>
              </a:ext>
            </a:extLst>
          </p:cNvPr>
          <p:cNvGrpSpPr/>
          <p:nvPr/>
        </p:nvGrpSpPr>
        <p:grpSpPr>
          <a:xfrm>
            <a:off x="1654949" y="2905542"/>
            <a:ext cx="6465835" cy="463460"/>
            <a:chOff x="3965516" y="2790917"/>
            <a:chExt cx="6465835" cy="4634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02A712-3D97-D76F-A177-1700BE0693C6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사용자가 </a:t>
              </a: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왜 그렇게 하는가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에 초점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A771FBB6-3DE4-CF78-3B70-786C4507883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4" name="원호 13">
                <a:extLst>
                  <a:ext uri="{FF2B5EF4-FFF2-40B4-BE49-F238E27FC236}">
                    <a16:creationId xmlns:a16="http://schemas.microsoft.com/office/drawing/2014/main" id="{7733E1F5-2850-AAB5-B7AB-7A1F86676C6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9525B82A-58FA-3A1C-47E9-19DCBBB2FAA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14E51B45-F390-1328-1538-729F30BEF14A}"/>
              </a:ext>
            </a:extLst>
          </p:cNvPr>
          <p:cNvGrpSpPr/>
          <p:nvPr/>
        </p:nvGrpSpPr>
        <p:grpSpPr>
          <a:xfrm>
            <a:off x="1941328" y="3498941"/>
            <a:ext cx="5872637" cy="1566690"/>
            <a:chOff x="1009417" y="2314719"/>
            <a:chExt cx="5872637" cy="1566690"/>
          </a:xfrm>
        </p:grpSpPr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171026DC-FFFB-7A92-0B36-27EBFFA1B7A3}"/>
                </a:ext>
              </a:extLst>
            </p:cNvPr>
            <p:cNvSpPr/>
            <p:nvPr/>
          </p:nvSpPr>
          <p:spPr>
            <a:xfrm>
              <a:off x="1280892" y="2530231"/>
              <a:ext cx="5601162" cy="6092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화면이 나를 안내하지 않는다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.</a:t>
              </a:r>
              <a:endParaRPr lang="ko-KR" altLang="en-US" dirty="0"/>
            </a:p>
          </p:txBody>
        </p:sp>
        <p:pic>
          <p:nvPicPr>
            <p:cNvPr id="19" name="그림 18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EAC452DA-0361-F151-EA2A-5BAC421D6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BB59BF3E-8EA1-1EF2-875C-DDD3013B9125}"/>
                </a:ext>
              </a:extLst>
            </p:cNvPr>
            <p:cNvSpPr/>
            <p:nvPr/>
          </p:nvSpPr>
          <p:spPr>
            <a:xfrm>
              <a:off x="1280892" y="3272116"/>
              <a:ext cx="5601162" cy="6092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내 입력이 들어갔는지 모르겠다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.</a:t>
              </a:r>
              <a:endParaRPr lang="ko-KR" altLang="en-US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FF2ECC4-FD21-E84D-1D8C-C2293AA71F20}"/>
              </a:ext>
            </a:extLst>
          </p:cNvPr>
          <p:cNvSpPr txBox="1"/>
          <p:nvPr/>
        </p:nvSpPr>
        <p:spPr>
          <a:xfrm flipH="1">
            <a:off x="1654949" y="5412436"/>
            <a:ext cx="665393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관찰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은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표면의 사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실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인터뷰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는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속의 이유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4EC9BEA8-D983-8AE1-980C-ED7A264BAF94}"/>
              </a:ext>
            </a:extLst>
          </p:cNvPr>
          <p:cNvSpPr/>
          <p:nvPr/>
        </p:nvSpPr>
        <p:spPr>
          <a:xfrm>
            <a:off x="1298695" y="2213678"/>
            <a:ext cx="3307941" cy="54337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관찰 테스트</a:t>
            </a:r>
            <a:endParaRPr lang="en-US" altLang="ko-KR" sz="24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B2EB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E53D2E16-38FE-AE7F-7A2A-2BEBC41A0055}"/>
              </a:ext>
            </a:extLst>
          </p:cNvPr>
          <p:cNvSpPr/>
          <p:nvPr/>
        </p:nvSpPr>
        <p:spPr>
          <a:xfrm>
            <a:off x="4900876" y="2213678"/>
            <a:ext cx="3307941" cy="54337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인터뷰 테스트</a:t>
            </a:r>
            <a:endParaRPr lang="en-US" altLang="ko-KR" sz="24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B2EB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66733273-F6BC-D196-C82E-8AC02FB66DDC}"/>
              </a:ext>
            </a:extLst>
          </p:cNvPr>
          <p:cNvSpPr/>
          <p:nvPr/>
        </p:nvSpPr>
        <p:spPr>
          <a:xfrm>
            <a:off x="4900876" y="2206979"/>
            <a:ext cx="3307941" cy="543377"/>
          </a:xfrm>
          <a:prstGeom prst="roundRect">
            <a:avLst/>
          </a:prstGeom>
          <a:solidFill>
            <a:srgbClr val="C2CAED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인터뷰 테스트</a:t>
            </a:r>
            <a:endParaRPr lang="en-US" altLang="ko-KR" sz="24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B2EB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16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B485A5-1CA0-204F-1245-3FFF5681C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EEC0DCF1-5722-D4FE-0BA8-9C8291D4E0D6}"/>
              </a:ext>
            </a:extLst>
          </p:cNvPr>
          <p:cNvSpPr/>
          <p:nvPr/>
        </p:nvSpPr>
        <p:spPr>
          <a:xfrm>
            <a:off x="4374404" y="2213678"/>
            <a:ext cx="3307941" cy="54337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정량적 테스트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A970C038-584F-0FF1-D11C-BB3D95B15BC3}"/>
              </a:ext>
            </a:extLst>
          </p:cNvPr>
          <p:cNvSpPr/>
          <p:nvPr/>
        </p:nvSpPr>
        <p:spPr>
          <a:xfrm>
            <a:off x="4374404" y="2206979"/>
            <a:ext cx="3307941" cy="543377"/>
          </a:xfrm>
          <a:prstGeom prst="roundRect">
            <a:avLst/>
          </a:prstGeom>
          <a:solidFill>
            <a:srgbClr val="C2CAED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정량적 테스트</a:t>
            </a:r>
            <a:endParaRPr lang="en-US" altLang="ko-KR" sz="24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B2EB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1BEB644-6170-046F-3845-BA655A6EC4FE}"/>
              </a:ext>
            </a:extLst>
          </p:cNvPr>
          <p:cNvSpPr txBox="1"/>
          <p:nvPr/>
        </p:nvSpPr>
        <p:spPr>
          <a:xfrm>
            <a:off x="778495" y="673792"/>
            <a:ext cx="31665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유형의 스펙트럼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0CE039A-ED7B-5EA8-3725-5B637E692D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535D76-2569-752E-997C-65FC4EEF5CB7}"/>
              </a:ext>
            </a:extLst>
          </p:cNvPr>
          <p:cNvSpPr txBox="1"/>
          <p:nvPr/>
        </p:nvSpPr>
        <p:spPr>
          <a:xfrm>
            <a:off x="1134095" y="1593928"/>
            <a:ext cx="422968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스펙트럼별 사용자 테스트 설계 방법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7F8F68D-2820-2A38-7AD2-80F944F8F384}"/>
              </a:ext>
            </a:extLst>
          </p:cNvPr>
          <p:cNvGrpSpPr/>
          <p:nvPr/>
        </p:nvGrpSpPr>
        <p:grpSpPr>
          <a:xfrm>
            <a:off x="4730658" y="2905542"/>
            <a:ext cx="6465835" cy="463460"/>
            <a:chOff x="3965516" y="2790917"/>
            <a:chExt cx="6465835" cy="4634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C9DA6B-EB77-531A-67D8-6844F2059DA4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미리 지표 정의 및 측정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030439A5-D3A9-FA7B-F67B-1AA4AB941AD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4" name="원호 13">
                <a:extLst>
                  <a:ext uri="{FF2B5EF4-FFF2-40B4-BE49-F238E27FC236}">
                    <a16:creationId xmlns:a16="http://schemas.microsoft.com/office/drawing/2014/main" id="{26D3115E-8D0C-839B-24F2-02FE4435943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B0367A1C-6708-063F-F5C5-CC8E4B4B523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F2B7CC3A-A3D3-8B1C-5134-DA3D0358AB14}"/>
              </a:ext>
            </a:extLst>
          </p:cNvPr>
          <p:cNvGrpSpPr/>
          <p:nvPr/>
        </p:nvGrpSpPr>
        <p:grpSpPr>
          <a:xfrm>
            <a:off x="4730658" y="4257182"/>
            <a:ext cx="6465835" cy="463460"/>
            <a:chOff x="3965516" y="2790917"/>
            <a:chExt cx="6465835" cy="4634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58B37B-DE2A-78E6-843A-DB8BF9242969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개선의 크기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와 </a:t>
              </a: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방향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확인에 탁월</a:t>
              </a:r>
              <a:endParaRPr lang="ko-KR" altLang="en-US" sz="2000" spc="-7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0D62FCD2-4490-CB72-D939-72587469CE5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9" name="원호 18">
                <a:extLst>
                  <a:ext uri="{FF2B5EF4-FFF2-40B4-BE49-F238E27FC236}">
                    <a16:creationId xmlns:a16="http://schemas.microsoft.com/office/drawing/2014/main" id="{2A98D85F-A50C-3C98-6778-BEFFEFE90AB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EA779BEB-F453-8AEB-2C4B-FE7C7553CC9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E3C04970-2B4E-CD1A-369C-98DCBD4A075F}"/>
              </a:ext>
            </a:extLst>
          </p:cNvPr>
          <p:cNvSpPr/>
          <p:nvPr/>
        </p:nvSpPr>
        <p:spPr>
          <a:xfrm>
            <a:off x="7976585" y="2213678"/>
            <a:ext cx="3307941" cy="54337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정성적 테스트</a:t>
            </a:r>
            <a:endParaRPr lang="en-US" altLang="ko-KR" sz="24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B2EB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67B97C5C-854A-4E6A-E173-CF7F9194A2F3}"/>
              </a:ext>
            </a:extLst>
          </p:cNvPr>
          <p:cNvGrpSpPr/>
          <p:nvPr/>
        </p:nvGrpSpPr>
        <p:grpSpPr>
          <a:xfrm>
            <a:off x="5200138" y="3387713"/>
            <a:ext cx="6742480" cy="869469"/>
            <a:chOff x="1743429" y="4953085"/>
            <a:chExt cx="6742480" cy="869469"/>
          </a:xfrm>
        </p:grpSpPr>
        <p:sp>
          <p:nvSpPr>
            <p:cNvPr id="24" name="화살표: 아래쪽 23">
              <a:extLst>
                <a:ext uri="{FF2B5EF4-FFF2-40B4-BE49-F238E27FC236}">
                  <a16:creationId xmlns:a16="http://schemas.microsoft.com/office/drawing/2014/main" id="{FC3A706C-3C0F-885B-1BE4-81AF119A9E8D}"/>
                </a:ext>
              </a:extLst>
            </p:cNvPr>
            <p:cNvSpPr/>
            <p:nvPr/>
          </p:nvSpPr>
          <p:spPr>
            <a:xfrm rot="16200000">
              <a:off x="1714378" y="5069090"/>
              <a:ext cx="343857" cy="285755"/>
            </a:xfrm>
            <a:prstGeom prst="down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428299E-FC92-EDDA-8CA9-BBAFA7A9E6A6}"/>
                </a:ext>
              </a:extLst>
            </p:cNvPr>
            <p:cNvSpPr txBox="1"/>
            <p:nvPr/>
          </p:nvSpPr>
          <p:spPr>
            <a:xfrm>
              <a:off x="1999122" y="4953085"/>
              <a:ext cx="6486787" cy="8694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과업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완료율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평균 소요 시간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오류율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도움 요청 빈도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작업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중단률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49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EFB31D-4BFF-ABC8-2277-ACCF1D483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1D9C3E11-A5C1-107C-2FD3-0BBBBB9D737D}"/>
              </a:ext>
            </a:extLst>
          </p:cNvPr>
          <p:cNvSpPr/>
          <p:nvPr/>
        </p:nvSpPr>
        <p:spPr>
          <a:xfrm>
            <a:off x="4374404" y="2213678"/>
            <a:ext cx="3307941" cy="54337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정량적 테스트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E978015-565C-66B1-CAB6-DC155C77E45A}"/>
              </a:ext>
            </a:extLst>
          </p:cNvPr>
          <p:cNvSpPr txBox="1"/>
          <p:nvPr/>
        </p:nvSpPr>
        <p:spPr>
          <a:xfrm>
            <a:off x="778495" y="673792"/>
            <a:ext cx="31665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유형의 스펙트럼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1A6B7E4-EDD2-5801-B5AB-A6E5B00C28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14782E-938F-D16A-6002-DDB60AC5BE43}"/>
              </a:ext>
            </a:extLst>
          </p:cNvPr>
          <p:cNvSpPr txBox="1"/>
          <p:nvPr/>
        </p:nvSpPr>
        <p:spPr>
          <a:xfrm>
            <a:off x="1134095" y="1593928"/>
            <a:ext cx="422968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스펙트럼별 사용자 테스트 설계 방법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73F2DBAC-A965-40EB-D3C6-6D195124F57A}"/>
              </a:ext>
            </a:extLst>
          </p:cNvPr>
          <p:cNvGrpSpPr/>
          <p:nvPr/>
        </p:nvGrpSpPr>
        <p:grpSpPr>
          <a:xfrm>
            <a:off x="4730658" y="2905542"/>
            <a:ext cx="6465835" cy="463460"/>
            <a:chOff x="3965516" y="2790917"/>
            <a:chExt cx="6465835" cy="4634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27897C-23E2-3C3C-DBB2-92625C040DB9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깊이 있는 질문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으로 </a:t>
              </a: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해결 실마리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발견 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31B34577-DEB0-99F1-F627-F69DA7DF01D6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4" name="원호 13">
                <a:extLst>
                  <a:ext uri="{FF2B5EF4-FFF2-40B4-BE49-F238E27FC236}">
                    <a16:creationId xmlns:a16="http://schemas.microsoft.com/office/drawing/2014/main" id="{0A7F341B-CE33-D8D6-01F2-328E9984148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84A36EE7-32AC-893C-D45F-B196316D99C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0EA43F26-D524-77C0-0C60-AB2834EE526D}"/>
              </a:ext>
            </a:extLst>
          </p:cNvPr>
          <p:cNvSpPr/>
          <p:nvPr/>
        </p:nvSpPr>
        <p:spPr>
          <a:xfrm>
            <a:off x="7976585" y="2213678"/>
            <a:ext cx="3307941" cy="54337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정성적 테스트</a:t>
            </a:r>
            <a:endParaRPr lang="en-US" altLang="ko-KR" sz="24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B2EB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22D60D5F-BEEA-6137-5025-62FBD9984B25}"/>
              </a:ext>
            </a:extLst>
          </p:cNvPr>
          <p:cNvSpPr/>
          <p:nvPr/>
        </p:nvSpPr>
        <p:spPr>
          <a:xfrm>
            <a:off x="7976584" y="2206979"/>
            <a:ext cx="3307941" cy="543377"/>
          </a:xfrm>
          <a:prstGeom prst="roundRect">
            <a:avLst/>
          </a:prstGeom>
          <a:solidFill>
            <a:srgbClr val="C2CAED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정성적 테스트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4AF90-5C52-C231-A76B-EFD050256B62}"/>
              </a:ext>
            </a:extLst>
          </p:cNvPr>
          <p:cNvSpPr txBox="1"/>
          <p:nvPr/>
        </p:nvSpPr>
        <p:spPr>
          <a:xfrm rot="21293598" flipH="1">
            <a:off x="8129755" y="3338533"/>
            <a:ext cx="3020722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결합하여 삼각검증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459FFDA-89ED-B56E-66B9-8146A019AF29}"/>
              </a:ext>
            </a:extLst>
          </p:cNvPr>
          <p:cNvGrpSpPr/>
          <p:nvPr/>
        </p:nvGrpSpPr>
        <p:grpSpPr>
          <a:xfrm>
            <a:off x="4865864" y="3981996"/>
            <a:ext cx="7002563" cy="1587497"/>
            <a:chOff x="1547337" y="4508469"/>
            <a:chExt cx="7002563" cy="15874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4B267A-637A-F5CC-E902-BAC7B44BA409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12636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완료율이 낮다는 정량 결과를 받은 경우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정성적 자료를 분석하여 병목의 성격 규정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정량적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+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정성적 테스트를 함께 해야 함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A6B3FF70-1707-8D10-535F-EFFC11CFEBE1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0694891C-64E3-ABE8-E6EB-E3A443CECD5F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9" name="사각형: 둥근 모서리 8">
                <a:extLst>
                  <a:ext uri="{FF2B5EF4-FFF2-40B4-BE49-F238E27FC236}">
                    <a16:creationId xmlns:a16="http://schemas.microsoft.com/office/drawing/2014/main" id="{8D47D320-25DA-1E6C-4C64-D48AAB8520CE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651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EBF14-EAA7-BC9C-C072-EBF486E56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6ECF7AC7-861A-AF7A-86B7-B708E179E0FA}"/>
              </a:ext>
            </a:extLst>
          </p:cNvPr>
          <p:cNvSpPr/>
          <p:nvPr/>
        </p:nvSpPr>
        <p:spPr>
          <a:xfrm>
            <a:off x="1298695" y="2213678"/>
            <a:ext cx="3307941" cy="54337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실험실 테스트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CD37E89B-A29C-9723-6F1D-BDE422843C33}"/>
              </a:ext>
            </a:extLst>
          </p:cNvPr>
          <p:cNvSpPr/>
          <p:nvPr/>
        </p:nvSpPr>
        <p:spPr>
          <a:xfrm>
            <a:off x="1298695" y="2206979"/>
            <a:ext cx="3307941" cy="543377"/>
          </a:xfrm>
          <a:prstGeom prst="roundRect">
            <a:avLst/>
          </a:prstGeom>
          <a:solidFill>
            <a:srgbClr val="C2CAED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실험실 테스트</a:t>
            </a:r>
            <a:endParaRPr lang="en-US" altLang="ko-KR" sz="24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B2EB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0618E5C-160A-AE6D-7930-BA6ABE47DFEC}"/>
              </a:ext>
            </a:extLst>
          </p:cNvPr>
          <p:cNvSpPr txBox="1"/>
          <p:nvPr/>
        </p:nvSpPr>
        <p:spPr>
          <a:xfrm>
            <a:off x="778495" y="673792"/>
            <a:ext cx="31665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유형의 스펙트럼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12458A9-6656-9F22-3A58-629F8EC810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603CD7-2BDA-7D48-430C-F7C2AFAA9313}"/>
              </a:ext>
            </a:extLst>
          </p:cNvPr>
          <p:cNvSpPr txBox="1"/>
          <p:nvPr/>
        </p:nvSpPr>
        <p:spPr>
          <a:xfrm>
            <a:off x="1134095" y="1593928"/>
            <a:ext cx="422968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스펙트럼별 사용자 테스트 설계 방법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7CE49018-4464-2FC7-C37D-7A5766748188}"/>
              </a:ext>
            </a:extLst>
          </p:cNvPr>
          <p:cNvGrpSpPr/>
          <p:nvPr/>
        </p:nvGrpSpPr>
        <p:grpSpPr>
          <a:xfrm>
            <a:off x="1654949" y="2905542"/>
            <a:ext cx="6465835" cy="463460"/>
            <a:chOff x="3965516" y="2790917"/>
            <a:chExt cx="6465835" cy="4634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7D143F-958A-2468-B231-AF856581568C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실험실 테스트의 강점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변수 통제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EC66FBBE-F1DB-1251-88A3-71178863C89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4" name="원호 13">
                <a:extLst>
                  <a:ext uri="{FF2B5EF4-FFF2-40B4-BE49-F238E27FC236}">
                    <a16:creationId xmlns:a16="http://schemas.microsoft.com/office/drawing/2014/main" id="{07EFC999-5386-B42C-1977-B12AAB35418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3A3C20E5-CE5E-CEB0-2DB1-DDCE490D43C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2CDE60E8-168C-782C-885F-425CF1EE4168}"/>
              </a:ext>
            </a:extLst>
          </p:cNvPr>
          <p:cNvGrpSpPr/>
          <p:nvPr/>
        </p:nvGrpSpPr>
        <p:grpSpPr>
          <a:xfrm>
            <a:off x="1654949" y="3448561"/>
            <a:ext cx="6465835" cy="463460"/>
            <a:chOff x="3965516" y="2790917"/>
            <a:chExt cx="6465835" cy="4634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2704E1-283C-E27C-14A4-DDD5FEE841B9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관찰과 녹화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시선 추적 등 </a:t>
              </a: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도구 활용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용이</a:t>
              </a:r>
              <a:endParaRPr lang="ko-KR" altLang="en-US" sz="2000" spc="-7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EC8FE9B5-79FE-A299-E8C0-B7508891805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9" name="원호 18">
                <a:extLst>
                  <a:ext uri="{FF2B5EF4-FFF2-40B4-BE49-F238E27FC236}">
                    <a16:creationId xmlns:a16="http://schemas.microsoft.com/office/drawing/2014/main" id="{EB075EA0-DED6-D259-538D-0DBC40BF56D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01A09CE9-D19D-435C-80A6-1A99FFBED0F0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A63057E6-4FBB-04C1-AAB3-A95FDB29926E}"/>
              </a:ext>
            </a:extLst>
          </p:cNvPr>
          <p:cNvSpPr/>
          <p:nvPr/>
        </p:nvSpPr>
        <p:spPr>
          <a:xfrm>
            <a:off x="4900876" y="2213678"/>
            <a:ext cx="3307941" cy="54337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현장 테스트</a:t>
            </a:r>
            <a:endParaRPr lang="en-US" altLang="ko-KR" sz="24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B2EB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C6CCC8A-4781-BC5B-5552-22A53E0B3684}"/>
              </a:ext>
            </a:extLst>
          </p:cNvPr>
          <p:cNvGrpSpPr/>
          <p:nvPr/>
        </p:nvGrpSpPr>
        <p:grpSpPr>
          <a:xfrm>
            <a:off x="1654949" y="3961299"/>
            <a:ext cx="6465835" cy="463460"/>
            <a:chOff x="3965516" y="2790917"/>
            <a:chExt cx="6465835" cy="46346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4F3203-3075-D31E-162D-5805FB2711CC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실험실 테스트의 단점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인위성</a:t>
              </a:r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DB7547FE-FC18-04C4-55A6-39BB4708268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8" name="원호 27">
                <a:extLst>
                  <a:ext uri="{FF2B5EF4-FFF2-40B4-BE49-F238E27FC236}">
                    <a16:creationId xmlns:a16="http://schemas.microsoft.com/office/drawing/2014/main" id="{90C97214-E653-B48B-850D-68ED42805D4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D3D60791-E6CA-40CC-707B-4AB5395978B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225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084B0-F234-8DD6-9C03-3450AD8AD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1D22768F-CFCC-6EB6-BED8-A88D04A5B7F0}"/>
              </a:ext>
            </a:extLst>
          </p:cNvPr>
          <p:cNvSpPr/>
          <p:nvPr/>
        </p:nvSpPr>
        <p:spPr>
          <a:xfrm>
            <a:off x="1298695" y="2213678"/>
            <a:ext cx="3307941" cy="54337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실험실 테스트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7D56030-F25D-CBA6-86A8-943D70E36C55}"/>
              </a:ext>
            </a:extLst>
          </p:cNvPr>
          <p:cNvSpPr txBox="1"/>
          <p:nvPr/>
        </p:nvSpPr>
        <p:spPr>
          <a:xfrm>
            <a:off x="778495" y="673792"/>
            <a:ext cx="31665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유형의 스펙트럼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82B4169-2E12-778C-8399-F6D9624163F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6BDEE7-7FB0-82E0-4B36-E78778AED279}"/>
              </a:ext>
            </a:extLst>
          </p:cNvPr>
          <p:cNvSpPr txBox="1"/>
          <p:nvPr/>
        </p:nvSpPr>
        <p:spPr>
          <a:xfrm>
            <a:off x="1134095" y="1593928"/>
            <a:ext cx="422968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스펙트럼별 사용자 테스트 설계 방법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264471E-3D82-1A9B-DA69-8EE020CF1F57}"/>
              </a:ext>
            </a:extLst>
          </p:cNvPr>
          <p:cNvGrpSpPr/>
          <p:nvPr/>
        </p:nvGrpSpPr>
        <p:grpSpPr>
          <a:xfrm>
            <a:off x="1654949" y="2905542"/>
            <a:ext cx="6465835" cy="463460"/>
            <a:chOff x="3965516" y="2790917"/>
            <a:chExt cx="6465835" cy="4634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F29B6B5-B7BE-0692-EE49-87B4BD89E211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실제 맥락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 그대로 반영</a:t>
              </a:r>
              <a:endParaRPr lang="ko-KR" altLang="en-US" sz="2000" spc="-7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2F20D452-FB2A-B83D-A0D1-206D498D33F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4" name="원호 13">
                <a:extLst>
                  <a:ext uri="{FF2B5EF4-FFF2-40B4-BE49-F238E27FC236}">
                    <a16:creationId xmlns:a16="http://schemas.microsoft.com/office/drawing/2014/main" id="{F4618A48-59FB-827B-2135-357496525E1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C4CA07CF-E419-B6AE-5F35-03B526DFAA20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039E12E4-102F-51B8-3A0F-7A592CC34964}"/>
              </a:ext>
            </a:extLst>
          </p:cNvPr>
          <p:cNvGrpSpPr/>
          <p:nvPr/>
        </p:nvGrpSpPr>
        <p:grpSpPr>
          <a:xfrm>
            <a:off x="1654949" y="3448561"/>
            <a:ext cx="6465835" cy="463460"/>
            <a:chOff x="3965516" y="2790917"/>
            <a:chExt cx="6465835" cy="4634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BBCE31-AB61-605D-F768-90A0D35D0F51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현실 변수를 포착할 수 있지만 </a:t>
              </a: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통제가 어렵고 비용</a:t>
              </a:r>
              <a:r>
                <a:rPr lang="en-US" altLang="ko-KR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·</a:t>
              </a: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시간 ↑</a:t>
              </a: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4CCA2939-8C76-EE3F-A081-427BECDE855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9" name="원호 18">
                <a:extLst>
                  <a:ext uri="{FF2B5EF4-FFF2-40B4-BE49-F238E27FC236}">
                    <a16:creationId xmlns:a16="http://schemas.microsoft.com/office/drawing/2014/main" id="{CA2D6D5D-70DC-7F9F-6E38-1BDDFE932FB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BD90A265-0925-09EE-F308-2AE829A652F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9CBA08AE-0EA5-9F3A-BFE7-926C99B89AFC}"/>
              </a:ext>
            </a:extLst>
          </p:cNvPr>
          <p:cNvSpPr/>
          <p:nvPr/>
        </p:nvSpPr>
        <p:spPr>
          <a:xfrm>
            <a:off x="4900876" y="2213678"/>
            <a:ext cx="3307941" cy="54337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현장 테스트</a:t>
            </a:r>
            <a:endParaRPr lang="en-US" altLang="ko-KR" sz="24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B2EB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88C489D4-5893-FC2D-49B7-05FB9C328892}"/>
              </a:ext>
            </a:extLst>
          </p:cNvPr>
          <p:cNvSpPr/>
          <p:nvPr/>
        </p:nvSpPr>
        <p:spPr>
          <a:xfrm>
            <a:off x="4900875" y="2206979"/>
            <a:ext cx="3307941" cy="543377"/>
          </a:xfrm>
          <a:prstGeom prst="roundRect">
            <a:avLst/>
          </a:prstGeom>
          <a:solidFill>
            <a:srgbClr val="C2CAED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현장 테스트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8428DC-DDD1-8C1C-46C1-3CC9B15E1E1D}"/>
              </a:ext>
            </a:extLst>
          </p:cNvPr>
          <p:cNvSpPr txBox="1"/>
          <p:nvPr/>
        </p:nvSpPr>
        <p:spPr>
          <a:xfrm rot="21293598" flipH="1">
            <a:off x="3595020" y="4067087"/>
            <a:ext cx="547611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실험실에서 가설 축소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현장에서 가설 검증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53C6756-80B7-AB94-9CAC-F8511EAC73C6}"/>
              </a:ext>
            </a:extLst>
          </p:cNvPr>
          <p:cNvGrpSpPr/>
          <p:nvPr/>
        </p:nvGrpSpPr>
        <p:grpSpPr>
          <a:xfrm>
            <a:off x="1790155" y="4686303"/>
            <a:ext cx="7002563" cy="1587497"/>
            <a:chOff x="1547337" y="4508469"/>
            <a:chExt cx="7002563" cy="15874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C84BD4-0692-90B4-5F71-22E1DD96E227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12636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버스 정류장 정보 개선 프로젝트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실험실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모형으로 동선 및 정보 구조 검증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현장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인지 속도 및 선택 오류 측정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63BEF2E5-2899-6A9C-953B-971C2F644C05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C1D8A2BA-1342-6E04-8B17-FD1354D324ED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98D7BF9B-4993-01AE-711A-5399A1168F52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16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59D37C-784A-BDE8-EEE1-0AA4A3D0E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1AF0DFF-D5FE-A227-904E-C43545D37BE5}"/>
              </a:ext>
            </a:extLst>
          </p:cNvPr>
          <p:cNvSpPr txBox="1"/>
          <p:nvPr/>
        </p:nvSpPr>
        <p:spPr>
          <a:xfrm>
            <a:off x="778495" y="673792"/>
            <a:ext cx="31665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유형의 스펙트럼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CF3F516-F1FB-8D00-C9B7-22A98DEA97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D1ACA7-DC78-210B-E6E2-67BAD9118E3E}"/>
              </a:ext>
            </a:extLst>
          </p:cNvPr>
          <p:cNvSpPr txBox="1"/>
          <p:nvPr/>
        </p:nvSpPr>
        <p:spPr>
          <a:xfrm>
            <a:off x="1134095" y="1593928"/>
            <a:ext cx="20864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표본에 대한 원칙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7BC09-AB87-C9E7-94E2-49D99B537116}"/>
              </a:ext>
            </a:extLst>
          </p:cNvPr>
          <p:cNvSpPr txBox="1"/>
          <p:nvPr/>
        </p:nvSpPr>
        <p:spPr>
          <a:xfrm flipH="1">
            <a:off x="1226007" y="2327420"/>
            <a:ext cx="7294537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 ‘사람 </a:t>
            </a:r>
            <a:r>
              <a:rPr lang="ko-KR" altLang="en-US" sz="2400" spc="-8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수’가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 아니라 ‘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경우의 </a:t>
            </a:r>
            <a:r>
              <a:rPr lang="ko-KR" altLang="en-US" sz="2400" spc="-8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수</a:t>
            </a:r>
            <a:r>
              <a:rPr lang="ko-KR" altLang="en-US" sz="2400" spc="-8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’에서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 대표성 발견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6B97B-9929-99F2-3115-ACE8385A7E14}"/>
              </a:ext>
            </a:extLst>
          </p:cNvPr>
          <p:cNvSpPr txBox="1"/>
          <p:nvPr/>
        </p:nvSpPr>
        <p:spPr>
          <a:xfrm flipH="1">
            <a:off x="1226007" y="3143357"/>
            <a:ext cx="7294537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평균 이용자 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+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극단 사용자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포함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03853677-8FD1-38E1-7D3C-A5B98CD2026E}"/>
              </a:ext>
            </a:extLst>
          </p:cNvPr>
          <p:cNvGrpSpPr/>
          <p:nvPr/>
        </p:nvGrpSpPr>
        <p:grpSpPr>
          <a:xfrm>
            <a:off x="4959927" y="3650886"/>
            <a:ext cx="4475017" cy="610917"/>
            <a:chOff x="4156364" y="4052455"/>
            <a:chExt cx="4475017" cy="610917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3A8427ED-A74E-FEF9-22E4-08CB133F8AE5}"/>
                </a:ext>
              </a:extLst>
            </p:cNvPr>
            <p:cNvSpPr/>
            <p:nvPr/>
          </p:nvSpPr>
          <p:spPr>
            <a:xfrm>
              <a:off x="4156364" y="4052455"/>
              <a:ext cx="304800" cy="401781"/>
            </a:xfrm>
            <a:custGeom>
              <a:avLst/>
              <a:gdLst>
                <a:gd name="connsiteX0" fmla="*/ 0 w 304800"/>
                <a:gd name="connsiteY0" fmla="*/ 0 h 401781"/>
                <a:gd name="connsiteX1" fmla="*/ 0 w 304800"/>
                <a:gd name="connsiteY1" fmla="*/ 401781 h 401781"/>
                <a:gd name="connsiteX2" fmla="*/ 304800 w 304800"/>
                <a:gd name="connsiteY2" fmla="*/ 401781 h 40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401781">
                  <a:moveTo>
                    <a:pt x="0" y="0"/>
                  </a:moveTo>
                  <a:lnTo>
                    <a:pt x="0" y="401781"/>
                  </a:lnTo>
                  <a:lnTo>
                    <a:pt x="304800" y="401781"/>
                  </a:lnTo>
                </a:path>
              </a:pathLst>
            </a:custGeom>
            <a:noFill/>
            <a:ln>
              <a:solidFill>
                <a:srgbClr val="0B2EB7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27152E-07B8-41D9-179B-D4BF0B93F80E}"/>
                </a:ext>
              </a:extLst>
            </p:cNvPr>
            <p:cNvSpPr txBox="1"/>
            <p:nvPr/>
          </p:nvSpPr>
          <p:spPr>
            <a:xfrm>
              <a:off x="4461164" y="4199912"/>
              <a:ext cx="417021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초보자</a:t>
              </a:r>
              <a:r>
                <a:rPr lang="en-US" altLang="ko-KR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 err="1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숙련자</a:t>
              </a:r>
              <a:r>
                <a:rPr lang="en-US" altLang="ko-KR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 err="1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저연결</a:t>
              </a: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환경 사용자 등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8E45A45-4B18-D5AF-8C46-11AA83601F51}"/>
              </a:ext>
            </a:extLst>
          </p:cNvPr>
          <p:cNvSpPr txBox="1"/>
          <p:nvPr/>
        </p:nvSpPr>
        <p:spPr>
          <a:xfrm flipH="1">
            <a:off x="1226007" y="4532154"/>
            <a:ext cx="7294537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정량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–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정성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–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맥락 메모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한 장의 로그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A0D10C-0B6A-A00A-900D-B8F21F6DB4D1}"/>
              </a:ext>
            </a:extLst>
          </p:cNvPr>
          <p:cNvSpPr txBox="1"/>
          <p:nvPr/>
        </p:nvSpPr>
        <p:spPr>
          <a:xfrm flipH="1">
            <a:off x="1226007" y="5297284"/>
            <a:ext cx="7294537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문제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–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원인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–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가설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–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개선안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–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다음 실험으로 정리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690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046C6-09C7-F1EE-ADA1-C5056E907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444A2D1-806F-E20F-FA8D-B4A6B8AA46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1421220-75EF-936B-EACF-C4D49F934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AB61C6-9F88-B8A6-1C70-0C2D6713FBA8}"/>
              </a:ext>
            </a:extLst>
          </p:cNvPr>
          <p:cNvSpPr txBox="1"/>
          <p:nvPr/>
        </p:nvSpPr>
        <p:spPr>
          <a:xfrm>
            <a:off x="1660653" y="2529890"/>
            <a:ext cx="887069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테스트 참가자 선정의 과학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E44A3E45-2A2A-D3DE-6E27-E59932A8B340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D0D4BE1-E4A0-8798-C207-CB7480FBB4A1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196FFEDB-2CB9-9DE2-56BE-B68E2E5C7594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C79CCA4-E10E-9ADE-01B9-15E60B13C567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3C67040-2669-46C5-FA15-3EBA8BC09EDA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B0AB4739-ED59-2DB6-4767-14C832E89CD6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20A5F93-1ECE-219E-BDF9-C950BF5853C5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3F1EB3-1531-9E3B-37F1-1A6B6505846B}"/>
              </a:ext>
            </a:extLst>
          </p:cNvPr>
          <p:cNvSpPr txBox="1"/>
          <p:nvPr/>
        </p:nvSpPr>
        <p:spPr>
          <a:xfrm>
            <a:off x="6021351" y="1593371"/>
            <a:ext cx="46679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2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4A50152-14A4-1CCC-12B2-039D29C84492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CD45A9AC-6B12-C17F-9475-CF5AF376C33F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C4284330-27C6-7C76-B97F-14E7F365BB90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B1F87D26-E396-6121-680F-27EF8D7E8B12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F7A2DF56-EDE7-74DD-2360-B4A8D3ED8F8D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1DA5971B-DAFA-D907-2BB9-8F84BBEA4646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B43B43D6-2679-26BC-C1CB-E781FEBC9DCF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9E1485E1-F70A-8457-9879-E7AFAC178628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34641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519B3-DDC3-8705-D326-AF541A571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789E454-57B6-E229-B692-A2EF980628E2}"/>
              </a:ext>
            </a:extLst>
          </p:cNvPr>
          <p:cNvSpPr txBox="1"/>
          <p:nvPr/>
        </p:nvSpPr>
        <p:spPr>
          <a:xfrm>
            <a:off x="778495" y="673792"/>
            <a:ext cx="35788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참가자 선정의 과학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C16F8A-4EF3-1DF8-E948-638F1AD3BDEB}"/>
              </a:ext>
            </a:extLst>
          </p:cNvPr>
          <p:cNvSpPr txBox="1"/>
          <p:nvPr/>
        </p:nvSpPr>
        <p:spPr>
          <a:xfrm>
            <a:off x="1134095" y="1593928"/>
            <a:ext cx="234230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참가자 선정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DE73F3D-9B91-0D68-6B2C-FD35CA0D2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1B4327E4-1B4D-5603-A2DA-14B73F72331C}"/>
              </a:ext>
            </a:extLst>
          </p:cNvPr>
          <p:cNvGrpSpPr/>
          <p:nvPr/>
        </p:nvGrpSpPr>
        <p:grpSpPr>
          <a:xfrm>
            <a:off x="7928245" y="2698905"/>
            <a:ext cx="3922084" cy="463460"/>
            <a:chOff x="3965516" y="2790917"/>
            <a:chExt cx="3922084" cy="4634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39FA073-5748-FCF6-5780-42E66A76B735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몇 명이 아닌 </a:t>
              </a: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누가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설계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96CA4A91-BC7F-6AA0-942A-6104EC65090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7" name="원호 6">
                <a:extLst>
                  <a:ext uri="{FF2B5EF4-FFF2-40B4-BE49-F238E27FC236}">
                    <a16:creationId xmlns:a16="http://schemas.microsoft.com/office/drawing/2014/main" id="{62FCFB7D-DCE5-0D68-90AB-5343E30DED8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0E81126F-3F7C-2107-17A9-83B08F70203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A9EBBDA-AAA5-5FE3-C0F0-3BE388E998DF}"/>
              </a:ext>
            </a:extLst>
          </p:cNvPr>
          <p:cNvGrpSpPr/>
          <p:nvPr/>
        </p:nvGrpSpPr>
        <p:grpSpPr>
          <a:xfrm>
            <a:off x="725373" y="2800143"/>
            <a:ext cx="2077940" cy="2077940"/>
            <a:chOff x="725373" y="2800143"/>
            <a:chExt cx="2077940" cy="2077940"/>
          </a:xfrm>
        </p:grpSpPr>
        <p:sp>
          <p:nvSpPr>
            <p:cNvPr id="10" name="사각형: 잘린 대각선 방향 모서리 9">
              <a:extLst>
                <a:ext uri="{FF2B5EF4-FFF2-40B4-BE49-F238E27FC236}">
                  <a16:creationId xmlns:a16="http://schemas.microsoft.com/office/drawing/2014/main" id="{E07B7775-485F-DE09-1D1B-345203AF311B}"/>
                </a:ext>
              </a:extLst>
            </p:cNvPr>
            <p:cNvSpPr/>
            <p:nvPr/>
          </p:nvSpPr>
          <p:spPr>
            <a:xfrm>
              <a:off x="725373" y="2800143"/>
              <a:ext cx="2077940" cy="2077940"/>
            </a:xfrm>
            <a:prstGeom prst="snip2DiagRect">
              <a:avLst>
                <a:gd name="adj1" fmla="val 19886"/>
                <a:gd name="adj2" fmla="val 0"/>
              </a:avLst>
            </a:prstGeom>
            <a:gradFill>
              <a:gsLst>
                <a:gs pos="0">
                  <a:srgbClr val="0B2EB7">
                    <a:alpha val="30000"/>
                  </a:srgbClr>
                </a:gs>
                <a:gs pos="100000">
                  <a:srgbClr val="9A5CC8">
                    <a:alpha val="30000"/>
                  </a:srgbClr>
                </a:gs>
              </a:gsLst>
              <a:lin ang="2700000" scaled="0"/>
            </a:gradFill>
            <a:ln w="2540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F6F5EC1A-892E-6B37-E42D-1F6AE53679A3}"/>
                </a:ext>
              </a:extLst>
            </p:cNvPr>
            <p:cNvSpPr/>
            <p:nvPr/>
          </p:nvSpPr>
          <p:spPr>
            <a:xfrm>
              <a:off x="855865" y="2930635"/>
              <a:ext cx="1816956" cy="1816956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C42CDF-443D-1277-37FB-BB15AEF6C76E}"/>
                </a:ext>
              </a:extLst>
            </p:cNvPr>
            <p:cNvSpPr txBox="1"/>
            <p:nvPr/>
          </p:nvSpPr>
          <p:spPr>
            <a:xfrm>
              <a:off x="778495" y="3580260"/>
              <a:ext cx="1894327" cy="532453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600" b="0" i="0" u="none" strike="noStrike" kern="1200" cap="none" spc="-8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srgbClr val="072087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정책</a:t>
              </a:r>
              <a:endParaRPr kumimoji="0" lang="en-US" altLang="ko-KR" sz="2600" b="0" i="0" u="none" strike="noStrike" kern="1200" cap="none" spc="-8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srgbClr val="072087"/>
                </a:solidFill>
                <a:effectLst/>
                <a:uLnTx/>
                <a:uFillTx/>
                <a:latin typeface="카페24 아네모네에어" pitchFamily="2" charset="-127"/>
                <a:ea typeface="카페24 아네모네에어" pitchFamily="2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32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42375-96AE-E2B5-291E-4A6018F2C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7E67983-53C7-AA69-7DC6-251C102174D7}"/>
              </a:ext>
            </a:extLst>
          </p:cNvPr>
          <p:cNvSpPr txBox="1"/>
          <p:nvPr/>
        </p:nvSpPr>
        <p:spPr>
          <a:xfrm>
            <a:off x="778495" y="673792"/>
            <a:ext cx="35788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참가자 선정의 과학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FCB68-5B61-8834-5856-3AA7BD094931}"/>
              </a:ext>
            </a:extLst>
          </p:cNvPr>
          <p:cNvSpPr txBox="1"/>
          <p:nvPr/>
        </p:nvSpPr>
        <p:spPr>
          <a:xfrm>
            <a:off x="1134095" y="1593928"/>
            <a:ext cx="234230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참가자 선정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12B54E7-7031-6786-633C-B2E8228FB40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DB79DB89-00FC-1446-4A9A-7652F79FB6DB}"/>
              </a:ext>
            </a:extLst>
          </p:cNvPr>
          <p:cNvSpPr txBox="1"/>
          <p:nvPr/>
        </p:nvSpPr>
        <p:spPr>
          <a:xfrm>
            <a:off x="945424" y="5535900"/>
            <a:ext cx="10359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3200" b="1" dirty="0">
                <a:solidFill>
                  <a:srgbClr val="7A52C4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대표성</a:t>
            </a:r>
            <a:r>
              <a:rPr lang="ko-KR" altLang="en-US" sz="28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은 사람 수가 아니라 </a:t>
            </a:r>
            <a:r>
              <a:rPr lang="ko-KR" altLang="en-US" sz="3200" b="1" dirty="0">
                <a:solidFill>
                  <a:srgbClr val="7A52C4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다양성</a:t>
            </a:r>
            <a:r>
              <a:rPr lang="ko-KR" altLang="en-US" sz="28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에서 나온다</a:t>
            </a:r>
            <a:r>
              <a:rPr lang="en-US" altLang="ko-KR" sz="28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ko-KR" altLang="en-US" sz="280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FBBBF17F-4DAE-6A6D-EF49-922A5F87DFE0}"/>
              </a:ext>
            </a:extLst>
          </p:cNvPr>
          <p:cNvGrpSpPr/>
          <p:nvPr/>
        </p:nvGrpSpPr>
        <p:grpSpPr>
          <a:xfrm>
            <a:off x="1407233" y="2238682"/>
            <a:ext cx="2935833" cy="2963699"/>
            <a:chOff x="1407233" y="2238682"/>
            <a:chExt cx="2935833" cy="2963699"/>
          </a:xfrm>
        </p:grpSpPr>
        <p:sp>
          <p:nvSpPr>
            <p:cNvPr id="41" name="사각형: 둥근 모서리 40">
              <a:extLst>
                <a:ext uri="{FF2B5EF4-FFF2-40B4-BE49-F238E27FC236}">
                  <a16:creationId xmlns:a16="http://schemas.microsoft.com/office/drawing/2014/main" id="{360F0272-6C47-B1AD-8ED9-595716D5411E}"/>
                </a:ext>
              </a:extLst>
            </p:cNvPr>
            <p:cNvSpPr/>
            <p:nvPr/>
          </p:nvSpPr>
          <p:spPr>
            <a:xfrm>
              <a:off x="1407233" y="2238682"/>
              <a:ext cx="2935833" cy="296369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C2DA8AF-2309-52DC-2E3C-713FABEA1D88}"/>
                </a:ext>
              </a:extLst>
            </p:cNvPr>
            <p:cNvSpPr txBox="1"/>
            <p:nvPr/>
          </p:nvSpPr>
          <p:spPr>
            <a:xfrm>
              <a:off x="1430349" y="3410575"/>
              <a:ext cx="2889603" cy="1205073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복잡 과업의 경로 최적화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기초 과업의 이해</a:t>
              </a:r>
              <a: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진입 </a:t>
              </a:r>
              <a:b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실패 지점 수집</a:t>
              </a:r>
              <a:endParaRPr kumimoji="0" lang="en-US" altLang="ko-KR" sz="1900" b="0" i="0" u="none" strike="noStrike" kern="1200" cap="none" spc="-7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F1CD862-2A80-220C-2066-BADD693C3B17}"/>
                </a:ext>
              </a:extLst>
            </p:cNvPr>
            <p:cNvSpPr txBox="1"/>
            <p:nvPr/>
          </p:nvSpPr>
          <p:spPr>
            <a:xfrm>
              <a:off x="1709121" y="2368059"/>
              <a:ext cx="2332059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극단 사용자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49530CB-1AA1-775C-7458-213C1A1CE01C}"/>
                </a:ext>
              </a:extLst>
            </p:cNvPr>
            <p:cNvSpPr txBox="1"/>
            <p:nvPr/>
          </p:nvSpPr>
          <p:spPr>
            <a:xfrm>
              <a:off x="2012936" y="2908749"/>
              <a:ext cx="1769715" cy="4078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Extreme Users</a:t>
              </a:r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EB9E0762-A676-C9BB-01AE-846455923762}"/>
              </a:ext>
            </a:extLst>
          </p:cNvPr>
          <p:cNvGrpSpPr/>
          <p:nvPr/>
        </p:nvGrpSpPr>
        <p:grpSpPr>
          <a:xfrm>
            <a:off x="4504058" y="2238682"/>
            <a:ext cx="2935833" cy="2963699"/>
            <a:chOff x="4504058" y="2238682"/>
            <a:chExt cx="2935833" cy="2963699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ECD216DE-8F90-2487-8AD2-C98048A08EA4}"/>
                </a:ext>
              </a:extLst>
            </p:cNvPr>
            <p:cNvSpPr/>
            <p:nvPr/>
          </p:nvSpPr>
          <p:spPr>
            <a:xfrm>
              <a:off x="4504058" y="2238682"/>
              <a:ext cx="2935833" cy="296369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9A5CC8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3D68D45-1F80-508A-1E51-A54B55B855F9}"/>
                </a:ext>
              </a:extLst>
            </p:cNvPr>
            <p:cNvSpPr txBox="1"/>
            <p:nvPr/>
          </p:nvSpPr>
          <p:spPr>
            <a:xfrm>
              <a:off x="4614823" y="3383076"/>
              <a:ext cx="2714302" cy="8249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인구 다수를 대표하는 경험 관찰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02CF199-223D-8D21-C472-47F66C58A6FA}"/>
                </a:ext>
              </a:extLst>
            </p:cNvPr>
            <p:cNvSpPr txBox="1"/>
            <p:nvPr/>
          </p:nvSpPr>
          <p:spPr>
            <a:xfrm>
              <a:off x="4504060" y="2364364"/>
              <a:ext cx="2935831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  <a:t>주류 사용자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74EF11E-74CB-1104-66A3-C1A6B20FF386}"/>
                </a:ext>
              </a:extLst>
            </p:cNvPr>
            <p:cNvSpPr txBox="1"/>
            <p:nvPr/>
          </p:nvSpPr>
          <p:spPr>
            <a:xfrm>
              <a:off x="5228822" y="2908749"/>
              <a:ext cx="1486304" cy="4078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Mainstream</a:t>
              </a: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A1FE086F-BA7C-7319-9296-42D78B20465D}"/>
              </a:ext>
            </a:extLst>
          </p:cNvPr>
          <p:cNvGrpSpPr/>
          <p:nvPr/>
        </p:nvGrpSpPr>
        <p:grpSpPr>
          <a:xfrm>
            <a:off x="7615758" y="2238682"/>
            <a:ext cx="2935833" cy="2963699"/>
            <a:chOff x="7615758" y="2238682"/>
            <a:chExt cx="2935833" cy="2963699"/>
          </a:xfrm>
        </p:grpSpPr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4CF18379-68E2-40E9-473D-E8B20B0EC55C}"/>
                </a:ext>
              </a:extLst>
            </p:cNvPr>
            <p:cNvSpPr/>
            <p:nvPr/>
          </p:nvSpPr>
          <p:spPr>
            <a:xfrm>
              <a:off x="7615758" y="2238682"/>
              <a:ext cx="2935833" cy="2963699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0B2EB7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998C2AD-607A-A2A2-C184-0D0EE15F7D62}"/>
                </a:ext>
              </a:extLst>
            </p:cNvPr>
            <p:cNvSpPr txBox="1"/>
            <p:nvPr/>
          </p:nvSpPr>
          <p:spPr>
            <a:xfrm>
              <a:off x="7638874" y="3410575"/>
              <a:ext cx="2889603" cy="1205073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포용성의 결함을 </a:t>
              </a:r>
              <a:b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조기 파악하여 </a:t>
              </a:r>
              <a:b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큰 수정 비용 절감</a:t>
              </a:r>
              <a:endParaRPr kumimoji="0" lang="en-US" altLang="ko-KR" sz="1900" b="0" i="0" u="none" strike="noStrike" kern="1200" cap="none" spc="-7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19B4724-35FF-E8AF-5D3B-FE212A523953}"/>
                </a:ext>
              </a:extLst>
            </p:cNvPr>
            <p:cNvSpPr txBox="1"/>
            <p:nvPr/>
          </p:nvSpPr>
          <p:spPr>
            <a:xfrm>
              <a:off x="7917646" y="2368059"/>
              <a:ext cx="2332059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 err="1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엣지</a:t>
              </a: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B2EB7"/>
                  </a:solidFill>
                  <a:latin typeface="카페24 아네모네" pitchFamily="2" charset="-127"/>
                  <a:ea typeface="카페24 아네모네" pitchFamily="2" charset="-127"/>
                </a:rPr>
                <a:t> 케이스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74C3D73-2D16-59DA-B1AD-D2B879AA13F9}"/>
                </a:ext>
              </a:extLst>
            </p:cNvPr>
            <p:cNvSpPr txBox="1"/>
            <p:nvPr/>
          </p:nvSpPr>
          <p:spPr>
            <a:xfrm>
              <a:off x="8354949" y="2908749"/>
              <a:ext cx="1457451" cy="4078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kumimoji="0" lang="en-US" altLang="ko-KR" sz="1700" b="0" i="0" u="none" strike="noStrike" kern="1200" cap="none" spc="-30" normalizeH="0" noProof="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Edge Cases</a:t>
              </a: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9DBD2308-16F9-79DF-5BB0-83F2593B1522}"/>
              </a:ext>
            </a:extLst>
          </p:cNvPr>
          <p:cNvSpPr txBox="1"/>
          <p:nvPr/>
        </p:nvSpPr>
        <p:spPr>
          <a:xfrm rot="21293598" flipH="1">
            <a:off x="5111606" y="4339795"/>
            <a:ext cx="196878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평균적 효과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915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FFC1FA32-7EB2-8DA9-3E6A-C1870BC8D91C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07682DB8-D4EF-5275-7109-075451E75C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2FA952B8-8DFE-888F-A4F2-5B38C6FF81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B90E14E-1FB6-88E6-0E29-FCB8A75A44A9}"/>
              </a:ext>
            </a:extLst>
          </p:cNvPr>
          <p:cNvSpPr txBox="1"/>
          <p:nvPr/>
        </p:nvSpPr>
        <p:spPr>
          <a:xfrm>
            <a:off x="3939490" y="1355018"/>
            <a:ext cx="2196755" cy="6578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30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4741BE"/>
                </a:solidFill>
                <a:latin typeface="카페24 아네모네" pitchFamily="2" charset="-127"/>
                <a:ea typeface="카페24 아네모네" pitchFamily="2" charset="-127"/>
              </a:rPr>
              <a:t>사용자 테스트</a:t>
            </a:r>
            <a:endParaRPr lang="en-US" altLang="ko-KR" sz="30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4741BE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2285B5BD-73B4-5197-C3D2-8A49B396C58C}"/>
              </a:ext>
            </a:extLst>
          </p:cNvPr>
          <p:cNvSpPr/>
          <p:nvPr/>
        </p:nvSpPr>
        <p:spPr>
          <a:xfrm>
            <a:off x="1669474" y="2085889"/>
            <a:ext cx="6736786" cy="87205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단순 피드백을 넘어 </a:t>
            </a:r>
            <a:b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</a:br>
            <a:r>
              <a:rPr lang="ko-KR" altLang="en-US" sz="2000" spc="-70" dirty="0">
                <a:solidFill>
                  <a:srgbClr val="644BC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실제 맥락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에서의 </a:t>
            </a:r>
            <a:r>
              <a:rPr lang="ko-KR" altLang="en-US" sz="2000" spc="-70" dirty="0">
                <a:solidFill>
                  <a:srgbClr val="644BC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구체적 증거 수집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으로 진화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C05B0-3309-0208-656B-89624E1215EB}"/>
              </a:ext>
            </a:extLst>
          </p:cNvPr>
          <p:cNvSpPr txBox="1"/>
          <p:nvPr/>
        </p:nvSpPr>
        <p:spPr>
          <a:xfrm>
            <a:off x="3039811" y="3788747"/>
            <a:ext cx="5882516" cy="94051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marR="0" indent="-176213" fontAlgn="auto" latinLnBrk="0">
              <a:lnSpc>
                <a:spcPct val="130000"/>
              </a:lnSpc>
              <a:spcBef>
                <a:spcPts val="600"/>
              </a:spcBef>
              <a:buClr>
                <a:srgbClr val="0B2EB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첫 주 </a:t>
            </a:r>
            <a:r>
              <a:rPr lang="ko-KR" altLang="en-US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완료율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: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매우 낮은 수준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marR="0" indent="-176213" fontAlgn="auto" latinLnBrk="0">
              <a:lnSpc>
                <a:spcPct val="130000"/>
              </a:lnSpc>
              <a:spcBef>
                <a:spcPts val="600"/>
              </a:spcBef>
              <a:buClr>
                <a:srgbClr val="0B2EB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그 이유는 현실 맥락에서의 </a:t>
            </a:r>
            <a:r>
              <a:rPr lang="ko-KR" altLang="en-US" sz="2000" spc="-7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체계적 사용자 테스트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누락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85E4BB3-298D-2B25-8456-76A4BBB7ADC8}"/>
              </a:ext>
            </a:extLst>
          </p:cNvPr>
          <p:cNvGrpSpPr/>
          <p:nvPr/>
        </p:nvGrpSpPr>
        <p:grpSpPr>
          <a:xfrm>
            <a:off x="1330036" y="2957944"/>
            <a:ext cx="8014855" cy="2161309"/>
            <a:chOff x="1330036" y="2957944"/>
            <a:chExt cx="8014855" cy="216130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9A0757F-06D9-67A9-6301-C90DC07DF113}"/>
                </a:ext>
              </a:extLst>
            </p:cNvPr>
            <p:cNvSpPr txBox="1"/>
            <p:nvPr/>
          </p:nvSpPr>
          <p:spPr>
            <a:xfrm>
              <a:off x="3039811" y="3300368"/>
              <a:ext cx="6305080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1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년 넘게 준비해 민원 포털을 오픈한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00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지자체</a:t>
              </a:r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2B18DDD0-2C67-D13F-8AE1-799F9D27F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4F0EF"/>
                </a:clrFrom>
                <a:clrTo>
                  <a:srgbClr val="F4F0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0036" y="2957944"/>
              <a:ext cx="2161309" cy="2161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190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A492C-9E89-593E-7F03-63BAC2EAA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2C1A485-A911-7A5F-1CED-FE984004A65A}"/>
              </a:ext>
            </a:extLst>
          </p:cNvPr>
          <p:cNvSpPr txBox="1"/>
          <p:nvPr/>
        </p:nvSpPr>
        <p:spPr>
          <a:xfrm>
            <a:off x="778495" y="673792"/>
            <a:ext cx="35788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참가자 선정의 과학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39C0061-4724-645B-F827-BAC4093F0A2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91CB6E-D887-4E31-AA84-7BA74E1D60B2}"/>
              </a:ext>
            </a:extLst>
          </p:cNvPr>
          <p:cNvSpPr txBox="1"/>
          <p:nvPr/>
        </p:nvSpPr>
        <p:spPr>
          <a:xfrm>
            <a:off x="1134095" y="1593928"/>
            <a:ext cx="210089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과학적 모집 방식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5F33F4D-A8D8-5F93-6E45-BC75650DE682}"/>
              </a:ext>
            </a:extLst>
          </p:cNvPr>
          <p:cNvGrpSpPr/>
          <p:nvPr/>
        </p:nvGrpSpPr>
        <p:grpSpPr>
          <a:xfrm>
            <a:off x="1287594" y="2352132"/>
            <a:ext cx="6912509" cy="571286"/>
            <a:chOff x="1013127" y="1841927"/>
            <a:chExt cx="6912509" cy="5712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59BAC5-1BAE-0633-EB56-7C3A5A57B8C3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정교하게 </a:t>
              </a:r>
              <a:r>
                <a:rPr lang="ko-KR" altLang="en-US" sz="2400" spc="-8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스크리너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 설문 설계</a:t>
              </a:r>
            </a:p>
          </p:txBody>
        </p:sp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8B79283A-9B32-0087-BFB3-126141C39CB6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07FAA3B3-6064-C5E1-5AC1-CABCA9D81C46}"/>
              </a:ext>
            </a:extLst>
          </p:cNvPr>
          <p:cNvGrpSpPr/>
          <p:nvPr/>
        </p:nvGrpSpPr>
        <p:grpSpPr>
          <a:xfrm>
            <a:off x="1287594" y="3143357"/>
            <a:ext cx="6912509" cy="571286"/>
            <a:chOff x="1013127" y="1841927"/>
            <a:chExt cx="6912509" cy="5712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8CDCD6-71D7-C8BF-B2E2-AF70ADAD1122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상징적 보상 및 피드백 루프를 제공해 동기 강화</a:t>
              </a: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E9124C93-35DD-F9CC-8FBA-5DC965FD11BA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8845571E-0123-DBA2-62CE-5B8881A34EA6}"/>
              </a:ext>
            </a:extLst>
          </p:cNvPr>
          <p:cNvGrpSpPr/>
          <p:nvPr/>
        </p:nvGrpSpPr>
        <p:grpSpPr>
          <a:xfrm>
            <a:off x="1287594" y="3934583"/>
            <a:ext cx="6912509" cy="571286"/>
            <a:chOff x="1013127" y="1841927"/>
            <a:chExt cx="6912509" cy="5712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0A116D-0D0C-458D-C201-E6C6563D0206}"/>
                </a:ext>
              </a:extLst>
            </p:cNvPr>
            <p:cNvSpPr txBox="1"/>
            <p:nvPr/>
          </p:nvSpPr>
          <p:spPr>
            <a:xfrm>
              <a:off x="1013127" y="1841927"/>
              <a:ext cx="6912509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윤리 및 품질 고려</a:t>
              </a:r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4A73A0F2-7C6D-E153-97F0-E166ADCE3FB8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5437F81-5752-DD81-45E8-7D614149E071}"/>
              </a:ext>
            </a:extLst>
          </p:cNvPr>
          <p:cNvSpPr txBox="1"/>
          <p:nvPr/>
        </p:nvSpPr>
        <p:spPr>
          <a:xfrm>
            <a:off x="1972111" y="4648611"/>
            <a:ext cx="5821071" cy="132343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실험 참가자의 개인정보 보호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과업 난도 및 소요 시간 점검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spcAft>
                <a:spcPts val="600"/>
              </a:spcAft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관찰자와 </a:t>
            </a:r>
            <a:r>
              <a:rPr lang="ko-KR" altLang="en-US" sz="2000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인터뷰어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역할 분리 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관찰 편향 개선</a:t>
            </a:r>
            <a:endParaRPr lang="en-US" altLang="ko-KR" sz="2000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858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27600-6674-64C5-5F1D-60686A121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화살표: 아래쪽 8">
            <a:extLst>
              <a:ext uri="{FF2B5EF4-FFF2-40B4-BE49-F238E27FC236}">
                <a16:creationId xmlns:a16="http://schemas.microsoft.com/office/drawing/2014/main" id="{3389C22C-3613-A18E-368F-CB62CAF54870}"/>
              </a:ext>
            </a:extLst>
          </p:cNvPr>
          <p:cNvSpPr/>
          <p:nvPr/>
        </p:nvSpPr>
        <p:spPr>
          <a:xfrm>
            <a:off x="4537363" y="3068638"/>
            <a:ext cx="284019" cy="1263045"/>
          </a:xfrm>
          <a:prstGeom prst="downArrow">
            <a:avLst/>
          </a:prstGeom>
          <a:solidFill>
            <a:srgbClr val="0B2E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304C7CD-2BFF-DE1B-3BFE-93ADFFD3A380}"/>
              </a:ext>
            </a:extLst>
          </p:cNvPr>
          <p:cNvSpPr txBox="1"/>
          <p:nvPr/>
        </p:nvSpPr>
        <p:spPr>
          <a:xfrm>
            <a:off x="778495" y="673792"/>
            <a:ext cx="35788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참가자 선정의 과학</a:t>
            </a:r>
          </a:p>
        </p:txBody>
      </p:sp>
      <p:pic>
        <p:nvPicPr>
          <p:cNvPr id="4" name="그림 3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83B65A1-A27D-ADB0-FB02-EC739C7494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3849F4-22DC-737B-8F6D-EE52AB72A550}"/>
              </a:ext>
            </a:extLst>
          </p:cNvPr>
          <p:cNvSpPr txBox="1"/>
          <p:nvPr/>
        </p:nvSpPr>
        <p:spPr>
          <a:xfrm>
            <a:off x="1134095" y="1593928"/>
            <a:ext cx="184505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세션이 끝난 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00E08-3B80-6B8F-01D5-56EDAF5D4A93}"/>
              </a:ext>
            </a:extLst>
          </p:cNvPr>
          <p:cNvSpPr txBox="1"/>
          <p:nvPr/>
        </p:nvSpPr>
        <p:spPr>
          <a:xfrm flipH="1">
            <a:off x="1352403" y="5211545"/>
            <a:ext cx="665393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적은 비용으로 빠르게 학습하는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표본 전략 완성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 가능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9E695D-C608-FDCF-B195-47B790C0CD00}"/>
              </a:ext>
            </a:extLst>
          </p:cNvPr>
          <p:cNvSpPr txBox="1"/>
          <p:nvPr/>
        </p:nvSpPr>
        <p:spPr>
          <a:xfrm>
            <a:off x="1879978" y="2040204"/>
            <a:ext cx="5628966" cy="537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latinLnBrk="0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8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각 참가자별</a:t>
            </a:r>
            <a:endParaRPr lang="en-US" altLang="ko-KR" sz="2400" spc="-8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0AFFA55E-919B-D579-9C7F-A5B357820AA8}"/>
              </a:ext>
            </a:extLst>
          </p:cNvPr>
          <p:cNvSpPr/>
          <p:nvPr/>
        </p:nvSpPr>
        <p:spPr>
          <a:xfrm>
            <a:off x="1588813" y="2711935"/>
            <a:ext cx="6211296" cy="60929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행동 로그</a:t>
            </a:r>
            <a: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–</a:t>
            </a: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발화 요약</a:t>
            </a:r>
            <a: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–</a:t>
            </a: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맥락 메모</a:t>
            </a:r>
            <a:endParaRPr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45C57BC3-94FA-2AAA-C838-634870F3D241}"/>
              </a:ext>
            </a:extLst>
          </p:cNvPr>
          <p:cNvSpPr/>
          <p:nvPr/>
        </p:nvSpPr>
        <p:spPr>
          <a:xfrm>
            <a:off x="1588813" y="3451821"/>
            <a:ext cx="6211296" cy="60929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문제 → 원인 가설 → 개선안 → 다음 실험</a:t>
            </a:r>
            <a:endParaRPr lang="ko-KR" altLang="en-US" dirty="0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5EF733DC-7393-E0F9-60D8-FBE67DDD83E2}"/>
              </a:ext>
            </a:extLst>
          </p:cNvPr>
          <p:cNvSpPr/>
          <p:nvPr/>
        </p:nvSpPr>
        <p:spPr>
          <a:xfrm>
            <a:off x="1588813" y="4369690"/>
            <a:ext cx="6211296" cy="60929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다음 라운드 설계에 연결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6794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5" grpId="0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69899-12A1-20B9-6F24-6D0162B1E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EB39E3F-54A9-8FF4-5D3E-BD28490876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536B8AD-8AA0-597F-0673-4942803DD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75DD16-A050-9123-D331-E654E47C8E59}"/>
              </a:ext>
            </a:extLst>
          </p:cNvPr>
          <p:cNvSpPr txBox="1"/>
          <p:nvPr/>
        </p:nvSpPr>
        <p:spPr>
          <a:xfrm>
            <a:off x="1328511" y="2529890"/>
            <a:ext cx="953498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테스트 시나리오 작성의 기술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D77D2CD-3D52-E764-643F-226EFCD7ECD1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1786E329-F483-E2C6-ED3C-60ACB93D9A1E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913057FE-E6D4-B563-CFA2-039F10E4360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0240636D-7B5E-6AA9-84D0-379E2E159D9E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854BD051-26EE-8294-31B6-74F64AEE8CA6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A732B7D2-357E-8104-642C-C178B0B636F6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C31DB98-D288-F543-C71A-5730A1F77396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DE04F5-415D-5FFE-BAAD-59526C3908B2}"/>
              </a:ext>
            </a:extLst>
          </p:cNvPr>
          <p:cNvSpPr txBox="1"/>
          <p:nvPr/>
        </p:nvSpPr>
        <p:spPr>
          <a:xfrm>
            <a:off x="6014939" y="1593371"/>
            <a:ext cx="4796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3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E799A80D-2A7F-0B6F-C417-0758E1E26104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B0F2EEDE-6F4E-4118-E590-9559E126008B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F57470FA-B22A-5726-2C7A-C9DB5B72EACA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33A1AD81-800A-5CB1-572E-24AC52FFF86E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F55F5AC-32CF-5F29-24F9-326E0715D5AA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DE0E5333-0D49-6698-6715-76EF7F7FD6BB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100A5D58-B932-F4DE-9504-6E22BBE610C1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40D637F5-4B71-2FA7-740B-C24777EF0F7F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1156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DDD10-4406-B1E4-2660-32ECEE34F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3691A5E-08F2-816B-5538-74CBAC817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" b="15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CC30F86-1FF9-0A7D-2FC3-F3AD9D0B94BE}"/>
              </a:ext>
            </a:extLst>
          </p:cNvPr>
          <p:cNvSpPr/>
          <p:nvPr/>
        </p:nvSpPr>
        <p:spPr>
          <a:xfrm>
            <a:off x="0" y="0"/>
            <a:ext cx="4973782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 w="6350">
            <a:noFill/>
          </a:ln>
          <a:effectLst>
            <a:outerShdw blurRad="190500" dist="2540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E6A5B450-D21F-D3C2-6E5D-D4EF96BF2E16}"/>
              </a:ext>
            </a:extLst>
          </p:cNvPr>
          <p:cNvGrpSpPr/>
          <p:nvPr/>
        </p:nvGrpSpPr>
        <p:grpSpPr>
          <a:xfrm>
            <a:off x="346539" y="1290129"/>
            <a:ext cx="4391717" cy="1778509"/>
            <a:chOff x="7093703" y="713791"/>
            <a:chExt cx="4391717" cy="1778509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7CA336E-5D2F-99C8-16AD-807C04E4EDDB}"/>
                </a:ext>
              </a:extLst>
            </p:cNvPr>
            <p:cNvGrpSpPr/>
            <p:nvPr/>
          </p:nvGrpSpPr>
          <p:grpSpPr>
            <a:xfrm>
              <a:off x="7093703" y="713791"/>
              <a:ext cx="4391717" cy="463460"/>
              <a:chOff x="3965516" y="2790917"/>
              <a:chExt cx="4391717" cy="46346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D99B689-1C39-798C-94EE-DCA864DA3360}"/>
                  </a:ext>
                </a:extLst>
              </p:cNvPr>
              <p:cNvSpPr txBox="1"/>
              <p:nvPr/>
            </p:nvSpPr>
            <p:spPr>
              <a:xfrm>
                <a:off x="4282223" y="2790917"/>
                <a:ext cx="4075010" cy="463460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첫 번째</a:t>
                </a:r>
              </a:p>
            </p:txBody>
          </p:sp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id="{977BCD48-173F-2DCA-713F-0B737136BA73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13" name="원호 12">
                  <a:extLst>
                    <a:ext uri="{FF2B5EF4-FFF2-40B4-BE49-F238E27FC236}">
                      <a16:creationId xmlns:a16="http://schemas.microsoft.com/office/drawing/2014/main" id="{0D68BC8F-F314-B8EB-A6A3-67C35A97D2B2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14" name="자유형: 도형 13">
                  <a:extLst>
                    <a:ext uri="{FF2B5EF4-FFF2-40B4-BE49-F238E27FC236}">
                      <a16:creationId xmlns:a16="http://schemas.microsoft.com/office/drawing/2014/main" id="{DDB1E42A-8D85-16A4-BB28-EFD2CB14C79C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542948-40CB-E382-6FBE-2143F25E2177}"/>
                </a:ext>
              </a:extLst>
            </p:cNvPr>
            <p:cNvSpPr txBox="1"/>
            <p:nvPr/>
          </p:nvSpPr>
          <p:spPr>
            <a:xfrm>
              <a:off x="7455993" y="1228621"/>
              <a:ext cx="4029427" cy="126367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342900" lvl="0" indent="-342900" latinLnBrk="0">
                <a:lnSpc>
                  <a:spcPct val="130000"/>
                </a:lnSpc>
                <a:buClr>
                  <a:schemeClr val="tx1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사용자가 실제 상황처럼 몰입해 행동하도록 만드는 좋은 </a:t>
              </a: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시나리오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쓰는 것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BE6F9A0-177A-0C8A-72E7-31B3D3D4BD06}"/>
              </a:ext>
            </a:extLst>
          </p:cNvPr>
          <p:cNvGrpSpPr/>
          <p:nvPr/>
        </p:nvGrpSpPr>
        <p:grpSpPr>
          <a:xfrm>
            <a:off x="346539" y="3333675"/>
            <a:ext cx="4391717" cy="1378400"/>
            <a:chOff x="7093703" y="713791"/>
            <a:chExt cx="4391717" cy="1378400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D46157B2-CCC6-28D5-E977-F615AA3C1174}"/>
                </a:ext>
              </a:extLst>
            </p:cNvPr>
            <p:cNvGrpSpPr/>
            <p:nvPr/>
          </p:nvGrpSpPr>
          <p:grpSpPr>
            <a:xfrm>
              <a:off x="7093703" y="713791"/>
              <a:ext cx="4391717" cy="463460"/>
              <a:chOff x="3965516" y="2790917"/>
              <a:chExt cx="4391717" cy="46346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5901017-95AE-99FD-7FDB-CC01EF47205D}"/>
                  </a:ext>
                </a:extLst>
              </p:cNvPr>
              <p:cNvSpPr txBox="1"/>
              <p:nvPr/>
            </p:nvSpPr>
            <p:spPr>
              <a:xfrm>
                <a:off x="4282223" y="2790917"/>
                <a:ext cx="4075010" cy="463460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두 번째</a:t>
                </a:r>
              </a:p>
            </p:txBody>
          </p:sp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E3D853DE-B777-CCBF-C814-A80DD2A970F7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20" name="원호 19">
                  <a:extLst>
                    <a:ext uri="{FF2B5EF4-FFF2-40B4-BE49-F238E27FC236}">
                      <a16:creationId xmlns:a16="http://schemas.microsoft.com/office/drawing/2014/main" id="{D48B673F-30B6-AE5E-2F58-49422D53333A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21" name="자유형: 도형 20">
                  <a:extLst>
                    <a:ext uri="{FF2B5EF4-FFF2-40B4-BE49-F238E27FC236}">
                      <a16:creationId xmlns:a16="http://schemas.microsoft.com/office/drawing/2014/main" id="{BC454F64-692C-0CEE-8074-91A916F96DAC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BCFDDFE-E721-041A-8878-01C38CC21BA2}"/>
                </a:ext>
              </a:extLst>
            </p:cNvPr>
            <p:cNvSpPr txBox="1"/>
            <p:nvPr/>
          </p:nvSpPr>
          <p:spPr>
            <a:xfrm>
              <a:off x="7455993" y="1228621"/>
              <a:ext cx="4029427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342900" lvl="0" indent="-342900" latinLnBrk="0">
                <a:lnSpc>
                  <a:spcPct val="130000"/>
                </a:lnSpc>
                <a:buClr>
                  <a:schemeClr val="tx1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그 행동의 결과와 경험을 왜곡 없이 포착할 </a:t>
              </a: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질문지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를 만드는 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34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34435-361A-B107-A125-93CBE4BC4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E8A3738-C07F-8514-87A7-94376D77A5B0}"/>
              </a:ext>
            </a:extLst>
          </p:cNvPr>
          <p:cNvSpPr txBox="1"/>
          <p:nvPr/>
        </p:nvSpPr>
        <p:spPr>
          <a:xfrm>
            <a:off x="778495" y="673792"/>
            <a:ext cx="38395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시나리오 작성의 기술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AC6A3-CC66-8374-23BD-76F84482B4B0}"/>
              </a:ext>
            </a:extLst>
          </p:cNvPr>
          <p:cNvSpPr txBox="1"/>
          <p:nvPr/>
        </p:nvSpPr>
        <p:spPr>
          <a:xfrm>
            <a:off x="1134095" y="1593928"/>
            <a:ext cx="205761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도구 설계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64CF0DB-7BC4-4B32-CECB-A9D732C51E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BF73B5E0-ED40-A750-F4E7-BE35CAFF317E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CA2E53E-E611-A8FD-1555-477CAA39C7F7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시나리오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30C15E0-D704-94C8-9107-64033D486401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5" name="타원 4">
                <a:extLst>
                  <a:ext uri="{FF2B5EF4-FFF2-40B4-BE49-F238E27FC236}">
                    <a16:creationId xmlns:a16="http://schemas.microsoft.com/office/drawing/2014/main" id="{EC11AAFD-603C-29C2-8FD2-377E9F6A5A23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" name="그림 5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770C2FB7-980D-5EAA-E1C3-E48E3B8D98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81A8C170-7CAF-749B-679E-B63C2F3AF581}"/>
              </a:ext>
            </a:extLst>
          </p:cNvPr>
          <p:cNvGrpSpPr/>
          <p:nvPr/>
        </p:nvGrpSpPr>
        <p:grpSpPr>
          <a:xfrm>
            <a:off x="5312958" y="2908996"/>
            <a:ext cx="6189857" cy="863570"/>
            <a:chOff x="3965516" y="2790917"/>
            <a:chExt cx="6189857" cy="86357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605700-8701-C5AE-77E3-B6308E8C08B7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좋은 시나리오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는 맥락과 동기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제약을 담아 참여자가 </a:t>
              </a: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진짜로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그 상황에 들어가게끔 하는 시나리오</a:t>
              </a: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BEF1B2E4-5B31-BDF9-2B34-AC8FCD4994D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A228EED2-A02A-86C3-6201-72B975B00BC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1CC9090A-0155-A376-2401-6892CB458F2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C82D4F40-D12D-0B6F-378E-787E70769136}"/>
              </a:ext>
            </a:extLst>
          </p:cNvPr>
          <p:cNvGrpSpPr/>
          <p:nvPr/>
        </p:nvGrpSpPr>
        <p:grpSpPr>
          <a:xfrm>
            <a:off x="5695846" y="3843717"/>
            <a:ext cx="6042593" cy="1850499"/>
            <a:chOff x="3150048" y="3735964"/>
            <a:chExt cx="6042593" cy="1850499"/>
          </a:xfrm>
        </p:grpSpPr>
        <p:sp>
          <p:nvSpPr>
            <p:cNvPr id="20" name="사각형: 잘린 한쪽 모서리 19">
              <a:extLst>
                <a:ext uri="{FF2B5EF4-FFF2-40B4-BE49-F238E27FC236}">
                  <a16:creationId xmlns:a16="http://schemas.microsoft.com/office/drawing/2014/main" id="{B573B0A3-33D7-BE92-E12A-71C6B3CAA7B2}"/>
                </a:ext>
              </a:extLst>
            </p:cNvPr>
            <p:cNvSpPr/>
            <p:nvPr/>
          </p:nvSpPr>
          <p:spPr>
            <a:xfrm flipV="1">
              <a:off x="3150048" y="3905248"/>
              <a:ext cx="5554045" cy="1681215"/>
            </a:xfrm>
            <a:prstGeom prst="snip1Rect">
              <a:avLst>
                <a:gd name="adj" fmla="val 23857"/>
              </a:avLst>
            </a:prstGeom>
            <a:solidFill>
              <a:srgbClr val="0B2EB7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787206-9951-E1D9-F844-DE82BFEFE01E}"/>
                </a:ext>
              </a:extLst>
            </p:cNvPr>
            <p:cNvSpPr txBox="1"/>
            <p:nvPr/>
          </p:nvSpPr>
          <p:spPr>
            <a:xfrm>
              <a:off x="3319490" y="4150015"/>
              <a:ext cx="5873151" cy="1293303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R="0" lvl="0" defTabSz="914400" rtl="0" eaLnBrk="1" fontAlgn="auto" latinLnBrk="0" hangingPunct="1">
                <a:lnSpc>
                  <a:spcPct val="145000"/>
                </a:lnSpc>
                <a:spcBef>
                  <a:spcPts val="0"/>
                </a:spcBef>
                <a:buClr>
                  <a:srgbClr val="4741BE"/>
                </a:buClr>
                <a:buSzTx/>
                <a:tabLst/>
                <a:defRPr/>
              </a:pPr>
              <a:r>
                <a:rPr lang="ko-KR" altLang="en-US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비자 신청을 위해 영문 출생증명서가 필요하고</a:t>
              </a:r>
              <a:r>
                <a:rPr lang="en-US" altLang="ko-KR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제출 마감이 오늘 오후 </a:t>
              </a:r>
              <a:r>
                <a:rPr lang="en-US" altLang="ko-KR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5</a:t>
              </a:r>
              <a:r>
                <a:rPr lang="ko-KR" altLang="en-US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시입니다</a:t>
              </a:r>
              <a:r>
                <a:rPr lang="en-US" altLang="ko-KR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 </a:t>
              </a:r>
              <a:r>
                <a:rPr lang="ko-KR" altLang="en-US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 서비스를 이용해 서류를 발급해 주세요</a:t>
              </a:r>
              <a:r>
                <a:rPr lang="en-US" altLang="ko-KR" sz="1850" spc="-7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3500F5-BD8D-980A-57C9-09A575388ED1}"/>
                </a:ext>
              </a:extLst>
            </p:cNvPr>
            <p:cNvSpPr txBox="1"/>
            <p:nvPr/>
          </p:nvSpPr>
          <p:spPr>
            <a:xfrm>
              <a:off x="3158581" y="3735964"/>
              <a:ext cx="744553" cy="342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>
              <a:gradFill>
                <a:gsLst>
                  <a:gs pos="0">
                    <a:srgbClr val="0B2EB7"/>
                  </a:gs>
                  <a:gs pos="100000">
                    <a:srgbClr val="9A5CC8"/>
                  </a:gs>
                </a:gsLst>
                <a:lin ang="5400000" scaled="1"/>
              </a:gra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ko-KR" altLang="en-US" sz="1850" spc="-70" dirty="0"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예시</a:t>
              </a:r>
              <a:endParaRPr lang="en-US" altLang="ko-KR" sz="1850" spc="-70" dirty="0">
                <a:solidFill>
                  <a:srgbClr val="072087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</p:grp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795812CE-14BE-B48B-9732-22E201F36060}"/>
              </a:ext>
            </a:extLst>
          </p:cNvPr>
          <p:cNvSpPr/>
          <p:nvPr/>
        </p:nvSpPr>
        <p:spPr>
          <a:xfrm>
            <a:off x="7552939" y="4541519"/>
            <a:ext cx="1681115" cy="155171"/>
          </a:xfrm>
          <a:prstGeom prst="roundRect">
            <a:avLst>
              <a:gd name="adj" fmla="val 50000"/>
            </a:avLst>
          </a:prstGeom>
          <a:solidFill>
            <a:srgbClr val="7A52C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BBF0620C-7BAD-F9AC-116C-26FE44C9AB02}"/>
              </a:ext>
            </a:extLst>
          </p:cNvPr>
          <p:cNvSpPr/>
          <p:nvPr/>
        </p:nvSpPr>
        <p:spPr>
          <a:xfrm>
            <a:off x="7552939" y="4937125"/>
            <a:ext cx="950345" cy="155171"/>
          </a:xfrm>
          <a:prstGeom prst="roundRect">
            <a:avLst>
              <a:gd name="adj" fmla="val 50000"/>
            </a:avLst>
          </a:prstGeom>
          <a:solidFill>
            <a:srgbClr val="7A52C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28D73D-1ABA-D479-F077-175A922627D2}"/>
              </a:ext>
            </a:extLst>
          </p:cNvPr>
          <p:cNvSpPr txBox="1"/>
          <p:nvPr/>
        </p:nvSpPr>
        <p:spPr>
          <a:xfrm rot="21293598" flipH="1">
            <a:off x="8247280" y="5408573"/>
            <a:ext cx="305299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+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감정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(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약간의 긴장감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)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8607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2DC38-A922-725B-A317-9EE957589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B59530A-379F-D824-EB68-95FDBE0F44FF}"/>
              </a:ext>
            </a:extLst>
          </p:cNvPr>
          <p:cNvSpPr txBox="1"/>
          <p:nvPr/>
        </p:nvSpPr>
        <p:spPr>
          <a:xfrm>
            <a:off x="778495" y="673792"/>
            <a:ext cx="38395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시나리오 작성의 기술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3730801-DBF9-95ED-7D0E-934AE455AEF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9AAB9512-3834-3258-7406-A2089786E04A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8AB958D-ED1C-7392-93C3-5BD9E3A73AA7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시나리오 구성 요소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4E727D40-B097-D704-377E-E9D24F89F604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5" name="타원 4">
                <a:extLst>
                  <a:ext uri="{FF2B5EF4-FFF2-40B4-BE49-F238E27FC236}">
                    <a16:creationId xmlns:a16="http://schemas.microsoft.com/office/drawing/2014/main" id="{39D36028-D754-5245-AB83-613F7A123013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6" name="그림 5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40B0705D-6DED-3233-E0FE-5AB37A3F10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2C41C8DC-0B8A-13E7-2030-4463C0F57BC7}"/>
              </a:ext>
            </a:extLst>
          </p:cNvPr>
          <p:cNvGrpSpPr/>
          <p:nvPr/>
        </p:nvGrpSpPr>
        <p:grpSpPr>
          <a:xfrm>
            <a:off x="5312958" y="2908996"/>
            <a:ext cx="6189857" cy="463460"/>
            <a:chOff x="3965516" y="2790917"/>
            <a:chExt cx="6189857" cy="4634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6112AF-7ECF-146F-0885-A73EE8F4D8BB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배경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사용자가 처한 상황</a:t>
              </a: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1FAD80CB-295F-9A01-AE3B-A1FD7A7E5D6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1" name="원호 10">
                <a:extLst>
                  <a:ext uri="{FF2B5EF4-FFF2-40B4-BE49-F238E27FC236}">
                    <a16:creationId xmlns:a16="http://schemas.microsoft.com/office/drawing/2014/main" id="{EE67A884-1638-A0FA-FE67-D49FDE3AEDD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A938D1ED-603C-8DB1-BD8D-B6F58C0A1DB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8D8581A-1C8F-6635-E71D-FF5A8F40E435}"/>
              </a:ext>
            </a:extLst>
          </p:cNvPr>
          <p:cNvSpPr txBox="1"/>
          <p:nvPr/>
        </p:nvSpPr>
        <p:spPr>
          <a:xfrm>
            <a:off x="1134095" y="1593928"/>
            <a:ext cx="205761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도구 설계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C6D1B2C4-3AC9-125F-2168-010B67CE49C3}"/>
              </a:ext>
            </a:extLst>
          </p:cNvPr>
          <p:cNvGrpSpPr/>
          <p:nvPr/>
        </p:nvGrpSpPr>
        <p:grpSpPr>
          <a:xfrm>
            <a:off x="5312958" y="3485545"/>
            <a:ext cx="6189857" cy="463460"/>
            <a:chOff x="3965516" y="2790917"/>
            <a:chExt cx="6189857" cy="4634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D369FDC-1966-CF45-0CA7-F8140FD6D474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목표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달성해야 할 결과</a:t>
              </a: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B7460BA5-BA97-6A4F-E27D-7AA95639571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E4D20806-65DB-917B-5A56-F5057F4588D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CECB5DF8-9776-A71C-D291-6B6365576C90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1E265BA-FDBF-07F9-CEDF-D6EA43B0E3F0}"/>
              </a:ext>
            </a:extLst>
          </p:cNvPr>
          <p:cNvGrpSpPr/>
          <p:nvPr/>
        </p:nvGrpSpPr>
        <p:grpSpPr>
          <a:xfrm>
            <a:off x="5312958" y="4033131"/>
            <a:ext cx="6189857" cy="463460"/>
            <a:chOff x="3965516" y="2790917"/>
            <a:chExt cx="6189857" cy="46346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B307D0-D978-25CF-8443-B95F4F82D4E3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제약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시간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도구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권한의 한계</a:t>
              </a: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A6E7DD74-E1E7-CA21-0A2E-F3733CE259E1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48510C40-78F5-524D-3E3D-1583BC96C98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406E3A21-5805-B854-4719-EE1DED48CD3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5688D002-C2B6-5E50-E3CC-75E4EED33DDB}"/>
              </a:ext>
            </a:extLst>
          </p:cNvPr>
          <p:cNvGrpSpPr/>
          <p:nvPr/>
        </p:nvGrpSpPr>
        <p:grpSpPr>
          <a:xfrm>
            <a:off x="5312958" y="4609680"/>
            <a:ext cx="6189857" cy="463460"/>
            <a:chOff x="3965516" y="2790917"/>
            <a:chExt cx="6189857" cy="46346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11C653-FDD0-08E4-6374-B1DDFB992625}"/>
                </a:ext>
              </a:extLst>
            </p:cNvPr>
            <p:cNvSpPr txBox="1"/>
            <p:nvPr/>
          </p:nvSpPr>
          <p:spPr>
            <a:xfrm>
              <a:off x="4282222" y="2790917"/>
              <a:ext cx="5873151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감정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: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급함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불안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기대 같은 심리</a:t>
              </a:r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1F8C68F0-DEBB-C2CD-9244-F032C93345D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7" name="원호 26">
                <a:extLst>
                  <a:ext uri="{FF2B5EF4-FFF2-40B4-BE49-F238E27FC236}">
                    <a16:creationId xmlns:a16="http://schemas.microsoft.com/office/drawing/2014/main" id="{98F458B9-61B4-1C2D-F48C-CA32E27F2D8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B43A66EE-D40F-E56D-F2D8-62D32D55280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85B0602-BE0F-3920-A709-6E4C94D44D67}"/>
              </a:ext>
            </a:extLst>
          </p:cNvPr>
          <p:cNvSpPr txBox="1"/>
          <p:nvPr/>
        </p:nvSpPr>
        <p:spPr>
          <a:xfrm flipH="1">
            <a:off x="5067783" y="5333166"/>
            <a:ext cx="638027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스트레스 상황에서도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일관되게 작동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하는지 점검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385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75315-FC27-5C6F-9D09-7299CCC13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A85F673-33F6-1266-038D-99F959A756BF}"/>
              </a:ext>
            </a:extLst>
          </p:cNvPr>
          <p:cNvSpPr txBox="1"/>
          <p:nvPr/>
        </p:nvSpPr>
        <p:spPr>
          <a:xfrm>
            <a:off x="778495" y="673792"/>
            <a:ext cx="38395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시나리오 작성의 기술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44E8EC5-2AB3-774B-10E0-D183C97FEAC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9060A7-A1DD-3196-94DF-94896ECFEA2B}"/>
              </a:ext>
            </a:extLst>
          </p:cNvPr>
          <p:cNvSpPr txBox="1"/>
          <p:nvPr/>
        </p:nvSpPr>
        <p:spPr>
          <a:xfrm>
            <a:off x="1134095" y="1593928"/>
            <a:ext cx="205761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도구 설계</a:t>
            </a:r>
          </a:p>
        </p:txBody>
      </p:sp>
      <p:pic>
        <p:nvPicPr>
          <p:cNvPr id="30" name="그림 29" descr="클립아트, 노랑, 만화 영화, 손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28FE5B0-4139-EADF-FB9F-5BFA4790D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52"/>
          <a:stretch>
            <a:fillRect/>
          </a:stretch>
        </p:blipFill>
        <p:spPr>
          <a:xfrm flipH="1">
            <a:off x="-1" y="2193278"/>
            <a:ext cx="3260171" cy="2970571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E0120BB-9EF5-13BE-ABD1-ED2EC9F5794E}"/>
              </a:ext>
            </a:extLst>
          </p:cNvPr>
          <p:cNvSpPr txBox="1"/>
          <p:nvPr/>
        </p:nvSpPr>
        <p:spPr>
          <a:xfrm>
            <a:off x="2527235" y="3363092"/>
            <a:ext cx="744168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과업 간 학습 전이 통제</a:t>
            </a:r>
            <a:br>
              <a:rPr lang="en-US" altLang="ko-KR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</a:br>
            <a:r>
              <a:rPr lang="ko-KR" altLang="en-US" sz="24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화면 요소나 흐름 변경</a:t>
            </a:r>
            <a:r>
              <a:rPr lang="en-US" altLang="ko-KR" sz="24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, </a:t>
            </a:r>
            <a:r>
              <a:rPr lang="ko-KR" altLang="en-US" sz="2400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참가자 순서 믹스 등</a:t>
            </a:r>
            <a:endParaRPr lang="ko-KR" altLang="en-US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2605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020CAC-12B9-2ACB-58CB-6BF250014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21E17B6-6C86-C69A-6451-ED570AE6995D}"/>
              </a:ext>
            </a:extLst>
          </p:cNvPr>
          <p:cNvSpPr txBox="1"/>
          <p:nvPr/>
        </p:nvSpPr>
        <p:spPr>
          <a:xfrm>
            <a:off x="778495" y="673792"/>
            <a:ext cx="38395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시나리오 작성의 기술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971EEC5-1777-12FB-289F-1B305D7F1C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64413F-E225-FD4E-8679-E67F6CE1BCB5}"/>
              </a:ext>
            </a:extLst>
          </p:cNvPr>
          <p:cNvSpPr txBox="1"/>
          <p:nvPr/>
        </p:nvSpPr>
        <p:spPr>
          <a:xfrm>
            <a:off x="1134095" y="1593928"/>
            <a:ext cx="205761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도구 설계</a:t>
            </a: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DBCAA30-710D-9FAC-AB7F-712F23FB81BB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48591D-C171-1E09-81FF-D21F294CAC07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질문지 설계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A976B0B7-D1B4-1760-31B2-700499C20C26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D46B0143-78D3-EFD2-453F-8513B5E4F4EB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8" name="그림 17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20F20E65-8E2E-CAAA-1756-6832DBE5EB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6A75DE75-2EF6-275E-F451-1693EE0F62A7}"/>
              </a:ext>
            </a:extLst>
          </p:cNvPr>
          <p:cNvGrpSpPr/>
          <p:nvPr/>
        </p:nvGrpSpPr>
        <p:grpSpPr>
          <a:xfrm>
            <a:off x="1660783" y="2918083"/>
            <a:ext cx="6638090" cy="510918"/>
            <a:chOff x="2083756" y="4810929"/>
            <a:chExt cx="4419244" cy="469360"/>
          </a:xfrm>
        </p:grpSpPr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D1ECAC8E-928F-4A8F-A408-84A8DCD7142F}"/>
                </a:ext>
              </a:extLst>
            </p:cNvPr>
            <p:cNvSpPr/>
            <p:nvPr/>
          </p:nvSpPr>
          <p:spPr>
            <a:xfrm>
              <a:off x="2083756" y="4810929"/>
              <a:ext cx="2099628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1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정량적</a:t>
              </a:r>
              <a:r>
                <a:rPr kumimoji="0" lang="en-US" altLang="ko-KR" sz="2000" b="1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(</a:t>
              </a:r>
              <a:r>
                <a:rPr kumimoji="0" lang="ko-KR" altLang="en-US" sz="2000" b="1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숫자</a:t>
              </a:r>
              <a:r>
                <a:rPr kumimoji="0" lang="en-US" altLang="ko-KR" sz="2000" b="1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)</a:t>
              </a:r>
              <a:endParaRPr lang="ko-KR" altLang="en-US" b="1" dirty="0"/>
            </a:p>
          </p:txBody>
        </p:sp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CD5182A7-7F05-0674-F2EF-7E97B427E3BE}"/>
                </a:ext>
              </a:extLst>
            </p:cNvPr>
            <p:cNvSpPr/>
            <p:nvPr/>
          </p:nvSpPr>
          <p:spPr>
            <a:xfrm>
              <a:off x="4403372" y="4810929"/>
              <a:ext cx="2099628" cy="4693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b="1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정성적</a:t>
              </a:r>
              <a:r>
                <a:rPr lang="en-US" altLang="ko-KR" sz="2000" b="1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(</a:t>
              </a:r>
              <a:r>
                <a:rPr lang="ko-KR" altLang="en-US" sz="2000" b="1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이야기</a:t>
              </a:r>
              <a:r>
                <a:rPr lang="en-US" altLang="ko-KR" sz="2000" b="1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)</a:t>
              </a:r>
              <a:endParaRPr lang="ko-KR" altLang="en-US" b="1" dirty="0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638C0B4D-EEB7-4CAE-8490-8072BB970A44}"/>
              </a:ext>
            </a:extLst>
          </p:cNvPr>
          <p:cNvGrpSpPr/>
          <p:nvPr/>
        </p:nvGrpSpPr>
        <p:grpSpPr>
          <a:xfrm>
            <a:off x="1916499" y="3429000"/>
            <a:ext cx="2642390" cy="1386885"/>
            <a:chOff x="1916499" y="3429000"/>
            <a:chExt cx="2642390" cy="1386885"/>
          </a:xfrm>
        </p:grpSpPr>
        <p:sp>
          <p:nvSpPr>
            <p:cNvPr id="23" name="화살표: 아래쪽 22">
              <a:extLst>
                <a:ext uri="{FF2B5EF4-FFF2-40B4-BE49-F238E27FC236}">
                  <a16:creationId xmlns:a16="http://schemas.microsoft.com/office/drawing/2014/main" id="{6E9C8AF0-7337-73E3-A358-E9EF129CB61C}"/>
                </a:ext>
              </a:extLst>
            </p:cNvPr>
            <p:cNvSpPr/>
            <p:nvPr/>
          </p:nvSpPr>
          <p:spPr>
            <a:xfrm>
              <a:off x="3043731" y="3429000"/>
              <a:ext cx="387927" cy="418474"/>
            </a:xfrm>
            <a:prstGeom prst="downArrow">
              <a:avLst/>
            </a:prstGeom>
            <a:solidFill>
              <a:srgbClr val="0720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35ECB713-F805-1A59-4670-E4BC514B2640}"/>
                </a:ext>
              </a:extLst>
            </p:cNvPr>
            <p:cNvGrpSpPr/>
            <p:nvPr/>
          </p:nvGrpSpPr>
          <p:grpSpPr>
            <a:xfrm>
              <a:off x="1916499" y="3878513"/>
              <a:ext cx="2642390" cy="937372"/>
              <a:chOff x="1916499" y="3878513"/>
              <a:chExt cx="2642390" cy="937372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142DCB-E57F-961F-B840-55C9282127FA}"/>
                  </a:ext>
                </a:extLst>
              </p:cNvPr>
              <p:cNvSpPr txBox="1"/>
              <p:nvPr/>
            </p:nvSpPr>
            <p:spPr>
              <a:xfrm>
                <a:off x="1916499" y="4408081"/>
                <a:ext cx="2642390" cy="4078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ko-KR" sz="1700" b="0" i="0" u="none" strike="noStrike" kern="1200" cap="none" spc="-30" normalizeH="0" noProof="0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System Usability Scale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D69348-124D-7475-EA68-EC2C0772DC97}"/>
                  </a:ext>
                </a:extLst>
              </p:cNvPr>
              <p:cNvSpPr txBox="1"/>
              <p:nvPr/>
            </p:nvSpPr>
            <p:spPr>
              <a:xfrm>
                <a:off x="2780033" y="3878513"/>
                <a:ext cx="915315" cy="65787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en-US" altLang="ko-KR" sz="3000" spc="-130" dirty="0">
                    <a:ln>
                      <a:solidFill>
                        <a:srgbClr val="9A5CC8">
                          <a:alpha val="0"/>
                        </a:srgbClr>
                      </a:solidFill>
                    </a:ln>
                    <a:solidFill>
                      <a:srgbClr val="4741BE"/>
                    </a:solidFill>
                    <a:latin typeface="카페24 아네모네" pitchFamily="2" charset="-127"/>
                    <a:ea typeface="카페24 아네모네" pitchFamily="2" charset="-127"/>
                  </a:rPr>
                  <a:t>SUS</a:t>
                </a:r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8A0DC95-8BB8-5735-0BC2-5616E2BB1AA5}"/>
              </a:ext>
            </a:extLst>
          </p:cNvPr>
          <p:cNvSpPr txBox="1"/>
          <p:nvPr/>
        </p:nvSpPr>
        <p:spPr>
          <a:xfrm>
            <a:off x="1761104" y="4826554"/>
            <a:ext cx="7441682" cy="1431161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176213" lvl="0" indent="-176213" latinLnBrk="0">
              <a:spcBef>
                <a:spcPts val="600"/>
              </a:spcBef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총 </a:t>
            </a:r>
            <a:r>
              <a:rPr lang="en-US" altLang="ko-KR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10</a:t>
            </a: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문항</a:t>
            </a:r>
            <a:r>
              <a:rPr lang="en-US" altLang="ko-KR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5</a:t>
            </a: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점 </a:t>
            </a:r>
            <a:r>
              <a:rPr lang="ko-KR" altLang="en-US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리커트</a:t>
            </a:r>
            <a:r>
              <a:rPr lang="en-US" altLang="ko-KR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</a:t>
            </a: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en-US" altLang="ko-KR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100</a:t>
            </a: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점 만점</a:t>
            </a:r>
            <a:endParaRPr lang="en-US" altLang="ko-KR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en-US" altLang="ko-KR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68</a:t>
            </a: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점 평균선</a:t>
            </a:r>
            <a:r>
              <a:rPr lang="en-US" altLang="ko-KR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80</a:t>
            </a: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점 이상 우수</a:t>
            </a:r>
            <a:r>
              <a:rPr lang="en-US" altLang="ko-KR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90</a:t>
            </a:r>
            <a:r>
              <a:rPr lang="ko-KR" altLang="en-US" spc="-8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점대</a:t>
            </a: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탁월</a:t>
            </a:r>
            <a:endParaRPr lang="en-US" altLang="ko-KR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서비스 간 비교</a:t>
            </a:r>
            <a:r>
              <a:rPr lang="en-US" altLang="ko-KR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릴리스 전후 비교 용이</a:t>
            </a:r>
            <a:r>
              <a:rPr lang="en-US" altLang="ko-KR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조직 내부 설득에 유리</a:t>
            </a:r>
            <a:endParaRPr lang="en-US" altLang="ko-KR" spc="-8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L="176213" lvl="0" indent="-176213" latinLnBrk="0">
              <a:spcBef>
                <a:spcPts val="600"/>
              </a:spcBef>
              <a:buClr>
                <a:srgbClr val="0B2EB7"/>
              </a:buClr>
              <a:buFont typeface="Arial" panose="020B0604020202020204" pitchFamily="34" charset="0"/>
              <a:buChar char="•"/>
              <a:defRPr/>
            </a:pPr>
            <a:r>
              <a:rPr lang="ko-KR" altLang="en-US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전반적 사용성</a:t>
            </a: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만 보여주므로</a:t>
            </a:r>
            <a:r>
              <a:rPr lang="en-US" altLang="ko-KR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정책 맥락의 핵심 가치를 </a:t>
            </a:r>
            <a:r>
              <a:rPr lang="ko-KR" altLang="en-US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별도 문항으로 보완</a:t>
            </a:r>
            <a:endParaRPr lang="en-US" altLang="ko-KR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61C72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36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B0A2F-8E7C-AF4B-814A-AE5849EE0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8A643C2A-1594-125B-937E-E23FABD07E51}"/>
              </a:ext>
            </a:extLst>
          </p:cNvPr>
          <p:cNvSpPr txBox="1"/>
          <p:nvPr/>
        </p:nvSpPr>
        <p:spPr>
          <a:xfrm>
            <a:off x="778495" y="673792"/>
            <a:ext cx="38395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시나리오 작성의 기술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BDB4F41-985F-5075-6D70-35839D0D332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E8724C-75BA-3E7D-5A61-9918A93D6C00}"/>
              </a:ext>
            </a:extLst>
          </p:cNvPr>
          <p:cNvSpPr txBox="1"/>
          <p:nvPr/>
        </p:nvSpPr>
        <p:spPr>
          <a:xfrm>
            <a:off x="1134095" y="1593928"/>
            <a:ext cx="205761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도구 설계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CD31000-2509-86CC-4C1D-B5747BA1B396}"/>
              </a:ext>
            </a:extLst>
          </p:cNvPr>
          <p:cNvGrpSpPr/>
          <p:nvPr/>
        </p:nvGrpSpPr>
        <p:grpSpPr>
          <a:xfrm>
            <a:off x="1228683" y="2241612"/>
            <a:ext cx="7002563" cy="1587497"/>
            <a:chOff x="1228683" y="2241612"/>
            <a:chExt cx="7002563" cy="158749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88EA0A-4DA2-FEFD-F829-E0E96A949B4E}"/>
                </a:ext>
              </a:extLst>
            </p:cNvPr>
            <p:cNvSpPr txBox="1"/>
            <p:nvPr/>
          </p:nvSpPr>
          <p:spPr>
            <a:xfrm>
              <a:off x="1871816" y="2565430"/>
              <a:ext cx="6359430" cy="12636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효능감</a:t>
              </a:r>
              <a:endParaRPr lang="en-US" altLang="ko-KR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“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 서비스가 내 문제 해결에 실제로 도움이 되었다”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“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 정책으로 내 상황이 개선될 것 같다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CB6770A5-4343-AE7F-1EB6-FBE1D9EA215F}"/>
                </a:ext>
              </a:extLst>
            </p:cNvPr>
            <p:cNvGrpSpPr/>
            <p:nvPr/>
          </p:nvGrpSpPr>
          <p:grpSpPr>
            <a:xfrm>
              <a:off x="1228683" y="2241612"/>
              <a:ext cx="834906" cy="540221"/>
              <a:chOff x="1065246" y="3212205"/>
              <a:chExt cx="1743010" cy="1127805"/>
            </a:xfrm>
          </p:grpSpPr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6C205F72-33C9-1788-53C8-14342D014495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49506415-2C19-0C15-0892-8F7E0A332F2C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B61533B-818D-C667-CA6B-0FEB99B9225C}"/>
              </a:ext>
            </a:extLst>
          </p:cNvPr>
          <p:cNvSpPr txBox="1"/>
          <p:nvPr/>
        </p:nvSpPr>
        <p:spPr>
          <a:xfrm>
            <a:off x="1871816" y="3769318"/>
            <a:ext cx="6359430" cy="1263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fontAlgn="auto" latinLnBrk="0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신뢰도</a:t>
            </a:r>
            <a:endParaRPr lang="en-US" altLang="ko-KR" sz="2000" spc="-7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marR="0" lvl="0" indent="0" fontAlgn="auto" latinLnBrk="0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“제공된 정보는 신뢰할 수 있다”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R="0" lvl="0" indent="0" fontAlgn="auto" latinLnBrk="0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“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개인정보가 안전하게 보호될 것 같다”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296A35-D87C-D242-6ACE-00763B32745A}"/>
              </a:ext>
            </a:extLst>
          </p:cNvPr>
          <p:cNvSpPr txBox="1"/>
          <p:nvPr/>
        </p:nvSpPr>
        <p:spPr>
          <a:xfrm>
            <a:off x="1871816" y="4993136"/>
            <a:ext cx="6359430" cy="12636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fontAlgn="auto" latinLnBrk="0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70" dirty="0">
                <a:solidFill>
                  <a:prstClr val="black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접근성</a:t>
            </a:r>
            <a:endParaRPr lang="en-US" altLang="ko-KR" sz="2000" spc="-70" dirty="0">
              <a:solidFill>
                <a:prstClr val="black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  <a:p>
            <a:pPr marR="0" lvl="0" indent="0" fontAlgn="auto" latinLnBrk="0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“필요한 정보를 쉽게 찾을 수 있었다”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  <a:p>
            <a:pPr marR="0" lvl="0" indent="0" fontAlgn="auto" latinLnBrk="0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“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도움이 필요할 때 지원을 받을 수 있었다”</a:t>
            </a:r>
            <a:endParaRPr lang="en-US" altLang="ko-KR" sz="2000" spc="-70" dirty="0">
              <a:solidFill>
                <a:prstClr val="black"/>
              </a:solidFill>
              <a:latin typeface="나눔스퀘어 네오 Bold" panose="00000800000000000000" pitchFamily="2" charset="-127"/>
              <a:ea typeface="나눔스퀘어 네오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87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B844D-72DE-8273-3C4E-07267DAAE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>
            <a:extLst>
              <a:ext uri="{FF2B5EF4-FFF2-40B4-BE49-F238E27FC236}">
                <a16:creationId xmlns:a16="http://schemas.microsoft.com/office/drawing/2014/main" id="{1FA43A9A-745C-FBD6-EF44-D94FDD6EACF8}"/>
              </a:ext>
            </a:extLst>
          </p:cNvPr>
          <p:cNvSpPr/>
          <p:nvPr/>
        </p:nvSpPr>
        <p:spPr>
          <a:xfrm>
            <a:off x="1299" y="0"/>
            <a:ext cx="12190701" cy="6858000"/>
          </a:xfrm>
          <a:prstGeom prst="rect">
            <a:avLst/>
          </a:prstGeom>
          <a:solidFill>
            <a:srgbClr val="C2C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 descr="가구, 의자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8655B05-7E68-8245-1937-719D6BE80E3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BEDFE6"/>
              </a:clrFrom>
              <a:clrTo>
                <a:srgbClr val="BEDF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6"/>
          <a:stretch>
            <a:fillRect/>
          </a:stretch>
        </p:blipFill>
        <p:spPr>
          <a:xfrm>
            <a:off x="0" y="3196757"/>
            <a:ext cx="4856018" cy="4124902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525A3D0C-4858-B11B-81FE-07054D917680}"/>
              </a:ext>
            </a:extLst>
          </p:cNvPr>
          <p:cNvGrpSpPr/>
          <p:nvPr/>
        </p:nvGrpSpPr>
        <p:grpSpPr>
          <a:xfrm>
            <a:off x="3641188" y="1413450"/>
            <a:ext cx="4166569" cy="630942"/>
            <a:chOff x="4374206" y="2798058"/>
            <a:chExt cx="4166569" cy="6309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DC85C22-779F-7E7A-4623-3E220ACB1CB4}"/>
                </a:ext>
              </a:extLst>
            </p:cNvPr>
            <p:cNvSpPr txBox="1"/>
            <p:nvPr/>
          </p:nvSpPr>
          <p:spPr>
            <a:xfrm>
              <a:off x="4943315" y="2798058"/>
              <a:ext cx="359746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편향을 줄이는 장치</a:t>
              </a: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4E9DEF5C-BAF6-D742-C4BE-30AA351C0D9F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8EDCEC98-CC5F-1252-D459-8CCF8F6CD3A7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9" name="그림 8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542AEC13-14B9-3158-E1FB-E7B1CD8EE2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CD304B7-82FC-8F0E-E218-A8F18D506B73}"/>
              </a:ext>
            </a:extLst>
          </p:cNvPr>
          <p:cNvGrpSpPr/>
          <p:nvPr/>
        </p:nvGrpSpPr>
        <p:grpSpPr>
          <a:xfrm>
            <a:off x="4416597" y="2211743"/>
            <a:ext cx="7491149" cy="463460"/>
            <a:chOff x="3965516" y="2790917"/>
            <a:chExt cx="7491149" cy="4634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97868E-0C0D-63D8-03A8-E8BA9EE6FDAD}"/>
                </a:ext>
              </a:extLst>
            </p:cNvPr>
            <p:cNvSpPr txBox="1"/>
            <p:nvPr/>
          </p:nvSpPr>
          <p:spPr>
            <a:xfrm>
              <a:off x="4282222" y="2790917"/>
              <a:ext cx="7174443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질문 순서 효과를 막기 위해 </a:t>
              </a: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문항 순서 무작위화</a:t>
              </a:r>
              <a:endParaRPr lang="en-US" altLang="ko-KR" sz="2000" spc="-7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5F9E2506-74B9-BE34-3C00-7912C958D94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3" name="원호 12">
                <a:extLst>
                  <a:ext uri="{FF2B5EF4-FFF2-40B4-BE49-F238E27FC236}">
                    <a16:creationId xmlns:a16="http://schemas.microsoft.com/office/drawing/2014/main" id="{BD9DD15A-4CE5-089A-2635-46A9A69483E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FA2C62E7-1F61-01DF-9650-F12DBAEEC7B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B846BD7A-9AFA-615A-1A8C-5629438BC5B1}"/>
              </a:ext>
            </a:extLst>
          </p:cNvPr>
          <p:cNvGrpSpPr/>
          <p:nvPr/>
        </p:nvGrpSpPr>
        <p:grpSpPr>
          <a:xfrm>
            <a:off x="4416597" y="2824773"/>
            <a:ext cx="7491149" cy="463460"/>
            <a:chOff x="3965516" y="2790917"/>
            <a:chExt cx="7491149" cy="4634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10207B-9FAC-3B8F-CD7C-696E62561B24}"/>
                </a:ext>
              </a:extLst>
            </p:cNvPr>
            <p:cNvSpPr txBox="1"/>
            <p:nvPr/>
          </p:nvSpPr>
          <p:spPr>
            <a:xfrm>
              <a:off x="4282222" y="2790917"/>
              <a:ext cx="7174443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긍정</a:t>
              </a:r>
              <a:r>
                <a:rPr lang="en-US" altLang="ko-KR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·</a:t>
              </a: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부정 문항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교차 배치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5B25568A-B007-7169-50A2-2C79D2BB15C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8" name="원호 17">
                <a:extLst>
                  <a:ext uri="{FF2B5EF4-FFF2-40B4-BE49-F238E27FC236}">
                    <a16:creationId xmlns:a16="http://schemas.microsoft.com/office/drawing/2014/main" id="{D7B7A01F-EC25-FFCC-2C10-2FAA42FB432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EEF40364-8501-0466-B015-8FFE02AB88E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F0A27477-EA6B-D8FE-DA1A-8BB28C4E55B6}"/>
              </a:ext>
            </a:extLst>
          </p:cNvPr>
          <p:cNvGrpSpPr/>
          <p:nvPr/>
        </p:nvGrpSpPr>
        <p:grpSpPr>
          <a:xfrm>
            <a:off x="4416597" y="3438458"/>
            <a:ext cx="7491149" cy="463460"/>
            <a:chOff x="3965516" y="2790917"/>
            <a:chExt cx="7491149" cy="46346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C0A95A0-D736-99AD-99FF-2E68CD697340}"/>
                </a:ext>
              </a:extLst>
            </p:cNvPr>
            <p:cNvSpPr txBox="1"/>
            <p:nvPr/>
          </p:nvSpPr>
          <p:spPr>
            <a:xfrm>
              <a:off x="4282222" y="2790917"/>
              <a:ext cx="7174443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중립적 표현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을 사용해 유도 질문 회피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0EA01053-1A13-315B-0D0D-3661FA509096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3" name="원호 22">
                <a:extLst>
                  <a:ext uri="{FF2B5EF4-FFF2-40B4-BE49-F238E27FC236}">
                    <a16:creationId xmlns:a16="http://schemas.microsoft.com/office/drawing/2014/main" id="{CB36E1D5-6A46-4211-125A-304A4947CB3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E06AC887-4829-0752-51F8-510AC8C0EDD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87B8CF05-C137-29F9-F17B-9A91A5EBA079}"/>
              </a:ext>
            </a:extLst>
          </p:cNvPr>
          <p:cNvGrpSpPr/>
          <p:nvPr/>
        </p:nvGrpSpPr>
        <p:grpSpPr>
          <a:xfrm>
            <a:off x="4416597" y="4058804"/>
            <a:ext cx="7491149" cy="463460"/>
            <a:chOff x="3965516" y="2790917"/>
            <a:chExt cx="7491149" cy="46346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14AD60F-A00C-0716-F3BD-EBFB982CC48E}"/>
                </a:ext>
              </a:extLst>
            </p:cNvPr>
            <p:cNvSpPr txBox="1"/>
            <p:nvPr/>
          </p:nvSpPr>
          <p:spPr>
            <a:xfrm>
              <a:off x="4282222" y="2790917"/>
              <a:ext cx="7174443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감정이 실린 단어 대신 </a:t>
              </a: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평가의 폭을 열어둔 표현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사용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3261BD10-F661-D7AB-1965-4FDC3BC85AE9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1" name="원호 30">
                <a:extLst>
                  <a:ext uri="{FF2B5EF4-FFF2-40B4-BE49-F238E27FC236}">
                    <a16:creationId xmlns:a16="http://schemas.microsoft.com/office/drawing/2014/main" id="{319F52DB-F716-359C-39A9-A00C204EA5A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8E880E0C-3A14-CF03-C741-3A175892ED4D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61268877-301E-FE3C-B844-367E0D54C022}"/>
              </a:ext>
            </a:extLst>
          </p:cNvPr>
          <p:cNvGrpSpPr/>
          <p:nvPr/>
        </p:nvGrpSpPr>
        <p:grpSpPr>
          <a:xfrm>
            <a:off x="4416597" y="4652086"/>
            <a:ext cx="7491149" cy="463460"/>
            <a:chOff x="3965516" y="2790917"/>
            <a:chExt cx="7491149" cy="46346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BE1181A-57D2-90D5-38AA-F1CC9987F5BA}"/>
                </a:ext>
              </a:extLst>
            </p:cNvPr>
            <p:cNvSpPr txBox="1"/>
            <p:nvPr/>
          </p:nvSpPr>
          <p:spPr>
            <a:xfrm>
              <a:off x="4282222" y="2790917"/>
              <a:ext cx="7174443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이중 부정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절대 지양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1B7A08AE-E682-D869-9080-35DC696A89F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7" name="원호 36">
                <a:extLst>
                  <a:ext uri="{FF2B5EF4-FFF2-40B4-BE49-F238E27FC236}">
                    <a16:creationId xmlns:a16="http://schemas.microsoft.com/office/drawing/2014/main" id="{6889DB90-0531-2E23-BAAC-FC46699C106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C1505E1F-1064-5858-2E86-00EF3A8B194E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BBDFB4BE-374F-6982-BC2E-82E3DC3E0E82}"/>
              </a:ext>
            </a:extLst>
          </p:cNvPr>
          <p:cNvGrpSpPr/>
          <p:nvPr/>
        </p:nvGrpSpPr>
        <p:grpSpPr>
          <a:xfrm>
            <a:off x="4416597" y="5272432"/>
            <a:ext cx="7491149" cy="463460"/>
            <a:chOff x="3965516" y="2790917"/>
            <a:chExt cx="7491149" cy="46346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12CA7C1-80D9-83A8-C5A4-9EF6AF318C85}"/>
                </a:ext>
              </a:extLst>
            </p:cNvPr>
            <p:cNvSpPr txBox="1"/>
            <p:nvPr/>
          </p:nvSpPr>
          <p:spPr>
            <a:xfrm>
              <a:off x="4282222" y="2790917"/>
              <a:ext cx="7174443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행동 질문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을 포함시켜 응답 진실성 ↑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CC22F24E-365B-3AF3-CBE9-461F31FCA89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42" name="원호 41">
                <a:extLst>
                  <a:ext uri="{FF2B5EF4-FFF2-40B4-BE49-F238E27FC236}">
                    <a16:creationId xmlns:a16="http://schemas.microsoft.com/office/drawing/2014/main" id="{BF23D9AD-105F-85EA-0C86-FAA95648217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FBFD980C-F38C-35C6-9B0D-ADA590624DE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421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5783F-326A-5D36-6736-8F632DFE7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AD5AF91B-3D19-BBFB-D221-03A22CC8D910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7EDBE64A-3798-F87D-2E91-B9B61B8549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946C67B1-A7F2-B65D-8697-A76E86A42D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51A0939-F1BE-C6D4-39F4-96FA64A6592A}"/>
              </a:ext>
            </a:extLst>
          </p:cNvPr>
          <p:cNvSpPr txBox="1"/>
          <p:nvPr/>
        </p:nvSpPr>
        <p:spPr>
          <a:xfrm>
            <a:off x="875391" y="1209376"/>
            <a:ext cx="74416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#</a:t>
            </a:r>
            <a:r>
              <a:rPr lang="ko-KR" altLang="en-US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네 가지 핵심 역량</a:t>
            </a:r>
            <a:endParaRPr lang="ko-KR" altLang="en-US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9B317E0-4D96-0618-B4A8-8FB421B70133}"/>
              </a:ext>
            </a:extLst>
          </p:cNvPr>
          <p:cNvGrpSpPr/>
          <p:nvPr/>
        </p:nvGrpSpPr>
        <p:grpSpPr>
          <a:xfrm>
            <a:off x="1287594" y="2137386"/>
            <a:ext cx="5708951" cy="571286"/>
            <a:chOff x="1013127" y="1841927"/>
            <a:chExt cx="5708951" cy="5712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9A278B-93AA-D229-5CA4-E41107AB6888}"/>
                </a:ext>
              </a:extLst>
            </p:cNvPr>
            <p:cNvSpPr txBox="1"/>
            <p:nvPr/>
          </p:nvSpPr>
          <p:spPr>
            <a:xfrm>
              <a:off x="1013127" y="1841927"/>
              <a:ext cx="5708951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과학적 접근법으로 설계</a:t>
              </a:r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1B114F83-407A-4357-DEAE-1C5067E77223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2D9D82D3-776B-B9E0-C299-2E38763F5D0D}"/>
              </a:ext>
            </a:extLst>
          </p:cNvPr>
          <p:cNvGrpSpPr/>
          <p:nvPr/>
        </p:nvGrpSpPr>
        <p:grpSpPr>
          <a:xfrm>
            <a:off x="1650374" y="3020600"/>
            <a:ext cx="6465835" cy="469359"/>
            <a:chOff x="3965516" y="2790917"/>
            <a:chExt cx="6465835" cy="46935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286ACD-979A-2DB4-E5BD-38CD0D6C3B34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명확한 가설 설정</a:t>
              </a: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CA549877-95F6-E252-BD83-C65527C2FF61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2CDEF2A1-0EF5-8CB7-6ADD-1782E76AF58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D6843713-BA64-49B7-474C-5EA570DAC0BC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E378DAB-C169-A3A7-AAA4-EFB0CAC1EAD5}"/>
              </a:ext>
            </a:extLst>
          </p:cNvPr>
          <p:cNvGrpSpPr/>
          <p:nvPr/>
        </p:nvGrpSpPr>
        <p:grpSpPr>
          <a:xfrm>
            <a:off x="1650374" y="3609771"/>
            <a:ext cx="6465835" cy="463460"/>
            <a:chOff x="3965516" y="2790917"/>
            <a:chExt cx="6465835" cy="4634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28FDF4-E9CC-9AB2-0A6F-F0FFDF68ECC1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측정 가능한 지표 선정 및 체계적 증거 수집</a:t>
              </a: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C6BFA17A-CE4E-EEB5-038B-037E6C038EC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1CE755A7-72EB-7251-62F1-DAE10211C80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97112F11-6921-61CB-9C15-B9DDD1B58D00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C424A3C-AC98-351B-E956-FBC4B83EC644}"/>
              </a:ext>
            </a:extLst>
          </p:cNvPr>
          <p:cNvGrpSpPr/>
          <p:nvPr/>
        </p:nvGrpSpPr>
        <p:grpSpPr>
          <a:xfrm>
            <a:off x="1650374" y="4223168"/>
            <a:ext cx="6465835" cy="463460"/>
            <a:chOff x="3965516" y="2790917"/>
            <a:chExt cx="6465835" cy="46346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637CCE-7D48-C646-B527-468696D0D1E4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대조 조건 설계</a:t>
              </a: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8FBE18E0-8441-04F9-C07B-762923C81A99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2DAD629E-373A-4405-1685-0B44DA58077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34AD8316-D806-EC48-3561-82775F10DFA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88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6126F-4333-8292-4163-C464ACC26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ECE82C9-FC25-FFA0-BC5C-E6F104E30EE7}"/>
              </a:ext>
            </a:extLst>
          </p:cNvPr>
          <p:cNvSpPr txBox="1"/>
          <p:nvPr/>
        </p:nvSpPr>
        <p:spPr>
          <a:xfrm>
            <a:off x="778495" y="673792"/>
            <a:ext cx="38395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시나리오 작성의 기술</a:t>
            </a: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4604FA0-F6D7-E421-9E6B-6E3C0FDF6D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2AAB9C-F598-793F-2230-692CE5D95435}"/>
              </a:ext>
            </a:extLst>
          </p:cNvPr>
          <p:cNvSpPr txBox="1"/>
          <p:nvPr/>
        </p:nvSpPr>
        <p:spPr>
          <a:xfrm>
            <a:off x="1134095" y="1593928"/>
            <a:ext cx="205761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도구 설계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E851766-CBE8-00AD-6CEF-28A94ACBD60C}"/>
              </a:ext>
            </a:extLst>
          </p:cNvPr>
          <p:cNvGrpSpPr/>
          <p:nvPr/>
        </p:nvGrpSpPr>
        <p:grpSpPr>
          <a:xfrm>
            <a:off x="1232829" y="2370823"/>
            <a:ext cx="7229215" cy="469359"/>
            <a:chOff x="3965516" y="2790917"/>
            <a:chExt cx="7229215" cy="46935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69A807-6D88-598C-AF56-3623E37922D8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시나리오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는 맥락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목표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제약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감정을 갖춘 현실의 축소판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298A0DE2-2C54-A44B-E62E-5B84679BA1B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6" name="원호 5">
                <a:extLst>
                  <a:ext uri="{FF2B5EF4-FFF2-40B4-BE49-F238E27FC236}">
                    <a16:creationId xmlns:a16="http://schemas.microsoft.com/office/drawing/2014/main" id="{FD06ED18-663C-5157-D906-13A6A7F465F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5BEA518F-85B8-91CB-E01A-42B7C2C9CA6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8B9CF2D7-8811-35AA-136F-667F5FB5FD47}"/>
              </a:ext>
            </a:extLst>
          </p:cNvPr>
          <p:cNvGrpSpPr/>
          <p:nvPr/>
        </p:nvGrpSpPr>
        <p:grpSpPr>
          <a:xfrm>
            <a:off x="1232829" y="2961979"/>
            <a:ext cx="7654862" cy="469359"/>
            <a:chOff x="3965516" y="2790917"/>
            <a:chExt cx="7654862" cy="46935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6609BA-7CBA-9654-4059-FD86D5F65568}"/>
                </a:ext>
              </a:extLst>
            </p:cNvPr>
            <p:cNvSpPr txBox="1"/>
            <p:nvPr/>
          </p:nvSpPr>
          <p:spPr>
            <a:xfrm>
              <a:off x="4282222" y="2790917"/>
              <a:ext cx="7338156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과업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은 점층적으로 설계하고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학습 전이를 통제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4B574AEF-67C3-B74A-04AD-1372D41D2EF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25331F81-BE14-C512-AD88-40E4E2FB675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D92D08DC-5A61-C76D-C374-C87E6EA9A94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E5D5A15A-A7C8-FAE1-5A41-F5AE87B76232}"/>
              </a:ext>
            </a:extLst>
          </p:cNvPr>
          <p:cNvGrpSpPr/>
          <p:nvPr/>
        </p:nvGrpSpPr>
        <p:grpSpPr>
          <a:xfrm>
            <a:off x="1232829" y="3562314"/>
            <a:ext cx="7229215" cy="869469"/>
            <a:chOff x="3965516" y="2790917"/>
            <a:chExt cx="7229215" cy="86946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88E8732-B04A-FCA2-8B11-C41A85FD37C7}"/>
                </a:ext>
              </a:extLst>
            </p:cNvPr>
            <p:cNvSpPr txBox="1"/>
            <p:nvPr/>
          </p:nvSpPr>
          <p:spPr>
            <a:xfrm>
              <a:off x="4282222" y="2790917"/>
              <a:ext cx="6912509" cy="8694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질문지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는 공통 척도를 확보하되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 고유의 효능감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신뢰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접근성을 별도 문항으로 보강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B3C588CA-C72A-9CC4-8346-3F29A95813A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ADFB7643-432E-9A4B-62A9-3BEEB26F60C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1C33B673-1E5B-5872-BB57-ECABB2332EF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AC0970C1-F25F-1D2D-4BB1-ED04EA1FEF75}"/>
              </a:ext>
            </a:extLst>
          </p:cNvPr>
          <p:cNvGrpSpPr/>
          <p:nvPr/>
        </p:nvGrpSpPr>
        <p:grpSpPr>
          <a:xfrm>
            <a:off x="1232829" y="4478428"/>
            <a:ext cx="7654862" cy="469359"/>
            <a:chOff x="3965516" y="2790917"/>
            <a:chExt cx="7654862" cy="46935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A17674-97CA-034A-B940-4B75FE3A097C}"/>
                </a:ext>
              </a:extLst>
            </p:cNvPr>
            <p:cNvSpPr txBox="1"/>
            <p:nvPr/>
          </p:nvSpPr>
          <p:spPr>
            <a:xfrm>
              <a:off x="4282222" y="2790917"/>
              <a:ext cx="7338156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순서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표현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형식에서 </a:t>
              </a:r>
              <a:r>
                <a:rPr lang="ko-KR" altLang="en-US" sz="2000" spc="-80" dirty="0">
                  <a:solidFill>
                    <a:srgbClr val="0B2EB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편향 최소화 원칙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을 지켜 결과의 신뢰도 ↑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B0A038F4-8A5C-65B7-152B-BE191D035B85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2" name="원호 21">
                <a:extLst>
                  <a:ext uri="{FF2B5EF4-FFF2-40B4-BE49-F238E27FC236}">
                    <a16:creationId xmlns:a16="http://schemas.microsoft.com/office/drawing/2014/main" id="{7DE85A98-22FF-9802-32CF-240EB7B3565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ED23D805-6E85-4FE5-EBED-22A306C0053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2C26DF9-17C1-A1F6-3E35-0AF5F66E787F}"/>
              </a:ext>
            </a:extLst>
          </p:cNvPr>
          <p:cNvSpPr txBox="1"/>
          <p:nvPr/>
        </p:nvSpPr>
        <p:spPr>
          <a:xfrm rot="21109262" flipH="1">
            <a:off x="4370778" y="5252823"/>
            <a:ext cx="4587024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수치와 이야기로 동시 설명 가능</a:t>
            </a:r>
            <a:endParaRPr lang="ko-KR" altLang="en-US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8783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36BAA-3C1A-57BF-1039-A4C9D26C4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ADFFAB7-47D8-AE87-5957-AB8142A775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3BA8602-682E-FF23-4BC5-047EA83666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4A1A84-3C40-5A8C-2321-39837FE5312C}"/>
              </a:ext>
            </a:extLst>
          </p:cNvPr>
          <p:cNvSpPr txBox="1"/>
          <p:nvPr/>
        </p:nvSpPr>
        <p:spPr>
          <a:xfrm>
            <a:off x="2873004" y="2529890"/>
            <a:ext cx="644599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데이터 수집 방법론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40F1BBA-4B82-B360-5C23-E484B2D9A1B2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676B9D1F-EE7D-D426-65C6-9A85468B1DE0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7A8E3DC3-FC45-79AB-66D7-3E69B494AAA2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730CCD2-E283-BF59-FAF3-F31D67280D29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C6FC0836-AAB5-9D8F-FA72-317F4D72CB6A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B8C38958-AD2F-0D9C-6422-A3762579A44C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6DC8FFF-A819-1997-F7FF-DDBB3A78479B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0FD19B-90BD-C3D9-DBA0-F9B31B20F2BA}"/>
              </a:ext>
            </a:extLst>
          </p:cNvPr>
          <p:cNvSpPr txBox="1"/>
          <p:nvPr/>
        </p:nvSpPr>
        <p:spPr>
          <a:xfrm>
            <a:off x="6000512" y="1593371"/>
            <a:ext cx="50847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4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522FA2A-293B-D11D-9483-D42D322581F2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4060093F-CAF1-3CD4-3DFC-6067D40F4012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C5FC0ED-3BD6-DA5E-2764-8B00672ACE23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EEAD1C25-3624-A3F3-B5F8-CE99B63AC521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9309AF22-30BF-EDA6-2425-A774813F3EC6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A0175796-36EF-0178-249D-6563F5D9273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FAD3EEE6-7AAD-7557-CBA3-C0FC1614E2A9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BC385486-1BDF-32DA-6638-95DB057B36D1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5765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B8081-CCCC-2B05-6CC5-D48EAA7B4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BD7C742-65F0-C282-2375-659F69038E91}"/>
              </a:ext>
            </a:extLst>
          </p:cNvPr>
          <p:cNvSpPr txBox="1"/>
          <p:nvPr/>
        </p:nvSpPr>
        <p:spPr>
          <a:xfrm>
            <a:off x="778495" y="673792"/>
            <a:ext cx="26308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데이터 수집 방법론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BD00A-57E7-16CA-12DB-18991449BADE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DE01E2C-C80F-731C-14CD-4566C149885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37F9386-76DC-BE05-FB17-8857717828A5}"/>
              </a:ext>
            </a:extLst>
          </p:cNvPr>
          <p:cNvSpPr txBox="1"/>
          <p:nvPr/>
        </p:nvSpPr>
        <p:spPr>
          <a:xfrm>
            <a:off x="1134095" y="1593928"/>
            <a:ext cx="292387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피드백 수집 및 의사결정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50651C-3D17-C810-E5EE-36D4EC187D87}"/>
              </a:ext>
            </a:extLst>
          </p:cNvPr>
          <p:cNvSpPr txBox="1"/>
          <p:nvPr/>
        </p:nvSpPr>
        <p:spPr>
          <a:xfrm>
            <a:off x="2045027" y="5631361"/>
            <a:ext cx="2589318" cy="47607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D79CF">
                  <a:alpha val="20000"/>
                </a:srgbClr>
              </a:gs>
              <a:gs pos="100000">
                <a:srgbClr val="9A5CC8">
                  <a:alpha val="20000"/>
                </a:srgbClr>
              </a:gs>
            </a:gsLst>
            <a:lin ang="2700000" scaled="0"/>
          </a:gradFill>
        </p:spPr>
        <p:txBody>
          <a:bodyPr wrap="square" lIns="216000" tIns="0" rIns="216000" bIns="0" rtlCol="0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000" b="1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수집은 정교하게</a:t>
            </a:r>
            <a:r>
              <a:rPr lang="en-US" altLang="ko-KR" sz="2000" b="1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BCDB66-B3D1-9273-2A70-81D869DC852C}"/>
              </a:ext>
            </a:extLst>
          </p:cNvPr>
          <p:cNvSpPr txBox="1"/>
          <p:nvPr/>
        </p:nvSpPr>
        <p:spPr>
          <a:xfrm>
            <a:off x="4725882" y="5631361"/>
            <a:ext cx="2589318" cy="47607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D79CF">
                  <a:alpha val="20000"/>
                </a:srgbClr>
              </a:gs>
              <a:gs pos="100000">
                <a:srgbClr val="9A5CC8">
                  <a:alpha val="20000"/>
                </a:srgbClr>
              </a:gs>
            </a:gsLst>
            <a:lin ang="2700000" scaled="0"/>
          </a:gradFill>
        </p:spPr>
        <p:txBody>
          <a:bodyPr wrap="square" lIns="216000" tIns="0" rIns="216000" bIns="0" rtlCol="0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000" b="1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기록은 체계적으로</a:t>
            </a:r>
            <a:r>
              <a:rPr lang="en-US" altLang="ko-KR" sz="2000" b="1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2DCC0D-9911-4BF3-A651-59EE0778990E}"/>
              </a:ext>
            </a:extLst>
          </p:cNvPr>
          <p:cNvSpPr txBox="1"/>
          <p:nvPr/>
        </p:nvSpPr>
        <p:spPr>
          <a:xfrm>
            <a:off x="7406737" y="5631361"/>
            <a:ext cx="2589318" cy="47607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4D79CF">
                  <a:alpha val="20000"/>
                </a:srgbClr>
              </a:gs>
              <a:gs pos="100000">
                <a:srgbClr val="9A5CC8">
                  <a:alpha val="20000"/>
                </a:srgbClr>
              </a:gs>
            </a:gsLst>
            <a:lin ang="2700000" scaled="0"/>
          </a:gradFill>
        </p:spPr>
        <p:txBody>
          <a:bodyPr wrap="square" lIns="216000" tIns="0" rIns="216000" bIns="0" rtlCol="0" anchor="ctr">
            <a:sp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2000" b="1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분석은 우선순위</a:t>
            </a:r>
            <a:r>
              <a:rPr lang="en-US" altLang="ko-KR" sz="2000" b="1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9885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61857-1F55-C1B0-5D74-C4CBD7DB9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4215BDC-7875-D12D-9192-CD59C31AA233}"/>
              </a:ext>
            </a:extLst>
          </p:cNvPr>
          <p:cNvSpPr txBox="1"/>
          <p:nvPr/>
        </p:nvSpPr>
        <p:spPr>
          <a:xfrm>
            <a:off x="778495" y="673792"/>
            <a:ext cx="26308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데이터 수집 방법론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88F81B-E4AC-C335-2AB6-E6EDFC5F292A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D7A0936-DDD0-ED69-973E-D0C15CA0918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A1403C-AF19-BD91-FB65-D52B327785FF}"/>
              </a:ext>
            </a:extLst>
          </p:cNvPr>
          <p:cNvSpPr txBox="1"/>
          <p:nvPr/>
        </p:nvSpPr>
        <p:spPr>
          <a:xfrm>
            <a:off x="1134095" y="1593928"/>
            <a:ext cx="20864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피드백 수집 단계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984620A-5CE3-BA0E-6AD1-7E0CD1C23B9A}"/>
              </a:ext>
            </a:extLst>
          </p:cNvPr>
          <p:cNvGrpSpPr/>
          <p:nvPr/>
        </p:nvGrpSpPr>
        <p:grpSpPr>
          <a:xfrm>
            <a:off x="1287594" y="2352132"/>
            <a:ext cx="6547151" cy="571286"/>
            <a:chOff x="1013127" y="1841927"/>
            <a:chExt cx="6547151" cy="5712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EC0777-8962-E4B4-A1E2-25A94AC111E2}"/>
                </a:ext>
              </a:extLst>
            </p:cNvPr>
            <p:cNvSpPr txBox="1"/>
            <p:nvPr/>
          </p:nvSpPr>
          <p:spPr>
            <a:xfrm>
              <a:off x="1013127" y="1841927"/>
              <a:ext cx="6547151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Think-aloud 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기법</a:t>
              </a:r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535842AF-387B-0B91-68B3-9ED26FABE0A6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08AF3007-01AF-1928-A036-B2B21BC66412}"/>
              </a:ext>
            </a:extLst>
          </p:cNvPr>
          <p:cNvGrpSpPr/>
          <p:nvPr/>
        </p:nvGrpSpPr>
        <p:grpSpPr>
          <a:xfrm>
            <a:off x="1650374" y="3235346"/>
            <a:ext cx="7433301" cy="869469"/>
            <a:chOff x="3965516" y="2790917"/>
            <a:chExt cx="7433301" cy="86946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CAE11D-CB2A-F84C-2EAF-06D3B88C6405}"/>
                </a:ext>
              </a:extLst>
            </p:cNvPr>
            <p:cNvSpPr txBox="1"/>
            <p:nvPr/>
          </p:nvSpPr>
          <p:spPr>
            <a:xfrm>
              <a:off x="4282222" y="2790917"/>
              <a:ext cx="7116595" cy="8694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참가자에게 과업을 수행하면서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머릿속 생각을 그대로 </a:t>
              </a:r>
              <a:br>
                <a:rPr lang="en-US" altLang="ko-KR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말하도록 부탁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하는 기법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15BE6A3D-957A-4A54-FBB0-4FBECB6971D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1" name="원호 10">
                <a:extLst>
                  <a:ext uri="{FF2B5EF4-FFF2-40B4-BE49-F238E27FC236}">
                    <a16:creationId xmlns:a16="http://schemas.microsoft.com/office/drawing/2014/main" id="{8D005B00-3B97-6763-94FC-E433CE969E4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A12A2942-DCAD-B155-034A-91D418E5AE8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2B972510-C59B-7CDD-A41C-26C51B05A5D5}"/>
              </a:ext>
            </a:extLst>
          </p:cNvPr>
          <p:cNvGrpSpPr/>
          <p:nvPr/>
        </p:nvGrpSpPr>
        <p:grpSpPr>
          <a:xfrm>
            <a:off x="1879380" y="4189815"/>
            <a:ext cx="7002563" cy="1187388"/>
            <a:chOff x="1547337" y="4508469"/>
            <a:chExt cx="7002563" cy="118738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2E30096-A738-A676-3486-68464B36CCB0}"/>
                </a:ext>
              </a:extLst>
            </p:cNvPr>
            <p:cNvSpPr txBox="1"/>
            <p:nvPr/>
          </p:nvSpPr>
          <p:spPr>
            <a:xfrm>
              <a:off x="2190470" y="4832287"/>
              <a:ext cx="6359430" cy="863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indent="0" fontAlgn="auto" latinLnBrk="0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자연스러운 발화를 통해 시선의 흐름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혼란 지점 등 포착 가능</a:t>
              </a:r>
              <a:endParaRPr lang="en-US" altLang="ko-KR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0486B3A6-19E6-93EB-68AA-5C2EBE614A85}"/>
                </a:ext>
              </a:extLst>
            </p:cNvPr>
            <p:cNvGrpSpPr/>
            <p:nvPr/>
          </p:nvGrpSpPr>
          <p:grpSpPr>
            <a:xfrm>
              <a:off x="1547337" y="4508469"/>
              <a:ext cx="834906" cy="540221"/>
              <a:chOff x="1065246" y="3212205"/>
              <a:chExt cx="1743010" cy="1127805"/>
            </a:xfrm>
          </p:grpSpPr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58313A92-595B-9A24-3510-927A10C40799}"/>
                  </a:ext>
                </a:extLst>
              </p:cNvPr>
              <p:cNvSpPr/>
              <p:nvPr/>
            </p:nvSpPr>
            <p:spPr>
              <a:xfrm>
                <a:off x="1961116" y="4150425"/>
                <a:ext cx="325417" cy="189585"/>
              </a:xfrm>
              <a:custGeom>
                <a:avLst/>
                <a:gdLst>
                  <a:gd name="connsiteX0" fmla="*/ 0 w 325417"/>
                  <a:gd name="connsiteY0" fmla="*/ 0 h 345488"/>
                  <a:gd name="connsiteX1" fmla="*/ 234740 w 325417"/>
                  <a:gd name="connsiteY1" fmla="*/ 0 h 345488"/>
                  <a:gd name="connsiteX2" fmla="*/ 230678 w 325417"/>
                  <a:gd name="connsiteY2" fmla="*/ 7484 h 345488"/>
                  <a:gd name="connsiteX3" fmla="*/ 208472 w 325417"/>
                  <a:gd name="connsiteY3" fmla="*/ 117475 h 345488"/>
                  <a:gd name="connsiteX4" fmla="*/ 291236 w 325417"/>
                  <a:gd name="connsiteY4" fmla="*/ 317286 h 345488"/>
                  <a:gd name="connsiteX5" fmla="*/ 325417 w 325417"/>
                  <a:gd name="connsiteY5" fmla="*/ 345488 h 345488"/>
                  <a:gd name="connsiteX6" fmla="*/ 303177 w 325417"/>
                  <a:gd name="connsiteY6" fmla="*/ 338584 h 345488"/>
                  <a:gd name="connsiteX7" fmla="*/ 15938 w 325417"/>
                  <a:gd name="connsiteY7" fmla="*/ 51345 h 345488"/>
                  <a:gd name="connsiteX8" fmla="*/ 0 w 325417"/>
                  <a:gd name="connsiteY8" fmla="*/ 0 h 345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417" h="345488">
                    <a:moveTo>
                      <a:pt x="0" y="0"/>
                    </a:moveTo>
                    <a:lnTo>
                      <a:pt x="234740" y="0"/>
                    </a:lnTo>
                    <a:lnTo>
                      <a:pt x="230678" y="7484"/>
                    </a:lnTo>
                    <a:cubicBezTo>
                      <a:pt x="216379" y="41291"/>
                      <a:pt x="208472" y="78460"/>
                      <a:pt x="208472" y="117475"/>
                    </a:cubicBezTo>
                    <a:cubicBezTo>
                      <a:pt x="208472" y="195506"/>
                      <a:pt x="240100" y="266150"/>
                      <a:pt x="291236" y="317286"/>
                    </a:cubicBezTo>
                    <a:lnTo>
                      <a:pt x="325417" y="345488"/>
                    </a:lnTo>
                    <a:lnTo>
                      <a:pt x="303177" y="338584"/>
                    </a:lnTo>
                    <a:cubicBezTo>
                      <a:pt x="174027" y="283958"/>
                      <a:pt x="70564" y="180495"/>
                      <a:pt x="15938" y="51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1700"/>
              </a:p>
            </p:txBody>
          </p:sp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A10649C3-D2CB-9F98-5E63-06C16E48B56F}"/>
                  </a:ext>
                </a:extLst>
              </p:cNvPr>
              <p:cNvSpPr/>
              <p:nvPr/>
            </p:nvSpPr>
            <p:spPr>
              <a:xfrm>
                <a:off x="1065246" y="3212205"/>
                <a:ext cx="1743010" cy="938221"/>
              </a:xfrm>
              <a:prstGeom prst="roundRect">
                <a:avLst>
                  <a:gd name="adj" fmla="val 50000"/>
                </a:avLst>
              </a:prstGeom>
              <a:solidFill>
                <a:srgbClr val="0B2EB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2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741BE"/>
                  </a:buClr>
                  <a:buSzTx/>
                  <a:buFontTx/>
                  <a:buNone/>
                  <a:tabLst/>
                  <a:defRPr/>
                </a:pPr>
                <a:r>
                  <a:rPr kumimoji="0" lang="ko-KR" altLang="en-US" b="0" i="0" u="none" strike="noStrike" kern="1200" cap="none" spc="-80" normalizeH="0" baseline="0" noProof="0" dirty="0">
                    <a:ln>
                      <a:solidFill>
                        <a:srgbClr val="156082">
                          <a:alpha val="0"/>
                        </a:srgbClr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카페24 아네모네" pitchFamily="2" charset="-127"/>
                    <a:ea typeface="카페24 아네모네" pitchFamily="2" charset="-127"/>
                    <a:cs typeface="+mn-cs"/>
                  </a:rPr>
                  <a:t>예</a:t>
                </a:r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65BB188-9900-182C-64A5-B5B9588B33DF}"/>
              </a:ext>
            </a:extLst>
          </p:cNvPr>
          <p:cNvGrpSpPr/>
          <p:nvPr/>
        </p:nvGrpSpPr>
        <p:grpSpPr>
          <a:xfrm>
            <a:off x="1650374" y="5466341"/>
            <a:ext cx="7433301" cy="469359"/>
            <a:chOff x="3965516" y="2790917"/>
            <a:chExt cx="7433301" cy="46935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0241C6-3006-51E1-7508-F9C91DC669BD}"/>
                </a:ext>
              </a:extLst>
            </p:cNvPr>
            <p:cNvSpPr txBox="1"/>
            <p:nvPr/>
          </p:nvSpPr>
          <p:spPr>
            <a:xfrm>
              <a:off x="4282222" y="2790917"/>
              <a:ext cx="7116595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방어적 질문 보다는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묘사형 질문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사용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0F5FB3E9-A76D-D2E7-88DB-ADCF26CA354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6" name="원호 25">
                <a:extLst>
                  <a:ext uri="{FF2B5EF4-FFF2-40B4-BE49-F238E27FC236}">
                    <a16:creationId xmlns:a16="http://schemas.microsoft.com/office/drawing/2014/main" id="{BA1A6168-CF6E-D71C-DC2D-91ADC3E292F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61E5A631-07B4-14AD-248B-91266D381A4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060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9BFC6-4300-D82B-B53C-C0070736D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48323E8F-2F23-C00F-58D4-CF99EBA2C3D5}"/>
              </a:ext>
            </a:extLst>
          </p:cNvPr>
          <p:cNvSpPr txBox="1"/>
          <p:nvPr/>
        </p:nvSpPr>
        <p:spPr>
          <a:xfrm>
            <a:off x="778495" y="673792"/>
            <a:ext cx="26308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데이터 수집 방법론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52648A-31FF-BB9D-2CBA-8ACE5A7FCA52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7E5F0C8-C181-5BC1-FEC7-BE003DA012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D3DC4C-B5A9-2823-DD54-6F1E4EE85D0E}"/>
              </a:ext>
            </a:extLst>
          </p:cNvPr>
          <p:cNvSpPr txBox="1"/>
          <p:nvPr/>
        </p:nvSpPr>
        <p:spPr>
          <a:xfrm>
            <a:off x="1134095" y="1593928"/>
            <a:ext cx="20864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피드백 수집 단계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019DDFF-B4AD-36AF-64D2-5C62BB58772F}"/>
              </a:ext>
            </a:extLst>
          </p:cNvPr>
          <p:cNvGrpSpPr/>
          <p:nvPr/>
        </p:nvGrpSpPr>
        <p:grpSpPr>
          <a:xfrm>
            <a:off x="1650374" y="3235346"/>
            <a:ext cx="7126481" cy="469359"/>
            <a:chOff x="3965516" y="2790917"/>
            <a:chExt cx="7126481" cy="46935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B57968-0173-D867-9837-D66B49E084EC}"/>
                </a:ext>
              </a:extLst>
            </p:cNvPr>
            <p:cNvSpPr txBox="1"/>
            <p:nvPr/>
          </p:nvSpPr>
          <p:spPr>
            <a:xfrm>
              <a:off x="4282222" y="2790917"/>
              <a:ext cx="6809775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말보다 몸이 먼저 진실을 말할 때가 많기 때문에 효과적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232FC334-6D67-A1FD-FCB6-18F736D385D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1" name="원호 10">
                <a:extLst>
                  <a:ext uri="{FF2B5EF4-FFF2-40B4-BE49-F238E27FC236}">
                    <a16:creationId xmlns:a16="http://schemas.microsoft.com/office/drawing/2014/main" id="{FFFDAD16-F9BC-061C-8519-6FB1FAA293A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458DAB77-18CE-93E9-AC1C-68F0EC2A774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24B199B-9BAA-99B0-FF10-EDC573E5ABD4}"/>
              </a:ext>
            </a:extLst>
          </p:cNvPr>
          <p:cNvGrpSpPr/>
          <p:nvPr/>
        </p:nvGrpSpPr>
        <p:grpSpPr>
          <a:xfrm>
            <a:off x="1287594" y="2352132"/>
            <a:ext cx="6547151" cy="571286"/>
            <a:chOff x="1013127" y="1841927"/>
            <a:chExt cx="6547151" cy="5712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5A0E63-B178-FD5D-2639-8E82027B3077}"/>
                </a:ext>
              </a:extLst>
            </p:cNvPr>
            <p:cNvSpPr txBox="1"/>
            <p:nvPr/>
          </p:nvSpPr>
          <p:spPr>
            <a:xfrm>
              <a:off x="1013127" y="1841927"/>
              <a:ext cx="6547151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행동 관찰 기록</a:t>
              </a: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93EA9FEA-B8AA-7CD0-323C-D94CDF82186A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6626B8E-09AE-B888-872B-CAB337742F56}"/>
              </a:ext>
            </a:extLst>
          </p:cNvPr>
          <p:cNvGrpSpPr/>
          <p:nvPr/>
        </p:nvGrpSpPr>
        <p:grpSpPr>
          <a:xfrm>
            <a:off x="1650374" y="3796455"/>
            <a:ext cx="7126481" cy="469359"/>
            <a:chOff x="3965516" y="2790917"/>
            <a:chExt cx="7126481" cy="46935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937CB5-75C4-01B6-B265-DDF8A4804C25}"/>
                </a:ext>
              </a:extLst>
            </p:cNvPr>
            <p:cNvSpPr txBox="1"/>
            <p:nvPr/>
          </p:nvSpPr>
          <p:spPr>
            <a:xfrm>
              <a:off x="4282222" y="2790917"/>
              <a:ext cx="6809775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시간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행동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발화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표정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/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제스처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특이사항을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간단한 표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로 기록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B20A6E4B-A099-EF47-990E-86D6F814F8C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9" name="원호 18">
                <a:extLst>
                  <a:ext uri="{FF2B5EF4-FFF2-40B4-BE49-F238E27FC236}">
                    <a16:creationId xmlns:a16="http://schemas.microsoft.com/office/drawing/2014/main" id="{8D5EBBBF-CA9A-CB71-23D2-63FB90489FC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2DA35272-8BCA-DBB0-C100-E1FB5F1B788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A94A6F21-6C53-E20C-6BBF-0644392FBB72}"/>
              </a:ext>
            </a:extLst>
          </p:cNvPr>
          <p:cNvGrpSpPr/>
          <p:nvPr/>
        </p:nvGrpSpPr>
        <p:grpSpPr>
          <a:xfrm>
            <a:off x="2265219" y="4265814"/>
            <a:ext cx="6463145" cy="863570"/>
            <a:chOff x="4156364" y="4052455"/>
            <a:chExt cx="6463145" cy="863570"/>
          </a:xfrm>
        </p:grpSpPr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1A503043-CFE5-9101-BEDC-C77F28A39091}"/>
                </a:ext>
              </a:extLst>
            </p:cNvPr>
            <p:cNvSpPr/>
            <p:nvPr/>
          </p:nvSpPr>
          <p:spPr>
            <a:xfrm>
              <a:off x="4156364" y="4052456"/>
              <a:ext cx="304800" cy="271550"/>
            </a:xfrm>
            <a:custGeom>
              <a:avLst/>
              <a:gdLst>
                <a:gd name="connsiteX0" fmla="*/ 0 w 304800"/>
                <a:gd name="connsiteY0" fmla="*/ 0 h 401781"/>
                <a:gd name="connsiteX1" fmla="*/ 0 w 304800"/>
                <a:gd name="connsiteY1" fmla="*/ 401781 h 401781"/>
                <a:gd name="connsiteX2" fmla="*/ 304800 w 304800"/>
                <a:gd name="connsiteY2" fmla="*/ 401781 h 40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401781">
                  <a:moveTo>
                    <a:pt x="0" y="0"/>
                  </a:moveTo>
                  <a:lnTo>
                    <a:pt x="0" y="401781"/>
                  </a:lnTo>
                  <a:lnTo>
                    <a:pt x="304800" y="401781"/>
                  </a:lnTo>
                </a:path>
              </a:pathLst>
            </a:custGeom>
            <a:noFill/>
            <a:ln>
              <a:solidFill>
                <a:srgbClr val="0B2EB7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C6AE19-C827-28D6-7296-C0B15B84B06B}"/>
                </a:ext>
              </a:extLst>
            </p:cNvPr>
            <p:cNvSpPr txBox="1"/>
            <p:nvPr/>
          </p:nvSpPr>
          <p:spPr>
            <a:xfrm>
              <a:off x="4461165" y="4052455"/>
              <a:ext cx="6158344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</a:t>
              </a: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초 이상 멈춤</a:t>
              </a:r>
              <a:r>
                <a:rPr lang="en-US" altLang="ko-KR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같은 실수의 반복</a:t>
              </a:r>
              <a:r>
                <a:rPr lang="en-US" altLang="ko-KR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과업 포기</a:t>
              </a:r>
              <a:r>
                <a:rPr lang="en-US" altLang="ko-KR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의도하지 않은 우회 경로는 반드시 표시</a:t>
              </a: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A2F98726-423D-0E68-4CDE-27D487A21957}"/>
              </a:ext>
            </a:extLst>
          </p:cNvPr>
          <p:cNvGrpSpPr/>
          <p:nvPr/>
        </p:nvGrpSpPr>
        <p:grpSpPr>
          <a:xfrm>
            <a:off x="1650374" y="5122561"/>
            <a:ext cx="7126481" cy="469359"/>
            <a:chOff x="3965516" y="2790917"/>
            <a:chExt cx="7126481" cy="46935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84F23DA-01E5-5832-3E0B-D284FD2B7192}"/>
                </a:ext>
              </a:extLst>
            </p:cNvPr>
            <p:cNvSpPr txBox="1"/>
            <p:nvPr/>
          </p:nvSpPr>
          <p:spPr>
            <a:xfrm>
              <a:off x="4282222" y="2790917"/>
              <a:ext cx="6809775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사용 직후 </a:t>
              </a:r>
              <a:r>
                <a:rPr lang="ko-KR" altLang="en-US" sz="200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061C72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감정 맵핑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으로 정서적 잔향 채집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3FF1985A-FB65-1306-E80F-007F794E0D8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2" name="원호 31">
                <a:extLst>
                  <a:ext uri="{FF2B5EF4-FFF2-40B4-BE49-F238E27FC236}">
                    <a16:creationId xmlns:a16="http://schemas.microsoft.com/office/drawing/2014/main" id="{F47BB9F7-1D37-DB66-39F2-0FB487C397E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AA6FD771-FDC7-25CF-AAE9-519BB2ED49FC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78C064C3-A130-E7A2-E847-ED15021F0130}"/>
              </a:ext>
            </a:extLst>
          </p:cNvPr>
          <p:cNvGrpSpPr/>
          <p:nvPr/>
        </p:nvGrpSpPr>
        <p:grpSpPr>
          <a:xfrm>
            <a:off x="1650374" y="5598743"/>
            <a:ext cx="7126481" cy="469359"/>
            <a:chOff x="3965516" y="2790917"/>
            <a:chExt cx="7126481" cy="46935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34380B1-6404-546A-0282-AE06B2ACC10F}"/>
                </a:ext>
              </a:extLst>
            </p:cNvPr>
            <p:cNvSpPr txBox="1"/>
            <p:nvPr/>
          </p:nvSpPr>
          <p:spPr>
            <a:xfrm>
              <a:off x="4282222" y="2790917"/>
              <a:ext cx="6809775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주로 긍정이면 방향성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0,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주로 부정이면 재설계 필요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054C47B9-91AE-DA5B-9B23-B2E83178FDBD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40" name="원호 39">
                <a:extLst>
                  <a:ext uri="{FF2B5EF4-FFF2-40B4-BE49-F238E27FC236}">
                    <a16:creationId xmlns:a16="http://schemas.microsoft.com/office/drawing/2014/main" id="{BDFE8F41-7BFC-D3C7-0460-85EEBB08CCB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CD78E817-156D-41BA-C42B-E634956B300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754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44584-D054-BDC4-70F4-8E5674780F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B0A2C072-490A-2622-B864-454B563E60FC}"/>
              </a:ext>
            </a:extLst>
          </p:cNvPr>
          <p:cNvSpPr txBox="1"/>
          <p:nvPr/>
        </p:nvSpPr>
        <p:spPr>
          <a:xfrm>
            <a:off x="778495" y="673792"/>
            <a:ext cx="26308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데이터 수집 방법론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3295B4-C684-64FF-B208-77101276F186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94FA95D-B7FC-4B08-F5DC-6B377DE85DA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F33435-C102-26FC-BC06-C6EF0556F257}"/>
              </a:ext>
            </a:extLst>
          </p:cNvPr>
          <p:cNvSpPr txBox="1"/>
          <p:nvPr/>
        </p:nvSpPr>
        <p:spPr>
          <a:xfrm>
            <a:off x="1134095" y="1593928"/>
            <a:ext cx="20864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피드백 분석 단계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7139064E-3349-F5C1-41B8-5D8B22451286}"/>
              </a:ext>
            </a:extLst>
          </p:cNvPr>
          <p:cNvGrpSpPr/>
          <p:nvPr/>
        </p:nvGrpSpPr>
        <p:grpSpPr>
          <a:xfrm>
            <a:off x="4403780" y="2314719"/>
            <a:ext cx="6846111" cy="927245"/>
            <a:chOff x="1009417" y="2314719"/>
            <a:chExt cx="6846111" cy="927245"/>
          </a:xfrm>
        </p:grpSpPr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E7747207-EC82-09F7-3FB7-772A51108AE8}"/>
                </a:ext>
              </a:extLst>
            </p:cNvPr>
            <p:cNvSpPr/>
            <p:nvPr/>
          </p:nvSpPr>
          <p:spPr>
            <a:xfrm>
              <a:off x="1280891" y="2530231"/>
              <a:ext cx="6574637" cy="71173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모든 피드백을 </a:t>
              </a:r>
              <a:r>
                <a:rPr kumimoji="0" lang="ko-KR" altLang="en-US" sz="2000" b="0" i="0" u="none" strike="noStrike" kern="1200" cap="none" spc="-8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포스트잇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 한 장에 하나씩 적어 벽에 부착</a:t>
              </a:r>
              <a:endParaRPr lang="ko-KR" altLang="en-US" dirty="0"/>
            </a:p>
          </p:txBody>
        </p:sp>
        <p:pic>
          <p:nvPicPr>
            <p:cNvPr id="33" name="그림 32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709330E5-310A-7BA0-C4D4-F4C4BA1B54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09417" y="2314719"/>
              <a:ext cx="614408" cy="520158"/>
            </a:xfrm>
            <a:prstGeom prst="rect">
              <a:avLst/>
            </a:prstGeom>
          </p:spPr>
        </p:pic>
      </p:grp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BEC68747-B776-4653-FC5B-4B0810010605}"/>
              </a:ext>
            </a:extLst>
          </p:cNvPr>
          <p:cNvSpPr/>
          <p:nvPr/>
        </p:nvSpPr>
        <p:spPr>
          <a:xfrm>
            <a:off x="4675254" y="3457476"/>
            <a:ext cx="6574637" cy="71173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유사 항목끼리 묶어 </a:t>
            </a:r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친화도 다이어그램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작성</a:t>
            </a:r>
            <a:endParaRPr lang="ko-KR" altLang="en-US" dirty="0"/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3D869E27-67B0-3A3B-E3A0-011C2D2C1CE1}"/>
              </a:ext>
            </a:extLst>
          </p:cNvPr>
          <p:cNvSpPr/>
          <p:nvPr/>
        </p:nvSpPr>
        <p:spPr>
          <a:xfrm>
            <a:off x="4675254" y="5285266"/>
            <a:ext cx="6574637" cy="711733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우선순위 매트릭스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를 적용해 영향도와 심각도 분류</a:t>
            </a:r>
            <a:endParaRPr lang="ko-KR" altLang="en-US" dirty="0"/>
          </a:p>
        </p:txBody>
      </p: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BFF1B019-434D-18F9-BE1B-3133BEDD9061}"/>
              </a:ext>
            </a:extLst>
          </p:cNvPr>
          <p:cNvGrpSpPr/>
          <p:nvPr/>
        </p:nvGrpSpPr>
        <p:grpSpPr>
          <a:xfrm>
            <a:off x="5375564" y="4265814"/>
            <a:ext cx="5673436" cy="863570"/>
            <a:chOff x="4156364" y="4052455"/>
            <a:chExt cx="5673436" cy="863570"/>
          </a:xfrm>
        </p:grpSpPr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8D93F96A-AB79-7DBF-42EE-E2AD645C3452}"/>
                </a:ext>
              </a:extLst>
            </p:cNvPr>
            <p:cNvSpPr/>
            <p:nvPr/>
          </p:nvSpPr>
          <p:spPr>
            <a:xfrm>
              <a:off x="4156364" y="4052456"/>
              <a:ext cx="304800" cy="271550"/>
            </a:xfrm>
            <a:custGeom>
              <a:avLst/>
              <a:gdLst>
                <a:gd name="connsiteX0" fmla="*/ 0 w 304800"/>
                <a:gd name="connsiteY0" fmla="*/ 0 h 401781"/>
                <a:gd name="connsiteX1" fmla="*/ 0 w 304800"/>
                <a:gd name="connsiteY1" fmla="*/ 401781 h 401781"/>
                <a:gd name="connsiteX2" fmla="*/ 304800 w 304800"/>
                <a:gd name="connsiteY2" fmla="*/ 401781 h 40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401781">
                  <a:moveTo>
                    <a:pt x="0" y="0"/>
                  </a:moveTo>
                  <a:lnTo>
                    <a:pt x="0" y="401781"/>
                  </a:lnTo>
                  <a:lnTo>
                    <a:pt x="304800" y="401781"/>
                  </a:lnTo>
                </a:path>
              </a:pathLst>
            </a:custGeom>
            <a:noFill/>
            <a:ln>
              <a:solidFill>
                <a:srgbClr val="0B2EB7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1BE4B91-CE82-9735-50FF-D12DF31B46DB}"/>
                </a:ext>
              </a:extLst>
            </p:cNvPr>
            <p:cNvSpPr txBox="1"/>
            <p:nvPr/>
          </p:nvSpPr>
          <p:spPr>
            <a:xfrm>
              <a:off x="4461165" y="4052455"/>
              <a:ext cx="5368635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7208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보통 사용성</a:t>
              </a:r>
              <a:r>
                <a:rPr lang="en-US" altLang="ko-KR" sz="2000" spc="-80" dirty="0">
                  <a:solidFill>
                    <a:schemeClr val="bg1"/>
                  </a:solidFill>
                  <a:highlight>
                    <a:srgbClr val="07208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7208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정보 구조</a:t>
              </a:r>
              <a:r>
                <a:rPr lang="en-US" altLang="ko-KR" sz="2000" spc="-80" dirty="0">
                  <a:solidFill>
                    <a:schemeClr val="bg1"/>
                  </a:solidFill>
                  <a:highlight>
                    <a:srgbClr val="07208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7208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신뢰성</a:t>
              </a:r>
              <a:r>
                <a:rPr lang="en-US" altLang="ko-KR" sz="2000" spc="-80" dirty="0">
                  <a:solidFill>
                    <a:schemeClr val="bg1"/>
                  </a:solidFill>
                  <a:highlight>
                    <a:srgbClr val="07208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/</a:t>
              </a: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7208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오류</a:t>
              </a:r>
              <a:r>
                <a:rPr lang="en-US" altLang="ko-KR" sz="2000" spc="-80" dirty="0">
                  <a:solidFill>
                    <a:schemeClr val="bg1"/>
                  </a:solidFill>
                  <a:highlight>
                    <a:srgbClr val="07208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80" dirty="0">
                  <a:solidFill>
                    <a:schemeClr val="bg1"/>
                  </a:solidFill>
                  <a:highlight>
                    <a:srgbClr val="07208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7208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접근성</a:t>
              </a:r>
              <a:r>
                <a:rPr lang="en-US" altLang="ko-KR" sz="2000" spc="-80" dirty="0">
                  <a:solidFill>
                    <a:schemeClr val="bg1"/>
                  </a:solidFill>
                  <a:highlight>
                    <a:srgbClr val="07208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/</a:t>
              </a: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7208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포용성</a:t>
              </a:r>
              <a:r>
                <a:rPr lang="en-US" altLang="ko-KR" sz="2000" spc="-80" dirty="0">
                  <a:solidFill>
                    <a:schemeClr val="bg1"/>
                  </a:solidFill>
                  <a:highlight>
                    <a:srgbClr val="07208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7208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정책 요건 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556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7D159-F684-6C9A-3D23-EB799F756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A4B22136-F4E0-089A-2C51-E5BC7047BBD4}"/>
              </a:ext>
            </a:extLst>
          </p:cNvPr>
          <p:cNvSpPr txBox="1"/>
          <p:nvPr/>
        </p:nvSpPr>
        <p:spPr>
          <a:xfrm>
            <a:off x="778495" y="673792"/>
            <a:ext cx="26308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데이터 수집 방법론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007F0D-3C49-868E-739E-1E5D92BBB16C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08BE334-39DB-63B7-F131-36D4682D3E2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4DA16B-E04F-F211-9966-5983FA286DED}"/>
              </a:ext>
            </a:extLst>
          </p:cNvPr>
          <p:cNvSpPr txBox="1"/>
          <p:nvPr/>
        </p:nvSpPr>
        <p:spPr>
          <a:xfrm>
            <a:off x="1134095" y="1593928"/>
            <a:ext cx="208646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피드백 분석 단계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8F110E-CADA-585C-0B3C-1486F8049A4C}"/>
              </a:ext>
            </a:extLst>
          </p:cNvPr>
          <p:cNvSpPr txBox="1"/>
          <p:nvPr/>
        </p:nvSpPr>
        <p:spPr>
          <a:xfrm flipH="1">
            <a:off x="4403779" y="2327420"/>
            <a:ext cx="6859965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많은 사용자에게 치명적인 문제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→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즉시 수정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11AA9-FA55-A165-5081-42C2D7249206}"/>
              </a:ext>
            </a:extLst>
          </p:cNvPr>
          <p:cNvSpPr txBox="1"/>
          <p:nvPr/>
        </p:nvSpPr>
        <p:spPr>
          <a:xfrm flipH="1">
            <a:off x="4403779" y="3234893"/>
            <a:ext cx="6859965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영향은 크지만 치명적이지 않은 항목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→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중요 개선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7C477D-9927-751E-BCEC-8BB7092C0A80}"/>
              </a:ext>
            </a:extLst>
          </p:cNvPr>
          <p:cNvSpPr txBox="1"/>
          <p:nvPr/>
        </p:nvSpPr>
        <p:spPr>
          <a:xfrm flipH="1">
            <a:off x="4403779" y="4142366"/>
            <a:ext cx="6859965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216000" tIns="0" rIns="21600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영향이 작고 경미한 것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→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추후 보완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3CA0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061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BC433-B00C-4781-F2A1-9020F525D4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E56D4C6-8838-9132-F513-327C81935338}"/>
              </a:ext>
            </a:extLst>
          </p:cNvPr>
          <p:cNvSpPr txBox="1"/>
          <p:nvPr/>
        </p:nvSpPr>
        <p:spPr>
          <a:xfrm>
            <a:off x="778495" y="673792"/>
            <a:ext cx="26308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데이터 수집 방법론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2EF211-E8CC-382A-9C04-628091910181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657B570-B0C7-200E-A3AC-DE765B431B3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61BBDC-F8B7-3334-8E68-FF927D5F3C3E}"/>
              </a:ext>
            </a:extLst>
          </p:cNvPr>
          <p:cNvSpPr txBox="1"/>
          <p:nvPr/>
        </p:nvSpPr>
        <p:spPr>
          <a:xfrm>
            <a:off x="1134095" y="1593928"/>
            <a:ext cx="174631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인사이트 도출</a:t>
            </a: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450FE16-1D6B-3C45-1D18-1F5022B9A102}"/>
              </a:ext>
            </a:extLst>
          </p:cNvPr>
          <p:cNvGrpSpPr/>
          <p:nvPr/>
        </p:nvGrpSpPr>
        <p:grpSpPr>
          <a:xfrm>
            <a:off x="1134095" y="2299854"/>
            <a:ext cx="7476504" cy="797842"/>
            <a:chOff x="1134095" y="2299854"/>
            <a:chExt cx="7476504" cy="797842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730BBF9D-34B8-3DCF-B49B-F5DA8401C595}"/>
                </a:ext>
              </a:extLst>
            </p:cNvPr>
            <p:cNvSpPr/>
            <p:nvPr/>
          </p:nvSpPr>
          <p:spPr>
            <a:xfrm>
              <a:off x="1134095" y="2299854"/>
              <a:ext cx="4747160" cy="79784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가입 버튼을 못 찾는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다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  <a:endParaRPr lang="ko-KR" altLang="en-US" dirty="0"/>
            </a:p>
          </p:txBody>
        </p:sp>
        <p:cxnSp>
          <p:nvCxnSpPr>
            <p:cNvPr id="13" name="직선 화살표 연결선 12">
              <a:extLst>
                <a:ext uri="{FF2B5EF4-FFF2-40B4-BE49-F238E27FC236}">
                  <a16:creationId xmlns:a16="http://schemas.microsoft.com/office/drawing/2014/main" id="{8900990F-F8BD-1AB6-4E9A-09E66275205E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2708564"/>
              <a:ext cx="900545" cy="0"/>
            </a:xfrm>
            <a:prstGeom prst="straightConnector1">
              <a:avLst/>
            </a:prstGeom>
            <a:ln>
              <a:solidFill>
                <a:srgbClr val="072087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35D9F2-32A8-C494-4424-0104904C946C}"/>
                </a:ext>
              </a:extLst>
            </p:cNvPr>
            <p:cNvSpPr txBox="1"/>
            <p:nvPr/>
          </p:nvSpPr>
          <p:spPr>
            <a:xfrm>
              <a:off x="6463144" y="2508509"/>
              <a:ext cx="21474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ko-KR" altLang="en-US" sz="2000" b="0" i="0" u="none" strike="noStrike" kern="1200" cap="none" spc="-80" normalizeH="0" baseline="0" noProof="0">
                  <a:ln>
                    <a:noFill/>
                  </a:ln>
                  <a:solidFill>
                    <a:srgbClr val="0B2EB7"/>
                  </a:solidFill>
                  <a:effectLst/>
                  <a:uLnTx/>
                  <a:uFillTx/>
                  <a:latin typeface="나눔스퀘어 네오 Heavy" panose="00000A00000000000000" pitchFamily="2" charset="-127"/>
                  <a:ea typeface="나눔스퀘어 네오 Heavy" panose="00000A00000000000000" pitchFamily="2" charset="-127"/>
                  <a:cs typeface="+mn-cs"/>
                </a:rPr>
                <a:t>관찰</a:t>
              </a:r>
              <a:endParaRPr lang="ko-KR" altLang="en-US" dirty="0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D2591338-62E3-4446-F186-58D777655CA6}"/>
              </a:ext>
            </a:extLst>
          </p:cNvPr>
          <p:cNvGrpSpPr/>
          <p:nvPr/>
        </p:nvGrpSpPr>
        <p:grpSpPr>
          <a:xfrm>
            <a:off x="1134095" y="3314066"/>
            <a:ext cx="7476504" cy="797842"/>
            <a:chOff x="1134095" y="3314066"/>
            <a:chExt cx="7476504" cy="797842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705AACB1-5BCA-5603-E424-2F6680E8C3CF}"/>
                </a:ext>
              </a:extLst>
            </p:cNvPr>
            <p:cNvSpPr/>
            <p:nvPr/>
          </p:nvSpPr>
          <p:spPr>
            <a:xfrm>
              <a:off x="1134095" y="3314066"/>
              <a:ext cx="4747160" cy="79784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핵심 행동 버튼이 눈에 띄지 않는다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.</a:t>
              </a:r>
              <a:endParaRPr lang="ko-KR" altLang="en-US" dirty="0"/>
            </a:p>
          </p:txBody>
        </p: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330F0D73-3630-B592-1DC1-3D33B0DEA2D0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3699164"/>
              <a:ext cx="900545" cy="0"/>
            </a:xfrm>
            <a:prstGeom prst="straightConnector1">
              <a:avLst/>
            </a:prstGeom>
            <a:ln>
              <a:solidFill>
                <a:srgbClr val="072087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A31969-3773-97A5-B84D-C900CB6CB3AB}"/>
                </a:ext>
              </a:extLst>
            </p:cNvPr>
            <p:cNvSpPr txBox="1"/>
            <p:nvPr/>
          </p:nvSpPr>
          <p:spPr>
            <a:xfrm>
              <a:off x="6463144" y="3499108"/>
              <a:ext cx="21474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srgbClr val="0B2EB7"/>
                  </a:solidFill>
                  <a:effectLst/>
                  <a:uLnTx/>
                  <a:uFillTx/>
                  <a:latin typeface="나눔스퀘어 네오 Heavy" panose="00000A00000000000000" pitchFamily="2" charset="-127"/>
                  <a:ea typeface="나눔스퀘어 네오 Heavy" panose="00000A00000000000000" pitchFamily="2" charset="-127"/>
                  <a:cs typeface="+mn-cs"/>
                </a:rPr>
                <a:t>패턴</a:t>
              </a:r>
              <a:endParaRPr lang="ko-KR" altLang="en-US" dirty="0"/>
            </a:p>
          </p:txBody>
        </p: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DF4DD5C1-35CE-821C-DA42-3B6F7D9289AF}"/>
              </a:ext>
            </a:extLst>
          </p:cNvPr>
          <p:cNvGrpSpPr/>
          <p:nvPr/>
        </p:nvGrpSpPr>
        <p:grpSpPr>
          <a:xfrm>
            <a:off x="1134095" y="4350216"/>
            <a:ext cx="7476504" cy="797842"/>
            <a:chOff x="1134095" y="4350216"/>
            <a:chExt cx="7476504" cy="797842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8802C630-C01B-66B6-8452-4E93789007BD}"/>
                </a:ext>
              </a:extLst>
            </p:cNvPr>
            <p:cNvSpPr/>
            <p:nvPr/>
          </p:nvSpPr>
          <p:spPr>
            <a:xfrm>
              <a:off x="1134095" y="4350216"/>
              <a:ext cx="4747160" cy="79784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시각적 위계가 불명확하다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.</a:t>
              </a:r>
              <a:endParaRPr lang="ko-KR" altLang="en-US" dirty="0"/>
            </a:p>
          </p:txBody>
        </p:sp>
        <p:cxnSp>
          <p:nvCxnSpPr>
            <p:cNvPr id="16" name="직선 화살표 연결선 15">
              <a:extLst>
                <a:ext uri="{FF2B5EF4-FFF2-40B4-BE49-F238E27FC236}">
                  <a16:creationId xmlns:a16="http://schemas.microsoft.com/office/drawing/2014/main" id="{EBDFE8C8-D43C-F08C-B6F0-D612EABCD68E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4759037"/>
              <a:ext cx="900545" cy="0"/>
            </a:xfrm>
            <a:prstGeom prst="straightConnector1">
              <a:avLst/>
            </a:prstGeom>
            <a:ln>
              <a:solidFill>
                <a:srgbClr val="072087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B97630B-E485-7227-67EA-262E8391BF35}"/>
                </a:ext>
              </a:extLst>
            </p:cNvPr>
            <p:cNvSpPr txBox="1"/>
            <p:nvPr/>
          </p:nvSpPr>
          <p:spPr>
            <a:xfrm>
              <a:off x="6463144" y="4558982"/>
              <a:ext cx="21474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srgbClr val="0B2EB7"/>
                  </a:solidFill>
                  <a:effectLst/>
                  <a:uLnTx/>
                  <a:uFillTx/>
                  <a:latin typeface="나눔스퀘어 네오 Heavy" panose="00000A00000000000000" pitchFamily="2" charset="-127"/>
                  <a:ea typeface="나눔스퀘어 네오 Heavy" panose="00000A00000000000000" pitchFamily="2" charset="-127"/>
                  <a:cs typeface="+mn-cs"/>
                </a:rPr>
                <a:t>인사이트</a:t>
              </a:r>
              <a:endParaRPr lang="ko-KR" altLang="en-US" dirty="0"/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C900853D-A304-4AD0-4603-F08ED61D7B17}"/>
              </a:ext>
            </a:extLst>
          </p:cNvPr>
          <p:cNvGrpSpPr/>
          <p:nvPr/>
        </p:nvGrpSpPr>
        <p:grpSpPr>
          <a:xfrm>
            <a:off x="1134095" y="5386366"/>
            <a:ext cx="7476504" cy="797842"/>
            <a:chOff x="1134095" y="5386366"/>
            <a:chExt cx="7476504" cy="797842"/>
          </a:xfrm>
        </p:grpSpPr>
        <p:sp>
          <p:nvSpPr>
            <p:cNvPr id="10" name="사각형: 둥근 모서리 9">
              <a:extLst>
                <a:ext uri="{FF2B5EF4-FFF2-40B4-BE49-F238E27FC236}">
                  <a16:creationId xmlns:a16="http://schemas.microsoft.com/office/drawing/2014/main" id="{6E1F0579-A2C5-508B-BA23-8038A7E4B03F}"/>
                </a:ext>
              </a:extLst>
            </p:cNvPr>
            <p:cNvSpPr/>
            <p:nvPr/>
          </p:nvSpPr>
          <p:spPr>
            <a:xfrm>
              <a:off x="1134095" y="5386366"/>
              <a:ext cx="4747160" cy="797842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rgbClr val="4741BE"/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핵심 행동 유도 요소는 일관된 </a:t>
              </a:r>
              <a:b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</a:b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위치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·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대비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·</a:t>
              </a:r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라벨로 구분한다</a:t>
              </a:r>
              <a:r>
                <a:rPr kumimoji="0" lang="en-US" altLang="ko-KR" sz="2000" b="0" i="0" u="none" strike="noStrike" kern="1200" cap="none" spc="-8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나눔스퀘어 네오 Bold" panose="00000800000000000000" pitchFamily="2" charset="-127"/>
                  <a:ea typeface="나눔스퀘어 네오 Bold" panose="00000800000000000000" pitchFamily="2" charset="-127"/>
                  <a:cs typeface="+mn-cs"/>
                </a:rPr>
                <a:t>.</a:t>
              </a:r>
              <a:endParaRPr lang="ko-KR" altLang="en-US" dirty="0"/>
            </a:p>
          </p:txBody>
        </p: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BE7A3BD0-08DD-65D3-9B87-430AC5CB3A88}"/>
                </a:ext>
              </a:extLst>
            </p:cNvPr>
            <p:cNvCxnSpPr>
              <a:cxnSpLocks/>
            </p:cNvCxnSpPr>
            <p:nvPr/>
          </p:nvCxnSpPr>
          <p:spPr>
            <a:xfrm>
              <a:off x="5562600" y="5749637"/>
              <a:ext cx="900545" cy="0"/>
            </a:xfrm>
            <a:prstGeom prst="straightConnector1">
              <a:avLst/>
            </a:prstGeom>
            <a:ln>
              <a:solidFill>
                <a:srgbClr val="072087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83DDC3E-A1F6-66DA-11BB-98063D803F9B}"/>
                </a:ext>
              </a:extLst>
            </p:cNvPr>
            <p:cNvSpPr txBox="1"/>
            <p:nvPr/>
          </p:nvSpPr>
          <p:spPr>
            <a:xfrm>
              <a:off x="6463144" y="5549581"/>
              <a:ext cx="21474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ko-KR" altLang="en-US" sz="2000" b="0" i="0" u="none" strike="noStrike" kern="1200" cap="none" spc="-80" normalizeH="0" baseline="0" noProof="0" dirty="0">
                  <a:ln>
                    <a:noFill/>
                  </a:ln>
                  <a:solidFill>
                    <a:srgbClr val="0B2EB7"/>
                  </a:solidFill>
                  <a:effectLst/>
                  <a:uLnTx/>
                  <a:uFillTx/>
                  <a:latin typeface="나눔스퀘어 네오 Heavy" panose="00000A00000000000000" pitchFamily="2" charset="-127"/>
                  <a:ea typeface="나눔스퀘어 네오 Heavy" panose="00000A00000000000000" pitchFamily="2" charset="-127"/>
                  <a:cs typeface="+mn-cs"/>
                </a:rPr>
                <a:t>설계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591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FFB30-4178-D26B-E139-5206D8FFE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083291B-9814-88DE-C8A4-C71E116A9021}"/>
              </a:ext>
            </a:extLst>
          </p:cNvPr>
          <p:cNvSpPr txBox="1"/>
          <p:nvPr/>
        </p:nvSpPr>
        <p:spPr>
          <a:xfrm>
            <a:off x="778495" y="673792"/>
            <a:ext cx="263084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데이터 수집 방법론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0724D-32F6-BDCE-4D25-BB8D64B5CED6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2B36E19-7E85-B018-7EEB-470EF619B8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1FAEAD-DBA8-1028-5CE4-0B99D7DBC028}"/>
              </a:ext>
            </a:extLst>
          </p:cNvPr>
          <p:cNvSpPr txBox="1"/>
          <p:nvPr/>
        </p:nvSpPr>
        <p:spPr>
          <a:xfrm>
            <a:off x="1134095" y="1593928"/>
            <a:ext cx="174631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인사이트 도출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99CC958-BCC6-A96C-0460-AB0DF2E05852}"/>
              </a:ext>
            </a:extLst>
          </p:cNvPr>
          <p:cNvGrpSpPr/>
          <p:nvPr/>
        </p:nvGrpSpPr>
        <p:grpSpPr>
          <a:xfrm>
            <a:off x="1014252" y="2502698"/>
            <a:ext cx="7585364" cy="476071"/>
            <a:chOff x="2313794" y="4054407"/>
            <a:chExt cx="4963456" cy="47607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2167EC-103B-2D38-E259-DA439AD9691D}"/>
                </a:ext>
              </a:extLst>
            </p:cNvPr>
            <p:cNvSpPr txBox="1"/>
            <p:nvPr/>
          </p:nvSpPr>
          <p:spPr>
            <a:xfrm>
              <a:off x="2313794" y="4054407"/>
              <a:ext cx="1641680" cy="4760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216000" tIns="0" rIns="216000" bIns="0" rtlCol="0" anchor="ctr">
              <a:spAutoFit/>
            </a:bodyPr>
            <a:lstStyle>
              <a:defPPr>
                <a:defRPr lang="ko-KR"/>
              </a:defPPr>
              <a:lvl1pPr algn="ctr" latinLnBrk="0">
                <a:lnSpc>
                  <a:spcPct val="110000"/>
                </a:lnSpc>
                <a:defRPr sz="2000" spc="-8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r>
                <a:rPr lang="ko-KR" altLang="en-US"/>
                <a:t>말</a:t>
              </a:r>
              <a:r>
                <a:rPr lang="en-US" altLang="ko-KR"/>
                <a:t>(Think-aloud)</a:t>
              </a:r>
              <a:endParaRPr lang="en-US" altLang="ko-KR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5867D3-6B0F-3705-2A4B-7F68814ED333}"/>
                </a:ext>
              </a:extLst>
            </p:cNvPr>
            <p:cNvSpPr txBox="1"/>
            <p:nvPr/>
          </p:nvSpPr>
          <p:spPr>
            <a:xfrm>
              <a:off x="4079752" y="4054407"/>
              <a:ext cx="1536610" cy="4760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216000" tIns="0" rIns="216000" bIns="0" rtlCol="0" anchor="ctr">
              <a:spAutoFit/>
            </a:bodyPr>
            <a:lstStyle/>
            <a:p>
              <a:pPr algn="ctr" latinLnBrk="0">
                <a:lnSpc>
                  <a:spcPct val="110000"/>
                </a:lnSpc>
              </a:pPr>
              <a:r>
                <a:rPr lang="ko-KR" altLang="en-US" sz="20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몸</a:t>
              </a:r>
              <a:r>
                <a:rPr lang="en-US" altLang="ko-KR" sz="20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</a:t>
              </a:r>
              <a:r>
                <a:rPr lang="ko-KR" altLang="en-US" sz="20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행동 기록</a:t>
              </a:r>
              <a:r>
                <a:rPr lang="en-US" altLang="ko-KR" sz="20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2282079-F021-00B0-E090-8E8F5C92CB19}"/>
                </a:ext>
              </a:extLst>
            </p:cNvPr>
            <p:cNvSpPr txBox="1"/>
            <p:nvPr/>
          </p:nvSpPr>
          <p:spPr>
            <a:xfrm>
              <a:off x="5740640" y="4054407"/>
              <a:ext cx="1536610" cy="47607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216000" tIns="0" rIns="216000" bIns="0" rtlCol="0" anchor="ctr">
              <a:spAutoFit/>
            </a:bodyPr>
            <a:lstStyle/>
            <a:p>
              <a:pPr algn="ctr" latinLnBrk="0">
                <a:lnSpc>
                  <a:spcPct val="110000"/>
                </a:lnSpc>
              </a:pPr>
              <a:r>
                <a:rPr lang="ko-KR" altLang="en-US" sz="20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마음</a:t>
              </a:r>
              <a:r>
                <a:rPr lang="en-US" altLang="ko-KR" sz="20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(</a:t>
              </a:r>
              <a:r>
                <a:rPr lang="ko-KR" altLang="en-US" sz="20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감정 맵</a:t>
              </a:r>
              <a:r>
                <a:rPr lang="en-US" altLang="ko-KR" sz="20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)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A6A9B4A-C10F-E0BA-B68F-C582BF8EA01D}"/>
              </a:ext>
            </a:extLst>
          </p:cNvPr>
          <p:cNvGrpSpPr/>
          <p:nvPr/>
        </p:nvGrpSpPr>
        <p:grpSpPr>
          <a:xfrm>
            <a:off x="2215543" y="3064899"/>
            <a:ext cx="5182783" cy="823871"/>
            <a:chOff x="3081452" y="4616608"/>
            <a:chExt cx="5182783" cy="823871"/>
          </a:xfrm>
        </p:grpSpPr>
        <p:sp>
          <p:nvSpPr>
            <p:cNvPr id="19" name="오른쪽 중괄호 18">
              <a:extLst>
                <a:ext uri="{FF2B5EF4-FFF2-40B4-BE49-F238E27FC236}">
                  <a16:creationId xmlns:a16="http://schemas.microsoft.com/office/drawing/2014/main" id="{53E5D5C2-8914-4A66-B184-ACBF802B8BFB}"/>
                </a:ext>
              </a:extLst>
            </p:cNvPr>
            <p:cNvSpPr/>
            <p:nvPr/>
          </p:nvSpPr>
          <p:spPr>
            <a:xfrm rot="5400000">
              <a:off x="5527222" y="2170838"/>
              <a:ext cx="291243" cy="5182783"/>
            </a:xfrm>
            <a:prstGeom prst="rightBrace">
              <a:avLst>
                <a:gd name="adj1" fmla="val 444885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3B64002-7172-8DF4-0E1D-CADBF55BFFFF}"/>
                </a:ext>
              </a:extLst>
            </p:cNvPr>
            <p:cNvSpPr txBox="1"/>
            <p:nvPr/>
          </p:nvSpPr>
          <p:spPr>
            <a:xfrm>
              <a:off x="3607922" y="4977019"/>
              <a:ext cx="412984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군집화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우선순위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원칙화로 변환</a:t>
              </a:r>
            </a:p>
          </p:txBody>
        </p:sp>
      </p:grp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7003B4F3-18D4-5E28-D684-CF440C61936B}"/>
              </a:ext>
            </a:extLst>
          </p:cNvPr>
          <p:cNvSpPr/>
          <p:nvPr/>
        </p:nvSpPr>
        <p:spPr>
          <a:xfrm>
            <a:off x="2580613" y="3957938"/>
            <a:ext cx="4613214" cy="46936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개별 의견 </a:t>
            </a:r>
            <a:r>
              <a:rPr kumimoji="0" lang="en-US" altLang="ko-KR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→</a:t>
            </a:r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 근거 있는 개선안</a:t>
            </a:r>
            <a:endParaRPr lang="ko-KR" altLang="en-US" dirty="0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D8DDBE20-1445-3843-4692-7C4A93991DBB}"/>
              </a:ext>
            </a:extLst>
          </p:cNvPr>
          <p:cNvSpPr/>
          <p:nvPr/>
        </p:nvSpPr>
        <p:spPr>
          <a:xfrm>
            <a:off x="2580613" y="4559734"/>
            <a:ext cx="4613214" cy="46936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ko-KR" altLang="en-US" sz="20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다음 반복에 투입 가능한 실행 리스트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120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6003E-862F-DACD-2A0E-F59CED40B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73E117C-2C4D-80E8-915D-94AB8FA522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D365D22-B4E9-00B1-69BF-A340E4FB6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F31A92-F7C3-6DC7-2256-CAB18B385D60}"/>
              </a:ext>
            </a:extLst>
          </p:cNvPr>
          <p:cNvSpPr txBox="1"/>
          <p:nvPr/>
        </p:nvSpPr>
        <p:spPr>
          <a:xfrm>
            <a:off x="2387454" y="2529890"/>
            <a:ext cx="741709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실전 데이터 분석 사례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90E83E84-FFAB-614B-D710-81DD27D35137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D4179DEA-127B-35E5-4317-4FBDEE599AB2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1E8A2F2-15AF-6548-C0C4-7230D4F5BC7E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27727479-B946-021B-9104-6F1C7A28F960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4E1CF171-344F-E564-8D24-697AD1BA3A44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474D970B-3206-0348-6C51-8CF24AC1B0A8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9C29A42-B2E5-7226-5D0B-5CF81BDA5B19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939BA6D-3FCA-CF1D-BD1B-A1409EBA7E70}"/>
              </a:ext>
            </a:extLst>
          </p:cNvPr>
          <p:cNvSpPr txBox="1"/>
          <p:nvPr/>
        </p:nvSpPr>
        <p:spPr>
          <a:xfrm>
            <a:off x="6018947" y="1593371"/>
            <a:ext cx="47160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5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AA6EC7E7-368B-08EF-193A-5A3F950E3B9C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9BA2B21B-45A5-D66C-A500-E3824B95C812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4D145F2D-4FCB-0373-25D0-2021ECD8FB4F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F529BF5B-FF82-64DB-8138-9D472448EE71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14DED3D2-12BE-6944-CFF2-7057EAE523FC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2DE59AB1-C74C-C0A6-6F73-75024213182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3C538F59-348B-1D19-2892-7C3F073C410A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C820A018-8ADF-5A50-447D-51BD844636F1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964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54661-5082-D0E8-E5AF-C48A4CF6C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DC3A3DAB-72B5-DB5E-2ABC-2E937D34B6EE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0A96C4F9-328A-02D3-F217-C28DC00D1C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13024E9D-4BE5-3051-ED27-746E7AAFD3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1D136FA-4F9A-6BF3-EFBA-BA255310346F}"/>
              </a:ext>
            </a:extLst>
          </p:cNvPr>
          <p:cNvSpPr txBox="1"/>
          <p:nvPr/>
        </p:nvSpPr>
        <p:spPr>
          <a:xfrm>
            <a:off x="875391" y="1209376"/>
            <a:ext cx="74416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#</a:t>
            </a:r>
            <a:r>
              <a:rPr lang="ko-KR" altLang="en-US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네 가지 핵심 역량</a:t>
            </a:r>
            <a:endParaRPr lang="ko-KR" altLang="en-US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BFB36B6-158D-5509-0C42-692636D7C890}"/>
              </a:ext>
            </a:extLst>
          </p:cNvPr>
          <p:cNvGrpSpPr/>
          <p:nvPr/>
        </p:nvGrpSpPr>
        <p:grpSpPr>
          <a:xfrm>
            <a:off x="1287594" y="2137386"/>
            <a:ext cx="5708951" cy="571286"/>
            <a:chOff x="1013127" y="1841927"/>
            <a:chExt cx="5708951" cy="5712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CE5A2E1-32B9-513A-2F46-E70FBB7BFF67}"/>
                </a:ext>
              </a:extLst>
            </p:cNvPr>
            <p:cNvSpPr txBox="1"/>
            <p:nvPr/>
          </p:nvSpPr>
          <p:spPr>
            <a:xfrm>
              <a:off x="1013127" y="1841927"/>
              <a:ext cx="5708951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현실 맥락을 테스트에 반영</a:t>
              </a:r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026D18D4-DB00-C665-A719-4AB97181C7BB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D49BBF2B-5504-C8E0-C8DC-F197E611836B}"/>
              </a:ext>
            </a:extLst>
          </p:cNvPr>
          <p:cNvSpPr/>
          <p:nvPr/>
        </p:nvSpPr>
        <p:spPr>
          <a:xfrm>
            <a:off x="1650374" y="3068638"/>
            <a:ext cx="2459183" cy="147721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ko-KR" altLang="en-US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조용한 실험실에서 </a:t>
            </a:r>
            <a:br>
              <a:rPr kumimoji="0" lang="en-US" altLang="ko-KR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</a:br>
            <a:r>
              <a:rPr kumimoji="0" lang="ko-KR" altLang="en-US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최신 노트북으로 </a:t>
            </a:r>
            <a:br>
              <a:rPr kumimoji="0" lang="en-US" altLang="ko-KR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</a:br>
            <a:r>
              <a:rPr kumimoji="0" lang="ko-KR" altLang="en-US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테스트</a:t>
            </a:r>
            <a:endParaRPr lang="ko-KR" altLang="en-US" sz="1600" dirty="0"/>
          </a:p>
        </p:txBody>
      </p:sp>
      <p:sp>
        <p:nvSpPr>
          <p:cNvPr id="29" name="사각형: 둥근 모서리 28">
            <a:extLst>
              <a:ext uri="{FF2B5EF4-FFF2-40B4-BE49-F238E27FC236}">
                <a16:creationId xmlns:a16="http://schemas.microsoft.com/office/drawing/2014/main" id="{7DCBAE89-CC8B-EE73-2F8E-C3D343507592}"/>
              </a:ext>
            </a:extLst>
          </p:cNvPr>
          <p:cNvSpPr/>
          <p:nvPr/>
        </p:nvSpPr>
        <p:spPr>
          <a:xfrm>
            <a:off x="4596232" y="3068638"/>
            <a:ext cx="2459183" cy="147721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4741BE"/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ko-KR" altLang="en-US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시끄러운 지하철에서 오래된 스마트폰으로 테스트</a:t>
            </a:r>
            <a:endParaRPr lang="ko-KR" altLang="en-US" sz="1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ECCDCD9-5A44-D7BA-E913-61C68B86CCCA}"/>
              </a:ext>
            </a:extLst>
          </p:cNvPr>
          <p:cNvSpPr txBox="1"/>
          <p:nvPr/>
        </p:nvSpPr>
        <p:spPr>
          <a:xfrm>
            <a:off x="3982286" y="3622580"/>
            <a:ext cx="7412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vs.</a:t>
            </a:r>
            <a:endParaRPr lang="ko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FAF048-78B8-17F5-CC31-8372F33B7771}"/>
              </a:ext>
            </a:extLst>
          </p:cNvPr>
          <p:cNvSpPr txBox="1"/>
          <p:nvPr/>
        </p:nvSpPr>
        <p:spPr>
          <a:xfrm>
            <a:off x="1287594" y="4685568"/>
            <a:ext cx="6076940" cy="86946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실제 사용 환경의 기기 사양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네트워크 속도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주변 소음</a:t>
            </a:r>
            <a:r>
              <a: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, </a:t>
            </a:r>
            <a:r>
              <a:rPr lang="ko-KR" altLang="en-US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시간 압박 같은 요소들을 테스트 설계에 반영</a:t>
            </a:r>
            <a:endParaRPr lang="ko-KR" altLang="en-US" sz="2000" spc="-150" dirty="0">
              <a:ln>
                <a:solidFill>
                  <a:srgbClr val="1F3C67">
                    <a:alpha val="0"/>
                  </a:srgbClr>
                </a:solidFill>
              </a:ln>
              <a:solidFill>
                <a:srgbClr val="002373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336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49BA5-FA85-72CC-9839-232DC2979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062B627E-7039-2227-889F-3BC6AD45FC50}"/>
              </a:ext>
            </a:extLst>
          </p:cNvPr>
          <p:cNvSpPr txBox="1"/>
          <p:nvPr/>
        </p:nvSpPr>
        <p:spPr>
          <a:xfrm>
            <a:off x="778495" y="673792"/>
            <a:ext cx="30142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실전 데이터 분석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22D54-CDB9-1CAC-77BC-FBA3793B6911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5EDBF03-0F33-3A28-25B1-63D1CCFFFBC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CD268C9-3878-E690-01C6-D9ABCC3273A2}"/>
              </a:ext>
            </a:extLst>
          </p:cNvPr>
          <p:cNvSpPr txBox="1"/>
          <p:nvPr/>
        </p:nvSpPr>
        <p:spPr>
          <a:xfrm>
            <a:off x="1134095" y="1593928"/>
            <a:ext cx="516519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서울시 공공자전거 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'</a:t>
            </a:r>
            <a:r>
              <a:rPr lang="ko-KR" altLang="en-US" sz="2300" spc="-80" dirty="0" err="1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따릉이</a:t>
            </a:r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' </a:t>
            </a:r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앱 개선 프로젝트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C271E-0447-4946-A642-86ACBC563028}"/>
              </a:ext>
            </a:extLst>
          </p:cNvPr>
          <p:cNvSpPr txBox="1"/>
          <p:nvPr/>
        </p:nvSpPr>
        <p:spPr>
          <a:xfrm flipH="1">
            <a:off x="2910815" y="5612922"/>
            <a:ext cx="617286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서울시 공공자전거 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'</a:t>
            </a:r>
            <a:r>
              <a:rPr lang="ko-KR" altLang="en-US" sz="2400" spc="-8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따릉이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'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앱 개선 프로젝트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585E614-D7E2-2F6F-2999-286B688FD244}"/>
              </a:ext>
            </a:extLst>
          </p:cNvPr>
          <p:cNvGrpSpPr/>
          <p:nvPr/>
        </p:nvGrpSpPr>
        <p:grpSpPr>
          <a:xfrm>
            <a:off x="7928245" y="2205068"/>
            <a:ext cx="3922084" cy="863570"/>
            <a:chOff x="3965516" y="2790917"/>
            <a:chExt cx="3922084" cy="8635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98050DD-5C2F-2292-50B9-ABAF736AAAB3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이용자 급증으로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앱 사용성 개선 요구 ↑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E9E35C44-0A6F-C464-0364-676C7E7A1169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9" name="원호 8">
                <a:extLst>
                  <a:ext uri="{FF2B5EF4-FFF2-40B4-BE49-F238E27FC236}">
                    <a16:creationId xmlns:a16="http://schemas.microsoft.com/office/drawing/2014/main" id="{E512FDB0-1776-1D40-65AE-B593DA9E1E8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EE0C01F4-ECAD-20B9-D838-9B444E1A02E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E91115A-FC56-931E-8640-8B3E406C8808}"/>
              </a:ext>
            </a:extLst>
          </p:cNvPr>
          <p:cNvGrpSpPr/>
          <p:nvPr/>
        </p:nvGrpSpPr>
        <p:grpSpPr>
          <a:xfrm>
            <a:off x="7928245" y="3096262"/>
            <a:ext cx="3922084" cy="863570"/>
            <a:chOff x="3965516" y="2790917"/>
            <a:chExt cx="3922084" cy="86357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B58B23A-B0BD-43EC-A182-3F283C23692D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첫 사용자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관광객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고령층에서 어려움 호소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99168EEF-6BAF-8F86-F790-259076B9EF68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4" name="원호 13">
                <a:extLst>
                  <a:ext uri="{FF2B5EF4-FFF2-40B4-BE49-F238E27FC236}">
                    <a16:creationId xmlns:a16="http://schemas.microsoft.com/office/drawing/2014/main" id="{BFFA3E18-ACA8-9D02-B1D7-72D2BA0BF95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7932EC50-FAB4-45D1-ADC1-0AEC274493EC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0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EAD64-67A3-0ECB-7DA0-BC28DC4F90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26B40ED4-C822-31DD-053D-1CA2A2147372}"/>
              </a:ext>
            </a:extLst>
          </p:cNvPr>
          <p:cNvSpPr txBox="1"/>
          <p:nvPr/>
        </p:nvSpPr>
        <p:spPr>
          <a:xfrm>
            <a:off x="778495" y="673792"/>
            <a:ext cx="30142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실전 데이터 분석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D817C3-EEDF-E503-947C-1E44B7316CC2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D778F4E-AD12-EE1D-721B-6A6D6B417CE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5778B8-6664-5617-1BD8-0AECE9FECA48}"/>
              </a:ext>
            </a:extLst>
          </p:cNvPr>
          <p:cNvSpPr txBox="1"/>
          <p:nvPr/>
        </p:nvSpPr>
        <p:spPr>
          <a:xfrm>
            <a:off x="1134095" y="1593928"/>
            <a:ext cx="43983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가상의 사례를 통해 실전 데이터 분석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23DCDC0-52D0-F1A5-15EF-0A6DBDCE8A51}"/>
              </a:ext>
            </a:extLst>
          </p:cNvPr>
          <p:cNvGrpSpPr/>
          <p:nvPr/>
        </p:nvGrpSpPr>
        <p:grpSpPr>
          <a:xfrm>
            <a:off x="1516847" y="3019679"/>
            <a:ext cx="7458993" cy="463460"/>
            <a:chOff x="3965516" y="2790917"/>
            <a:chExt cx="7458993" cy="4634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74D79A4-638C-3054-EEBC-215FD4846CD5}"/>
                </a:ext>
              </a:extLst>
            </p:cNvPr>
            <p:cNvSpPr txBox="1"/>
            <p:nvPr/>
          </p:nvSpPr>
          <p:spPr>
            <a:xfrm>
              <a:off x="4282222" y="2790917"/>
              <a:ext cx="7142287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대부터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60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대까지 각 연령대별로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5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명씩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총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25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명 모집</a:t>
              </a:r>
              <a:endParaRPr lang="ko-KR" altLang="en-US" sz="200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61C7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2278CA15-E773-B98B-6EA8-EF7E99B59D7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6" name="원호 5">
                <a:extLst>
                  <a:ext uri="{FF2B5EF4-FFF2-40B4-BE49-F238E27FC236}">
                    <a16:creationId xmlns:a16="http://schemas.microsoft.com/office/drawing/2014/main" id="{EA720331-DCB1-34CC-B411-0A4A793AFF6B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ECB70B27-3056-EF7A-0242-CC2199D05E6D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6CC1B72A-5D56-2E98-7EA3-09A1F3E423FD}"/>
              </a:ext>
            </a:extLst>
          </p:cNvPr>
          <p:cNvGrpSpPr/>
          <p:nvPr/>
        </p:nvGrpSpPr>
        <p:grpSpPr>
          <a:xfrm>
            <a:off x="1547337" y="3558387"/>
            <a:ext cx="7566828" cy="863570"/>
            <a:chOff x="3965516" y="2790917"/>
            <a:chExt cx="7566828" cy="86357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3B625C-52C5-86CE-BA58-50A5D132A857}"/>
                </a:ext>
              </a:extLst>
            </p:cNvPr>
            <p:cNvSpPr txBox="1"/>
            <p:nvPr/>
          </p:nvSpPr>
          <p:spPr>
            <a:xfrm>
              <a:off x="4282223" y="2790917"/>
              <a:ext cx="7250121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따릉이를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한 번도 써본 적 없는 사람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가끔 쓰는 사람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자주 쓰는 사람 고르게 모집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6775B416-30E0-8EE1-0A52-544A9AFCF30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3" name="원호 12">
                <a:extLst>
                  <a:ext uri="{FF2B5EF4-FFF2-40B4-BE49-F238E27FC236}">
                    <a16:creationId xmlns:a16="http://schemas.microsoft.com/office/drawing/2014/main" id="{51ED8712-14A2-6244-8484-FE46F265A37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89E23252-71DA-0A9C-5D17-70CAE2A7B85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A1DC3F06-0ADC-0E38-C84C-FE18C5039672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074074-542A-06E8-71C7-FD6F4DC22DD0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전략적 참가자 모집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2B7C5570-8237-59FC-95A0-1AC3050D3EC7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30559659-5D16-9102-26F2-8E0BA8CF38B0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9" name="그림 18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30D8C53A-5331-BADF-55B7-FE6CAE68A3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B7A94F71-7CC0-A8D1-943A-A3AB274CFCFE}"/>
              </a:ext>
            </a:extLst>
          </p:cNvPr>
          <p:cNvGrpSpPr/>
          <p:nvPr/>
        </p:nvGrpSpPr>
        <p:grpSpPr>
          <a:xfrm>
            <a:off x="1848705" y="4564010"/>
            <a:ext cx="4825542" cy="1400123"/>
            <a:chOff x="2974567" y="4517220"/>
            <a:chExt cx="4825542" cy="1400123"/>
          </a:xfrm>
        </p:grpSpPr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id="{E5C71CAD-7702-FE76-3C1B-47E77878E245}"/>
                </a:ext>
              </a:extLst>
            </p:cNvPr>
            <p:cNvSpPr/>
            <p:nvPr/>
          </p:nvSpPr>
          <p:spPr>
            <a:xfrm>
              <a:off x="2974567" y="4517220"/>
              <a:ext cx="4825542" cy="140012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rgbClr val="9A5CC8">
                  <a:alpha val="25000"/>
                </a:srgbClr>
              </a:solidFill>
            </a:ln>
            <a:effectLst>
              <a:outerShdw blurRad="254000" dist="254000" dir="2700000" algn="tl" rotWithShape="0">
                <a:srgbClr val="041354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921219-03E9-F7A4-AF3D-B546F090B04E}"/>
                </a:ext>
              </a:extLst>
            </p:cNvPr>
            <p:cNvSpPr txBox="1"/>
            <p:nvPr/>
          </p:nvSpPr>
          <p:spPr>
            <a:xfrm>
              <a:off x="3123323" y="4986900"/>
              <a:ext cx="4528030" cy="82496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algn="ctr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여의도 공원에서 자전거를 대여해서 </a:t>
              </a:r>
              <a:br>
                <a:rPr lang="en-US" altLang="ko-KR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19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한강공원을 한 바퀴 돌고 다시 반납하기</a:t>
              </a:r>
              <a:endParaRPr kumimoji="0" lang="ko-KR" altLang="en-US" sz="1900" b="0" i="0" u="none" strike="noStrike" kern="1200" cap="none" spc="-7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888A404-8B60-6E48-65D5-08A9E992E746}"/>
                </a:ext>
              </a:extLst>
            </p:cNvPr>
            <p:cNvSpPr txBox="1"/>
            <p:nvPr/>
          </p:nvSpPr>
          <p:spPr>
            <a:xfrm>
              <a:off x="3792782" y="4517220"/>
              <a:ext cx="3189114" cy="60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700" spc="-130" dirty="0">
                  <a:ln>
                    <a:solidFill>
                      <a:srgbClr val="9A5CC8">
                        <a:alpha val="0"/>
                      </a:srgbClr>
                    </a:solidFill>
                  </a:ln>
                  <a:solidFill>
                    <a:srgbClr val="9A5CC8"/>
                  </a:solidFill>
                  <a:latin typeface="카페24 아네모네" pitchFamily="2" charset="-127"/>
                  <a:ea typeface="카페24 아네모네" pitchFamily="2" charset="-127"/>
                </a:rPr>
                <a:t>부여된 과업</a:t>
              </a:r>
              <a:endParaRPr lang="en-US" altLang="ko-KR" sz="27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9A5CC8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05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CFBCA-9378-491F-0460-03F1C165D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7521E2D-2433-101F-7FD1-DFF5CDB9F844}"/>
              </a:ext>
            </a:extLst>
          </p:cNvPr>
          <p:cNvSpPr txBox="1"/>
          <p:nvPr/>
        </p:nvSpPr>
        <p:spPr>
          <a:xfrm>
            <a:off x="778495" y="673792"/>
            <a:ext cx="30142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실전 데이터 분석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94BC00-DB29-B3A8-4229-D49A9AA9732B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35E6E81-4B97-5DA4-A50D-49D738D5A0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C9CB69-54D0-4609-EB21-A40D0B4576CC}"/>
              </a:ext>
            </a:extLst>
          </p:cNvPr>
          <p:cNvSpPr txBox="1"/>
          <p:nvPr/>
        </p:nvSpPr>
        <p:spPr>
          <a:xfrm>
            <a:off x="1134095" y="1593928"/>
            <a:ext cx="43983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가상의 사례를 통해 실전 데이터 분석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08692EE4-61BD-885B-1B91-542469D2D2AA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5700DB4-4EE1-3A44-D3E1-2EEE84CBCCBE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체계적으로 데이터 수집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38CD4C7F-963D-E0D3-A4A0-01259AAE60D3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A4D4DC96-00BA-A835-350C-F5ADF9187F13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9" name="그림 18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3E6741D9-5C44-69B5-27C3-5E3AD8BF42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850F8B39-7787-EB95-DB53-6D044E8B398C}"/>
              </a:ext>
            </a:extLst>
          </p:cNvPr>
          <p:cNvSpPr/>
          <p:nvPr/>
        </p:nvSpPr>
        <p:spPr>
          <a:xfrm>
            <a:off x="1617350" y="3049319"/>
            <a:ext cx="6633031" cy="47666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정량 데이터</a:t>
            </a:r>
            <a:endParaRPr lang="en-US" altLang="ko-KR" sz="24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B2EB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2DDFB185-38B3-D680-404A-F96D491822F4}"/>
              </a:ext>
            </a:extLst>
          </p:cNvPr>
          <p:cNvGrpSpPr/>
          <p:nvPr/>
        </p:nvGrpSpPr>
        <p:grpSpPr>
          <a:xfrm>
            <a:off x="2000226" y="4239820"/>
            <a:ext cx="6965330" cy="933444"/>
            <a:chOff x="2000226" y="4239820"/>
            <a:chExt cx="6965330" cy="93344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91B3D39-B835-CFBB-2C7D-BC828BB7540C}"/>
                </a:ext>
              </a:extLst>
            </p:cNvPr>
            <p:cNvSpPr txBox="1"/>
            <p:nvPr/>
          </p:nvSpPr>
          <p:spPr>
            <a:xfrm>
              <a:off x="2606126" y="4309694"/>
              <a:ext cx="6359430" cy="863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6213" marR="0" indent="-176213" fontAlgn="auto" latinLnBrk="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앱을 켜고 대여소를 찾는 데 걸린 시간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QR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스캔을 시도한 횟수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반납 완료까지의 총 시간 등 기록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080D7AFB-397D-5533-CC6A-66BD7AF3A2FB}"/>
                </a:ext>
              </a:extLst>
            </p:cNvPr>
            <p:cNvSpPr/>
            <p:nvPr/>
          </p:nvSpPr>
          <p:spPr>
            <a:xfrm>
              <a:off x="2200344" y="4689229"/>
              <a:ext cx="155876" cy="90812"/>
            </a:xfrm>
            <a:custGeom>
              <a:avLst/>
              <a:gdLst>
                <a:gd name="connsiteX0" fmla="*/ 0 w 325417"/>
                <a:gd name="connsiteY0" fmla="*/ 0 h 345488"/>
                <a:gd name="connsiteX1" fmla="*/ 234740 w 325417"/>
                <a:gd name="connsiteY1" fmla="*/ 0 h 345488"/>
                <a:gd name="connsiteX2" fmla="*/ 230678 w 325417"/>
                <a:gd name="connsiteY2" fmla="*/ 7484 h 345488"/>
                <a:gd name="connsiteX3" fmla="*/ 208472 w 325417"/>
                <a:gd name="connsiteY3" fmla="*/ 117475 h 345488"/>
                <a:gd name="connsiteX4" fmla="*/ 291236 w 325417"/>
                <a:gd name="connsiteY4" fmla="*/ 317286 h 345488"/>
                <a:gd name="connsiteX5" fmla="*/ 325417 w 325417"/>
                <a:gd name="connsiteY5" fmla="*/ 345488 h 345488"/>
                <a:gd name="connsiteX6" fmla="*/ 303177 w 325417"/>
                <a:gd name="connsiteY6" fmla="*/ 338584 h 345488"/>
                <a:gd name="connsiteX7" fmla="*/ 15938 w 325417"/>
                <a:gd name="connsiteY7" fmla="*/ 51345 h 345488"/>
                <a:gd name="connsiteX8" fmla="*/ 0 w 325417"/>
                <a:gd name="connsiteY8" fmla="*/ 0 h 3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17" h="345488">
                  <a:moveTo>
                    <a:pt x="0" y="0"/>
                  </a:moveTo>
                  <a:lnTo>
                    <a:pt x="234740" y="0"/>
                  </a:lnTo>
                  <a:lnTo>
                    <a:pt x="230678" y="7484"/>
                  </a:lnTo>
                  <a:cubicBezTo>
                    <a:pt x="216379" y="41291"/>
                    <a:pt x="208472" y="78460"/>
                    <a:pt x="208472" y="117475"/>
                  </a:cubicBezTo>
                  <a:cubicBezTo>
                    <a:pt x="208472" y="195506"/>
                    <a:pt x="240100" y="266150"/>
                    <a:pt x="291236" y="317286"/>
                  </a:cubicBezTo>
                  <a:lnTo>
                    <a:pt x="325417" y="345488"/>
                  </a:lnTo>
                  <a:lnTo>
                    <a:pt x="303177" y="338584"/>
                  </a:lnTo>
                  <a:cubicBezTo>
                    <a:pt x="174027" y="283958"/>
                    <a:pt x="70564" y="180495"/>
                    <a:pt x="15938" y="513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700"/>
            </a:p>
          </p:txBody>
        </p:sp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5A0D6375-04FE-7977-4C72-A86CF1C4796E}"/>
                </a:ext>
              </a:extLst>
            </p:cNvPr>
            <p:cNvSpPr/>
            <p:nvPr/>
          </p:nvSpPr>
          <p:spPr>
            <a:xfrm>
              <a:off x="2000226" y="4239820"/>
              <a:ext cx="834906" cy="449410"/>
            </a:xfrm>
            <a:prstGeom prst="roundRect">
              <a:avLst>
                <a:gd name="adj" fmla="val 50000"/>
              </a:avLst>
            </a:prstGeom>
            <a:solidFill>
              <a:srgbClr val="8495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741B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b="0" i="0" u="none" strike="noStrike" kern="1200" cap="none" spc="-8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예</a:t>
              </a: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D589A0EE-745E-7564-F9E4-954E3F50E4F5}"/>
              </a:ext>
            </a:extLst>
          </p:cNvPr>
          <p:cNvGrpSpPr/>
          <p:nvPr/>
        </p:nvGrpSpPr>
        <p:grpSpPr>
          <a:xfrm>
            <a:off x="2000226" y="5173264"/>
            <a:ext cx="6965330" cy="933444"/>
            <a:chOff x="2000226" y="5173264"/>
            <a:chExt cx="6965330" cy="933444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20B2C0D-930A-E031-99D4-90E88FB6D729}"/>
                </a:ext>
              </a:extLst>
            </p:cNvPr>
            <p:cNvSpPr txBox="1"/>
            <p:nvPr/>
          </p:nvSpPr>
          <p:spPr>
            <a:xfrm>
              <a:off x="2606126" y="5243138"/>
              <a:ext cx="6359430" cy="863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6213" marR="0" indent="-176213" fontAlgn="auto" latinLnBrk="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화면 녹화를 통해 어떤 버튼을 몇 번 눌렀는지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어디서 스크롤을 멈췄는지도 추적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908A5475-BCAC-971C-AE17-A5AD81E8F43F}"/>
                </a:ext>
              </a:extLst>
            </p:cNvPr>
            <p:cNvSpPr/>
            <p:nvPr/>
          </p:nvSpPr>
          <p:spPr>
            <a:xfrm>
              <a:off x="2200344" y="5622673"/>
              <a:ext cx="155876" cy="90812"/>
            </a:xfrm>
            <a:custGeom>
              <a:avLst/>
              <a:gdLst>
                <a:gd name="connsiteX0" fmla="*/ 0 w 325417"/>
                <a:gd name="connsiteY0" fmla="*/ 0 h 345488"/>
                <a:gd name="connsiteX1" fmla="*/ 234740 w 325417"/>
                <a:gd name="connsiteY1" fmla="*/ 0 h 345488"/>
                <a:gd name="connsiteX2" fmla="*/ 230678 w 325417"/>
                <a:gd name="connsiteY2" fmla="*/ 7484 h 345488"/>
                <a:gd name="connsiteX3" fmla="*/ 208472 w 325417"/>
                <a:gd name="connsiteY3" fmla="*/ 117475 h 345488"/>
                <a:gd name="connsiteX4" fmla="*/ 291236 w 325417"/>
                <a:gd name="connsiteY4" fmla="*/ 317286 h 345488"/>
                <a:gd name="connsiteX5" fmla="*/ 325417 w 325417"/>
                <a:gd name="connsiteY5" fmla="*/ 345488 h 345488"/>
                <a:gd name="connsiteX6" fmla="*/ 303177 w 325417"/>
                <a:gd name="connsiteY6" fmla="*/ 338584 h 345488"/>
                <a:gd name="connsiteX7" fmla="*/ 15938 w 325417"/>
                <a:gd name="connsiteY7" fmla="*/ 51345 h 345488"/>
                <a:gd name="connsiteX8" fmla="*/ 0 w 325417"/>
                <a:gd name="connsiteY8" fmla="*/ 0 h 34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417" h="345488">
                  <a:moveTo>
                    <a:pt x="0" y="0"/>
                  </a:moveTo>
                  <a:lnTo>
                    <a:pt x="234740" y="0"/>
                  </a:lnTo>
                  <a:lnTo>
                    <a:pt x="230678" y="7484"/>
                  </a:lnTo>
                  <a:cubicBezTo>
                    <a:pt x="216379" y="41291"/>
                    <a:pt x="208472" y="78460"/>
                    <a:pt x="208472" y="117475"/>
                  </a:cubicBezTo>
                  <a:cubicBezTo>
                    <a:pt x="208472" y="195506"/>
                    <a:pt x="240100" y="266150"/>
                    <a:pt x="291236" y="317286"/>
                  </a:cubicBezTo>
                  <a:lnTo>
                    <a:pt x="325417" y="345488"/>
                  </a:lnTo>
                  <a:lnTo>
                    <a:pt x="303177" y="338584"/>
                  </a:lnTo>
                  <a:cubicBezTo>
                    <a:pt x="174027" y="283958"/>
                    <a:pt x="70564" y="180495"/>
                    <a:pt x="15938" y="513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B2EB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1700"/>
            </a:p>
          </p:txBody>
        </p:sp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2B61FF76-1587-D840-BD5E-D94A7D197A88}"/>
                </a:ext>
              </a:extLst>
            </p:cNvPr>
            <p:cNvSpPr/>
            <p:nvPr/>
          </p:nvSpPr>
          <p:spPr>
            <a:xfrm>
              <a:off x="2000226" y="5173264"/>
              <a:ext cx="834906" cy="449410"/>
            </a:xfrm>
            <a:prstGeom prst="roundRect">
              <a:avLst>
                <a:gd name="adj" fmla="val 50000"/>
              </a:avLst>
            </a:prstGeom>
            <a:solidFill>
              <a:srgbClr val="8495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741BE"/>
                </a:buClr>
                <a:buSzTx/>
                <a:buFontTx/>
                <a:buNone/>
                <a:tabLst/>
                <a:defRPr/>
              </a:pPr>
              <a:r>
                <a:rPr kumimoji="0" lang="ko-KR" altLang="en-US" b="0" i="0" u="none" strike="noStrike" kern="1200" cap="none" spc="-80" normalizeH="0" baseline="0" noProof="0" dirty="0">
                  <a:ln>
                    <a:solidFill>
                      <a:srgbClr val="156082">
                        <a:alpha val="0"/>
                      </a:srgbClr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latin typeface="카페24 아네모네" pitchFamily="2" charset="-127"/>
                  <a:ea typeface="카페24 아네모네" pitchFamily="2" charset="-127"/>
                  <a:cs typeface="+mn-cs"/>
                </a:rPr>
                <a:t>예</a:t>
              </a: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D35A2E3D-A6D8-7FAD-B370-E71DD0C99F7F}"/>
              </a:ext>
            </a:extLst>
          </p:cNvPr>
          <p:cNvGrpSpPr/>
          <p:nvPr/>
        </p:nvGrpSpPr>
        <p:grpSpPr>
          <a:xfrm>
            <a:off x="1771220" y="3651171"/>
            <a:ext cx="6583071" cy="463460"/>
            <a:chOff x="3965516" y="2790917"/>
            <a:chExt cx="6583071" cy="46346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F5F1C87-1A7B-D9C1-3562-2B64954EA740}"/>
                </a:ext>
              </a:extLst>
            </p:cNvPr>
            <p:cNvSpPr txBox="1"/>
            <p:nvPr/>
          </p:nvSpPr>
          <p:spPr>
            <a:xfrm>
              <a:off x="4282222" y="2790917"/>
              <a:ext cx="6266365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각 단계별 소요 시간을 초 단위로 측정</a:t>
              </a:r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6F0A0C7F-E5AE-19D9-6CC3-F9AE9F947CE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40" name="원호 39">
                <a:extLst>
                  <a:ext uri="{FF2B5EF4-FFF2-40B4-BE49-F238E27FC236}">
                    <a16:creationId xmlns:a16="http://schemas.microsoft.com/office/drawing/2014/main" id="{D7BBCF98-838D-FFFB-8550-46CA6836A8AE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57F99F64-106A-A8AA-D30F-680CB1B1761D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03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C7A3A-6F7C-29A6-5633-BB2513AAA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69BFB192-009C-CFBC-6F18-2BEC00EC8D9B}"/>
              </a:ext>
            </a:extLst>
          </p:cNvPr>
          <p:cNvSpPr txBox="1"/>
          <p:nvPr/>
        </p:nvSpPr>
        <p:spPr>
          <a:xfrm>
            <a:off x="778495" y="673792"/>
            <a:ext cx="30142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실전 데이터 분석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B3B23-2E54-9AC0-CF18-5E835BE3264A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0C1BE2C-9B12-8350-4A26-38020BB92C9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D8F44A-BFB7-E14D-FFDF-04A1417540A2}"/>
              </a:ext>
            </a:extLst>
          </p:cNvPr>
          <p:cNvSpPr txBox="1"/>
          <p:nvPr/>
        </p:nvSpPr>
        <p:spPr>
          <a:xfrm>
            <a:off x="1134095" y="1593928"/>
            <a:ext cx="43983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가상의 사례를 통해 실전 데이터 분석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3B5C0E62-C303-7BDF-D393-D25FB88EB1BF}"/>
              </a:ext>
            </a:extLst>
          </p:cNvPr>
          <p:cNvGrpSpPr/>
          <p:nvPr/>
        </p:nvGrpSpPr>
        <p:grpSpPr>
          <a:xfrm>
            <a:off x="978229" y="2206903"/>
            <a:ext cx="8010790" cy="630942"/>
            <a:chOff x="4374206" y="2798058"/>
            <a:chExt cx="8010790" cy="63094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CCF42F-8900-712C-1C89-13C1CFEADE69}"/>
                </a:ext>
              </a:extLst>
            </p:cNvPr>
            <p:cNvSpPr txBox="1"/>
            <p:nvPr/>
          </p:nvSpPr>
          <p:spPr>
            <a:xfrm>
              <a:off x="4943314" y="2798058"/>
              <a:ext cx="7441682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체계적으로 데이터 수집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5D56C4D8-3DD8-9FD7-8684-772DDBCE67B6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63CA6EDC-5F66-23F5-AD60-DD0386D810EF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9" name="그림 18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71101D04-0372-BF43-51E7-9A5ABEE2A2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C8F80923-7275-A1D1-C3B3-350CBD400831}"/>
              </a:ext>
            </a:extLst>
          </p:cNvPr>
          <p:cNvSpPr/>
          <p:nvPr/>
        </p:nvSpPr>
        <p:spPr>
          <a:xfrm>
            <a:off x="1617350" y="3049319"/>
            <a:ext cx="6633031" cy="47666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정성 데이터</a:t>
            </a:r>
            <a:endParaRPr lang="en-US" altLang="ko-KR" sz="24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B2EB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C751334B-63FA-CDCD-7089-5E0B4E0BDB0B}"/>
              </a:ext>
            </a:extLst>
          </p:cNvPr>
          <p:cNvGrpSpPr/>
          <p:nvPr/>
        </p:nvGrpSpPr>
        <p:grpSpPr>
          <a:xfrm>
            <a:off x="1771220" y="3651171"/>
            <a:ext cx="6583071" cy="463460"/>
            <a:chOff x="3965516" y="2790917"/>
            <a:chExt cx="6583071" cy="46346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D9B5F23-D249-02C5-F693-E7D3D09833C7}"/>
                </a:ext>
              </a:extLst>
            </p:cNvPr>
            <p:cNvSpPr txBox="1"/>
            <p:nvPr/>
          </p:nvSpPr>
          <p:spPr>
            <a:xfrm>
              <a:off x="4282222" y="2790917"/>
              <a:ext cx="6266365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관찰자가 옆에서 사용자의 표정 변화와 혼잣말 기록</a:t>
              </a:r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B8C3CFA2-672B-5A14-FE07-3D2898C6594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40" name="원호 39">
                <a:extLst>
                  <a:ext uri="{FF2B5EF4-FFF2-40B4-BE49-F238E27FC236}">
                    <a16:creationId xmlns:a16="http://schemas.microsoft.com/office/drawing/2014/main" id="{72B20B86-4AF7-B3E8-453D-68BF64EF539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18353821-D9FB-D243-FB42-CA35C545BA9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048B6FE4-631A-8BEB-9B7A-B3284987CA5B}"/>
              </a:ext>
            </a:extLst>
          </p:cNvPr>
          <p:cNvGrpSpPr/>
          <p:nvPr/>
        </p:nvGrpSpPr>
        <p:grpSpPr>
          <a:xfrm>
            <a:off x="1771220" y="4212281"/>
            <a:ext cx="6583071" cy="463460"/>
            <a:chOff x="3965516" y="2790917"/>
            <a:chExt cx="6583071" cy="46346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FF1B5A6-3AAB-D28E-18B0-6EA0BF99FB08}"/>
                </a:ext>
              </a:extLst>
            </p:cNvPr>
            <p:cNvSpPr txBox="1"/>
            <p:nvPr/>
          </p:nvSpPr>
          <p:spPr>
            <a:xfrm>
              <a:off x="4282222" y="2790917"/>
              <a:ext cx="6266365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과업 완료 직후 열린 질문으로 즉각적 감정 포착</a:t>
              </a: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B2AC5DF0-A68A-52F0-46B9-BCAE4CCC6D3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6" name="원호 5">
                <a:extLst>
                  <a:ext uri="{FF2B5EF4-FFF2-40B4-BE49-F238E27FC236}">
                    <a16:creationId xmlns:a16="http://schemas.microsoft.com/office/drawing/2014/main" id="{3C424EF8-94AF-4FB8-78DC-B6DFF446A6D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689354F5-0906-B6F5-AFF5-89F014E585A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B155D8ED-12BA-DE7C-F809-F699CA1908BC}"/>
              </a:ext>
            </a:extLst>
          </p:cNvPr>
          <p:cNvGrpSpPr/>
          <p:nvPr/>
        </p:nvGrpSpPr>
        <p:grpSpPr>
          <a:xfrm>
            <a:off x="1771220" y="4800612"/>
            <a:ext cx="6583071" cy="463460"/>
            <a:chOff x="3965516" y="2790917"/>
            <a:chExt cx="6583071" cy="4634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CD77B1-3EA4-6A08-9E11-7E9F340C3D7D}"/>
                </a:ext>
              </a:extLst>
            </p:cNvPr>
            <p:cNvSpPr txBox="1"/>
            <p:nvPr/>
          </p:nvSpPr>
          <p:spPr>
            <a:xfrm>
              <a:off x="4282222" y="2790917"/>
              <a:ext cx="6266365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일주일 후 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재연락하여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추가 문의</a:t>
              </a:r>
            </a:p>
          </p:txBody>
        </p: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3FCF4EF5-E65C-69F4-4730-E02BF18B82E9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3" name="원호 12">
                <a:extLst>
                  <a:ext uri="{FF2B5EF4-FFF2-40B4-BE49-F238E27FC236}">
                    <a16:creationId xmlns:a16="http://schemas.microsoft.com/office/drawing/2014/main" id="{C0E68B09-8446-C3E7-F793-A29D882E390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589773CB-4E58-0028-4013-2D2092BD51C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40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513B2-BE96-3803-A118-FB4303186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504CC3AA-ADE0-641B-BA7D-00E8D53D3494}"/>
              </a:ext>
            </a:extLst>
          </p:cNvPr>
          <p:cNvSpPr txBox="1"/>
          <p:nvPr/>
        </p:nvSpPr>
        <p:spPr>
          <a:xfrm>
            <a:off x="778495" y="673792"/>
            <a:ext cx="30142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실전 데이터 분석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90234-AB55-7659-DC15-4120299E8807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EA68A95-6FB5-597A-304E-6766602744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F52DEC-9C72-3EB1-BE8B-81B8BEF71C6D}"/>
              </a:ext>
            </a:extLst>
          </p:cNvPr>
          <p:cNvSpPr txBox="1"/>
          <p:nvPr/>
        </p:nvSpPr>
        <p:spPr>
          <a:xfrm>
            <a:off x="1134095" y="1593928"/>
            <a:ext cx="43983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가상의 사례를 통해 실전 데이터 분석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0783E9A-4203-FA42-1794-CAE548D27A99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5961938-6CEE-ED49-E89B-A0CB7D1F37D2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테스트 결과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63736E9D-046C-8BF1-A7C4-C28FDA5E4EE3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7FD4823B-7A10-BEEF-BFAA-3FC0BE9AC24D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9" name="그림 8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69AD8088-E1F5-5839-A5AE-A01CF87206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C678910A-FC91-C2F5-3975-BD6AE0EB6A56}"/>
              </a:ext>
            </a:extLst>
          </p:cNvPr>
          <p:cNvSpPr/>
          <p:nvPr/>
        </p:nvSpPr>
        <p:spPr>
          <a:xfrm>
            <a:off x="5143331" y="3049319"/>
            <a:ext cx="5774051" cy="47666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정량 데이터</a:t>
            </a:r>
            <a:endParaRPr lang="en-US" altLang="ko-KR" sz="24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B2EB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054A859-E8BB-2EE7-5E0E-56805ED98B6A}"/>
              </a:ext>
            </a:extLst>
          </p:cNvPr>
          <p:cNvGrpSpPr/>
          <p:nvPr/>
        </p:nvGrpSpPr>
        <p:grpSpPr>
          <a:xfrm>
            <a:off x="5297201" y="3651171"/>
            <a:ext cx="6583071" cy="463460"/>
            <a:chOff x="3965516" y="2790917"/>
            <a:chExt cx="6583071" cy="4634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644835-66EC-B99E-10D5-1E4BF599BAEA}"/>
                </a:ext>
              </a:extLst>
            </p:cNvPr>
            <p:cNvSpPr txBox="1"/>
            <p:nvPr/>
          </p:nvSpPr>
          <p:spPr>
            <a:xfrm>
              <a:off x="4282222" y="2790917"/>
              <a:ext cx="6266365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처음 이용자의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60%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가 첫 대여 시도에서 실패</a:t>
              </a: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0550C139-D285-DC63-B248-D24181D4936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9" name="원호 18">
                <a:extLst>
                  <a:ext uri="{FF2B5EF4-FFF2-40B4-BE49-F238E27FC236}">
                    <a16:creationId xmlns:a16="http://schemas.microsoft.com/office/drawing/2014/main" id="{2E3FCB70-C159-2CDB-F299-E57C9D345B8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35EFE5E9-E5C3-6E45-C487-6F1FC729BB9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AC0E49EA-3642-4E1E-0F1B-1DEEAC0492F9}"/>
              </a:ext>
            </a:extLst>
          </p:cNvPr>
          <p:cNvGrpSpPr/>
          <p:nvPr/>
        </p:nvGrpSpPr>
        <p:grpSpPr>
          <a:xfrm>
            <a:off x="5297201" y="4156862"/>
            <a:ext cx="6583071" cy="463460"/>
            <a:chOff x="3965516" y="2790917"/>
            <a:chExt cx="6583071" cy="46346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6DE358-E26F-9532-4A25-A670DB5322FB}"/>
                </a:ext>
              </a:extLst>
            </p:cNvPr>
            <p:cNvSpPr txBox="1"/>
            <p:nvPr/>
          </p:nvSpPr>
          <p:spPr>
            <a:xfrm>
              <a:off x="4282222" y="2790917"/>
              <a:ext cx="6266365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성공한 사람들도 평균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8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분 소요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경험자는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분 만에 완료</a:t>
              </a: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8FE28274-DC31-1EB4-E033-3040C6DBD7F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4" name="원호 23">
                <a:extLst>
                  <a:ext uri="{FF2B5EF4-FFF2-40B4-BE49-F238E27FC236}">
                    <a16:creationId xmlns:a16="http://schemas.microsoft.com/office/drawing/2014/main" id="{68B93B89-021E-644D-9908-FC898C736B3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450778B3-C5D9-5FD2-9C3B-8BFDFEEEE3EC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926512A1-BB04-96D1-8B7E-905212AEC2F3}"/>
              </a:ext>
            </a:extLst>
          </p:cNvPr>
          <p:cNvGrpSpPr/>
          <p:nvPr/>
        </p:nvGrpSpPr>
        <p:grpSpPr>
          <a:xfrm>
            <a:off x="5297201" y="4696227"/>
            <a:ext cx="6583071" cy="463460"/>
            <a:chOff x="3965516" y="2790917"/>
            <a:chExt cx="6583071" cy="46346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0E3E78E-5091-BBB8-92D6-F5865879F873}"/>
                </a:ext>
              </a:extLst>
            </p:cNvPr>
            <p:cNvSpPr txBox="1"/>
            <p:nvPr/>
          </p:nvSpPr>
          <p:spPr>
            <a:xfrm>
              <a:off x="4282222" y="2790917"/>
              <a:ext cx="6266365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대여 단계에서 평균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3.5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회의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QR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스캔 시도</a:t>
              </a:r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CD430E09-7790-0BD5-1520-DCC483917C1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9" name="원호 28">
                <a:extLst>
                  <a:ext uri="{FF2B5EF4-FFF2-40B4-BE49-F238E27FC236}">
                    <a16:creationId xmlns:a16="http://schemas.microsoft.com/office/drawing/2014/main" id="{F54001D5-C21B-6DF7-D60E-45F62D7E75C0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D82A570A-353C-E1E1-CDED-2FE0FE1F7A9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0BEB6A3F-F265-9988-D04E-9A80E1452388}"/>
              </a:ext>
            </a:extLst>
          </p:cNvPr>
          <p:cNvGrpSpPr/>
          <p:nvPr/>
        </p:nvGrpSpPr>
        <p:grpSpPr>
          <a:xfrm>
            <a:off x="5297201" y="5249332"/>
            <a:ext cx="6583071" cy="863570"/>
            <a:chOff x="3965516" y="2790917"/>
            <a:chExt cx="6583071" cy="86357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1BE98CA-0C94-7FF4-D5F7-34C7555028F2}"/>
                </a:ext>
              </a:extLst>
            </p:cNvPr>
            <p:cNvSpPr txBox="1"/>
            <p:nvPr/>
          </p:nvSpPr>
          <p:spPr>
            <a:xfrm>
              <a:off x="4282222" y="2790917"/>
              <a:ext cx="6266365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40%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의 사용자가 반납이 제대로 되었는지 확신하지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못해 앱을 재확인</a:t>
              </a:r>
            </a:p>
          </p:txBody>
        </p:sp>
        <p:grpSp>
          <p:nvGrpSpPr>
            <p:cNvPr id="33" name="그룹 32">
              <a:extLst>
                <a:ext uri="{FF2B5EF4-FFF2-40B4-BE49-F238E27FC236}">
                  <a16:creationId xmlns:a16="http://schemas.microsoft.com/office/drawing/2014/main" id="{A8C583FF-8F22-6E7A-E0A7-FE5CD979D831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4" name="원호 33">
                <a:extLst>
                  <a:ext uri="{FF2B5EF4-FFF2-40B4-BE49-F238E27FC236}">
                    <a16:creationId xmlns:a16="http://schemas.microsoft.com/office/drawing/2014/main" id="{A67CFFCD-81DA-7FEC-8D05-B21F5029C7F1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C261EA4F-A366-2881-08C4-035C0DB7F82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250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A9681-7FDE-9C3C-A836-0248AF570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E6EEBEAC-4891-D3E1-D9F2-E96EC9AFCC09}"/>
              </a:ext>
            </a:extLst>
          </p:cNvPr>
          <p:cNvSpPr txBox="1"/>
          <p:nvPr/>
        </p:nvSpPr>
        <p:spPr>
          <a:xfrm>
            <a:off x="778495" y="673792"/>
            <a:ext cx="30142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실전 데이터 분석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63D16E-0436-46F8-6EED-BBF6A81F114F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8970F9-6554-BAE9-C7BA-1A3F284D95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FAF053-B459-73D6-2ABB-3EC6DBE6EB07}"/>
              </a:ext>
            </a:extLst>
          </p:cNvPr>
          <p:cNvSpPr txBox="1"/>
          <p:nvPr/>
        </p:nvSpPr>
        <p:spPr>
          <a:xfrm>
            <a:off x="1134095" y="1593928"/>
            <a:ext cx="43983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가상의 사례를 통해 실전 데이터 분석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1B3D49BD-741F-CC1A-D1F5-0F5C9E35D45F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76C68D-8E11-3923-A170-5AE9B7D16513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테스트 결과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493F323C-53DC-09F1-A5F8-B7EB731AB9E3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E0A0999F-5AE7-677A-C6EF-72B48293C0AE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9" name="그림 8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C66EF1AF-5BBB-5380-C4C6-2815935702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C051290C-4E5A-09CC-7A8C-445BBF29D4AA}"/>
              </a:ext>
            </a:extLst>
          </p:cNvPr>
          <p:cNvSpPr/>
          <p:nvPr/>
        </p:nvSpPr>
        <p:spPr>
          <a:xfrm>
            <a:off x="5143331" y="3049319"/>
            <a:ext cx="5774051" cy="47666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정성 데이터</a:t>
            </a:r>
            <a:endParaRPr lang="en-US" altLang="ko-KR" sz="24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B2EB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F89E44E8-FA78-227C-7E5A-E69647909F6C}"/>
              </a:ext>
            </a:extLst>
          </p:cNvPr>
          <p:cNvGrpSpPr/>
          <p:nvPr/>
        </p:nvGrpSpPr>
        <p:grpSpPr>
          <a:xfrm>
            <a:off x="5297201" y="3651171"/>
            <a:ext cx="6583071" cy="1374305"/>
            <a:chOff x="5297201" y="3651171"/>
            <a:chExt cx="6583071" cy="1374305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CABAAD6F-1E71-E598-48EC-898EBE683DE0}"/>
                </a:ext>
              </a:extLst>
            </p:cNvPr>
            <p:cNvGrpSpPr/>
            <p:nvPr/>
          </p:nvGrpSpPr>
          <p:grpSpPr>
            <a:xfrm>
              <a:off x="5297201" y="3651171"/>
              <a:ext cx="6583071" cy="463460"/>
              <a:chOff x="3965516" y="2790917"/>
              <a:chExt cx="6583071" cy="46346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E018584-6953-4BE0-483C-3DF234BE0086}"/>
                  </a:ext>
                </a:extLst>
              </p:cNvPr>
              <p:cNvSpPr txBox="1"/>
              <p:nvPr/>
            </p:nvSpPr>
            <p:spPr>
              <a:xfrm>
                <a:off x="4282222" y="2790917"/>
                <a:ext cx="6266365" cy="463460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lvl="0" latinLnBrk="0">
                  <a:lnSpc>
                    <a:spcPct val="130000"/>
                  </a:lnSpc>
                  <a:buClr>
                    <a:prstClr val="white"/>
                  </a:buClr>
                  <a:defRPr/>
                </a:pP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특정 화면에서 일관되게 멈춰 서는 패턴</a:t>
                </a:r>
              </a:p>
            </p:txBody>
          </p: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F82E22C5-6164-7073-DCEB-8069A8018C09}"/>
                  </a:ext>
                </a:extLst>
              </p:cNvPr>
              <p:cNvGrpSpPr/>
              <p:nvPr/>
            </p:nvGrpSpPr>
            <p:grpSpPr>
              <a:xfrm>
                <a:off x="3965516" y="2937854"/>
                <a:ext cx="229006" cy="229006"/>
                <a:chOff x="2345736" y="1936452"/>
                <a:chExt cx="546106" cy="546106"/>
              </a:xfrm>
            </p:grpSpPr>
            <p:sp>
              <p:nvSpPr>
                <p:cNvPr id="19" name="원호 18">
                  <a:extLst>
                    <a:ext uri="{FF2B5EF4-FFF2-40B4-BE49-F238E27FC236}">
                      <a16:creationId xmlns:a16="http://schemas.microsoft.com/office/drawing/2014/main" id="{58F0C67C-B7A9-DC97-BBDA-8FCAA950D6DE}"/>
                    </a:ext>
                  </a:extLst>
                </p:cNvPr>
                <p:cNvSpPr/>
                <p:nvPr/>
              </p:nvSpPr>
              <p:spPr>
                <a:xfrm>
                  <a:off x="2345736" y="1936452"/>
                  <a:ext cx="546106" cy="546106"/>
                </a:xfrm>
                <a:prstGeom prst="arc">
                  <a:avLst>
                    <a:gd name="adj1" fmla="val 21332914"/>
                    <a:gd name="adj2" fmla="val 17958270"/>
                  </a:avLst>
                </a:prstGeom>
                <a:ln cap="rnd">
                  <a:solidFill>
                    <a:srgbClr val="869CDA"/>
                  </a:solidFill>
                  <a:round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  <p:sp>
              <p:nvSpPr>
                <p:cNvPr id="20" name="자유형: 도형 19">
                  <a:extLst>
                    <a:ext uri="{FF2B5EF4-FFF2-40B4-BE49-F238E27FC236}">
                      <a16:creationId xmlns:a16="http://schemas.microsoft.com/office/drawing/2014/main" id="{D53BF0A6-A73D-F2B5-4FA5-B0A8D032064D}"/>
                    </a:ext>
                  </a:extLst>
                </p:cNvPr>
                <p:cNvSpPr/>
                <p:nvPr/>
              </p:nvSpPr>
              <p:spPr>
                <a:xfrm>
                  <a:off x="2489904" y="2047685"/>
                  <a:ext cx="356510" cy="231176"/>
                </a:xfrm>
                <a:custGeom>
                  <a:avLst/>
                  <a:gdLst>
                    <a:gd name="connsiteX0" fmla="*/ 0 w 406400"/>
                    <a:gd name="connsiteY0" fmla="*/ 120650 h 263525"/>
                    <a:gd name="connsiteX1" fmla="*/ 142875 w 406400"/>
                    <a:gd name="connsiteY1" fmla="*/ 263525 h 263525"/>
                    <a:gd name="connsiteX2" fmla="*/ 406400 w 406400"/>
                    <a:gd name="connsiteY2" fmla="*/ 0 h 26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6400" h="263525">
                      <a:moveTo>
                        <a:pt x="0" y="120650"/>
                      </a:moveTo>
                      <a:lnTo>
                        <a:pt x="142875" y="263525"/>
                      </a:lnTo>
                      <a:lnTo>
                        <a:pt x="406400" y="0"/>
                      </a:lnTo>
                    </a:path>
                  </a:pathLst>
                </a:custGeom>
                <a:noFill/>
                <a:ln w="31750" cap="rnd">
                  <a:solidFill>
                    <a:srgbClr val="0B2EB7"/>
                  </a:solidFill>
                  <a:round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000" spc="-80"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endParaRPr>
                </a:p>
              </p:txBody>
            </p:sp>
          </p:grp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F67CFCA-70DA-53EA-3539-8DC2276D1878}"/>
                </a:ext>
              </a:extLst>
            </p:cNvPr>
            <p:cNvSpPr txBox="1"/>
            <p:nvPr/>
          </p:nvSpPr>
          <p:spPr>
            <a:xfrm>
              <a:off x="5646293" y="4163702"/>
              <a:ext cx="4768125" cy="861774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대여 시작 화면에서 평균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5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초 이상 소요</a:t>
              </a:r>
              <a:endParaRPr lang="en-US" altLang="ko-KR" sz="20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  <a:p>
              <a:pPr marL="176213" lvl="0" indent="-176213" latinLnBrk="0">
                <a:spcBef>
                  <a:spcPts val="600"/>
                </a:spcBef>
                <a:spcAft>
                  <a:spcPts val="600"/>
                </a:spcAft>
                <a:buClr>
                  <a:srgbClr val="0B2EB7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QR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스캔 버튼을 찾는 데만 평균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초 소요</a:t>
              </a: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F93A65E8-FB73-6FC4-6F53-18327FE0871B}"/>
              </a:ext>
            </a:extLst>
          </p:cNvPr>
          <p:cNvGrpSpPr/>
          <p:nvPr/>
        </p:nvGrpSpPr>
        <p:grpSpPr>
          <a:xfrm>
            <a:off x="183673" y="4176704"/>
            <a:ext cx="4604058" cy="2825700"/>
            <a:chOff x="183673" y="4176704"/>
            <a:chExt cx="4604058" cy="2825700"/>
          </a:xfrm>
        </p:grpSpPr>
        <p:sp>
          <p:nvSpPr>
            <p:cNvPr id="41" name="이등변 삼각형 40">
              <a:extLst>
                <a:ext uri="{FF2B5EF4-FFF2-40B4-BE49-F238E27FC236}">
                  <a16:creationId xmlns:a16="http://schemas.microsoft.com/office/drawing/2014/main" id="{4C2DC8A4-6576-F6E3-186E-AD4EB202B4DD}"/>
                </a:ext>
              </a:extLst>
            </p:cNvPr>
            <p:cNvSpPr/>
            <p:nvPr/>
          </p:nvSpPr>
          <p:spPr>
            <a:xfrm rot="11238699">
              <a:off x="1395675" y="4898042"/>
              <a:ext cx="173182" cy="379681"/>
            </a:xfrm>
            <a:prstGeom prst="triangle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 spc="-7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pic>
          <p:nvPicPr>
            <p:cNvPr id="39" name="그림 38" descr="인간의 얼굴, 그림, 스케치, 클립아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BFBEEF0C-B704-7149-DC1A-C04353470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0" t="17006" r="15537" b="19192"/>
            <a:stretch>
              <a:fillRect/>
            </a:stretch>
          </p:blipFill>
          <p:spPr>
            <a:xfrm>
              <a:off x="183673" y="5126124"/>
              <a:ext cx="3609109" cy="1876280"/>
            </a:xfrm>
            <a:prstGeom prst="rect">
              <a:avLst/>
            </a:prstGeom>
          </p:spPr>
        </p:pic>
        <p:sp>
          <p:nvSpPr>
            <p:cNvPr id="40" name="사각형: 둥근 모서리 39">
              <a:extLst>
                <a:ext uri="{FF2B5EF4-FFF2-40B4-BE49-F238E27FC236}">
                  <a16:creationId xmlns:a16="http://schemas.microsoft.com/office/drawing/2014/main" id="{35FA4719-2036-302E-B0A9-5E8627A94BD5}"/>
                </a:ext>
              </a:extLst>
            </p:cNvPr>
            <p:cNvSpPr/>
            <p:nvPr/>
          </p:nvSpPr>
          <p:spPr>
            <a:xfrm>
              <a:off x="778495" y="4176704"/>
              <a:ext cx="4009236" cy="872936"/>
            </a:xfrm>
            <a:prstGeom prst="roundRect">
              <a:avLst>
                <a:gd name="adj" fmla="val 18653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 카메라 모양이 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QR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스캔인지 </a:t>
              </a:r>
              <a:b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사진 </a:t>
              </a:r>
              <a:r>
                <a:rPr lang="ko-KR" altLang="en-US" sz="2000" spc="-7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찍기인지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헷갈리네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BC74D751-70A6-FB72-829C-465899F0AB86}"/>
              </a:ext>
            </a:extLst>
          </p:cNvPr>
          <p:cNvGrpSpPr/>
          <p:nvPr/>
        </p:nvGrpSpPr>
        <p:grpSpPr>
          <a:xfrm>
            <a:off x="5297201" y="5087882"/>
            <a:ext cx="6583071" cy="463460"/>
            <a:chOff x="3965516" y="2790917"/>
            <a:chExt cx="6583071" cy="46346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765468A-EF51-DB0C-1E9C-0ADB10F41CDC}"/>
                </a:ext>
              </a:extLst>
            </p:cNvPr>
            <p:cNvSpPr txBox="1"/>
            <p:nvPr/>
          </p:nvSpPr>
          <p:spPr>
            <a:xfrm>
              <a:off x="4282222" y="2790917"/>
              <a:ext cx="6266365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반납 과정에서 불안한 목소리 증폭</a:t>
              </a:r>
            </a:p>
          </p:txBody>
        </p: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CB3E2B5A-0A0D-EAF0-98C4-D756EE5524F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51" name="원호 50">
                <a:extLst>
                  <a:ext uri="{FF2B5EF4-FFF2-40B4-BE49-F238E27FC236}">
                    <a16:creationId xmlns:a16="http://schemas.microsoft.com/office/drawing/2014/main" id="{0078E23D-D01C-10EA-59B2-521E1D569BE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2DF1A9F8-9A55-5044-2DE0-0232FFD1846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464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62F3F-D6B0-3370-B2C3-5D9CA4965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113DA75-F62C-CDC6-6DAB-E61CD7D99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5" b="5075"/>
          <a:stretch/>
        </p:blipFill>
        <p:spPr>
          <a:xfrm>
            <a:off x="-10137" y="0"/>
            <a:ext cx="12212274" cy="6858000"/>
          </a:xfrm>
          <a:prstGeom prst="rect">
            <a:avLst/>
          </a:prstGeom>
        </p:spPr>
      </p:pic>
      <p:sp>
        <p:nvSpPr>
          <p:cNvPr id="9" name="직각 삼각형 8">
            <a:extLst>
              <a:ext uri="{FF2B5EF4-FFF2-40B4-BE49-F238E27FC236}">
                <a16:creationId xmlns:a16="http://schemas.microsoft.com/office/drawing/2014/main" id="{E798B1D9-143A-0B7D-76BD-C34F4DDA5A59}"/>
              </a:ext>
            </a:extLst>
          </p:cNvPr>
          <p:cNvSpPr/>
          <p:nvPr/>
        </p:nvSpPr>
        <p:spPr>
          <a:xfrm>
            <a:off x="-1" y="-1467854"/>
            <a:ext cx="12212273" cy="8325854"/>
          </a:xfrm>
          <a:prstGeom prst="rtTriangle">
            <a:avLst/>
          </a:prstGeom>
          <a:solidFill>
            <a:schemeClr val="bg1">
              <a:alpha val="71000"/>
            </a:schemeClr>
          </a:solidFill>
          <a:ln w="6350">
            <a:noFill/>
          </a:ln>
          <a:effectLst>
            <a:outerShdw blurRad="190500" dist="2540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F8346227-0952-8489-DF9A-5702F035F4A6}"/>
              </a:ext>
            </a:extLst>
          </p:cNvPr>
          <p:cNvSpPr/>
          <p:nvPr/>
        </p:nvSpPr>
        <p:spPr>
          <a:xfrm>
            <a:off x="290945" y="2914137"/>
            <a:ext cx="5765869" cy="8612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6350">
            <a:solidFill>
              <a:srgbClr val="1F3C67">
                <a:alpha val="20000"/>
              </a:srgbClr>
            </a:solidFill>
          </a:ln>
          <a:effectLst>
            <a:outerShdw blurRad="190500" dist="190500" dir="2700000" algn="tl" rotWithShape="0">
              <a:srgbClr val="1F3C67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정성적 피드백을 모두 </a:t>
            </a:r>
            <a:r>
              <a:rPr lang="ko-KR" altLang="en-US" sz="2000" spc="-70" dirty="0" err="1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포스트잇에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 적어 벽에 붙이고 </a:t>
            </a:r>
            <a:r>
              <a:rPr lang="ko-KR" altLang="en-US" sz="2000" spc="-7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친화도 다이어그램</a:t>
            </a:r>
            <a:r>
              <a:rPr lang="ko-KR" altLang="en-US" sz="2000" spc="-7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rPr>
              <a:t>으로 </a:t>
            </a:r>
            <a:r>
              <a:rPr lang="ko-KR" altLang="en-US" sz="2000" spc="-70" dirty="0" err="1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그룹핑</a:t>
            </a:r>
            <a:endParaRPr lang="en-US" altLang="ko-KR" sz="2000" spc="-70" dirty="0">
              <a:solidFill>
                <a:srgbClr val="072087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F270D91F-723A-3019-43A7-CA457EB25CBC}"/>
              </a:ext>
            </a:extLst>
          </p:cNvPr>
          <p:cNvGrpSpPr/>
          <p:nvPr/>
        </p:nvGrpSpPr>
        <p:grpSpPr>
          <a:xfrm>
            <a:off x="290945" y="3775362"/>
            <a:ext cx="5765869" cy="1350820"/>
            <a:chOff x="290945" y="3775362"/>
            <a:chExt cx="5765869" cy="1350820"/>
          </a:xfrm>
        </p:grpSpPr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EAB8726A-B891-BA11-B53E-9933477A9AB5}"/>
                </a:ext>
              </a:extLst>
            </p:cNvPr>
            <p:cNvSpPr/>
            <p:nvPr/>
          </p:nvSpPr>
          <p:spPr>
            <a:xfrm>
              <a:off x="290945" y="4119771"/>
              <a:ext cx="5765869" cy="100641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명확한 테마 파악</a:t>
              </a:r>
              <a:br>
                <a:rPr lang="en-US" altLang="ko-KR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</a:b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QR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인식 관련 혼란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반납 확인 불안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요금 체계 이해 부족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버튼 위치 찾기 어려움</a:t>
              </a:r>
              <a:r>
                <a:rPr lang="en-US" altLang="ko-KR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등 </a:t>
              </a:r>
              <a:endParaRPr lang="en-US" altLang="ko-KR" sz="2000" spc="-7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sp>
          <p:nvSpPr>
            <p:cNvPr id="13" name="화살표: 아래쪽 12">
              <a:extLst>
                <a:ext uri="{FF2B5EF4-FFF2-40B4-BE49-F238E27FC236}">
                  <a16:creationId xmlns:a16="http://schemas.microsoft.com/office/drawing/2014/main" id="{E6499998-2BD2-F285-8497-4E46DFF9B4A5}"/>
                </a:ext>
              </a:extLst>
            </p:cNvPr>
            <p:cNvSpPr/>
            <p:nvPr/>
          </p:nvSpPr>
          <p:spPr>
            <a:xfrm>
              <a:off x="3092965" y="3775362"/>
              <a:ext cx="356817" cy="344311"/>
            </a:xfrm>
            <a:prstGeom prst="downArrow">
              <a:avLst/>
            </a:prstGeom>
            <a:solidFill>
              <a:srgbClr val="4741B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966E3EFE-6D10-5AF5-A967-180E5A69B537}"/>
              </a:ext>
            </a:extLst>
          </p:cNvPr>
          <p:cNvSpPr/>
          <p:nvPr/>
        </p:nvSpPr>
        <p:spPr>
          <a:xfrm>
            <a:off x="581891" y="4516582"/>
            <a:ext cx="3241964" cy="249382"/>
          </a:xfrm>
          <a:prstGeom prst="roundRect">
            <a:avLst>
              <a:gd name="adj" fmla="val 50000"/>
            </a:avLst>
          </a:prstGeom>
          <a:solidFill>
            <a:srgbClr val="F3CA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28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ED312-B452-8D97-E478-6D4BFDED1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84C968A-3A48-BCCE-0A57-63EBAC7B88C9}"/>
              </a:ext>
            </a:extLst>
          </p:cNvPr>
          <p:cNvSpPr txBox="1"/>
          <p:nvPr/>
        </p:nvSpPr>
        <p:spPr>
          <a:xfrm>
            <a:off x="778495" y="673792"/>
            <a:ext cx="30142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실전 데이터 분석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F95D6-49EA-B171-58E9-B234B8054A94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484711C-2C94-7F1B-5791-F9E27C987FE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8E6B2F-3304-7F56-FB57-0D1CA22FF711}"/>
              </a:ext>
            </a:extLst>
          </p:cNvPr>
          <p:cNvSpPr txBox="1"/>
          <p:nvPr/>
        </p:nvSpPr>
        <p:spPr>
          <a:xfrm>
            <a:off x="1134095" y="1593928"/>
            <a:ext cx="261257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구체적인 개선안 설계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80E47FB-5E01-4F21-0287-CCE05875B3FC}"/>
              </a:ext>
            </a:extLst>
          </p:cNvPr>
          <p:cNvGrpSpPr/>
          <p:nvPr/>
        </p:nvGrpSpPr>
        <p:grpSpPr>
          <a:xfrm>
            <a:off x="1287594" y="2352132"/>
            <a:ext cx="6242351" cy="571286"/>
            <a:chOff x="1013127" y="1841927"/>
            <a:chExt cx="6242351" cy="5712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471231D-DFDA-8380-EB7B-E5E7EC265ABB}"/>
                </a:ext>
              </a:extLst>
            </p:cNvPr>
            <p:cNvSpPr txBox="1"/>
            <p:nvPr/>
          </p:nvSpPr>
          <p:spPr>
            <a:xfrm>
              <a:off x="1013127" y="1841927"/>
              <a:ext cx="6242351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QR 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스캔 유도 전면 개편</a:t>
              </a:r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456915BA-EC1C-E105-78F7-E2CABA2ED705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1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FA078212-70A3-ABB7-E927-83798806019D}"/>
              </a:ext>
            </a:extLst>
          </p:cNvPr>
          <p:cNvGrpSpPr/>
          <p:nvPr/>
        </p:nvGrpSpPr>
        <p:grpSpPr>
          <a:xfrm>
            <a:off x="1757138" y="3068638"/>
            <a:ext cx="6153150" cy="2195434"/>
            <a:chOff x="1757138" y="3068638"/>
            <a:chExt cx="6153150" cy="2195434"/>
          </a:xfrm>
        </p:grpSpPr>
        <p:sp>
          <p:nvSpPr>
            <p:cNvPr id="25" name="사각형: 잘린 한쪽 모서리 24">
              <a:extLst>
                <a:ext uri="{FF2B5EF4-FFF2-40B4-BE49-F238E27FC236}">
                  <a16:creationId xmlns:a16="http://schemas.microsoft.com/office/drawing/2014/main" id="{C44C055E-77EA-FD87-CA8D-87BB8A26523B}"/>
                </a:ext>
              </a:extLst>
            </p:cNvPr>
            <p:cNvSpPr/>
            <p:nvPr/>
          </p:nvSpPr>
          <p:spPr>
            <a:xfrm flipV="1">
              <a:off x="2844379" y="3555588"/>
              <a:ext cx="3943771" cy="1016412"/>
            </a:xfrm>
            <a:prstGeom prst="snip1Rect">
              <a:avLst>
                <a:gd name="adj" fmla="val 23857"/>
              </a:avLst>
            </a:prstGeom>
            <a:solidFill>
              <a:srgbClr val="0B2EB7">
                <a:alpha val="6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0E6B7936-F229-DA45-FFA8-F4604F9C0195}"/>
                </a:ext>
              </a:extLst>
            </p:cNvPr>
            <p:cNvGrpSpPr/>
            <p:nvPr/>
          </p:nvGrpSpPr>
          <p:grpSpPr>
            <a:xfrm>
              <a:off x="1757138" y="3068638"/>
              <a:ext cx="6153150" cy="2195434"/>
              <a:chOff x="1757138" y="3068638"/>
              <a:chExt cx="6153150" cy="2195434"/>
            </a:xfrm>
          </p:grpSpPr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9B6371A0-C342-A532-49AB-7AEF47A8A709}"/>
                  </a:ext>
                </a:extLst>
              </p:cNvPr>
              <p:cNvGrpSpPr/>
              <p:nvPr/>
            </p:nvGrpSpPr>
            <p:grpSpPr>
              <a:xfrm>
                <a:off x="1757138" y="3068638"/>
                <a:ext cx="1732280" cy="2195434"/>
                <a:chOff x="1549400" y="3068638"/>
                <a:chExt cx="1732280" cy="2195434"/>
              </a:xfrm>
            </p:grpSpPr>
            <p:pic>
              <p:nvPicPr>
                <p:cNvPr id="14" name="그림 13" descr="텍스트, 만화 영화, 클립아트, 디자인이(가) 표시된 사진&#10;&#10;AI 생성 콘텐츠는 정확하지 않을 수 있습니다.">
                  <a:extLst>
                    <a:ext uri="{FF2B5EF4-FFF2-40B4-BE49-F238E27FC236}">
                      <a16:creationId xmlns:a16="http://schemas.microsoft.com/office/drawing/2014/main" id="{6C25A153-7351-89AF-6F9B-6E54A5B2ED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0560" t="12209" r="10171"/>
                <a:stretch>
                  <a:fillRect/>
                </a:stretch>
              </p:blipFill>
              <p:spPr>
                <a:xfrm>
                  <a:off x="1549400" y="3068638"/>
                  <a:ext cx="1732280" cy="2195434"/>
                </a:xfrm>
                <a:prstGeom prst="rect">
                  <a:avLst/>
                </a:prstGeom>
              </p:spPr>
            </p:pic>
            <p:sp>
              <p:nvSpPr>
                <p:cNvPr id="15" name="사각형: 둥근 모서리 14">
                  <a:extLst>
                    <a:ext uri="{FF2B5EF4-FFF2-40B4-BE49-F238E27FC236}">
                      <a16:creationId xmlns:a16="http://schemas.microsoft.com/office/drawing/2014/main" id="{F1530C79-3468-5F86-A014-48A8061210D8}"/>
                    </a:ext>
                  </a:extLst>
                </p:cNvPr>
                <p:cNvSpPr/>
                <p:nvPr/>
              </p:nvSpPr>
              <p:spPr>
                <a:xfrm>
                  <a:off x="2171700" y="3928533"/>
                  <a:ext cx="237067" cy="120650"/>
                </a:xfrm>
                <a:prstGeom prst="roundRect">
                  <a:avLst/>
                </a:prstGeom>
                <a:solidFill>
                  <a:srgbClr val="FF76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6" name="사각형: 둥근 모서리 15">
                  <a:extLst>
                    <a:ext uri="{FF2B5EF4-FFF2-40B4-BE49-F238E27FC236}">
                      <a16:creationId xmlns:a16="http://schemas.microsoft.com/office/drawing/2014/main" id="{41999957-1018-E1C0-B041-AA3DA45C76F1}"/>
                    </a:ext>
                  </a:extLst>
                </p:cNvPr>
                <p:cNvSpPr/>
                <p:nvPr/>
              </p:nvSpPr>
              <p:spPr>
                <a:xfrm>
                  <a:off x="2285637" y="3945467"/>
                  <a:ext cx="237067" cy="68232"/>
                </a:xfrm>
                <a:prstGeom prst="roundRect">
                  <a:avLst/>
                </a:prstGeom>
                <a:solidFill>
                  <a:srgbClr val="FF767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7FF6E16-161A-AA22-4870-31BDCE51823A}"/>
                  </a:ext>
                </a:extLst>
              </p:cNvPr>
              <p:cNvSpPr txBox="1"/>
              <p:nvPr/>
            </p:nvSpPr>
            <p:spPr>
              <a:xfrm>
                <a:off x="3229173" y="3814503"/>
                <a:ext cx="4681115" cy="469359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buClr>
                    <a:prstClr val="white"/>
                  </a:buClr>
                  <a:buSzTx/>
                  <a:buFontTx/>
                  <a:buNone/>
                  <a:tabLst/>
                  <a:defRPr/>
                </a:pP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“</a:t>
                </a: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자전거의 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QR</a:t>
                </a:r>
                <a:r>
                  <a:rPr lang="ko-KR" altLang="en-US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을 스캔하세요</a:t>
                </a:r>
                <a:r>
                  <a:rPr lang="en-US" altLang="ko-KR" sz="2000" spc="-8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.”</a:t>
                </a:r>
                <a:endParaRPr lang="ko-KR" altLang="en-US" sz="2000" spc="-15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rgbClr val="002373"/>
                  </a:solidFill>
                  <a:latin typeface="카페24 아네모네" pitchFamily="2" charset="-127"/>
                  <a:ea typeface="카페24 아네모네" pitchFamily="2" charset="-127"/>
                </a:endParaRPr>
              </a:p>
            </p:txBody>
          </p:sp>
        </p:grp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2BBB5A66-033B-601E-CCE8-DBD8743542D5}"/>
              </a:ext>
            </a:extLst>
          </p:cNvPr>
          <p:cNvGrpSpPr/>
          <p:nvPr/>
        </p:nvGrpSpPr>
        <p:grpSpPr>
          <a:xfrm>
            <a:off x="1650374" y="5281006"/>
            <a:ext cx="6719336" cy="469359"/>
            <a:chOff x="3965516" y="2790917"/>
            <a:chExt cx="6719336" cy="46935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058464-A5CA-B100-903D-A4EAA89DA5A5}"/>
                </a:ext>
              </a:extLst>
            </p:cNvPr>
            <p:cNvSpPr txBox="1"/>
            <p:nvPr/>
          </p:nvSpPr>
          <p:spPr>
            <a:xfrm>
              <a:off x="4282222" y="2790917"/>
              <a:ext cx="6402630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QR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위치를 보여주는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</a:t>
              </a:r>
              <a:r>
                <a:rPr lang="ko-KR" altLang="en-US" sz="2000" spc="-8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초짜리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애니메이션이 자동 재생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DD1D062E-FBD8-8F85-D4B1-9812FE4179A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3" name="원호 22">
                <a:extLst>
                  <a:ext uri="{FF2B5EF4-FFF2-40B4-BE49-F238E27FC236}">
                    <a16:creationId xmlns:a16="http://schemas.microsoft.com/office/drawing/2014/main" id="{4A17260F-A81B-5B01-9E77-B64D80624FD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3E8C0140-37CE-7499-83A2-02B251A6AA88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455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B41A4-649D-1E41-F4CD-A7DF8DFA0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3FFCF76-5A2F-BBA0-F8FB-101BAF0F0F62}"/>
              </a:ext>
            </a:extLst>
          </p:cNvPr>
          <p:cNvSpPr txBox="1"/>
          <p:nvPr/>
        </p:nvSpPr>
        <p:spPr>
          <a:xfrm>
            <a:off x="778495" y="673792"/>
            <a:ext cx="30142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실전 데이터 분석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BC981E-3B45-D596-6BB9-B90E3385C2FC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B948712-1998-AB0F-E959-23577314F06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BA0217-0F54-4F7F-0D4C-A156F60A47FB}"/>
              </a:ext>
            </a:extLst>
          </p:cNvPr>
          <p:cNvSpPr txBox="1"/>
          <p:nvPr/>
        </p:nvSpPr>
        <p:spPr>
          <a:xfrm>
            <a:off x="1134095" y="1593928"/>
            <a:ext cx="261257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구체적인 개선안 설계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D9497A9B-9C02-775A-D212-03F83CF9CF86}"/>
              </a:ext>
            </a:extLst>
          </p:cNvPr>
          <p:cNvGrpSpPr/>
          <p:nvPr/>
        </p:nvGrpSpPr>
        <p:grpSpPr>
          <a:xfrm>
            <a:off x="1650374" y="3235346"/>
            <a:ext cx="6465835" cy="469359"/>
            <a:chOff x="3965516" y="2790917"/>
            <a:chExt cx="6465835" cy="46935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C8B28F3-5317-793F-22EF-CE341C8DC9C6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반납 완료 시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화면 전체가 초록색으로 변하며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큰 체크 표시</a:t>
              </a: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A13C2B11-462A-6670-4856-7FEBBB11EACC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1" name="원호 10">
                <a:extLst>
                  <a:ext uri="{FF2B5EF4-FFF2-40B4-BE49-F238E27FC236}">
                    <a16:creationId xmlns:a16="http://schemas.microsoft.com/office/drawing/2014/main" id="{1E5BAE75-082E-E6BF-70F5-E961DA6388F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09991948-EFBB-B07B-7031-68F3E731802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D3A09640-66D1-3FEF-546C-CF6BEA25527E}"/>
              </a:ext>
            </a:extLst>
          </p:cNvPr>
          <p:cNvGrpSpPr/>
          <p:nvPr/>
        </p:nvGrpSpPr>
        <p:grpSpPr>
          <a:xfrm>
            <a:off x="1287594" y="2352132"/>
            <a:ext cx="6242351" cy="571286"/>
            <a:chOff x="1013127" y="1841927"/>
            <a:chExt cx="6242351" cy="57128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F5A33E-79B9-8E86-CD0D-EF1072750574}"/>
                </a:ext>
              </a:extLst>
            </p:cNvPr>
            <p:cNvSpPr txBox="1"/>
            <p:nvPr/>
          </p:nvSpPr>
          <p:spPr>
            <a:xfrm>
              <a:off x="1013127" y="1841927"/>
              <a:ext cx="6242351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멀티 피드백 시스템 도입</a:t>
              </a: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45AA4954-7895-74AC-6088-B23146A04805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2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9F6CC6CD-BE16-E2EB-FBA4-45097A16D188}"/>
              </a:ext>
            </a:extLst>
          </p:cNvPr>
          <p:cNvGrpSpPr/>
          <p:nvPr/>
        </p:nvGrpSpPr>
        <p:grpSpPr>
          <a:xfrm>
            <a:off x="1650374" y="3751350"/>
            <a:ext cx="6465835" cy="469359"/>
            <a:chOff x="3965516" y="2790917"/>
            <a:chExt cx="6465835" cy="46935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7F278A9-CB6D-DA83-ECDF-7298E7FFD1ED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진동과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"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반납이 완료되었습니다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"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라는 </a:t>
              </a:r>
              <a:r>
                <a:rPr lang="ko-KR" altLang="en-US" sz="2000" spc="-8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음성 안내</a:t>
              </a:r>
            </a:p>
          </p:txBody>
        </p:sp>
        <p:grpSp>
          <p:nvGrpSpPr>
            <p:cNvPr id="31" name="그룹 30">
              <a:extLst>
                <a:ext uri="{FF2B5EF4-FFF2-40B4-BE49-F238E27FC236}">
                  <a16:creationId xmlns:a16="http://schemas.microsoft.com/office/drawing/2014/main" id="{6C33ABAA-ACFF-DFB0-EBCA-50D18B6C339E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2" name="원호 31">
                <a:extLst>
                  <a:ext uri="{FF2B5EF4-FFF2-40B4-BE49-F238E27FC236}">
                    <a16:creationId xmlns:a16="http://schemas.microsoft.com/office/drawing/2014/main" id="{C57702E3-B9B2-1EC0-D7D8-DD7C5B194E1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0775A536-00A4-0E1F-41B0-A58D30E42925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1B8788BE-6605-DAFD-40DC-29ECF2E5A464}"/>
              </a:ext>
            </a:extLst>
          </p:cNvPr>
          <p:cNvGrpSpPr/>
          <p:nvPr/>
        </p:nvGrpSpPr>
        <p:grpSpPr>
          <a:xfrm>
            <a:off x="1650374" y="4291100"/>
            <a:ext cx="6465835" cy="863570"/>
            <a:chOff x="3965516" y="2790917"/>
            <a:chExt cx="6465835" cy="86357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989CCC4-0108-F59A-D99A-46EE16DC3B8E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이용 시간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최종 요금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,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반납 거치대 번호가 담긴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영수증 스타일의 카드 팝업</a:t>
              </a:r>
              <a:endPara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6A82E116-00D5-2066-63DA-69CC74E97FE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7" name="원호 36">
                <a:extLst>
                  <a:ext uri="{FF2B5EF4-FFF2-40B4-BE49-F238E27FC236}">
                    <a16:creationId xmlns:a16="http://schemas.microsoft.com/office/drawing/2014/main" id="{A36BF098-27D0-6143-495D-2DB5FCF4EE24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E4AD4FD6-5148-6B84-4D1C-EF014E9C0A92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413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173C2-3520-7EF7-36EA-E564FF96F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1CEA4BA4-2C1C-C43A-D992-613A860E5C12}"/>
              </a:ext>
            </a:extLst>
          </p:cNvPr>
          <p:cNvSpPr txBox="1"/>
          <p:nvPr/>
        </p:nvSpPr>
        <p:spPr>
          <a:xfrm>
            <a:off x="778495" y="673792"/>
            <a:ext cx="30142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실전 데이터 분석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ACE48D-E642-ED08-F892-1F40A351F17E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E85B238-5A3A-44ED-4558-3452E9FE4F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935EB9-BD84-73F6-64F9-490113491E22}"/>
              </a:ext>
            </a:extLst>
          </p:cNvPr>
          <p:cNvSpPr txBox="1"/>
          <p:nvPr/>
        </p:nvSpPr>
        <p:spPr>
          <a:xfrm>
            <a:off x="1134095" y="1593928"/>
            <a:ext cx="261257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구체적인 개선안 설계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BBE61825-8472-FCD1-F7EA-D311CE33A983}"/>
              </a:ext>
            </a:extLst>
          </p:cNvPr>
          <p:cNvGrpSpPr/>
          <p:nvPr/>
        </p:nvGrpSpPr>
        <p:grpSpPr>
          <a:xfrm>
            <a:off x="1650374" y="3235346"/>
            <a:ext cx="6465835" cy="469359"/>
            <a:chOff x="3965516" y="2790917"/>
            <a:chExt cx="6465835" cy="46935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8A167F-84DD-51B5-877D-92DE2801FAFE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이용 중 화면 상단에 택시 미터기처럼 표시</a:t>
              </a:r>
              <a:endParaRPr lang="ko-KR" altLang="en-US" sz="20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C42402BF-7FE5-AF15-85E6-F1444E7C1BA3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1" name="원호 10">
                <a:extLst>
                  <a:ext uri="{FF2B5EF4-FFF2-40B4-BE49-F238E27FC236}">
                    <a16:creationId xmlns:a16="http://schemas.microsoft.com/office/drawing/2014/main" id="{DF3C2E8B-363D-74BB-D81A-C0670D21EF1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4C685474-3F09-DBE5-3302-060A496CE70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C2568CD5-54CE-1ED9-299C-CD3C1C4CDEAC}"/>
              </a:ext>
            </a:extLst>
          </p:cNvPr>
          <p:cNvGrpSpPr/>
          <p:nvPr/>
        </p:nvGrpSpPr>
        <p:grpSpPr>
          <a:xfrm>
            <a:off x="1287594" y="2352132"/>
            <a:ext cx="6242351" cy="571286"/>
            <a:chOff x="1013127" y="1841927"/>
            <a:chExt cx="6242351" cy="57128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40B9B2D-FF05-EFFE-DC87-E1352AC34616}"/>
                </a:ext>
              </a:extLst>
            </p:cNvPr>
            <p:cNvSpPr txBox="1"/>
            <p:nvPr/>
          </p:nvSpPr>
          <p:spPr>
            <a:xfrm>
              <a:off x="1013127" y="1841927"/>
              <a:ext cx="6242351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실시간 요금 미터기 도입</a:t>
              </a: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90256D38-548E-0605-0B64-4FAF35341BF3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D0272B1-F0DC-FA9F-B2BD-039DC857C17A}"/>
              </a:ext>
            </a:extLst>
          </p:cNvPr>
          <p:cNvGrpSpPr/>
          <p:nvPr/>
        </p:nvGrpSpPr>
        <p:grpSpPr>
          <a:xfrm>
            <a:off x="1650374" y="3751350"/>
            <a:ext cx="6465835" cy="469359"/>
            <a:chOff x="3965516" y="2790917"/>
            <a:chExt cx="6465835" cy="46935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34E358-26E4-9704-63AD-06E612399E3F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옆에 물음표를 눌러 즉각적으로 요금 계산 방식 확인 가능</a:t>
              </a:r>
              <a:endPara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endParaRP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ADA48589-4E58-B01B-825D-6F10CD53AD2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9" name="원호 18">
                <a:extLst>
                  <a:ext uri="{FF2B5EF4-FFF2-40B4-BE49-F238E27FC236}">
                    <a16:creationId xmlns:a16="http://schemas.microsoft.com/office/drawing/2014/main" id="{10A2A57A-97D0-7B16-42E9-4BAC0E1A3B7A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0A061DA6-4960-4AB5-64DB-FC7D1986267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954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A2EFC-CAA9-46D6-030C-C402042E5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DD8FD13C-EE21-9D10-3413-D0E1F968653F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17157783-FADD-0E60-D0E0-B5B5FE2E9D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838D0B41-D699-E22C-D933-3C4E9A403E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C27F82B-9938-BBF9-9EC0-183CBA8C12AA}"/>
              </a:ext>
            </a:extLst>
          </p:cNvPr>
          <p:cNvSpPr txBox="1"/>
          <p:nvPr/>
        </p:nvSpPr>
        <p:spPr>
          <a:xfrm>
            <a:off x="875391" y="1209376"/>
            <a:ext cx="74416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#</a:t>
            </a:r>
            <a:r>
              <a:rPr lang="ko-KR" altLang="en-US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네 가지 핵심 역량</a:t>
            </a:r>
            <a:endParaRPr lang="ko-KR" altLang="en-US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8B25349-CECE-3043-F557-88039C4857BA}"/>
              </a:ext>
            </a:extLst>
          </p:cNvPr>
          <p:cNvGrpSpPr/>
          <p:nvPr/>
        </p:nvGrpSpPr>
        <p:grpSpPr>
          <a:xfrm>
            <a:off x="1287594" y="2137386"/>
            <a:ext cx="5708951" cy="571286"/>
            <a:chOff x="1013127" y="1841927"/>
            <a:chExt cx="5708951" cy="5712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EAEEBE1-95BB-A662-C40E-2F6B0B9F74B6}"/>
                </a:ext>
              </a:extLst>
            </p:cNvPr>
            <p:cNvSpPr txBox="1"/>
            <p:nvPr/>
          </p:nvSpPr>
          <p:spPr>
            <a:xfrm>
              <a:off x="1013127" y="1841927"/>
              <a:ext cx="5708951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체계적으로 피드백 수집</a:t>
              </a:r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4E5E3EFF-0034-42CD-4CAE-50C31B101C8E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3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81890C9F-4F44-31CB-34D1-5CAFB79D0F06}"/>
              </a:ext>
            </a:extLst>
          </p:cNvPr>
          <p:cNvGrpSpPr/>
          <p:nvPr/>
        </p:nvGrpSpPr>
        <p:grpSpPr>
          <a:xfrm>
            <a:off x="1650374" y="3020600"/>
            <a:ext cx="6465835" cy="469359"/>
            <a:chOff x="3965516" y="2790917"/>
            <a:chExt cx="6465835" cy="46935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7D3D36-2F67-80E3-883D-40452E729C33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정량적 데이터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+ </a:t>
              </a: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정성적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데이터</a:t>
              </a: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BD70E1B9-F02B-F2AE-238B-430A7D16E69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7480973E-230A-7177-62ED-D5313688EFF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8E09F2A2-02BC-A05A-B8A0-8E5A92FB51C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AF3C57F6-DDFC-242E-FC10-D81A27D61222}"/>
              </a:ext>
            </a:extLst>
          </p:cNvPr>
          <p:cNvSpPr/>
          <p:nvPr/>
        </p:nvSpPr>
        <p:spPr>
          <a:xfrm>
            <a:off x="1967080" y="3642195"/>
            <a:ext cx="2215731" cy="98953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70" dirty="0">
                <a:solidFill>
                  <a:srgbClr val="644BC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감정 데이터</a:t>
            </a:r>
            <a:br>
              <a: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</a:br>
            <a:r>
              <a:rPr kumimoji="0" lang="ko-KR" altLang="en-US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얼굴 표정</a:t>
            </a:r>
            <a:r>
              <a: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,</a:t>
            </a:r>
            <a:r>
              <a:rPr kumimoji="0" lang="ko-KR" altLang="en-US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 톤</a:t>
            </a:r>
            <a:endParaRPr kumimoji="0" lang="en-US" altLang="ko-KR" sz="1900" b="0" i="0" u="none" strike="noStrike" kern="1200" cap="none" spc="-7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  <a:cs typeface="+mn-cs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96DF7ADA-AF33-0129-5DE4-5495AE7E54FB}"/>
              </a:ext>
            </a:extLst>
          </p:cNvPr>
          <p:cNvSpPr/>
          <p:nvPr/>
        </p:nvSpPr>
        <p:spPr>
          <a:xfrm>
            <a:off x="4336207" y="3642195"/>
            <a:ext cx="2215731" cy="98953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70" dirty="0">
                <a:solidFill>
                  <a:srgbClr val="644BC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인지 데이터 </a:t>
            </a:r>
            <a:br>
              <a: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</a:br>
            <a:r>
              <a:rPr kumimoji="0" lang="ko-KR" altLang="en-US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이해도 테스트</a:t>
            </a:r>
            <a:endParaRPr kumimoji="0" lang="en-US" altLang="ko-KR" sz="1900" b="0" i="0" u="none" strike="noStrike" kern="1200" cap="none" spc="-7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  <a:cs typeface="+mn-cs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7D185EA0-A8C8-E8F2-B007-24AC4D6BA2B6}"/>
              </a:ext>
            </a:extLst>
          </p:cNvPr>
          <p:cNvSpPr/>
          <p:nvPr/>
        </p:nvSpPr>
        <p:spPr>
          <a:xfrm>
            <a:off x="1967080" y="4767024"/>
            <a:ext cx="2215731" cy="98953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70" dirty="0">
                <a:solidFill>
                  <a:srgbClr val="644BC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행동 데이터</a:t>
            </a:r>
            <a:br>
              <a: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</a:br>
            <a:r>
              <a:rPr kumimoji="0" lang="ko-KR" altLang="en-US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클릭 경로</a:t>
            </a:r>
            <a:endParaRPr kumimoji="0" lang="en-US" altLang="ko-KR" sz="1900" b="0" i="0" u="none" strike="noStrike" kern="1200" cap="none" spc="-7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  <a:cs typeface="+mn-cs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4BFE26C5-08D7-34F3-5DCD-B12F1167D5B0}"/>
              </a:ext>
            </a:extLst>
          </p:cNvPr>
          <p:cNvSpPr/>
          <p:nvPr/>
        </p:nvSpPr>
        <p:spPr>
          <a:xfrm>
            <a:off x="4336207" y="4767024"/>
            <a:ext cx="2215731" cy="989539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lang="ko-KR" altLang="en-US" sz="2000" spc="-70" dirty="0">
                <a:solidFill>
                  <a:srgbClr val="644BC2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성과 데이터</a:t>
            </a:r>
            <a:br>
              <a: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</a:br>
            <a:r>
              <a:rPr kumimoji="0" lang="ko-KR" altLang="en-US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완료 여부</a:t>
            </a:r>
            <a:endParaRPr kumimoji="0" lang="en-US" altLang="ko-KR" sz="1900" b="0" i="0" u="none" strike="noStrike" kern="1200" cap="none" spc="-7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네오 Bold" panose="00000800000000000000" pitchFamily="2" charset="-127"/>
              <a:ea typeface="나눔스퀘어 네오 Bold" panose="000008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65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B4309-6087-2F75-DC9A-E33DF294C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C931652-F71B-1285-A3CB-4208BEDFC0C3}"/>
              </a:ext>
            </a:extLst>
          </p:cNvPr>
          <p:cNvSpPr txBox="1"/>
          <p:nvPr/>
        </p:nvSpPr>
        <p:spPr>
          <a:xfrm>
            <a:off x="778495" y="673792"/>
            <a:ext cx="30142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실전 데이터 분석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E55CB-E8E6-13CC-FC6D-C6D0A2A0C686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DC8E72D-4EFF-D00C-CE5B-1E0B75E09D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55E1B3-3496-004C-B1DB-098BEB4922E2}"/>
              </a:ext>
            </a:extLst>
          </p:cNvPr>
          <p:cNvSpPr txBox="1"/>
          <p:nvPr/>
        </p:nvSpPr>
        <p:spPr>
          <a:xfrm>
            <a:off x="1134095" y="1593928"/>
            <a:ext cx="43983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가상의 사례를 통해 실전 데이터 분석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F310080A-9FB0-1A78-DB29-F9DFC80A0395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6EF1BD0-1BD2-8190-8C0B-C026B72A1865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재테스트 결과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10541986-7136-D214-BD0B-1A6A669C3D41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AEEA8B34-8416-56A2-BD1E-6F0F0F3063EC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0" name="그림 19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B4E1756A-C5C3-FA0B-68B4-9A934B41D1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18883AF6-10B1-C263-6A1D-52EB694B9D7E}"/>
              </a:ext>
            </a:extLst>
          </p:cNvPr>
          <p:cNvSpPr/>
          <p:nvPr/>
        </p:nvSpPr>
        <p:spPr>
          <a:xfrm>
            <a:off x="5143331" y="3049319"/>
            <a:ext cx="5774051" cy="47666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정량 데이터</a:t>
            </a:r>
            <a:endParaRPr lang="en-US" altLang="ko-KR" sz="24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B2EB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35B2131E-DF2C-3EA9-7553-2A03F3E1C253}"/>
              </a:ext>
            </a:extLst>
          </p:cNvPr>
          <p:cNvGrpSpPr/>
          <p:nvPr/>
        </p:nvGrpSpPr>
        <p:grpSpPr>
          <a:xfrm>
            <a:off x="5297201" y="3651171"/>
            <a:ext cx="6583071" cy="463460"/>
            <a:chOff x="3965516" y="2790917"/>
            <a:chExt cx="6583071" cy="46346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59D00B-D080-43D8-A0E3-59EAA6272906}"/>
                </a:ext>
              </a:extLst>
            </p:cNvPr>
            <p:cNvSpPr txBox="1"/>
            <p:nvPr/>
          </p:nvSpPr>
          <p:spPr>
            <a:xfrm>
              <a:off x="4282222" y="2790917"/>
              <a:ext cx="6266365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처음 이용자의 성공률 ↑</a:t>
              </a:r>
            </a:p>
          </p:txBody>
        </p: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01140AE9-3B95-717D-1320-267C2B9C44B1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5" name="원호 24">
                <a:extLst>
                  <a:ext uri="{FF2B5EF4-FFF2-40B4-BE49-F238E27FC236}">
                    <a16:creationId xmlns:a16="http://schemas.microsoft.com/office/drawing/2014/main" id="{15402761-5C33-BA11-198D-622201C9033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2894287D-DF41-B7AD-502C-DC5677F92C5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F3821C00-F137-BC67-7D1F-F8A243C21220}"/>
              </a:ext>
            </a:extLst>
          </p:cNvPr>
          <p:cNvGrpSpPr/>
          <p:nvPr/>
        </p:nvGrpSpPr>
        <p:grpSpPr>
          <a:xfrm>
            <a:off x="5297201" y="4156862"/>
            <a:ext cx="6583071" cy="463460"/>
            <a:chOff x="3965516" y="2790917"/>
            <a:chExt cx="6583071" cy="46346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1D70232-F6F3-A733-A451-6F1DF634513B}"/>
                </a:ext>
              </a:extLst>
            </p:cNvPr>
            <p:cNvSpPr txBox="1"/>
            <p:nvPr/>
          </p:nvSpPr>
          <p:spPr>
            <a:xfrm>
              <a:off x="4282222" y="2790917"/>
              <a:ext cx="6266365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평균 대여 시간 단축</a:t>
              </a:r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341947C3-1827-0544-6FF9-0475582557E1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0" name="원호 29">
                <a:extLst>
                  <a:ext uri="{FF2B5EF4-FFF2-40B4-BE49-F238E27FC236}">
                    <a16:creationId xmlns:a16="http://schemas.microsoft.com/office/drawing/2014/main" id="{64135A59-85F6-C000-C436-808855AD07D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759A3E6D-6DA2-0B0E-05D4-569B1CDBB0F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4302A485-E344-59C5-7692-66A19EDB70CC}"/>
              </a:ext>
            </a:extLst>
          </p:cNvPr>
          <p:cNvGrpSpPr/>
          <p:nvPr/>
        </p:nvGrpSpPr>
        <p:grpSpPr>
          <a:xfrm>
            <a:off x="5297201" y="4662553"/>
            <a:ext cx="6583071" cy="463460"/>
            <a:chOff x="3965516" y="2790917"/>
            <a:chExt cx="6583071" cy="46346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9F1BF3B-16A6-D5E5-4FE4-36CC6BD40CFC}"/>
                </a:ext>
              </a:extLst>
            </p:cNvPr>
            <p:cNvSpPr txBox="1"/>
            <p:nvPr/>
          </p:nvSpPr>
          <p:spPr>
            <a:xfrm>
              <a:off x="4282222" y="2790917"/>
              <a:ext cx="6266365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QR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스캔 시도 횟수 ↓</a:t>
              </a:r>
            </a:p>
          </p:txBody>
        </p:sp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8418C22C-F4FD-644C-0DC2-87B8D3481A97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5" name="원호 34">
                <a:extLst>
                  <a:ext uri="{FF2B5EF4-FFF2-40B4-BE49-F238E27FC236}">
                    <a16:creationId xmlns:a16="http://schemas.microsoft.com/office/drawing/2014/main" id="{E9A6F3EE-CB14-BFFD-12BD-3D587AB8D4B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509E5048-4580-0302-6D19-5D853F5459A3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34F313F6-DA16-55B3-BC58-5C39A6625604}"/>
              </a:ext>
            </a:extLst>
          </p:cNvPr>
          <p:cNvGrpSpPr/>
          <p:nvPr/>
        </p:nvGrpSpPr>
        <p:grpSpPr>
          <a:xfrm>
            <a:off x="5297201" y="5168244"/>
            <a:ext cx="6583071" cy="463460"/>
            <a:chOff x="3965516" y="2790917"/>
            <a:chExt cx="6583071" cy="46346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F7A6ECA-B832-0932-1BE0-28C62E563B1F}"/>
                </a:ext>
              </a:extLst>
            </p:cNvPr>
            <p:cNvSpPr txBox="1"/>
            <p:nvPr/>
          </p:nvSpPr>
          <p:spPr>
            <a:xfrm>
              <a:off x="4282222" y="2790917"/>
              <a:ext cx="6266365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반납 후 재확인 행동 ↓</a:t>
              </a:r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2D62B76D-8EE7-9A72-AC12-FCC6458BCD6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40" name="원호 39">
                <a:extLst>
                  <a:ext uri="{FF2B5EF4-FFF2-40B4-BE49-F238E27FC236}">
                    <a16:creationId xmlns:a16="http://schemas.microsoft.com/office/drawing/2014/main" id="{42DFC842-45AA-0EF9-6419-7C16E9F6ABF9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90B15AE4-985D-2FD2-E643-258C30237506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005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6A372-48E7-0E2C-3C0E-5CA907ACE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5D4412E-6A49-FFE4-2E7B-0706F67E6900}"/>
              </a:ext>
            </a:extLst>
          </p:cNvPr>
          <p:cNvSpPr txBox="1"/>
          <p:nvPr/>
        </p:nvSpPr>
        <p:spPr>
          <a:xfrm>
            <a:off x="778495" y="673792"/>
            <a:ext cx="30142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실전 데이터 분석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A5F5E4-FC08-850D-9A24-FA4D597AFBF8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29FD224-9BF2-43E6-A5FD-CEB1C135BF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97CE92-A210-54E2-4F85-0C5004CF022C}"/>
              </a:ext>
            </a:extLst>
          </p:cNvPr>
          <p:cNvSpPr txBox="1"/>
          <p:nvPr/>
        </p:nvSpPr>
        <p:spPr>
          <a:xfrm>
            <a:off x="1134095" y="1593928"/>
            <a:ext cx="43983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가상의 사례를 통해 실전 데이터 분석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E009711-1EF6-2882-7A84-FA31C24982F9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3AFE41-46BA-6CD8-AEB8-4E675C1EDB34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재테스트 결과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CD9FEE1F-8424-B8C1-B087-FE03C628110F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E82141F0-DBAA-39B4-8F46-83DF5FCEF766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9" name="그림 8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08C27288-2679-8687-70F2-F93A9AA30F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A0FDDF99-5BEF-E6C4-2D2A-56B27BBA142E}"/>
              </a:ext>
            </a:extLst>
          </p:cNvPr>
          <p:cNvSpPr/>
          <p:nvPr/>
        </p:nvSpPr>
        <p:spPr>
          <a:xfrm>
            <a:off x="5143331" y="3049319"/>
            <a:ext cx="5774051" cy="47666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정성 데이터</a:t>
            </a:r>
            <a:endParaRPr lang="en-US" altLang="ko-KR" sz="24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B2EB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B879AB4-02F1-FBA6-3EF4-DA1AB94DD90A}"/>
              </a:ext>
            </a:extLst>
          </p:cNvPr>
          <p:cNvGrpSpPr/>
          <p:nvPr/>
        </p:nvGrpSpPr>
        <p:grpSpPr>
          <a:xfrm>
            <a:off x="5297201" y="3651171"/>
            <a:ext cx="6583071" cy="463460"/>
            <a:chOff x="3965516" y="2790917"/>
            <a:chExt cx="6583071" cy="4634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7A3DA8-5CB3-19EB-7CE3-AF4CF0BFFAB5}"/>
                </a:ext>
              </a:extLst>
            </p:cNvPr>
            <p:cNvSpPr txBox="1"/>
            <p:nvPr/>
          </p:nvSpPr>
          <p:spPr>
            <a:xfrm>
              <a:off x="4282222" y="2790917"/>
              <a:ext cx="6266365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긍정적인 피드백 ↑</a:t>
              </a: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4AE9F54F-8588-0650-7729-D8810488BD0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4" name="원호 13">
                <a:extLst>
                  <a:ext uri="{FF2B5EF4-FFF2-40B4-BE49-F238E27FC236}">
                    <a16:creationId xmlns:a16="http://schemas.microsoft.com/office/drawing/2014/main" id="{6064D523-2958-0306-D3D2-250A7E0D7345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B0009D17-CEE5-02DA-CB2C-445D166C120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7537ED7C-2AB0-01F8-544A-FB66B8873F37}"/>
              </a:ext>
            </a:extLst>
          </p:cNvPr>
          <p:cNvGrpSpPr/>
          <p:nvPr/>
        </p:nvGrpSpPr>
        <p:grpSpPr>
          <a:xfrm>
            <a:off x="5748193" y="4239820"/>
            <a:ext cx="5226709" cy="1598608"/>
            <a:chOff x="5748193" y="4239820"/>
            <a:chExt cx="5226709" cy="1598608"/>
          </a:xfrm>
        </p:grpSpPr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BBEAF3A7-CFFF-F559-0361-B44068B1294A}"/>
                </a:ext>
              </a:extLst>
            </p:cNvPr>
            <p:cNvSpPr/>
            <p:nvPr/>
          </p:nvSpPr>
          <p:spPr>
            <a:xfrm>
              <a:off x="5748193" y="4239820"/>
              <a:ext cx="5226709" cy="44941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이제야 </a:t>
              </a:r>
              <a:r>
                <a:rPr lang="ko-KR" altLang="en-US" sz="2000" spc="-70" dirty="0" err="1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앱다운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앱이 됐네요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</a:p>
          </p:txBody>
        </p: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EB2D3AB2-6DFF-EE57-01ED-159CDDE3845D}"/>
                </a:ext>
              </a:extLst>
            </p:cNvPr>
            <p:cNvSpPr/>
            <p:nvPr/>
          </p:nvSpPr>
          <p:spPr>
            <a:xfrm>
              <a:off x="5748193" y="4814419"/>
              <a:ext cx="5226709" cy="44941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QR </a:t>
              </a:r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스캔하는 곳이 바로 보여서 좋아요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</a:p>
          </p:txBody>
        </p:sp>
        <p:sp>
          <p:nvSpPr>
            <p:cNvPr id="33" name="사각형: 둥근 모서리 32">
              <a:extLst>
                <a:ext uri="{FF2B5EF4-FFF2-40B4-BE49-F238E27FC236}">
                  <a16:creationId xmlns:a16="http://schemas.microsoft.com/office/drawing/2014/main" id="{512CA5AA-B008-5062-A03F-A2128D858F15}"/>
                </a:ext>
              </a:extLst>
            </p:cNvPr>
            <p:cNvSpPr/>
            <p:nvPr/>
          </p:nvSpPr>
          <p:spPr>
            <a:xfrm>
              <a:off x="5748193" y="5389018"/>
              <a:ext cx="5226709" cy="44941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요금이 실시간으로 보이니까 안심이 돼요</a:t>
              </a:r>
              <a:r>
                <a:rPr lang="en-US" altLang="ko-KR" sz="2000" spc="-7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109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FDDE4-9AC8-D53A-6594-CE2622EEE4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D378A1BF-00BC-10EF-BA8F-367B020B40F2}"/>
              </a:ext>
            </a:extLst>
          </p:cNvPr>
          <p:cNvSpPr txBox="1"/>
          <p:nvPr/>
        </p:nvSpPr>
        <p:spPr>
          <a:xfrm>
            <a:off x="778495" y="673792"/>
            <a:ext cx="30142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실전 데이터 분석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5D3F3-17ED-1B05-CFB8-E0B57E8B0026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E56B825-2AE7-CF37-D06F-620CCE2F420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D3870F-3506-B516-4723-3C298A72FB63}"/>
              </a:ext>
            </a:extLst>
          </p:cNvPr>
          <p:cNvSpPr txBox="1"/>
          <p:nvPr/>
        </p:nvSpPr>
        <p:spPr>
          <a:xfrm>
            <a:off x="1134095" y="1593928"/>
            <a:ext cx="43983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가상의 사례를 통해 실전 데이터 분석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79A65D8-CB15-AA0C-BC5E-B423D2884827}"/>
              </a:ext>
            </a:extLst>
          </p:cNvPr>
          <p:cNvGrpSpPr/>
          <p:nvPr/>
        </p:nvGrpSpPr>
        <p:grpSpPr>
          <a:xfrm>
            <a:off x="4498675" y="2206903"/>
            <a:ext cx="6820966" cy="630942"/>
            <a:chOff x="4374206" y="2798058"/>
            <a:chExt cx="6820966" cy="6309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E287636-C837-417C-2270-C40AEA16F630}"/>
                </a:ext>
              </a:extLst>
            </p:cNvPr>
            <p:cNvSpPr txBox="1"/>
            <p:nvPr/>
          </p:nvSpPr>
          <p:spPr>
            <a:xfrm>
              <a:off x="4943314" y="2798058"/>
              <a:ext cx="6251858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b="1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재테스트 결과</a:t>
              </a:r>
              <a:endParaRPr lang="ko-KR" altLang="en-US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endParaRPr>
            </a:p>
          </p:txBody>
        </p: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A444762D-A733-21BE-5889-6DFF30DB26CF}"/>
                </a:ext>
              </a:extLst>
            </p:cNvPr>
            <p:cNvGrpSpPr/>
            <p:nvPr/>
          </p:nvGrpSpPr>
          <p:grpSpPr>
            <a:xfrm>
              <a:off x="4374206" y="2876594"/>
              <a:ext cx="473870" cy="473870"/>
              <a:chOff x="2466213" y="5434333"/>
              <a:chExt cx="473870" cy="473870"/>
            </a:xfrm>
          </p:grpSpPr>
          <p:sp>
            <p:nvSpPr>
              <p:cNvPr id="6" name="타원 5">
                <a:extLst>
                  <a:ext uri="{FF2B5EF4-FFF2-40B4-BE49-F238E27FC236}">
                    <a16:creationId xmlns:a16="http://schemas.microsoft.com/office/drawing/2014/main" id="{58441662-937F-067F-6DC8-1A9A075A9CCA}"/>
                  </a:ext>
                </a:extLst>
              </p:cNvPr>
              <p:cNvSpPr/>
              <p:nvPr/>
            </p:nvSpPr>
            <p:spPr>
              <a:xfrm>
                <a:off x="2466213" y="5434333"/>
                <a:ext cx="473870" cy="473870"/>
              </a:xfrm>
              <a:prstGeom prst="ellipse">
                <a:avLst/>
              </a:prstGeom>
              <a:solidFill>
                <a:srgbClr val="0B2EB7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9" name="그림 8" descr="스크린샷, 제어판, 밤, 게이지이(가) 표시된 사진&#10;&#10;AI 생성 콘텐츠는 정확하지 않을 수 있습니다.">
                <a:extLst>
                  <a:ext uri="{FF2B5EF4-FFF2-40B4-BE49-F238E27FC236}">
                    <a16:creationId xmlns:a16="http://schemas.microsoft.com/office/drawing/2014/main" id="{058C3378-271F-B200-9434-25C45D5467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505074" y="5480051"/>
                <a:ext cx="412751" cy="387350"/>
              </a:xfrm>
              <a:prstGeom prst="rect">
                <a:avLst/>
              </a:prstGeom>
            </p:spPr>
          </p:pic>
        </p:grpSp>
      </p:grp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6E1C20FC-6C20-9892-0944-11767F514FC2}"/>
              </a:ext>
            </a:extLst>
          </p:cNvPr>
          <p:cNvSpPr/>
          <p:nvPr/>
        </p:nvSpPr>
        <p:spPr>
          <a:xfrm>
            <a:off x="5143331" y="3049319"/>
            <a:ext cx="5774051" cy="47666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30000"/>
              </a:lnSpc>
              <a:buClr>
                <a:prstClr val="white"/>
              </a:buClr>
              <a:defRPr/>
            </a:pPr>
            <a:r>
              <a:rPr lang="ko-KR" altLang="en-US" sz="2400" spc="-130" dirty="0">
                <a:ln>
                  <a:solidFill>
                    <a:srgbClr val="9A5CC8">
                      <a:alpha val="0"/>
                    </a:srgbClr>
                  </a:solidFill>
                </a:ln>
                <a:solidFill>
                  <a:srgbClr val="0B2EB7"/>
                </a:solidFill>
                <a:latin typeface="카페24 아네모네" pitchFamily="2" charset="-127"/>
                <a:ea typeface="카페24 아네모네" pitchFamily="2" charset="-127"/>
              </a:rPr>
              <a:t>정성 데이터</a:t>
            </a:r>
            <a:endParaRPr lang="en-US" altLang="ko-KR" sz="2400" spc="-130" dirty="0">
              <a:ln>
                <a:solidFill>
                  <a:srgbClr val="9A5CC8">
                    <a:alpha val="0"/>
                  </a:srgbClr>
                </a:solidFill>
              </a:ln>
              <a:solidFill>
                <a:srgbClr val="0B2EB7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6190837-99AC-8C2D-0F27-9D69A7430886}"/>
              </a:ext>
            </a:extLst>
          </p:cNvPr>
          <p:cNvGrpSpPr/>
          <p:nvPr/>
        </p:nvGrpSpPr>
        <p:grpSpPr>
          <a:xfrm>
            <a:off x="5716562" y="3998904"/>
            <a:ext cx="4627588" cy="2992446"/>
            <a:chOff x="5716562" y="3998904"/>
            <a:chExt cx="4627588" cy="2992446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F180CBD6-EA06-4B2B-12B6-033117B9F524}"/>
                </a:ext>
              </a:extLst>
            </p:cNvPr>
            <p:cNvGrpSpPr/>
            <p:nvPr/>
          </p:nvGrpSpPr>
          <p:grpSpPr>
            <a:xfrm>
              <a:off x="5716562" y="3998904"/>
              <a:ext cx="4627588" cy="1101019"/>
              <a:chOff x="215319" y="4176704"/>
              <a:chExt cx="4627588" cy="1101019"/>
            </a:xfrm>
          </p:grpSpPr>
          <p:sp>
            <p:nvSpPr>
              <p:cNvPr id="17" name="이등변 삼각형 16">
                <a:extLst>
                  <a:ext uri="{FF2B5EF4-FFF2-40B4-BE49-F238E27FC236}">
                    <a16:creationId xmlns:a16="http://schemas.microsoft.com/office/drawing/2014/main" id="{AACC8282-A46C-13BC-21FA-9ADF0C127613}"/>
                  </a:ext>
                </a:extLst>
              </p:cNvPr>
              <p:cNvSpPr/>
              <p:nvPr/>
            </p:nvSpPr>
            <p:spPr>
              <a:xfrm rot="11238699">
                <a:off x="1395675" y="4898042"/>
                <a:ext cx="173182" cy="379681"/>
              </a:xfrm>
              <a:prstGeom prst="triangle">
                <a:avLst/>
              </a:prstGeom>
              <a:solidFill>
                <a:schemeClr val="bg1"/>
              </a:solidFill>
              <a:ln w="6350">
                <a:solidFill>
                  <a:srgbClr val="1F3C67">
                    <a:alpha val="20000"/>
                  </a:srgbClr>
                </a:solidFill>
              </a:ln>
              <a:effectLst>
                <a:outerShdw blurRad="190500" dist="190500" dir="2700000" algn="tl" rotWithShape="0">
                  <a:srgbClr val="1F3C67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7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9" name="사각형: 둥근 모서리 18">
                <a:extLst>
                  <a:ext uri="{FF2B5EF4-FFF2-40B4-BE49-F238E27FC236}">
                    <a16:creationId xmlns:a16="http://schemas.microsoft.com/office/drawing/2014/main" id="{0A489CB1-0B48-A890-B052-CF9BDD64671B}"/>
                  </a:ext>
                </a:extLst>
              </p:cNvPr>
              <p:cNvSpPr/>
              <p:nvPr/>
            </p:nvSpPr>
            <p:spPr>
              <a:xfrm>
                <a:off x="215319" y="4176704"/>
                <a:ext cx="4627588" cy="872936"/>
              </a:xfrm>
              <a:prstGeom prst="roundRect">
                <a:avLst>
                  <a:gd name="adj" fmla="val 18653"/>
                </a:avLst>
              </a:prstGeom>
              <a:solidFill>
                <a:schemeClr val="bg1"/>
              </a:solidFill>
              <a:ln w="6350">
                <a:solidFill>
                  <a:srgbClr val="1F3C67">
                    <a:alpha val="20000"/>
                  </a:srgbClr>
                </a:solidFill>
              </a:ln>
              <a:effectLst>
                <a:outerShdw blurRad="190500" dist="190500" dir="2700000" algn="tl" rotWithShape="0">
                  <a:srgbClr val="1F3C67">
                    <a:alpha val="1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2000" spc="-7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처음엔 젊은 사람들이나 쓰는 건 줄 </a:t>
                </a:r>
                <a:br>
                  <a:rPr lang="en-US" altLang="ko-KR" sz="2000" spc="-7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</a:br>
                <a:r>
                  <a:rPr lang="ko-KR" altLang="en-US" sz="2000" spc="-7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알았는데</a:t>
                </a:r>
                <a:r>
                  <a:rPr lang="en-US" altLang="ko-KR" sz="2000" spc="-7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, </a:t>
                </a:r>
                <a:r>
                  <a:rPr lang="ko-KR" altLang="en-US" sz="2000" spc="-7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이제는 나도 할 수 있겠어</a:t>
                </a:r>
                <a:r>
                  <a:rPr lang="en-US" altLang="ko-KR" sz="2000" spc="-70" dirty="0">
                    <a:solidFill>
                      <a:prstClr val="black"/>
                    </a:solidFill>
                    <a:latin typeface="나눔스퀘어 네오 Bold" panose="00000800000000000000" pitchFamily="2" charset="-127"/>
                    <a:ea typeface="나눔스퀘어 네오 Bold" panose="00000800000000000000" pitchFamily="2" charset="-127"/>
                  </a:rPr>
                  <a:t>.</a:t>
                </a:r>
              </a:p>
            </p:txBody>
          </p:sp>
        </p:grpSp>
        <p:pic>
          <p:nvPicPr>
            <p:cNvPr id="21" name="그림 20" descr="인간의 얼굴, 스케치, 그림, 클립아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249DF07D-5F94-F8A9-3DD2-A48E832E8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4" t="19167" r="13562" b="19537"/>
            <a:stretch>
              <a:fillRect/>
            </a:stretch>
          </p:blipFill>
          <p:spPr>
            <a:xfrm>
              <a:off x="6167061" y="5162550"/>
              <a:ext cx="3726590" cy="182880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C49D320-D43A-D0B6-EDAE-109660A949B5}"/>
              </a:ext>
            </a:extLst>
          </p:cNvPr>
          <p:cNvSpPr txBox="1"/>
          <p:nvPr/>
        </p:nvSpPr>
        <p:spPr>
          <a:xfrm rot="21293598" flipH="1">
            <a:off x="8765003" y="4731552"/>
            <a:ext cx="3020978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긍정 라벨 대거 전환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743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83DA4-96D6-2173-A8BF-BC50F3601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92303B54-DEE9-09CC-468F-AF5A02B1A272}"/>
              </a:ext>
            </a:extLst>
          </p:cNvPr>
          <p:cNvSpPr txBox="1"/>
          <p:nvPr/>
        </p:nvSpPr>
        <p:spPr>
          <a:xfrm>
            <a:off x="778495" y="673792"/>
            <a:ext cx="30142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실전 데이터 분석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159016-0A6E-2217-8180-9CBA75D31E7B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5D95F2E-2368-B5A4-3D3B-7719463B7C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1930F3-DD15-E7E0-E0D0-F5155246FF15}"/>
              </a:ext>
            </a:extLst>
          </p:cNvPr>
          <p:cNvSpPr txBox="1"/>
          <p:nvPr/>
        </p:nvSpPr>
        <p:spPr>
          <a:xfrm>
            <a:off x="1134095" y="1593928"/>
            <a:ext cx="289502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가상의 사례를 통한 교훈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9E3AC-055E-6473-C5A6-71C87FCED7E8}"/>
              </a:ext>
            </a:extLst>
          </p:cNvPr>
          <p:cNvSpPr txBox="1"/>
          <p:nvPr/>
        </p:nvSpPr>
        <p:spPr>
          <a:xfrm flipH="1">
            <a:off x="2488540" y="5702514"/>
            <a:ext cx="701741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데이터 분석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이 단순히 숫자를 다루는 것이 아니다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4891FF9A-7A7E-760E-1A62-230860BFE722}"/>
              </a:ext>
            </a:extLst>
          </p:cNvPr>
          <p:cNvSpPr/>
          <p:nvPr/>
        </p:nvSpPr>
        <p:spPr>
          <a:xfrm>
            <a:off x="7966783" y="2040204"/>
            <a:ext cx="3374318" cy="76478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"</a:t>
            </a:r>
            <a:r>
              <a:rPr kumimoji="0" lang="ko-KR" altLang="en-US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어디서 멈추는가</a:t>
            </a:r>
            <a:r>
              <a: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"</a:t>
            </a:r>
            <a:r>
              <a:rPr kumimoji="0" lang="ko-KR" altLang="en-US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를 </a:t>
            </a:r>
            <a:br>
              <a: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</a:br>
            <a:r>
              <a:rPr kumimoji="0" lang="ko-KR" altLang="en-US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보여주는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행동 데이터</a:t>
            </a:r>
            <a:endParaRPr lang="en-US" altLang="ko-KR" sz="2000" spc="-80" dirty="0">
              <a:solidFill>
                <a:srgbClr val="072087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ADB60D58-0AC1-6188-7072-0025318C1038}"/>
              </a:ext>
            </a:extLst>
          </p:cNvPr>
          <p:cNvSpPr/>
          <p:nvPr/>
        </p:nvSpPr>
        <p:spPr>
          <a:xfrm>
            <a:off x="7966783" y="3051493"/>
            <a:ext cx="3374318" cy="76478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"</a:t>
            </a:r>
            <a:r>
              <a:rPr kumimoji="0" lang="ko-KR" altLang="en-US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왜 멈추는가</a:t>
            </a:r>
            <a:r>
              <a: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"</a:t>
            </a:r>
            <a:r>
              <a:rPr kumimoji="0" lang="ko-KR" altLang="en-US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를 설명하는 </a:t>
            </a:r>
            <a:br>
              <a: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</a:br>
            <a:r>
              <a:rPr kumimoji="0" lang="ko-KR" altLang="en-US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발화와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감정 데이터</a:t>
            </a:r>
            <a:endParaRPr lang="en-US" altLang="ko-KR" sz="2000" spc="-80" dirty="0">
              <a:solidFill>
                <a:srgbClr val="072087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A071022E-6E5C-074A-DD21-CD0DCD275F8A}"/>
              </a:ext>
            </a:extLst>
          </p:cNvPr>
          <p:cNvSpPr/>
          <p:nvPr/>
        </p:nvSpPr>
        <p:spPr>
          <a:xfrm>
            <a:off x="7966783" y="4062782"/>
            <a:ext cx="3374318" cy="764781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B2EB7">
                <a:alpha val="25000"/>
              </a:srgbClr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"</a:t>
            </a:r>
            <a:r>
              <a:rPr kumimoji="0" lang="ko-KR" altLang="en-US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얼마나 자주</a:t>
            </a:r>
            <a:r>
              <a: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, </a:t>
            </a:r>
            <a:r>
              <a:rPr kumimoji="0" lang="ko-KR" altLang="en-US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오래 멈추는가</a:t>
            </a:r>
            <a:r>
              <a:rPr kumimoji="0" lang="en-US" altLang="ko-KR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"</a:t>
            </a:r>
            <a:r>
              <a:rPr kumimoji="0" lang="ko-KR" altLang="en-US" sz="19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네오 Bold" panose="00000800000000000000" pitchFamily="2" charset="-127"/>
                <a:ea typeface="나눔스퀘어 네오 Bold" panose="00000800000000000000" pitchFamily="2" charset="-127"/>
                <a:cs typeface="+mn-cs"/>
              </a:rPr>
              <a:t>를 수치화한 </a:t>
            </a:r>
            <a:r>
              <a:rPr lang="ko-KR" altLang="en-US" sz="2000" spc="-80" dirty="0">
                <a:solidFill>
                  <a:srgbClr val="072087"/>
                </a:solidFill>
                <a:latin typeface="나눔스퀘어 네오 Heavy" panose="00000A00000000000000" pitchFamily="2" charset="-127"/>
                <a:ea typeface="나눔스퀘어 네오 Heavy" panose="00000A00000000000000" pitchFamily="2" charset="-127"/>
              </a:rPr>
              <a:t>정량 데이터</a:t>
            </a:r>
            <a:endParaRPr lang="en-US" altLang="ko-KR" sz="2000" spc="-80" dirty="0">
              <a:solidFill>
                <a:srgbClr val="072087"/>
              </a:solidFill>
              <a:latin typeface="나눔스퀘어 네오 Heavy" panose="00000A00000000000000" pitchFamily="2" charset="-127"/>
              <a:ea typeface="나눔스퀘어 네오 Heavy" panose="00000A00000000000000" pitchFamily="2" charset="-127"/>
            </a:endParaRPr>
          </a:p>
        </p:txBody>
      </p:sp>
      <p:sp>
        <p:nvSpPr>
          <p:cNvPr id="10" name="더하기 기호 9">
            <a:extLst>
              <a:ext uri="{FF2B5EF4-FFF2-40B4-BE49-F238E27FC236}">
                <a16:creationId xmlns:a16="http://schemas.microsoft.com/office/drawing/2014/main" id="{F45D5407-2F6B-423B-8A8D-6CB40397767B}"/>
              </a:ext>
            </a:extLst>
          </p:cNvPr>
          <p:cNvSpPr/>
          <p:nvPr/>
        </p:nvSpPr>
        <p:spPr>
          <a:xfrm>
            <a:off x="9505950" y="2744089"/>
            <a:ext cx="368300" cy="368300"/>
          </a:xfrm>
          <a:prstGeom prst="mathPlus">
            <a:avLst/>
          </a:prstGeom>
          <a:solidFill>
            <a:srgbClr val="9A5C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더하기 기호 10">
            <a:extLst>
              <a:ext uri="{FF2B5EF4-FFF2-40B4-BE49-F238E27FC236}">
                <a16:creationId xmlns:a16="http://schemas.microsoft.com/office/drawing/2014/main" id="{7DB48369-9B99-6781-8578-406D279B3A83}"/>
              </a:ext>
            </a:extLst>
          </p:cNvPr>
          <p:cNvSpPr/>
          <p:nvPr/>
        </p:nvSpPr>
        <p:spPr>
          <a:xfrm>
            <a:off x="9505950" y="3755378"/>
            <a:ext cx="368300" cy="368300"/>
          </a:xfrm>
          <a:prstGeom prst="mathPlus">
            <a:avLst/>
          </a:prstGeom>
          <a:solidFill>
            <a:srgbClr val="9A5C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312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1EEC9-A044-3321-0874-FB2640E0E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C5474CFF-4402-1C9C-8C31-2EA7D57FE8B5}"/>
              </a:ext>
            </a:extLst>
          </p:cNvPr>
          <p:cNvSpPr txBox="1"/>
          <p:nvPr/>
        </p:nvSpPr>
        <p:spPr>
          <a:xfrm>
            <a:off x="778495" y="673792"/>
            <a:ext cx="30142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실전 데이터 분석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6446B5-1D8D-C7CE-284F-0ECF05C481B4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6777FE2-6E3F-32F3-D201-2842E4A23E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3D599F-859D-E92A-995B-1493B6D2F775}"/>
              </a:ext>
            </a:extLst>
          </p:cNvPr>
          <p:cNvSpPr txBox="1"/>
          <p:nvPr/>
        </p:nvSpPr>
        <p:spPr>
          <a:xfrm>
            <a:off x="1134095" y="1593928"/>
            <a:ext cx="289502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가상의 사례를 통한 교훈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05CFA5-2D2C-A5F2-523C-18E967BFAE60}"/>
              </a:ext>
            </a:extLst>
          </p:cNvPr>
          <p:cNvSpPr txBox="1"/>
          <p:nvPr/>
        </p:nvSpPr>
        <p:spPr>
          <a:xfrm flipH="1">
            <a:off x="3726790" y="5702514"/>
            <a:ext cx="4540910" cy="571286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작은 개선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이 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큰 변화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를 만든다</a:t>
            </a:r>
            <a:r>
              <a:rPr lang="en-US" altLang="ko-KR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!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C31D455-C82E-1EE0-14F0-FDC7C78E14F6}"/>
              </a:ext>
            </a:extLst>
          </p:cNvPr>
          <p:cNvGrpSpPr/>
          <p:nvPr/>
        </p:nvGrpSpPr>
        <p:grpSpPr>
          <a:xfrm>
            <a:off x="7674245" y="2040204"/>
            <a:ext cx="3922084" cy="463460"/>
            <a:chOff x="3965516" y="2790917"/>
            <a:chExt cx="3922084" cy="4634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52705FB-BFA4-1BEC-F646-E19FD329E032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vl="0"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큰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QR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스캔 버튼</a:t>
              </a:r>
              <a:endParaRPr lang="ko-KR" altLang="en-US" sz="1600" spc="-80" dirty="0">
                <a:solidFill>
                  <a:prstClr val="black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3D922E74-18AD-5893-88B8-324A7DC40C0B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4" name="원호 13">
                <a:extLst>
                  <a:ext uri="{FF2B5EF4-FFF2-40B4-BE49-F238E27FC236}">
                    <a16:creationId xmlns:a16="http://schemas.microsoft.com/office/drawing/2014/main" id="{62BAF212-93E0-5FED-8093-B692B142D26D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4B4C2D46-57C6-DA14-962A-D2852455202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9E495BD-140C-553F-3612-3CBBE365CD34}"/>
              </a:ext>
            </a:extLst>
          </p:cNvPr>
          <p:cNvGrpSpPr/>
          <p:nvPr/>
        </p:nvGrpSpPr>
        <p:grpSpPr>
          <a:xfrm>
            <a:off x="7674245" y="2656833"/>
            <a:ext cx="3922084" cy="463460"/>
            <a:chOff x="3965516" y="2790917"/>
            <a:chExt cx="3922084" cy="46346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1CA611-135D-8EA7-8F94-8BFDB8B81823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명확한 반납 확인 메시지</a:t>
              </a:r>
            </a:p>
          </p:txBody>
        </p: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AF07E734-2E6E-EA2F-53D0-42528849370A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9" name="원호 18">
                <a:extLst>
                  <a:ext uri="{FF2B5EF4-FFF2-40B4-BE49-F238E27FC236}">
                    <a16:creationId xmlns:a16="http://schemas.microsoft.com/office/drawing/2014/main" id="{871A261F-742F-C64A-67AB-8AF9DFB9D71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8EA4366A-7C4C-F5A6-742A-FFCEC5EEAF77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E2B87F0-B5D4-53FC-B45E-1ED2D1500BA3}"/>
              </a:ext>
            </a:extLst>
          </p:cNvPr>
          <p:cNvGrpSpPr/>
          <p:nvPr/>
        </p:nvGrpSpPr>
        <p:grpSpPr>
          <a:xfrm>
            <a:off x="7674245" y="3266433"/>
            <a:ext cx="3922084" cy="463460"/>
            <a:chOff x="3965516" y="2790917"/>
            <a:chExt cx="3922084" cy="46346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CCE1A1-25D6-DAC5-3A61-A0891252623B}"/>
                </a:ext>
              </a:extLst>
            </p:cNvPr>
            <p:cNvSpPr txBox="1"/>
            <p:nvPr/>
          </p:nvSpPr>
          <p:spPr>
            <a:xfrm>
              <a:off x="4282222" y="2790917"/>
              <a:ext cx="3605378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latinLnBrk="0">
                <a:lnSpc>
                  <a:spcPct val="130000"/>
                </a:lnSpc>
                <a:buClr>
                  <a:prstClr val="white"/>
                </a:buClr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실시간 요금 확인</a:t>
              </a:r>
            </a:p>
          </p:txBody>
        </p: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39B533C0-24C7-C43A-8D05-A985F69C91C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4" name="원호 23">
                <a:extLst>
                  <a:ext uri="{FF2B5EF4-FFF2-40B4-BE49-F238E27FC236}">
                    <a16:creationId xmlns:a16="http://schemas.microsoft.com/office/drawing/2014/main" id="{72A9CE20-0BFB-3AFF-44F4-16CE9114DE4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86F631A3-E4F4-4A82-8646-21DABB921DC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404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C35A3E-E207-79D9-D7B5-D9207758D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70350AAA-ACD1-CE73-BE6E-DE913F90C945}"/>
              </a:ext>
            </a:extLst>
          </p:cNvPr>
          <p:cNvSpPr txBox="1"/>
          <p:nvPr/>
        </p:nvSpPr>
        <p:spPr>
          <a:xfrm>
            <a:off x="778495" y="673792"/>
            <a:ext cx="30142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실전 데이터 분석 사례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650DD-C3AF-12A3-06E3-28DF13206A01}"/>
              </a:ext>
            </a:extLst>
          </p:cNvPr>
          <p:cNvSpPr txBox="1"/>
          <p:nvPr/>
        </p:nvSpPr>
        <p:spPr>
          <a:xfrm>
            <a:off x="1134095" y="1593928"/>
            <a:ext cx="69634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¿¿</a:t>
            </a:r>
            <a:endParaRPr lang="ko-KR" altLang="en-US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pic>
        <p:nvPicPr>
          <p:cNvPr id="8" name="그림 7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3E25A8B-7F37-DCE2-602B-15C837D1712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2052C1-256E-F262-F49B-A0C9A9784785}"/>
              </a:ext>
            </a:extLst>
          </p:cNvPr>
          <p:cNvSpPr txBox="1"/>
          <p:nvPr/>
        </p:nvSpPr>
        <p:spPr>
          <a:xfrm>
            <a:off x="1134095" y="1593928"/>
            <a:ext cx="439832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가상의 사례를 통해 실전 데이터 분석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7981ED-0EA1-B964-7D2C-8BD6630499BC}"/>
              </a:ext>
            </a:extLst>
          </p:cNvPr>
          <p:cNvSpPr txBox="1"/>
          <p:nvPr/>
        </p:nvSpPr>
        <p:spPr>
          <a:xfrm>
            <a:off x="1584945" y="3068638"/>
            <a:ext cx="1894327" cy="97257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0" i="0" u="none" strike="noStrike" kern="1200" cap="none" spc="-8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srgbClr val="072087"/>
                </a:solidFill>
                <a:effectLst/>
                <a:uLnTx/>
                <a:uFillTx/>
                <a:latin typeface="카페24 아네모네" pitchFamily="2" charset="-127"/>
                <a:ea typeface="카페24 아네모네" pitchFamily="2" charset="-127"/>
                <a:cs typeface="+mn-cs"/>
              </a:rPr>
              <a:t>반복 검증의 중요성</a:t>
            </a:r>
            <a:r>
              <a:rPr kumimoji="0" lang="en-US" altLang="ko-KR" sz="2600" b="0" i="0" u="none" strike="noStrike" kern="1200" cap="none" spc="-8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srgbClr val="072087"/>
                </a:solidFill>
                <a:effectLst/>
                <a:uLnTx/>
                <a:uFillTx/>
                <a:latin typeface="카페24 아네모네" pitchFamily="2" charset="-127"/>
                <a:ea typeface="카페24 아네모네" pitchFamily="2" charset="-127"/>
                <a:cs typeface="+mn-cs"/>
              </a:rPr>
              <a:t>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2F5F67-F9D5-7E28-70E8-68665D15461F}"/>
              </a:ext>
            </a:extLst>
          </p:cNvPr>
          <p:cNvSpPr txBox="1"/>
          <p:nvPr/>
        </p:nvSpPr>
        <p:spPr>
          <a:xfrm>
            <a:off x="7686766" y="3068638"/>
            <a:ext cx="3819433" cy="97257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600" b="0" i="0" u="none" strike="noStrike" kern="1200" cap="none" spc="-8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srgbClr val="072087"/>
                </a:solidFill>
                <a:effectLst/>
                <a:uLnTx/>
                <a:uFillTx/>
                <a:latin typeface="카페24 아네모네" pitchFamily="2" charset="-127"/>
                <a:ea typeface="카페24 아네모네" pitchFamily="2" charset="-127"/>
                <a:cs typeface="+mn-cs"/>
              </a:rPr>
              <a:t>반복 사이클이 </a:t>
            </a:r>
            <a:br>
              <a:rPr kumimoji="0" lang="en-US" altLang="ko-KR" sz="2600" b="0" i="0" u="none" strike="noStrike" kern="1200" cap="none" spc="-8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srgbClr val="072087"/>
                </a:solidFill>
                <a:effectLst/>
                <a:uLnTx/>
                <a:uFillTx/>
                <a:latin typeface="카페24 아네모네" pitchFamily="2" charset="-127"/>
                <a:ea typeface="카페24 아네모네" pitchFamily="2" charset="-127"/>
                <a:cs typeface="+mn-cs"/>
              </a:rPr>
            </a:br>
            <a:r>
              <a:rPr kumimoji="0" lang="ko-KR" altLang="en-US" sz="2600" b="0" i="0" u="none" strike="noStrike" kern="1200" cap="none" spc="-80" normalizeH="0" baseline="0" noProof="0" dirty="0">
                <a:ln>
                  <a:solidFill>
                    <a:srgbClr val="156082">
                      <a:alpha val="0"/>
                    </a:srgbClr>
                  </a:solidFill>
                </a:ln>
                <a:solidFill>
                  <a:srgbClr val="072087"/>
                </a:solidFill>
                <a:effectLst/>
                <a:uLnTx/>
                <a:uFillTx/>
                <a:latin typeface="카페24 아네모네" pitchFamily="2" charset="-127"/>
                <a:ea typeface="카페24 아네모네" pitchFamily="2" charset="-127"/>
                <a:cs typeface="+mn-cs"/>
              </a:rPr>
              <a:t>사용자 중심의 개선을 만듦</a:t>
            </a:r>
            <a:endParaRPr kumimoji="0" lang="en-US" altLang="ko-KR" sz="2600" b="0" i="0" u="none" strike="noStrike" kern="1200" cap="none" spc="-80" normalizeH="0" baseline="0" noProof="0" dirty="0">
              <a:ln>
                <a:solidFill>
                  <a:srgbClr val="156082">
                    <a:alpha val="0"/>
                  </a:srgbClr>
                </a:solidFill>
              </a:ln>
              <a:solidFill>
                <a:srgbClr val="072087"/>
              </a:solidFill>
              <a:effectLst/>
              <a:uLnTx/>
              <a:uFillTx/>
              <a:latin typeface="카페24 아네모네" pitchFamily="2" charset="-127"/>
              <a:ea typeface="카페24 아네모네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34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15DD57-3395-AB4F-37BA-B2C00E400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7ADFB3-9C11-B6C8-C67A-69A8F6AA939F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6C36F49-E1FB-65DA-C1CE-F90F55040D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4F48AE-5D58-89E6-5AF3-8EA9C719E0AE}"/>
              </a:ext>
            </a:extLst>
          </p:cNvPr>
          <p:cNvSpPr txBox="1"/>
          <p:nvPr/>
        </p:nvSpPr>
        <p:spPr>
          <a:xfrm>
            <a:off x="3044372" y="333040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사용자 테스트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9F8A92E-5C5B-7CE0-94B3-BBA87A7B9375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E0F0D3A3-0EC3-D600-B1AD-211417FB8F8F}"/>
              </a:ext>
            </a:extLst>
          </p:cNvPr>
          <p:cNvGrpSpPr/>
          <p:nvPr/>
        </p:nvGrpSpPr>
        <p:grpSpPr>
          <a:xfrm>
            <a:off x="3276298" y="3972695"/>
            <a:ext cx="6027029" cy="463460"/>
            <a:chOff x="3965516" y="2790917"/>
            <a:chExt cx="6027029" cy="463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59635A-73D8-9E6C-61E3-5B090C31C98C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심사가 아닌 학습의 과정으로 바라보는 관점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2E6A20BB-AAF0-8BE5-4490-9C40259CC1A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B063D8AB-7B5B-79C9-95F8-C7CED26FD7A7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E92DE7B2-084D-9797-5658-29A93F84F49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F8B3B32-C797-9610-AACD-B8C2165FCED6}"/>
              </a:ext>
            </a:extLst>
          </p:cNvPr>
          <p:cNvGrpSpPr/>
          <p:nvPr/>
        </p:nvGrpSpPr>
        <p:grpSpPr>
          <a:xfrm>
            <a:off x="3276298" y="4515983"/>
            <a:ext cx="6027029" cy="463460"/>
            <a:chOff x="3965516" y="2790917"/>
            <a:chExt cx="6027029" cy="4634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53348B-208E-76B9-0DA8-920BBA98C533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말과 행동 사이의 간극을 포착하는 관찰법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EC98B834-5F51-451E-5082-652476B0DC7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6" name="원호 25">
                <a:extLst>
                  <a:ext uri="{FF2B5EF4-FFF2-40B4-BE49-F238E27FC236}">
                    <a16:creationId xmlns:a16="http://schemas.microsoft.com/office/drawing/2014/main" id="{B9CD8ACF-EDF3-D51E-FDB9-213865792C2F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7E8C8980-EAC8-1C60-E075-4405ADD0B20B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20D072E-F494-4510-A92C-C9764BF56B24}"/>
              </a:ext>
            </a:extLst>
          </p:cNvPr>
          <p:cNvGrpSpPr/>
          <p:nvPr/>
        </p:nvGrpSpPr>
        <p:grpSpPr>
          <a:xfrm>
            <a:off x="3276298" y="5047939"/>
            <a:ext cx="6027029" cy="863570"/>
            <a:chOff x="3965516" y="2790917"/>
            <a:chExt cx="6027029" cy="86357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003F88-3731-DFA0-86E9-0520C947DD3F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86357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정량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·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정성 데이터를 균형 있게 수집해 </a:t>
              </a:r>
              <a:b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</a:b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패턴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–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원인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–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설계 원칙으로 분석</a:t>
              </a:r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6B7782B3-9FFB-1678-DEEA-FF6D163A6762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31" name="원호 30">
                <a:extLst>
                  <a:ext uri="{FF2B5EF4-FFF2-40B4-BE49-F238E27FC236}">
                    <a16:creationId xmlns:a16="http://schemas.microsoft.com/office/drawing/2014/main" id="{A91667DD-297A-229C-9681-444253B6C082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DE1554A3-BD64-EBCD-F949-03E7CDB3087F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01050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24023-7B45-851E-51D7-13859703F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스크린샷, 직사각형, 텍스트,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D8CFE2D-67CA-3136-C561-545E34C5E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724" y="1741714"/>
            <a:ext cx="6822552" cy="4593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7CD97F-D611-6D1F-F6F0-E122596E5E2E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pic>
        <p:nvPicPr>
          <p:cNvPr id="11" name="그림 10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63E1084-050F-ECBF-61B0-81E51C52A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62614" y="2544914"/>
            <a:ext cx="866774" cy="7155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2AE4E0-DDA8-5B8F-13F3-B80A8E1C8346}"/>
              </a:ext>
            </a:extLst>
          </p:cNvPr>
          <p:cNvSpPr txBox="1"/>
          <p:nvPr/>
        </p:nvSpPr>
        <p:spPr>
          <a:xfrm>
            <a:off x="3044372" y="3330409"/>
            <a:ext cx="6103256" cy="572464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latinLnBrk="0">
              <a:lnSpc>
                <a:spcPct val="14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72087"/>
                </a:solidFill>
                <a:latin typeface="카페24 아네모네" pitchFamily="2" charset="-127"/>
                <a:ea typeface="카페24 아네모네" pitchFamily="2" charset="-127"/>
              </a:rPr>
              <a:t>사용자 테스트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B040EA37-08D7-C8F3-B996-8BBB8CC4D63B}"/>
              </a:ext>
            </a:extLst>
          </p:cNvPr>
          <p:cNvCxnSpPr>
            <a:cxnSpLocks/>
          </p:cNvCxnSpPr>
          <p:nvPr/>
        </p:nvCxnSpPr>
        <p:spPr>
          <a:xfrm flipH="1">
            <a:off x="3470787" y="2989853"/>
            <a:ext cx="5250426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2959BE02-875A-16EB-AC43-A7C64D012047}"/>
              </a:ext>
            </a:extLst>
          </p:cNvPr>
          <p:cNvGrpSpPr/>
          <p:nvPr/>
        </p:nvGrpSpPr>
        <p:grpSpPr>
          <a:xfrm>
            <a:off x="3276298" y="3972695"/>
            <a:ext cx="6027029" cy="463460"/>
            <a:chOff x="3965516" y="2790917"/>
            <a:chExt cx="6027029" cy="4634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7651B6-934F-0C90-A854-7BE997237D61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실패를 조기 경보로 활용하는 태도</a:t>
              </a:r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B4C02A89-EB16-B600-FF30-F713C88FD6A6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5" name="원호 14">
                <a:extLst>
                  <a:ext uri="{FF2B5EF4-FFF2-40B4-BE49-F238E27FC236}">
                    <a16:creationId xmlns:a16="http://schemas.microsoft.com/office/drawing/2014/main" id="{A744EB14-1319-4606-2D81-CA139C302EB6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EF6203EB-A99D-FC3E-9AD4-A054537D023A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DE804A1C-23E1-4D16-E7E0-6B0BEFA4CBB6}"/>
              </a:ext>
            </a:extLst>
          </p:cNvPr>
          <p:cNvGrpSpPr/>
          <p:nvPr/>
        </p:nvGrpSpPr>
        <p:grpSpPr>
          <a:xfrm>
            <a:off x="3276298" y="4515983"/>
            <a:ext cx="6027029" cy="463460"/>
            <a:chOff x="3965516" y="2790917"/>
            <a:chExt cx="6027029" cy="4634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BC0D9C-0A14-32FB-ADA1-78F138B2775C}"/>
                </a:ext>
              </a:extLst>
            </p:cNvPr>
            <p:cNvSpPr txBox="1"/>
            <p:nvPr/>
          </p:nvSpPr>
          <p:spPr>
            <a:xfrm>
              <a:off x="4282223" y="2790917"/>
              <a:ext cx="5710322" cy="463460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작은 실험을 빠르게 반복하는 리듬이 품질 좌우</a:t>
              </a:r>
            </a:p>
          </p:txBody>
        </p: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FEBD8F48-8BB1-B57F-957A-49388E4722C0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26" name="원호 25">
                <a:extLst>
                  <a:ext uri="{FF2B5EF4-FFF2-40B4-BE49-F238E27FC236}">
                    <a16:creationId xmlns:a16="http://schemas.microsoft.com/office/drawing/2014/main" id="{94860644-8B90-A68C-B566-DD505C3814D8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76B7E6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1384520C-857B-CB7E-5072-A7C01CECE961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17296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C606F-A3D4-7D81-CEC6-4A9F1A10E1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F62F2BCA-1477-7FFA-2CC6-DA067F8507F4}"/>
              </a:ext>
            </a:extLst>
          </p:cNvPr>
          <p:cNvSpPr txBox="1"/>
          <p:nvPr/>
        </p:nvSpPr>
        <p:spPr>
          <a:xfrm>
            <a:off x="3484387" y="711892"/>
            <a:ext cx="522322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pPr algn="ctr"/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토론 및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Q&amp;A 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: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다음 주를</a:t>
            </a:r>
            <a:r>
              <a:rPr lang="en-US" altLang="ko-KR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 </a:t>
            </a:r>
            <a:r>
              <a:rPr lang="ko-KR" altLang="en-US" sz="2900" spc="-80" dirty="0">
                <a:solidFill>
                  <a:srgbClr val="072087"/>
                </a:solidFill>
                <a:effectLst/>
                <a:latin typeface="카페24 아네모네에어" pitchFamily="2" charset="-127"/>
                <a:ea typeface="카페24 아네모네에어" pitchFamily="2" charset="-127"/>
              </a:rPr>
              <a:t>위한 질문</a:t>
            </a: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8C0CAE41-E83B-50EF-BD1F-652C09A8C4E9}"/>
              </a:ext>
            </a:extLst>
          </p:cNvPr>
          <p:cNvCxnSpPr>
            <a:cxnSpLocks/>
          </p:cNvCxnSpPr>
          <p:nvPr/>
        </p:nvCxnSpPr>
        <p:spPr>
          <a:xfrm>
            <a:off x="954857" y="0"/>
            <a:ext cx="2889403" cy="2889403"/>
          </a:xfrm>
          <a:prstGeom prst="line">
            <a:avLst/>
          </a:prstGeom>
          <a:ln w="6350">
            <a:solidFill>
              <a:srgbClr val="1F3C67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사각형: 잘린 한쪽 모서리 41">
            <a:extLst>
              <a:ext uri="{FF2B5EF4-FFF2-40B4-BE49-F238E27FC236}">
                <a16:creationId xmlns:a16="http://schemas.microsoft.com/office/drawing/2014/main" id="{89924406-804F-3AC7-06E5-3CA6AF0BB2EA}"/>
              </a:ext>
            </a:extLst>
          </p:cNvPr>
          <p:cNvSpPr/>
          <p:nvPr/>
        </p:nvSpPr>
        <p:spPr>
          <a:xfrm flipH="1" flipV="1">
            <a:off x="3844260" y="2899055"/>
            <a:ext cx="8347740" cy="1642840"/>
          </a:xfrm>
          <a:prstGeom prst="snip1Rect">
            <a:avLst>
              <a:gd name="adj" fmla="val 37614"/>
            </a:avLst>
          </a:prstGeom>
          <a:solidFill>
            <a:schemeClr val="bg1"/>
          </a:solidFill>
          <a:ln w="6350">
            <a:solidFill>
              <a:srgbClr val="C2CAED"/>
            </a:solidFill>
          </a:ln>
          <a:effectLst>
            <a:outerShdw blurRad="254000" dist="254000" dir="2700000" algn="tl" rotWithShape="0">
              <a:srgbClr val="041354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4AC46CF7-C38E-F32A-6D3C-2816BE5383C5}"/>
              </a:ext>
            </a:extLst>
          </p:cNvPr>
          <p:cNvGrpSpPr/>
          <p:nvPr/>
        </p:nvGrpSpPr>
        <p:grpSpPr>
          <a:xfrm>
            <a:off x="3483609" y="2529706"/>
            <a:ext cx="2698909" cy="400110"/>
            <a:chOff x="1033461" y="3920649"/>
            <a:chExt cx="2698909" cy="400110"/>
          </a:xfrm>
        </p:grpSpPr>
        <p:sp>
          <p:nvSpPr>
            <p:cNvPr id="44" name="평행 사변형 43">
              <a:extLst>
                <a:ext uri="{FF2B5EF4-FFF2-40B4-BE49-F238E27FC236}">
                  <a16:creationId xmlns:a16="http://schemas.microsoft.com/office/drawing/2014/main" id="{A4576C99-78A0-D2F3-1687-33240C921C41}"/>
                </a:ext>
              </a:extLst>
            </p:cNvPr>
            <p:cNvSpPr/>
            <p:nvPr/>
          </p:nvSpPr>
          <p:spPr>
            <a:xfrm flipH="1">
              <a:off x="1033461" y="3925253"/>
              <a:ext cx="2698909" cy="365760"/>
            </a:xfrm>
            <a:prstGeom prst="parallelogram">
              <a:avLst>
                <a:gd name="adj" fmla="val 9921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F48F664-2F2E-11D3-DFBB-C25C84CB1542}"/>
                </a:ext>
              </a:extLst>
            </p:cNvPr>
            <p:cNvSpPr txBox="1"/>
            <p:nvPr/>
          </p:nvSpPr>
          <p:spPr>
            <a:xfrm>
              <a:off x="1569049" y="3920649"/>
              <a:ext cx="1696298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000" dirty="0">
                  <a:ln>
                    <a:solidFill>
                      <a:srgbClr val="1F3C67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카페24 아네모네" pitchFamily="2" charset="-127"/>
                  <a:ea typeface="카페24 아네모네" pitchFamily="2" charset="-127"/>
                </a:rPr>
                <a:t>다음 시간 안내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7EF3F01-3B4F-BC6C-4974-46B55A97B20D}"/>
              </a:ext>
            </a:extLst>
          </p:cNvPr>
          <p:cNvSpPr txBox="1"/>
          <p:nvPr/>
        </p:nvSpPr>
        <p:spPr>
          <a:xfrm>
            <a:off x="4654443" y="3342979"/>
            <a:ext cx="694873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atinLnBrk="0"/>
            <a:r>
              <a:rPr lang="ko-KR" altLang="en-US" sz="3200" spc="-150" dirty="0">
                <a:ln>
                  <a:solidFill>
                    <a:srgbClr val="1F3C67">
                      <a:alpha val="0"/>
                    </a:srgbClr>
                  </a:solidFill>
                </a:ln>
                <a:solidFill>
                  <a:srgbClr val="002373"/>
                </a:solidFill>
                <a:latin typeface="카페24 아네모네" pitchFamily="2" charset="-127"/>
                <a:ea typeface="카페24 아네모네" pitchFamily="2" charset="-127"/>
              </a:rPr>
              <a:t>정책 성과 측정과 지표 설계의 함정과 해법</a:t>
            </a: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07DF8FFD-1CFF-3C6D-398E-A471BDDFE82F}"/>
              </a:ext>
            </a:extLst>
          </p:cNvPr>
          <p:cNvCxnSpPr>
            <a:cxnSpLocks/>
          </p:cNvCxnSpPr>
          <p:nvPr/>
        </p:nvCxnSpPr>
        <p:spPr>
          <a:xfrm>
            <a:off x="4466238" y="4541895"/>
            <a:ext cx="2316105" cy="2316105"/>
          </a:xfrm>
          <a:prstGeom prst="line">
            <a:avLst/>
          </a:prstGeom>
          <a:ln w="6350">
            <a:solidFill>
              <a:srgbClr val="1F3C67">
                <a:alpha val="25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CF12642D-369F-711F-6745-F674A8DD171C}"/>
              </a:ext>
            </a:extLst>
          </p:cNvPr>
          <p:cNvGrpSpPr/>
          <p:nvPr/>
        </p:nvGrpSpPr>
        <p:grpSpPr>
          <a:xfrm rot="5400000" flipH="1">
            <a:off x="5353050" y="5978845"/>
            <a:ext cx="54768" cy="569116"/>
            <a:chOff x="895351" y="378145"/>
            <a:chExt cx="54768" cy="569116"/>
          </a:xfrm>
        </p:grpSpPr>
        <p:sp>
          <p:nvSpPr>
            <p:cNvPr id="59" name="타원 58">
              <a:extLst>
                <a:ext uri="{FF2B5EF4-FFF2-40B4-BE49-F238E27FC236}">
                  <a16:creationId xmlns:a16="http://schemas.microsoft.com/office/drawing/2014/main" id="{51133F7C-EB19-4EB1-32ED-AA393DBD0710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타원 59">
              <a:extLst>
                <a:ext uri="{FF2B5EF4-FFF2-40B4-BE49-F238E27FC236}">
                  <a16:creationId xmlns:a16="http://schemas.microsoft.com/office/drawing/2014/main" id="{9EC117A5-02CA-574C-E373-01E7993AC450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타원 60">
              <a:extLst>
                <a:ext uri="{FF2B5EF4-FFF2-40B4-BE49-F238E27FC236}">
                  <a16:creationId xmlns:a16="http://schemas.microsoft.com/office/drawing/2014/main" id="{B5ED3E8F-A698-18A6-DDE7-CBC47A91089E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CE6F1DAA-281C-2F7D-F33A-0DB34ED14771}"/>
              </a:ext>
            </a:extLst>
          </p:cNvPr>
          <p:cNvGrpSpPr/>
          <p:nvPr/>
        </p:nvGrpSpPr>
        <p:grpSpPr>
          <a:xfrm>
            <a:off x="7936276" y="5424807"/>
            <a:ext cx="473870" cy="473870"/>
            <a:chOff x="1150573" y="5434333"/>
            <a:chExt cx="473870" cy="473870"/>
          </a:xfrm>
        </p:grpSpPr>
        <p:sp>
          <p:nvSpPr>
            <p:cNvPr id="63" name="타원 62">
              <a:extLst>
                <a:ext uri="{FF2B5EF4-FFF2-40B4-BE49-F238E27FC236}">
                  <a16:creationId xmlns:a16="http://schemas.microsoft.com/office/drawing/2014/main" id="{BB0FDD4F-E718-F03F-4222-BD9A7AE0A10D}"/>
                </a:ext>
              </a:extLst>
            </p:cNvPr>
            <p:cNvSpPr/>
            <p:nvPr/>
          </p:nvSpPr>
          <p:spPr>
            <a:xfrm>
              <a:off x="115057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4" name="그림 63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17F8A68D-03E2-C33D-208D-49261CF03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71574" y="5480051"/>
              <a:ext cx="441325" cy="387350"/>
            </a:xfrm>
            <a:prstGeom prst="rect">
              <a:avLst/>
            </a:prstGeom>
          </p:spPr>
        </p:pic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C9EA10F1-DBD6-5C2A-865A-9AE53B733588}"/>
              </a:ext>
            </a:extLst>
          </p:cNvPr>
          <p:cNvGrpSpPr/>
          <p:nvPr/>
        </p:nvGrpSpPr>
        <p:grpSpPr>
          <a:xfrm>
            <a:off x="8594096" y="5424807"/>
            <a:ext cx="473870" cy="473870"/>
            <a:chOff x="1808393" y="5434333"/>
            <a:chExt cx="473870" cy="473870"/>
          </a:xfrm>
        </p:grpSpPr>
        <p:sp>
          <p:nvSpPr>
            <p:cNvPr id="66" name="타원 65">
              <a:extLst>
                <a:ext uri="{FF2B5EF4-FFF2-40B4-BE49-F238E27FC236}">
                  <a16:creationId xmlns:a16="http://schemas.microsoft.com/office/drawing/2014/main" id="{1D031BC7-3297-00C8-3923-81D74F965CEA}"/>
                </a:ext>
              </a:extLst>
            </p:cNvPr>
            <p:cNvSpPr/>
            <p:nvPr/>
          </p:nvSpPr>
          <p:spPr>
            <a:xfrm>
              <a:off x="180839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7" name="그림 66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3AA4FD80-4E47-1FDC-7346-31D5B533D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60550" y="5499099"/>
              <a:ext cx="358775" cy="368301"/>
            </a:xfrm>
            <a:prstGeom prst="rect">
              <a:avLst/>
            </a:prstGeom>
          </p:spPr>
        </p:pic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1D350994-055D-9529-729E-F2CF2FD0545C}"/>
              </a:ext>
            </a:extLst>
          </p:cNvPr>
          <p:cNvGrpSpPr/>
          <p:nvPr/>
        </p:nvGrpSpPr>
        <p:grpSpPr>
          <a:xfrm>
            <a:off x="9251916" y="5424807"/>
            <a:ext cx="473870" cy="473870"/>
            <a:chOff x="2466213" y="5434333"/>
            <a:chExt cx="473870" cy="473870"/>
          </a:xfrm>
        </p:grpSpPr>
        <p:sp>
          <p:nvSpPr>
            <p:cNvPr id="69" name="타원 68">
              <a:extLst>
                <a:ext uri="{FF2B5EF4-FFF2-40B4-BE49-F238E27FC236}">
                  <a16:creationId xmlns:a16="http://schemas.microsoft.com/office/drawing/2014/main" id="{6230B3C0-E300-9F24-6606-5390D5670116}"/>
                </a:ext>
              </a:extLst>
            </p:cNvPr>
            <p:cNvSpPr/>
            <p:nvPr/>
          </p:nvSpPr>
          <p:spPr>
            <a:xfrm>
              <a:off x="246621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0" name="그림 69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BB747F2-B149-3C2B-2DC8-046511CD2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505074" y="5480051"/>
              <a:ext cx="412751" cy="387350"/>
            </a:xfrm>
            <a:prstGeom prst="rect">
              <a:avLst/>
            </a:prstGeom>
          </p:spPr>
        </p:pic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2C4D5713-1BA7-3C21-619B-785CC0421EF0}"/>
              </a:ext>
            </a:extLst>
          </p:cNvPr>
          <p:cNvGrpSpPr/>
          <p:nvPr/>
        </p:nvGrpSpPr>
        <p:grpSpPr>
          <a:xfrm>
            <a:off x="9909736" y="5424807"/>
            <a:ext cx="473870" cy="473870"/>
            <a:chOff x="3124033" y="5434333"/>
            <a:chExt cx="473870" cy="473870"/>
          </a:xfrm>
        </p:grpSpPr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E4AD3708-E8F3-0D0F-253A-C248B55CD70C}"/>
                </a:ext>
              </a:extLst>
            </p:cNvPr>
            <p:cNvSpPr/>
            <p:nvPr/>
          </p:nvSpPr>
          <p:spPr>
            <a:xfrm>
              <a:off x="3124033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3" name="그림 72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ED14013F-D31E-61FB-ECCA-AE0709854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00400" y="5480051"/>
              <a:ext cx="339725" cy="387350"/>
            </a:xfrm>
            <a:prstGeom prst="rect">
              <a:avLst/>
            </a:prstGeom>
          </p:spPr>
        </p:pic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07F5D830-C2CF-C520-3958-535A4281B4FB}"/>
              </a:ext>
            </a:extLst>
          </p:cNvPr>
          <p:cNvGrpSpPr/>
          <p:nvPr/>
        </p:nvGrpSpPr>
        <p:grpSpPr>
          <a:xfrm>
            <a:off x="10567557" y="5424807"/>
            <a:ext cx="473870" cy="473870"/>
            <a:chOff x="3781854" y="5434333"/>
            <a:chExt cx="473870" cy="473870"/>
          </a:xfrm>
        </p:grpSpPr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14483898-55C4-251D-C48E-45227445D0D0}"/>
                </a:ext>
              </a:extLst>
            </p:cNvPr>
            <p:cNvSpPr/>
            <p:nvPr/>
          </p:nvSpPr>
          <p:spPr>
            <a:xfrm>
              <a:off x="3781854" y="5434333"/>
              <a:ext cx="473870" cy="473870"/>
            </a:xfrm>
            <a:prstGeom prst="ellipse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6" name="그림 75" descr="스크린샷, 제어판, 밤, 게이지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F9EE5D50-D6C2-6524-101A-11D960D2A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63974" y="5480051"/>
              <a:ext cx="390525" cy="387350"/>
            </a:xfrm>
            <a:prstGeom prst="rect">
              <a:avLst/>
            </a:prstGeom>
          </p:spPr>
        </p:pic>
      </p:grp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30CAA625-8CE8-4BDC-53BF-6C238D111AD6}"/>
              </a:ext>
            </a:extLst>
          </p:cNvPr>
          <p:cNvCxnSpPr/>
          <p:nvPr/>
        </p:nvCxnSpPr>
        <p:spPr>
          <a:xfrm flipH="1" flipV="1">
            <a:off x="0" y="536958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FE396D29-2DEB-7ACA-C2DF-12CCC31106B7}"/>
              </a:ext>
            </a:extLst>
          </p:cNvPr>
          <p:cNvCxnSpPr/>
          <p:nvPr/>
        </p:nvCxnSpPr>
        <p:spPr>
          <a:xfrm flipH="1" flipV="1">
            <a:off x="0" y="594108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035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21219-E60F-7EAD-8CDA-186E1772A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A334E561-C85E-7FF9-4654-3F84D5E65D39}"/>
              </a:ext>
            </a:extLst>
          </p:cNvPr>
          <p:cNvGrpSpPr/>
          <p:nvPr/>
        </p:nvGrpSpPr>
        <p:grpSpPr>
          <a:xfrm>
            <a:off x="0" y="5848583"/>
            <a:ext cx="12192000" cy="1009417"/>
            <a:chOff x="0" y="4963185"/>
            <a:chExt cx="22886074" cy="1894815"/>
          </a:xfrm>
        </p:grpSpPr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3C4A49AB-E387-1D51-B40E-8DCB858E82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0" y="4963185"/>
              <a:ext cx="22886074" cy="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89BC4F66-5A90-4E2D-2C1F-868705987C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0" y="4963185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B9CB1EE-4A16-44BA-4537-59A68408E837}"/>
              </a:ext>
            </a:extLst>
          </p:cNvPr>
          <p:cNvSpPr txBox="1"/>
          <p:nvPr/>
        </p:nvSpPr>
        <p:spPr>
          <a:xfrm>
            <a:off x="875391" y="1209376"/>
            <a:ext cx="744168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en-US" altLang="ko-KR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#</a:t>
            </a:r>
            <a:r>
              <a:rPr lang="ko-KR" altLang="en-US" b="1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네 가지 핵심 역량</a:t>
            </a:r>
            <a:endParaRPr lang="ko-KR" altLang="en-US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D5338B2-2BB5-F2FF-04E6-3C554400FFA9}"/>
              </a:ext>
            </a:extLst>
          </p:cNvPr>
          <p:cNvGrpSpPr/>
          <p:nvPr/>
        </p:nvGrpSpPr>
        <p:grpSpPr>
          <a:xfrm>
            <a:off x="1287594" y="2137386"/>
            <a:ext cx="5708951" cy="571286"/>
            <a:chOff x="1013127" y="1841927"/>
            <a:chExt cx="5708951" cy="5712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E6F599D-7D4D-3B06-46F6-B2D054759F63}"/>
                </a:ext>
              </a:extLst>
            </p:cNvPr>
            <p:cNvSpPr txBox="1"/>
            <p:nvPr/>
          </p:nvSpPr>
          <p:spPr>
            <a:xfrm>
              <a:off x="1013127" y="1841927"/>
              <a:ext cx="5708951" cy="57128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D79CF">
                    <a:alpha val="20000"/>
                  </a:srgbClr>
                </a:gs>
                <a:gs pos="100000">
                  <a:srgbClr val="9A5CC8">
                    <a:alpha val="20000"/>
                  </a:srgbClr>
                </a:gs>
              </a:gsLst>
              <a:lin ang="2700000" scaled="0"/>
            </a:gradFill>
          </p:spPr>
          <p:txBody>
            <a:bodyPr wrap="square" lIns="720000" tIns="0" rIns="216000" bIns="0" rtlCol="0" anchor="ctr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테스트 결과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en-US" altLang="ko-KR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</a:t>
              </a:r>
              <a:r>
                <a:rPr lang="ko-KR" altLang="en-US" sz="2400" spc="-8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latin typeface="카페24 아네모네" pitchFamily="2" charset="-127"/>
                  <a:ea typeface="카페24 아네모네" pitchFamily="2" charset="-127"/>
                </a:rPr>
                <a:t>개선으로 연결</a:t>
              </a:r>
            </a:p>
          </p:txBody>
        </p:sp>
        <p:sp>
          <p:nvSpPr>
            <p:cNvPr id="5" name="타원 4">
              <a:extLst>
                <a:ext uri="{FF2B5EF4-FFF2-40B4-BE49-F238E27FC236}">
                  <a16:creationId xmlns:a16="http://schemas.microsoft.com/office/drawing/2014/main" id="{FCA0780A-B5F3-97CC-79E9-9CC626C511AD}"/>
                </a:ext>
              </a:extLst>
            </p:cNvPr>
            <p:cNvSpPr/>
            <p:nvPr/>
          </p:nvSpPr>
          <p:spPr>
            <a:xfrm>
              <a:off x="1075627" y="1905001"/>
              <a:ext cx="445144" cy="445142"/>
            </a:xfrm>
            <a:prstGeom prst="ellipse">
              <a:avLst/>
            </a:prstGeom>
            <a:gradFill>
              <a:gsLst>
                <a:gs pos="38000">
                  <a:srgbClr val="0B2EB7"/>
                </a:gs>
                <a:gs pos="100000">
                  <a:srgbClr val="9A5CC8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10000"/>
                </a:lnSpc>
              </a:pPr>
              <a:r>
                <a:rPr lang="en-US" altLang="ko-KR" sz="2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152657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4</a:t>
              </a:r>
              <a:endParaRPr lang="ko-KR" altLang="en-US" sz="2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152657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99F87644-BA3C-5190-4172-9BF760C8FD47}"/>
              </a:ext>
            </a:extLst>
          </p:cNvPr>
          <p:cNvGrpSpPr/>
          <p:nvPr/>
        </p:nvGrpSpPr>
        <p:grpSpPr>
          <a:xfrm>
            <a:off x="1650374" y="3020600"/>
            <a:ext cx="6465835" cy="469359"/>
            <a:chOff x="3965516" y="2790917"/>
            <a:chExt cx="6465835" cy="46935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CEEA87-9B60-F8FF-5309-952D888A30EE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관찰 로그로 개선 사항 발견 시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spc="-70" dirty="0">
                  <a:solidFill>
                    <a:srgbClr val="072087"/>
                  </a:solidFill>
                  <a:latin typeface="나눔스퀘어 네오 Heavy" panose="00000A00000000000000" pitchFamily="2" charset="-127"/>
                  <a:ea typeface="나눔스퀘어 네오 Heavy" panose="00000A00000000000000" pitchFamily="2" charset="-127"/>
                </a:rPr>
                <a:t>즉시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 개선</a:t>
              </a:r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52BC583B-0283-7B2F-3D04-F970E6D6B15F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2" name="원호 11">
                <a:extLst>
                  <a:ext uri="{FF2B5EF4-FFF2-40B4-BE49-F238E27FC236}">
                    <a16:creationId xmlns:a16="http://schemas.microsoft.com/office/drawing/2014/main" id="{A3F8F26E-2B41-861D-EF55-BD1691378163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A16ED35B-F669-DB2B-2FA5-F010426B6BC4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8197AD39-B6B4-678C-24F2-DE60B6CF5DFB}"/>
              </a:ext>
            </a:extLst>
          </p:cNvPr>
          <p:cNvGrpSpPr/>
          <p:nvPr/>
        </p:nvGrpSpPr>
        <p:grpSpPr>
          <a:xfrm>
            <a:off x="1650374" y="3574589"/>
            <a:ext cx="6465835" cy="469359"/>
            <a:chOff x="3965516" y="2790917"/>
            <a:chExt cx="6465835" cy="46935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16E03A-A697-C120-FDCC-0945BA2A5536}"/>
                </a:ext>
              </a:extLst>
            </p:cNvPr>
            <p:cNvSpPr txBox="1"/>
            <p:nvPr/>
          </p:nvSpPr>
          <p:spPr>
            <a:xfrm>
              <a:off x="4282222" y="2790917"/>
              <a:ext cx="6149129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새로운 가설 </a:t>
              </a:r>
              <a:r>
                <a:rPr lang="en-US" altLang="ko-KR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→ </a:t>
              </a:r>
              <a:r>
                <a:rPr lang="ko-KR" altLang="en-US" sz="2000" spc="-80" dirty="0">
                  <a:solidFill>
                    <a:prstClr val="black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반복 테스트 계획 수립</a:t>
              </a: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5EFD9C00-DA99-57BB-E04B-5A3B9C96EF44}"/>
                </a:ext>
              </a:extLst>
            </p:cNvPr>
            <p:cNvGrpSpPr/>
            <p:nvPr/>
          </p:nvGrpSpPr>
          <p:grpSpPr>
            <a:xfrm>
              <a:off x="3965516" y="2937854"/>
              <a:ext cx="229006" cy="229006"/>
              <a:chOff x="2345736" y="1936452"/>
              <a:chExt cx="546106" cy="546106"/>
            </a:xfrm>
          </p:grpSpPr>
          <p:sp>
            <p:nvSpPr>
              <p:cNvPr id="17" name="원호 16">
                <a:extLst>
                  <a:ext uri="{FF2B5EF4-FFF2-40B4-BE49-F238E27FC236}">
                    <a16:creationId xmlns:a16="http://schemas.microsoft.com/office/drawing/2014/main" id="{DB32AAC4-1D17-57E3-C111-E9CA5159769C}"/>
                  </a:ext>
                </a:extLst>
              </p:cNvPr>
              <p:cNvSpPr/>
              <p:nvPr/>
            </p:nvSpPr>
            <p:spPr>
              <a:xfrm>
                <a:off x="2345736" y="1936452"/>
                <a:ext cx="546106" cy="546106"/>
              </a:xfrm>
              <a:prstGeom prst="arc">
                <a:avLst>
                  <a:gd name="adj1" fmla="val 21332914"/>
                  <a:gd name="adj2" fmla="val 17958270"/>
                </a:avLst>
              </a:prstGeom>
              <a:ln cap="rnd">
                <a:solidFill>
                  <a:srgbClr val="869CDA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5AE77B1E-A39C-C1BC-A4AF-5E0F046A8F69}"/>
                  </a:ext>
                </a:extLst>
              </p:cNvPr>
              <p:cNvSpPr/>
              <p:nvPr/>
            </p:nvSpPr>
            <p:spPr>
              <a:xfrm>
                <a:off x="2489904" y="2047685"/>
                <a:ext cx="356510" cy="231176"/>
              </a:xfrm>
              <a:custGeom>
                <a:avLst/>
                <a:gdLst>
                  <a:gd name="connsiteX0" fmla="*/ 0 w 406400"/>
                  <a:gd name="connsiteY0" fmla="*/ 120650 h 263525"/>
                  <a:gd name="connsiteX1" fmla="*/ 142875 w 406400"/>
                  <a:gd name="connsiteY1" fmla="*/ 263525 h 263525"/>
                  <a:gd name="connsiteX2" fmla="*/ 406400 w 406400"/>
                  <a:gd name="connsiteY2" fmla="*/ 0 h 26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6400" h="263525">
                    <a:moveTo>
                      <a:pt x="0" y="120650"/>
                    </a:moveTo>
                    <a:lnTo>
                      <a:pt x="142875" y="263525"/>
                    </a:lnTo>
                    <a:lnTo>
                      <a:pt x="406400" y="0"/>
                    </a:lnTo>
                  </a:path>
                </a:pathLst>
              </a:custGeom>
              <a:noFill/>
              <a:ln w="31750" cap="rnd">
                <a:solidFill>
                  <a:srgbClr val="0B2EB7"/>
                </a:solidFill>
                <a:round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00" spc="-80">
                  <a:latin typeface="나눔스퀘어 네오 Bold" panose="00000800000000000000" pitchFamily="2" charset="-127"/>
                  <a:ea typeface="나눔스퀘어 네오 Bold" panose="00000800000000000000" pitchFamily="2" charset="-127"/>
                </a:endParaRPr>
              </a:p>
            </p:txBody>
          </p:sp>
        </p:grp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731C94C-C0B7-EA43-4F0A-B250F224C0AB}"/>
              </a:ext>
            </a:extLst>
          </p:cNvPr>
          <p:cNvGrpSpPr/>
          <p:nvPr/>
        </p:nvGrpSpPr>
        <p:grpSpPr>
          <a:xfrm>
            <a:off x="4156364" y="4052455"/>
            <a:ext cx="3484419" cy="616816"/>
            <a:chOff x="4156364" y="4052455"/>
            <a:chExt cx="3484419" cy="616816"/>
          </a:xfrm>
        </p:grpSpPr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4784BA68-760B-133C-454A-417738E778B0}"/>
                </a:ext>
              </a:extLst>
            </p:cNvPr>
            <p:cNvSpPr/>
            <p:nvPr/>
          </p:nvSpPr>
          <p:spPr>
            <a:xfrm>
              <a:off x="4156364" y="4052455"/>
              <a:ext cx="304800" cy="401781"/>
            </a:xfrm>
            <a:custGeom>
              <a:avLst/>
              <a:gdLst>
                <a:gd name="connsiteX0" fmla="*/ 0 w 304800"/>
                <a:gd name="connsiteY0" fmla="*/ 0 h 401781"/>
                <a:gd name="connsiteX1" fmla="*/ 0 w 304800"/>
                <a:gd name="connsiteY1" fmla="*/ 401781 h 401781"/>
                <a:gd name="connsiteX2" fmla="*/ 304800 w 304800"/>
                <a:gd name="connsiteY2" fmla="*/ 401781 h 401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4800" h="401781">
                  <a:moveTo>
                    <a:pt x="0" y="0"/>
                  </a:moveTo>
                  <a:lnTo>
                    <a:pt x="0" y="401781"/>
                  </a:lnTo>
                  <a:lnTo>
                    <a:pt x="304800" y="401781"/>
                  </a:lnTo>
                </a:path>
              </a:pathLst>
            </a:custGeom>
            <a:noFill/>
            <a:ln>
              <a:solidFill>
                <a:srgbClr val="0B2EB7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9DAAD2-B643-B93C-C3E5-5BEEB48EF31D}"/>
                </a:ext>
              </a:extLst>
            </p:cNvPr>
            <p:cNvSpPr txBox="1"/>
            <p:nvPr/>
          </p:nvSpPr>
          <p:spPr>
            <a:xfrm>
              <a:off x="4461165" y="4199912"/>
              <a:ext cx="3179618" cy="469359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buClr>
                  <a:prstClr val="white"/>
                </a:buClr>
                <a:buSzTx/>
                <a:buFontTx/>
                <a:buNone/>
                <a:tabLst/>
                <a:defRPr/>
              </a:pPr>
              <a:r>
                <a:rPr lang="ko-KR" altLang="en-US" sz="2000" spc="-80" dirty="0">
                  <a:solidFill>
                    <a:schemeClr val="bg1"/>
                  </a:solidFill>
                  <a:highlight>
                    <a:srgbClr val="0B2EB7"/>
                  </a:highlight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지속적인 개선 사이클의 일부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634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52EE47-77B2-B826-A0FF-31A0C2252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962BE4AF-FDB5-B53E-D1C8-593AC722EA6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0" name="그림 49" descr="블러, 다채로움, 라일락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CF31CB12-35CB-75EF-7226-68B799A2F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76C05AA-0598-EA83-EA1E-576C031151A0}"/>
                </a:ext>
              </a:extLst>
            </p:cNvPr>
            <p:cNvSpPr txBox="1"/>
            <p:nvPr/>
          </p:nvSpPr>
          <p:spPr>
            <a:xfrm>
              <a:off x="804612" y="721417"/>
              <a:ext cx="1737976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ko-KR"/>
              </a:defPPr>
              <a:lvl1pPr>
                <a:defRPr sz="3500">
                  <a:ln>
                    <a:solidFill>
                      <a:schemeClr val="accent1">
                        <a:alpha val="0"/>
                      </a:schemeClr>
                    </a:solidFill>
                  </a:ln>
                  <a:gradFill>
                    <a:gsLst>
                      <a:gs pos="0">
                        <a:srgbClr val="2F91D1"/>
                      </a:gs>
                      <a:gs pos="50500">
                        <a:srgbClr val="379FB9"/>
                      </a:gs>
                      <a:gs pos="100000">
                        <a:srgbClr val="30B085"/>
                      </a:gs>
                    </a:gsLst>
                    <a:lin ang="0" scaled="0"/>
                  </a:gradFill>
                  <a:effectLst>
                    <a:outerShdw dist="63500" dir="2700000" algn="tl" rotWithShape="0">
                      <a:schemeClr val="bg1"/>
                    </a:outerShdw>
                  </a:effectLst>
                  <a:latin typeface="여기어때 잘난체" panose="020B0600000101010101" pitchFamily="50" charset="-127"/>
                  <a:ea typeface="여기어때 잘난체" panose="020B0600000101010101" pitchFamily="50" charset="-127"/>
                </a:defRPr>
              </a:lvl1pPr>
            </a:lstStyle>
            <a:p>
              <a:r>
                <a:rPr lang="ko-KR" altLang="en-US" dirty="0"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rPr>
                <a:t>학습목표</a:t>
              </a:r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FDD88A21-6E1B-BDA3-885A-C7D8694FC33D}"/>
                </a:ext>
              </a:extLst>
            </p:cNvPr>
            <p:cNvGrpSpPr/>
            <p:nvPr/>
          </p:nvGrpSpPr>
          <p:grpSpPr>
            <a:xfrm>
              <a:off x="653938" y="569912"/>
              <a:ext cx="313533" cy="313532"/>
              <a:chOff x="730138" y="582612"/>
              <a:chExt cx="313533" cy="313532"/>
            </a:xfrm>
          </p:grpSpPr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A8251E65-11B0-8131-2CF0-59661EF6C61E}"/>
                  </a:ext>
                </a:extLst>
              </p:cNvPr>
              <p:cNvSpPr/>
              <p:nvPr/>
            </p:nvSpPr>
            <p:spPr>
              <a:xfrm>
                <a:off x="730138" y="582612"/>
                <a:ext cx="122987" cy="313532"/>
              </a:xfrm>
              <a:prstGeom prst="rect">
                <a:avLst/>
              </a:prstGeom>
              <a:solidFill>
                <a:srgbClr val="0B2EB7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70FDE542-EE01-2E43-B12C-D6F1930ACBC2}"/>
                  </a:ext>
                </a:extLst>
              </p:cNvPr>
              <p:cNvSpPr/>
              <p:nvPr/>
            </p:nvSpPr>
            <p:spPr>
              <a:xfrm rot="5400000">
                <a:off x="825411" y="487340"/>
                <a:ext cx="122987" cy="313532"/>
              </a:xfrm>
              <a:prstGeom prst="rect">
                <a:avLst/>
              </a:prstGeom>
              <a:solidFill>
                <a:srgbClr val="1C98E4">
                  <a:alpha val="34902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" name="사각형: 잘린 한쪽 모서리 1">
              <a:extLst>
                <a:ext uri="{FF2B5EF4-FFF2-40B4-BE49-F238E27FC236}">
                  <a16:creationId xmlns:a16="http://schemas.microsoft.com/office/drawing/2014/main" id="{D0AC519F-2991-A34C-CA2E-B10FE4BF2C6F}"/>
                </a:ext>
              </a:extLst>
            </p:cNvPr>
            <p:cNvSpPr/>
            <p:nvPr/>
          </p:nvSpPr>
          <p:spPr>
            <a:xfrm flipH="1" flipV="1">
              <a:off x="838200" y="1886446"/>
              <a:ext cx="1128252" cy="1136154"/>
            </a:xfrm>
            <a:prstGeom prst="snip1Rect">
              <a:avLst>
                <a:gd name="adj" fmla="val 36088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FBF295-BAC5-61F6-2BC5-7E34AF9C4D5D}"/>
                </a:ext>
              </a:extLst>
            </p:cNvPr>
            <p:cNvSpPr txBox="1"/>
            <p:nvPr/>
          </p:nvSpPr>
          <p:spPr>
            <a:xfrm>
              <a:off x="1065109" y="2033563"/>
              <a:ext cx="747320" cy="8617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학습</a:t>
              </a:r>
              <a:endParaRPr lang="en-US" altLang="ko-KR" sz="25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dist="63500" dir="2700000" algn="tl" rotWithShape="0">
                    <a:srgbClr val="022274">
                      <a:alpha val="30000"/>
                    </a:srgbClr>
                  </a:outerShdw>
                </a:effectLst>
                <a:latin typeface="카페24 아네모네" pitchFamily="2" charset="-127"/>
                <a:ea typeface="카페24 아네모네" pitchFamily="2" charset="-127"/>
              </a:endParaRPr>
            </a:p>
            <a:p>
              <a:pPr algn="ctr"/>
              <a:r>
                <a:rPr lang="ko-KR" altLang="en-US" sz="25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dist="63500" dir="2700000" algn="tl" rotWithShape="0">
                      <a:srgbClr val="022274">
                        <a:alpha val="30000"/>
                      </a:srgbClr>
                    </a:outerShdw>
                  </a:effectLst>
                  <a:latin typeface="카페24 아네모네" pitchFamily="2" charset="-127"/>
                  <a:ea typeface="카페24 아네모네" pitchFamily="2" charset="-127"/>
                </a:rPr>
                <a:t>내용</a:t>
              </a:r>
            </a:p>
          </p:txBody>
        </p: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8C88F691-0716-60CC-F44E-6D14133B89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78000"/>
              <a:ext cx="1238250" cy="123825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C06E7E3F-43A5-4C53-4F2A-159653BC0560}"/>
                </a:ext>
              </a:extLst>
            </p:cNvPr>
            <p:cNvCxnSpPr>
              <a:cxnSpLocks/>
            </p:cNvCxnSpPr>
            <p:nvPr/>
          </p:nvCxnSpPr>
          <p:spPr>
            <a:xfrm>
              <a:off x="853125" y="1899460"/>
              <a:ext cx="11338875" cy="0"/>
            </a:xfrm>
            <a:prstGeom prst="line">
              <a:avLst/>
            </a:prstGeom>
            <a:ln w="6350">
              <a:gradFill>
                <a:gsLst>
                  <a:gs pos="25000">
                    <a:srgbClr val="1F3C67">
                      <a:alpha val="20000"/>
                    </a:srgbClr>
                  </a:gs>
                  <a:gs pos="75000">
                    <a:srgbClr val="1F3C67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69BCD6F7-C18C-8DCE-9A45-EF1A45FA23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863315"/>
              <a:ext cx="2857500" cy="2857500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AA5D8198-3727-B136-123C-A2901DD943C3}"/>
                </a:ext>
              </a:extLst>
            </p:cNvPr>
            <p:cNvCxnSpPr>
              <a:cxnSpLocks/>
            </p:cNvCxnSpPr>
            <p:nvPr/>
          </p:nvCxnSpPr>
          <p:spPr>
            <a:xfrm>
              <a:off x="10297185" y="0"/>
              <a:ext cx="1894815" cy="1894815"/>
            </a:xfrm>
            <a:prstGeom prst="line">
              <a:avLst/>
            </a:prstGeom>
            <a:ln w="6350">
              <a:solidFill>
                <a:srgbClr val="1F3C67">
                  <a:alpha val="2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그림 61" descr="스크린샷, 만화 영화, 그래픽, 그래픽 디자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B8264ADA-C7F0-2F62-078C-3041C165E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400"/>
            <a:stretch>
              <a:fillRect/>
            </a:stretch>
          </p:blipFill>
          <p:spPr>
            <a:xfrm>
              <a:off x="536574" y="1524573"/>
              <a:ext cx="558801" cy="643951"/>
            </a:xfrm>
            <a:prstGeom prst="rect">
              <a:avLst/>
            </a:prstGeom>
          </p:spPr>
        </p:pic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B82F4CD4-5F3B-D846-BAC8-2ACFA94D2790}"/>
              </a:ext>
            </a:extLst>
          </p:cNvPr>
          <p:cNvGrpSpPr/>
          <p:nvPr/>
        </p:nvGrpSpPr>
        <p:grpSpPr>
          <a:xfrm>
            <a:off x="2197100" y="2146005"/>
            <a:ext cx="5803900" cy="4132183"/>
            <a:chOff x="2197100" y="2146004"/>
            <a:chExt cx="5803900" cy="5647400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A664979C-FF9A-A450-5B50-57018B0F9651}"/>
                </a:ext>
              </a:extLst>
            </p:cNvPr>
            <p:cNvSpPr/>
            <p:nvPr/>
          </p:nvSpPr>
          <p:spPr>
            <a:xfrm>
              <a:off x="2197100" y="2146004"/>
              <a:ext cx="5803900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08516081-776A-3EB6-8E67-7D2A0047CF51}"/>
                </a:ext>
              </a:extLst>
            </p:cNvPr>
            <p:cNvSpPr/>
            <p:nvPr/>
          </p:nvSpPr>
          <p:spPr>
            <a:xfrm>
              <a:off x="2197100" y="3289004"/>
              <a:ext cx="5803900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CA1E27F4-F26C-30D9-036D-97D4AC84B7F6}"/>
                </a:ext>
              </a:extLst>
            </p:cNvPr>
            <p:cNvSpPr/>
            <p:nvPr/>
          </p:nvSpPr>
          <p:spPr>
            <a:xfrm>
              <a:off x="2197100" y="4432004"/>
              <a:ext cx="5803900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7776E8D4-14B2-1036-5FD6-10A853B947F8}"/>
                </a:ext>
              </a:extLst>
            </p:cNvPr>
            <p:cNvSpPr/>
            <p:nvPr/>
          </p:nvSpPr>
          <p:spPr>
            <a:xfrm>
              <a:off x="2197100" y="2146004"/>
              <a:ext cx="457200" cy="1041696"/>
            </a:xfrm>
            <a:prstGeom prst="rect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1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AB47F018-1A00-FACC-B482-7BC8C091F5D6}"/>
                </a:ext>
              </a:extLst>
            </p:cNvPr>
            <p:cNvSpPr/>
            <p:nvPr/>
          </p:nvSpPr>
          <p:spPr>
            <a:xfrm>
              <a:off x="2197100" y="3289004"/>
              <a:ext cx="457200" cy="1041696"/>
            </a:xfrm>
            <a:prstGeom prst="rect">
              <a:avLst/>
            </a:prstGeom>
            <a:solidFill>
              <a:srgbClr val="644B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2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D26F942-40C9-2697-0B41-2D55DDDC516B}"/>
                </a:ext>
              </a:extLst>
            </p:cNvPr>
            <p:cNvSpPr/>
            <p:nvPr/>
          </p:nvSpPr>
          <p:spPr>
            <a:xfrm>
              <a:off x="2197100" y="4432004"/>
              <a:ext cx="457200" cy="1041696"/>
            </a:xfrm>
            <a:prstGeom prst="rect">
              <a:avLst/>
            </a:prstGeom>
            <a:solidFill>
              <a:srgbClr val="9A5CC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3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283066-1E3D-1DD1-5007-B04D409A201A}"/>
                </a:ext>
              </a:extLst>
            </p:cNvPr>
            <p:cNvSpPr txBox="1"/>
            <p:nvPr/>
          </p:nvSpPr>
          <p:spPr>
            <a:xfrm>
              <a:off x="2937859" y="3469137"/>
              <a:ext cx="3175869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/>
                <a:t>테스트 참가자 선정의 과학</a:t>
              </a:r>
              <a:endParaRPr lang="ko-KR" alt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9D48FA-1A07-66D3-73C8-0545BDCF906E}"/>
                </a:ext>
              </a:extLst>
            </p:cNvPr>
            <p:cNvSpPr txBox="1"/>
            <p:nvPr/>
          </p:nvSpPr>
          <p:spPr>
            <a:xfrm>
              <a:off x="2937859" y="2326137"/>
              <a:ext cx="2807179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/>
                <a:t>테스트 유형의 스펙트럼</a:t>
              </a:r>
              <a:endParaRPr lang="ko-KR" alt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A1FDFB-ED01-CFEF-E5DB-79CE83E4445B}"/>
                </a:ext>
              </a:extLst>
            </p:cNvPr>
            <p:cNvSpPr txBox="1"/>
            <p:nvPr/>
          </p:nvSpPr>
          <p:spPr>
            <a:xfrm>
              <a:off x="2937859" y="4612138"/>
              <a:ext cx="3403496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/>
                <a:t>테스트 시나리오 작성의 기술</a:t>
              </a:r>
              <a:endParaRPr lang="ko-KR" altLang="en-US" dirty="0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5896BABF-D72F-750E-275C-A86C5D141897}"/>
                </a:ext>
              </a:extLst>
            </p:cNvPr>
            <p:cNvSpPr/>
            <p:nvPr/>
          </p:nvSpPr>
          <p:spPr>
            <a:xfrm>
              <a:off x="2197100" y="5602713"/>
              <a:ext cx="5803900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4815F13A-DFDF-4D3A-2CBE-B4151DE7578F}"/>
                </a:ext>
              </a:extLst>
            </p:cNvPr>
            <p:cNvSpPr/>
            <p:nvPr/>
          </p:nvSpPr>
          <p:spPr>
            <a:xfrm>
              <a:off x="2197100" y="5602713"/>
              <a:ext cx="457200" cy="1041696"/>
            </a:xfrm>
            <a:prstGeom prst="rect">
              <a:avLst/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4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C1EF8D8-B607-2BD2-D926-C69EF0FA4386}"/>
                </a:ext>
              </a:extLst>
            </p:cNvPr>
            <p:cNvSpPr txBox="1"/>
            <p:nvPr/>
          </p:nvSpPr>
          <p:spPr>
            <a:xfrm>
              <a:off x="2937859" y="5782846"/>
              <a:ext cx="2339102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/>
                <a:t>데이터 수집 방법론</a:t>
              </a:r>
              <a:endParaRPr lang="ko-KR" altLang="en-US" dirty="0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42C43043-9D67-0377-706D-717C8EDE7556}"/>
                </a:ext>
              </a:extLst>
            </p:cNvPr>
            <p:cNvSpPr/>
            <p:nvPr/>
          </p:nvSpPr>
          <p:spPr>
            <a:xfrm>
              <a:off x="2197100" y="6751708"/>
              <a:ext cx="5803900" cy="104169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1F3C67">
                  <a:alpha val="20000"/>
                </a:srgbClr>
              </a:solidFill>
            </a:ln>
            <a:effectLst>
              <a:outerShdw blurRad="190500" dist="190500" dir="2700000" algn="tl" rotWithShape="0">
                <a:srgbClr val="1F3C67">
                  <a:alpha val="1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59E68AC1-375B-72C9-EC80-7B989C2F910E}"/>
                </a:ext>
              </a:extLst>
            </p:cNvPr>
            <p:cNvSpPr/>
            <p:nvPr/>
          </p:nvSpPr>
          <p:spPr>
            <a:xfrm>
              <a:off x="2197100" y="6751707"/>
              <a:ext cx="457200" cy="1041696"/>
            </a:xfrm>
            <a:prstGeom prst="rect">
              <a:avLst/>
            </a:prstGeom>
            <a:solidFill>
              <a:srgbClr val="644BC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>
                  <a:ln>
                    <a:solidFill>
                      <a:schemeClr val="accent1">
                        <a:shade val="1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스퀘어 네오 Bold" panose="00000800000000000000" pitchFamily="2" charset="-127"/>
                  <a:ea typeface="나눔스퀘어 네오 Bold" panose="00000800000000000000" pitchFamily="2" charset="-127"/>
                </a:rPr>
                <a:t>5</a:t>
              </a:r>
              <a:endParaRPr lang="ko-KR" altLang="en-US" sz="2000" dirty="0">
                <a:ln>
                  <a:solidFill>
                    <a:schemeClr val="accent1">
                      <a:shade val="1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 네오 Bold" panose="00000800000000000000" pitchFamily="2" charset="-127"/>
                <a:ea typeface="나눔스퀘어 네오 Bold" panose="00000800000000000000" pitchFamily="2" charset="-12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9CEB22-74CF-0AF8-E35B-6765A9E8B325}"/>
                </a:ext>
              </a:extLst>
            </p:cNvPr>
            <p:cNvSpPr txBox="1"/>
            <p:nvPr/>
          </p:nvSpPr>
          <p:spPr>
            <a:xfrm>
              <a:off x="2937859" y="6931841"/>
              <a:ext cx="2682145" cy="68142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ko-KR"/>
              </a:defPPr>
              <a:lvl1pPr>
                <a:lnSpc>
                  <a:spcPct val="120000"/>
                </a:lnSpc>
                <a:defRPr sz="2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72087"/>
                  </a:solidFill>
                  <a:effectLst/>
                  <a:latin typeface="카페24 아네모네" pitchFamily="2" charset="-127"/>
                  <a:ea typeface="카페24 아네모네" pitchFamily="2" charset="-127"/>
                </a:defRPr>
              </a:lvl1pPr>
            </a:lstStyle>
            <a:p>
              <a:pPr fontAlgn="base" latinLnBrk="0"/>
              <a:r>
                <a:rPr lang="ko-KR" altLang="en-US" b="1" dirty="0"/>
                <a:t>실전 데이터 분석 사례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69179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5AF6271-0FEB-CF85-DB44-9063410137F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831771" y="762000"/>
            <a:ext cx="8360228" cy="6102220"/>
          </a:xfrm>
          <a:prstGeom prst="rect">
            <a:avLst/>
          </a:prstGeom>
        </p:spPr>
      </p:pic>
      <p:pic>
        <p:nvPicPr>
          <p:cNvPr id="6" name="그림 5" descr="블러, 다채로움, 라일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4E36193-6D5B-455C-E174-6699ACBC8E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69421" y="-269420"/>
            <a:ext cx="4310745" cy="48495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96E105-118A-2935-D94D-579FD91DDF86}"/>
              </a:ext>
            </a:extLst>
          </p:cNvPr>
          <p:cNvSpPr txBox="1"/>
          <p:nvPr/>
        </p:nvSpPr>
        <p:spPr>
          <a:xfrm>
            <a:off x="2187880" y="2529890"/>
            <a:ext cx="781624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 spc="-470" dirty="0">
                <a:ln>
                  <a:solidFill>
                    <a:srgbClr val="1F3C67">
                      <a:alpha val="0"/>
                    </a:srgbClr>
                  </a:solidFill>
                </a:ln>
                <a:blipFill dpi="0" rotWithShape="1">
                  <a:blip r:embed="rId4"/>
                  <a:srcRect/>
                  <a:tile tx="0" ty="-482600" sx="70000" sy="70000" flip="none" algn="ctr"/>
                </a:blipFill>
                <a:latin typeface="카페24 아네모네" pitchFamily="2" charset="-127"/>
                <a:ea typeface="카페24 아네모네" pitchFamily="2" charset="-127"/>
              </a:rPr>
              <a:t>테스트 유형의 스펙트럼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C49B05A-532B-905B-183A-2D1C0B1EFE8D}"/>
              </a:ext>
            </a:extLst>
          </p:cNvPr>
          <p:cNvCxnSpPr/>
          <p:nvPr/>
        </p:nvCxnSpPr>
        <p:spPr>
          <a:xfrm>
            <a:off x="0" y="1894815"/>
            <a:ext cx="12192000" cy="0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9C45FCB1-C4D6-81F2-5C4F-C2F895414D58}"/>
              </a:ext>
            </a:extLst>
          </p:cNvPr>
          <p:cNvCxnSpPr>
            <a:cxnSpLocks/>
          </p:cNvCxnSpPr>
          <p:nvPr/>
        </p:nvCxnSpPr>
        <p:spPr>
          <a:xfrm>
            <a:off x="10297185" y="0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6977BA96-F4FA-B37B-13D7-12B6769C0CD1}"/>
              </a:ext>
            </a:extLst>
          </p:cNvPr>
          <p:cNvCxnSpPr>
            <a:cxnSpLocks/>
          </p:cNvCxnSpPr>
          <p:nvPr/>
        </p:nvCxnSpPr>
        <p:spPr>
          <a:xfrm flipH="1" flipV="1">
            <a:off x="0" y="4963185"/>
            <a:ext cx="1894815" cy="1894815"/>
          </a:xfrm>
          <a:prstGeom prst="line">
            <a:avLst/>
          </a:prstGeom>
          <a:ln w="6350">
            <a:solidFill>
              <a:srgbClr val="1F3C67">
                <a:alpha val="2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7E533642-171D-6AFB-496D-38F59B5774AD}"/>
              </a:ext>
            </a:extLst>
          </p:cNvPr>
          <p:cNvGrpSpPr/>
          <p:nvPr/>
        </p:nvGrpSpPr>
        <p:grpSpPr>
          <a:xfrm>
            <a:off x="5684585" y="0"/>
            <a:ext cx="822830" cy="2306413"/>
            <a:chOff x="5624986" y="-274700"/>
            <a:chExt cx="942028" cy="2640529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E22107A4-F820-3B99-9358-7CE7D3383E31}"/>
                </a:ext>
              </a:extLst>
            </p:cNvPr>
            <p:cNvSpPr/>
            <p:nvPr/>
          </p:nvSpPr>
          <p:spPr>
            <a:xfrm>
              <a:off x="5624986" y="-274700"/>
              <a:ext cx="942028" cy="1698500"/>
            </a:xfrm>
            <a:prstGeom prst="rect">
              <a:avLst/>
            </a:prstGeom>
            <a:solidFill>
              <a:srgbClr val="0B2EB7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사각형: 둥근 위쪽 모서리 22">
              <a:extLst>
                <a:ext uri="{FF2B5EF4-FFF2-40B4-BE49-F238E27FC236}">
                  <a16:creationId xmlns:a16="http://schemas.microsoft.com/office/drawing/2014/main" id="{D7502EDB-5EF8-4F21-13F9-A78145591A78}"/>
                </a:ext>
              </a:extLst>
            </p:cNvPr>
            <p:cNvSpPr/>
            <p:nvPr/>
          </p:nvSpPr>
          <p:spPr>
            <a:xfrm flipV="1">
              <a:off x="5624986" y="1423801"/>
              <a:ext cx="942028" cy="94202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B2E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405D6B2-37AD-8BD3-2674-1C872232B315}"/>
              </a:ext>
            </a:extLst>
          </p:cNvPr>
          <p:cNvSpPr txBox="1"/>
          <p:nvPr/>
        </p:nvSpPr>
        <p:spPr>
          <a:xfrm>
            <a:off x="5692565" y="1593371"/>
            <a:ext cx="50206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alpha val="50000"/>
                  </a:schemeClr>
                </a:solidFill>
                <a:latin typeface="카페24 아네모네에어" pitchFamily="2" charset="-127"/>
                <a:ea typeface="카페24 아네모네에어" pitchFamily="2" charset="-127"/>
              </a:rPr>
              <a:t>0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alpha val="50000"/>
                </a:schemeClr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05C9C5-80E2-2B7F-D973-CAAE9ABD8375}"/>
              </a:ext>
            </a:extLst>
          </p:cNvPr>
          <p:cNvSpPr txBox="1"/>
          <p:nvPr/>
        </p:nvSpPr>
        <p:spPr>
          <a:xfrm>
            <a:off x="6058220" y="1593371"/>
            <a:ext cx="39305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1</a:t>
            </a:r>
            <a:endParaRPr lang="ko-KR" altLang="en-US" sz="36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1FB41B72-34EC-7923-3AB3-BF359F8C3F3D}"/>
              </a:ext>
            </a:extLst>
          </p:cNvPr>
          <p:cNvGrpSpPr/>
          <p:nvPr/>
        </p:nvGrpSpPr>
        <p:grpSpPr>
          <a:xfrm>
            <a:off x="11383566" y="5940745"/>
            <a:ext cx="54768" cy="569116"/>
            <a:chOff x="11737182" y="289245"/>
            <a:chExt cx="54768" cy="569116"/>
          </a:xfrm>
        </p:grpSpPr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7B939906-3EB7-9C0C-3643-F5967DA45E96}"/>
                </a:ext>
              </a:extLst>
            </p:cNvPr>
            <p:cNvSpPr/>
            <p:nvPr/>
          </p:nvSpPr>
          <p:spPr>
            <a:xfrm>
              <a:off x="11737182" y="28924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88D3EF5B-13E3-5A34-473A-7A4A7288A37A}"/>
                </a:ext>
              </a:extLst>
            </p:cNvPr>
            <p:cNvSpPr/>
            <p:nvPr/>
          </p:nvSpPr>
          <p:spPr>
            <a:xfrm>
              <a:off x="11737182" y="458314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839C1673-F14D-3D2A-09BC-606DE135F61B}"/>
                </a:ext>
              </a:extLst>
            </p:cNvPr>
            <p:cNvSpPr/>
            <p:nvPr/>
          </p:nvSpPr>
          <p:spPr>
            <a:xfrm>
              <a:off x="11737182" y="803595"/>
              <a:ext cx="54768" cy="54766"/>
            </a:xfrm>
            <a:prstGeom prst="ellipse">
              <a:avLst/>
            </a:prstGeom>
            <a:solidFill>
              <a:srgbClr val="002373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1394A527-B2BA-C27A-9950-280D9AAF82AD}"/>
              </a:ext>
            </a:extLst>
          </p:cNvPr>
          <p:cNvGrpSpPr/>
          <p:nvPr/>
        </p:nvGrpSpPr>
        <p:grpSpPr>
          <a:xfrm>
            <a:off x="802482" y="378145"/>
            <a:ext cx="54768" cy="569116"/>
            <a:chOff x="895351" y="378145"/>
            <a:chExt cx="54768" cy="569116"/>
          </a:xfrm>
        </p:grpSpPr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469F53A0-9ED9-2355-198B-E4B5A93AE01A}"/>
                </a:ext>
              </a:extLst>
            </p:cNvPr>
            <p:cNvSpPr/>
            <p:nvPr/>
          </p:nvSpPr>
          <p:spPr>
            <a:xfrm>
              <a:off x="895351" y="37814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7BFC96DB-196C-9E0D-8018-3E9DD4AF6CEB}"/>
                </a:ext>
              </a:extLst>
            </p:cNvPr>
            <p:cNvSpPr/>
            <p:nvPr/>
          </p:nvSpPr>
          <p:spPr>
            <a:xfrm>
              <a:off x="895351" y="547214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9F0C89E3-A1E3-3BAB-7477-5A71C8649D88}"/>
                </a:ext>
              </a:extLst>
            </p:cNvPr>
            <p:cNvSpPr/>
            <p:nvPr/>
          </p:nvSpPr>
          <p:spPr>
            <a:xfrm>
              <a:off x="895351" y="892495"/>
              <a:ext cx="54768" cy="54766"/>
            </a:xfrm>
            <a:prstGeom prst="ellipse">
              <a:avLst/>
            </a:prstGeom>
            <a:solidFill>
              <a:srgbClr val="002373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447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10757-6D90-477D-36A1-8C82F78E2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>
            <a:extLst>
              <a:ext uri="{FF2B5EF4-FFF2-40B4-BE49-F238E27FC236}">
                <a16:creationId xmlns:a16="http://schemas.microsoft.com/office/drawing/2014/main" id="{F75FCDB1-BC81-63D6-2065-9A6D2E82456C}"/>
              </a:ext>
            </a:extLst>
          </p:cNvPr>
          <p:cNvSpPr txBox="1"/>
          <p:nvPr/>
        </p:nvSpPr>
        <p:spPr>
          <a:xfrm>
            <a:off x="778495" y="673792"/>
            <a:ext cx="31665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6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테스트 유형의 스펙트럼</a:t>
            </a:r>
          </a:p>
        </p:txBody>
      </p:sp>
      <p:pic>
        <p:nvPicPr>
          <p:cNvPr id="3" name="그림 2" descr="스크린샷, 만화 영화, 그래픽, 그래픽 디자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DDB8745-466B-8C9B-3E58-F47A90582F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0660" y="1628774"/>
            <a:ext cx="389529" cy="3072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E327B5-D76E-2B1C-BB50-60C66A75903A}"/>
              </a:ext>
            </a:extLst>
          </p:cNvPr>
          <p:cNvSpPr txBox="1"/>
          <p:nvPr/>
        </p:nvSpPr>
        <p:spPr>
          <a:xfrm>
            <a:off x="1134095" y="1593928"/>
            <a:ext cx="422968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3500">
                <a:ln>
                  <a:solidFill>
                    <a:schemeClr val="accent1">
                      <a:alpha val="0"/>
                    </a:schemeClr>
                  </a:solidFill>
                </a:ln>
                <a:gradFill>
                  <a:gsLst>
                    <a:gs pos="0">
                      <a:srgbClr val="2F91D1"/>
                    </a:gs>
                    <a:gs pos="50500">
                      <a:srgbClr val="379FB9"/>
                    </a:gs>
                    <a:gs pos="100000">
                      <a:srgbClr val="30B085"/>
                    </a:gs>
                  </a:gsLst>
                  <a:lin ang="0" scaled="0"/>
                </a:gradFill>
                <a:effectLst>
                  <a:outerShdw dist="63500" dir="2700000" algn="tl" rotWithShape="0">
                    <a:schemeClr val="bg1"/>
                  </a:outerShdw>
                </a:effectLst>
                <a:latin typeface="여기어때 잘난체" panose="020B0600000101010101" pitchFamily="50" charset="-127"/>
                <a:ea typeface="여기어때 잘난체" panose="020B0600000101010101" pitchFamily="50" charset="-127"/>
              </a:defRPr>
            </a:lvl1pPr>
          </a:lstStyle>
          <a:p>
            <a:r>
              <a:rPr lang="ko-KR" altLang="en-US" sz="2300" spc="-80" dirty="0">
                <a:solidFill>
                  <a:srgbClr val="072087"/>
                </a:solidFill>
                <a:effectLst/>
                <a:latin typeface="카페24 아네모네" pitchFamily="2" charset="-127"/>
                <a:ea typeface="카페24 아네모네" pitchFamily="2" charset="-127"/>
              </a:rPr>
              <a:t>스펙트럼별 사용자 테스트 설계 방법</a:t>
            </a:r>
            <a:endParaRPr lang="en-US" altLang="ko-KR" sz="2300" spc="-80" dirty="0">
              <a:solidFill>
                <a:srgbClr val="072087"/>
              </a:solidFill>
              <a:effectLst/>
              <a:latin typeface="카페24 아네모네" pitchFamily="2" charset="-127"/>
              <a:ea typeface="카페24 아네모네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E62F4-0777-F4A9-ED01-907430406AFA}"/>
              </a:ext>
            </a:extLst>
          </p:cNvPr>
          <p:cNvSpPr txBox="1"/>
          <p:nvPr/>
        </p:nvSpPr>
        <p:spPr>
          <a:xfrm flipH="1">
            <a:off x="3086017" y="5097185"/>
            <a:ext cx="5822456" cy="1142571"/>
          </a:xfrm>
          <a:prstGeom prst="roundRect">
            <a:avLst>
              <a:gd name="adj" fmla="val 50000"/>
            </a:avLst>
          </a:prstGeom>
          <a:gradFill>
            <a:gsLst>
              <a:gs pos="39000">
                <a:srgbClr val="0B2EB7"/>
              </a:gs>
              <a:gs pos="100000">
                <a:srgbClr val="9A5CC8"/>
              </a:gs>
            </a:gsLst>
            <a:lin ang="2700000" scaled="0"/>
          </a:gra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목적에 맞는 방법을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카페24 아네모네" pitchFamily="2" charset="-127"/>
              <a:ea typeface="카페24 아네모네" pitchFamily="2" charset="-127"/>
            </a:endParaRPr>
          </a:p>
          <a:p>
            <a:pPr algn="ctr">
              <a:lnSpc>
                <a:spcPct val="110000"/>
              </a:lnSpc>
            </a:pP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F3CA01"/>
                </a:solidFill>
                <a:latin typeface="카페24 아네모네" pitchFamily="2" charset="-127"/>
                <a:ea typeface="카페24 아네모네" pitchFamily="2" charset="-127"/>
              </a:rPr>
              <a:t>의도적으로 고르는 것</a:t>
            </a:r>
            <a:r>
              <a:rPr lang="ko-KR" altLang="en-US" sz="2400" spc="-8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카페24 아네모네" pitchFamily="2" charset="-127"/>
                <a:ea typeface="카페24 아네모네" pitchFamily="2" charset="-127"/>
              </a:rPr>
              <a:t>이 핵심</a:t>
            </a:r>
            <a:endParaRPr lang="en-US" altLang="ko-KR" sz="2400" spc="-8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FFFF00"/>
              </a:solidFill>
              <a:latin typeface="카페24 아네모네" pitchFamily="2" charset="-127"/>
              <a:ea typeface="카페24 아네모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064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13599</TotalTime>
  <Words>5747</Words>
  <Application>Microsoft Office PowerPoint</Application>
  <PresentationFormat>와이드스크린</PresentationFormat>
  <Paragraphs>534</Paragraphs>
  <Slides>58</Slides>
  <Notes>53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58</vt:i4>
      </vt:variant>
    </vt:vector>
  </HeadingPairs>
  <TitlesOfParts>
    <vt:vector size="66" baseType="lpstr">
      <vt:lpstr>나눔스퀘어 네오 Bold</vt:lpstr>
      <vt:lpstr>나눔스퀘어 네오 Heavy</vt:lpstr>
      <vt:lpstr>나눔스퀘어 네오 Regular</vt:lpstr>
      <vt:lpstr>카페24 아네모네</vt:lpstr>
      <vt:lpstr>카페24 아네모네에어</vt:lpstr>
      <vt:lpstr>Arial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윤호 남</dc:creator>
  <cp:lastModifiedBy>USER</cp:lastModifiedBy>
  <cp:revision>3200</cp:revision>
  <dcterms:created xsi:type="dcterms:W3CDTF">2025-08-10T23:59:04Z</dcterms:created>
  <dcterms:modified xsi:type="dcterms:W3CDTF">2025-11-14T06:04:44Z</dcterms:modified>
</cp:coreProperties>
</file>