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2"/>
  </p:notesMasterIdLst>
  <p:sldIdLst>
    <p:sldId id="272" r:id="rId2"/>
    <p:sldId id="276" r:id="rId3"/>
    <p:sldId id="568" r:id="rId4"/>
    <p:sldId id="373" r:id="rId5"/>
    <p:sldId id="569" r:id="rId6"/>
    <p:sldId id="258" r:id="rId7"/>
    <p:sldId id="261" r:id="rId8"/>
    <p:sldId id="571" r:id="rId9"/>
    <p:sldId id="576" r:id="rId10"/>
    <p:sldId id="575" r:id="rId11"/>
    <p:sldId id="572" r:id="rId12"/>
    <p:sldId id="577" r:id="rId13"/>
    <p:sldId id="578" r:id="rId14"/>
    <p:sldId id="574" r:id="rId15"/>
    <p:sldId id="558" r:id="rId16"/>
    <p:sldId id="559" r:id="rId17"/>
    <p:sldId id="580" r:id="rId18"/>
    <p:sldId id="579" r:id="rId19"/>
    <p:sldId id="581" r:id="rId20"/>
    <p:sldId id="582" r:id="rId21"/>
    <p:sldId id="583" r:id="rId22"/>
    <p:sldId id="560" r:id="rId23"/>
    <p:sldId id="561" r:id="rId24"/>
    <p:sldId id="584" r:id="rId25"/>
    <p:sldId id="585" r:id="rId26"/>
    <p:sldId id="586" r:id="rId27"/>
    <p:sldId id="587" r:id="rId28"/>
    <p:sldId id="562" r:id="rId29"/>
    <p:sldId id="563" r:id="rId30"/>
    <p:sldId id="588" r:id="rId31"/>
    <p:sldId id="589" r:id="rId32"/>
    <p:sldId id="590" r:id="rId33"/>
    <p:sldId id="591" r:id="rId34"/>
    <p:sldId id="564" r:id="rId35"/>
    <p:sldId id="565" r:id="rId36"/>
    <p:sldId id="592" r:id="rId37"/>
    <p:sldId id="593" r:id="rId38"/>
    <p:sldId id="595" r:id="rId39"/>
    <p:sldId id="594" r:id="rId40"/>
    <p:sldId id="596" r:id="rId41"/>
    <p:sldId id="597" r:id="rId42"/>
    <p:sldId id="566" r:id="rId43"/>
    <p:sldId id="567" r:id="rId44"/>
    <p:sldId id="598" r:id="rId45"/>
    <p:sldId id="601" r:id="rId46"/>
    <p:sldId id="602" r:id="rId47"/>
    <p:sldId id="603" r:id="rId48"/>
    <p:sldId id="599" r:id="rId49"/>
    <p:sldId id="604" r:id="rId50"/>
    <p:sldId id="605" r:id="rId51"/>
    <p:sldId id="606" r:id="rId52"/>
    <p:sldId id="600" r:id="rId53"/>
    <p:sldId id="607" r:id="rId54"/>
    <p:sldId id="609" r:id="rId55"/>
    <p:sldId id="610" r:id="rId56"/>
    <p:sldId id="608" r:id="rId57"/>
    <p:sldId id="298" r:id="rId58"/>
    <p:sldId id="611" r:id="rId59"/>
    <p:sldId id="612" r:id="rId60"/>
    <p:sldId id="404" r:id="rId61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933" userDrawn="1">
          <p15:clr>
            <a:srgbClr val="A4A3A4"/>
          </p15:clr>
        </p15:guide>
        <p15:guide id="2" pos="5722" userDrawn="1">
          <p15:clr>
            <a:srgbClr val="A4A3A4"/>
          </p15:clr>
        </p15:guide>
        <p15:guide id="3" pos="597" userDrawn="1">
          <p15:clr>
            <a:srgbClr val="A4A3A4"/>
          </p15:clr>
        </p15:guide>
        <p15:guide id="4" orient="horz" pos="390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2EB7"/>
    <a:srgbClr val="C2CAED"/>
    <a:srgbClr val="05186B"/>
    <a:srgbClr val="072087"/>
    <a:srgbClr val="9A5CC8"/>
    <a:srgbClr val="644BC2"/>
    <a:srgbClr val="4D79CF"/>
    <a:srgbClr val="7A52C4"/>
    <a:srgbClr val="4741BE"/>
    <a:srgbClr val="C5A3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5" autoAdjust="0"/>
    <p:restoredTop sz="68669" autoAdjust="0"/>
  </p:normalViewPr>
  <p:slideViewPr>
    <p:cSldViewPr snapToGrid="0">
      <p:cViewPr varScale="1">
        <p:scale>
          <a:sx n="74" d="100"/>
          <a:sy n="74" d="100"/>
        </p:scale>
        <p:origin x="1740" y="54"/>
      </p:cViewPr>
      <p:guideLst>
        <p:guide orient="horz" pos="1933"/>
        <p:guide pos="5722"/>
        <p:guide pos="597"/>
        <p:guide orient="horz" pos="390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EEB310-8674-483F-929D-C190C8882D8F}" type="datetimeFigureOut">
              <a:rPr lang="ko-KR" altLang="en-US" smtClean="0"/>
              <a:t>2025-10-13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C7B529-AFF3-4E5E-A5AE-5801984EB5FE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2132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244458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677D659-F4B2-4C60-971B-13F5CB76F7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6F9F0D3-C3A5-EB35-021C-B94BBF50FF9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348DF83-2459-DFC8-F6B4-FFEF592B84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 번째 그룹은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자발적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순응자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이들은 이미 문제를 해결하려는 선한 의지와 동기를 가지고 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구체적인 방법을 모르거나 정보가 부족한 사람들입니다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재활용에 적극적으로 참여하고 싶지만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복잡한 플라스틱 분리배출 방법을 몰라 망설이는 시민들이 대표적이죠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이들에게는 처벌이나 보조금이 필요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명확하고 접근하기 쉬운 정보만 제공하면 기꺼이 행동을 바꿀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D00AE7A-9481-198E-8E7C-D07F568730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05428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9B48DC-6FA8-D4A2-A85A-A551487E49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9D49E43-3490-2F6E-C591-A268A1D0AB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A8B4E4C-8B65-42CC-88E0-360B05BFAC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 그룹은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조건부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순응자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계산적 행위자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이들은 정책의 방향에 동의하지만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행동을 바꾸는 데 따르는 비용이나 불편함 때문에 망설이는 사람들입니다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전기차가 친환경적이라는 사실은 알지만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높은 초기 구매 비용 때문에 내연기관차를 선택하는 소비자들이 여기에 해당합니다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이들에게는 정보만으로는 부족합니다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구매 보조금이나 세제 혜택과 같은 결정적인 인센티브를 제공하여 비용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편익의 저울을 기울여 주어야 비로소 움직이기 시작합니다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94D9C9C-25A2-63E2-F610-027BDF0D6E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315412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11FCE3-8224-4075-E490-B09E04A1A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AE7FC32-1E83-7618-6D0F-5187A29B6F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7080E9F-4288-C16C-AE47-4F5079AA2F7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 그룹은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저항자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이들은 정책의 내용을 알면서도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심지어 인센티브가 주어져도 따르지 않는 집단입니다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주로 불법 행위를 통해 더 큰 이익을 얻는 경우가 많죠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폐기물 처리 비용을 아끼기 위해 심야에 산업폐기물을 몰래 투기하는 기업이 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이들을 캠페인이나 보조금으로 설득할 수는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이들에게는 오직 강력한 단속과 처벌이라는 강제력만이 유일한 해결책이 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C7B8D27-2613-6E7F-C569-A5B81B7867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500573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BF265A-7D27-E5DB-7484-D7A84CFDAD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4E51E78-75E5-1656-8725-7341429EBE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7EA5C28-2535-925B-7731-FE9C559A232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이 분석틀을 여러분의 프로젝트에 직접 적용해 볼 시간입니다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 팀이 해결하려는 문제의 핵심 대상은 누구입니까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가령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청년 무관심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문제로 삼았다면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청년들은 정치의 중요성을 몰라서 참여하지 않는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자발적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순응자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아니면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참여할 시간적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경제적 여유가 없는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조건부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순응자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질문에 명확히 답할 수 있을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비로소 여러분은 수많은 정책수단들 가운데 가장 효과적인 도구를 선택할 수 있게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03E7946-9DBE-BE67-1EC8-DAF334A713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1163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35458-0F00-DA99-2995-4F82FE0845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E5471B6-89A9-9F74-0DB5-0B26B196BB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BD3A9C3-2ECF-FAD5-EA5D-EFFFCDDC7CA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우리는 정책 대상에 따라 최적의 수단을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법을 배웠습니다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9D03485-ABDC-7231-C525-8F2C8CCE2F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74341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92E83-1CDB-E795-69E2-E5A3F6AB82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ED00CAE-4624-F5FA-C737-8519C8F5C14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0625C2E-5389-6B9B-6827-EA877D45F1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다음으로는 정책이 실행될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생태계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맥락적 요인을 반드시 고려해야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정책은 결코 진공상태에서 작동하지 않으며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동일한 정책수단이라도 어떤 환경을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만나느냐에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따라 전혀 다른 결과를 낳기 때문입니다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ED88B11-C2DD-B428-DF03-DF576C7DC6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024448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6415F7-A3C3-28A0-3917-63D32AAE4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F6ED1D1-985E-27F9-9817-FAB2C5B2050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6B13410-820F-4E4B-CF97-ED55BEEA6C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먼저 고려해야 할 것은 정치적 환경입니다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정책수단의 선택은 종종 정부의 이념적 성향을 반영합니다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일반적으로 시장을 신뢰하는 보수 정권은 직접적인 규제나 정부 개입보다는 세금 감면과 같은 재정적 인센티브나 시장 기반의 해결책을 선호하는 경향이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시장 실패의 교정과 사회적 형평성 가치를 중시하는 진보 정권은 적극적인 규제나 공공 서비스 직접 공급과 같은 권위 및 조직 수단을 더 선호하는 경향을 보이죠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아무리 좋은 정책이라도 국민적 여론의 지지를 얻지 못하면 정치적 부담으로 작용하여 지속되기 어렵습니다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29F4E31-392D-D0E2-D53B-D5ADDD3A34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839391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FD8281D-EFD8-8CA5-A9E9-892E66581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0725259-BC28-6A6B-96A2-A3198BF264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C3C7478-3BF6-DB60-46E7-C92200822C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경제적 여건은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정책수단 선택의 가장 현실적인 제약 조건이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1997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IMF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외환위기 당시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 사회는 실업과 빈곤이라는 극심한 고통을 겪었지만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정부는 국가 부도를 막기 위해 긴축재정을 펼쳐야 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복지 지출을 늘리는 재정 수단을 사용하고 싶어도 그럴 재정적 여력이 전혀 없었던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2020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 코로나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팬데믹이라는 또 다른 위기 상황에서는 어땠습니까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정부는 확장 재정을 통해 무려 다섯 차례에 걸쳐 전 국민 또는 선별적으로 재난지원금을 지급했습니다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위기의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성격뿐만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그것을 감당할 수 있는 국가의 경제적 체력이 정책수단 선택의 폭을 결정한다는 것을 명확히 보여줍니다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8510DA2-45D3-D170-DD23-2713DAB71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717814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51BAAA-B581-2BE7-9AB5-6E856C69D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4BA89F4-D0D9-3B7D-BD82-CDDA68E015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1B65980-37FC-7C75-6554-6A7B273A9D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번째는 눈에 잘 보이지 않지만 매우 중요한 사회문화적 배경입니다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정부에 대한 신뢰 수준이 매우 높은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스웨덴이나 덴마크 같은 북유럽 국가에서는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정부가 어떤 캠페인을 하거나 정보를 제공하면 시민들이 높은 순응도를 보입니다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정보 수단 하나만으로도 큰 효과를 거둘 수 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정부에 대한 불신이 깊은 사회에서는 같은 캠페인을 벌여도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정부가 또 무언가 숨기는 것이 아니냐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냉소적인 반응에 부딪힐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 사회의 경우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신뢰는 분야별로 매우 다르게 나타납니다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K-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방역 당시 질병관리청에 보낸 압도적인 신뢰가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부동산 정책에 대한 깊은 불신과 공존하는 것이 그 대표적인 예입니다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7B54902-BBB7-B144-4356-5F1D6E0A01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549243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29A7A-8FC7-F33D-7F6D-7349853D7C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D471194-EDEA-D563-82AD-504573C2EC0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D6A382D-21BB-F927-5B0E-D4B20B0282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정책을 집행할 정부의 행정 역량 역시 무시할 수 없는 현실적 제약입니다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아무리 정교하고 이상적인 규제를 설계해도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그것을 현장에서 단속하고 관리할 인력과 전문성이 부족하다면 그저 종이 위의 선언에 그칠 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빅데이터와 인공지능을 활용한 첨단 정책을 도입하고 싶어도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 내에 데이터를 분석하고 시스템을 운영할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전문가가 없다면 실행 자체가 불가능하겠죠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정책의 성공은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아이디어뿐만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아니라 그것을 구현할 수 있는 정부의 실제적인 능력에 크게 좌우됩니다</a:t>
            </a: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8DE348C-F287-3A95-D39B-AE90D39307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7538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앞서 우리는 정부가 사용하는 네 가지 핵심 정책수단과 그 선택 기준에 대해 학습했습니다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94827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2E2FAD-DAB7-654A-6F12-A85850194A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A93F2EC-EFA1-3EAA-091D-A4B98A20A7C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2E79CFE-8E8B-430E-523C-A9BA39654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유능한 정책 설계자는 단 하나의 완벽한 수단을 찾으려 하지 않습니다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마치 현명한 투자자가 자신의 자산을 주식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채권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부동산에 나누어 담아 포트폴리오를 구성하듯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정책수단을 조합하고 동적으로 관리하는 전략적 사고를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D902F91-9705-744A-CEF3-80DE278352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894586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8371A7-BFC3-94CF-3E49-DB075A3288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D8D775D-CE43-7784-6D3C-D52F8408614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CF1BA5E-F1DF-12F6-FA88-23FB1CB0DA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중요한 원칙은 포트폴리오의 균형입니다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유형의 수단 하나에만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하는 것은 매우 위험한 전략입니다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오직 강력한 규제에만 의존하는 정책은 시장의 거센 저항과 규제 회피라는 부작용에 부딪히기 쉽습니다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보조금과 같은 재정적 인센티브에만 의존하면 단기적 효과는 클지 몰라도 막대한 재정 부담으로 인해 지속가능성을 잃게 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캠페인과 같은 부드러운 정보 수단만으로는 실제 행동 변화를 이끌어내는 데 한계가 명확하죠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 각 수단의 장점을 취하고 단점을 보완할 수 있도록 균형 잡힌 조합을 구성하는 것이 기본입니다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39BDFC4-4065-6F5E-290A-9D31F41F16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2337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355F2-12F4-81DA-4471-CF80239974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8BE4BDC-A1AE-FA72-BD7D-3B37FDB636D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DC35BC1-F02B-4CC3-4344-AFE5919404D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두 번째는 리스크 분산의 관점입니다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환경은 불확실성으로 가득 차 있기 때문에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선택한 핵심 수단이 예상치 못한 이유로 실패할 경우를 대비한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플랜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코로나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백신 접종 정책이 좋은 예입니다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정부는 초기에 백신의 안전성을 알리는 정보 캠페인을 통해 자발적 참여를 유도했습니다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접종률이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정체되자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접종자에게 다중이용시설 이용 혜택을 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백신패스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인센티브를 도입하여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단계 전략을 펼쳤습니다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하나의 수단이 한계에 부딪혔을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즉시 다음 카드를 꺼내들 수 있도록 여러 대안을 순차적으로 준비해두는 것이 중요합니다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BD5996C-F7B6-0E8B-32CA-9148D1AC82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226495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66DDB5-DC79-33BC-8D33-115684607D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400DBD9-6B95-5BFE-87D6-B9346A4718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DFC0915-320C-741A-30D4-B3602AAB1C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 번째는 단계적 확대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(Phased Scaling)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전략입니다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아무리 좋은 정책이라도 처음부터 전국 단위로 대규모로 시행하는 것은 큰 위험을 수반합니다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특정 지역이나 특정 집단을 대상으로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파일럿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(Pilot)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프로젝트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먼저 시행하여 정책의 효과성과 문제점을 미리 검증하는 지혜가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서울시의 공공자전거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따릉이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처음부터 서울 전역에 도입되지 않았습니다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여의도 등 일부 지역에서 소규모로 시작하여 운영 데이터를 축적하고 시민들의 반응을 살핀 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성공을 바탕으로 점차 서비스 지역을 확대해 나갔습니다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접근은 실패의 비용을 최소화하고 성공의 가능성을 극대화하는 현명한 방법입니다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4C91F4E2-A56A-12CC-1721-7F7D35F418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40562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6A23A6-93CF-4BFA-C354-93FCDCF9EC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6D35EAD8-B335-B48B-BBF2-8554E065FCF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1813C84-7BB8-039B-2B34-879D1FF68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시작만큼이나 중요한 것이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출구전략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(Exit Strategy)'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미리 설계하는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정책은 영원할 수 없으며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시대적 상황이 변하거나 정책 목표가 달성되면 그 역할을 다하고 퇴장해야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위해 법률에 유효기간을 명시하는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일몰제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(Sunset Clause)'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도입하거나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주기적인 성과 평가를 통해 정책의 지속 여부를 결정하는 체계를 마련해야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한번 도입되면 관성적으로 계속 유지되어 국가 재정에 부담을 주는 일부 보조금 정책처럼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한번 시작하면 끝내기 어려운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좀비 정책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되지 않도록 처음부터 정책의 수명주기를 관리하는 시각이 반드시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2B4CE39-3017-542B-E981-C548795BF8E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85352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AE6A3B-AFF5-64B9-F7ED-7C356A9DDF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E9A071A-25F3-2B21-861E-F22E244782C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A330869-CD31-E745-BA49-FAD5AF124A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지금까지 우리는 정책 포트폴리오를 구성하는 전략을 배웠습니다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이제부터는 그 포트폴리오에 담긴 개별 수단들이 서로 만났을 때 어떤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화학 반응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일으키는지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정책수단 간의 상호작용에 대해 깊이 있게 탐구해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정책수단을 단순히 나열하는 것과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그것들을 정교하게 조합하여 시너지를 창출하는 것은 전혀 다른 차원의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EFDEEF4-399B-26EB-C0F7-C242CA0871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29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828286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C02B44-D3CA-F6B7-9BE3-15EB884BA0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0271123-64C9-E7E0-3991-91D6D040C4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3160D5E-A249-78F0-56E3-01FE50B003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이상적인 관계는 보완적 관계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(Complementary)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각기 다른 수단이 서로의 약점을 보완하고 강점을 극대화하여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더하기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이상이 되는 폭발적인 시너지 효과를 만들어내는 경우입니다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금연 정책이 바로 그 교과서적인 예입니다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정부는 금연구역 지정이라는 강력한 규제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(Authority)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수단을 통해 흡연 행위 자체를 물리적으로 압박합니다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규제만으로는 금연을 결심한 사람들의 니코틴 의존 문제를 해결해 줄 수 없죠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바로 이 지점에서 금연 클리닉 상담이나 니코틴 패치 지원과 같은 조직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(Organization)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및 정보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(Nodality)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수단이 결합됩니다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규제를 통해 만들어진 금연 동기에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실질적인 성공 방법을 제공하며 돕는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마치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채찍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당근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아닌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방향 제시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조력자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결합된 정교한 설계입니다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6321420-990C-1990-7F8C-A03CC483C7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957770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E24B78-9457-1E1F-02F1-72624DDC2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CDBE5D39-FF58-8BBC-4430-25A2001266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BFFCAC1E-6600-C57B-61C2-8F9C93A94B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때로는 동일한 정책 목표를 달성하기 위해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서로 다른 경로를 제시하는 대체 관계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(Substitute)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수단들도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탄소 배출량 감축이라는 목표가 좋은 예입니다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정부는 기업들에게 탄소 배출량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톤당 일정 금액의 세금을 부과하는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탄소세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재정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(Treasure)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수단을 도입할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연간 배출 총량을 정해두고 기업들이 그 안에서 배출 권리를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사고팔게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배출권거래제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규제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(Authority)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기반의 시장 메커니즘을 선택할 수도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탄소세는 과세 비율을 고정하여 기업들의 예측 가능성을 높이는 장점이 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배출권거래제는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배출 총량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확실하게 고정하여 감축 목표 달성에 더 직접적인 장점이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결정자는 어떤 방식이 우리 경제 상황과 산업 구조에 더 적합한지 전략적으로 선택해야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DF3402B-91B5-2630-6EC9-82EB3EA17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60661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5B6272-E9CC-FA29-2ED0-34AA8C37E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06B1D1C-403B-5D37-B364-B83B88A17C6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20F2F5E-183E-0988-269C-A396A09089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설계에서 반드시 피해야 할 최악의 경우는 바로 충돌 관계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(Conflicting)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하나의 정책수단이 다른 정책수단의 효과를 정면으로 방해하거나 상쇄시켜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전체적인 정책 실패를 야기하는 상황입니다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농업 정책에서 이러한 모순이 종종 발견됩니다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 부처에서는 식량 안보와 농가 소득 증대를 목표로 쌀 생산량을 늘리는 농가에 보조금을 지급합니다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바로 옆 다른 부처에서는 환경 보호를 목표로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과도한 비료나 농약 사용을 강력하게 규제하고 수질오염 총량제를 도입합니다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농민의 입장에서는 한쪽 발은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엑셀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다른 쪽 발은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브레이크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올려놓은 채 운전하라는 것과 같은 모순적인 신호를 받게 되는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B7DCCEC-986D-E58E-F715-D6AE53CF73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8476227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82031-97C0-8128-570B-06EB47D63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0BCB1C56-7F7F-427D-659C-48EDE4039F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6DF3A923-79A9-16E6-7F6F-FA60C3926C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충돌을 피하기 위한 정책 혼합의 설계 원칙은 명확합니다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첫째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수단이 같은 목표를 향해야 한다는 일관성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(Consistency). 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둘째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수단들 간의 마찰과 부작용을 최소화해야 한다는 조화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(Coherence).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셋째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문제의 다양한 측면을 빠짐없이 다루어야 한다는 포괄성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(Comprehensiveness)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세 가지 원칙을 지킬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비로소 정책은 삐걱거리는 기계가 아닌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잘 조율된 오케스트라처럼 작동할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E65D68F-F930-C2A1-62B3-EAD3E7C743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48312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8ED5F6-5ED1-C44C-12EB-5A3A73D333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9FC63C0-747E-2E21-F1D2-AD8D2C845B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32B6FF9-38A8-BC36-8E20-91456D45AC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정책이라는 건축물을 이루는 튼튼한 기둥들을 하나하나 살펴본 셈이죠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기둥에 대한 지식만으로는 좋은 건축물을 지을 수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5770909-57D8-ECEF-668C-E2E5740459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1201683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42906-CF0A-3659-2FF2-413A098EBE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4650C76-8B9C-D2F9-84B6-8C31FB8557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6C73EE8-6D82-A745-F2D3-B4E357F85B1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지금까지 논의한 정책 설계는 결코 한 번에 끝나는 완결된 청사진이 아닙니다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39EE82C-5C1E-65B1-4407-380F4C3657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503516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0220C4-AACF-9ECF-B848-8BBE6A4C34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CAD6C94-B988-C386-BCE9-C4572F78849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6D164D2-24CD-11BE-7E35-BE41DF8641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오히려 그것은 현실이라는 바다에 처음 띄우는 배와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예기치 못한 파도와 바람을 만나며 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끊임없이 항로를 수정해야만 목적지에 도달할 수 있죠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0CCD447-B00F-49D1-83E8-CA3129DEE7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08858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0BEB10-DA58-3E70-0524-684ECE2C4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1B5B62D-858F-6DD7-5E2B-48705DC1C40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B32D682-03FA-06A6-4771-1AE9EB51F8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이처럼 훌륭한 정책은 한번 만들고 끝나는 정적인 산물이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현실과 끊임없이 상호작용하며 진화하는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살아있는 유기체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가능하게 하는 것이 바로 피드백과 학습 시스템입니다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중요한 첫걸음은 정책 실험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(Policy Experimentation)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을 두려워하지 않는 자세입니다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변수를 완벽하게 예측하고 통제하려는 전통적인 정책 결정 방식은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불확실성이 높은 현대 사회에서 더 이상 유효하지 않습니다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대신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작고 통제된 환경에서 정책 아이디어를 시험해보고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결과를 바탕으로 성공하면 확대하고 실패하면 신속하게 수정하는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과학자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접근이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5368EAF-2434-1A4F-6E84-8813CD14470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166314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3ABF74-DDA7-81C7-E30C-803821C431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55CEEE7-E254-662B-4137-E4657B7A4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F040A24-64FE-631D-A033-05E186BA3B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서울시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올빼미버스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로 불리는 심야버스가 바로 이 정책 실험의 대표적인 성공 사례입니다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2013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서울시는 심야 시간대 시민들의 이동 수요를 확인하기 위해 단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개의 노선으로 파일럿 운행을 시작했습니다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결과는 폭발적이었습니다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빅데이터 분석을 통해 예측했던 것보다 훨씬 더 많은 시민이 이용했고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만족도 또한 매우 높았죠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작은 성공의 증거를 바탕으로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서울시는 자신감을 갖고 노선을 점차 확대하여 현재는 서울 전역을 잇는 핵심적인 심야 교통망으로 자리 잡게 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처음부터 대규모 예산을 투입해 전면적으로 시행했다가 실패했다면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손실은 막대했을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9E7B35F-FE68-2454-7287-94634498E2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4448828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2929C0-DFE1-D34C-3C3B-0DDCA65512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2D9FE1FD-82C7-1929-E8BA-B3F4400313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B2AAE60-6A38-E1DC-85F5-B422516093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실험이 의미를 가지려면 체계적인 성과 모니터링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(Performance Monitoring)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반드시 뒤따라야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경영학의 대가 피터 드러커는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측정할 수 없으면 관리할 수 없다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고 말했습니다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정책에서도 동일하게 적용되는 원칙입니다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정책을 시작하기 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무엇을 성공으로 볼 것인가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명확히 정의하고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이를 측정할 수 있는 핵심성과지표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(KPI)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설정해야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전기차 보급 정책이라면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누적 보급 대수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충전기 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금연 정책이라면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성인 남성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흡연율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명확한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KPI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지표를 주기적으로 추적해야만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정책이 올바른 방향으로 가고 있는지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아니면 수정이 필요한지를 객관적으로 판단할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95A476D-CEF0-D65C-0F07-A836C27A2D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39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735929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1C10C4-24E4-AD51-6F57-FB602BD27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A0D037B-1760-1D85-DA93-CDD068A6C3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FABEAAC-47BE-8ED9-FBA9-6F40006329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데이터를 통해 문제가 확인되었다면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신속한 조정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(Rapid Adjustment)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이루어져야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정책의 실패를 인정하지 않고 기존의 방식을 고수하는 것은 가장 큰 정책 실패입니다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K-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방역은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확진자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수의 증감과 의료 시스템의 여력이라는 데이터를 바탕으로 사회적 거리두기 단계를 수시로 유연하게 조정하며 위기에 대응했습니다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실리콘밸리의 혁신 원칙인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빠르게 실패하고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더 빠르게 학습하라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(Fail Fast, Learn Fast)"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이제 정책 설계의 핵심 원칙이 되었습니다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915DF3A-EC30-08EA-EEB6-E20FAE04CB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723537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05D587-8FF2-3958-229C-932879D3C9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97B0FAA-56D7-FD4D-D91F-7AD3064847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036FC3B-E028-813F-6209-8BA91E40AB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우리가 두려워해야 할 것은 정책의 작은 실패가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실패로부터 아무것도 배우지 못하고 같은 실수를 반복하는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90906FF-40ED-13F1-B333-A2E6D5CDFAC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6525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03A45E-C9E1-0276-BF83-0365D1A9A7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D6EB604-EADF-F97C-DA71-39DDD63400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F65E161-242A-E505-5C7A-F60898899ED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지금까지 우리는 전통적인 정책수단들의 조합과 설계를 다루었습니다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21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세기 기술과 사회의 변화가 정책수단의 지형 자체를 어떻게 바꾸고 있는지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혁신과 미래에 대해 이야기해 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D87F9A9-E0B1-2402-366E-03FC5C91392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34022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9837E0-4E27-A0B3-2CF5-EC0C51345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441D329-0D48-0C7F-F9AD-6290466CA5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C5175A0-FFE6-0F84-8F7B-1C416DB392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가장 먼저 살펴볼 혁신은 인간의 비합리성에 주목한 행동과학이 가져온 선물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(Nudge)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지난번에 자세히 다루었으므로 핵심만 다시 짚어보겠습니다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사람들은 항상 합리적으로 행동한다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전통 경제학의 가정을 뒤집고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우리의 인지적 편향을 역이용하여 강제나 금전적 인센티브 없이도 바람직한 행동을 유도하는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부드러운 개입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핵심은 선택의 자유를 침해하지 않으면서 더 나은 선택을 하도록 옆구리를 쿡 찌르는 것이죠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FA5D98C-22F2-EB86-A89F-D52CDB2731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2373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865CE4-B8BE-3229-6A89-491E6C7324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9ABF78C-9376-490B-65CC-65F809F4B6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8614732-908C-F670-E236-3D432917D4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영국의 세금 납부 독촉장 사례는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힘을 보여주는 고전입니다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.#1 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단순히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세금을 내십시오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라고 명령하는 대신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“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귀하가 사는 지역 주민의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94%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이미 세금을 성실히 납부했습니다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사회적 규범 정보를 추가하는 것만으로 납부율을 극적으로 끌어올렸습니다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처벌에 대한 두려움이 아닌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집단에 소속되고자 하는 인간의 본능을 활용한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5F80EB10-6AEC-EFBB-E3F0-2B87356151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6595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46B8D5-EF0B-F60A-5F0F-6FFE23D3B0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E06445B-B7C4-40A8-FAD1-E797D6876E2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4A4265E-E135-0F08-6CDB-354DAE3C468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이번 수업에서는 정책 설계 현장에서 마주하게 될 핵심적인 질문들에 대한 답을 함께 찾아갈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C6D3FE7-E169-517F-2328-192B991FC3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8311262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F1E47-CB66-FC6C-B383-284C8D5C17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D5D0B0D-8045-2B8E-9565-FCFF89D8B6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9F52502-A354-0E06-8A65-B99AFA5930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한국에서도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지하철 계단에 칼로리 소모량을 표시하여 건강에 대한 즉각적인 보상을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시각화하거나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전기요금 고지서에 이웃집과의 사용량 비교 정보를 제공하여 절약을 유도하는 등 성공적인 사례가 많습니다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BDE8336-96E0-5DA1-0B1E-2F3FD50F213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9445783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AD515-9B22-5928-2134-1F51DCCEC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4CC1126F-814E-9053-3C99-C93BD2A92FD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8443915-E373-4918-B623-8C3F46355B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이 부드러운 개입은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도움인가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조작인가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날카로운 윤리적 질문을 동반합니다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정부가 시민들 자신도 모르는 사이에 그들의 선택을 은밀하게 조종하는 것이 과연 정당하냐는 비판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자유주의적 온정주의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(Libertarian Paternalism)'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에 대한 논쟁이 그것입니다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따라서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활용할 때는 그 목적과 과정이 투명해야 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만능 해결책으로 보기보다는 기존의 전통적 수단들과 결합하여 그 효과를 높이는 보완적 수단으로 활용하는 지혜가 필요합니다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4EC91BC-DDFC-84B8-C0FB-B5D27809E0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1412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CF36D-6B75-BC1A-97C7-28D83A3B5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A4901D02-C636-8D6B-A94A-209788A0D0E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3995A90-A938-E042-DDC0-011CF4A26B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기술은 정책수단의 작동 방식을 근본적으로 바꾸는 혁명을 이끌고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#112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 중심에는 인공지능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(AI)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빅데이터가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과거의 정책이 문제가 발생한 뒤에 대응하는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사후약방문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식이었다면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이제는 데이터를 기반으로 문제가 발생하기 전에 개입하는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예측적 정책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(Predictive Policy)'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가능해졌습니다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서울시가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CCTV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데이터와 유동인구 데이터를 분석하여 범죄 발생 고위험 지역을 예측하고 순찰 경로를 최적화하는 것이 그 예입니다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전기료나 수도료 체납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통신 기록 등의 데이터를 분석하여 사회적으로 고립된 위기 가구를 선제적으로 발굴하는 등 복지 사각지대 해소에도 결정적인 역할을 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6DF5C48-4CBC-356C-AED9-586770A9259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010620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F688C-3949-09D3-3E07-82C2AEB006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6161B72-0269-129F-1738-CAFD1CA807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1064A3CE-4F62-C779-DB9F-E2362844C1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과거의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원 사이즈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핏츠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(One-size-fits-all)’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방식에서 벗어나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개인의 상황과 필요에 맞는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초개인화 맞춤형 서비스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가능해졌습니다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이제 정부는 모든 청년에게 똑같은 일자리 정책을 제공하는 대신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개인의 학력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경력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관심사를 분석하여 가장 적합한 일자리와 교육 프로그램을 자동으로 추천해 줄 수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13B58E7-A3BC-3DED-16D6-557D1659B95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49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3923046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3FF82-1968-4F16-D92E-0B1FA95C4C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14DF52D1-0AAD-06CA-0289-2043A1501E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43A37C4-D682-CA6B-FF7D-48630E2D5E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변화는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플랫폼 정부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(Platform Government)'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라는 개념으로 구체화되고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#!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시민들이 관공서를 방문할 필요 없이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24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시간 언제 어디서든 필요한 서비스를 신청하고 발급받는 시대가 열렸습니다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스마트폰이 신분증이 되는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모바일 운전면허증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전면 시행은 이러한 흐름을 상징적으로 보여줍니다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위변조가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불가능한 블록체인 기술은 부동산 등기나 전자투표 시스템에 적용되어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과정의 투명성과 신뢰를 획기적으로 높일 잠재력을 가지고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endParaRPr lang="en-US" altLang="ko-K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895F4B8-DF8F-020A-25B3-A72C26C6049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7801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97F58-7421-7F6E-3E8B-D472783D70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A5340F8-EAA1-CDD5-4930-6F33031FCB1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DB8B1D0-077A-B43C-208C-656672D91A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물론 이러한 기술 혁신은 심각한 도전 과제를 동반합니다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디지털 기기 사용에 익숙하지 않은 고령층이나 정보 소외계층이 배제되는 디지털 격차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(Digital Divide)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정부가 나의 모든 것을 알고 있다는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빅브라더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출현 가능성과 프라이버시 침해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국가 시스템 전체를 마비시킬 수 있는 사이버 보안의 위협은 우리가 반드시 해결해야 할 과제입니다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060AC82-B35E-55FA-7FD8-1D20B11F2BB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76849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A573E3-11D8-A956-95FE-63E3B41CF4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787A20AF-C3FB-E0A8-9248-7E575FF7B6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3DE260E-65E4-628A-435A-23BAD8F62A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그렇다면 미래의 정책수단은 어떤 모습으로 진화하게 될까요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핵심 키워드는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’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참여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569F840-AA81-AAC5-3EE4-507F76209B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7911170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791A65-5484-8A8C-EF02-7D6FE32855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CB4E014-FE9C-18E9-86C4-E3045C18DC9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FAED001-B04E-6C2C-5082-1128D450F3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정부가 모든 것을 계획하고 집행하는 하향식 모델에서 벗어나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시민과 전문가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현장이 함께 정책을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만들어나가는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(Policy Lab)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과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리빙랩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(Living Lab)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확산되고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정책을 실험실에서 완성하는 것이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실제 삶의 현장에서 시민들과 함께 프로토타입을 만들고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시험하고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개선해나가는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방식입니다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2E09897-FC78-B6DA-1D11-5AF83BAAC1D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440492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FED981-70CF-AB68-C311-235B41B48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E9F901D-999D-80CB-6098-2C215CE08E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BA5E19C-AB7C-56FC-7B8C-2AC56C786B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또한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새로운 기술과 서비스가 낡은 규제에 발목 잡히지 않도록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일정 기간 동안 규제를 면제하거나 유예해주는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규제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샌드박스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(Regulatory Sandbox)'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는 혁신의 안전한 시험장이 되고 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코로나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시기 한시적으로 허용되었던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비대면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원격의료나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타다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와 같은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모빌리티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서비스가 바로 이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샌드박스를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통해 그 가능성을 증명한 대표적인 사례입니다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C593F8E-3061-0679-48D7-94EBF59688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095518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0862B0-2D34-EE9F-8078-78384B065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902B5F7B-21EC-3332-1540-1DC896ADD7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4B09E038-8107-AA03-8B90-09AFD32E5C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흐름을 종합해 볼 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미래 정책수단의 방향은 명확합니다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문제가 터진 뒤 대응하는 것이 아니라 예방적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(Preventive)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모든 사람에게 똑같이 적용하는 것이 아니라 맞춤형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(Personalized)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정부가 독점하는 것이 아니라 참여적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(Participatory)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#4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직관이 아닌 증거기반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(Evidence-based)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으로 진화할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5D47DD3-3BFB-4839-181C-0578456DA8C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16434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0364FE-37EB-99F1-8EDC-4C3F52DED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829DB3E-CDEB-740B-4C48-0AE47344C2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95F1E0C1-951F-2375-3DC9-FEDD573658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우리는 먼저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진단과 처방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문제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해결하려는 문제의 핵심 원인과 정책 대상의 특성에 따라 가장 효과적인 수단이 어떻게 달라지는지를 탐구합니다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이어서 여러 정책수단을 어떻게 조합해야 시너지를 만들 수 있는지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반대로 서로 충돌하는 최악의 조합은 어떻게 피할 수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있는지와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같은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조합과 조율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문제를 다룰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혁신과 미래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관점에서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넛지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인공지능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빅데이터와 같은 새로운 도구들이 기존의 정책 설계 방식을 어떻게 바꾸고 있으며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미래의 정책 디자이너인 우리는 무엇을 준비해야 하는지를 논의하며 마무리하겠습니다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514B02F-6D8D-76D8-EDD0-F94CB354D45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3855003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C09CF-B478-8049-AD71-1B26E8CB4D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8952260A-B7D3-7FD0-51A4-D493B2A6B8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71C49750-4E7B-1D43-6BEA-9EA9DB528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마지막으로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기후변화나 팬데믹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글로벌 공급망 위기처럼 더 이상 한 국가의 노력만으로는 해결할 수 없는 문제들이 증가함에 따라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#@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국가 간 규제를 조화시키고 공동의 데이터 플랫폼을 구축하는 등 글로벌 협력 자체가 가장 중요한 정책수단이 되는 시대가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871A13B6-819D-ACBD-0AE2-6A90B77CBB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40489767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우리는 정책수단을 진단하고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조합하고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혁신하는 정책 과정을 함께 탐험했습니다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문제의 원인과 대상을 분석하여 최적의 수단을 처방하는 법을 배웠고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 수단들이 만나 만들어내는 시너지와 충돌의 화학을 이해했으며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기술이 열어가는 정책의 미래까지 조망했습니다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14105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DA64B7-1C31-7BB3-25D8-5E4E100C75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BFE0EC2-1641-649F-99A0-2D49548D430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8F243E45-8FE4-16DE-5191-39CB18279E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수업을 마치며 오늘 배운 모든 것을 관통하는 핵심 메시지 하나를 드리고자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"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미래의 유능한 정책 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자이너는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한 편의 훌륭한 영화를 만드는 영화감독과 같습니다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."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DD5A8629-E8BF-B22C-26A9-9D28CBC1EC1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4532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551201-FA2B-4776-0B76-87E76CB7A6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DF631E4-97F0-7B91-1D62-535DDCC0FD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C5DA39CD-795B-5C37-7905-BE36A57E43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단 하나의 장르만 고집하는 감독이 아니라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정보라는 감동적인 시나리오와 대사로 관객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의 마음을 움직이고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권위라는 정교한 연출과 편집으로 극의 긴장감과 질서를 만들며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재정이라는 막대한 제작비와 화려한 특수효과로 영화의 완성도를 높이고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조직이라는 최고의 배우와 스태프들을 통해 이 모든 비전을 스크린에 구현해내는 총감독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그리고 사회문제라는 어려운 주제를 놓고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모든 요소를 조화롭게 활용하여 관객들에게 깊은 울림과 변화를 주는 최고의 작품을 만들어내는 사람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그것이 바로 앞으로 여러분이 되어야 할 모습입니다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EAFDAB49-1984-E0B7-3522-288FD4BCAA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59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3476266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558918-4FDA-7CFF-FB5B-667F4793F7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DC0D57F1-C0E2-59C2-B82B-B4FF943FCF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A47B2C95-985A-3EE0-59DC-7B373513138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오늘 긴 시간 동안 고생 많으셨습니다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여러분이 만들어낼 멋진 작품을 기대하며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수업에서 뵙겠습니다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EADE391-0E02-A288-1173-3BAE3999DB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60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844711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정책수단을 선택하는 전략적 사고의 첫 단계로 우리는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문제의 핵심 원인이 무엇인지 진단해야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291962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C5F741-9C3A-FF5A-549B-D7112536B5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3AA96AF0-9DCB-1B89-CA37-5C7EEFA358B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DDEC3A77-04F6-076A-C90B-7ACA7F2906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만약 문제의 원인이 단순히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몰라서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발생하는 정보의 부족에 있다면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처방은 명확합니다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(Nodality)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수단을 </a:t>
            </a:r>
            <a:r>
              <a:rPr lang="ko-KR" alt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사용해야죠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시민들이 올바른 손 씻기 방법을 몰라 감염병이 확산된다면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처벌이나 보조금이 아니라 올바른 방법을 알려주는 교육 캠페인이 가장 효과적인 해결책이 될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FF5819CE-C991-DBAC-BD5D-D30280B64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293282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4BEBB2-3CAD-8C5A-6912-54B4B614C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17BF50D-1639-3638-718E-502C04BD9C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9E7B07C-9E0A-6B95-57AC-DDF5DF6341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하지만 기업이 환경오염의 위험성을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알면서도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비용 절감을 위해 오염물질을 배출하는 경우는 어떨까요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? 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이는 정보 부족이 아닌 시장의 실패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(Market Failure),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즉 외부효과가 가격에 반영되지 않는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이런 상황에서는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#2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규제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(Authority)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를 통해 배출 총량을 강제하거나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오염물질에 세금을 부과하는 재정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(Treasure)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수단을 통해 그 사회적 비용을 기업이 직접 부담하게 만들어야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BE960463-3705-441F-FE14-C4348CBB04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7867648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BBAE2-4D6B-7FEA-0FD3-D2B790286D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F123AD0C-E8E3-1247-3467-8DFD6F9928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F82902E-C594-37DB-B0EB-E1CBC94AEF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fontAlgn="base" latinLnBrk="0"/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#1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때로는 시장 자체가 존재하지 않아 문제가 발생하기도 합니다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#!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예를 들어 수익성이 낮다는 이유로 민간 병원이 들어서지 않는 도서 산간 지역의 필수의료 공백은 공공재 부족의 문제입니다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#2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이때는 정부가 직접 공공병원을 짓거나 공중보건의를 파견하는 조직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(Organization)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수단을 통해 직접 서비스를 공급하는 것 외에는 대안이 없습니다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#3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문제 원인 진단만큼 중요한 것은 그 정책의 영향을 받게 될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정책 대상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'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 누구인지 정밀하게 분석하는 것입니다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이러한 대상을 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ko-KR" alt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가지 그룹으로 나눠보겠습니다</a:t>
            </a:r>
            <a:r>
              <a:rPr lang="en-US" altLang="ko-KR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ko-KR" alt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D32E1D0-9C72-5D2D-9279-1D72F8911FA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5C7B529-AFF3-4E5E-A5AE-5801984EB5FE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533133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613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id="{3EEF4808-3EB3-70C1-1E03-B5FF9D6B0F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91" y="1476"/>
            <a:ext cx="12293599" cy="1217003"/>
          </a:xfrm>
          <a:prstGeom prst="rect">
            <a:avLst/>
          </a:prstGeom>
        </p:spPr>
      </p:pic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8C747F7-9804-B31E-542F-53F2E6C66C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89BF23B-7CC1-5604-44FD-A553A293AE11}"/>
              </a:ext>
            </a:extLst>
          </p:cNvPr>
          <p:cNvGrpSpPr/>
          <p:nvPr userDrawn="1"/>
        </p:nvGrpSpPr>
        <p:grpSpPr>
          <a:xfrm>
            <a:off x="635561" y="291960"/>
            <a:ext cx="1818409" cy="413683"/>
            <a:chOff x="635561" y="291960"/>
            <a:chExt cx="1818409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011B703D-F672-1F33-1385-797AFEDFD93E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E4A80A57-3C6F-008A-FFC2-D841C44A048D}"/>
                </a:ext>
              </a:extLst>
            </p:cNvPr>
            <p:cNvSpPr/>
            <p:nvPr/>
          </p:nvSpPr>
          <p:spPr>
            <a:xfrm>
              <a:off x="635561" y="291960"/>
              <a:ext cx="181840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정책수단의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91538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5898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B55D078-2B25-1F64-EB6A-FA3A86D38C0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40C535F-8E89-1FF9-3B15-568A76262857}"/>
              </a:ext>
            </a:extLst>
          </p:cNvPr>
          <p:cNvGrpSpPr/>
          <p:nvPr userDrawn="1"/>
        </p:nvGrpSpPr>
        <p:grpSpPr>
          <a:xfrm>
            <a:off x="635561" y="291960"/>
            <a:ext cx="1818409" cy="413683"/>
            <a:chOff x="635561" y="291960"/>
            <a:chExt cx="1818409" cy="413683"/>
          </a:xfrm>
        </p:grpSpPr>
        <p:sp>
          <p:nvSpPr>
            <p:cNvPr id="4" name="자유형: 도형 3">
              <a:extLst>
                <a:ext uri="{FF2B5EF4-FFF2-40B4-BE49-F238E27FC236}">
                  <a16:creationId xmlns:a16="http://schemas.microsoft.com/office/drawing/2014/main" id="{BC1835A5-09A6-0BBF-B6C5-B0FA3FFF1B60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6BA8B158-DBE6-CAF4-A08D-E64F661016DD}"/>
                </a:ext>
              </a:extLst>
            </p:cNvPr>
            <p:cNvSpPr/>
            <p:nvPr/>
          </p:nvSpPr>
          <p:spPr>
            <a:xfrm>
              <a:off x="635561" y="291960"/>
              <a:ext cx="181840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정책수단의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6207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그림 112" descr="스크린샷, 어둠, 블루, 우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5244B76-ED28-20E7-A34C-8E5F0EB4B5C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819400"/>
            <a:ext cx="12192000" cy="4038600"/>
          </a:xfrm>
          <a:prstGeom prst="rect">
            <a:avLst/>
          </a:prstGeom>
        </p:spPr>
      </p:pic>
      <p:sp>
        <p:nvSpPr>
          <p:cNvPr id="6" name="직사각형 5">
            <a:extLst>
              <a:ext uri="{FF2B5EF4-FFF2-40B4-BE49-F238E27FC236}">
                <a16:creationId xmlns:a16="http://schemas.microsoft.com/office/drawing/2014/main" id="{72F5E34B-F838-1B32-A888-5A21443A0930}"/>
              </a:ext>
            </a:extLst>
          </p:cNvPr>
          <p:cNvSpPr/>
          <p:nvPr userDrawn="1"/>
        </p:nvSpPr>
        <p:spPr>
          <a:xfrm>
            <a:off x="-101600" y="-1"/>
            <a:ext cx="12293600" cy="1201547"/>
          </a:xfrm>
          <a:prstGeom prst="rect">
            <a:avLst/>
          </a:prstGeom>
          <a:gradFill>
            <a:gsLst>
              <a:gs pos="16000">
                <a:srgbClr val="0B2EB7">
                  <a:alpha val="0"/>
                </a:srgbClr>
              </a:gs>
              <a:gs pos="100000">
                <a:srgbClr val="0B2EB7">
                  <a:alpha val="700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9" name="그림 8" descr="블러, 다채로움, 스크린샷, 빛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F6D9D54-EBEE-3EA0-06E2-13518C3CB5B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298"/>
          <a:stretch>
            <a:fillRect/>
          </a:stretch>
        </p:blipFill>
        <p:spPr>
          <a:xfrm>
            <a:off x="0" y="0"/>
            <a:ext cx="12192000" cy="69469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4241800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0CB4EA0-3B1C-8AB3-D97E-C0EEF1A2524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1C622705-C33C-53E5-6469-4E33B96C86C8}"/>
              </a:ext>
            </a:extLst>
          </p:cNvPr>
          <p:cNvGrpSpPr/>
          <p:nvPr userDrawn="1"/>
        </p:nvGrpSpPr>
        <p:grpSpPr>
          <a:xfrm>
            <a:off x="635561" y="291960"/>
            <a:ext cx="1818409" cy="413683"/>
            <a:chOff x="635561" y="291960"/>
            <a:chExt cx="1818409" cy="413683"/>
          </a:xfrm>
        </p:grpSpPr>
        <p:sp>
          <p:nvSpPr>
            <p:cNvPr id="10" name="자유형: 도형 9">
              <a:extLst>
                <a:ext uri="{FF2B5EF4-FFF2-40B4-BE49-F238E27FC236}">
                  <a16:creationId xmlns:a16="http://schemas.microsoft.com/office/drawing/2014/main" id="{BA5CBAB5-81A8-675B-ACDC-CFEA7493CC02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사각형: 둥근 모서리 10">
              <a:extLst>
                <a:ext uri="{FF2B5EF4-FFF2-40B4-BE49-F238E27FC236}">
                  <a16:creationId xmlns:a16="http://schemas.microsoft.com/office/drawing/2014/main" id="{2DE36B6E-BF08-5EA9-95DE-258B55EA8C4B}"/>
                </a:ext>
              </a:extLst>
            </p:cNvPr>
            <p:cNvSpPr/>
            <p:nvPr/>
          </p:nvSpPr>
          <p:spPr>
            <a:xfrm>
              <a:off x="635561" y="291960"/>
              <a:ext cx="181840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정책수단의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9705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그림 42" descr="야외, 수평선, 자연, 물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DD45F26-0A2F-1696-A477-E4EEEF54771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그림 6" descr="일렉트릭 블루, 블루, 자연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498865-8AE2-F892-DDE3-E5340C2BB35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-1" y="0"/>
            <a:ext cx="1205803" cy="1205803"/>
          </a:xfrm>
          <a:prstGeom prst="rtTriangle">
            <a:avLst/>
          </a:prstGeom>
        </p:spPr>
      </p:pic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9111653A-610A-39BB-5E60-00A81A0E83A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582400" y="584096"/>
            <a:ext cx="609705" cy="60970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88F47F6A-4ACA-E998-8093-161B9491A348}"/>
              </a:ext>
            </a:extLst>
          </p:cNvPr>
          <p:cNvCxnSpPr>
            <a:cxnSpLocks/>
          </p:cNvCxnSpPr>
          <p:nvPr userDrawn="1"/>
        </p:nvCxnSpPr>
        <p:spPr>
          <a:xfrm>
            <a:off x="0" y="1216822"/>
            <a:ext cx="12192000" cy="0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5C38F10D-B1B5-A271-8F37-E964D2B6EED5}"/>
              </a:ext>
            </a:extLst>
          </p:cNvPr>
          <p:cNvCxnSpPr>
            <a:cxnSpLocks/>
          </p:cNvCxnSpPr>
          <p:nvPr userDrawn="1"/>
        </p:nvCxnSpPr>
        <p:spPr>
          <a:xfrm flipH="1">
            <a:off x="266698" y="0"/>
            <a:ext cx="1219203" cy="1219203"/>
          </a:xfrm>
          <a:prstGeom prst="line">
            <a:avLst/>
          </a:prstGeom>
          <a:ln w="6350">
            <a:solidFill>
              <a:srgbClr val="1F3C67">
                <a:alpha val="3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9D51B65-B2DB-1A86-5878-E326A6D906C8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9641A0D-096C-E6AE-2137-8DAAA4BF6FA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6F3BCF8A-4D24-E20C-821A-DDAA4B27DEBD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AB325B90-C8E5-6760-5EE4-6107EEBDDCFC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2" name="그림 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188C506-B8A7-B343-290B-1DA4A183FA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  <p:grpSp>
        <p:nvGrpSpPr>
          <p:cNvPr id="6" name="그룹 5">
            <a:extLst>
              <a:ext uri="{FF2B5EF4-FFF2-40B4-BE49-F238E27FC236}">
                <a16:creationId xmlns:a16="http://schemas.microsoft.com/office/drawing/2014/main" id="{61C322C0-9C21-23E3-E88A-E47CECA5C5F5}"/>
              </a:ext>
            </a:extLst>
          </p:cNvPr>
          <p:cNvGrpSpPr/>
          <p:nvPr userDrawn="1"/>
        </p:nvGrpSpPr>
        <p:grpSpPr>
          <a:xfrm>
            <a:off x="635561" y="291960"/>
            <a:ext cx="1818409" cy="413683"/>
            <a:chOff x="635561" y="291960"/>
            <a:chExt cx="1818409" cy="413683"/>
          </a:xfrm>
        </p:grpSpPr>
        <p:sp>
          <p:nvSpPr>
            <p:cNvPr id="8" name="자유형: 도형 7">
              <a:extLst>
                <a:ext uri="{FF2B5EF4-FFF2-40B4-BE49-F238E27FC236}">
                  <a16:creationId xmlns:a16="http://schemas.microsoft.com/office/drawing/2014/main" id="{81C56629-1CDC-93C9-585F-A931976F8DED}"/>
                </a:ext>
              </a:extLst>
            </p:cNvPr>
            <p:cNvSpPr/>
            <p:nvPr/>
          </p:nvSpPr>
          <p:spPr>
            <a:xfrm>
              <a:off x="659728" y="504826"/>
              <a:ext cx="268784" cy="200817"/>
            </a:xfrm>
            <a:custGeom>
              <a:avLst/>
              <a:gdLst>
                <a:gd name="connsiteX0" fmla="*/ 0 w 481013"/>
                <a:gd name="connsiteY0" fmla="*/ 0 h 280988"/>
                <a:gd name="connsiteX1" fmla="*/ 280988 w 481013"/>
                <a:gd name="connsiteY1" fmla="*/ 280988 h 280988"/>
                <a:gd name="connsiteX2" fmla="*/ 481013 w 481013"/>
                <a:gd name="connsiteY2" fmla="*/ 80963 h 280988"/>
                <a:gd name="connsiteX3" fmla="*/ 0 w 481013"/>
                <a:gd name="connsiteY3" fmla="*/ 0 h 280988"/>
                <a:gd name="connsiteX0" fmla="*/ 0 w 519330"/>
                <a:gd name="connsiteY0" fmla="*/ 0 h 231722"/>
                <a:gd name="connsiteX1" fmla="*/ 319305 w 519330"/>
                <a:gd name="connsiteY1" fmla="*/ 231722 h 231722"/>
                <a:gd name="connsiteX2" fmla="*/ 519330 w 519330"/>
                <a:gd name="connsiteY2" fmla="*/ 31697 h 231722"/>
                <a:gd name="connsiteX3" fmla="*/ 0 w 519330"/>
                <a:gd name="connsiteY3" fmla="*/ 0 h 231722"/>
                <a:gd name="connsiteX0" fmla="*/ 0 w 519330"/>
                <a:gd name="connsiteY0" fmla="*/ 0 h 346672"/>
                <a:gd name="connsiteX1" fmla="*/ 198880 w 519330"/>
                <a:gd name="connsiteY1" fmla="*/ 346672 h 346672"/>
                <a:gd name="connsiteX2" fmla="*/ 519330 w 519330"/>
                <a:gd name="connsiteY2" fmla="*/ 31697 h 346672"/>
                <a:gd name="connsiteX3" fmla="*/ 0 w 519330"/>
                <a:gd name="connsiteY3" fmla="*/ 0 h 346672"/>
                <a:gd name="connsiteX0" fmla="*/ 0 w 606911"/>
                <a:gd name="connsiteY0" fmla="*/ 0 h 461622"/>
                <a:gd name="connsiteX1" fmla="*/ 286461 w 606911"/>
                <a:gd name="connsiteY1" fmla="*/ 461622 h 461622"/>
                <a:gd name="connsiteX2" fmla="*/ 606911 w 606911"/>
                <a:gd name="connsiteY2" fmla="*/ 146647 h 461622"/>
                <a:gd name="connsiteX3" fmla="*/ 0 w 606911"/>
                <a:gd name="connsiteY3" fmla="*/ 0 h 461622"/>
                <a:gd name="connsiteX0" fmla="*/ 0 w 617857"/>
                <a:gd name="connsiteY0" fmla="*/ 0 h 461622"/>
                <a:gd name="connsiteX1" fmla="*/ 286461 w 617857"/>
                <a:gd name="connsiteY1" fmla="*/ 461622 h 461622"/>
                <a:gd name="connsiteX2" fmla="*/ 617857 w 617857"/>
                <a:gd name="connsiteY2" fmla="*/ 124752 h 461622"/>
                <a:gd name="connsiteX3" fmla="*/ 0 w 617857"/>
                <a:gd name="connsiteY3" fmla="*/ 0 h 4616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17857" h="461622">
                  <a:moveTo>
                    <a:pt x="0" y="0"/>
                  </a:moveTo>
                  <a:lnTo>
                    <a:pt x="286461" y="461622"/>
                  </a:lnTo>
                  <a:lnTo>
                    <a:pt x="617857" y="12475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F8D004D5-0E49-CD90-5C91-BD87E8066CB5}"/>
                </a:ext>
              </a:extLst>
            </p:cNvPr>
            <p:cNvSpPr/>
            <p:nvPr/>
          </p:nvSpPr>
          <p:spPr>
            <a:xfrm>
              <a:off x="635561" y="291960"/>
              <a:ext cx="1818409" cy="28131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88900" dist="889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216000" tIns="0" rIns="216000" bIns="0" rtlCol="0" anchor="ctr">
              <a:spAutoFit/>
            </a:bodyPr>
            <a:lstStyle/>
            <a:p>
              <a:r>
                <a:rPr lang="ko-KR" altLang="en-US" sz="1300" spc="-7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정책수단의 이해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54563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0F10D-5BCA-EC72-08A9-6A051E9292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6F08442-FAEE-2429-A127-79BA523ECB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B6BC533-0C69-58BA-EDE4-DD21CBF45C0A}"/>
              </a:ext>
            </a:extLst>
          </p:cNvPr>
          <p:cNvCxnSpPr/>
          <p:nvPr userDrawn="1"/>
        </p:nvCxnSpPr>
        <p:spPr>
          <a:xfrm>
            <a:off x="0" y="13614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사다리꼴 7">
            <a:extLst>
              <a:ext uri="{FF2B5EF4-FFF2-40B4-BE49-F238E27FC236}">
                <a16:creationId xmlns:a16="http://schemas.microsoft.com/office/drawing/2014/main" id="{8150AC52-6D2C-6CF1-5A9A-53DE5D22FE7B}"/>
              </a:ext>
            </a:extLst>
          </p:cNvPr>
          <p:cNvSpPr/>
          <p:nvPr userDrawn="1"/>
        </p:nvSpPr>
        <p:spPr>
          <a:xfrm rot="10800000">
            <a:off x="4532671" y="-1"/>
            <a:ext cx="3126658" cy="422788"/>
          </a:xfrm>
          <a:prstGeom prst="trapezoid">
            <a:avLst>
              <a:gd name="adj" fmla="val 105000"/>
            </a:avLst>
          </a:prstGeom>
          <a:blipFill dpi="0" rotWithShape="1">
            <a:blip r:embed="rId4"/>
            <a:srcRect/>
            <a:tile tx="0" ty="-698500" sx="70000" sy="92000" flip="none" algn="ctr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4" name="사각형: 둥근 모서리 13">
            <a:extLst>
              <a:ext uri="{FF2B5EF4-FFF2-40B4-BE49-F238E27FC236}">
                <a16:creationId xmlns:a16="http://schemas.microsoft.com/office/drawing/2014/main" id="{A6653EE2-26AE-818F-0179-E14744A655F3}"/>
              </a:ext>
            </a:extLst>
          </p:cNvPr>
          <p:cNvSpPr/>
          <p:nvPr userDrawn="1"/>
        </p:nvSpPr>
        <p:spPr>
          <a:xfrm>
            <a:off x="4788312" y="291961"/>
            <a:ext cx="2615378" cy="28131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6350">
            <a:noFill/>
          </a:ln>
          <a:effectLst>
            <a:outerShdw blurRad="88900" dist="889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16000" tIns="0" rIns="216000" bIns="0" rtlCol="0" anchor="ctr">
            <a:spAutoFit/>
          </a:bodyPr>
          <a:lstStyle/>
          <a:p>
            <a:pPr algn="ctr"/>
            <a:r>
              <a:rPr lang="ko-KR" altLang="en-US" sz="1300" spc="-70" dirty="0">
                <a:solidFill>
                  <a:schemeClr val="tx1">
                    <a:lumMod val="95000"/>
                    <a:lumOff val="5000"/>
                  </a:schemeClr>
                </a:solidFill>
                <a:latin typeface="나눔스퀘어 네오 Regular" panose="00000500000000000000" pitchFamily="2" charset="-127"/>
                <a:ea typeface="나눔스퀘어 네오 Regular" panose="00000500000000000000" pitchFamily="2" charset="-127"/>
              </a:rPr>
              <a:t>정책수단의 이해</a:t>
            </a:r>
          </a:p>
        </p:txBody>
      </p:sp>
      <p:cxnSp>
        <p:nvCxnSpPr>
          <p:cNvPr id="3" name="직선 연결선 2">
            <a:extLst>
              <a:ext uri="{FF2B5EF4-FFF2-40B4-BE49-F238E27FC236}">
                <a16:creationId xmlns:a16="http://schemas.microsoft.com/office/drawing/2014/main" id="{375E7125-D16D-2140-A07A-DB78C0E16B86}"/>
              </a:ext>
            </a:extLst>
          </p:cNvPr>
          <p:cNvCxnSpPr>
            <a:cxnSpLocks/>
          </p:cNvCxnSpPr>
          <p:nvPr userDrawn="1"/>
        </p:nvCxnSpPr>
        <p:spPr>
          <a:xfrm flipH="1">
            <a:off x="11414786" y="584096"/>
            <a:ext cx="777319" cy="777319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그룹 3">
            <a:extLst>
              <a:ext uri="{FF2B5EF4-FFF2-40B4-BE49-F238E27FC236}">
                <a16:creationId xmlns:a16="http://schemas.microsoft.com/office/drawing/2014/main" id="{8FF04912-7C69-5FEC-223A-9FB58D6B5729}"/>
              </a:ext>
            </a:extLst>
          </p:cNvPr>
          <p:cNvGrpSpPr/>
          <p:nvPr userDrawn="1"/>
        </p:nvGrpSpPr>
        <p:grpSpPr>
          <a:xfrm>
            <a:off x="11737182" y="289245"/>
            <a:ext cx="54768" cy="569116"/>
            <a:chOff x="11737182" y="289245"/>
            <a:chExt cx="54768" cy="569116"/>
          </a:xfrm>
        </p:grpSpPr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98808CF9-1A7F-28A7-7A8E-454C1901C95D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5F9AA307-5B7C-106A-F83D-891FBF2AC9A7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타원 10">
              <a:extLst>
                <a:ext uri="{FF2B5EF4-FFF2-40B4-BE49-F238E27FC236}">
                  <a16:creationId xmlns:a16="http://schemas.microsoft.com/office/drawing/2014/main" id="{557A0091-3568-5A8F-D0F0-046C48F55F4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pic>
        <p:nvPicPr>
          <p:cNvPr id="12" name="그림 11" descr="텍스트, 스크린샷, 폰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81ECD51-F0B6-8BAB-E5A0-C75C9F1792E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96479" y="156664"/>
            <a:ext cx="1818409" cy="38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0675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77372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4" r:id="rId3"/>
    <p:sldLayoutId id="2147483655" r:id="rId4"/>
    <p:sldLayoutId id="2147483653" r:id="rId5"/>
    <p:sldLayoutId id="2147483656" r:id="rId6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g"/><Relationship Id="rId10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9.jpe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1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7.png"/><Relationship Id="rId4" Type="http://schemas.openxmlformats.org/officeDocument/2006/relationships/image" Target="../media/image1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A778A0B3-1E7B-BA67-CD7D-44BEB415CB1E}"/>
              </a:ext>
            </a:extLst>
          </p:cNvPr>
          <p:cNvGrpSpPr/>
          <p:nvPr/>
        </p:nvGrpSpPr>
        <p:grpSpPr>
          <a:xfrm>
            <a:off x="0" y="0"/>
            <a:ext cx="12192193" cy="6858000"/>
            <a:chOff x="0" y="0"/>
            <a:chExt cx="12192193" cy="6858000"/>
          </a:xfrm>
        </p:grpSpPr>
        <p:pic>
          <p:nvPicPr>
            <p:cNvPr id="118" name="그림 117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D384D913-529E-5D2C-6B3F-3CC87E990C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cxnSp>
          <p:nvCxnSpPr>
            <p:cNvPr id="119" name="직선 연결선 118">
              <a:extLst>
                <a:ext uri="{FF2B5EF4-FFF2-40B4-BE49-F238E27FC236}">
                  <a16:creationId xmlns:a16="http://schemas.microsoft.com/office/drawing/2014/main" id="{54294B0B-5092-7DE8-DE7A-74BA4783919C}"/>
                </a:ext>
              </a:extLst>
            </p:cNvPr>
            <p:cNvCxnSpPr/>
            <p:nvPr/>
          </p:nvCxnSpPr>
          <p:spPr>
            <a:xfrm>
              <a:off x="0" y="1232214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EC6F9B13-5556-AD99-3970-06ADFD4184B7}"/>
                </a:ext>
              </a:extLst>
            </p:cNvPr>
            <p:cNvCxnSpPr/>
            <p:nvPr/>
          </p:nvCxnSpPr>
          <p:spPr>
            <a:xfrm>
              <a:off x="0" y="3790982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직선 연결선 120">
              <a:extLst>
                <a:ext uri="{FF2B5EF4-FFF2-40B4-BE49-F238E27FC236}">
                  <a16:creationId xmlns:a16="http://schemas.microsoft.com/office/drawing/2014/main" id="{03AD25B7-B7CD-0055-65F7-604048DD2927}"/>
                </a:ext>
              </a:extLst>
            </p:cNvPr>
            <p:cNvCxnSpPr/>
            <p:nvPr/>
          </p:nvCxnSpPr>
          <p:spPr>
            <a:xfrm>
              <a:off x="0" y="4410107"/>
              <a:ext cx="12192000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직선 연결선 121">
              <a:extLst>
                <a:ext uri="{FF2B5EF4-FFF2-40B4-BE49-F238E27FC236}">
                  <a16:creationId xmlns:a16="http://schemas.microsoft.com/office/drawing/2014/main" id="{7359754F-5C5B-8422-7C4E-843C17986F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0"/>
              <a:ext cx="2462212" cy="2462212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3" name="직선 연결선 122">
              <a:extLst>
                <a:ext uri="{FF2B5EF4-FFF2-40B4-BE49-F238E27FC236}">
                  <a16:creationId xmlns:a16="http://schemas.microsoft.com/office/drawing/2014/main" id="{646C73CE-FAFC-D19E-5FE2-CD380011CA8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420543" y="5086350"/>
              <a:ext cx="1771650" cy="17716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4" name="직선 연결선 123">
              <a:extLst>
                <a:ext uri="{FF2B5EF4-FFF2-40B4-BE49-F238E27FC236}">
                  <a16:creationId xmlns:a16="http://schemas.microsoft.com/office/drawing/2014/main" id="{94FA73C5-C12B-244E-9EBD-7A5A89DBFF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3920649"/>
              <a:ext cx="1399984" cy="1399984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25" name="그림 124" descr="텍스트, 스크린샷, 폰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84A67A4F-EF5F-F4FE-3D5F-CA3773EC0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144000" y="355600"/>
              <a:ext cx="2667000" cy="558800"/>
            </a:xfrm>
            <a:prstGeom prst="rect">
              <a:avLst/>
            </a:prstGeom>
          </p:spPr>
        </p:pic>
        <p:grpSp>
          <p:nvGrpSpPr>
            <p:cNvPr id="126" name="그룹 125">
              <a:extLst>
                <a:ext uri="{FF2B5EF4-FFF2-40B4-BE49-F238E27FC236}">
                  <a16:creationId xmlns:a16="http://schemas.microsoft.com/office/drawing/2014/main" id="{C2388F86-5751-5438-AAA1-4F1E0CD8A2BA}"/>
                </a:ext>
              </a:extLst>
            </p:cNvPr>
            <p:cNvGrpSpPr/>
            <p:nvPr/>
          </p:nvGrpSpPr>
          <p:grpSpPr>
            <a:xfrm>
              <a:off x="802482" y="378145"/>
              <a:ext cx="54768" cy="569116"/>
              <a:chOff x="895351" y="378145"/>
              <a:chExt cx="54768" cy="569116"/>
            </a:xfrm>
          </p:grpSpPr>
          <p:sp>
            <p:nvSpPr>
              <p:cNvPr id="127" name="타원 126">
                <a:extLst>
                  <a:ext uri="{FF2B5EF4-FFF2-40B4-BE49-F238E27FC236}">
                    <a16:creationId xmlns:a16="http://schemas.microsoft.com/office/drawing/2014/main" id="{1D476CE6-0570-415D-F7F0-A90931B25395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8" name="타원 127">
                <a:extLst>
                  <a:ext uri="{FF2B5EF4-FFF2-40B4-BE49-F238E27FC236}">
                    <a16:creationId xmlns:a16="http://schemas.microsoft.com/office/drawing/2014/main" id="{58FCE246-6494-2359-CB39-8394D624C4FA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29" name="타원 128">
                <a:extLst>
                  <a:ext uri="{FF2B5EF4-FFF2-40B4-BE49-F238E27FC236}">
                    <a16:creationId xmlns:a16="http://schemas.microsoft.com/office/drawing/2014/main" id="{4018CE1C-80B1-1298-AD24-17CC562B0542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grpSp>
          <p:nvGrpSpPr>
            <p:cNvPr id="130" name="그룹 129">
              <a:extLst>
                <a:ext uri="{FF2B5EF4-FFF2-40B4-BE49-F238E27FC236}">
                  <a16:creationId xmlns:a16="http://schemas.microsoft.com/office/drawing/2014/main" id="{61181452-3445-F801-0B89-DFB92F442A8E}"/>
                </a:ext>
              </a:extLst>
            </p:cNvPr>
            <p:cNvGrpSpPr/>
            <p:nvPr/>
          </p:nvGrpSpPr>
          <p:grpSpPr>
            <a:xfrm>
              <a:off x="6643688" y="5329558"/>
              <a:ext cx="54768" cy="569116"/>
              <a:chOff x="895351" y="378145"/>
              <a:chExt cx="54768" cy="569116"/>
            </a:xfrm>
          </p:grpSpPr>
          <p:sp>
            <p:nvSpPr>
              <p:cNvPr id="131" name="타원 130">
                <a:extLst>
                  <a:ext uri="{FF2B5EF4-FFF2-40B4-BE49-F238E27FC236}">
                    <a16:creationId xmlns:a16="http://schemas.microsoft.com/office/drawing/2014/main" id="{B17E927C-D271-65CC-03E9-75DDC5C78E36}"/>
                  </a:ext>
                </a:extLst>
              </p:cNvPr>
              <p:cNvSpPr/>
              <p:nvPr/>
            </p:nvSpPr>
            <p:spPr>
              <a:xfrm>
                <a:off x="895351" y="37814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2" name="타원 131">
                <a:extLst>
                  <a:ext uri="{FF2B5EF4-FFF2-40B4-BE49-F238E27FC236}">
                    <a16:creationId xmlns:a16="http://schemas.microsoft.com/office/drawing/2014/main" id="{E0D27114-C95D-9501-BF1B-DF2539D5A6F6}"/>
                  </a:ext>
                </a:extLst>
              </p:cNvPr>
              <p:cNvSpPr/>
              <p:nvPr/>
            </p:nvSpPr>
            <p:spPr>
              <a:xfrm>
                <a:off x="895351" y="547214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133" name="타원 132">
                <a:extLst>
                  <a:ext uri="{FF2B5EF4-FFF2-40B4-BE49-F238E27FC236}">
                    <a16:creationId xmlns:a16="http://schemas.microsoft.com/office/drawing/2014/main" id="{8E30A757-9DAD-713E-655C-9774DE527FEC}"/>
                  </a:ext>
                </a:extLst>
              </p:cNvPr>
              <p:cNvSpPr/>
              <p:nvPr/>
            </p:nvSpPr>
            <p:spPr>
              <a:xfrm>
                <a:off x="895351" y="892495"/>
                <a:ext cx="54768" cy="54766"/>
              </a:xfrm>
              <a:prstGeom prst="ellipse">
                <a:avLst/>
              </a:prstGeom>
              <a:solidFill>
                <a:srgbClr val="002373">
                  <a:alpha val="3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</p:grp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0A0CC498-ECA8-9011-AD59-CCF158365F4E}"/>
                </a:ext>
              </a:extLst>
            </p:cNvPr>
            <p:cNvSpPr txBox="1"/>
            <p:nvPr/>
          </p:nvSpPr>
          <p:spPr>
            <a:xfrm>
              <a:off x="1063625" y="2200275"/>
              <a:ext cx="5477782" cy="158504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9700" spc="-4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blipFill dpi="0" rotWithShape="1">
                    <a:blip r:embed="rId5"/>
                    <a:srcRect/>
                    <a:tile tx="0" ty="-482600" sx="70000" sy="70000" flip="none" algn="ctr"/>
                  </a:blipFill>
                  <a:latin typeface="카페24 아네모네" pitchFamily="2" charset="-127"/>
                  <a:ea typeface="카페24 아네모네" pitchFamily="2" charset="-127"/>
                </a:rPr>
                <a:t>정책디자인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F2BA08F-CCAA-0266-1565-BF78CCF24BFD}"/>
                </a:ext>
              </a:extLst>
            </p:cNvPr>
            <p:cNvSpPr txBox="1"/>
            <p:nvPr/>
          </p:nvSpPr>
          <p:spPr>
            <a:xfrm>
              <a:off x="1047750" y="1447800"/>
              <a:ext cx="54412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o-KR" altLang="en-US" sz="5000" spc="-18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에어" pitchFamily="2" charset="-127"/>
                  <a:ea typeface="카페24 아네모네에어" pitchFamily="2" charset="-127"/>
                </a:rPr>
                <a:t>사회문제 해결을 위한</a:t>
              </a:r>
            </a:p>
          </p:txBody>
        </p:sp>
        <p:grpSp>
          <p:nvGrpSpPr>
            <p:cNvPr id="136" name="그룹 135">
              <a:extLst>
                <a:ext uri="{FF2B5EF4-FFF2-40B4-BE49-F238E27FC236}">
                  <a16:creationId xmlns:a16="http://schemas.microsoft.com/office/drawing/2014/main" id="{05099BFA-4AB8-E3B6-F881-B904E3269AF2}"/>
                </a:ext>
              </a:extLst>
            </p:cNvPr>
            <p:cNvGrpSpPr/>
            <p:nvPr/>
          </p:nvGrpSpPr>
          <p:grpSpPr>
            <a:xfrm>
              <a:off x="5469730" y="0"/>
              <a:ext cx="5295106" cy="3792563"/>
              <a:chOff x="5493544" y="0"/>
              <a:chExt cx="5295106" cy="3792563"/>
            </a:xfrm>
          </p:grpSpPr>
          <p:sp>
            <p:nvSpPr>
              <p:cNvPr id="137" name="자유형: 도형 136">
                <a:extLst>
                  <a:ext uri="{FF2B5EF4-FFF2-40B4-BE49-F238E27FC236}">
                    <a16:creationId xmlns:a16="http://schemas.microsoft.com/office/drawing/2014/main" id="{6BA3D972-D55E-F778-77A6-7163DC53F538}"/>
                  </a:ext>
                </a:extLst>
              </p:cNvPr>
              <p:cNvSpPr/>
              <p:nvPr/>
            </p:nvSpPr>
            <p:spPr>
              <a:xfrm flipH="1">
                <a:off x="5738810" y="1433511"/>
                <a:ext cx="5049840" cy="2116139"/>
              </a:xfrm>
              <a:custGeom>
                <a:avLst/>
                <a:gdLst>
                  <a:gd name="connsiteX0" fmla="*/ 2933702 w 5049840"/>
                  <a:gd name="connsiteY0" fmla="*/ 0 h 2116139"/>
                  <a:gd name="connsiteX1" fmla="*/ 2933701 w 5049840"/>
                  <a:gd name="connsiteY1" fmla="*/ 0 h 2116139"/>
                  <a:gd name="connsiteX2" fmla="*/ 0 w 5049840"/>
                  <a:gd name="connsiteY2" fmla="*/ 0 h 2116139"/>
                  <a:gd name="connsiteX3" fmla="*/ 0 w 5049840"/>
                  <a:gd name="connsiteY3" fmla="*/ 2116139 h 2116139"/>
                  <a:gd name="connsiteX4" fmla="*/ 2933701 w 5049840"/>
                  <a:gd name="connsiteY4" fmla="*/ 2116139 h 2116139"/>
                  <a:gd name="connsiteX5" fmla="*/ 2933702 w 5049840"/>
                  <a:gd name="connsiteY5" fmla="*/ 2116139 h 2116139"/>
                  <a:gd name="connsiteX6" fmla="*/ 5049840 w 5049840"/>
                  <a:gd name="connsiteY6" fmla="*/ 2116139 h 2116139"/>
                  <a:gd name="connsiteX7" fmla="*/ 2933702 w 5049840"/>
                  <a:gd name="connsiteY7" fmla="*/ 1 h 2116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5049840" h="2116139">
                    <a:moveTo>
                      <a:pt x="2933702" y="0"/>
                    </a:moveTo>
                    <a:lnTo>
                      <a:pt x="2933701" y="0"/>
                    </a:lnTo>
                    <a:lnTo>
                      <a:pt x="0" y="0"/>
                    </a:lnTo>
                    <a:lnTo>
                      <a:pt x="0" y="2116139"/>
                    </a:lnTo>
                    <a:lnTo>
                      <a:pt x="2933701" y="2116139"/>
                    </a:lnTo>
                    <a:lnTo>
                      <a:pt x="2933702" y="2116139"/>
                    </a:lnTo>
                    <a:lnTo>
                      <a:pt x="5049840" y="2116139"/>
                    </a:lnTo>
                    <a:lnTo>
                      <a:pt x="2933702" y="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cxnSp>
            <p:nvCxnSpPr>
              <p:cNvPr id="138" name="직선 연결선 137">
                <a:extLst>
                  <a:ext uri="{FF2B5EF4-FFF2-40B4-BE49-F238E27FC236}">
                    <a16:creationId xmlns:a16="http://schemas.microsoft.com/office/drawing/2014/main" id="{8459E8C2-1C24-0DE2-F1E3-057C5AD4FF7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93544" y="0"/>
                <a:ext cx="3792563" cy="3792563"/>
              </a:xfrm>
              <a:prstGeom prst="line">
                <a:avLst/>
              </a:prstGeom>
              <a:ln w="6350">
                <a:solidFill>
                  <a:srgbClr val="1F3C67">
                    <a:alpha val="20000"/>
                  </a:srgbClr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39" name="그룹 138">
              <a:extLst>
                <a:ext uri="{FF2B5EF4-FFF2-40B4-BE49-F238E27FC236}">
                  <a16:creationId xmlns:a16="http://schemas.microsoft.com/office/drawing/2014/main" id="{2A1142DF-AD9A-287F-ECBD-E90B46F435C0}"/>
                </a:ext>
              </a:extLst>
            </p:cNvPr>
            <p:cNvGrpSpPr/>
            <p:nvPr/>
          </p:nvGrpSpPr>
          <p:grpSpPr>
            <a:xfrm>
              <a:off x="1150573" y="5434333"/>
              <a:ext cx="473870" cy="473870"/>
              <a:chOff x="1150573" y="5434333"/>
              <a:chExt cx="473870" cy="473870"/>
            </a:xfrm>
          </p:grpSpPr>
          <p:sp>
            <p:nvSpPr>
              <p:cNvPr id="140" name="타원 139">
                <a:extLst>
                  <a:ext uri="{FF2B5EF4-FFF2-40B4-BE49-F238E27FC236}">
                    <a16:creationId xmlns:a16="http://schemas.microsoft.com/office/drawing/2014/main" id="{D33EC226-1FC0-E12A-00B7-03E4057344DA}"/>
                  </a:ext>
                </a:extLst>
              </p:cNvPr>
              <p:cNvSpPr/>
              <p:nvPr/>
            </p:nvSpPr>
            <p:spPr>
              <a:xfrm>
                <a:off x="115057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1" name="그림 140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0F4300C-2B6A-24FB-9E6E-21D2B6D05FC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171574" y="5480051"/>
                <a:ext cx="441325" cy="387350"/>
              </a:xfrm>
              <a:prstGeom prst="rect">
                <a:avLst/>
              </a:prstGeom>
            </p:spPr>
          </p:pic>
        </p:grp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EED4200B-41C2-85BE-4AD6-0CCA8A97E182}"/>
                </a:ext>
              </a:extLst>
            </p:cNvPr>
            <p:cNvGrpSpPr/>
            <p:nvPr/>
          </p:nvGrpSpPr>
          <p:grpSpPr>
            <a:xfrm>
              <a:off x="1808393" y="5434333"/>
              <a:ext cx="473870" cy="473870"/>
              <a:chOff x="1808393" y="5434333"/>
              <a:chExt cx="473870" cy="473870"/>
            </a:xfrm>
          </p:grpSpPr>
          <p:sp>
            <p:nvSpPr>
              <p:cNvPr id="143" name="타원 142">
                <a:extLst>
                  <a:ext uri="{FF2B5EF4-FFF2-40B4-BE49-F238E27FC236}">
                    <a16:creationId xmlns:a16="http://schemas.microsoft.com/office/drawing/2014/main" id="{57EBD714-5BB6-D949-E90F-B522E218C6C2}"/>
                  </a:ext>
                </a:extLst>
              </p:cNvPr>
              <p:cNvSpPr/>
              <p:nvPr/>
            </p:nvSpPr>
            <p:spPr>
              <a:xfrm>
                <a:off x="180839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4" name="그림 14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1211A61-7063-6442-7356-7A891C911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1860550" y="5499099"/>
                <a:ext cx="358775" cy="368301"/>
              </a:xfrm>
              <a:prstGeom prst="rect">
                <a:avLst/>
              </a:prstGeom>
            </p:spPr>
          </p:pic>
        </p:grpSp>
        <p:grpSp>
          <p:nvGrpSpPr>
            <p:cNvPr id="145" name="그룹 144">
              <a:extLst>
                <a:ext uri="{FF2B5EF4-FFF2-40B4-BE49-F238E27FC236}">
                  <a16:creationId xmlns:a16="http://schemas.microsoft.com/office/drawing/2014/main" id="{75378133-4B41-A919-1F4D-618C55F61C99}"/>
                </a:ext>
              </a:extLst>
            </p:cNvPr>
            <p:cNvGrpSpPr/>
            <p:nvPr/>
          </p:nvGrpSpPr>
          <p:grpSpPr>
            <a:xfrm>
              <a:off x="2466213" y="5434333"/>
              <a:ext cx="473870" cy="473870"/>
              <a:chOff x="2466213" y="5434333"/>
              <a:chExt cx="473870" cy="473870"/>
            </a:xfrm>
          </p:grpSpPr>
          <p:sp>
            <p:nvSpPr>
              <p:cNvPr id="146" name="타원 145">
                <a:extLst>
                  <a:ext uri="{FF2B5EF4-FFF2-40B4-BE49-F238E27FC236}">
                    <a16:creationId xmlns:a16="http://schemas.microsoft.com/office/drawing/2014/main" id="{B75A1735-0CBE-68E5-27D8-4D1166F0D54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47" name="그림 146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8F2A8321-6E12-C3E6-EBEF-10E7E6B54D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  <p:grpSp>
          <p:nvGrpSpPr>
            <p:cNvPr id="148" name="그룹 147">
              <a:extLst>
                <a:ext uri="{FF2B5EF4-FFF2-40B4-BE49-F238E27FC236}">
                  <a16:creationId xmlns:a16="http://schemas.microsoft.com/office/drawing/2014/main" id="{84D6E644-BFFD-2D92-7A35-746B125BAA3D}"/>
                </a:ext>
              </a:extLst>
            </p:cNvPr>
            <p:cNvGrpSpPr/>
            <p:nvPr/>
          </p:nvGrpSpPr>
          <p:grpSpPr>
            <a:xfrm>
              <a:off x="3124033" y="5434333"/>
              <a:ext cx="473870" cy="473870"/>
              <a:chOff x="3124033" y="5434333"/>
              <a:chExt cx="473870" cy="473870"/>
            </a:xfrm>
          </p:grpSpPr>
          <p:sp>
            <p:nvSpPr>
              <p:cNvPr id="149" name="타원 148">
                <a:extLst>
                  <a:ext uri="{FF2B5EF4-FFF2-40B4-BE49-F238E27FC236}">
                    <a16:creationId xmlns:a16="http://schemas.microsoft.com/office/drawing/2014/main" id="{B0AAF1AB-1178-5A31-47DE-A409035F9989}"/>
                  </a:ext>
                </a:extLst>
              </p:cNvPr>
              <p:cNvSpPr/>
              <p:nvPr/>
            </p:nvSpPr>
            <p:spPr>
              <a:xfrm>
                <a:off x="312403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50" name="그림 14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46CEA1A-BD66-5AEC-3C4B-319F253275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200400" y="5480051"/>
                <a:ext cx="339725" cy="387350"/>
              </a:xfrm>
              <a:prstGeom prst="rect">
                <a:avLst/>
              </a:prstGeom>
            </p:spPr>
          </p:pic>
        </p:grpSp>
        <p:grpSp>
          <p:nvGrpSpPr>
            <p:cNvPr id="151" name="그룹 150">
              <a:extLst>
                <a:ext uri="{FF2B5EF4-FFF2-40B4-BE49-F238E27FC236}">
                  <a16:creationId xmlns:a16="http://schemas.microsoft.com/office/drawing/2014/main" id="{FAA27F9E-0949-9834-8E0B-F8BECC7B60E2}"/>
                </a:ext>
              </a:extLst>
            </p:cNvPr>
            <p:cNvGrpSpPr/>
            <p:nvPr/>
          </p:nvGrpSpPr>
          <p:grpSpPr>
            <a:xfrm>
              <a:off x="3781854" y="5434333"/>
              <a:ext cx="473870" cy="473870"/>
              <a:chOff x="3781854" y="5434333"/>
              <a:chExt cx="473870" cy="473870"/>
            </a:xfrm>
          </p:grpSpPr>
          <p:sp>
            <p:nvSpPr>
              <p:cNvPr id="152" name="타원 151">
                <a:extLst>
                  <a:ext uri="{FF2B5EF4-FFF2-40B4-BE49-F238E27FC236}">
                    <a16:creationId xmlns:a16="http://schemas.microsoft.com/office/drawing/2014/main" id="{0CBE33A6-5EE0-05CF-2F58-9E092B886D41}"/>
                  </a:ext>
                </a:extLst>
              </p:cNvPr>
              <p:cNvSpPr/>
              <p:nvPr/>
            </p:nvSpPr>
            <p:spPr>
              <a:xfrm>
                <a:off x="3781854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pic>
            <p:nvPicPr>
              <p:cNvPr id="153" name="그림 152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541CF9D-80B3-43C3-2258-6AC6C169D9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3863974" y="5480051"/>
                <a:ext cx="390525" cy="387350"/>
              </a:xfrm>
              <a:prstGeom prst="rect">
                <a:avLst/>
              </a:prstGeom>
            </p:spPr>
          </p:pic>
        </p:grpSp>
        <p:grpSp>
          <p:nvGrpSpPr>
            <p:cNvPr id="43" name="그룹 42">
              <a:extLst>
                <a:ext uri="{FF2B5EF4-FFF2-40B4-BE49-F238E27FC236}">
                  <a16:creationId xmlns:a16="http://schemas.microsoft.com/office/drawing/2014/main" id="{6C17F00F-8092-56BC-9AEB-7D3D2754DA11}"/>
                </a:ext>
              </a:extLst>
            </p:cNvPr>
            <p:cNvGrpSpPr/>
            <p:nvPr/>
          </p:nvGrpSpPr>
          <p:grpSpPr>
            <a:xfrm>
              <a:off x="1033462" y="3920649"/>
              <a:ext cx="1543051" cy="400110"/>
              <a:chOff x="1033462" y="3920649"/>
              <a:chExt cx="1543051" cy="400110"/>
            </a:xfrm>
          </p:grpSpPr>
          <p:sp>
            <p:nvSpPr>
              <p:cNvPr id="42" name="평행 사변형 41">
                <a:extLst>
                  <a:ext uri="{FF2B5EF4-FFF2-40B4-BE49-F238E27FC236}">
                    <a16:creationId xmlns:a16="http://schemas.microsoft.com/office/drawing/2014/main" id="{5D9C7DF5-8FC1-C78B-3BEA-BBCB641E0F4C}"/>
                  </a:ext>
                </a:extLst>
              </p:cNvPr>
              <p:cNvSpPr/>
              <p:nvPr/>
            </p:nvSpPr>
            <p:spPr>
              <a:xfrm>
                <a:off x="1033462" y="3925253"/>
                <a:ext cx="1543051" cy="365760"/>
              </a:xfrm>
              <a:prstGeom prst="parallelogram">
                <a:avLst>
                  <a:gd name="adj" fmla="val 99218"/>
                </a:avLst>
              </a:prstGeom>
              <a:solidFill>
                <a:srgbClr val="0B2EB7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A85CF771-E4EE-E50B-392A-2EB59E513DB9}"/>
                  </a:ext>
                </a:extLst>
              </p:cNvPr>
              <p:cNvSpPr txBox="1"/>
              <p:nvPr/>
            </p:nvSpPr>
            <p:spPr>
              <a:xfrm>
                <a:off x="1412203" y="3920649"/>
                <a:ext cx="809837" cy="400110"/>
              </a:xfrm>
              <a:prstGeom prst="rect">
                <a:avLst/>
              </a:prstGeom>
              <a:noFill/>
            </p:spPr>
            <p:txBody>
              <a:bodyPr wrap="none" rtlCol="0" anchor="ctr">
                <a:spAutoFit/>
              </a:bodyPr>
              <a:lstStyle/>
              <a:p>
                <a:pPr algn="ctr"/>
                <a:r>
                  <a:rPr lang="en-US" altLang="ko-KR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8</a:t>
                </a:r>
                <a:r>
                  <a:rPr lang="ko-KR" altLang="en-US" sz="2000" dirty="0">
                    <a:ln>
                      <a:solidFill>
                        <a:srgbClr val="1F3C67">
                          <a:alpha val="0"/>
                        </a:srgbClr>
                      </a:solidFill>
                    </a:ln>
                    <a:solidFill>
                      <a:schemeClr val="bg1"/>
                    </a:solidFill>
                    <a:latin typeface="카페24 아네모네" pitchFamily="2" charset="-127"/>
                    <a:ea typeface="카페24 아네모네" pitchFamily="2" charset="-127"/>
                  </a:rPr>
                  <a:t>주차</a:t>
                </a:r>
              </a:p>
            </p:txBody>
          </p:sp>
        </p:grp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327EAED6-C3E9-5D38-B2EC-6274B3FCEA5D}"/>
                </a:ext>
              </a:extLst>
            </p:cNvPr>
            <p:cNvSpPr txBox="1"/>
            <p:nvPr/>
          </p:nvSpPr>
          <p:spPr>
            <a:xfrm>
              <a:off x="2533650" y="3903980"/>
              <a:ext cx="2040943" cy="461665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정책수단의 이해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FA24F479-CD41-8375-3A82-1EEBFC0E9DF7}"/>
                </a:ext>
              </a:extLst>
            </p:cNvPr>
            <p:cNvSpPr txBox="1"/>
            <p:nvPr/>
          </p:nvSpPr>
          <p:spPr>
            <a:xfrm>
              <a:off x="4885711" y="5221605"/>
              <a:ext cx="1087157" cy="461665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r>
                <a:rPr lang="ko-KR" altLang="en-US" sz="2400" spc="-15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카페24 아네모네" pitchFamily="2" charset="-127"/>
                  <a:ea typeface="카페24 아네모네" pitchFamily="2" charset="-127"/>
                </a:rPr>
                <a:t>박 형 준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0B99BE83-3286-C91F-6B99-B75006D25F32}"/>
                </a:ext>
              </a:extLst>
            </p:cNvPr>
            <p:cNvSpPr txBox="1"/>
            <p:nvPr/>
          </p:nvSpPr>
          <p:spPr>
            <a:xfrm>
              <a:off x="4537744" y="5666848"/>
              <a:ext cx="1828386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성균관대학교 행정학과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2CE2D3C4-40B9-4FB1-1B81-0A40309420F5}"/>
                </a:ext>
              </a:extLst>
            </p:cNvPr>
            <p:cNvSpPr txBox="1"/>
            <p:nvPr/>
          </p:nvSpPr>
          <p:spPr>
            <a:xfrm>
              <a:off x="5859581" y="5311248"/>
              <a:ext cx="506549" cy="30777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r"/>
              <a:r>
                <a:rPr lang="ko-KR" altLang="en-US" sz="1400" spc="-7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rgbClr val="002373"/>
                  </a:solidFill>
                  <a:latin typeface="나눔스퀘어 네오 Regular" panose="00000500000000000000" pitchFamily="2" charset="-127"/>
                  <a:ea typeface="나눔스퀘어 네오 Regular" panose="00000500000000000000" pitchFamily="2" charset="-127"/>
                </a:rPr>
                <a:t>교수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21163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FB03D6-E973-B6D2-5169-480F4D9E5B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9929F06-5A8D-E1FF-F7A6-45C5F3B158D6}"/>
              </a:ext>
            </a:extLst>
          </p:cNvPr>
          <p:cNvSpPr txBox="1"/>
          <p:nvPr/>
        </p:nvSpPr>
        <p:spPr>
          <a:xfrm>
            <a:off x="778495" y="673792"/>
            <a:ext cx="56105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선택의 전략적 사고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진단과 처방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01EC44-BF8F-3025-AF21-5D69D2270A82}"/>
              </a:ext>
            </a:extLst>
          </p:cNvPr>
          <p:cNvSpPr txBox="1"/>
          <p:nvPr/>
        </p:nvSpPr>
        <p:spPr>
          <a:xfrm>
            <a:off x="1134095" y="1593928"/>
            <a:ext cx="26824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대상별 맞춤 전략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FECE3F5-BD52-B8B0-E303-491AED06A2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2C9A1B4-289B-971D-6CF1-6924E0A72213}"/>
              </a:ext>
            </a:extLst>
          </p:cNvPr>
          <p:cNvGrpSpPr/>
          <p:nvPr/>
        </p:nvGrpSpPr>
        <p:grpSpPr>
          <a:xfrm>
            <a:off x="3916832" y="2040204"/>
            <a:ext cx="5642934" cy="630942"/>
            <a:chOff x="4374206" y="2798058"/>
            <a:chExt cx="5642934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31DBC38-C89F-0E02-19A4-2DE57F5DCDFF}"/>
                </a:ext>
              </a:extLst>
            </p:cNvPr>
            <p:cNvSpPr txBox="1"/>
            <p:nvPr/>
          </p:nvSpPr>
          <p:spPr>
            <a:xfrm>
              <a:off x="4943315" y="2798058"/>
              <a:ext cx="507382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문제 원인과 정책 대상 분석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B6C4AE8D-F3A6-CECA-000F-651B71FA19DD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D0A63743-FACB-F91D-0493-A909367ADD2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ED46F8A-7DF7-ACE2-DD79-D8B9C8960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67B67F58-C809-19EB-02ED-19CA171947AB}"/>
              </a:ext>
            </a:extLst>
          </p:cNvPr>
          <p:cNvGrpSpPr/>
          <p:nvPr/>
        </p:nvGrpSpPr>
        <p:grpSpPr>
          <a:xfrm>
            <a:off x="4162068" y="3103155"/>
            <a:ext cx="6976020" cy="863570"/>
            <a:chOff x="3965516" y="3562595"/>
            <a:chExt cx="6976020" cy="86357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85345A4-E27C-1390-05E4-D3CCF552A842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도서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‧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산간 지역 의료 공백은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공공재 부족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(Public Goods Failure)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문제임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3C49C37E-EA8C-87A9-5A79-027EA56C02C0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87E80E5A-FA09-6407-8477-237E0C6A9A8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D9FCFA6D-9450-D6A4-5C05-56CB55119C7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7FA34E9A-D2E0-A8B5-1E68-8DCD971B3627}"/>
              </a:ext>
            </a:extLst>
          </p:cNvPr>
          <p:cNvGrpSpPr/>
          <p:nvPr/>
        </p:nvGrpSpPr>
        <p:grpSpPr>
          <a:xfrm>
            <a:off x="4162068" y="3949202"/>
            <a:ext cx="6976020" cy="863570"/>
            <a:chOff x="3965516" y="3562595"/>
            <a:chExt cx="6976020" cy="86357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E160DD7-4613-B7FC-A06D-80C6ED1B7CD2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 경우 정부는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Organization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수단으로 직접 서비스를 공급해야 함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DC34AE5F-CA55-A7A9-0497-42AA390B7694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54A733C7-D14E-FA24-D977-78B4001C7E1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543A2060-BFC6-83BA-8572-2F1B936C2A10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F8A636E6-8531-5441-C3AF-E2B3AFFB1E92}"/>
              </a:ext>
            </a:extLst>
          </p:cNvPr>
          <p:cNvGrpSpPr/>
          <p:nvPr/>
        </p:nvGrpSpPr>
        <p:grpSpPr>
          <a:xfrm>
            <a:off x="4162068" y="4795250"/>
            <a:ext cx="6976020" cy="463460"/>
            <a:chOff x="3965516" y="3562595"/>
            <a:chExt cx="6976020" cy="4634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A63353A-CF79-11EC-DC02-ED1906B37F33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정책의 효과를 위해 정책 대상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(Target Group)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분석이 필수적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E80D0AE3-F91E-2EAB-44BB-58481ABC3B61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9438F0A0-D431-BEC6-F9D3-746C5F826C5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FE5A2C58-E79E-519A-9C35-624E6910AF5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6334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ABAA6A-8984-781E-9D4E-19B9940FBC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ED95D91-384C-A6DE-A739-AF5625141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 0" descr="preencoded.png">
            <a:extLst>
              <a:ext uri="{FF2B5EF4-FFF2-40B4-BE49-F238E27FC236}">
                <a16:creationId xmlns:a16="http://schemas.microsoft.com/office/drawing/2014/main" id="{092D724D-1C76-D3D8-5AB3-5D9E3BCD92C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411981" y="1642135"/>
            <a:ext cx="334026" cy="334025"/>
          </a:xfrm>
          <a:prstGeom prst="rect">
            <a:avLst/>
          </a:prstGeom>
        </p:spPr>
      </p:pic>
      <p:sp>
        <p:nvSpPr>
          <p:cNvPr id="4" name="Text 9">
            <a:extLst>
              <a:ext uri="{FF2B5EF4-FFF2-40B4-BE49-F238E27FC236}">
                <a16:creationId xmlns:a16="http://schemas.microsoft.com/office/drawing/2014/main" id="{85F8422B-EF2D-F4EC-D57A-FD82B5646C56}"/>
              </a:ext>
            </a:extLst>
          </p:cNvPr>
          <p:cNvSpPr txBox="1"/>
          <p:nvPr/>
        </p:nvSpPr>
        <p:spPr>
          <a:xfrm>
            <a:off x="4913020" y="1628774"/>
            <a:ext cx="3114970" cy="36208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1F293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자발적 순응자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5" name="Shape 10">
            <a:extLst>
              <a:ext uri="{FF2B5EF4-FFF2-40B4-BE49-F238E27FC236}">
                <a16:creationId xmlns:a16="http://schemas.microsoft.com/office/drawing/2014/main" id="{B0D5FC78-15D7-DC53-8C3C-CB6E59D92B19}"/>
              </a:ext>
            </a:extLst>
          </p:cNvPr>
          <p:cNvSpPr/>
          <p:nvPr/>
        </p:nvSpPr>
        <p:spPr>
          <a:xfrm>
            <a:off x="4411981" y="2171232"/>
            <a:ext cx="5566505" cy="1308044"/>
          </a:xfrm>
          <a:prstGeom prst="roundRect">
            <a:avLst>
              <a:gd name="adj" fmla="val 8693"/>
            </a:avLst>
          </a:prstGeom>
          <a:noFill/>
          <a:ln w="1270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ko-KR" altLang="en-US" sz="160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9" name="Text 12">
            <a:extLst>
              <a:ext uri="{FF2B5EF4-FFF2-40B4-BE49-F238E27FC236}">
                <a16:creationId xmlns:a16="http://schemas.microsoft.com/office/drawing/2014/main" id="{2F46D6A0-D120-3C11-CC89-CE7E31089521}"/>
              </a:ext>
            </a:extLst>
          </p:cNvPr>
          <p:cNvSpPr txBox="1"/>
          <p:nvPr/>
        </p:nvSpPr>
        <p:spPr>
          <a:xfrm>
            <a:off x="4676529" y="2205659"/>
            <a:ext cx="1560761" cy="2378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A5568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페르소나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0" name="Shape 13">
            <a:extLst>
              <a:ext uri="{FF2B5EF4-FFF2-40B4-BE49-F238E27FC236}">
                <a16:creationId xmlns:a16="http://schemas.microsoft.com/office/drawing/2014/main" id="{CF557DB3-21D4-4EE4-A228-589F500313CB}"/>
              </a:ext>
            </a:extLst>
          </p:cNvPr>
          <p:cNvSpPr/>
          <p:nvPr/>
        </p:nvSpPr>
        <p:spPr>
          <a:xfrm>
            <a:off x="4593691" y="2526866"/>
            <a:ext cx="305968" cy="668051"/>
          </a:xfrm>
          <a:prstGeom prst="ellipse">
            <a:avLst/>
          </a:prstGeom>
          <a:solidFill>
            <a:srgbClr val="38A169"/>
          </a:solidFill>
          <a:ln/>
        </p:spPr>
        <p:txBody>
          <a:bodyPr/>
          <a:lstStyle/>
          <a:p>
            <a:endParaRPr lang="ko-KR" altLang="en-US" sz="160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1" name="Text 14">
            <a:extLst>
              <a:ext uri="{FF2B5EF4-FFF2-40B4-BE49-F238E27FC236}">
                <a16:creationId xmlns:a16="http://schemas.microsoft.com/office/drawing/2014/main" id="{C3797C15-FD44-DD72-C68B-B16F7F21C513}"/>
              </a:ext>
            </a:extLst>
          </p:cNvPr>
          <p:cNvSpPr txBox="1"/>
          <p:nvPr/>
        </p:nvSpPr>
        <p:spPr>
          <a:xfrm>
            <a:off x="4613732" y="2652459"/>
            <a:ext cx="474316" cy="4182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FFFFFF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김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2" name="Text 15">
            <a:extLst>
              <a:ext uri="{FF2B5EF4-FFF2-40B4-BE49-F238E27FC236}">
                <a16:creationId xmlns:a16="http://schemas.microsoft.com/office/drawing/2014/main" id="{1CE17935-B9A1-F4CC-A71F-BB3E3F5167A7}"/>
              </a:ext>
            </a:extLst>
          </p:cNvPr>
          <p:cNvSpPr txBox="1"/>
          <p:nvPr/>
        </p:nvSpPr>
        <p:spPr>
          <a:xfrm>
            <a:off x="5058654" y="2526866"/>
            <a:ext cx="2969335" cy="2792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D3748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김환경(42세, 대기업 직장인)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3" name="Text 16">
            <a:extLst>
              <a:ext uri="{FF2B5EF4-FFF2-40B4-BE49-F238E27FC236}">
                <a16:creationId xmlns:a16="http://schemas.microsoft.com/office/drawing/2014/main" id="{D40A6BD0-3DE5-ADEE-B632-38CD6136891E}"/>
              </a:ext>
            </a:extLst>
          </p:cNvPr>
          <p:cNvSpPr txBox="1"/>
          <p:nvPr/>
        </p:nvSpPr>
        <p:spPr>
          <a:xfrm>
            <a:off x="5058654" y="2791414"/>
            <a:ext cx="6009716" cy="682747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환경 보호에 관심이 높고, 정부 정책에 대한 </a:t>
            </a:r>
            <a:r>
              <a:rPr lang="en-US" sz="1600" dirty="0" err="1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신뢰도가</a:t>
            </a:r>
            <a:r>
              <a:rPr lang="en-US" sz="1600" dirty="0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 </a:t>
            </a:r>
            <a:r>
              <a:rPr lang="en-US" sz="1600" dirty="0" err="1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높음</a:t>
            </a:r>
            <a:br>
              <a:rPr lang="en-US" sz="1600" dirty="0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</a:br>
            <a:r>
              <a:rPr lang="en-US" sz="1600" dirty="0" err="1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새로운</a:t>
            </a:r>
            <a:r>
              <a:rPr lang="en-US" sz="1600" dirty="0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 정보를 적극적으로 찾아보고 </a:t>
            </a:r>
            <a:r>
              <a:rPr lang="en-US" sz="1600" dirty="0" err="1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행동에</a:t>
            </a:r>
            <a:r>
              <a:rPr lang="en-US" sz="1600" dirty="0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 </a:t>
            </a:r>
            <a:r>
              <a:rPr lang="en-US" sz="1600" dirty="0" err="1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옮김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14" name="Text 17">
            <a:extLst>
              <a:ext uri="{FF2B5EF4-FFF2-40B4-BE49-F238E27FC236}">
                <a16:creationId xmlns:a16="http://schemas.microsoft.com/office/drawing/2014/main" id="{53B0E962-90B6-E909-CDD8-D6838591510D}"/>
              </a:ext>
            </a:extLst>
          </p:cNvPr>
          <p:cNvSpPr txBox="1"/>
          <p:nvPr/>
        </p:nvSpPr>
        <p:spPr>
          <a:xfrm>
            <a:off x="4411981" y="3707248"/>
            <a:ext cx="1398899" cy="2792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D3748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행동 패턴 분석: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pic>
        <p:nvPicPr>
          <p:cNvPr id="15" name="Image 1" descr="preencoded.png">
            <a:extLst>
              <a:ext uri="{FF2B5EF4-FFF2-40B4-BE49-F238E27FC236}">
                <a16:creationId xmlns:a16="http://schemas.microsoft.com/office/drawing/2014/main" id="{DF30FFF4-27EA-FBC2-FDB2-C820B405CC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11981" y="4069332"/>
            <a:ext cx="167013" cy="167013"/>
          </a:xfrm>
          <a:prstGeom prst="rect">
            <a:avLst/>
          </a:prstGeom>
        </p:spPr>
      </p:pic>
      <p:sp>
        <p:nvSpPr>
          <p:cNvPr id="16" name="Text 18">
            <a:extLst>
              <a:ext uri="{FF2B5EF4-FFF2-40B4-BE49-F238E27FC236}">
                <a16:creationId xmlns:a16="http://schemas.microsoft.com/office/drawing/2014/main" id="{E452C606-8E49-29C2-61CF-3697939D5A54}"/>
              </a:ext>
            </a:extLst>
          </p:cNvPr>
          <p:cNvSpPr txBox="1"/>
          <p:nvPr/>
        </p:nvSpPr>
        <p:spPr>
          <a:xfrm>
            <a:off x="4691226" y="4041273"/>
            <a:ext cx="3252943" cy="2231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D3748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스스로 정보 탐색, 자발적 참여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pic>
        <p:nvPicPr>
          <p:cNvPr id="17" name="Image 2" descr="preencoded.png">
            <a:extLst>
              <a:ext uri="{FF2B5EF4-FFF2-40B4-BE49-F238E27FC236}">
                <a16:creationId xmlns:a16="http://schemas.microsoft.com/office/drawing/2014/main" id="{FC8D48C7-5590-7913-32BD-FE94837C527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11981" y="4375299"/>
            <a:ext cx="167013" cy="167013"/>
          </a:xfrm>
          <a:prstGeom prst="rect">
            <a:avLst/>
          </a:prstGeom>
        </p:spPr>
      </p:pic>
      <p:sp>
        <p:nvSpPr>
          <p:cNvPr id="18" name="Text 19">
            <a:extLst>
              <a:ext uri="{FF2B5EF4-FFF2-40B4-BE49-F238E27FC236}">
                <a16:creationId xmlns:a16="http://schemas.microsoft.com/office/drawing/2014/main" id="{B19E36D6-B15D-B800-5612-0985CE905F8C}"/>
              </a:ext>
            </a:extLst>
          </p:cNvPr>
          <p:cNvSpPr txBox="1"/>
          <p:nvPr/>
        </p:nvSpPr>
        <p:spPr>
          <a:xfrm>
            <a:off x="4691226" y="4347241"/>
            <a:ext cx="2780503" cy="2231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D3748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내재적 동기 중심(가치 일치)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pic>
        <p:nvPicPr>
          <p:cNvPr id="19" name="Image 3" descr="preencoded.png">
            <a:extLst>
              <a:ext uri="{FF2B5EF4-FFF2-40B4-BE49-F238E27FC236}">
                <a16:creationId xmlns:a16="http://schemas.microsoft.com/office/drawing/2014/main" id="{1845A1C3-20CE-3C20-BAC3-6CC0B52D7C7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11981" y="4681267"/>
            <a:ext cx="167013" cy="167013"/>
          </a:xfrm>
          <a:prstGeom prst="rect">
            <a:avLst/>
          </a:prstGeom>
        </p:spPr>
      </p:pic>
      <p:sp>
        <p:nvSpPr>
          <p:cNvPr id="20" name="Text 20">
            <a:extLst>
              <a:ext uri="{FF2B5EF4-FFF2-40B4-BE49-F238E27FC236}">
                <a16:creationId xmlns:a16="http://schemas.microsoft.com/office/drawing/2014/main" id="{33181611-46D7-B5A1-4CA1-32573D221295}"/>
              </a:ext>
            </a:extLst>
          </p:cNvPr>
          <p:cNvSpPr txBox="1"/>
          <p:nvPr/>
        </p:nvSpPr>
        <p:spPr>
          <a:xfrm>
            <a:off x="4691227" y="4653208"/>
            <a:ext cx="2635723" cy="223129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D3748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집단 내 선도자 역할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1" name="Text 21">
            <a:extLst>
              <a:ext uri="{FF2B5EF4-FFF2-40B4-BE49-F238E27FC236}">
                <a16:creationId xmlns:a16="http://schemas.microsoft.com/office/drawing/2014/main" id="{C5734931-328C-FC1F-E5B4-873469279E9D}"/>
              </a:ext>
            </a:extLst>
          </p:cNvPr>
          <p:cNvSpPr txBox="1"/>
          <p:nvPr/>
        </p:nvSpPr>
        <p:spPr>
          <a:xfrm>
            <a:off x="4411980" y="5144289"/>
            <a:ext cx="2015809" cy="2378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D3748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최적 정책수단: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2" name="Shape 22">
            <a:extLst>
              <a:ext uri="{FF2B5EF4-FFF2-40B4-BE49-F238E27FC236}">
                <a16:creationId xmlns:a16="http://schemas.microsoft.com/office/drawing/2014/main" id="{D31E74CB-9420-7603-C4EB-A1E5CFC5F780}"/>
              </a:ext>
            </a:extLst>
          </p:cNvPr>
          <p:cNvSpPr/>
          <p:nvPr/>
        </p:nvSpPr>
        <p:spPr>
          <a:xfrm>
            <a:off x="4440039" y="5463618"/>
            <a:ext cx="1253264" cy="375444"/>
          </a:xfrm>
          <a:prstGeom prst="roundRect">
            <a:avLst>
              <a:gd name="adj" fmla="val 52722"/>
            </a:avLst>
          </a:prstGeom>
          <a:solidFill>
            <a:srgbClr val="EBF8FF"/>
          </a:solidFill>
          <a:ln w="12700">
            <a:solidFill>
              <a:srgbClr val="BEE3F8"/>
            </a:solidFill>
            <a:prstDash val="solid"/>
          </a:ln>
        </p:spPr>
        <p:txBody>
          <a:bodyPr/>
          <a:lstStyle/>
          <a:p>
            <a:endParaRPr lang="ko-KR" altLang="en-US" sz="160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pic>
        <p:nvPicPr>
          <p:cNvPr id="23" name="Image 4" descr="preencoded.png">
            <a:extLst>
              <a:ext uri="{FF2B5EF4-FFF2-40B4-BE49-F238E27FC236}">
                <a16:creationId xmlns:a16="http://schemas.microsoft.com/office/drawing/2014/main" id="{76EAEE16-4FE2-8051-0846-EC49C0D5AF0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65633" y="5557145"/>
            <a:ext cx="195070" cy="195070"/>
          </a:xfrm>
          <a:prstGeom prst="rect">
            <a:avLst/>
          </a:prstGeom>
        </p:spPr>
      </p:pic>
      <p:sp>
        <p:nvSpPr>
          <p:cNvPr id="24" name="Text 23">
            <a:extLst>
              <a:ext uri="{FF2B5EF4-FFF2-40B4-BE49-F238E27FC236}">
                <a16:creationId xmlns:a16="http://schemas.microsoft.com/office/drawing/2014/main" id="{8B3A6AAE-EBC3-95AD-DD49-542E12E4E151}"/>
              </a:ext>
            </a:extLst>
          </p:cNvPr>
          <p:cNvSpPr txBox="1"/>
          <p:nvPr/>
        </p:nvSpPr>
        <p:spPr>
          <a:xfrm>
            <a:off x="4816820" y="5505036"/>
            <a:ext cx="893853" cy="27924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B6CB0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정보 제공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5" name="Text 24">
            <a:extLst>
              <a:ext uri="{FF2B5EF4-FFF2-40B4-BE49-F238E27FC236}">
                <a16:creationId xmlns:a16="http://schemas.microsoft.com/office/drawing/2014/main" id="{B757D04E-1E0A-0312-62C8-9259F358C02B}"/>
              </a:ext>
            </a:extLst>
          </p:cNvPr>
          <p:cNvSpPr txBox="1"/>
          <p:nvPr/>
        </p:nvSpPr>
        <p:spPr>
          <a:xfrm>
            <a:off x="4411980" y="5900523"/>
            <a:ext cx="5383626" cy="2378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D3748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올바른 정보와 실행 방법만 알려주면 스스로 행동 변화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pic>
        <p:nvPicPr>
          <p:cNvPr id="28" name="그림 27" descr="노트북, 만화 영화, 컴퓨터, 인간의 얼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A17AA80-EB67-51EC-210B-F66135838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722" y="1756046"/>
            <a:ext cx="3573730" cy="3573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492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05E1E8-7AF9-6D26-768D-512697C6E1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FDA21A7-D09F-4822-96E0-D7FBAEC779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0" name="Image 5" descr="preencoded.png">
            <a:extLst>
              <a:ext uri="{FF2B5EF4-FFF2-40B4-BE49-F238E27FC236}">
                <a16:creationId xmlns:a16="http://schemas.microsoft.com/office/drawing/2014/main" id="{3CD93ADE-BBD3-CF6B-23BC-66A320BF53E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80" r="-80"/>
          <a:stretch/>
        </p:blipFill>
        <p:spPr>
          <a:xfrm>
            <a:off x="4414099" y="1659139"/>
            <a:ext cx="409505" cy="327081"/>
          </a:xfrm>
          <a:prstGeom prst="rect">
            <a:avLst/>
          </a:prstGeom>
        </p:spPr>
      </p:pic>
      <p:sp>
        <p:nvSpPr>
          <p:cNvPr id="51" name="Text 28">
            <a:extLst>
              <a:ext uri="{FF2B5EF4-FFF2-40B4-BE49-F238E27FC236}">
                <a16:creationId xmlns:a16="http://schemas.microsoft.com/office/drawing/2014/main" id="{ED56E9F4-CBE7-1661-73A4-B77681F44E31}"/>
              </a:ext>
            </a:extLst>
          </p:cNvPr>
          <p:cNvSpPr txBox="1"/>
          <p:nvPr/>
        </p:nvSpPr>
        <p:spPr>
          <a:xfrm>
            <a:off x="4987146" y="1646056"/>
            <a:ext cx="1615781" cy="35455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1F293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조건부 순응자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52" name="Shape 30">
            <a:extLst>
              <a:ext uri="{FF2B5EF4-FFF2-40B4-BE49-F238E27FC236}">
                <a16:creationId xmlns:a16="http://schemas.microsoft.com/office/drawing/2014/main" id="{34EC687F-F09F-355A-E563-65641BE10A00}"/>
              </a:ext>
            </a:extLst>
          </p:cNvPr>
          <p:cNvSpPr/>
          <p:nvPr/>
        </p:nvSpPr>
        <p:spPr>
          <a:xfrm>
            <a:off x="4414098" y="2177236"/>
            <a:ext cx="6147222" cy="1280850"/>
          </a:xfrm>
          <a:prstGeom prst="roundRect">
            <a:avLst>
              <a:gd name="adj" fmla="val 8693"/>
            </a:avLst>
          </a:prstGeom>
          <a:noFill/>
          <a:ln w="12700">
            <a:solidFill>
              <a:schemeClr val="bg1"/>
            </a:solidFill>
            <a:prstDash val="solid"/>
          </a:ln>
        </p:spPr>
        <p:txBody>
          <a:bodyPr/>
          <a:lstStyle/>
          <a:p>
            <a:endParaRPr lang="ko-KR" altLang="en-US" sz="160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54" name="Text 33">
            <a:extLst>
              <a:ext uri="{FF2B5EF4-FFF2-40B4-BE49-F238E27FC236}">
                <a16:creationId xmlns:a16="http://schemas.microsoft.com/office/drawing/2014/main" id="{1A862B48-6AA3-AC39-1952-DEB93EAE3032}"/>
              </a:ext>
            </a:extLst>
          </p:cNvPr>
          <p:cNvSpPr txBox="1"/>
          <p:nvPr/>
        </p:nvSpPr>
        <p:spPr>
          <a:xfrm>
            <a:off x="4673147" y="2237133"/>
            <a:ext cx="1110767" cy="2328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4A5568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페르소나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55" name="Text 34">
            <a:extLst>
              <a:ext uri="{FF2B5EF4-FFF2-40B4-BE49-F238E27FC236}">
                <a16:creationId xmlns:a16="http://schemas.microsoft.com/office/drawing/2014/main" id="{67096B59-2313-9F3F-D018-71D2EE0EA771}"/>
              </a:ext>
            </a:extLst>
          </p:cNvPr>
          <p:cNvSpPr txBox="1"/>
          <p:nvPr/>
        </p:nvSpPr>
        <p:spPr>
          <a:xfrm>
            <a:off x="5056486" y="2529120"/>
            <a:ext cx="2479693" cy="27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D3748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이망설(35세, 소상공인)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56" name="Text 35">
            <a:extLst>
              <a:ext uri="{FF2B5EF4-FFF2-40B4-BE49-F238E27FC236}">
                <a16:creationId xmlns:a16="http://schemas.microsoft.com/office/drawing/2014/main" id="{A0AD9DE9-34AA-A6F7-842C-B08AC8901D78}"/>
              </a:ext>
            </a:extLst>
          </p:cNvPr>
          <p:cNvSpPr txBox="1"/>
          <p:nvPr/>
        </p:nvSpPr>
        <p:spPr>
          <a:xfrm>
            <a:off x="5056487" y="2788168"/>
            <a:ext cx="5428958" cy="668553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 latinLnBrk="0">
              <a:buNone/>
            </a:pPr>
            <a:r>
              <a:rPr lang="en-US" sz="1600" dirty="0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정책의 필요성은 인정하지만 비용 부담, 시간 </a:t>
            </a:r>
            <a:r>
              <a:rPr lang="en-US" sz="1600" dirty="0" err="1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부족으로</a:t>
            </a:r>
            <a:r>
              <a:rPr lang="en-US" sz="1600" dirty="0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 </a:t>
            </a:r>
            <a:r>
              <a:rPr lang="en-US" sz="1600" dirty="0" err="1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망설임</a:t>
            </a:r>
            <a:endParaRPr lang="en-US" sz="1600" dirty="0">
              <a:solidFill>
                <a:srgbClr val="4B5563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  <a:cs typeface="Noto Sans KR" pitchFamily="34" charset="-120"/>
            </a:endParaRPr>
          </a:p>
          <a:p>
            <a:pPr marL="0" indent="0" algn="l" latinLnBrk="0">
              <a:buNone/>
            </a:pPr>
            <a:r>
              <a:rPr lang="en-US" sz="1600" dirty="0" err="1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혜택이나</a:t>
            </a:r>
            <a:r>
              <a:rPr lang="en-US" sz="1600" dirty="0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 비용절감 효과에 </a:t>
            </a:r>
            <a:r>
              <a:rPr lang="en-US" sz="1600" dirty="0" err="1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민감하게</a:t>
            </a:r>
            <a:r>
              <a:rPr lang="en-US" sz="1600" dirty="0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 </a:t>
            </a:r>
            <a:r>
              <a:rPr lang="en-US" sz="1600" dirty="0" err="1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반응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57" name="Text 36">
            <a:extLst>
              <a:ext uri="{FF2B5EF4-FFF2-40B4-BE49-F238E27FC236}">
                <a16:creationId xmlns:a16="http://schemas.microsoft.com/office/drawing/2014/main" id="{16C00EAC-8A34-9302-49CC-D7EB1B91956F}"/>
              </a:ext>
            </a:extLst>
          </p:cNvPr>
          <p:cNvSpPr txBox="1"/>
          <p:nvPr/>
        </p:nvSpPr>
        <p:spPr>
          <a:xfrm>
            <a:off x="4414099" y="3621625"/>
            <a:ext cx="1369816" cy="27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D3748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행동 패턴 분석: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58" name="Text 37">
            <a:extLst>
              <a:ext uri="{FF2B5EF4-FFF2-40B4-BE49-F238E27FC236}">
                <a16:creationId xmlns:a16="http://schemas.microsoft.com/office/drawing/2014/main" id="{B35DD9D9-869B-744C-16E7-0D2C06E3BBE0}"/>
              </a:ext>
            </a:extLst>
          </p:cNvPr>
          <p:cNvSpPr txBox="1"/>
          <p:nvPr/>
        </p:nvSpPr>
        <p:spPr>
          <a:xfrm>
            <a:off x="4687538" y="3948706"/>
            <a:ext cx="3122961" cy="2184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D3748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비용-편익 계산 성향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59" name="Shape 38">
            <a:extLst>
              <a:ext uri="{FF2B5EF4-FFF2-40B4-BE49-F238E27FC236}">
                <a16:creationId xmlns:a16="http://schemas.microsoft.com/office/drawing/2014/main" id="{B8623FD6-4243-86BA-2F4D-620F967ED264}"/>
              </a:ext>
            </a:extLst>
          </p:cNvPr>
          <p:cNvSpPr/>
          <p:nvPr/>
        </p:nvSpPr>
        <p:spPr>
          <a:xfrm>
            <a:off x="4592032" y="2529120"/>
            <a:ext cx="313998" cy="654162"/>
          </a:xfrm>
          <a:prstGeom prst="ellipse">
            <a:avLst/>
          </a:prstGeom>
          <a:solidFill>
            <a:srgbClr val="DD6B20"/>
          </a:solidFill>
          <a:ln/>
        </p:spPr>
        <p:txBody>
          <a:bodyPr/>
          <a:lstStyle/>
          <a:p>
            <a:endParaRPr lang="ko-KR" altLang="en-US" sz="160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60" name="Text 39">
            <a:extLst>
              <a:ext uri="{FF2B5EF4-FFF2-40B4-BE49-F238E27FC236}">
                <a16:creationId xmlns:a16="http://schemas.microsoft.com/office/drawing/2014/main" id="{DBF6CB8D-2E04-4B41-B438-E75B330C5A34}"/>
              </a:ext>
            </a:extLst>
          </p:cNvPr>
          <p:cNvSpPr txBox="1"/>
          <p:nvPr/>
        </p:nvSpPr>
        <p:spPr>
          <a:xfrm>
            <a:off x="4616889" y="2652102"/>
            <a:ext cx="464455" cy="409505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b="1" dirty="0">
                <a:solidFill>
                  <a:srgbClr val="FFFFFF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이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pic>
        <p:nvPicPr>
          <p:cNvPr id="61" name="Image 6" descr="preencoded.png">
            <a:extLst>
              <a:ext uri="{FF2B5EF4-FFF2-40B4-BE49-F238E27FC236}">
                <a16:creationId xmlns:a16="http://schemas.microsoft.com/office/drawing/2014/main" id="{83190555-12E6-9BAD-A696-011DF061263B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14099" y="3976182"/>
            <a:ext cx="163541" cy="163541"/>
          </a:xfrm>
          <a:prstGeom prst="rect">
            <a:avLst/>
          </a:prstGeom>
        </p:spPr>
      </p:pic>
      <p:pic>
        <p:nvPicPr>
          <p:cNvPr id="62" name="Image 7" descr="preencoded.png">
            <a:extLst>
              <a:ext uri="{FF2B5EF4-FFF2-40B4-BE49-F238E27FC236}">
                <a16:creationId xmlns:a16="http://schemas.microsoft.com/office/drawing/2014/main" id="{31B8BC53-CDA2-2394-A626-8481922469F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14099" y="4275787"/>
            <a:ext cx="163541" cy="163541"/>
          </a:xfrm>
          <a:prstGeom prst="rect">
            <a:avLst/>
          </a:prstGeom>
        </p:spPr>
      </p:pic>
      <p:sp>
        <p:nvSpPr>
          <p:cNvPr id="63" name="Text 40">
            <a:extLst>
              <a:ext uri="{FF2B5EF4-FFF2-40B4-BE49-F238E27FC236}">
                <a16:creationId xmlns:a16="http://schemas.microsoft.com/office/drawing/2014/main" id="{22D6DAB0-8AD1-81CF-B6FF-186285F7200E}"/>
              </a:ext>
            </a:extLst>
          </p:cNvPr>
          <p:cNvSpPr txBox="1"/>
          <p:nvPr/>
        </p:nvSpPr>
        <p:spPr>
          <a:xfrm>
            <a:off x="4687539" y="4248313"/>
            <a:ext cx="4083081" cy="2184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D3748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현재편향(당장의 부담 &gt; 미래 이익)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pic>
        <p:nvPicPr>
          <p:cNvPr id="64" name="Image 8" descr="preencoded.png">
            <a:extLst>
              <a:ext uri="{FF2B5EF4-FFF2-40B4-BE49-F238E27FC236}">
                <a16:creationId xmlns:a16="http://schemas.microsoft.com/office/drawing/2014/main" id="{E88DB655-2FF5-A09C-4A3A-B4345016A44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414099" y="4575394"/>
            <a:ext cx="163541" cy="163541"/>
          </a:xfrm>
          <a:prstGeom prst="rect">
            <a:avLst/>
          </a:prstGeom>
        </p:spPr>
      </p:pic>
      <p:sp>
        <p:nvSpPr>
          <p:cNvPr id="65" name="Text 43">
            <a:extLst>
              <a:ext uri="{FF2B5EF4-FFF2-40B4-BE49-F238E27FC236}">
                <a16:creationId xmlns:a16="http://schemas.microsoft.com/office/drawing/2014/main" id="{6D1B4D6A-75F2-5BD4-D6FB-4E224B606C6E}"/>
              </a:ext>
            </a:extLst>
          </p:cNvPr>
          <p:cNvSpPr txBox="1"/>
          <p:nvPr/>
        </p:nvSpPr>
        <p:spPr>
          <a:xfrm>
            <a:off x="4687539" y="4547919"/>
            <a:ext cx="2673381" cy="21849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D3748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절차적 마찰에 민감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66" name="Text 44">
            <a:extLst>
              <a:ext uri="{FF2B5EF4-FFF2-40B4-BE49-F238E27FC236}">
                <a16:creationId xmlns:a16="http://schemas.microsoft.com/office/drawing/2014/main" id="{0181B90E-EF8D-38F8-959E-3BC305754EC5}"/>
              </a:ext>
            </a:extLst>
          </p:cNvPr>
          <p:cNvSpPr txBox="1"/>
          <p:nvPr/>
        </p:nvSpPr>
        <p:spPr>
          <a:xfrm>
            <a:off x="4414099" y="4916866"/>
            <a:ext cx="2085761" cy="2328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D3748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최적 정책수단: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67" name="Shape 47">
            <a:extLst>
              <a:ext uri="{FF2B5EF4-FFF2-40B4-BE49-F238E27FC236}">
                <a16:creationId xmlns:a16="http://schemas.microsoft.com/office/drawing/2014/main" id="{3A0DD4D9-F32B-DE44-634C-89EFFD61C711}"/>
              </a:ext>
            </a:extLst>
          </p:cNvPr>
          <p:cNvSpPr/>
          <p:nvPr/>
        </p:nvSpPr>
        <p:spPr>
          <a:xfrm>
            <a:off x="4441575" y="5229556"/>
            <a:ext cx="1185341" cy="367639"/>
          </a:xfrm>
          <a:prstGeom prst="roundRect">
            <a:avLst>
              <a:gd name="adj" fmla="val 52722"/>
            </a:avLst>
          </a:prstGeom>
          <a:solidFill>
            <a:srgbClr val="FEFCBF"/>
          </a:solidFill>
          <a:ln w="12700">
            <a:solidFill>
              <a:srgbClr val="FAF089"/>
            </a:solidFill>
            <a:prstDash val="solid"/>
          </a:ln>
        </p:spPr>
        <p:txBody>
          <a:bodyPr/>
          <a:lstStyle/>
          <a:p>
            <a:endParaRPr lang="ko-KR" altLang="en-US" sz="160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pic>
        <p:nvPicPr>
          <p:cNvPr id="68" name="Image 9" descr="preencoded.png">
            <a:extLst>
              <a:ext uri="{FF2B5EF4-FFF2-40B4-BE49-F238E27FC236}">
                <a16:creationId xmlns:a16="http://schemas.microsoft.com/office/drawing/2014/main" id="{36517BD8-4517-2465-0B31-35A9574A713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564556" y="5321139"/>
            <a:ext cx="191015" cy="191015"/>
          </a:xfrm>
          <a:prstGeom prst="rect">
            <a:avLst/>
          </a:prstGeom>
        </p:spPr>
      </p:pic>
      <p:sp>
        <p:nvSpPr>
          <p:cNvPr id="69" name="Text 48">
            <a:extLst>
              <a:ext uri="{FF2B5EF4-FFF2-40B4-BE49-F238E27FC236}">
                <a16:creationId xmlns:a16="http://schemas.microsoft.com/office/drawing/2014/main" id="{0E42A625-28EE-4069-FAD5-4D26B3F45356}"/>
              </a:ext>
            </a:extLst>
          </p:cNvPr>
          <p:cNvSpPr txBox="1"/>
          <p:nvPr/>
        </p:nvSpPr>
        <p:spPr>
          <a:xfrm>
            <a:off x="4414099" y="5657379"/>
            <a:ext cx="5324261" cy="232881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2D3748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혜택으로 장벽을 낮추고 동기를 강화해야 행동 변화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70" name="Text 50">
            <a:extLst>
              <a:ext uri="{FF2B5EF4-FFF2-40B4-BE49-F238E27FC236}">
                <a16:creationId xmlns:a16="http://schemas.microsoft.com/office/drawing/2014/main" id="{EE69939A-7C74-F121-6BD5-C53EDF0D9726}"/>
              </a:ext>
            </a:extLst>
          </p:cNvPr>
          <p:cNvSpPr txBox="1"/>
          <p:nvPr/>
        </p:nvSpPr>
        <p:spPr>
          <a:xfrm>
            <a:off x="4810522" y="5270114"/>
            <a:ext cx="834711" cy="273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 algn="l">
              <a:buNone/>
            </a:pPr>
            <a:r>
              <a:rPr lang="en-US" sz="1600" dirty="0">
                <a:solidFill>
                  <a:srgbClr val="975A16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rPr>
              <a:t>인센티브</a:t>
            </a:r>
            <a:endParaRPr lang="en-US" sz="1600" dirty="0"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pic>
        <p:nvPicPr>
          <p:cNvPr id="74" name="그림 73" descr="의류, 만화 영화, 인간의 얼굴, 사람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46B3F3C-CADE-8517-592A-2B20BB35092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22" y="1698952"/>
            <a:ext cx="3992880" cy="3992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736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C8962C-9C04-32F0-5B2D-F83FA73AE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그림 28" descr="그레이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C22814-F9C5-A76B-30EF-99E17755BF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2" b="781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7" name="그룹 76">
            <a:extLst>
              <a:ext uri="{FF2B5EF4-FFF2-40B4-BE49-F238E27FC236}">
                <a16:creationId xmlns:a16="http://schemas.microsoft.com/office/drawing/2014/main" id="{2B4B6158-43B4-48DA-0271-6ECC5DC024B2}"/>
              </a:ext>
            </a:extLst>
          </p:cNvPr>
          <p:cNvGrpSpPr/>
          <p:nvPr/>
        </p:nvGrpSpPr>
        <p:grpSpPr>
          <a:xfrm>
            <a:off x="4419600" y="1649280"/>
            <a:ext cx="6431280" cy="4233564"/>
            <a:chOff x="6864096" y="2225698"/>
            <a:chExt cx="4506180" cy="2966314"/>
          </a:xfrm>
        </p:grpSpPr>
        <p:sp>
          <p:nvSpPr>
            <p:cNvPr id="78" name="Text 29">
              <a:extLst>
                <a:ext uri="{FF2B5EF4-FFF2-40B4-BE49-F238E27FC236}">
                  <a16:creationId xmlns:a16="http://schemas.microsoft.com/office/drawing/2014/main" id="{70EE044C-3385-ADC6-E538-F1D7CA01960F}"/>
                </a:ext>
              </a:extLst>
            </p:cNvPr>
            <p:cNvSpPr txBox="1"/>
            <p:nvPr/>
          </p:nvSpPr>
          <p:spPr>
            <a:xfrm>
              <a:off x="7206996" y="2225698"/>
              <a:ext cx="605333" cy="247802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1F2937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저항자</a:t>
              </a:r>
              <a:endParaRPr lang="en-US" sz="16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79" name="Shape 42">
              <a:extLst>
                <a:ext uri="{FF2B5EF4-FFF2-40B4-BE49-F238E27FC236}">
                  <a16:creationId xmlns:a16="http://schemas.microsoft.com/office/drawing/2014/main" id="{5576ED2F-C8B3-3C05-0625-255FFEFDCC72}"/>
                </a:ext>
              </a:extLst>
            </p:cNvPr>
            <p:cNvSpPr/>
            <p:nvPr/>
          </p:nvSpPr>
          <p:spPr>
            <a:xfrm>
              <a:off x="6864096" y="2596945"/>
              <a:ext cx="4506180" cy="895198"/>
            </a:xfrm>
            <a:prstGeom prst="roundRect">
              <a:avLst>
                <a:gd name="adj" fmla="val 8693"/>
              </a:avLst>
            </a:prstGeom>
            <a:noFill/>
            <a:ln w="12700">
              <a:solidFill>
                <a:schemeClr val="bg1"/>
              </a:solidFill>
              <a:prstDash val="solid"/>
            </a:ln>
          </p:spPr>
          <p:txBody>
            <a:bodyPr/>
            <a:lstStyle/>
            <a:p>
              <a:endParaRPr lang="ko-KR" altLang="en-US" sz="160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pic>
          <p:nvPicPr>
            <p:cNvPr id="80" name="Image 10" descr="preencoded.png">
              <a:extLst>
                <a:ext uri="{FF2B5EF4-FFF2-40B4-BE49-F238E27FC236}">
                  <a16:creationId xmlns:a16="http://schemas.microsoft.com/office/drawing/2014/main" id="{78AE8018-FF90-0D07-DCE9-B28E9AC1D8C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6864096" y="2234842"/>
              <a:ext cx="228600" cy="228600"/>
            </a:xfrm>
            <a:prstGeom prst="rect">
              <a:avLst/>
            </a:prstGeom>
          </p:spPr>
        </p:pic>
        <p:sp>
          <p:nvSpPr>
            <p:cNvPr id="81" name="Text 51">
              <a:extLst>
                <a:ext uri="{FF2B5EF4-FFF2-40B4-BE49-F238E27FC236}">
                  <a16:creationId xmlns:a16="http://schemas.microsoft.com/office/drawing/2014/main" id="{9107B837-26FD-663E-E87A-024A312499A3}"/>
                </a:ext>
              </a:extLst>
            </p:cNvPr>
            <p:cNvSpPr txBox="1"/>
            <p:nvPr/>
          </p:nvSpPr>
          <p:spPr>
            <a:xfrm>
              <a:off x="7045147" y="2644466"/>
              <a:ext cx="849391" cy="16276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b="1" dirty="0">
                  <a:solidFill>
                    <a:srgbClr val="4A556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페르소나</a:t>
              </a:r>
              <a:endParaRPr lang="en-US" sz="16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82" name="Text 52">
              <a:extLst>
                <a:ext uri="{FF2B5EF4-FFF2-40B4-BE49-F238E27FC236}">
                  <a16:creationId xmlns:a16="http://schemas.microsoft.com/office/drawing/2014/main" id="{A80867B4-D6CA-E965-EC4E-6F5B9C1B2D5A}"/>
                </a:ext>
              </a:extLst>
            </p:cNvPr>
            <p:cNvSpPr txBox="1"/>
            <p:nvPr/>
          </p:nvSpPr>
          <p:spPr>
            <a:xfrm>
              <a:off x="7303008" y="2875220"/>
              <a:ext cx="2038419" cy="1911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박반대(58세, 중소기업 대표)</a:t>
              </a:r>
              <a:endParaRPr lang="en-US" sz="16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83" name="Text 53">
              <a:extLst>
                <a:ext uri="{FF2B5EF4-FFF2-40B4-BE49-F238E27FC236}">
                  <a16:creationId xmlns:a16="http://schemas.microsoft.com/office/drawing/2014/main" id="{D18B1B78-2FE2-D95A-4F89-D806E55A45E9}"/>
                </a:ext>
              </a:extLst>
            </p:cNvPr>
            <p:cNvSpPr txBox="1"/>
            <p:nvPr/>
          </p:nvSpPr>
          <p:spPr>
            <a:xfrm>
              <a:off x="7303008" y="3056274"/>
              <a:ext cx="3997860" cy="467258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4B556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추가 비용 발생과 기존 관행 변화에 </a:t>
              </a:r>
              <a:r>
                <a:rPr lang="en-US" sz="1600" dirty="0" err="1">
                  <a:solidFill>
                    <a:srgbClr val="4B556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강력히</a:t>
              </a:r>
              <a:r>
                <a:rPr lang="en-US" sz="1600" dirty="0">
                  <a:solidFill>
                    <a:srgbClr val="4B556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 </a:t>
              </a:r>
              <a:r>
                <a:rPr lang="en-US" sz="1600" dirty="0" err="1">
                  <a:solidFill>
                    <a:srgbClr val="4B556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반대</a:t>
              </a:r>
              <a:endParaRPr lang="en-US" sz="1600" dirty="0">
                <a:solidFill>
                  <a:srgbClr val="4B5563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Noto Sans KR" pitchFamily="34" charset="-120"/>
              </a:endParaRPr>
            </a:p>
            <a:p>
              <a:pPr marL="0" indent="0" algn="l">
                <a:buNone/>
              </a:pPr>
              <a:r>
                <a:rPr lang="en-US" sz="1600" dirty="0" err="1">
                  <a:solidFill>
                    <a:srgbClr val="4B556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정부</a:t>
              </a:r>
              <a:r>
                <a:rPr lang="en-US" sz="1600" dirty="0">
                  <a:solidFill>
                    <a:srgbClr val="4B556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 규제를 회피하거나 우회하는 방법을 </a:t>
              </a:r>
              <a:r>
                <a:rPr lang="en-US" sz="1600" dirty="0" err="1">
                  <a:solidFill>
                    <a:srgbClr val="4B556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적극적으로</a:t>
              </a:r>
              <a:r>
                <a:rPr lang="en-US" sz="1600" dirty="0">
                  <a:solidFill>
                    <a:srgbClr val="4B556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 </a:t>
              </a:r>
              <a:r>
                <a:rPr lang="en-US" sz="1600" dirty="0" err="1">
                  <a:solidFill>
                    <a:srgbClr val="4B5563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모색함</a:t>
              </a:r>
              <a:endParaRPr lang="en-US" sz="16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84" name="Text 54">
              <a:extLst>
                <a:ext uri="{FF2B5EF4-FFF2-40B4-BE49-F238E27FC236}">
                  <a16:creationId xmlns:a16="http://schemas.microsoft.com/office/drawing/2014/main" id="{08D5A3B6-5AF0-4B4B-E0E1-5EB124801334}"/>
                </a:ext>
              </a:extLst>
            </p:cNvPr>
            <p:cNvSpPr txBox="1"/>
            <p:nvPr/>
          </p:nvSpPr>
          <p:spPr>
            <a:xfrm>
              <a:off x="6864096" y="3606442"/>
              <a:ext cx="957377" cy="1911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행동 패턴 분석:</a:t>
              </a:r>
              <a:endParaRPr lang="en-US" sz="16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85" name="Text 55">
              <a:extLst>
                <a:ext uri="{FF2B5EF4-FFF2-40B4-BE49-F238E27FC236}">
                  <a16:creationId xmlns:a16="http://schemas.microsoft.com/office/drawing/2014/main" id="{458E7072-1A01-5D44-A987-AA2E14E702E9}"/>
                </a:ext>
              </a:extLst>
            </p:cNvPr>
            <p:cNvSpPr txBox="1"/>
            <p:nvPr/>
          </p:nvSpPr>
          <p:spPr>
            <a:xfrm>
              <a:off x="7054290" y="3835042"/>
              <a:ext cx="2155845" cy="1527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정책 목표와 가치관 불일치</a:t>
              </a:r>
              <a:endParaRPr lang="en-US" sz="16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86" name="Text 56">
              <a:extLst>
                <a:ext uri="{FF2B5EF4-FFF2-40B4-BE49-F238E27FC236}">
                  <a16:creationId xmlns:a16="http://schemas.microsoft.com/office/drawing/2014/main" id="{142EA05E-F698-C958-881C-AEBD04507B14}"/>
                </a:ext>
              </a:extLst>
            </p:cNvPr>
            <p:cNvSpPr txBox="1"/>
            <p:nvPr/>
          </p:nvSpPr>
          <p:spPr>
            <a:xfrm>
              <a:off x="7054290" y="4044440"/>
              <a:ext cx="2340527" cy="1527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규제 회피 시도(편법, 우회 행동)</a:t>
              </a:r>
              <a:endParaRPr lang="en-US" sz="16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87" name="Text 57">
              <a:extLst>
                <a:ext uri="{FF2B5EF4-FFF2-40B4-BE49-F238E27FC236}">
                  <a16:creationId xmlns:a16="http://schemas.microsoft.com/office/drawing/2014/main" id="{24953491-D840-1FC5-EAFA-6DCFC6FF97A1}"/>
                </a:ext>
              </a:extLst>
            </p:cNvPr>
            <p:cNvSpPr txBox="1"/>
            <p:nvPr/>
          </p:nvSpPr>
          <p:spPr>
            <a:xfrm>
              <a:off x="7054290" y="4253837"/>
              <a:ext cx="1918740" cy="152705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적대적 반응, 집단 저항</a:t>
              </a:r>
              <a:endParaRPr lang="en-US" sz="16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88" name="Text 58">
              <a:extLst>
                <a:ext uri="{FF2B5EF4-FFF2-40B4-BE49-F238E27FC236}">
                  <a16:creationId xmlns:a16="http://schemas.microsoft.com/office/drawing/2014/main" id="{E315398B-DD95-1AAF-0D8E-BCC012BA0C02}"/>
                </a:ext>
              </a:extLst>
            </p:cNvPr>
            <p:cNvSpPr txBox="1"/>
            <p:nvPr/>
          </p:nvSpPr>
          <p:spPr>
            <a:xfrm>
              <a:off x="6864096" y="4511698"/>
              <a:ext cx="1343254" cy="16276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최적 정책수단:</a:t>
              </a:r>
              <a:endParaRPr lang="en-US" sz="16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89" name="Shape 59">
              <a:extLst>
                <a:ext uri="{FF2B5EF4-FFF2-40B4-BE49-F238E27FC236}">
                  <a16:creationId xmlns:a16="http://schemas.microsoft.com/office/drawing/2014/main" id="{CC075424-4F85-A4E6-6C2D-231BC168AE02}"/>
                </a:ext>
              </a:extLst>
            </p:cNvPr>
            <p:cNvSpPr/>
            <p:nvPr/>
          </p:nvSpPr>
          <p:spPr>
            <a:xfrm>
              <a:off x="6987540" y="2875220"/>
              <a:ext cx="209398" cy="457200"/>
            </a:xfrm>
            <a:prstGeom prst="ellipse">
              <a:avLst/>
            </a:prstGeom>
            <a:solidFill>
              <a:srgbClr val="E53E3E"/>
            </a:solidFill>
            <a:ln/>
          </p:spPr>
          <p:txBody>
            <a:bodyPr/>
            <a:lstStyle/>
            <a:p>
              <a:endParaRPr lang="ko-KR" altLang="en-US" sz="160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90" name="Text 60">
              <a:extLst>
                <a:ext uri="{FF2B5EF4-FFF2-40B4-BE49-F238E27FC236}">
                  <a16:creationId xmlns:a16="http://schemas.microsoft.com/office/drawing/2014/main" id="{222FBA13-B9D9-5B88-D951-11C59C9910A1}"/>
                </a:ext>
              </a:extLst>
            </p:cNvPr>
            <p:cNvSpPr txBox="1"/>
            <p:nvPr/>
          </p:nvSpPr>
          <p:spPr>
            <a:xfrm>
              <a:off x="7000342" y="2961174"/>
              <a:ext cx="324612" cy="286207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b="1" dirty="0">
                  <a:solidFill>
                    <a:srgbClr val="FFFFFF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박</a:t>
              </a:r>
              <a:endParaRPr lang="en-US" sz="16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pic>
          <p:nvPicPr>
            <p:cNvPr id="91" name="Image 11" descr="preencoded.png">
              <a:extLst>
                <a:ext uri="{FF2B5EF4-FFF2-40B4-BE49-F238E27FC236}">
                  <a16:creationId xmlns:a16="http://schemas.microsoft.com/office/drawing/2014/main" id="{7C1C5FB6-D708-6B19-348E-3BAB0AF073A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864096" y="3854245"/>
              <a:ext cx="114300" cy="114300"/>
            </a:xfrm>
            <a:prstGeom prst="rect">
              <a:avLst/>
            </a:prstGeom>
          </p:spPr>
        </p:pic>
        <p:pic>
          <p:nvPicPr>
            <p:cNvPr id="92" name="Image 12" descr="preencoded.png">
              <a:extLst>
                <a:ext uri="{FF2B5EF4-FFF2-40B4-BE49-F238E27FC236}">
                  <a16:creationId xmlns:a16="http://schemas.microsoft.com/office/drawing/2014/main" id="{801F15EB-8B9C-F7B1-F885-14E7CA23FA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864096" y="4063642"/>
              <a:ext cx="114300" cy="114300"/>
            </a:xfrm>
            <a:prstGeom prst="rect">
              <a:avLst/>
            </a:prstGeom>
          </p:spPr>
        </p:pic>
        <p:pic>
          <p:nvPicPr>
            <p:cNvPr id="93" name="Image 13" descr="preencoded.png">
              <a:extLst>
                <a:ext uri="{FF2B5EF4-FFF2-40B4-BE49-F238E27FC236}">
                  <a16:creationId xmlns:a16="http://schemas.microsoft.com/office/drawing/2014/main" id="{A866437D-DAC6-FC3B-F4C6-B0FA5A528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6864096" y="4273040"/>
              <a:ext cx="114300" cy="114300"/>
            </a:xfrm>
            <a:prstGeom prst="rect">
              <a:avLst/>
            </a:prstGeom>
          </p:spPr>
        </p:pic>
        <p:sp>
          <p:nvSpPr>
            <p:cNvPr id="94" name="Shape 63">
              <a:extLst>
                <a:ext uri="{FF2B5EF4-FFF2-40B4-BE49-F238E27FC236}">
                  <a16:creationId xmlns:a16="http://schemas.microsoft.com/office/drawing/2014/main" id="{8AD40DF0-23FD-1638-297C-D167153714F2}"/>
                </a:ext>
              </a:extLst>
            </p:cNvPr>
            <p:cNvSpPr/>
            <p:nvPr/>
          </p:nvSpPr>
          <p:spPr>
            <a:xfrm>
              <a:off x="6882384" y="4730240"/>
              <a:ext cx="590702" cy="256946"/>
            </a:xfrm>
            <a:prstGeom prst="roundRect">
              <a:avLst>
                <a:gd name="adj" fmla="val 52722"/>
              </a:avLst>
            </a:prstGeom>
            <a:solidFill>
              <a:srgbClr val="FED7E2"/>
            </a:solidFill>
            <a:ln w="12700">
              <a:solidFill>
                <a:srgbClr val="FBB6CE"/>
              </a:solidFill>
              <a:prstDash val="solid"/>
            </a:ln>
          </p:spPr>
          <p:txBody>
            <a:bodyPr/>
            <a:lstStyle/>
            <a:p>
              <a:endParaRPr lang="ko-KR" altLang="en-US" sz="160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pic>
          <p:nvPicPr>
            <p:cNvPr id="95" name="Image 14" descr="preencoded.png">
              <a:extLst>
                <a:ext uri="{FF2B5EF4-FFF2-40B4-BE49-F238E27FC236}">
                  <a16:creationId xmlns:a16="http://schemas.microsoft.com/office/drawing/2014/main" id="{7D17B518-B21B-2A44-D870-690D28A55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rcRect/>
            <a:stretch/>
          </p:blipFill>
          <p:spPr>
            <a:xfrm>
              <a:off x="6968338" y="4794248"/>
              <a:ext cx="133502" cy="133502"/>
            </a:xfrm>
            <a:prstGeom prst="rect">
              <a:avLst/>
            </a:prstGeom>
          </p:spPr>
        </p:pic>
        <p:sp>
          <p:nvSpPr>
            <p:cNvPr id="96" name="Text 64">
              <a:extLst>
                <a:ext uri="{FF2B5EF4-FFF2-40B4-BE49-F238E27FC236}">
                  <a16:creationId xmlns:a16="http://schemas.microsoft.com/office/drawing/2014/main" id="{1A9E59E6-C1E8-9C68-B37A-A7A1A261CB3D}"/>
                </a:ext>
              </a:extLst>
            </p:cNvPr>
            <p:cNvSpPr txBox="1"/>
            <p:nvPr/>
          </p:nvSpPr>
          <p:spPr>
            <a:xfrm>
              <a:off x="7140245" y="4758586"/>
              <a:ext cx="345643" cy="1911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97266D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규제</a:t>
              </a:r>
              <a:endParaRPr lang="en-US" sz="16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97" name="Shape 65">
              <a:extLst>
                <a:ext uri="{FF2B5EF4-FFF2-40B4-BE49-F238E27FC236}">
                  <a16:creationId xmlns:a16="http://schemas.microsoft.com/office/drawing/2014/main" id="{603ECDAB-62CC-CC5E-4355-AF786BDF6CBD}"/>
                </a:ext>
              </a:extLst>
            </p:cNvPr>
            <p:cNvSpPr/>
            <p:nvPr/>
          </p:nvSpPr>
          <p:spPr>
            <a:xfrm>
              <a:off x="7502347" y="4730240"/>
              <a:ext cx="819302" cy="256946"/>
            </a:xfrm>
            <a:prstGeom prst="roundRect">
              <a:avLst>
                <a:gd name="adj" fmla="val 52722"/>
              </a:avLst>
            </a:prstGeom>
            <a:solidFill>
              <a:srgbClr val="E9D8FD"/>
            </a:solidFill>
            <a:ln w="12700">
              <a:solidFill>
                <a:srgbClr val="D6BCFA"/>
              </a:solidFill>
              <a:prstDash val="solid"/>
            </a:ln>
          </p:spPr>
          <p:txBody>
            <a:bodyPr/>
            <a:lstStyle/>
            <a:p>
              <a:endParaRPr lang="ko-KR" altLang="en-US" sz="160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pic>
          <p:nvPicPr>
            <p:cNvPr id="98" name="Image 15" descr="preencoded.png">
              <a:extLst>
                <a:ext uri="{FF2B5EF4-FFF2-40B4-BE49-F238E27FC236}">
                  <a16:creationId xmlns:a16="http://schemas.microsoft.com/office/drawing/2014/main" id="{6C132A65-7953-3B00-18C5-3CBF65F11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rcRect t="-2644" b="-2644"/>
            <a:stretch/>
          </p:blipFill>
          <p:spPr>
            <a:xfrm>
              <a:off x="7587387" y="4794248"/>
              <a:ext cx="95098" cy="133502"/>
            </a:xfrm>
            <a:prstGeom prst="rect">
              <a:avLst/>
            </a:prstGeom>
          </p:spPr>
        </p:pic>
        <p:sp>
          <p:nvSpPr>
            <p:cNvPr id="99" name="Text 66">
              <a:extLst>
                <a:ext uri="{FF2B5EF4-FFF2-40B4-BE49-F238E27FC236}">
                  <a16:creationId xmlns:a16="http://schemas.microsoft.com/office/drawing/2014/main" id="{F6E8819C-4DC4-8D4D-58A5-ACE56FE73A21}"/>
                </a:ext>
              </a:extLst>
            </p:cNvPr>
            <p:cNvSpPr txBox="1"/>
            <p:nvPr/>
          </p:nvSpPr>
          <p:spPr>
            <a:xfrm>
              <a:off x="6864096" y="5029249"/>
              <a:ext cx="2696233" cy="162763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2D3748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명확한 규칙과 강제력, 위반 시 불이익 필요</a:t>
              </a:r>
              <a:endParaRPr lang="en-US" sz="16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sp>
          <p:nvSpPr>
            <p:cNvPr id="100" name="Text 68">
              <a:extLst>
                <a:ext uri="{FF2B5EF4-FFF2-40B4-BE49-F238E27FC236}">
                  <a16:creationId xmlns:a16="http://schemas.microsoft.com/office/drawing/2014/main" id="{515B01DB-75F5-19EE-2487-8835DA3F4BD0}"/>
                </a:ext>
              </a:extLst>
            </p:cNvPr>
            <p:cNvSpPr txBox="1"/>
            <p:nvPr/>
          </p:nvSpPr>
          <p:spPr>
            <a:xfrm>
              <a:off x="7720889" y="4758586"/>
              <a:ext cx="611734" cy="191110"/>
            </a:xfrm>
            <a:prstGeom prst="rect">
              <a:avLst/>
            </a:prstGeom>
            <a:noFill/>
            <a:ln/>
          </p:spPr>
          <p:txBody>
            <a:bodyPr wrap="square" lIns="0" tIns="0" rIns="0" bIns="0" rtlCol="0" anchor="ctr"/>
            <a:lstStyle/>
            <a:p>
              <a:pPr marL="0" indent="0" algn="l">
                <a:buNone/>
              </a:pPr>
              <a:r>
                <a:rPr lang="en-US" sz="1600" dirty="0">
                  <a:solidFill>
                    <a:srgbClr val="553C9A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Noto Sans KR" pitchFamily="34" charset="-120"/>
                </a:rPr>
                <a:t>조직 감시</a:t>
              </a:r>
              <a:endParaRPr lang="en-US" sz="1600" dirty="0"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pic>
        <p:nvPicPr>
          <p:cNvPr id="102" name="그림 101" descr="의류, 사람, 만화 영화, 스탠딩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9A535F3-A2A9-15F0-3839-910CD2CE57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6" y="1538854"/>
            <a:ext cx="4434840" cy="443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661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6098A-5C6B-D3C3-B718-EB9B2FCAEA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3A8C6AD-12A0-176E-9068-66BAAB0B76B7}"/>
              </a:ext>
            </a:extLst>
          </p:cNvPr>
          <p:cNvSpPr txBox="1"/>
          <p:nvPr/>
        </p:nvSpPr>
        <p:spPr>
          <a:xfrm>
            <a:off x="778495" y="673792"/>
            <a:ext cx="56105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선택의 전략적 사고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진단과 처방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00E93A-59DB-C3AD-CD50-0316DBB50D5F}"/>
              </a:ext>
            </a:extLst>
          </p:cNvPr>
          <p:cNvSpPr txBox="1"/>
          <p:nvPr/>
        </p:nvSpPr>
        <p:spPr>
          <a:xfrm>
            <a:off x="1134095" y="1593928"/>
            <a:ext cx="26824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대상별 맞춤 전략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17FB6CB-3499-0179-9A3A-BAE25748707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77F86E21-8508-5E6C-08C0-B0CBEA0F033E}"/>
              </a:ext>
            </a:extLst>
          </p:cNvPr>
          <p:cNvGrpSpPr/>
          <p:nvPr/>
        </p:nvGrpSpPr>
        <p:grpSpPr>
          <a:xfrm>
            <a:off x="1032955" y="2317945"/>
            <a:ext cx="9185570" cy="630942"/>
            <a:chOff x="4374206" y="2798058"/>
            <a:chExt cx="9185570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5076FBA-29A4-E831-7534-2816EA4F8F06}"/>
                </a:ext>
              </a:extLst>
            </p:cNvPr>
            <p:cNvSpPr txBox="1"/>
            <p:nvPr/>
          </p:nvSpPr>
          <p:spPr>
            <a:xfrm>
              <a:off x="4943315" y="2798058"/>
              <a:ext cx="861646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우리 팀이 해결하려는 문제의 대상은 누구인가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?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7BCB03B3-5F90-D592-877C-11E13F1EA0AD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7991FC80-AC0E-B330-9805-CAFBC7AD21FD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EB7184D-4F37-216D-D6B1-6378E3B565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A105AF92-EF90-9604-2B17-467E6765DCAD}"/>
              </a:ext>
            </a:extLst>
          </p:cNvPr>
          <p:cNvGrpSpPr/>
          <p:nvPr/>
        </p:nvGrpSpPr>
        <p:grpSpPr>
          <a:xfrm>
            <a:off x="-29497" y="3076283"/>
            <a:ext cx="8201234" cy="4757077"/>
            <a:chOff x="-29497" y="3076283"/>
            <a:chExt cx="8201234" cy="4757077"/>
          </a:xfrm>
        </p:grpSpPr>
        <p:pic>
          <p:nvPicPr>
            <p:cNvPr id="10" name="그림 9" descr="사람, 양초, 노트북, 실내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8B995A7-0D5E-4693-0156-BB25E20F8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flipH="1">
              <a:off x="0" y="3076283"/>
              <a:ext cx="4178300" cy="4011613"/>
            </a:xfrm>
            <a:prstGeom prst="rect">
              <a:avLst/>
            </a:prstGeom>
          </p:spPr>
        </p:pic>
        <p:sp>
          <p:nvSpPr>
            <p:cNvPr id="11" name="직사각형 10">
              <a:extLst>
                <a:ext uri="{FF2B5EF4-FFF2-40B4-BE49-F238E27FC236}">
                  <a16:creationId xmlns:a16="http://schemas.microsoft.com/office/drawing/2014/main" id="{011F7CE6-D250-5EC8-89AD-338384507DF2}"/>
                </a:ext>
              </a:extLst>
            </p:cNvPr>
            <p:cNvSpPr/>
            <p:nvPr/>
          </p:nvSpPr>
          <p:spPr>
            <a:xfrm>
              <a:off x="0" y="3076284"/>
              <a:ext cx="4355459" cy="3950561"/>
            </a:xfrm>
            <a:prstGeom prst="rect">
              <a:avLst/>
            </a:prstGeom>
            <a:solidFill>
              <a:srgbClr val="9A5CC8">
                <a:alpha val="5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2" name="자유형: 도형 11">
              <a:extLst>
                <a:ext uri="{FF2B5EF4-FFF2-40B4-BE49-F238E27FC236}">
                  <a16:creationId xmlns:a16="http://schemas.microsoft.com/office/drawing/2014/main" id="{DC4449D0-3D6B-1459-ABFA-4EDF1B7217C1}"/>
                </a:ext>
              </a:extLst>
            </p:cNvPr>
            <p:cNvSpPr/>
            <p:nvPr/>
          </p:nvSpPr>
          <p:spPr>
            <a:xfrm>
              <a:off x="412954" y="3076285"/>
              <a:ext cx="7737989" cy="3490452"/>
            </a:xfrm>
            <a:custGeom>
              <a:avLst/>
              <a:gdLst>
                <a:gd name="connsiteX0" fmla="*/ 3490451 w 7737989"/>
                <a:gd name="connsiteY0" fmla="*/ 0 h 3490453"/>
                <a:gd name="connsiteX1" fmla="*/ 7737989 w 7737989"/>
                <a:gd name="connsiteY1" fmla="*/ 0 h 3490453"/>
                <a:gd name="connsiteX2" fmla="*/ 7737989 w 7737989"/>
                <a:gd name="connsiteY2" fmla="*/ 1813254 h 3490453"/>
                <a:gd name="connsiteX3" fmla="*/ 7737989 w 7737989"/>
                <a:gd name="connsiteY3" fmla="*/ 1813254 h 3490453"/>
                <a:gd name="connsiteX4" fmla="*/ 7737989 w 7737989"/>
                <a:gd name="connsiteY4" fmla="*/ 3490453 h 3490453"/>
                <a:gd name="connsiteX5" fmla="*/ 6060790 w 7737989"/>
                <a:gd name="connsiteY5" fmla="*/ 3490453 h 3490453"/>
                <a:gd name="connsiteX6" fmla="*/ 6060790 w 7737989"/>
                <a:gd name="connsiteY6" fmla="*/ 3490453 h 3490453"/>
                <a:gd name="connsiteX7" fmla="*/ 0 w 7737989"/>
                <a:gd name="connsiteY7" fmla="*/ 3490453 h 3490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7737989" h="3490453">
                  <a:moveTo>
                    <a:pt x="3490451" y="0"/>
                  </a:moveTo>
                  <a:lnTo>
                    <a:pt x="7737989" y="0"/>
                  </a:lnTo>
                  <a:lnTo>
                    <a:pt x="7737989" y="1813254"/>
                  </a:lnTo>
                  <a:lnTo>
                    <a:pt x="7737989" y="1813254"/>
                  </a:lnTo>
                  <a:lnTo>
                    <a:pt x="7737989" y="3490453"/>
                  </a:lnTo>
                  <a:lnTo>
                    <a:pt x="6060790" y="3490453"/>
                  </a:lnTo>
                  <a:lnTo>
                    <a:pt x="6060790" y="3490453"/>
                  </a:lnTo>
                  <a:lnTo>
                    <a:pt x="0" y="3490453"/>
                  </a:lnTo>
                  <a:close/>
                </a:path>
              </a:pathLst>
            </a:custGeom>
            <a:solidFill>
              <a:srgbClr val="EBEEF6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ko-KR" altLang="en-US"/>
            </a:p>
          </p:txBody>
        </p:sp>
        <p:cxnSp>
          <p:nvCxnSpPr>
            <p:cNvPr id="14" name="직선 연결선 13">
              <a:extLst>
                <a:ext uri="{FF2B5EF4-FFF2-40B4-BE49-F238E27FC236}">
                  <a16:creationId xmlns:a16="http://schemas.microsoft.com/office/drawing/2014/main" id="{DA2FE010-E7E8-D1F0-9D43-83CB0A5F400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-29497" y="3076284"/>
              <a:ext cx="3932903" cy="3932903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1F39F60C-0EF9-2720-0ED9-69A683C799D9}"/>
                </a:ext>
              </a:extLst>
            </p:cNvPr>
            <p:cNvGrpSpPr/>
            <p:nvPr/>
          </p:nvGrpSpPr>
          <p:grpSpPr>
            <a:xfrm rot="5400000">
              <a:off x="7579366" y="3071790"/>
              <a:ext cx="54768" cy="569116"/>
              <a:chOff x="11737182" y="289245"/>
              <a:chExt cx="54768" cy="569116"/>
            </a:xfrm>
          </p:grpSpPr>
          <p:sp>
            <p:nvSpPr>
              <p:cNvPr id="16" name="타원 15">
                <a:extLst>
                  <a:ext uri="{FF2B5EF4-FFF2-40B4-BE49-F238E27FC236}">
                    <a16:creationId xmlns:a16="http://schemas.microsoft.com/office/drawing/2014/main" id="{3C9B85BE-BF5C-D28D-8FBE-0B66D3DA0A1C}"/>
                  </a:ext>
                </a:extLst>
              </p:cNvPr>
              <p:cNvSpPr/>
              <p:nvPr/>
            </p:nvSpPr>
            <p:spPr>
              <a:xfrm>
                <a:off x="11737182" y="289245"/>
                <a:ext cx="54768" cy="54766"/>
              </a:xfrm>
              <a:prstGeom prst="ellipse">
                <a:avLst/>
              </a:prstGeom>
              <a:solidFill>
                <a:srgbClr val="002373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7" name="타원 16">
                <a:extLst>
                  <a:ext uri="{FF2B5EF4-FFF2-40B4-BE49-F238E27FC236}">
                    <a16:creationId xmlns:a16="http://schemas.microsoft.com/office/drawing/2014/main" id="{5124FEDD-2AC1-8656-44CD-6FEC6E189415}"/>
                  </a:ext>
                </a:extLst>
              </p:cNvPr>
              <p:cNvSpPr/>
              <p:nvPr/>
            </p:nvSpPr>
            <p:spPr>
              <a:xfrm>
                <a:off x="11737182" y="458314"/>
                <a:ext cx="54768" cy="54766"/>
              </a:xfrm>
              <a:prstGeom prst="ellipse">
                <a:avLst/>
              </a:prstGeom>
              <a:solidFill>
                <a:srgbClr val="002373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타원 17">
                <a:extLst>
                  <a:ext uri="{FF2B5EF4-FFF2-40B4-BE49-F238E27FC236}">
                    <a16:creationId xmlns:a16="http://schemas.microsoft.com/office/drawing/2014/main" id="{FAF54B3B-2566-4BEE-8A8D-1BA1DA7FE79D}"/>
                  </a:ext>
                </a:extLst>
              </p:cNvPr>
              <p:cNvSpPr/>
              <p:nvPr/>
            </p:nvSpPr>
            <p:spPr>
              <a:xfrm>
                <a:off x="11737182" y="803595"/>
                <a:ext cx="54768" cy="54766"/>
              </a:xfrm>
              <a:prstGeom prst="ellipse">
                <a:avLst/>
              </a:prstGeom>
              <a:solidFill>
                <a:srgbClr val="002373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3B30822D-76BE-F8EE-7A72-52013117DEFF}"/>
                </a:ext>
              </a:extLst>
            </p:cNvPr>
            <p:cNvGrpSpPr/>
            <p:nvPr/>
          </p:nvGrpSpPr>
          <p:grpSpPr>
            <a:xfrm>
              <a:off x="0" y="5452823"/>
              <a:ext cx="8171737" cy="2380537"/>
              <a:chOff x="0" y="4477463"/>
              <a:chExt cx="8171737" cy="2380537"/>
            </a:xfrm>
          </p:grpSpPr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21A79C17-A5AA-9AEF-C49A-997A8865F72B}"/>
                  </a:ext>
                </a:extLst>
              </p:cNvPr>
              <p:cNvSpPr/>
              <p:nvPr/>
            </p:nvSpPr>
            <p:spPr>
              <a:xfrm>
                <a:off x="0" y="5591376"/>
                <a:ext cx="8150944" cy="1266624"/>
              </a:xfrm>
              <a:custGeom>
                <a:avLst/>
                <a:gdLst>
                  <a:gd name="connsiteX0" fmla="*/ 412953 w 8150944"/>
                  <a:gd name="connsiteY0" fmla="*/ 0 h 1266624"/>
                  <a:gd name="connsiteX1" fmla="*/ 2594578 w 8150944"/>
                  <a:gd name="connsiteY1" fmla="*/ 0 h 1266624"/>
                  <a:gd name="connsiteX2" fmla="*/ 5298970 w 8150944"/>
                  <a:gd name="connsiteY2" fmla="*/ 0 h 1266624"/>
                  <a:gd name="connsiteX3" fmla="*/ 8150944 w 8150944"/>
                  <a:gd name="connsiteY3" fmla="*/ 0 h 1266624"/>
                  <a:gd name="connsiteX4" fmla="*/ 8150944 w 8150944"/>
                  <a:gd name="connsiteY4" fmla="*/ 398138 h 1266624"/>
                  <a:gd name="connsiteX5" fmla="*/ 8150944 w 8150944"/>
                  <a:gd name="connsiteY5" fmla="*/ 856308 h 1266624"/>
                  <a:gd name="connsiteX6" fmla="*/ 8150944 w 8150944"/>
                  <a:gd name="connsiteY6" fmla="*/ 1266624 h 1266624"/>
                  <a:gd name="connsiteX7" fmla="*/ 0 w 8150944"/>
                  <a:gd name="connsiteY7" fmla="*/ 1266624 h 1266624"/>
                  <a:gd name="connsiteX8" fmla="*/ 0 w 8150944"/>
                  <a:gd name="connsiteY8" fmla="*/ 412953 h 1266624"/>
                  <a:gd name="connsiteX9" fmla="*/ 412953 w 8150944"/>
                  <a:gd name="connsiteY9" fmla="*/ 0 h 1266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50944" h="1266624">
                    <a:moveTo>
                      <a:pt x="412953" y="0"/>
                    </a:moveTo>
                    <a:lnTo>
                      <a:pt x="2594578" y="0"/>
                    </a:lnTo>
                    <a:lnTo>
                      <a:pt x="5298970" y="0"/>
                    </a:lnTo>
                    <a:lnTo>
                      <a:pt x="8150944" y="0"/>
                    </a:lnTo>
                    <a:lnTo>
                      <a:pt x="8150944" y="398138"/>
                    </a:lnTo>
                    <a:lnTo>
                      <a:pt x="8150944" y="856308"/>
                    </a:lnTo>
                    <a:lnTo>
                      <a:pt x="8150944" y="1266624"/>
                    </a:lnTo>
                    <a:lnTo>
                      <a:pt x="0" y="1266624"/>
                    </a:lnTo>
                    <a:lnTo>
                      <a:pt x="0" y="412953"/>
                    </a:lnTo>
                    <a:lnTo>
                      <a:pt x="412953" y="0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 dirty="0"/>
              </a:p>
            </p:txBody>
          </p:sp>
          <p:sp>
            <p:nvSpPr>
              <p:cNvPr id="21" name="직각 삼각형 20">
                <a:extLst>
                  <a:ext uri="{FF2B5EF4-FFF2-40B4-BE49-F238E27FC236}">
                    <a16:creationId xmlns:a16="http://schemas.microsoft.com/office/drawing/2014/main" id="{8DA4CEF0-A48F-5E93-5FE4-1C3369A29229}"/>
                  </a:ext>
                </a:extLst>
              </p:cNvPr>
              <p:cNvSpPr/>
              <p:nvPr/>
            </p:nvSpPr>
            <p:spPr>
              <a:xfrm flipH="1">
                <a:off x="5791200" y="4477463"/>
                <a:ext cx="2380537" cy="2380537"/>
              </a:xfrm>
              <a:prstGeom prst="rt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ko-KR" altLang="en-US"/>
              </a:p>
            </p:txBody>
          </p:sp>
        </p:grp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46549C27-BFD0-D381-4BD3-A73D48D6D96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791200" y="5465523"/>
              <a:ext cx="2359742" cy="2359742"/>
            </a:xfrm>
            <a:prstGeom prst="line">
              <a:avLst/>
            </a:prstGeom>
            <a:ln w="6350">
              <a:solidFill>
                <a:srgbClr val="1F3C67">
                  <a:alpha val="3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A66EA045-A1A6-33B8-6757-C8508131BB79}"/>
                </a:ext>
              </a:extLst>
            </p:cNvPr>
            <p:cNvSpPr/>
            <p:nvPr/>
          </p:nvSpPr>
          <p:spPr>
            <a:xfrm>
              <a:off x="1067900" y="3667320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1ACD9CA-9A2B-98C4-33E2-1F1631FF313D}"/>
                </a:ext>
              </a:extLst>
            </p:cNvPr>
            <p:cNvSpPr txBox="1"/>
            <p:nvPr/>
          </p:nvSpPr>
          <p:spPr>
            <a:xfrm>
              <a:off x="1167586" y="4466332"/>
              <a:ext cx="2109014" cy="10248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“청년 </a:t>
              </a:r>
              <a:r>
                <a:rPr lang="ko-KR" altLang="en-US" sz="2400" spc="-130" dirty="0" err="1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무관심”이</a:t>
              </a:r>
              <a:r>
                <a:rPr lang="ko-KR" altLang="en-US" sz="24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rPr>
                <a:t> 문제라면</a:t>
              </a:r>
              <a:endParaRPr lang="en-US" altLang="ko-KR" sz="24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25" name="그림 24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A47FE30E-69D5-DC2F-E720-85874971656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2344" r="-3436"/>
            <a:stretch>
              <a:fillRect/>
            </a:stretch>
          </p:blipFill>
          <p:spPr>
            <a:xfrm>
              <a:off x="1939764" y="3932873"/>
              <a:ext cx="614408" cy="520158"/>
            </a:xfrm>
            <a:prstGeom prst="rect">
              <a:avLst/>
            </a:prstGeom>
          </p:spPr>
        </p:pic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EBD4064C-3390-0F33-E1D3-59049FEBD1E4}"/>
              </a:ext>
            </a:extLst>
          </p:cNvPr>
          <p:cNvGrpSpPr/>
          <p:nvPr/>
        </p:nvGrpSpPr>
        <p:grpSpPr>
          <a:xfrm>
            <a:off x="3816561" y="3873530"/>
            <a:ext cx="4019982" cy="863570"/>
            <a:chOff x="3965516" y="3562595"/>
            <a:chExt cx="4019982" cy="86357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AFE1D2C-380A-4313-6B8F-7F93D33B3E97}"/>
                </a:ext>
              </a:extLst>
            </p:cNvPr>
            <p:cNvSpPr txBox="1"/>
            <p:nvPr/>
          </p:nvSpPr>
          <p:spPr>
            <a:xfrm>
              <a:off x="4282224" y="3562595"/>
              <a:ext cx="3703274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정치의 중요성을 몰라 참여하지 않는 자발적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순응자인가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9928A2CA-7D96-ECEB-ACD9-AA2F4B77A9E6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9" name="원호 28">
                <a:extLst>
                  <a:ext uri="{FF2B5EF4-FFF2-40B4-BE49-F238E27FC236}">
                    <a16:creationId xmlns:a16="http://schemas.microsoft.com/office/drawing/2014/main" id="{59516263-998A-C505-49DE-5D32F81C9F9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054FE6EB-495C-1271-AF46-F0A3087F838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26FC5FB5-FB99-195E-BAC3-E0E1BD87A58D}"/>
              </a:ext>
            </a:extLst>
          </p:cNvPr>
          <p:cNvGrpSpPr/>
          <p:nvPr/>
        </p:nvGrpSpPr>
        <p:grpSpPr>
          <a:xfrm>
            <a:off x="3816561" y="4826030"/>
            <a:ext cx="4019982" cy="863570"/>
            <a:chOff x="3965516" y="3562595"/>
            <a:chExt cx="4019982" cy="86357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062358DA-8764-16A6-83FD-D255424CA8AB}"/>
                </a:ext>
              </a:extLst>
            </p:cNvPr>
            <p:cNvSpPr txBox="1"/>
            <p:nvPr/>
          </p:nvSpPr>
          <p:spPr>
            <a:xfrm>
              <a:off x="4282224" y="3562595"/>
              <a:ext cx="3703274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경제적 여유가 없어 참여하지 못하는 조건부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순응자인가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?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732CBF67-4E2A-CC16-F3FB-5B7E8554598A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34" name="원호 33">
                <a:extLst>
                  <a:ext uri="{FF2B5EF4-FFF2-40B4-BE49-F238E27FC236}">
                    <a16:creationId xmlns:a16="http://schemas.microsoft.com/office/drawing/2014/main" id="{6DE45AEB-8463-1B43-3893-D4269B90717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5" name="자유형: 도형 34">
                <a:extLst>
                  <a:ext uri="{FF2B5EF4-FFF2-40B4-BE49-F238E27FC236}">
                    <a16:creationId xmlns:a16="http://schemas.microsoft.com/office/drawing/2014/main" id="{14D151E9-3358-776C-69BC-36D7E1D6A20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658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6B07F-020B-33EF-735D-C28676E485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C48EF181-1CBF-2F05-DFC2-EF582051EF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117C563-8B96-C5AF-F5A0-F298CE8E2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34A182B-8F40-C2D2-5089-A2F513FED582}"/>
              </a:ext>
            </a:extLst>
          </p:cNvPr>
          <p:cNvSpPr txBox="1"/>
          <p:nvPr/>
        </p:nvSpPr>
        <p:spPr>
          <a:xfrm>
            <a:off x="2615081" y="2529890"/>
            <a:ext cx="696184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정책의 생태계</a:t>
            </a:r>
            <a:b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맥락적 요인의 고려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C5948823-DF79-AFBB-E22B-4323B2E3809F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6F16EF5-3A7D-146E-0AC8-5F522A333B26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59E387F2-0865-CB34-60E5-823212A253BC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506C0E00-8671-F417-A7FC-3DBA90A112DA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CF5E8178-FD94-3EF7-E985-137F1727472F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02012D57-086B-F38D-4B1E-0A281091E1F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E0D74771-CF40-7421-8FC8-576F6EE78580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6A1571-D87D-F980-2FFE-ABBA1BDFE3BE}"/>
              </a:ext>
            </a:extLst>
          </p:cNvPr>
          <p:cNvSpPr txBox="1"/>
          <p:nvPr/>
        </p:nvSpPr>
        <p:spPr>
          <a:xfrm>
            <a:off x="6021351" y="1593371"/>
            <a:ext cx="466794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2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DEB70501-F847-82F6-2CB5-06B1082792FF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FA13A72C-1D48-20AB-95B5-964518E2D471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37CA9440-B1E1-3282-4DF2-064A4F6C28F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56DFAE28-ED97-D2DC-9286-44984C0C13A7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9D42DEB6-A212-78D2-FFB5-BDCA8A6D89C8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C6FD60D9-2D2C-CD3D-8E69-1DC22366D276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EB884C4B-FC21-02D7-5E34-13CF26B25598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0A2B448F-2CAE-CC45-35D2-3510519F0534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4285431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4E062-7FC6-337E-56C1-8915EB278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C17F858-BA39-3526-E3AC-1E88DFE5606C}"/>
              </a:ext>
            </a:extLst>
          </p:cNvPr>
          <p:cNvSpPr txBox="1"/>
          <p:nvPr/>
        </p:nvSpPr>
        <p:spPr>
          <a:xfrm>
            <a:off x="778495" y="673792"/>
            <a:ext cx="46624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정책의 생태계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맥락적 요인의 고려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EA2659D-3043-D3A4-B892-2E0BBB669B07}"/>
              </a:ext>
            </a:extLst>
          </p:cNvPr>
          <p:cNvSpPr txBox="1"/>
          <p:nvPr/>
        </p:nvSpPr>
        <p:spPr>
          <a:xfrm flipH="1">
            <a:off x="2674620" y="5476042"/>
            <a:ext cx="684276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정책 대상에 따라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최적의 수단을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처방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FFFF00"/>
                </a:solidFill>
                <a:latin typeface="카페24 아네모네" pitchFamily="2" charset="-127"/>
                <a:ea typeface="카페24 아네모네" pitchFamily="2" charset="-127"/>
              </a:rPr>
              <a:t>하는 법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5522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95BBD8-985B-51B5-0C32-54127A4B45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664C333-B930-ED92-A015-46050D4A81FD}"/>
              </a:ext>
            </a:extLst>
          </p:cNvPr>
          <p:cNvSpPr txBox="1"/>
          <p:nvPr/>
        </p:nvSpPr>
        <p:spPr>
          <a:xfrm>
            <a:off x="778495" y="673792"/>
            <a:ext cx="46624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정책의 생태계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맥락적 요인의 고려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EEDBFBC-AAB2-0122-1AC8-DC3311C50B7A}"/>
              </a:ext>
            </a:extLst>
          </p:cNvPr>
          <p:cNvSpPr txBox="1"/>
          <p:nvPr/>
        </p:nvSpPr>
        <p:spPr>
          <a:xfrm flipH="1">
            <a:off x="3406140" y="5476042"/>
            <a:ext cx="537972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생태계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',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즉 맥락적 요인 고려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0548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CFF10F-EE61-12EC-9949-213007427F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D54B3C1-D7FA-1A7F-2DC1-6C06AFA0AE10}"/>
              </a:ext>
            </a:extLst>
          </p:cNvPr>
          <p:cNvSpPr txBox="1"/>
          <p:nvPr/>
        </p:nvSpPr>
        <p:spPr>
          <a:xfrm>
            <a:off x="778495" y="673792"/>
            <a:ext cx="46624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정책의 생태계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맥락적 요인의 고려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FBF9A82-8BBE-0EF5-E847-F56A0DCDE17D}"/>
              </a:ext>
            </a:extLst>
          </p:cNvPr>
          <p:cNvSpPr txBox="1"/>
          <p:nvPr/>
        </p:nvSpPr>
        <p:spPr>
          <a:xfrm>
            <a:off x="1134095" y="1593928"/>
            <a:ext cx="543225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선택 시 고려해야 할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4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가지 환경 요인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E50DEE1-B80A-8431-3D30-EAD4BFA0E8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C4A8AE63-C173-C9A2-B299-BA29D3AFABB8}"/>
              </a:ext>
            </a:extLst>
          </p:cNvPr>
          <p:cNvGrpSpPr/>
          <p:nvPr/>
        </p:nvGrpSpPr>
        <p:grpSpPr>
          <a:xfrm>
            <a:off x="3808065" y="2312977"/>
            <a:ext cx="6898035" cy="571286"/>
            <a:chOff x="1013127" y="1841927"/>
            <a:chExt cx="6898035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0EDFFE-CB6A-FCB9-A412-80AEF20BE044}"/>
                </a:ext>
              </a:extLst>
            </p:cNvPr>
            <p:cNvSpPr txBox="1"/>
            <p:nvPr/>
          </p:nvSpPr>
          <p:spPr>
            <a:xfrm>
              <a:off x="1013127" y="1841927"/>
              <a:ext cx="689803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정치적 환경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(Political Context)</a:t>
              </a: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46606CA6-5605-89B7-EC1A-04AF1135AEF2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1FA8D2AE-C2E9-F734-7D37-B0CDAA714550}"/>
              </a:ext>
            </a:extLst>
          </p:cNvPr>
          <p:cNvGrpSpPr/>
          <p:nvPr/>
        </p:nvGrpSpPr>
        <p:grpSpPr>
          <a:xfrm>
            <a:off x="4355530" y="2965540"/>
            <a:ext cx="6465835" cy="463460"/>
            <a:chOff x="3965516" y="2790917"/>
            <a:chExt cx="646583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B3EA8C8-F191-BFB8-B684-22598A663FD7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정부의 이념 성향이 정책수단에 큰 영향을 미침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991C0B15-7417-A61A-90EB-803B48D1699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0E34E86F-9FBF-D61D-57CB-F93D0B997D6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97EDCF9F-E897-6697-0602-10416801374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12944EC-EC90-EA5A-7A2F-29119F1548F6}"/>
              </a:ext>
            </a:extLst>
          </p:cNvPr>
          <p:cNvSpPr txBox="1"/>
          <p:nvPr/>
        </p:nvSpPr>
        <p:spPr>
          <a:xfrm>
            <a:off x="4728716" y="3429000"/>
            <a:ext cx="6945124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보수 정권 → 시장 신뢰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세금 감면 등 시장 기반 수단 선호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진보 정권 → 형평성과 개입 중시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규제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공공 서비스 제공 선호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50B0D639-7DC0-CE08-C880-2958ED2C07BA}"/>
              </a:ext>
            </a:extLst>
          </p:cNvPr>
          <p:cNvGrpSpPr/>
          <p:nvPr/>
        </p:nvGrpSpPr>
        <p:grpSpPr>
          <a:xfrm>
            <a:off x="4355530" y="4459060"/>
            <a:ext cx="6465835" cy="463460"/>
            <a:chOff x="3965516" y="2790917"/>
            <a:chExt cx="6465835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1DA98D1-F3E1-46DC-38C4-7B4E9ED6BB76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국민 여론의 지지 없이는 좋은 정책도 지속되기 어려움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A41A5530-5737-1320-8F18-F48A29AA73A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DA3567CB-41BC-9507-ED0F-7F96BEFC8CE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BAE11C55-3FA1-74DC-9A11-02616661183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2444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08D520-CD37-CDB4-88BB-F3BFE5F916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251E0854-1BFD-6956-6A70-58DD0A9BE23D}"/>
              </a:ext>
            </a:extLst>
          </p:cNvPr>
          <p:cNvSpPr txBox="1"/>
          <p:nvPr/>
        </p:nvSpPr>
        <p:spPr>
          <a:xfrm>
            <a:off x="778495" y="673792"/>
            <a:ext cx="46624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정책의 생태계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맥락적 요인의 고려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1670BD-DDC0-21C6-FAEA-4610F1953690}"/>
              </a:ext>
            </a:extLst>
          </p:cNvPr>
          <p:cNvSpPr txBox="1"/>
          <p:nvPr/>
        </p:nvSpPr>
        <p:spPr>
          <a:xfrm>
            <a:off x="1134095" y="1593928"/>
            <a:ext cx="543225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선택 시 고려해야 할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4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가지 환경 요인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044E476-61DB-A943-9C08-239C8FFFC14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F56561EE-B25E-3AEC-22CC-29B7D123BDD4}"/>
              </a:ext>
            </a:extLst>
          </p:cNvPr>
          <p:cNvGrpSpPr/>
          <p:nvPr/>
        </p:nvGrpSpPr>
        <p:grpSpPr>
          <a:xfrm>
            <a:off x="3808065" y="2312977"/>
            <a:ext cx="6898035" cy="571286"/>
            <a:chOff x="1013127" y="1841927"/>
            <a:chExt cx="6898035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03694828-06A2-4F6F-1B9A-07A15246697B}"/>
                </a:ext>
              </a:extLst>
            </p:cNvPr>
            <p:cNvSpPr txBox="1"/>
            <p:nvPr/>
          </p:nvSpPr>
          <p:spPr>
            <a:xfrm>
              <a:off x="1013127" y="1841927"/>
              <a:ext cx="689803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경제적 여건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Economic Conditions)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C352FBAE-487C-7966-0D6F-E9B6DFD9CB95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3F85187-DD96-50FA-47B2-547E8624A296}"/>
              </a:ext>
            </a:extLst>
          </p:cNvPr>
          <p:cNvGrpSpPr/>
          <p:nvPr/>
        </p:nvGrpSpPr>
        <p:grpSpPr>
          <a:xfrm>
            <a:off x="4355530" y="2965540"/>
            <a:ext cx="6465835" cy="463460"/>
            <a:chOff x="3965516" y="2790917"/>
            <a:chExt cx="646583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65F479E-6779-24C6-1A1F-216C2AFE53FC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정책수단 선택의 현실적 제약 요인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05808357-FB8D-5FE6-F844-B21E04937D0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F2DBB184-6AD6-4552-3E23-07BD031F540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C39DF9AB-BE11-E0B4-19CB-F7B3084CAC0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E539ABBB-20EB-F63D-F2EB-3CCB1BCEB58B}"/>
              </a:ext>
            </a:extLst>
          </p:cNvPr>
          <p:cNvSpPr txBox="1"/>
          <p:nvPr/>
        </p:nvSpPr>
        <p:spPr>
          <a:xfrm>
            <a:off x="4728716" y="3429000"/>
            <a:ext cx="6945124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1997 IMF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위기 → 긴축재정으로 복지 확대 불가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2020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코로나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19 →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확장재정으로 재난지원금 지급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4BDB6BB0-2D2F-319B-5EF2-EF23C258FEC1}"/>
              </a:ext>
            </a:extLst>
          </p:cNvPr>
          <p:cNvGrpSpPr/>
          <p:nvPr/>
        </p:nvGrpSpPr>
        <p:grpSpPr>
          <a:xfrm>
            <a:off x="4355530" y="4459060"/>
            <a:ext cx="6465835" cy="463460"/>
            <a:chOff x="3965516" y="2790917"/>
            <a:chExt cx="6465835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2F5696B-F1B9-9702-20F9-EAE127CAF283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국가의 경제적 체력이 정책 선택의 폭을 결정함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938FD60F-7757-8BC4-FCF5-90FB5E37648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6CAE74D4-6936-4047-4012-904700DE05A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229494E4-D012-FC22-9CB6-C3465606A6E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18741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그룹 8">
            <a:extLst>
              <a:ext uri="{FF2B5EF4-FFF2-40B4-BE49-F238E27FC236}">
                <a16:creationId xmlns:a16="http://schemas.microsoft.com/office/drawing/2014/main" id="{FFC1FA32-7EB2-8DA9-3E6A-C1870BC8D91C}"/>
              </a:ext>
            </a:extLst>
          </p:cNvPr>
          <p:cNvGrpSpPr/>
          <p:nvPr/>
        </p:nvGrpSpPr>
        <p:grpSpPr>
          <a:xfrm>
            <a:off x="0" y="5848583"/>
            <a:ext cx="12192000" cy="1009417"/>
            <a:chOff x="0" y="4963185"/>
            <a:chExt cx="22886074" cy="1894815"/>
          </a:xfrm>
        </p:grpSpPr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07682DB8-D4EF-5275-7109-075451E75C9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0" y="4963185"/>
              <a:ext cx="22886074" cy="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2FA952B8-8DFE-888F-A4F2-5B38C6FF8191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0" y="4963185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BB9936A-B3A2-7E9F-1233-5BE72309FD26}"/>
              </a:ext>
            </a:extLst>
          </p:cNvPr>
          <p:cNvSpPr txBox="1"/>
          <p:nvPr/>
        </p:nvSpPr>
        <p:spPr>
          <a:xfrm flipH="1">
            <a:off x="2987040" y="5665189"/>
            <a:ext cx="621792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네 가지 핵심 정책수단과 선택 기준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41901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9320D1-C7F6-0883-9C2D-BB274E1BBB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BCC8050-4F49-6D31-D321-EF249043575A}"/>
              </a:ext>
            </a:extLst>
          </p:cNvPr>
          <p:cNvSpPr txBox="1"/>
          <p:nvPr/>
        </p:nvSpPr>
        <p:spPr>
          <a:xfrm>
            <a:off x="778495" y="673792"/>
            <a:ext cx="46624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정책의 생태계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맥락적 요인의 고려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4C5E0D7-0565-E29D-24A8-844BF67881D0}"/>
              </a:ext>
            </a:extLst>
          </p:cNvPr>
          <p:cNvSpPr txBox="1"/>
          <p:nvPr/>
        </p:nvSpPr>
        <p:spPr>
          <a:xfrm>
            <a:off x="1134095" y="1593928"/>
            <a:ext cx="543225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선택 시 고려해야 할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4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가지 환경 요인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CB90F45-19A5-362C-096C-9365832D62F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3559521A-1F9D-71D1-40FD-75AEBD36257C}"/>
              </a:ext>
            </a:extLst>
          </p:cNvPr>
          <p:cNvGrpSpPr/>
          <p:nvPr/>
        </p:nvGrpSpPr>
        <p:grpSpPr>
          <a:xfrm>
            <a:off x="3808065" y="2312977"/>
            <a:ext cx="6898035" cy="571286"/>
            <a:chOff x="1013127" y="1841927"/>
            <a:chExt cx="6898035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AADC92-414E-9C27-B7D0-9A4CBC9841A0}"/>
                </a:ext>
              </a:extLst>
            </p:cNvPr>
            <p:cNvSpPr txBox="1"/>
            <p:nvPr/>
          </p:nvSpPr>
          <p:spPr>
            <a:xfrm>
              <a:off x="1013127" y="1841927"/>
              <a:ext cx="689803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사회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나눔스퀘어 ExtraBold" panose="020B0600000101010101" pitchFamily="50" charset="-127"/>
                  <a:ea typeface="나눔스퀘어 ExtraBold" panose="020B0600000101010101" pitchFamily="50" charset="-127"/>
                </a:rPr>
                <a:t>·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문화적 배경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Socio-cultural Factors)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A00149AE-A2C8-D53D-816F-C9ED666EB400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5D20A325-4B3F-C2CA-1813-4949C8FAA6B0}"/>
              </a:ext>
            </a:extLst>
          </p:cNvPr>
          <p:cNvGrpSpPr/>
          <p:nvPr/>
        </p:nvGrpSpPr>
        <p:grpSpPr>
          <a:xfrm>
            <a:off x="4355530" y="2965540"/>
            <a:ext cx="6465835" cy="463460"/>
            <a:chOff x="3965516" y="2790917"/>
            <a:chExt cx="646583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A0E96E2-0F3B-64BD-24FD-D97B37952042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 신뢰 수준이 정책 효과에 결정적 영향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9998FD55-B53D-06F1-6F4B-B80A4717854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DDFF8665-9025-7B84-B297-D03C52EB20A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4AA93869-E99B-9638-CF1E-F5364CEA825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3FBBA49-8E78-D5AC-D41F-9EC51B26B821}"/>
              </a:ext>
            </a:extLst>
          </p:cNvPr>
          <p:cNvSpPr txBox="1"/>
          <p:nvPr/>
        </p:nvSpPr>
        <p:spPr>
          <a:xfrm>
            <a:off x="4728716" y="3429000"/>
            <a:ext cx="6945124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신뢰 높은 북유럽 국가 → 정보 수단만으로도 높은 효과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신뢰 낮은 사회 → 정부 정책에 냉소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불신 발생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987C1942-8B0F-CE00-016C-3E3107F32EC0}"/>
              </a:ext>
            </a:extLst>
          </p:cNvPr>
          <p:cNvGrpSpPr/>
          <p:nvPr/>
        </p:nvGrpSpPr>
        <p:grpSpPr>
          <a:xfrm>
            <a:off x="4355530" y="4459060"/>
            <a:ext cx="6465835" cy="863570"/>
            <a:chOff x="3965516" y="2790917"/>
            <a:chExt cx="6465835" cy="86357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12F58BE-56F1-83FE-9232-FD767F8C7DDE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한국의 경우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분야별 신뢰 편차 존재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예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질병관리청은 신뢰 높음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부동산 정책은 불신 높음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)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DC038099-BF91-25BE-8B44-35022874753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AF00509F-AAF0-623D-DCF7-6D33DA674CC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1D0FA266-715B-F395-1A33-398A0534917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018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F337BF-9DA5-D3BC-4464-BDAA7BA38B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09EE356-FEBD-C3AC-1DFB-FD50B5D48C5E}"/>
              </a:ext>
            </a:extLst>
          </p:cNvPr>
          <p:cNvSpPr txBox="1"/>
          <p:nvPr/>
        </p:nvSpPr>
        <p:spPr>
          <a:xfrm>
            <a:off x="778495" y="673792"/>
            <a:ext cx="46624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정책의 생태계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맥락적 요인의 고려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5E4BC4-6AF3-9E00-B88D-E59DDB1429EC}"/>
              </a:ext>
            </a:extLst>
          </p:cNvPr>
          <p:cNvSpPr txBox="1"/>
          <p:nvPr/>
        </p:nvSpPr>
        <p:spPr>
          <a:xfrm>
            <a:off x="1134095" y="1593928"/>
            <a:ext cx="543225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선택 시 고려해야 할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4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가지 환경 요인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D6E4137-9595-33CF-263E-8E21B5E89CE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B193E341-BEE6-CEDA-0008-8ED48E841CE5}"/>
              </a:ext>
            </a:extLst>
          </p:cNvPr>
          <p:cNvGrpSpPr/>
          <p:nvPr/>
        </p:nvGrpSpPr>
        <p:grpSpPr>
          <a:xfrm>
            <a:off x="3808065" y="2312977"/>
            <a:ext cx="6898035" cy="571286"/>
            <a:chOff x="1013127" y="1841927"/>
            <a:chExt cx="6898035" cy="57128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1EBB857-C630-57AD-8028-66A7DB9BB7B4}"/>
                </a:ext>
              </a:extLst>
            </p:cNvPr>
            <p:cNvSpPr txBox="1"/>
            <p:nvPr/>
          </p:nvSpPr>
          <p:spPr>
            <a:xfrm>
              <a:off x="1013127" y="1841927"/>
              <a:ext cx="689803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행정 역량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Administrative Capacity)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9" name="타원 8">
              <a:extLst>
                <a:ext uri="{FF2B5EF4-FFF2-40B4-BE49-F238E27FC236}">
                  <a16:creationId xmlns:a16="http://schemas.microsoft.com/office/drawing/2014/main" id="{A74A9E89-88E1-BD9E-6C01-B59FA4E691F9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7FBB778B-5A0B-A8BE-A7BD-A1BCA20522FA}"/>
              </a:ext>
            </a:extLst>
          </p:cNvPr>
          <p:cNvGrpSpPr/>
          <p:nvPr/>
        </p:nvGrpSpPr>
        <p:grpSpPr>
          <a:xfrm>
            <a:off x="4355530" y="2965540"/>
            <a:ext cx="6465835" cy="463460"/>
            <a:chOff x="3965516" y="2790917"/>
            <a:chExt cx="6465835" cy="4634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F9AD418-6986-BE7B-401F-BEB057DC8B6F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실행 가능한 역량이 뒷받침되지 않으면 정책은 무력화됨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57F45656-70D2-F4F6-8EB8-D8E684A4875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C9DCC08C-E27B-97E9-0E1B-8CE6D6D8E8C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C79654D5-9F06-89C7-55A8-26B87C66DC0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627CDD7-B2CD-3EB5-C01B-BD3F9728C074}"/>
              </a:ext>
            </a:extLst>
          </p:cNvPr>
          <p:cNvSpPr txBox="1"/>
          <p:nvPr/>
        </p:nvSpPr>
        <p:spPr>
          <a:xfrm>
            <a:off x="4728716" y="3429000"/>
            <a:ext cx="6945124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현장 단속 인력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전문성 부족 시 → 규제 실효성 약화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데이터 기반 정책도 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IT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인력 부족 시 실행 불가</a:t>
            </a:r>
          </a:p>
        </p:txBody>
      </p: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D1A3B51-DE3B-854B-B865-8F864EF74E95}"/>
              </a:ext>
            </a:extLst>
          </p:cNvPr>
          <p:cNvGrpSpPr/>
          <p:nvPr/>
        </p:nvGrpSpPr>
        <p:grpSpPr>
          <a:xfrm>
            <a:off x="4355530" y="4459060"/>
            <a:ext cx="6465835" cy="463460"/>
            <a:chOff x="3965516" y="2790917"/>
            <a:chExt cx="6465835" cy="463460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BFBEAA9-4FB0-9113-A91A-16E607455BF4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아이디어보다 실행 능력이 정책 성공의 핵심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0F8118A8-D45B-76F1-CD56-1BCF50C36C2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0" name="원호 19">
                <a:extLst>
                  <a:ext uri="{FF2B5EF4-FFF2-40B4-BE49-F238E27FC236}">
                    <a16:creationId xmlns:a16="http://schemas.microsoft.com/office/drawing/2014/main" id="{67D35406-2636-8B36-EEF0-B5829AECB9C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1" name="자유형: 도형 20">
                <a:extLst>
                  <a:ext uri="{FF2B5EF4-FFF2-40B4-BE49-F238E27FC236}">
                    <a16:creationId xmlns:a16="http://schemas.microsoft.com/office/drawing/2014/main" id="{D1175138-A5A2-7EF9-F012-3EB046394B3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6814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73628-B623-D78B-1A02-73FDCBFBD0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6D8061D-4127-1612-7312-2F6DFBD497E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BCE24E-BC0E-3558-C702-BD0EA78FD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1F6F26-530C-5E79-CBBF-B892C9A5A22B}"/>
              </a:ext>
            </a:extLst>
          </p:cNvPr>
          <p:cNvSpPr txBox="1"/>
          <p:nvPr/>
        </p:nvSpPr>
        <p:spPr>
          <a:xfrm>
            <a:off x="2394667" y="2529890"/>
            <a:ext cx="740266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동적 관리</a:t>
            </a:r>
            <a:b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정책수단 포트폴리오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4819E37F-5C40-9774-E58F-F21D8B237BE8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E395C9E6-753D-A433-B9E9-B803A92DBD78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12D54F09-4461-7E8D-28E0-E49D2E0225BA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B3DCA343-1D2E-5BBC-755C-2BAE7D9EA1B8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D5F4594-44B3-FC98-22C5-7C3BA4DDB63B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A876FBA3-FF5E-32C1-B58A-A8EC2647C536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B9696880-00FE-E598-3182-CD0CFCB6063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C41A0C5-1454-929C-1CFC-3A53CCB52E2A}"/>
              </a:ext>
            </a:extLst>
          </p:cNvPr>
          <p:cNvSpPr txBox="1"/>
          <p:nvPr/>
        </p:nvSpPr>
        <p:spPr>
          <a:xfrm>
            <a:off x="6014939" y="1593371"/>
            <a:ext cx="479619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3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62FB8B3E-A1A2-E3EC-0B94-09B1B680A0C7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5142342A-90BA-2B05-8887-7D5359ED57EA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F8BD2582-ED90-3235-65D9-CB678E4A7164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DC7DBB0A-0A73-B4F8-4B62-E1DD236BDBBE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D2B91136-1827-7DD2-0A78-5610E4BA94EC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590F4C5C-E7F6-54AF-29D1-B720DBF82AFB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34B8B109-58AB-6AE7-FC6A-48616F798002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FAF9C2BC-D730-855D-01B5-A69CC1A3BD93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9055446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85EAD-0A2A-A713-0493-42100C2031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0BF3A450-E14D-5690-F55C-8BE3BBC64118}"/>
              </a:ext>
            </a:extLst>
          </p:cNvPr>
          <p:cNvSpPr txBox="1"/>
          <p:nvPr/>
        </p:nvSpPr>
        <p:spPr>
          <a:xfrm>
            <a:off x="778495" y="673792"/>
            <a:ext cx="42357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동적 관리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포트폴리오</a:t>
            </a:r>
          </a:p>
        </p:txBody>
      </p: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0D622C71-9EAB-57CA-48B6-151E255EA081}"/>
              </a:ext>
            </a:extLst>
          </p:cNvPr>
          <p:cNvGrpSpPr/>
          <p:nvPr/>
        </p:nvGrpSpPr>
        <p:grpSpPr>
          <a:xfrm>
            <a:off x="1508361" y="2536218"/>
            <a:ext cx="7036904" cy="830262"/>
            <a:chOff x="5030469" y="4502150"/>
            <a:chExt cx="5828031" cy="830262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56CD9BB3-7AEB-0B06-8491-26A7A724E00D}"/>
                </a:ext>
              </a:extLst>
            </p:cNvPr>
            <p:cNvSpPr/>
            <p:nvPr/>
          </p:nvSpPr>
          <p:spPr>
            <a:xfrm>
              <a:off x="5030469" y="4502150"/>
              <a:ext cx="5828031" cy="8302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F1C2F99-73CE-1687-77DB-A612FA64AA8A}"/>
                </a:ext>
              </a:extLst>
            </p:cNvPr>
            <p:cNvSpPr txBox="1"/>
            <p:nvPr/>
          </p:nvSpPr>
          <p:spPr>
            <a:xfrm>
              <a:off x="5256527" y="4575804"/>
              <a:ext cx="53124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유능한 정책 설계자는 </a:t>
              </a:r>
              <a:b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</a:b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단 하나의 완벽한 수단을 찾으려 하지 않음</a:t>
              </a: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F010D8F6-4F3D-E1D8-81BE-DD877BFC8E2D}"/>
              </a:ext>
            </a:extLst>
          </p:cNvPr>
          <p:cNvGrpSpPr/>
          <p:nvPr/>
        </p:nvGrpSpPr>
        <p:grpSpPr>
          <a:xfrm>
            <a:off x="1824104" y="3514967"/>
            <a:ext cx="6976020" cy="863570"/>
            <a:chOff x="3965516" y="3562595"/>
            <a:chExt cx="6976020" cy="86357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AC8B64A-0535-279F-8DEA-E782AD4BF176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현명한 투자자가 자신의 자산을 주식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채권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부동산에 나누어 담아 포트폴리오를 구성</a:t>
              </a:r>
            </a:p>
          </p:txBody>
        </p:sp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DD711177-8616-F796-2959-C987A06708BB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9" name="원호 28">
                <a:extLst>
                  <a:ext uri="{FF2B5EF4-FFF2-40B4-BE49-F238E27FC236}">
                    <a16:creationId xmlns:a16="http://schemas.microsoft.com/office/drawing/2014/main" id="{09E0FB24-EEFA-DCFC-F6E4-F6BB8B043C4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0" name="자유형: 도형 29">
                <a:extLst>
                  <a:ext uri="{FF2B5EF4-FFF2-40B4-BE49-F238E27FC236}">
                    <a16:creationId xmlns:a16="http://schemas.microsoft.com/office/drawing/2014/main" id="{67DB418C-3FD4-303A-C14B-963C846BE9F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1" name="그룹 30">
            <a:extLst>
              <a:ext uri="{FF2B5EF4-FFF2-40B4-BE49-F238E27FC236}">
                <a16:creationId xmlns:a16="http://schemas.microsoft.com/office/drawing/2014/main" id="{D027E6DB-9DEE-3444-5C64-34DF3DCEFE4E}"/>
              </a:ext>
            </a:extLst>
          </p:cNvPr>
          <p:cNvGrpSpPr/>
          <p:nvPr/>
        </p:nvGrpSpPr>
        <p:grpSpPr>
          <a:xfrm>
            <a:off x="1824104" y="4613028"/>
            <a:ext cx="6976020" cy="463460"/>
            <a:chOff x="3965516" y="3562595"/>
            <a:chExt cx="6976020" cy="463460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949EC79-D6B7-B8FD-6027-5A0A469E2BF7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여러 정책수단을 조합하고 동적으로 관리하는 전략적 사고를 함</a:t>
              </a:r>
            </a:p>
          </p:txBody>
        </p: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B23A8AA7-264F-98D2-AE64-2EC5FFEEE279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34" name="원호 33">
                <a:extLst>
                  <a:ext uri="{FF2B5EF4-FFF2-40B4-BE49-F238E27FC236}">
                    <a16:creationId xmlns:a16="http://schemas.microsoft.com/office/drawing/2014/main" id="{36785721-94B2-71E8-C94D-35EA09023FA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5" name="자유형: 도형 34">
                <a:extLst>
                  <a:ext uri="{FF2B5EF4-FFF2-40B4-BE49-F238E27FC236}">
                    <a16:creationId xmlns:a16="http://schemas.microsoft.com/office/drawing/2014/main" id="{855D15FB-9003-C740-F231-8EC7A69DF5C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51229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F49EC1-9566-2DB7-39B3-71CB1E15FC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019AD2C-498B-C509-38A5-AF1D03DF5C7A}"/>
              </a:ext>
            </a:extLst>
          </p:cNvPr>
          <p:cNvSpPr txBox="1"/>
          <p:nvPr/>
        </p:nvSpPr>
        <p:spPr>
          <a:xfrm>
            <a:off x="778495" y="673792"/>
            <a:ext cx="42357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동적 관리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포트폴리오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E3FAF7-7E34-D4C5-BC78-F59D9D6EA19C}"/>
              </a:ext>
            </a:extLst>
          </p:cNvPr>
          <p:cNvSpPr txBox="1"/>
          <p:nvPr/>
        </p:nvSpPr>
        <p:spPr>
          <a:xfrm>
            <a:off x="1134095" y="1593928"/>
            <a:ext cx="50366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효과적인 정책수단 설계를 위한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4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가지 원칙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1EEBFDF-2DD9-482B-DCCC-B7CC964169E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EEC5BECE-BB87-CE00-C6BD-EA5CA361FCEE}"/>
              </a:ext>
            </a:extLst>
          </p:cNvPr>
          <p:cNvGrpSpPr/>
          <p:nvPr/>
        </p:nvGrpSpPr>
        <p:grpSpPr>
          <a:xfrm>
            <a:off x="1011525" y="2312977"/>
            <a:ext cx="6898035" cy="571286"/>
            <a:chOff x="1013127" y="1841927"/>
            <a:chExt cx="6898035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EC3A22F-E129-EA61-8C3E-48DF71679BAA}"/>
                </a:ext>
              </a:extLst>
            </p:cNvPr>
            <p:cNvSpPr txBox="1"/>
            <p:nvPr/>
          </p:nvSpPr>
          <p:spPr>
            <a:xfrm>
              <a:off x="1013127" y="1841927"/>
              <a:ext cx="689803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균형 잡힌 포트폴리오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(Balanced Portfolio)</a:t>
              </a: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0815B2C1-4DA9-110E-C23A-A2D393E5B4FB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819592B0-FC54-561A-B2FB-D272D27D0063}"/>
              </a:ext>
            </a:extLst>
          </p:cNvPr>
          <p:cNvGrpSpPr/>
          <p:nvPr/>
        </p:nvGrpSpPr>
        <p:grpSpPr>
          <a:xfrm>
            <a:off x="1558990" y="2965540"/>
            <a:ext cx="6465835" cy="463460"/>
            <a:chOff x="3965516" y="2790917"/>
            <a:chExt cx="6465835" cy="4634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CCEA895-AEE9-17C3-BFE9-59200729CDA2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한 가지 수단에 ‘올인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(All-in)’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하는 것은 위험한 전략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B4A2BE9D-1B18-ED3C-76A9-E24A3112B15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EE25C4E0-BA1F-1535-F96A-693FF001359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EEE0BD0A-D9B5-7A0B-A2CC-A9B372A6E95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AA3D9F69-BDF3-6AD8-0F79-5F4E5665BB8F}"/>
              </a:ext>
            </a:extLst>
          </p:cNvPr>
          <p:cNvSpPr txBox="1"/>
          <p:nvPr/>
        </p:nvSpPr>
        <p:spPr>
          <a:xfrm>
            <a:off x="1932176" y="3429000"/>
            <a:ext cx="6945124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규제만 의존 → 시장의 저항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회피 발생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보조금 중심 → 단기효과 크지만 재정 부담 ↑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정보 수단만 사용 → 행동 변화에 한계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5D3F508E-7007-81D0-BAAF-F594AD5BF513}"/>
              </a:ext>
            </a:extLst>
          </p:cNvPr>
          <p:cNvGrpSpPr/>
          <p:nvPr/>
        </p:nvGrpSpPr>
        <p:grpSpPr>
          <a:xfrm>
            <a:off x="1558990" y="4946740"/>
            <a:ext cx="6465835" cy="463460"/>
            <a:chOff x="3965516" y="2790917"/>
            <a:chExt cx="6465835" cy="46346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D7A53EC-557C-743D-D6B4-9D0A19FA9698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각 수단의 장점을 결합해 균형 잡힌 조합 필요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D63D3C97-8308-4BBF-2E1F-D86B801D8D3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F14C9F5A-5277-716A-3958-7EB6F266FC2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6A5A2524-B6B4-F55A-65F3-2AE88929B5D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27194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399D87-5D25-B322-BBAD-3BE2340923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22BC5EA-F26B-D702-34E3-005744B0AFFE}"/>
              </a:ext>
            </a:extLst>
          </p:cNvPr>
          <p:cNvSpPr txBox="1"/>
          <p:nvPr/>
        </p:nvSpPr>
        <p:spPr>
          <a:xfrm>
            <a:off x="778495" y="673792"/>
            <a:ext cx="42357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동적 관리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포트폴리오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C1A104-E74A-9BD3-332A-5A0A31884C95}"/>
              </a:ext>
            </a:extLst>
          </p:cNvPr>
          <p:cNvSpPr txBox="1"/>
          <p:nvPr/>
        </p:nvSpPr>
        <p:spPr>
          <a:xfrm>
            <a:off x="1134095" y="1593928"/>
            <a:ext cx="50366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효과적인 정책수단 설계를 위한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4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가지 원칙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F6B39D3-8C39-0833-D6A4-EB3C819B5C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ECBEDC3-5E69-10F7-BB86-838541275725}"/>
              </a:ext>
            </a:extLst>
          </p:cNvPr>
          <p:cNvGrpSpPr/>
          <p:nvPr/>
        </p:nvGrpSpPr>
        <p:grpSpPr>
          <a:xfrm>
            <a:off x="1011525" y="2312977"/>
            <a:ext cx="6898035" cy="571286"/>
            <a:chOff x="1013127" y="1841927"/>
            <a:chExt cx="6898035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AF50652A-69EC-2909-F2A9-14F63A15923E}"/>
                </a:ext>
              </a:extLst>
            </p:cNvPr>
            <p:cNvSpPr txBox="1"/>
            <p:nvPr/>
          </p:nvSpPr>
          <p:spPr>
            <a:xfrm>
              <a:off x="1013127" y="1841927"/>
              <a:ext cx="689803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리스크 분산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Risk Diversification)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6F6BDD9B-71A9-9FEC-DAA6-07F0AD4A609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65AF6D15-CADF-B3DA-E12E-79906DC409E1}"/>
              </a:ext>
            </a:extLst>
          </p:cNvPr>
          <p:cNvGrpSpPr/>
          <p:nvPr/>
        </p:nvGrpSpPr>
        <p:grpSpPr>
          <a:xfrm>
            <a:off x="1558990" y="2965540"/>
            <a:ext cx="6465835" cy="463460"/>
            <a:chOff x="3965516" y="2790917"/>
            <a:chExt cx="6465835" cy="4634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BC4A4B8-7A4F-96E8-6C5D-0556BE24AB8A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 환경은 불확실성으로 가득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8FA95173-9F30-45B0-0F0E-F391788EFA2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39928015-46E9-AEAA-0312-0C82A210C3E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001E2A83-5A6E-BAD7-CA5D-1BFE09241E8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F284077F-4439-3BA7-B4FF-8E9E422C3108}"/>
              </a:ext>
            </a:extLst>
          </p:cNvPr>
          <p:cNvGrpSpPr/>
          <p:nvPr/>
        </p:nvGrpSpPr>
        <p:grpSpPr>
          <a:xfrm>
            <a:off x="1558990" y="3498940"/>
            <a:ext cx="6465835" cy="463460"/>
            <a:chOff x="3965516" y="2790917"/>
            <a:chExt cx="6465835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070F6F3-CA0B-83B9-93D5-56B22B17479F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플랜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B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준비가 필수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D95B35FE-AD23-F062-63C8-30FA3CE38C0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F4043EF1-C448-ABA8-7EBC-F817E408EF4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116A2B85-F157-FE45-8328-6795DB8A5A2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0769F43D-5006-8FD2-44A3-66460BB27D10}"/>
              </a:ext>
            </a:extLst>
          </p:cNvPr>
          <p:cNvGrpSpPr/>
          <p:nvPr/>
        </p:nvGrpSpPr>
        <p:grpSpPr>
          <a:xfrm>
            <a:off x="1558990" y="5480140"/>
            <a:ext cx="6465835" cy="463460"/>
            <a:chOff x="3965516" y="2790917"/>
            <a:chExt cx="6465835" cy="463460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2E997C-CB65-73FF-0878-73D5E96F1CE9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핵심 수단 실패 시 즉시 대안 투입 가능한 구조 설계</a:t>
              </a:r>
            </a:p>
          </p:txBody>
        </p:sp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E5BD6BA3-7453-1D86-BAD8-21EF86037F6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8" name="원호 27">
                <a:extLst>
                  <a:ext uri="{FF2B5EF4-FFF2-40B4-BE49-F238E27FC236}">
                    <a16:creationId xmlns:a16="http://schemas.microsoft.com/office/drawing/2014/main" id="{75BF0C44-3F47-B32F-350D-8E805B9FD8F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9" name="자유형: 도형 28">
                <a:extLst>
                  <a:ext uri="{FF2B5EF4-FFF2-40B4-BE49-F238E27FC236}">
                    <a16:creationId xmlns:a16="http://schemas.microsoft.com/office/drawing/2014/main" id="{52940AA2-8566-C7C4-EF4F-3EDBE4C1048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9" name="그룹 98">
            <a:extLst>
              <a:ext uri="{FF2B5EF4-FFF2-40B4-BE49-F238E27FC236}">
                <a16:creationId xmlns:a16="http://schemas.microsoft.com/office/drawing/2014/main" id="{20857492-0CDC-73C2-64A6-E5C54F827DD9}"/>
              </a:ext>
            </a:extLst>
          </p:cNvPr>
          <p:cNvGrpSpPr/>
          <p:nvPr/>
        </p:nvGrpSpPr>
        <p:grpSpPr>
          <a:xfrm>
            <a:off x="1875696" y="4032340"/>
            <a:ext cx="6149129" cy="1447800"/>
            <a:chOff x="1875696" y="4032340"/>
            <a:chExt cx="6149129" cy="1447800"/>
          </a:xfrm>
        </p:grpSpPr>
        <p:grpSp>
          <p:nvGrpSpPr>
            <p:cNvPr id="97" name="그룹 96">
              <a:extLst>
                <a:ext uri="{FF2B5EF4-FFF2-40B4-BE49-F238E27FC236}">
                  <a16:creationId xmlns:a16="http://schemas.microsoft.com/office/drawing/2014/main" id="{3BF1C427-537E-2EF0-9845-977E88A1C0C7}"/>
                </a:ext>
              </a:extLst>
            </p:cNvPr>
            <p:cNvGrpSpPr/>
            <p:nvPr/>
          </p:nvGrpSpPr>
          <p:grpSpPr>
            <a:xfrm>
              <a:off x="1875696" y="4032340"/>
              <a:ext cx="6149129" cy="1447800"/>
              <a:chOff x="1633358" y="3458798"/>
              <a:chExt cx="6149129" cy="1447800"/>
            </a:xfrm>
          </p:grpSpPr>
          <p:sp>
            <p:nvSpPr>
              <p:cNvPr id="30" name="사각형: 둥근 모서리 29">
                <a:extLst>
                  <a:ext uri="{FF2B5EF4-FFF2-40B4-BE49-F238E27FC236}">
                    <a16:creationId xmlns:a16="http://schemas.microsoft.com/office/drawing/2014/main" id="{90A4C35F-5014-66E7-F41C-BCE2727D17F5}"/>
                  </a:ext>
                </a:extLst>
              </p:cNvPr>
              <p:cNvSpPr/>
              <p:nvPr/>
            </p:nvSpPr>
            <p:spPr>
              <a:xfrm>
                <a:off x="1633358" y="3458798"/>
                <a:ext cx="6149129" cy="1447800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rgbClr val="9A5CC8">
                    <a:alpha val="25000"/>
                  </a:srgbClr>
                </a:solidFill>
              </a:ln>
              <a:effectLst>
                <a:outerShdw blurRad="254000" dist="254000" dir="2700000" algn="tl" rotWithShape="0">
                  <a:srgbClr val="041354">
                    <a:alpha val="10000"/>
                  </a:srgbClr>
                </a:outerShdw>
              </a:effectLst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B8209D0D-2265-440F-6687-9BAC773A758A}"/>
                  </a:ext>
                </a:extLst>
              </p:cNvPr>
              <p:cNvSpPr txBox="1"/>
              <p:nvPr/>
            </p:nvSpPr>
            <p:spPr>
              <a:xfrm>
                <a:off x="2657866" y="3559982"/>
                <a:ext cx="2464276" cy="384721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</p:spPr>
            <p:txBody>
              <a:bodyPr wrap="square" anchor="t">
                <a:spAutoFit/>
              </a:bodyPr>
              <a:lstStyle/>
              <a:p>
                <a:pPr lvl="0" algn="ctr" latinLnBrk="0">
                  <a:buClr>
                    <a:prstClr val="white"/>
                  </a:buClr>
                  <a:defRPr/>
                </a:pPr>
                <a:r>
                  <a:rPr lang="ko-KR" altLang="en-US" sz="1900" spc="-7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코로나</a:t>
                </a:r>
                <a:r>
                  <a:rPr lang="en-US" altLang="ko-KR" sz="1900" spc="-7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19 </a:t>
                </a:r>
                <a:r>
                  <a:rPr lang="ko-KR" altLang="en-US" sz="1900" spc="-70" dirty="0">
                    <a:solidFill>
                      <a:prstClr val="black"/>
                    </a:solidFill>
                    <a:latin typeface="나눔스퀘어 네오 Bold" panose="00000800000000000000" pitchFamily="2" charset="-127"/>
                    <a:ea typeface="나눔스퀘어 네오 Bold" panose="00000800000000000000" pitchFamily="2" charset="-127"/>
                  </a:rPr>
                  <a:t>백신 정책</a:t>
                </a:r>
                <a:endParaRPr kumimoji="0" lang="ko-KR" altLang="en-US" sz="1900" b="0" i="0" u="none" strike="noStrike" kern="1200" cap="none" spc="-7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endParaRPr>
              </a:p>
            </p:txBody>
          </p:sp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33DB18B9-559E-B4A0-A859-E4CA8CEAC962}"/>
                  </a:ext>
                </a:extLst>
              </p:cNvPr>
              <p:cNvSpPr txBox="1"/>
              <p:nvPr/>
            </p:nvSpPr>
            <p:spPr>
              <a:xfrm>
                <a:off x="1633359" y="3882039"/>
                <a:ext cx="936084" cy="6013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ct val="130000"/>
                  </a:lnSpc>
                  <a:buClr>
                    <a:prstClr val="white"/>
                  </a:buClr>
                  <a:defRPr/>
                </a:pPr>
                <a:r>
                  <a:rPr lang="ko-KR" altLang="en-US" sz="2700" spc="-130" dirty="0">
                    <a:ln>
                      <a:solidFill>
                        <a:srgbClr val="9A5CC8">
                          <a:alpha val="0"/>
                        </a:srgbClr>
                      </a:solidFill>
                    </a:ln>
                    <a:solidFill>
                      <a:srgbClr val="9A5CC8"/>
                    </a:solidFill>
                    <a:latin typeface="카페24 아네모네" pitchFamily="2" charset="-127"/>
                    <a:ea typeface="카페24 아네모네" pitchFamily="2" charset="-127"/>
                  </a:rPr>
                  <a:t>예</a:t>
                </a:r>
                <a:endParaRPr lang="en-US" altLang="ko-KR" sz="27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9A5CC8"/>
                  </a:solidFill>
                  <a:latin typeface="카페24 아네모네" pitchFamily="2" charset="-127"/>
                  <a:ea typeface="카페24 아네모네" pitchFamily="2" charset="-127"/>
                </a:endParaRPr>
              </a:p>
            </p:txBody>
          </p:sp>
        </p:grp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22BBD1B-4CF7-703F-D00E-218B2950894E}"/>
                </a:ext>
              </a:extLst>
            </p:cNvPr>
            <p:cNvSpPr txBox="1"/>
            <p:nvPr/>
          </p:nvSpPr>
          <p:spPr>
            <a:xfrm>
              <a:off x="2869436" y="4533900"/>
              <a:ext cx="5040124" cy="786434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342900" lvl="0" indent="-342900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정보 캠페인 → 자발적 참여 유도</a:t>
              </a:r>
              <a:endParaRPr lang="en-US" altLang="ko-KR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  <a:p>
              <a:pPr marL="342900" lvl="0" indent="-342900" latinLnBrk="0">
                <a:lnSpc>
                  <a:spcPct val="130000"/>
                </a:lnSpc>
                <a:buClr>
                  <a:schemeClr val="tx1"/>
                </a:buClr>
                <a:buFont typeface="Arial" panose="020B0604020202020204" pitchFamily="34" charset="0"/>
                <a:buChar char="•"/>
                <a:defRPr/>
              </a:pPr>
              <a:r>
                <a:rPr lang="ko-KR" altLang="en-US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한계 발생 시 → 백신패스 인센티브로 전환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5042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E3E09-B4B5-D5DE-58F7-BA6DA471A6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10B663C-3BA2-EA75-1880-6657F44E2C46}"/>
              </a:ext>
            </a:extLst>
          </p:cNvPr>
          <p:cNvSpPr txBox="1"/>
          <p:nvPr/>
        </p:nvSpPr>
        <p:spPr>
          <a:xfrm>
            <a:off x="778495" y="673792"/>
            <a:ext cx="42357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동적 관리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포트폴리오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FAB68A-E19D-5D9B-55F2-5A48A8771C09}"/>
              </a:ext>
            </a:extLst>
          </p:cNvPr>
          <p:cNvSpPr txBox="1"/>
          <p:nvPr/>
        </p:nvSpPr>
        <p:spPr>
          <a:xfrm>
            <a:off x="1134095" y="1593928"/>
            <a:ext cx="50366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효과적인 정책수단 설계를 위한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4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가지 원칙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4703AC4-45E8-44DB-F39F-F7D0580BC65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4919EAD2-F55C-9D32-9F88-8CED60B22804}"/>
              </a:ext>
            </a:extLst>
          </p:cNvPr>
          <p:cNvGrpSpPr/>
          <p:nvPr/>
        </p:nvGrpSpPr>
        <p:grpSpPr>
          <a:xfrm>
            <a:off x="1011525" y="2312977"/>
            <a:ext cx="6898035" cy="571286"/>
            <a:chOff x="1013127" y="1841927"/>
            <a:chExt cx="6898035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7BE3735-C643-61B0-BAD7-8613C0B99CF6}"/>
                </a:ext>
              </a:extLst>
            </p:cNvPr>
            <p:cNvSpPr txBox="1"/>
            <p:nvPr/>
          </p:nvSpPr>
          <p:spPr>
            <a:xfrm>
              <a:off x="1013127" y="1841927"/>
              <a:ext cx="689803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단계적 확대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Phased Scaling)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24F11559-8FB6-E2C7-19A6-08AB959497B3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59F38832-4E2D-6F4E-1610-D26DE364C131}"/>
              </a:ext>
            </a:extLst>
          </p:cNvPr>
          <p:cNvGrpSpPr/>
          <p:nvPr/>
        </p:nvGrpSpPr>
        <p:grpSpPr>
          <a:xfrm>
            <a:off x="1558990" y="2965540"/>
            <a:ext cx="6465835" cy="463460"/>
            <a:chOff x="3965516" y="2790917"/>
            <a:chExt cx="6465835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ED15C78-4929-2CDB-C272-261A60F02653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정책은 처음부터 전국 단위 시행 금물</a:t>
              </a: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EBDD04F0-D045-2D6E-9865-F1217F5D6BA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AD084E0B-1F23-EDBC-64F2-6DF45DA23B7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FC03A4A4-8C0B-3325-B1E4-723C429454B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182E04A2-6195-0206-3686-2F9EAE093951}"/>
              </a:ext>
            </a:extLst>
          </p:cNvPr>
          <p:cNvGrpSpPr/>
          <p:nvPr/>
        </p:nvGrpSpPr>
        <p:grpSpPr>
          <a:xfrm>
            <a:off x="1558990" y="3567520"/>
            <a:ext cx="6465835" cy="463460"/>
            <a:chOff x="3965516" y="2790917"/>
            <a:chExt cx="6465835" cy="46346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C2DF6F8-4B45-CC58-0DE6-4F2D40D94A58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파일럿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(Pilot)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프로젝트로 먼저 검증</a:t>
              </a:r>
            </a:p>
          </p:txBody>
        </p:sp>
        <p:grpSp>
          <p:nvGrpSpPr>
            <p:cNvPr id="26" name="그룹 25">
              <a:extLst>
                <a:ext uri="{FF2B5EF4-FFF2-40B4-BE49-F238E27FC236}">
                  <a16:creationId xmlns:a16="http://schemas.microsoft.com/office/drawing/2014/main" id="{889A88B1-2734-BFD4-68B3-36A950E5950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7" name="원호 26">
                <a:extLst>
                  <a:ext uri="{FF2B5EF4-FFF2-40B4-BE49-F238E27FC236}">
                    <a16:creationId xmlns:a16="http://schemas.microsoft.com/office/drawing/2014/main" id="{03EF2BEF-C986-CBC3-F6B2-E4DBC32B50A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8" name="자유형: 도형 27">
                <a:extLst>
                  <a:ext uri="{FF2B5EF4-FFF2-40B4-BE49-F238E27FC236}">
                    <a16:creationId xmlns:a16="http://schemas.microsoft.com/office/drawing/2014/main" id="{A187FF50-5DB8-6AE4-6CEC-3522F81A276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AD24702B-B946-912B-683B-D19F184437EA}"/>
              </a:ext>
            </a:extLst>
          </p:cNvPr>
          <p:cNvSpPr txBox="1"/>
          <p:nvPr/>
        </p:nvSpPr>
        <p:spPr>
          <a:xfrm>
            <a:off x="1932176" y="4030980"/>
            <a:ext cx="6945124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서울시 ‘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따릉이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’ → 일부 지역 시범 운영 후 전국 확대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5AB75D60-ADE5-99E2-A524-FC3E673AB33A}"/>
              </a:ext>
            </a:extLst>
          </p:cNvPr>
          <p:cNvGrpSpPr/>
          <p:nvPr/>
        </p:nvGrpSpPr>
        <p:grpSpPr>
          <a:xfrm>
            <a:off x="1558990" y="4619080"/>
            <a:ext cx="6465835" cy="463460"/>
            <a:chOff x="3965516" y="2790917"/>
            <a:chExt cx="6465835" cy="46346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F124598-ED92-A79F-9D95-4E5BA6D5E5A6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작게 시작 → 검증 → 확장의 점진적 접근이 성공의 열쇠</a:t>
              </a:r>
            </a:p>
          </p:txBody>
        </p:sp>
        <p:grpSp>
          <p:nvGrpSpPr>
            <p:cNvPr id="96" name="그룹 95">
              <a:extLst>
                <a:ext uri="{FF2B5EF4-FFF2-40B4-BE49-F238E27FC236}">
                  <a16:creationId xmlns:a16="http://schemas.microsoft.com/office/drawing/2014/main" id="{D5A34F1D-926A-BE45-E878-A90C8059897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7" name="원호 96">
                <a:extLst>
                  <a:ext uri="{FF2B5EF4-FFF2-40B4-BE49-F238E27FC236}">
                    <a16:creationId xmlns:a16="http://schemas.microsoft.com/office/drawing/2014/main" id="{794BD357-0CEF-4DD2-11ED-20D46DE7C1B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8" name="자유형: 도형 97">
                <a:extLst>
                  <a:ext uri="{FF2B5EF4-FFF2-40B4-BE49-F238E27FC236}">
                    <a16:creationId xmlns:a16="http://schemas.microsoft.com/office/drawing/2014/main" id="{B9404F3A-BC3B-19BE-2872-822F5A913BF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48405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F060D-C567-68CD-F458-C812EB5AD6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C45652A-3DFB-E949-BBED-04FCE840252C}"/>
              </a:ext>
            </a:extLst>
          </p:cNvPr>
          <p:cNvSpPr txBox="1"/>
          <p:nvPr/>
        </p:nvSpPr>
        <p:spPr>
          <a:xfrm>
            <a:off x="778495" y="673792"/>
            <a:ext cx="423577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동적 관리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포트폴리오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41F185E-F648-7A0E-7003-8C5AC2BBF06E}"/>
              </a:ext>
            </a:extLst>
          </p:cNvPr>
          <p:cNvSpPr txBox="1"/>
          <p:nvPr/>
        </p:nvSpPr>
        <p:spPr>
          <a:xfrm>
            <a:off x="1134095" y="1593928"/>
            <a:ext cx="5036635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효과적인 정책수단 설계를 위한 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4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가지 원칙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313DEF6-400E-9E7A-79AF-E171AD7292A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0DE02C1-21C8-B551-FA8A-1AD7142A676C}"/>
              </a:ext>
            </a:extLst>
          </p:cNvPr>
          <p:cNvGrpSpPr/>
          <p:nvPr/>
        </p:nvGrpSpPr>
        <p:grpSpPr>
          <a:xfrm>
            <a:off x="1011525" y="2312977"/>
            <a:ext cx="6898035" cy="571286"/>
            <a:chOff x="1013127" y="1841927"/>
            <a:chExt cx="6898035" cy="57128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2971386-FD14-D6F6-D3AC-869E05223F6E}"/>
                </a:ext>
              </a:extLst>
            </p:cNvPr>
            <p:cNvSpPr txBox="1"/>
            <p:nvPr/>
          </p:nvSpPr>
          <p:spPr>
            <a:xfrm>
              <a:off x="1013127" y="1841927"/>
              <a:ext cx="689803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출구전략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Exit Strategy)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5" name="타원 4">
              <a:extLst>
                <a:ext uri="{FF2B5EF4-FFF2-40B4-BE49-F238E27FC236}">
                  <a16:creationId xmlns:a16="http://schemas.microsoft.com/office/drawing/2014/main" id="{04DCDF2A-EDD1-9F62-BAE4-292622832D41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2DBD6AF6-217A-EA11-624E-220D2E2336F6}"/>
              </a:ext>
            </a:extLst>
          </p:cNvPr>
          <p:cNvGrpSpPr/>
          <p:nvPr/>
        </p:nvGrpSpPr>
        <p:grpSpPr>
          <a:xfrm>
            <a:off x="1558990" y="2965540"/>
            <a:ext cx="6465835" cy="463460"/>
            <a:chOff x="3965516" y="2790917"/>
            <a:chExt cx="6465835" cy="46346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499359E1-6D1A-C5D9-FACC-E5893CAC6ED5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모든 정책은 유효기간과 종료 계획이 필요</a:t>
              </a:r>
            </a:p>
          </p:txBody>
        </p:sp>
        <p:grpSp>
          <p:nvGrpSpPr>
            <p:cNvPr id="10" name="그룹 9">
              <a:extLst>
                <a:ext uri="{FF2B5EF4-FFF2-40B4-BE49-F238E27FC236}">
                  <a16:creationId xmlns:a16="http://schemas.microsoft.com/office/drawing/2014/main" id="{AB98FB5C-05A7-5B9A-89E9-C178847AEF9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1" name="원호 10">
                <a:extLst>
                  <a:ext uri="{FF2B5EF4-FFF2-40B4-BE49-F238E27FC236}">
                    <a16:creationId xmlns:a16="http://schemas.microsoft.com/office/drawing/2014/main" id="{D331CF7B-1C60-D644-8254-824CCDE213A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2" name="자유형: 도형 11">
                <a:extLst>
                  <a:ext uri="{FF2B5EF4-FFF2-40B4-BE49-F238E27FC236}">
                    <a16:creationId xmlns:a16="http://schemas.microsoft.com/office/drawing/2014/main" id="{B6F66525-81B0-788D-53AF-70E1CB9E576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278FEB3F-DF91-48FA-979D-F5BF987319DD}"/>
              </a:ext>
            </a:extLst>
          </p:cNvPr>
          <p:cNvSpPr txBox="1"/>
          <p:nvPr/>
        </p:nvSpPr>
        <p:spPr>
          <a:xfrm>
            <a:off x="1932176" y="3429000"/>
            <a:ext cx="6945124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일몰제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(Sunset Clause)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도입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정기 평가 시스템으로 지속 여부 결정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C6B5FE3F-AB6A-B16F-D2B7-1F17F3339D18}"/>
              </a:ext>
            </a:extLst>
          </p:cNvPr>
          <p:cNvGrpSpPr/>
          <p:nvPr/>
        </p:nvGrpSpPr>
        <p:grpSpPr>
          <a:xfrm>
            <a:off x="1558990" y="4443820"/>
            <a:ext cx="6465835" cy="863570"/>
            <a:chOff x="3965516" y="2790917"/>
            <a:chExt cx="6465835" cy="8635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C8F4E0E-6311-9DDD-0C31-D394519CA354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정책의 수명주기 관리로 “좀비 정책” 방지 및 재정 건전성 확보</a:t>
              </a:r>
            </a:p>
          </p:txBody>
        </p: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4531DD5E-23FE-9318-FFBA-64C27731896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7" name="원호 16">
                <a:extLst>
                  <a:ext uri="{FF2B5EF4-FFF2-40B4-BE49-F238E27FC236}">
                    <a16:creationId xmlns:a16="http://schemas.microsoft.com/office/drawing/2014/main" id="{7C908406-7DB5-AB9B-5DDB-BD29EF2803D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8" name="자유형: 도형 17">
                <a:extLst>
                  <a:ext uri="{FF2B5EF4-FFF2-40B4-BE49-F238E27FC236}">
                    <a16:creationId xmlns:a16="http://schemas.microsoft.com/office/drawing/2014/main" id="{1939C0D3-DCBD-0E0E-3920-737249125E2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74061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6F9F53-5199-70EE-E440-28884C8B63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239E347-6F45-00D4-91FF-4862120AAB4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FEDDDBE-931C-B88A-42C0-0BAF8020A0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C0EA31-0387-A234-6E8E-D4FD50390F6F}"/>
              </a:ext>
            </a:extLst>
          </p:cNvPr>
          <p:cNvSpPr txBox="1"/>
          <p:nvPr/>
        </p:nvSpPr>
        <p:spPr>
          <a:xfrm>
            <a:off x="3079791" y="2529890"/>
            <a:ext cx="603242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 정책 혼합의 화학</a:t>
            </a:r>
            <a:b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상호작용의 이해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2444BB66-716C-E3FA-604F-BF2A3BED8D9C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8FE92E2F-2405-72FE-5A2D-D8AFED6131F4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A996D0F0-3033-5146-CDC3-F7854036079A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D62E2B72-32A7-F3E6-532B-9EC8BBE5BDA0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4CDFB913-31D4-EF66-4E5B-B358544D6D83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3D5AD02B-6F0C-8383-F86A-3CE603551092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20771D7A-5BB8-D15A-94DF-AA93969CBA33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7DA446-6C7D-376E-C1B7-4CB1805EE647}"/>
              </a:ext>
            </a:extLst>
          </p:cNvPr>
          <p:cNvSpPr txBox="1"/>
          <p:nvPr/>
        </p:nvSpPr>
        <p:spPr>
          <a:xfrm>
            <a:off x="6000512" y="1593371"/>
            <a:ext cx="50847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4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E69F9FE6-3B7C-0B88-90EB-712DA59D05DB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C55EFE1C-EF6A-2479-269D-F0FB87160BE0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4A24BC72-D02D-E8D5-9A85-A77DB81E0E91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0C170BA7-146C-4A75-D9C9-35AB3DDF676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38D207EE-CCFB-D3BD-3653-79553916C729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E0946681-FA99-7FA2-1E54-4BE6D4DA82B5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54984899-49E1-679D-C75E-4E64919B6D2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64E7AB6A-0523-DACE-9652-ADAE2235273D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8353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D5C50A-5622-4FBD-BAF7-97416DC26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A33315D-AB36-3105-0CA4-F2A15E044077}"/>
              </a:ext>
            </a:extLst>
          </p:cNvPr>
          <p:cNvSpPr txBox="1"/>
          <p:nvPr/>
        </p:nvSpPr>
        <p:spPr>
          <a:xfrm>
            <a:off x="778495" y="673792"/>
            <a:ext cx="47275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 혼합의 화학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상호작용의 이해</a:t>
            </a:r>
          </a:p>
        </p:txBody>
      </p:sp>
      <p:grpSp>
        <p:nvGrpSpPr>
          <p:cNvPr id="3" name="그룹 2">
            <a:extLst>
              <a:ext uri="{FF2B5EF4-FFF2-40B4-BE49-F238E27FC236}">
                <a16:creationId xmlns:a16="http://schemas.microsoft.com/office/drawing/2014/main" id="{9B98EB75-84FD-AF2B-1EC2-60F401E5CCFF}"/>
              </a:ext>
            </a:extLst>
          </p:cNvPr>
          <p:cNvGrpSpPr/>
          <p:nvPr/>
        </p:nvGrpSpPr>
        <p:grpSpPr>
          <a:xfrm>
            <a:off x="4266801" y="2745740"/>
            <a:ext cx="7036904" cy="830262"/>
            <a:chOff x="5030469" y="4502150"/>
            <a:chExt cx="5828031" cy="830262"/>
          </a:xfrm>
        </p:grpSpPr>
        <p:sp>
          <p:nvSpPr>
            <p:cNvPr id="4" name="사각형: 둥근 모서리 3">
              <a:extLst>
                <a:ext uri="{FF2B5EF4-FFF2-40B4-BE49-F238E27FC236}">
                  <a16:creationId xmlns:a16="http://schemas.microsoft.com/office/drawing/2014/main" id="{3DC649C2-E120-27D0-8557-B21359159269}"/>
                </a:ext>
              </a:extLst>
            </p:cNvPr>
            <p:cNvSpPr/>
            <p:nvPr/>
          </p:nvSpPr>
          <p:spPr>
            <a:xfrm>
              <a:off x="5030469" y="4502150"/>
              <a:ext cx="5828031" cy="8302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300D5BB-C809-559E-F711-5655CC543165}"/>
                </a:ext>
              </a:extLst>
            </p:cNvPr>
            <p:cNvSpPr txBox="1"/>
            <p:nvPr/>
          </p:nvSpPr>
          <p:spPr>
            <a:xfrm>
              <a:off x="5256527" y="4575804"/>
              <a:ext cx="53124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여러 정책수단을 단순히 나열하는 것과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, 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그것들을 정교하게 조합해 시너지를 창출하는 것은 전혀 다른 차원의 문제임</a:t>
              </a:r>
            </a:p>
          </p:txBody>
        </p:sp>
      </p:grpSp>
      <p:grpSp>
        <p:nvGrpSpPr>
          <p:cNvPr id="6" name="그룹 5">
            <a:extLst>
              <a:ext uri="{FF2B5EF4-FFF2-40B4-BE49-F238E27FC236}">
                <a16:creationId xmlns:a16="http://schemas.microsoft.com/office/drawing/2014/main" id="{42C40458-AF23-7A12-DDD7-42AE73952E9C}"/>
              </a:ext>
            </a:extLst>
          </p:cNvPr>
          <p:cNvGrpSpPr/>
          <p:nvPr/>
        </p:nvGrpSpPr>
        <p:grpSpPr>
          <a:xfrm>
            <a:off x="4266801" y="3957320"/>
            <a:ext cx="7036904" cy="830262"/>
            <a:chOff x="5030469" y="4502150"/>
            <a:chExt cx="5828031" cy="830262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3D326AC4-A994-36AA-E624-D40B5337EFD3}"/>
                </a:ext>
              </a:extLst>
            </p:cNvPr>
            <p:cNvSpPr/>
            <p:nvPr/>
          </p:nvSpPr>
          <p:spPr>
            <a:xfrm>
              <a:off x="5030469" y="4502150"/>
              <a:ext cx="5828031" cy="830262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1823B6E-CF57-404D-88FD-DF99E8AD640D}"/>
                </a:ext>
              </a:extLst>
            </p:cNvPr>
            <p:cNvSpPr txBox="1"/>
            <p:nvPr/>
          </p:nvSpPr>
          <p:spPr>
            <a:xfrm>
              <a:off x="5256527" y="4575804"/>
              <a:ext cx="5312413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개별 수단들이 만나 어떤 ‘화학 </a:t>
              </a:r>
              <a:r>
                <a:rPr kumimoji="0" lang="ko-KR" altLang="en-US" sz="20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반응’을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 일으키는지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, </a:t>
              </a:r>
              <a:b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</a:b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즉 정책수단 간의 상호작용을 탐구하자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6657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05A25E-D10B-93E4-109B-E47D87F9F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건물, 건축물, 집, 창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9CC9675-E79D-731F-71C1-3C4E7A8A30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8" b="3608"/>
          <a:stretch>
            <a:fillRect/>
          </a:stretch>
        </p:blipFill>
        <p:spPr>
          <a:xfrm>
            <a:off x="-838" y="0"/>
            <a:ext cx="12193676" cy="6858000"/>
          </a:xfrm>
          <a:prstGeom prst="rect">
            <a:avLst/>
          </a:prstGeom>
        </p:spPr>
      </p:pic>
      <p:grpSp>
        <p:nvGrpSpPr>
          <p:cNvPr id="5" name="그룹 4">
            <a:extLst>
              <a:ext uri="{FF2B5EF4-FFF2-40B4-BE49-F238E27FC236}">
                <a16:creationId xmlns:a16="http://schemas.microsoft.com/office/drawing/2014/main" id="{25FC8DE1-B519-DD4A-CC8C-391B3828A7FA}"/>
              </a:ext>
            </a:extLst>
          </p:cNvPr>
          <p:cNvGrpSpPr/>
          <p:nvPr/>
        </p:nvGrpSpPr>
        <p:grpSpPr>
          <a:xfrm>
            <a:off x="2203834" y="3580784"/>
            <a:ext cx="7784332" cy="469900"/>
            <a:chOff x="4994436" y="4502150"/>
            <a:chExt cx="5900098" cy="469900"/>
          </a:xfrm>
        </p:grpSpPr>
        <p:sp>
          <p:nvSpPr>
            <p:cNvPr id="7" name="사각형: 둥근 모서리 6">
              <a:extLst>
                <a:ext uri="{FF2B5EF4-FFF2-40B4-BE49-F238E27FC236}">
                  <a16:creationId xmlns:a16="http://schemas.microsoft.com/office/drawing/2014/main" id="{0AA07CD2-8A7C-6573-4471-1CDCBC0EED74}"/>
                </a:ext>
              </a:extLst>
            </p:cNvPr>
            <p:cNvSpPr/>
            <p:nvPr/>
          </p:nvSpPr>
          <p:spPr>
            <a:xfrm>
              <a:off x="4994436" y="4502150"/>
              <a:ext cx="5900098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0EDCC1F-24D8-3674-674F-0485F6CDDFC2}"/>
                </a:ext>
              </a:extLst>
            </p:cNvPr>
            <p:cNvSpPr txBox="1"/>
            <p:nvPr/>
          </p:nvSpPr>
          <p:spPr>
            <a:xfrm>
              <a:off x="4994436" y="4552359"/>
              <a:ext cx="5836595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기둥에 대한 지식만으로는 좋은 건축물을 지을 수 없음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860453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CC0593-CBD0-075D-D83B-D819034928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1ED82EE0-54FB-5F58-65F2-EF1249CB0214}"/>
              </a:ext>
            </a:extLst>
          </p:cNvPr>
          <p:cNvSpPr txBox="1"/>
          <p:nvPr/>
        </p:nvSpPr>
        <p:spPr>
          <a:xfrm>
            <a:off x="778495" y="673792"/>
            <a:ext cx="47275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 혼합의 화학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상호작용의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63A0AF-9C06-2678-8036-85C724DC2D2B}"/>
              </a:ext>
            </a:extLst>
          </p:cNvPr>
          <p:cNvSpPr txBox="1"/>
          <p:nvPr/>
        </p:nvSpPr>
        <p:spPr>
          <a:xfrm>
            <a:off x="1134095" y="1593928"/>
            <a:ext cx="256897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간 상호작용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E4CBB90-6505-2923-0114-79E88C59219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D4E13F05-763C-86EC-D9E1-F464EA82CDF2}"/>
              </a:ext>
            </a:extLst>
          </p:cNvPr>
          <p:cNvGrpSpPr/>
          <p:nvPr/>
        </p:nvGrpSpPr>
        <p:grpSpPr>
          <a:xfrm>
            <a:off x="4499804" y="2437696"/>
            <a:ext cx="7048190" cy="630942"/>
            <a:chOff x="4374206" y="2798058"/>
            <a:chExt cx="7048190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8167AC-9A7C-158E-36A1-42411880897F}"/>
                </a:ext>
              </a:extLst>
            </p:cNvPr>
            <p:cNvSpPr txBox="1"/>
            <p:nvPr/>
          </p:nvSpPr>
          <p:spPr>
            <a:xfrm>
              <a:off x="4943315" y="2798058"/>
              <a:ext cx="647908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보완적 관계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Complementary)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06BD1500-B2C2-A23B-D03D-BD410936EF3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05A7AAD6-3EC6-6930-032D-BCB1DD64AB8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F2E3EE30-0BDE-6EA0-D09D-42E5ADBDCA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69AF28F5-B038-8616-5B40-7EAF1AB176FF}"/>
              </a:ext>
            </a:extLst>
          </p:cNvPr>
          <p:cNvGrpSpPr/>
          <p:nvPr/>
        </p:nvGrpSpPr>
        <p:grpSpPr>
          <a:xfrm>
            <a:off x="5059927" y="3328749"/>
            <a:ext cx="5726059" cy="863570"/>
            <a:chOff x="3965516" y="2790917"/>
            <a:chExt cx="5726059" cy="8635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B50ACEC-B2DE-D933-8298-2059744D73ED}"/>
                </a:ext>
              </a:extLst>
            </p:cNvPr>
            <p:cNvSpPr txBox="1"/>
            <p:nvPr/>
          </p:nvSpPr>
          <p:spPr>
            <a:xfrm>
              <a:off x="4282222" y="2790917"/>
              <a:ext cx="540935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서로의 약점을 보완하고 강점을 극대화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1+1 &gt; 2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의 시너지</a:t>
              </a: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0610322E-1E2C-04D5-3DEA-A26A3DFD91D7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3" name="원호 12">
                <a:extLst>
                  <a:ext uri="{FF2B5EF4-FFF2-40B4-BE49-F238E27FC236}">
                    <a16:creationId xmlns:a16="http://schemas.microsoft.com/office/drawing/2014/main" id="{D77B09E1-2CA6-B168-79ED-29633D5BDCF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4" name="자유형: 도형 13">
                <a:extLst>
                  <a:ext uri="{FF2B5EF4-FFF2-40B4-BE49-F238E27FC236}">
                    <a16:creationId xmlns:a16="http://schemas.microsoft.com/office/drawing/2014/main" id="{FCEA76AF-A74F-BD96-46FC-DF8C46E756E4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A37403D1-74F6-149D-4545-592A6DD7EAFF}"/>
              </a:ext>
            </a:extLst>
          </p:cNvPr>
          <p:cNvSpPr/>
          <p:nvPr/>
        </p:nvSpPr>
        <p:spPr>
          <a:xfrm>
            <a:off x="5433921" y="4340099"/>
            <a:ext cx="5881779" cy="198222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32D8786-11B0-C9AA-8A5E-9B3F05FA6357}"/>
              </a:ext>
            </a:extLst>
          </p:cNvPr>
          <p:cNvSpPr txBox="1"/>
          <p:nvPr/>
        </p:nvSpPr>
        <p:spPr>
          <a:xfrm>
            <a:off x="5650001" y="4381190"/>
            <a:ext cx="5665699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예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) </a:t>
            </a: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금연 정책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007DA31-6482-95B9-F6AE-2F61DE2D5B0C}"/>
              </a:ext>
            </a:extLst>
          </p:cNvPr>
          <p:cNvSpPr txBox="1"/>
          <p:nvPr/>
        </p:nvSpPr>
        <p:spPr>
          <a:xfrm>
            <a:off x="5582156" y="4982508"/>
            <a:ext cx="5451604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규제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(Authority):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금연구역 지정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조직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정보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en-US" altLang="ko-KR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Organization·Nodality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)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금연클리닉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니코틴 패치 지원</a:t>
            </a:r>
          </a:p>
        </p:txBody>
      </p:sp>
    </p:spTree>
    <p:extLst>
      <p:ext uri="{BB962C8B-B14F-4D97-AF65-F5344CB8AC3E}">
        <p14:creationId xmlns:p14="http://schemas.microsoft.com/office/powerpoint/2010/main" val="13304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39372-EF67-4EA2-C7F5-0BC9BF1EB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122E73C-6D7F-DB86-7F24-CF820F310BC7}"/>
              </a:ext>
            </a:extLst>
          </p:cNvPr>
          <p:cNvSpPr txBox="1"/>
          <p:nvPr/>
        </p:nvSpPr>
        <p:spPr>
          <a:xfrm>
            <a:off x="778495" y="673792"/>
            <a:ext cx="47275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 혼합의 화학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상호작용의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12CBDB-A1C8-634A-A103-49BDE9924993}"/>
              </a:ext>
            </a:extLst>
          </p:cNvPr>
          <p:cNvSpPr txBox="1"/>
          <p:nvPr/>
        </p:nvSpPr>
        <p:spPr>
          <a:xfrm>
            <a:off x="1134095" y="1593928"/>
            <a:ext cx="256897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간 상호작용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E2A015F-9E66-B01B-B68C-7CC8202F19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7E9B8A1B-A2FC-A2EC-3FEC-37F428BA5EA6}"/>
              </a:ext>
            </a:extLst>
          </p:cNvPr>
          <p:cNvGrpSpPr/>
          <p:nvPr/>
        </p:nvGrpSpPr>
        <p:grpSpPr>
          <a:xfrm>
            <a:off x="4499804" y="2437696"/>
            <a:ext cx="5394404" cy="630942"/>
            <a:chOff x="4374206" y="2798058"/>
            <a:chExt cx="5394404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365466B-715C-30C4-2994-3FFD721369D4}"/>
                </a:ext>
              </a:extLst>
            </p:cNvPr>
            <p:cNvSpPr txBox="1"/>
            <p:nvPr/>
          </p:nvSpPr>
          <p:spPr>
            <a:xfrm>
              <a:off x="4943315" y="2798058"/>
              <a:ext cx="4825295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대체 관계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Substitute)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881DBD30-85A2-4561-CF8D-F8D038A7E71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C3C1E6D0-BFB3-0EA1-109B-C35ACD2C17A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B54F653-0886-DE2C-9C34-CDCD80E76C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85F134F1-78AD-D96E-3C72-87E1958F07B9}"/>
              </a:ext>
            </a:extLst>
          </p:cNvPr>
          <p:cNvGrpSpPr/>
          <p:nvPr/>
        </p:nvGrpSpPr>
        <p:grpSpPr>
          <a:xfrm>
            <a:off x="5059927" y="3328749"/>
            <a:ext cx="5726059" cy="463460"/>
            <a:chOff x="3965516" y="2790917"/>
            <a:chExt cx="5726059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1655FC3-3C63-C078-39A4-A880E0637BBC}"/>
                </a:ext>
              </a:extLst>
            </p:cNvPr>
            <p:cNvSpPr txBox="1"/>
            <p:nvPr/>
          </p:nvSpPr>
          <p:spPr>
            <a:xfrm>
              <a:off x="4282222" y="2790917"/>
              <a:ext cx="540935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같은 목표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다른 경로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B306532C-C736-DDAB-2B5F-CAD24B80EE98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D9D399ED-6181-78A4-0B1B-67D5F376B2E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3B9C6BBF-B578-687D-AAA7-9692717B51C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F6863AC6-AAAB-52D0-FF51-E8D2C6358AC4}"/>
              </a:ext>
            </a:extLst>
          </p:cNvPr>
          <p:cNvSpPr/>
          <p:nvPr/>
        </p:nvSpPr>
        <p:spPr>
          <a:xfrm>
            <a:off x="5433921" y="3974339"/>
            <a:ext cx="5881779" cy="1982220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3E7DB69-3E9A-45BB-FEBF-4EFE40550B26}"/>
              </a:ext>
            </a:extLst>
          </p:cNvPr>
          <p:cNvSpPr txBox="1"/>
          <p:nvPr/>
        </p:nvSpPr>
        <p:spPr>
          <a:xfrm>
            <a:off x="5650001" y="4015430"/>
            <a:ext cx="5665699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예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) </a:t>
            </a: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탄소 감축 정책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D560B67-205E-954C-DAF7-6B3E24B5C1B5}"/>
              </a:ext>
            </a:extLst>
          </p:cNvPr>
          <p:cNvSpPr txBox="1"/>
          <p:nvPr/>
        </p:nvSpPr>
        <p:spPr>
          <a:xfrm>
            <a:off x="5582156" y="4616748"/>
            <a:ext cx="5451604" cy="1263679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재정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(Treasure):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탄소세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→ 예측 가능성 높음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규제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(Authority)</a:t>
            </a:r>
            <a:b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</a:b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: </a:t>
            </a:r>
            <a:r>
              <a:rPr lang="ko-KR" altLang="en-US" sz="2000" spc="-80" dirty="0" err="1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배출권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 거래제 → 감축 목표 직접 달성</a:t>
            </a:r>
          </a:p>
        </p:txBody>
      </p:sp>
    </p:spTree>
    <p:extLst>
      <p:ext uri="{BB962C8B-B14F-4D97-AF65-F5344CB8AC3E}">
        <p14:creationId xmlns:p14="http://schemas.microsoft.com/office/powerpoint/2010/main" val="597257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61A5ED-6B95-79A7-090A-601CEB2228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74E3800-49B4-6B15-75D5-4469522DB53E}"/>
              </a:ext>
            </a:extLst>
          </p:cNvPr>
          <p:cNvSpPr txBox="1"/>
          <p:nvPr/>
        </p:nvSpPr>
        <p:spPr>
          <a:xfrm>
            <a:off x="778495" y="673792"/>
            <a:ext cx="47275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 혼합의 화학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상호작용의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AED3019-123F-4420-F5CC-C3547A769172}"/>
              </a:ext>
            </a:extLst>
          </p:cNvPr>
          <p:cNvSpPr txBox="1"/>
          <p:nvPr/>
        </p:nvSpPr>
        <p:spPr>
          <a:xfrm>
            <a:off x="1134095" y="1593928"/>
            <a:ext cx="256897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간 상호작용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BC68A25-A44A-97A0-E0F3-68AA26FA61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502F25F8-2DAE-0EDC-AF95-FBE3AAFBDEBA}"/>
              </a:ext>
            </a:extLst>
          </p:cNvPr>
          <p:cNvGrpSpPr/>
          <p:nvPr/>
        </p:nvGrpSpPr>
        <p:grpSpPr>
          <a:xfrm>
            <a:off x="4499804" y="2437696"/>
            <a:ext cx="5433518" cy="630942"/>
            <a:chOff x="4374206" y="2798058"/>
            <a:chExt cx="5433518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C77A196-8492-2622-1D3D-522A557E0EA5}"/>
                </a:ext>
              </a:extLst>
            </p:cNvPr>
            <p:cNvSpPr txBox="1"/>
            <p:nvPr/>
          </p:nvSpPr>
          <p:spPr>
            <a:xfrm>
              <a:off x="4943315" y="2798058"/>
              <a:ext cx="4864409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충돌 관계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Conflicting)</a:t>
              </a:r>
              <a:endParaRPr lang="ko-KR" altLang="en-US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BF4CCAD7-D6E9-3391-003C-9F2E5A2B69FD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E9C49844-802E-71D4-2E46-DE72018CA535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A7E31FF5-AA1C-C847-D17A-3C958AB0AD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13BDAE6F-AE7D-7139-8F8F-95074DC25305}"/>
              </a:ext>
            </a:extLst>
          </p:cNvPr>
          <p:cNvGrpSpPr/>
          <p:nvPr/>
        </p:nvGrpSpPr>
        <p:grpSpPr>
          <a:xfrm>
            <a:off x="5059927" y="3328749"/>
            <a:ext cx="5726059" cy="463460"/>
            <a:chOff x="3965516" y="2790917"/>
            <a:chExt cx="5726059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E16103F-A213-DF29-6AD8-58D46C212FC6}"/>
                </a:ext>
              </a:extLst>
            </p:cNvPr>
            <p:cNvSpPr txBox="1"/>
            <p:nvPr/>
          </p:nvSpPr>
          <p:spPr>
            <a:xfrm>
              <a:off x="4282222" y="2790917"/>
              <a:ext cx="540935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수단 간 상쇄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방해로 정책 실패 초래</a:t>
              </a: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248F304F-F356-12D4-CB5A-E405135A85D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693B472C-EC73-DE94-C372-FE7EEEFAF40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486875ED-4A26-3891-DF13-36ABA8154A8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0" name="사각형: 둥근 모서리 19">
            <a:extLst>
              <a:ext uri="{FF2B5EF4-FFF2-40B4-BE49-F238E27FC236}">
                <a16:creationId xmlns:a16="http://schemas.microsoft.com/office/drawing/2014/main" id="{5488FA70-A95E-BD56-43A4-7B90CB6660FB}"/>
              </a:ext>
            </a:extLst>
          </p:cNvPr>
          <p:cNvSpPr/>
          <p:nvPr/>
        </p:nvSpPr>
        <p:spPr>
          <a:xfrm>
            <a:off x="5433921" y="3974339"/>
            <a:ext cx="5881779" cy="1352041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A09069D-4377-C1C0-5B44-D88DCD2ECF8D}"/>
              </a:ext>
            </a:extLst>
          </p:cNvPr>
          <p:cNvSpPr txBox="1"/>
          <p:nvPr/>
        </p:nvSpPr>
        <p:spPr>
          <a:xfrm>
            <a:off x="5650001" y="4015430"/>
            <a:ext cx="5665699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예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) </a:t>
            </a: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농업 정책의 모순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DD324C7-5687-AB55-8C24-10D9E08442C5}"/>
              </a:ext>
            </a:extLst>
          </p:cNvPr>
          <p:cNvSpPr txBox="1"/>
          <p:nvPr/>
        </p:nvSpPr>
        <p:spPr>
          <a:xfrm>
            <a:off x="5582156" y="4616748"/>
            <a:ext cx="5451604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보조금으로 생산 장려 ↔ 환경 규제로 생산 억제</a:t>
            </a:r>
          </a:p>
        </p:txBody>
      </p:sp>
    </p:spTree>
    <p:extLst>
      <p:ext uri="{BB962C8B-B14F-4D97-AF65-F5344CB8AC3E}">
        <p14:creationId xmlns:p14="http://schemas.microsoft.com/office/powerpoint/2010/main" val="411098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41953-0261-8463-656B-D33188B9FD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4C28CC7-52EB-F8D4-9A40-908546E08BF6}"/>
              </a:ext>
            </a:extLst>
          </p:cNvPr>
          <p:cNvSpPr txBox="1"/>
          <p:nvPr/>
        </p:nvSpPr>
        <p:spPr>
          <a:xfrm>
            <a:off x="778495" y="673792"/>
            <a:ext cx="472757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 혼합의 화학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상호작용의 이해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E36FBE-758C-B124-110C-291E7C21CDB7}"/>
              </a:ext>
            </a:extLst>
          </p:cNvPr>
          <p:cNvSpPr txBox="1"/>
          <p:nvPr/>
        </p:nvSpPr>
        <p:spPr>
          <a:xfrm>
            <a:off x="1134095" y="1593928"/>
            <a:ext cx="256897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간 상호작용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594C749-7425-F352-1BF1-21A7EBE0519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46096702-AFE4-55A4-EFEA-60D78312F05C}"/>
              </a:ext>
            </a:extLst>
          </p:cNvPr>
          <p:cNvGrpSpPr/>
          <p:nvPr/>
        </p:nvGrpSpPr>
        <p:grpSpPr>
          <a:xfrm>
            <a:off x="4499804" y="2437696"/>
            <a:ext cx="2491430" cy="630942"/>
            <a:chOff x="4374206" y="2798058"/>
            <a:chExt cx="2491430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EF5690C-BC31-D065-1EC9-29F54BA6FA94}"/>
                </a:ext>
              </a:extLst>
            </p:cNvPr>
            <p:cNvSpPr txBox="1"/>
            <p:nvPr/>
          </p:nvSpPr>
          <p:spPr>
            <a:xfrm>
              <a:off x="4943315" y="2798058"/>
              <a:ext cx="192232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설계 원칙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8A57D44-E71A-4360-8EC3-B62B71BC7442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2EE069BF-521B-F5ED-4B67-0C913870F6AB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79FC64EE-7BDA-0988-7F67-A95A1B6E76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501EAD31-EB7E-CB16-C2D0-3CFB4D6A45E7}"/>
              </a:ext>
            </a:extLst>
          </p:cNvPr>
          <p:cNvGrpSpPr/>
          <p:nvPr/>
        </p:nvGrpSpPr>
        <p:grpSpPr>
          <a:xfrm>
            <a:off x="4437536" y="3347248"/>
            <a:ext cx="2308380" cy="2308380"/>
            <a:chOff x="945424" y="2840257"/>
            <a:chExt cx="2308380" cy="2308380"/>
          </a:xfrm>
        </p:grpSpPr>
        <p:sp>
          <p:nvSpPr>
            <p:cNvPr id="24" name="타원 23">
              <a:extLst>
                <a:ext uri="{FF2B5EF4-FFF2-40B4-BE49-F238E27FC236}">
                  <a16:creationId xmlns:a16="http://schemas.microsoft.com/office/drawing/2014/main" id="{516F28EA-BC53-5163-0574-FF12C5DCEB94}"/>
                </a:ext>
              </a:extLst>
            </p:cNvPr>
            <p:cNvSpPr/>
            <p:nvPr/>
          </p:nvSpPr>
          <p:spPr>
            <a:xfrm>
              <a:off x="945424" y="284025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5819148-3C1C-5B8B-C118-236483BE208E}"/>
                </a:ext>
              </a:extLst>
            </p:cNvPr>
            <p:cNvSpPr txBox="1"/>
            <p:nvPr/>
          </p:nvSpPr>
          <p:spPr>
            <a:xfrm>
              <a:off x="1512918" y="3608789"/>
              <a:ext cx="1173398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일관성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26" name="그림 25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589070A2-A6A0-4EB5-7E1F-1C248FAE3F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07124" y="3090883"/>
              <a:ext cx="614408" cy="520158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05B30870-8145-962E-FAB5-0DDCF2A41EC4}"/>
                </a:ext>
              </a:extLst>
            </p:cNvPr>
            <p:cNvSpPr txBox="1"/>
            <p:nvPr/>
          </p:nvSpPr>
          <p:spPr>
            <a:xfrm>
              <a:off x="1312962" y="4175671"/>
              <a:ext cx="1541769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pt-BR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Consistency</a:t>
              </a:r>
              <a:endParaRPr kumimoji="0" lang="en-US" altLang="ko-KR" sz="17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226A325C-3438-C342-6D8A-94FF1DFF4684}"/>
              </a:ext>
            </a:extLst>
          </p:cNvPr>
          <p:cNvGrpSpPr/>
          <p:nvPr/>
        </p:nvGrpSpPr>
        <p:grpSpPr>
          <a:xfrm>
            <a:off x="6872492" y="3347248"/>
            <a:ext cx="2308380" cy="2308380"/>
            <a:chOff x="945424" y="2840257"/>
            <a:chExt cx="2308380" cy="2308380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88ED6617-3427-70BE-7C9D-8E366B91DFAD}"/>
                </a:ext>
              </a:extLst>
            </p:cNvPr>
            <p:cNvSpPr/>
            <p:nvPr/>
          </p:nvSpPr>
          <p:spPr>
            <a:xfrm>
              <a:off x="945424" y="284025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F4F84FF-C082-ED5C-2F52-A53274A3FC1C}"/>
                </a:ext>
              </a:extLst>
            </p:cNvPr>
            <p:cNvSpPr txBox="1"/>
            <p:nvPr/>
          </p:nvSpPr>
          <p:spPr>
            <a:xfrm>
              <a:off x="1686523" y="3608789"/>
              <a:ext cx="826188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조화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31" name="그림 30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41ED609D-2CD1-F65B-EA94-E34072CF0F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07124" y="3090883"/>
              <a:ext cx="614408" cy="520158"/>
            </a:xfrm>
            <a:prstGeom prst="rect">
              <a:avLst/>
            </a:prstGeom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68BD71C-E511-2D1E-0A12-15585A3EDF40}"/>
                </a:ext>
              </a:extLst>
            </p:cNvPr>
            <p:cNvSpPr txBox="1"/>
            <p:nvPr/>
          </p:nvSpPr>
          <p:spPr>
            <a:xfrm>
              <a:off x="1394074" y="4175671"/>
              <a:ext cx="1379545" cy="40780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pt-BR" altLang="ko-KR" sz="17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Coherence</a:t>
              </a:r>
              <a:endParaRPr kumimoji="0" lang="en-US" altLang="ko-KR" sz="17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765CADB2-C950-8669-26C8-BA9B00E31EFA}"/>
              </a:ext>
            </a:extLst>
          </p:cNvPr>
          <p:cNvGrpSpPr/>
          <p:nvPr/>
        </p:nvGrpSpPr>
        <p:grpSpPr>
          <a:xfrm>
            <a:off x="9305816" y="3347248"/>
            <a:ext cx="2310012" cy="2308380"/>
            <a:chOff x="943792" y="2840257"/>
            <a:chExt cx="2310012" cy="2308380"/>
          </a:xfrm>
        </p:grpSpPr>
        <p:sp>
          <p:nvSpPr>
            <p:cNvPr id="98" name="타원 97">
              <a:extLst>
                <a:ext uri="{FF2B5EF4-FFF2-40B4-BE49-F238E27FC236}">
                  <a16:creationId xmlns:a16="http://schemas.microsoft.com/office/drawing/2014/main" id="{6969AEB4-6978-AB29-A036-564A9B3D68BF}"/>
                </a:ext>
              </a:extLst>
            </p:cNvPr>
            <p:cNvSpPr/>
            <p:nvPr/>
          </p:nvSpPr>
          <p:spPr>
            <a:xfrm>
              <a:off x="945424" y="284025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EBE08016-99FB-E123-1B23-2CF547F9E02B}"/>
                </a:ext>
              </a:extLst>
            </p:cNvPr>
            <p:cNvSpPr txBox="1"/>
            <p:nvPr/>
          </p:nvSpPr>
          <p:spPr>
            <a:xfrm>
              <a:off x="1521735" y="3608789"/>
              <a:ext cx="1155766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포괄성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100" name="그림 99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0497E056-6746-7089-A9AA-1926C1F62AC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07124" y="3090883"/>
              <a:ext cx="614408" cy="520158"/>
            </a:xfrm>
            <a:prstGeom prst="rect">
              <a:avLst/>
            </a:prstGeom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F495C3C4-F722-1935-E5AB-D084EA8A3077}"/>
                </a:ext>
              </a:extLst>
            </p:cNvPr>
            <p:cNvSpPr txBox="1"/>
            <p:nvPr/>
          </p:nvSpPr>
          <p:spPr>
            <a:xfrm>
              <a:off x="943792" y="4175671"/>
              <a:ext cx="2280111" cy="38920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kumimoji="0" lang="pt-BR" altLang="ko-KR" sz="1600" b="0" i="0" u="none" strike="noStrike" kern="1200" cap="none" spc="-30" normalizeH="0" noProof="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Comprehensiveness</a:t>
              </a:r>
              <a:endParaRPr kumimoji="0" lang="en-US" altLang="ko-KR" sz="1600" b="0" i="0" u="none" strike="noStrike" kern="1200" cap="none" spc="-30" normalizeH="0" noProof="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161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50CF0C-8A1C-79FC-7D72-850A263B8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C7B051D-0A4C-8B6A-64D9-E09E011711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9C6289A-701D-95EA-66F5-D4CC86BCBB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DA69E3-B240-EE2C-CC82-623BCF807E79}"/>
              </a:ext>
            </a:extLst>
          </p:cNvPr>
          <p:cNvSpPr txBox="1"/>
          <p:nvPr/>
        </p:nvSpPr>
        <p:spPr>
          <a:xfrm>
            <a:off x="2262099" y="2529890"/>
            <a:ext cx="7667804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살아있는 정책</a:t>
            </a:r>
            <a:b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피드백과 학습 시스템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BA16880D-98FC-BF57-9727-D8707D474AC5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48387B92-B936-5E29-7F34-95E95AC27D01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B9A6E583-C4F1-0A34-D463-AD5D748A3C93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ED330D36-899D-DBAB-0558-5E76505B69E3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F9AA2E44-F42A-74AD-F193-20C0A1BB4E40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5856A74C-0C32-7098-4F2E-85DF572D6B6E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5DF65A1-4DD1-F72B-37B6-1A43DB81659F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13AFB2-0300-B314-DDEA-5DCB13E66D28}"/>
              </a:ext>
            </a:extLst>
          </p:cNvPr>
          <p:cNvSpPr txBox="1"/>
          <p:nvPr/>
        </p:nvSpPr>
        <p:spPr>
          <a:xfrm>
            <a:off x="6018947" y="1593371"/>
            <a:ext cx="471603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5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202B2E2D-3EC7-498F-EA35-46D3081688F8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DF248479-0018-CE73-FE34-59F0B7DEA57F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1D2BE9B9-F866-23B5-8F5F-23E8D06C3F7E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31A72A1C-C90F-D732-88F0-44BB4B2E4C15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DCC24B53-68F8-CC8B-0D68-68540D8815E3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836DE1FE-1E02-801F-67A6-2A83438F81DF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1C6D676A-BE74-DD5A-B439-A561BADD7C87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3519FBF9-8FF7-42CA-C46D-DBF4B6CFC891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58270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D5E760-FD17-6328-8885-D666C9C93A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082F3BC-9441-F3FD-F9B8-7DA9408CBBEE}"/>
              </a:ext>
            </a:extLst>
          </p:cNvPr>
          <p:cNvSpPr txBox="1"/>
          <p:nvPr/>
        </p:nvSpPr>
        <p:spPr>
          <a:xfrm>
            <a:off x="778495" y="673792"/>
            <a:ext cx="49231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살아있는 정책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피드백과 학습 시스템</a:t>
            </a:r>
          </a:p>
        </p:txBody>
      </p:sp>
    </p:spTree>
    <p:extLst>
      <p:ext uri="{BB962C8B-B14F-4D97-AF65-F5344CB8AC3E}">
        <p14:creationId xmlns:p14="http://schemas.microsoft.com/office/powerpoint/2010/main" val="9031105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F97E34-E44B-2D9C-F9D0-ABF0C0B767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물, 아쿠아, 수중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3919A62-24EA-7F21-D49B-68E61A41F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7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A34828-3025-2350-1EA4-5D23FE734A10}"/>
              </a:ext>
            </a:extLst>
          </p:cNvPr>
          <p:cNvSpPr txBox="1"/>
          <p:nvPr/>
        </p:nvSpPr>
        <p:spPr>
          <a:xfrm>
            <a:off x="6477000" y="3969443"/>
            <a:ext cx="598145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4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예기치 못한 파도와 바람을 만나며 </a:t>
            </a:r>
            <a:endParaRPr lang="en-US" altLang="ko-KR" sz="2400" spc="-150" dirty="0">
              <a:ln>
                <a:solidFill>
                  <a:srgbClr val="1F3C67">
                    <a:alpha val="0"/>
                  </a:srgb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5938AA-2A77-8FFB-62C7-ED7E83980660}"/>
              </a:ext>
            </a:extLst>
          </p:cNvPr>
          <p:cNvSpPr txBox="1"/>
          <p:nvPr/>
        </p:nvSpPr>
        <p:spPr>
          <a:xfrm>
            <a:off x="6469138" y="4431108"/>
            <a:ext cx="5981458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ko-KR" altLang="en-US" sz="24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끊임없이 항로를 수정해야만 목적지에 도달</a:t>
            </a:r>
            <a:endParaRPr lang="en-US" altLang="ko-KR" sz="2400" spc="-150" dirty="0">
              <a:ln>
                <a:solidFill>
                  <a:srgbClr val="1F3C67">
                    <a:alpha val="0"/>
                  </a:srgb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6570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352DE-79FE-3F1F-F5B5-2EE98F2FE6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9B3F605-41E4-F736-7E16-07F14DD87AEB}"/>
              </a:ext>
            </a:extLst>
          </p:cNvPr>
          <p:cNvSpPr txBox="1"/>
          <p:nvPr/>
        </p:nvSpPr>
        <p:spPr>
          <a:xfrm>
            <a:off x="778495" y="673792"/>
            <a:ext cx="49231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살아있는 정책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피드백과 학습 시스템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213145-C4B5-9A18-ABCD-0C275A40F53D}"/>
              </a:ext>
            </a:extLst>
          </p:cNvPr>
          <p:cNvSpPr txBox="1"/>
          <p:nvPr/>
        </p:nvSpPr>
        <p:spPr>
          <a:xfrm>
            <a:off x="1134095" y="1593928"/>
            <a:ext cx="412228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정책의 진화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피드백과 학습 시스템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B24E61C-A481-69B6-844D-7599970A06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7B460669-5B69-7A26-81D6-FBEC64FA0575}"/>
              </a:ext>
            </a:extLst>
          </p:cNvPr>
          <p:cNvGrpSpPr/>
          <p:nvPr/>
        </p:nvGrpSpPr>
        <p:grpSpPr>
          <a:xfrm>
            <a:off x="947738" y="2192551"/>
            <a:ext cx="8682869" cy="1169551"/>
            <a:chOff x="4374206" y="2798058"/>
            <a:chExt cx="8682869" cy="11695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BC1D60F-6C21-69D8-373F-DAEFAB529D52}"/>
                </a:ext>
              </a:extLst>
            </p:cNvPr>
            <p:cNvSpPr txBox="1"/>
            <p:nvPr/>
          </p:nvSpPr>
          <p:spPr>
            <a:xfrm>
              <a:off x="4943315" y="2798058"/>
              <a:ext cx="8113760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정책 실험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(Policy Experimentation)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을 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두려워하지 않는 자세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476AD8CE-58E9-1F71-1095-B3E1266CCAE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A60F7F59-E778-C228-861E-46A67D33F885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401C3DA-6A62-CABA-EBF3-BBF507814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0C7E3580-71B6-E2E1-E888-853CFD54AA2C}"/>
              </a:ext>
            </a:extLst>
          </p:cNvPr>
          <p:cNvGrpSpPr/>
          <p:nvPr/>
        </p:nvGrpSpPr>
        <p:grpSpPr>
          <a:xfrm>
            <a:off x="1516847" y="3422840"/>
            <a:ext cx="6679802" cy="1263679"/>
            <a:chOff x="3965516" y="2790917"/>
            <a:chExt cx="6679802" cy="126367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5A113F4-2D63-3187-0E80-1238E8CCAA46}"/>
                </a:ext>
              </a:extLst>
            </p:cNvPr>
            <p:cNvSpPr txBox="1"/>
            <p:nvPr/>
          </p:nvSpPr>
          <p:spPr>
            <a:xfrm>
              <a:off x="4282222" y="2790917"/>
              <a:ext cx="6363096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모든 변수를 완벽하게 예측하고 통제하려는 전통적인 정책 결정 방식은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불확실성이 높은 현대 사회에서 더 이상 유효하지 않음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1A035AA6-1386-C312-E4E1-3C754E2DF2C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C0482758-A237-35D0-0CED-221BF84C102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CEDB494F-2EB9-8087-15B1-00B7145BA9E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79CDED5-DE28-5F9F-2E0E-9281671E07E3}"/>
              </a:ext>
            </a:extLst>
          </p:cNvPr>
          <p:cNvGrpSpPr/>
          <p:nvPr/>
        </p:nvGrpSpPr>
        <p:grpSpPr>
          <a:xfrm>
            <a:off x="1516847" y="4829911"/>
            <a:ext cx="6679802" cy="1263679"/>
            <a:chOff x="3965516" y="2790917"/>
            <a:chExt cx="6679802" cy="126367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2E6DF26-C298-A32B-BBD7-C73CFA7DD352}"/>
                </a:ext>
              </a:extLst>
            </p:cNvPr>
            <p:cNvSpPr txBox="1"/>
            <p:nvPr/>
          </p:nvSpPr>
          <p:spPr>
            <a:xfrm>
              <a:off x="4282222" y="2790917"/>
              <a:ext cx="6363096" cy="1263679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작고 통제된 환경에서 정책 아이디어를 시험해보고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그 결과를 바탕으로 성공하면 확대하고 실패하면 신속하게 수정하는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과학자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'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와 같은 접근이 필요함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A13207E9-D402-E72F-8C59-0E2905AD863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7A05F0FA-3102-A8E4-838D-6208DB77ACC5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56BDDEF1-B6C6-C8EC-D29D-34B9B667A7A3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29823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2C115F-C448-2EB9-DFCF-790983A02E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7EFA0DB-D133-468E-8903-A6BE0E460A33}"/>
              </a:ext>
            </a:extLst>
          </p:cNvPr>
          <p:cNvSpPr txBox="1"/>
          <p:nvPr/>
        </p:nvSpPr>
        <p:spPr>
          <a:xfrm>
            <a:off x="778495" y="673792"/>
            <a:ext cx="49231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살아있는 정책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피드백과 학습 시스템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7CE05-3C70-027D-738A-3E15D054EC53}"/>
              </a:ext>
            </a:extLst>
          </p:cNvPr>
          <p:cNvSpPr txBox="1"/>
          <p:nvPr/>
        </p:nvSpPr>
        <p:spPr>
          <a:xfrm>
            <a:off x="1134095" y="1593928"/>
            <a:ext cx="412228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정책의 진화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피드백과 학습 시스템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DDA6529-B375-7835-F668-FE495882010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A053C1CE-26E9-B3B9-601E-7AB0A0E41194}"/>
              </a:ext>
            </a:extLst>
          </p:cNvPr>
          <p:cNvGrpSpPr/>
          <p:nvPr/>
        </p:nvGrpSpPr>
        <p:grpSpPr>
          <a:xfrm>
            <a:off x="947738" y="2192551"/>
            <a:ext cx="8682869" cy="1169551"/>
            <a:chOff x="4374206" y="2798058"/>
            <a:chExt cx="8682869" cy="1169551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7B0A0664-D20B-8926-B4FF-FDB2258CCDD2}"/>
                </a:ext>
              </a:extLst>
            </p:cNvPr>
            <p:cNvSpPr txBox="1"/>
            <p:nvPr/>
          </p:nvSpPr>
          <p:spPr>
            <a:xfrm>
              <a:off x="4943315" y="2798058"/>
              <a:ext cx="8113760" cy="11695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정책 실험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(Policy Experimentation)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을 </a:t>
              </a:r>
              <a:b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</a:b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두려워하지 않는 자세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F1C2D8BC-F15D-1534-19E4-D2A90DD438E4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6937141D-F6B9-40A4-3440-D2EA3DEEE6C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AC66700-B7AE-500C-23FB-D624ADAA705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3CBF455A-3855-10DB-FD2C-D90A83CFE109}"/>
              </a:ext>
            </a:extLst>
          </p:cNvPr>
          <p:cNvSpPr/>
          <p:nvPr/>
        </p:nvSpPr>
        <p:spPr>
          <a:xfrm>
            <a:off x="1726803" y="3627665"/>
            <a:ext cx="5881779" cy="1677597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8EAC9E-5C7E-5DBF-A26F-910B164D0CB9}"/>
              </a:ext>
            </a:extLst>
          </p:cNvPr>
          <p:cNvSpPr txBox="1"/>
          <p:nvPr/>
        </p:nvSpPr>
        <p:spPr>
          <a:xfrm>
            <a:off x="1942883" y="3668756"/>
            <a:ext cx="5665699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예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) </a:t>
            </a: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서울시 ‘올빼미버스’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E9FDE93-C917-8B2E-576B-DEFBC056AE48}"/>
              </a:ext>
            </a:extLst>
          </p:cNvPr>
          <p:cNvSpPr txBox="1"/>
          <p:nvPr/>
        </p:nvSpPr>
        <p:spPr>
          <a:xfrm>
            <a:off x="1875038" y="4270074"/>
            <a:ext cx="5451604" cy="86357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개 노선 → 성공 → 전면 확대</a:t>
            </a:r>
          </a:p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실패 시 손실 최소화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, 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성공 시 확장 가능</a:t>
            </a:r>
          </a:p>
        </p:txBody>
      </p:sp>
    </p:spTree>
    <p:extLst>
      <p:ext uri="{BB962C8B-B14F-4D97-AF65-F5344CB8AC3E}">
        <p14:creationId xmlns:p14="http://schemas.microsoft.com/office/powerpoint/2010/main" val="87404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D083DA-AD44-4EC5-3F4A-5028EB2C1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4FCA81D0-7DCF-78FA-701C-D369DDB181AF}"/>
              </a:ext>
            </a:extLst>
          </p:cNvPr>
          <p:cNvSpPr txBox="1"/>
          <p:nvPr/>
        </p:nvSpPr>
        <p:spPr>
          <a:xfrm>
            <a:off x="778495" y="673792"/>
            <a:ext cx="49231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살아있는 정책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피드백과 학습 시스템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CBDF34-3839-7EC3-2573-8F509E4958B1}"/>
              </a:ext>
            </a:extLst>
          </p:cNvPr>
          <p:cNvSpPr txBox="1"/>
          <p:nvPr/>
        </p:nvSpPr>
        <p:spPr>
          <a:xfrm>
            <a:off x="1134095" y="1593928"/>
            <a:ext cx="412228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정책의 진화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피드백과 학습 시스템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EA9F244-D38E-989D-246C-A5AD540C4C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0CD7D4F0-4841-768F-B494-3F42100B2110}"/>
              </a:ext>
            </a:extLst>
          </p:cNvPr>
          <p:cNvGrpSpPr/>
          <p:nvPr/>
        </p:nvGrpSpPr>
        <p:grpSpPr>
          <a:xfrm>
            <a:off x="947738" y="2192551"/>
            <a:ext cx="8963202" cy="630942"/>
            <a:chOff x="4374206" y="2798058"/>
            <a:chExt cx="8963202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3C8A8D-7BA6-4686-A4DC-F76B8CA378B3}"/>
                </a:ext>
              </a:extLst>
            </p:cNvPr>
            <p:cNvSpPr txBox="1"/>
            <p:nvPr/>
          </p:nvSpPr>
          <p:spPr>
            <a:xfrm>
              <a:off x="4943315" y="2798058"/>
              <a:ext cx="839409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Performance Monitoring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-</a:t>
              </a:r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성과의 측정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A01F0E0F-5669-74AE-4624-9651A8E13E5F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2F7FE9CC-841C-2285-3DAD-B30F2784706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E99C99A-7C20-5218-5C82-8C730CA45E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99FD85AE-B8D0-6A79-53F2-0F621508DA06}"/>
              </a:ext>
            </a:extLst>
          </p:cNvPr>
          <p:cNvGrpSpPr/>
          <p:nvPr/>
        </p:nvGrpSpPr>
        <p:grpSpPr>
          <a:xfrm>
            <a:off x="1516847" y="2920331"/>
            <a:ext cx="6638612" cy="463460"/>
            <a:chOff x="3965516" y="2790917"/>
            <a:chExt cx="6638612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F53AD35-6DDA-39A5-1B25-00DE3475C5EF}"/>
                </a:ext>
              </a:extLst>
            </p:cNvPr>
            <p:cNvSpPr txBox="1"/>
            <p:nvPr/>
          </p:nvSpPr>
          <p:spPr>
            <a:xfrm>
              <a:off x="4282222" y="2790917"/>
              <a:ext cx="6321906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“측정할 수 없으면 관리할 수 없다”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–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피터 드러커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D900EC5A-3ECC-7070-79EF-C847082B416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DF16D7F8-3E82-A007-86B4-B91494B8405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F5A2B77A-EB45-8E07-4E17-48CF7EBABDA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C464647E-8EC2-51B3-ADF0-FFE6FBDD5605}"/>
              </a:ext>
            </a:extLst>
          </p:cNvPr>
          <p:cNvSpPr txBox="1"/>
          <p:nvPr/>
        </p:nvSpPr>
        <p:spPr>
          <a:xfrm flipH="1">
            <a:off x="3553524" y="4039282"/>
            <a:ext cx="5310390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전기차 정책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 →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보급 대수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충전기 수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8AFA97C-3B01-49F7-7BEB-8B500A95AE9B}"/>
              </a:ext>
            </a:extLst>
          </p:cNvPr>
          <p:cNvSpPr txBox="1"/>
          <p:nvPr/>
        </p:nvSpPr>
        <p:spPr>
          <a:xfrm flipH="1">
            <a:off x="3553524" y="4726502"/>
            <a:ext cx="5310390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금연 정책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ExtraBold" panose="020B0600000101010101" pitchFamily="50" charset="-127"/>
                <a:ea typeface="나눔스퀘어 ExtraBold" panose="020B0600000101010101" pitchFamily="50" charset="-127"/>
              </a:rPr>
              <a:t>→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성인 남성 </a:t>
            </a:r>
            <a:r>
              <a:rPr lang="ko-KR" altLang="en-US" sz="21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흡연율</a:t>
            </a:r>
            <a:endParaRPr lang="ko-KR" altLang="en-US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E9BE1ED2-A723-982B-67FA-8A2DA1AAF8BB}"/>
              </a:ext>
            </a:extLst>
          </p:cNvPr>
          <p:cNvGrpSpPr/>
          <p:nvPr/>
        </p:nvGrpSpPr>
        <p:grpSpPr>
          <a:xfrm>
            <a:off x="1666273" y="3613684"/>
            <a:ext cx="2671741" cy="2053930"/>
            <a:chOff x="3891852" y="2616200"/>
            <a:chExt cx="1878814" cy="1878814"/>
          </a:xfrm>
        </p:grpSpPr>
        <p:sp>
          <p:nvSpPr>
            <p:cNvPr id="22" name="사각형: 잘린 대각선 방향 모서리 21">
              <a:extLst>
                <a:ext uri="{FF2B5EF4-FFF2-40B4-BE49-F238E27FC236}">
                  <a16:creationId xmlns:a16="http://schemas.microsoft.com/office/drawing/2014/main" id="{43D90777-5BC6-5D1D-3CDB-AA322B68147F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A436E5A4-FC46-8622-A46E-A1E77E200F8B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28AAF422-1431-22DF-4562-161C4FD946CB}"/>
                </a:ext>
              </a:extLst>
            </p:cNvPr>
            <p:cNvSpPr txBox="1"/>
            <p:nvPr/>
          </p:nvSpPr>
          <p:spPr>
            <a:xfrm>
              <a:off x="4009843" y="3064325"/>
              <a:ext cx="1642836" cy="982560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pPr latinLnBrk="0"/>
              <a:r>
                <a:rPr lang="ko-KR" altLang="en-US" dirty="0"/>
                <a:t>명확한 </a:t>
              </a:r>
              <a:r>
                <a:rPr lang="en-US" altLang="ko-KR" dirty="0"/>
                <a:t>KPI </a:t>
              </a:r>
              <a:r>
                <a:rPr lang="ko-KR" altLang="en-US" dirty="0"/>
                <a:t>설정이 핵심</a:t>
              </a:r>
              <a:endParaRPr lang="pt-BR" altLang="ko-KR" dirty="0"/>
            </a:p>
          </p:txBody>
        </p:sp>
      </p:grpSp>
    </p:spTree>
    <p:extLst>
      <p:ext uri="{BB962C8B-B14F-4D97-AF65-F5344CB8AC3E}">
        <p14:creationId xmlns:p14="http://schemas.microsoft.com/office/powerpoint/2010/main" val="4233776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52EE47-77B2-B826-A0FF-31A0C2252D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3">
            <a:extLst>
              <a:ext uri="{FF2B5EF4-FFF2-40B4-BE49-F238E27FC236}">
                <a16:creationId xmlns:a16="http://schemas.microsoft.com/office/drawing/2014/main" id="{962BE4AF-FDB5-B53E-D1C8-593AC722EA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0" name="그림 49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CF31CB12-35CB-75EF-7226-68B799A2FE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6C05AA-0598-EA83-EA1E-576C031151A0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FDD88A21-6E1B-BDA3-885A-C7D8694FC33D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17" name="직사각형 16">
                <a:extLst>
                  <a:ext uri="{FF2B5EF4-FFF2-40B4-BE49-F238E27FC236}">
                    <a16:creationId xmlns:a16="http://schemas.microsoft.com/office/drawing/2014/main" id="{A8251E65-11B0-8131-2CF0-59661EF6C61E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8" name="직사각형 17">
                <a:extLst>
                  <a:ext uri="{FF2B5EF4-FFF2-40B4-BE49-F238E27FC236}">
                    <a16:creationId xmlns:a16="http://schemas.microsoft.com/office/drawing/2014/main" id="{70FDE542-EE01-2E43-B12C-D6F1930ACBC2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2" name="사각형: 잘린 한쪽 모서리 1">
              <a:extLst>
                <a:ext uri="{FF2B5EF4-FFF2-40B4-BE49-F238E27FC236}">
                  <a16:creationId xmlns:a16="http://schemas.microsoft.com/office/drawing/2014/main" id="{D0AC519F-2991-A34C-CA2E-B10FE4BF2C6F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9FBF295-BAC5-61F6-2BC5-7E34AF9C4D5D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내용</a:t>
              </a:r>
            </a:p>
          </p:txBody>
        </p:sp>
        <p:cxnSp>
          <p:nvCxnSpPr>
            <p:cNvPr id="22" name="직선 연결선 21">
              <a:extLst>
                <a:ext uri="{FF2B5EF4-FFF2-40B4-BE49-F238E27FC236}">
                  <a16:creationId xmlns:a16="http://schemas.microsoft.com/office/drawing/2014/main" id="{8C88F691-0716-60CC-F44E-6D14133B89DE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1238250" cy="123825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C06E7E3F-43A5-4C53-4F2A-159653BC0560}"/>
                </a:ext>
              </a:extLst>
            </p:cNvPr>
            <p:cNvCxnSpPr>
              <a:cxnSpLocks/>
            </p:cNvCxnSpPr>
            <p:nvPr/>
          </p:nvCxnSpPr>
          <p:spPr>
            <a:xfrm>
              <a:off x="853125" y="1899460"/>
              <a:ext cx="11338875" cy="0"/>
            </a:xfrm>
            <a:prstGeom prst="line">
              <a:avLst/>
            </a:prstGeom>
            <a:ln w="6350">
              <a:gradFill>
                <a:gsLst>
                  <a:gs pos="25000">
                    <a:srgbClr val="1F3C67">
                      <a:alpha val="20000"/>
                    </a:srgbClr>
                  </a:gs>
                  <a:gs pos="75000">
                    <a:srgbClr val="1F3C67">
                      <a:alpha val="0"/>
                    </a:srgbClr>
                  </a:gs>
                </a:gsLst>
                <a:lin ang="0" scaled="0"/>
              </a:gra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직선 연결선 47">
              <a:extLst>
                <a:ext uri="{FF2B5EF4-FFF2-40B4-BE49-F238E27FC236}">
                  <a16:creationId xmlns:a16="http://schemas.microsoft.com/office/drawing/2014/main" id="{69BCD6F7-C18C-8DCE-9A45-EF1A45FA235C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직선 연결선 48">
              <a:extLst>
                <a:ext uri="{FF2B5EF4-FFF2-40B4-BE49-F238E27FC236}">
                  <a16:creationId xmlns:a16="http://schemas.microsoft.com/office/drawing/2014/main" id="{AA5D8198-3727-B136-123C-A2901DD943C3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62" name="그림 61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B8264ADA-C7F0-2F62-078C-3041C165E62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-6400"/>
            <a:stretch>
              <a:fillRect/>
            </a:stretch>
          </p:blipFill>
          <p:spPr>
            <a:xfrm>
              <a:off x="536574" y="1524573"/>
              <a:ext cx="558801" cy="643951"/>
            </a:xfrm>
            <a:prstGeom prst="rect">
              <a:avLst/>
            </a:prstGeom>
          </p:spPr>
        </p:pic>
      </p:grp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299D4CC3-F3A1-9277-11DF-59124AA00154}"/>
              </a:ext>
            </a:extLst>
          </p:cNvPr>
          <p:cNvSpPr/>
          <p:nvPr/>
        </p:nvSpPr>
        <p:spPr>
          <a:xfrm>
            <a:off x="2197100" y="2146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80A0F2A7-6F5C-F81A-1866-260C117235EB}"/>
              </a:ext>
            </a:extLst>
          </p:cNvPr>
          <p:cNvSpPr/>
          <p:nvPr/>
        </p:nvSpPr>
        <p:spPr>
          <a:xfrm>
            <a:off x="2197100" y="3289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D657E488-E76F-7803-3D6D-4878E5E3FB00}"/>
              </a:ext>
            </a:extLst>
          </p:cNvPr>
          <p:cNvSpPr/>
          <p:nvPr/>
        </p:nvSpPr>
        <p:spPr>
          <a:xfrm>
            <a:off x="2197100" y="4432004"/>
            <a:ext cx="5803900" cy="1041696"/>
          </a:xfrm>
          <a:prstGeom prst="rect">
            <a:avLst/>
          </a:prstGeom>
          <a:solidFill>
            <a:schemeClr val="bg1"/>
          </a:solidFill>
          <a:ln w="6350">
            <a:solidFill>
              <a:srgbClr val="1F3C67">
                <a:alpha val="20000"/>
              </a:srgbClr>
            </a:solidFill>
          </a:ln>
          <a:effectLst>
            <a:outerShdw blurRad="190500" dist="190500" dir="2700000" algn="tl" rotWithShape="0">
              <a:srgbClr val="1F3C67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CB4E9E3A-C5FE-DF5E-7EF4-01DD1199A478}"/>
              </a:ext>
            </a:extLst>
          </p:cNvPr>
          <p:cNvSpPr/>
          <p:nvPr/>
        </p:nvSpPr>
        <p:spPr>
          <a:xfrm>
            <a:off x="2197100" y="2146004"/>
            <a:ext cx="457200" cy="1041696"/>
          </a:xfrm>
          <a:prstGeom prst="rect">
            <a:avLst/>
          </a:prstGeom>
          <a:solidFill>
            <a:srgbClr val="0B2EB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1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D538D212-81FB-A21E-0649-A77306E0ED8C}"/>
              </a:ext>
            </a:extLst>
          </p:cNvPr>
          <p:cNvSpPr/>
          <p:nvPr/>
        </p:nvSpPr>
        <p:spPr>
          <a:xfrm>
            <a:off x="2197100" y="3289004"/>
            <a:ext cx="457200" cy="1041696"/>
          </a:xfrm>
          <a:prstGeom prst="rect">
            <a:avLst/>
          </a:prstGeom>
          <a:solidFill>
            <a:srgbClr val="644BC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2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8973C13A-7DF2-DEAB-86CB-19108D911685}"/>
              </a:ext>
            </a:extLst>
          </p:cNvPr>
          <p:cNvSpPr/>
          <p:nvPr/>
        </p:nvSpPr>
        <p:spPr>
          <a:xfrm>
            <a:off x="2197100" y="4432004"/>
            <a:ext cx="457200" cy="1041696"/>
          </a:xfrm>
          <a:prstGeom prst="rect">
            <a:avLst/>
          </a:prstGeom>
          <a:solidFill>
            <a:srgbClr val="9A5CC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000" dirty="0">
                <a:ln>
                  <a:solidFill>
                    <a:schemeClr val="accent1">
                      <a:shade val="15000"/>
                      <a:alpha val="0"/>
                    </a:schemeClr>
                  </a:solidFill>
                </a:ln>
                <a:solidFill>
                  <a:schemeClr val="bg1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3</a:t>
            </a:r>
            <a:endParaRPr lang="ko-KR" altLang="en-US" sz="2000" dirty="0">
              <a:ln>
                <a:solidFill>
                  <a:schemeClr val="accent1">
                    <a:shade val="15000"/>
                    <a:alpha val="0"/>
                  </a:schemeClr>
                </a:solidFill>
              </a:ln>
              <a:solidFill>
                <a:schemeClr val="bg1"/>
              </a:solidFill>
              <a:latin typeface="나눔스퀘어 네오 Bold" panose="00000800000000000000" pitchFamily="2" charset="-127"/>
              <a:ea typeface="나눔스퀘어 네오 Bold" panose="00000800000000000000" pitchFamily="2" charset="-127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61CF7E-6C17-B163-5F25-0F8F7858DE33}"/>
              </a:ext>
            </a:extLst>
          </p:cNvPr>
          <p:cNvSpPr txBox="1"/>
          <p:nvPr/>
        </p:nvSpPr>
        <p:spPr>
          <a:xfrm>
            <a:off x="2937859" y="3560553"/>
            <a:ext cx="3403496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/>
              <a:t>정책수단의 조합과 조율 이해</a:t>
            </a:r>
            <a:endParaRPr lang="ko-KR" altLang="en-US" dirty="0">
              <a:solidFill>
                <a:srgbClr val="002373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5EA5D60-0C68-A60C-2856-B82B13800E5B}"/>
              </a:ext>
            </a:extLst>
          </p:cNvPr>
          <p:cNvSpPr txBox="1"/>
          <p:nvPr/>
        </p:nvSpPr>
        <p:spPr>
          <a:xfrm>
            <a:off x="2937859" y="2417553"/>
            <a:ext cx="3252814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>
                <a:solidFill>
                  <a:srgbClr val="002373"/>
                </a:solidFill>
              </a:rPr>
              <a:t>문제 진단과 처방 능력 향상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4C98C3-4EB3-E1C7-8CE8-777E11B730C4}"/>
              </a:ext>
            </a:extLst>
          </p:cNvPr>
          <p:cNvSpPr txBox="1"/>
          <p:nvPr/>
        </p:nvSpPr>
        <p:spPr>
          <a:xfrm>
            <a:off x="2937859" y="4703553"/>
            <a:ext cx="3785011" cy="4985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ko-KR"/>
            </a:defPPr>
            <a:lvl1pPr>
              <a:lnSpc>
                <a:spcPct val="120000"/>
              </a:lnSpc>
              <a:defRPr sz="220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defRPr>
            </a:lvl1pPr>
          </a:lstStyle>
          <a:p>
            <a:r>
              <a:rPr lang="ko-KR" altLang="en-US" dirty="0"/>
              <a:t>미래지향적 정책 설계 역량 강화</a:t>
            </a:r>
            <a:endParaRPr lang="ko-KR" altLang="en-US" dirty="0">
              <a:solidFill>
                <a:srgbClr val="00237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17931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C82DB5-420F-DE70-5C0E-06CD6A6269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6E78010-0A64-4D60-7074-A3545187E76D}"/>
              </a:ext>
            </a:extLst>
          </p:cNvPr>
          <p:cNvSpPr txBox="1"/>
          <p:nvPr/>
        </p:nvSpPr>
        <p:spPr>
          <a:xfrm>
            <a:off x="778495" y="673792"/>
            <a:ext cx="49231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살아있는 정책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피드백과 학습 시스템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8E82649-B73F-0D64-A7AE-79771BE9F20E}"/>
              </a:ext>
            </a:extLst>
          </p:cNvPr>
          <p:cNvSpPr txBox="1"/>
          <p:nvPr/>
        </p:nvSpPr>
        <p:spPr>
          <a:xfrm>
            <a:off x="1134095" y="1593928"/>
            <a:ext cx="412228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정책의 진화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피드백과 학습 시스템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79F21873-A43B-FCA1-C553-9794E29771B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0D3782D0-07D8-ECE8-7F9C-495ED47C514A}"/>
              </a:ext>
            </a:extLst>
          </p:cNvPr>
          <p:cNvGrpSpPr/>
          <p:nvPr/>
        </p:nvGrpSpPr>
        <p:grpSpPr>
          <a:xfrm>
            <a:off x="947738" y="2192551"/>
            <a:ext cx="7601099" cy="630942"/>
            <a:chOff x="4374206" y="2798058"/>
            <a:chExt cx="7601099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496B489-14B1-F607-B0F4-9643056CCF82}"/>
                </a:ext>
              </a:extLst>
            </p:cNvPr>
            <p:cNvSpPr txBox="1"/>
            <p:nvPr/>
          </p:nvSpPr>
          <p:spPr>
            <a:xfrm>
              <a:off x="4943315" y="2798058"/>
              <a:ext cx="7031990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pt-BR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Rapid Adjustment – 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신속한 조정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A895A3E9-D3D2-CA69-EC4D-256CE4CEF22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1D30BB1B-B7F7-CDDA-13FE-6B8B134DC5B8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1D0B90B-A550-DE57-1242-AF1C6ED252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7A60CDA3-5FD0-921C-B651-452CFF26CF7C}"/>
              </a:ext>
            </a:extLst>
          </p:cNvPr>
          <p:cNvGrpSpPr/>
          <p:nvPr/>
        </p:nvGrpSpPr>
        <p:grpSpPr>
          <a:xfrm>
            <a:off x="1516847" y="2920331"/>
            <a:ext cx="5190995" cy="463460"/>
            <a:chOff x="3965516" y="2790917"/>
            <a:chExt cx="5190995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C413123-53BD-4B7D-2A17-24E3A159FC84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데이터 기반의 유연한 정책 수정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BAC6D86E-3D64-18B0-2053-F7D114D5AF7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3ADFA658-3891-F2D7-4B1B-D2600152768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B70B184C-41CA-67BB-3D31-EF725EDB96B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17" name="사각형: 둥근 모서리 16">
            <a:extLst>
              <a:ext uri="{FF2B5EF4-FFF2-40B4-BE49-F238E27FC236}">
                <a16:creationId xmlns:a16="http://schemas.microsoft.com/office/drawing/2014/main" id="{7047DB7A-5281-B066-2116-CEC5D86364FF}"/>
              </a:ext>
            </a:extLst>
          </p:cNvPr>
          <p:cNvSpPr/>
          <p:nvPr/>
        </p:nvSpPr>
        <p:spPr>
          <a:xfrm>
            <a:off x="1726803" y="3586476"/>
            <a:ext cx="5881779" cy="82900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971B25C-DD24-7840-C1AD-12663D1B7A5C}"/>
              </a:ext>
            </a:extLst>
          </p:cNvPr>
          <p:cNvSpPr txBox="1"/>
          <p:nvPr/>
        </p:nvSpPr>
        <p:spPr>
          <a:xfrm>
            <a:off x="1942883" y="3627566"/>
            <a:ext cx="5665699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예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) K-</a:t>
            </a: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방역의 거리두기 단계 조정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56B52B5-E2CC-2556-D9E9-C080BADF7A74}"/>
              </a:ext>
            </a:extLst>
          </p:cNvPr>
          <p:cNvGrpSpPr/>
          <p:nvPr/>
        </p:nvGrpSpPr>
        <p:grpSpPr>
          <a:xfrm>
            <a:off x="1516847" y="4618167"/>
            <a:ext cx="5190995" cy="463460"/>
            <a:chOff x="3965516" y="2790917"/>
            <a:chExt cx="5190995" cy="463460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D44B473-FB27-719E-52CA-068658E4F1DC}"/>
                </a:ext>
              </a:extLst>
            </p:cNvPr>
            <p:cNvSpPr txBox="1"/>
            <p:nvPr/>
          </p:nvSpPr>
          <p:spPr>
            <a:xfrm>
              <a:off x="4282222" y="2790917"/>
              <a:ext cx="487428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핵심 원칙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: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“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Fail Fast, Learn Fast”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6F4E8A3D-1A5E-16E8-5367-0EB0FE89A9C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2" name="원호 21">
                <a:extLst>
                  <a:ext uri="{FF2B5EF4-FFF2-40B4-BE49-F238E27FC236}">
                    <a16:creationId xmlns:a16="http://schemas.microsoft.com/office/drawing/2014/main" id="{64BF08C5-1AAC-7A31-115E-C9FD3444310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3" name="자유형: 도형 22">
                <a:extLst>
                  <a:ext uri="{FF2B5EF4-FFF2-40B4-BE49-F238E27FC236}">
                    <a16:creationId xmlns:a16="http://schemas.microsoft.com/office/drawing/2014/main" id="{32391FBD-5E26-25DE-278F-2877CA62E03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9894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D55E6-EF32-4C66-D2A7-CE88ED1B5E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73EE3AE-BEAB-50A3-4679-CACB7697A913}"/>
              </a:ext>
            </a:extLst>
          </p:cNvPr>
          <p:cNvSpPr txBox="1"/>
          <p:nvPr/>
        </p:nvSpPr>
        <p:spPr>
          <a:xfrm>
            <a:off x="778495" y="673792"/>
            <a:ext cx="4923143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살아있는 정책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피드백과 학습 시스템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717303-C6B7-9413-AD76-5E2A9F63C38D}"/>
              </a:ext>
            </a:extLst>
          </p:cNvPr>
          <p:cNvSpPr txBox="1"/>
          <p:nvPr/>
        </p:nvSpPr>
        <p:spPr>
          <a:xfrm>
            <a:off x="1134095" y="1593928"/>
            <a:ext cx="4122282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정책의 진화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피드백과 학습 시스템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2BCF11C2-EDA1-C914-A925-06111AC5470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4" name="그룹 3">
            <a:extLst>
              <a:ext uri="{FF2B5EF4-FFF2-40B4-BE49-F238E27FC236}">
                <a16:creationId xmlns:a16="http://schemas.microsoft.com/office/drawing/2014/main" id="{901AF7EE-0456-E393-A8C4-4101A9FF066F}"/>
              </a:ext>
            </a:extLst>
          </p:cNvPr>
          <p:cNvGrpSpPr/>
          <p:nvPr/>
        </p:nvGrpSpPr>
        <p:grpSpPr>
          <a:xfrm>
            <a:off x="947738" y="2192551"/>
            <a:ext cx="2895387" cy="630942"/>
            <a:chOff x="4374206" y="2798058"/>
            <a:chExt cx="2895387" cy="630942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AAC5D37-C9F1-305D-674E-896D204509D3}"/>
                </a:ext>
              </a:extLst>
            </p:cNvPr>
            <p:cNvSpPr txBox="1"/>
            <p:nvPr/>
          </p:nvSpPr>
          <p:spPr>
            <a:xfrm>
              <a:off x="4943315" y="2798058"/>
              <a:ext cx="232627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핵심 메시지</a:t>
              </a: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6849A97D-D5BB-7B93-6277-693A0FA2E2C0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9" name="타원 8">
                <a:extLst>
                  <a:ext uri="{FF2B5EF4-FFF2-40B4-BE49-F238E27FC236}">
                    <a16:creationId xmlns:a16="http://schemas.microsoft.com/office/drawing/2014/main" id="{F129731B-C0AC-E6BA-60B3-9BB395172EB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0" name="그림 9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67B0A096-B21C-F27F-5432-B6B10514B6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FF9CB4AD-C50A-E117-AF8B-7F46EA06DB78}"/>
              </a:ext>
            </a:extLst>
          </p:cNvPr>
          <p:cNvGrpSpPr/>
          <p:nvPr/>
        </p:nvGrpSpPr>
        <p:grpSpPr>
          <a:xfrm>
            <a:off x="1276466" y="3331025"/>
            <a:ext cx="6051815" cy="469900"/>
            <a:chOff x="5030469" y="4502150"/>
            <a:chExt cx="5828031" cy="469900"/>
          </a:xfrm>
        </p:grpSpPr>
        <p:sp>
          <p:nvSpPr>
            <p:cNvPr id="26" name="사각형: 둥근 모서리 25">
              <a:extLst>
                <a:ext uri="{FF2B5EF4-FFF2-40B4-BE49-F238E27FC236}">
                  <a16:creationId xmlns:a16="http://schemas.microsoft.com/office/drawing/2014/main" id="{13014124-DA78-1C8B-9A53-E4FE0BB758B8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5F8F3C4-E401-DBCB-D8F5-BB6C97EDB625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우리가 두려워해야 할 것은 정책의 작은 실패가 아님</a:t>
              </a: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AFD186B0-A18F-43AF-7F20-2FC9FA6F69C8}"/>
              </a:ext>
            </a:extLst>
          </p:cNvPr>
          <p:cNvGrpSpPr/>
          <p:nvPr/>
        </p:nvGrpSpPr>
        <p:grpSpPr>
          <a:xfrm>
            <a:off x="1276466" y="4223840"/>
            <a:ext cx="6051815" cy="867906"/>
            <a:chOff x="5030469" y="4502150"/>
            <a:chExt cx="5828031" cy="867906"/>
          </a:xfrm>
        </p:grpSpPr>
        <p:sp>
          <p:nvSpPr>
            <p:cNvPr id="29" name="사각형: 둥근 모서리 28">
              <a:extLst>
                <a:ext uri="{FF2B5EF4-FFF2-40B4-BE49-F238E27FC236}">
                  <a16:creationId xmlns:a16="http://schemas.microsoft.com/office/drawing/2014/main" id="{D5376480-8AA4-79B2-8E2D-71832423A5F9}"/>
                </a:ext>
              </a:extLst>
            </p:cNvPr>
            <p:cNvSpPr/>
            <p:nvPr/>
          </p:nvSpPr>
          <p:spPr>
            <a:xfrm>
              <a:off x="5030469" y="4502150"/>
              <a:ext cx="5828031" cy="867906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C884040-C1F1-E570-3B35-A78C0CF74FA4}"/>
                </a:ext>
              </a:extLst>
            </p:cNvPr>
            <p:cNvSpPr txBox="1"/>
            <p:nvPr/>
          </p:nvSpPr>
          <p:spPr>
            <a:xfrm>
              <a:off x="5058895" y="4601787"/>
              <a:ext cx="5707675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그 실패로부터 아무것도 배우지 못하고 같은 실수를 </a:t>
              </a:r>
              <a:b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</a:b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반복하는 것임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21287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AA99F-9E11-4DF2-6CED-5427401D57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3345DD1-DC73-880E-CC22-9FB17FCBE8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A016BDC1-4ECD-71CB-6A75-BDF769B36B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E6F61F-E771-628D-2487-FBCC9100983B}"/>
              </a:ext>
            </a:extLst>
          </p:cNvPr>
          <p:cNvSpPr txBox="1"/>
          <p:nvPr/>
        </p:nvSpPr>
        <p:spPr>
          <a:xfrm>
            <a:off x="2013633" y="2529890"/>
            <a:ext cx="8164736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 정책수단의 혁신과 미래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7F094222-70A4-54DC-B01F-D678E198A26C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F275A697-38F9-6C4D-4DA6-14B82B45D35F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471B6B3E-A117-ADC4-BF7A-48BBB953BAEA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36683786-55E5-9065-1A0A-344EA91C588D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6AA4705F-1A3A-0C62-A1B3-F66C445FB63D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99472094-E801-C70D-9851-001BADD85789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06E093E2-5A7B-BE11-1241-CFE91B936626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621EE8B-01E7-290C-43D9-3CED443EA851}"/>
              </a:ext>
            </a:extLst>
          </p:cNvPr>
          <p:cNvSpPr txBox="1"/>
          <p:nvPr/>
        </p:nvSpPr>
        <p:spPr>
          <a:xfrm>
            <a:off x="6010131" y="1593371"/>
            <a:ext cx="48923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6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CA57E751-CFD2-6E58-8BE9-B15CEB0BC91C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24FFE24F-183B-24A5-6E2E-891922BD354E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EE7B1A28-FCF6-EDD2-5F98-A582479699BC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D464DABC-9A66-75AE-5DC6-FC91A53D3644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93E91952-4F1E-C2C2-27A7-7EF9F1FE1687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D89CC1E7-F902-8EBA-F4A1-82E66E78EB05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198CA209-AB7A-55C6-BD3B-F6B57D68B16C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EAD08B06-D2FB-58AC-AF72-ABEB3873D67B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42553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93C4AF-B484-3932-AA5E-38B4A872DC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583AD58-ABDA-8480-44A7-10B030C5A639}"/>
              </a:ext>
            </a:extLst>
          </p:cNvPr>
          <p:cNvSpPr txBox="1"/>
          <p:nvPr/>
        </p:nvSpPr>
        <p:spPr>
          <a:xfrm>
            <a:off x="778495" y="673792"/>
            <a:ext cx="3303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정책수단의 혁신과 미래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2FC0372-B619-F601-2FB2-A79006A4C0EA}"/>
              </a:ext>
            </a:extLst>
          </p:cNvPr>
          <p:cNvSpPr txBox="1"/>
          <p:nvPr/>
        </p:nvSpPr>
        <p:spPr>
          <a:xfrm flipH="1">
            <a:off x="1982771" y="5070690"/>
            <a:ext cx="8226458" cy="11425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0000"/>
              </a:lnSpc>
            </a:pP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21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세기 기술과 사회의 변화가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정책수단의 지형 자체를 어떻게 바꾸고 있는가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?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04492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99E22A-4838-2FEE-80A1-519FDD8872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6B20C5D8-AA4F-95D4-23B9-5DFED9FAC5BE}"/>
              </a:ext>
            </a:extLst>
          </p:cNvPr>
          <p:cNvSpPr txBox="1"/>
          <p:nvPr/>
        </p:nvSpPr>
        <p:spPr>
          <a:xfrm>
            <a:off x="778495" y="673792"/>
            <a:ext cx="3303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정책수단의 혁신과 미래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549D1F-D4FB-EF6B-6084-931B69621721}"/>
              </a:ext>
            </a:extLst>
          </p:cNvPr>
          <p:cNvSpPr txBox="1"/>
          <p:nvPr/>
        </p:nvSpPr>
        <p:spPr>
          <a:xfrm>
            <a:off x="1134095" y="1593928"/>
            <a:ext cx="476989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행동과학이 가져온 혁신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(Nudge)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7E790E1-D8F5-C525-4111-19DE39AD21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8019554-48C8-66CD-C558-9A54180B4DBD}"/>
              </a:ext>
            </a:extLst>
          </p:cNvPr>
          <p:cNvSpPr txBox="1"/>
          <p:nvPr/>
        </p:nvSpPr>
        <p:spPr>
          <a:xfrm flipH="1">
            <a:off x="5907463" y="2536242"/>
            <a:ext cx="5915988" cy="3142071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사람들은 항상 합리적으로 행동한다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는 전통 경제학의 가정을 뒤집고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우리의 인지적 편향을 역이용하여 강제나 금전적 인센티브 없이도 바람직한 행동을 유도하는 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  <a:r>
              <a:rPr lang="ko-KR" altLang="en-US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부드러운 개입</a:t>
            </a:r>
            <a:r>
              <a:rPr lang="en-US" altLang="ko-KR" sz="22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'</a:t>
            </a:r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439B8FC6-792B-6940-C02F-4D4AB6206D3B}"/>
              </a:ext>
            </a:extLst>
          </p:cNvPr>
          <p:cNvGrpSpPr/>
          <p:nvPr/>
        </p:nvGrpSpPr>
        <p:grpSpPr>
          <a:xfrm>
            <a:off x="4020212" y="2947229"/>
            <a:ext cx="2671741" cy="2053930"/>
            <a:chOff x="3891852" y="2616200"/>
            <a:chExt cx="1878814" cy="1878814"/>
          </a:xfrm>
        </p:grpSpPr>
        <p:sp>
          <p:nvSpPr>
            <p:cNvPr id="5" name="사각형: 잘린 대각선 방향 모서리 4">
              <a:extLst>
                <a:ext uri="{FF2B5EF4-FFF2-40B4-BE49-F238E27FC236}">
                  <a16:creationId xmlns:a16="http://schemas.microsoft.com/office/drawing/2014/main" id="{4436CCE8-0FED-5FC2-41A3-A34B5B18D58A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" name="직사각형 5">
              <a:extLst>
                <a:ext uri="{FF2B5EF4-FFF2-40B4-BE49-F238E27FC236}">
                  <a16:creationId xmlns:a16="http://schemas.microsoft.com/office/drawing/2014/main" id="{D96F90B6-4667-1361-E812-413D476DFC44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E127362-2586-7EFB-705C-94B7AF3CE171}"/>
                </a:ext>
              </a:extLst>
            </p:cNvPr>
            <p:cNvSpPr txBox="1"/>
            <p:nvPr/>
          </p:nvSpPr>
          <p:spPr>
            <a:xfrm>
              <a:off x="4252751" y="3064325"/>
              <a:ext cx="1157019" cy="982560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 err="1"/>
                <a:t>넛지</a:t>
              </a:r>
              <a:br>
                <a:rPr lang="en-US" altLang="ko-KR" dirty="0"/>
              </a:br>
              <a:r>
                <a:rPr lang="en-US" altLang="ko-KR" dirty="0"/>
                <a:t>(</a:t>
              </a:r>
              <a:r>
                <a:rPr lang="pt-BR" altLang="ko-KR" dirty="0"/>
                <a:t>Nudge)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7141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9995A-12D0-2B58-238B-B359556CA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1331C19-602A-718D-CA51-D335EFBFF6B1}"/>
              </a:ext>
            </a:extLst>
          </p:cNvPr>
          <p:cNvSpPr txBox="1"/>
          <p:nvPr/>
        </p:nvSpPr>
        <p:spPr>
          <a:xfrm>
            <a:off x="778495" y="673792"/>
            <a:ext cx="3303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정책수단의 혁신과 미래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48A415-DA51-B408-3061-5F02FA6F05A4}"/>
              </a:ext>
            </a:extLst>
          </p:cNvPr>
          <p:cNvSpPr txBox="1"/>
          <p:nvPr/>
        </p:nvSpPr>
        <p:spPr>
          <a:xfrm>
            <a:off x="1134095" y="1593928"/>
            <a:ext cx="476989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행동과학이 가져온 혁신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(Nudge)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0E263EE-7499-B318-7607-1D551CA49FF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6741133E-B74B-7B45-F6D8-F4D551AD08A1}"/>
              </a:ext>
            </a:extLst>
          </p:cNvPr>
          <p:cNvGrpSpPr/>
          <p:nvPr/>
        </p:nvGrpSpPr>
        <p:grpSpPr>
          <a:xfrm>
            <a:off x="4388522" y="2616200"/>
            <a:ext cx="3741772" cy="630942"/>
            <a:chOff x="4374206" y="2798058"/>
            <a:chExt cx="3741772" cy="63094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4E55BBA-19F1-B36C-C21A-939920463C7A}"/>
                </a:ext>
              </a:extLst>
            </p:cNvPr>
            <p:cNvSpPr txBox="1"/>
            <p:nvPr/>
          </p:nvSpPr>
          <p:spPr>
            <a:xfrm>
              <a:off x="4943315" y="2798058"/>
              <a:ext cx="317266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영국 세금 독촉장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AAFB452B-B8BB-9EAE-51F4-CAB0399A746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3" name="타원 12">
                <a:extLst>
                  <a:ext uri="{FF2B5EF4-FFF2-40B4-BE49-F238E27FC236}">
                    <a16:creationId xmlns:a16="http://schemas.microsoft.com/office/drawing/2014/main" id="{D1AE8EAE-1153-2A3C-8F49-FC8A0F2A1BB0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" name="그림 1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0C901D4F-97BB-76B2-58C3-98E07B80FF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8CDADEED-3411-70D2-178E-1A1231BA52A2}"/>
              </a:ext>
            </a:extLst>
          </p:cNvPr>
          <p:cNvGrpSpPr/>
          <p:nvPr/>
        </p:nvGrpSpPr>
        <p:grpSpPr>
          <a:xfrm>
            <a:off x="4957631" y="3484993"/>
            <a:ext cx="6465835" cy="863570"/>
            <a:chOff x="3965516" y="2790917"/>
            <a:chExt cx="6465835" cy="86357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F9D1189-8231-3D9B-8C27-84AFBB5CDDD9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“지역 주민의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94%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가 이미 납부했습니다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.”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→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사회적 규범 정보로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납부율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상승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438BBFC9-64D4-36EA-9C26-BA3CB53CF3C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AA7F3445-DC95-6BEF-F978-92765ABD283B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35DA75AE-53D6-3859-D5BA-1CA5AD5D011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pic>
        <p:nvPicPr>
          <p:cNvPr id="21" name="그림 20" descr="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E1513D6-F15D-5623-656B-31A16F6A96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759" y="3860936"/>
            <a:ext cx="2554229" cy="2749302"/>
          </a:xfrm>
          <a:prstGeom prst="rect">
            <a:avLst/>
          </a:prstGeom>
        </p:spPr>
      </p:pic>
      <p:grpSp>
        <p:nvGrpSpPr>
          <p:cNvPr id="22" name="그룹 21">
            <a:extLst>
              <a:ext uri="{FF2B5EF4-FFF2-40B4-BE49-F238E27FC236}">
                <a16:creationId xmlns:a16="http://schemas.microsoft.com/office/drawing/2014/main" id="{7ED1FDB5-6280-33B1-46C8-0909605C1447}"/>
              </a:ext>
            </a:extLst>
          </p:cNvPr>
          <p:cNvGrpSpPr/>
          <p:nvPr/>
        </p:nvGrpSpPr>
        <p:grpSpPr>
          <a:xfrm>
            <a:off x="4957631" y="4586414"/>
            <a:ext cx="6465835" cy="863570"/>
            <a:chOff x="3965516" y="2790917"/>
            <a:chExt cx="6465835" cy="86357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F049F4F-5556-6927-5EC6-21EAA2AFFF31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처벌에 대한 두려움이 아닌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집단에 소속되고자 하는 인간의 본능 활용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E926FE93-5BE3-BA2C-5B5F-559D03DE03E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FCA9253D-C8BD-650C-D271-89BA2A96D31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6FABA1D9-581C-7411-C956-F0968BA7E07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6565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5424FC-8282-0D5C-36EC-CCC615048D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88A6FDE-2FCC-6F66-3F15-B8ED7E02FB97}"/>
              </a:ext>
            </a:extLst>
          </p:cNvPr>
          <p:cNvSpPr txBox="1"/>
          <p:nvPr/>
        </p:nvSpPr>
        <p:spPr>
          <a:xfrm>
            <a:off x="778495" y="673792"/>
            <a:ext cx="3303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정책수단의 혁신과 미래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80BF40-6DAE-9012-74C1-120C22812D99}"/>
              </a:ext>
            </a:extLst>
          </p:cNvPr>
          <p:cNvSpPr txBox="1"/>
          <p:nvPr/>
        </p:nvSpPr>
        <p:spPr>
          <a:xfrm>
            <a:off x="1134095" y="1593928"/>
            <a:ext cx="476989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행동과학이 가져온 혁신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(Nudge)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2A95D79-A52D-3B51-E27C-2E2C1CF1048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0" name="그룹 9">
            <a:extLst>
              <a:ext uri="{FF2B5EF4-FFF2-40B4-BE49-F238E27FC236}">
                <a16:creationId xmlns:a16="http://schemas.microsoft.com/office/drawing/2014/main" id="{8164E1DE-93BF-E8EF-2185-28BE7400925F}"/>
              </a:ext>
            </a:extLst>
          </p:cNvPr>
          <p:cNvGrpSpPr/>
          <p:nvPr/>
        </p:nvGrpSpPr>
        <p:grpSpPr>
          <a:xfrm>
            <a:off x="4388522" y="2616200"/>
            <a:ext cx="2449752" cy="630942"/>
            <a:chOff x="4374206" y="2798058"/>
            <a:chExt cx="2449752" cy="63094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C8A9D8E-2D31-510F-46A8-FBB35088D286}"/>
                </a:ext>
              </a:extLst>
            </p:cNvPr>
            <p:cNvSpPr txBox="1"/>
            <p:nvPr/>
          </p:nvSpPr>
          <p:spPr>
            <a:xfrm>
              <a:off x="4943315" y="2798058"/>
              <a:ext cx="188064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국내 적용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12" name="그룹 11">
              <a:extLst>
                <a:ext uri="{FF2B5EF4-FFF2-40B4-BE49-F238E27FC236}">
                  <a16:creationId xmlns:a16="http://schemas.microsoft.com/office/drawing/2014/main" id="{54C8521D-D2B4-5E9D-30C1-FE761B510FE3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13" name="타원 12">
                <a:extLst>
                  <a:ext uri="{FF2B5EF4-FFF2-40B4-BE49-F238E27FC236}">
                    <a16:creationId xmlns:a16="http://schemas.microsoft.com/office/drawing/2014/main" id="{018DFF77-3432-266A-FF0A-6D4AF6A27178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14" name="그림 13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C1C0BA7-F64C-5BD4-8B88-1689F11959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590951CC-AAD5-5029-C27F-73F237503A4E}"/>
              </a:ext>
            </a:extLst>
          </p:cNvPr>
          <p:cNvGrpSpPr/>
          <p:nvPr/>
        </p:nvGrpSpPr>
        <p:grpSpPr>
          <a:xfrm>
            <a:off x="4957631" y="3484993"/>
            <a:ext cx="6465835" cy="463460"/>
            <a:chOff x="3965516" y="2790917"/>
            <a:chExt cx="6465835" cy="463460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6E7C599-CB29-3EF4-ECC3-236F1CBE9C12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지하철 계단 칼로리 표시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7" name="그룹 16">
              <a:extLst>
                <a:ext uri="{FF2B5EF4-FFF2-40B4-BE49-F238E27FC236}">
                  <a16:creationId xmlns:a16="http://schemas.microsoft.com/office/drawing/2014/main" id="{34C1FE68-15F2-D870-9E9C-27338495BBD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8" name="원호 17">
                <a:extLst>
                  <a:ext uri="{FF2B5EF4-FFF2-40B4-BE49-F238E27FC236}">
                    <a16:creationId xmlns:a16="http://schemas.microsoft.com/office/drawing/2014/main" id="{DED15B0D-DD50-AE48-1D2C-DD88E5F34FEC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9" name="자유형: 도형 18">
                <a:extLst>
                  <a:ext uri="{FF2B5EF4-FFF2-40B4-BE49-F238E27FC236}">
                    <a16:creationId xmlns:a16="http://schemas.microsoft.com/office/drawing/2014/main" id="{D26596C7-7E85-3643-B528-4049116BDC4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F9506A86-42F7-79DF-54F2-13722296A5DC}"/>
              </a:ext>
            </a:extLst>
          </p:cNvPr>
          <p:cNvGrpSpPr/>
          <p:nvPr/>
        </p:nvGrpSpPr>
        <p:grpSpPr>
          <a:xfrm>
            <a:off x="4957631" y="4203002"/>
            <a:ext cx="6465835" cy="463460"/>
            <a:chOff x="3965516" y="2790917"/>
            <a:chExt cx="6465835" cy="46346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2B761B81-ACDA-D59D-706C-2C4762DBED4C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전기요금 고지서에 이웃집 사용량 비교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035966A5-AF04-E784-EE5E-E90CADC559B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6" name="원호 5">
                <a:extLst>
                  <a:ext uri="{FF2B5EF4-FFF2-40B4-BE49-F238E27FC236}">
                    <a16:creationId xmlns:a16="http://schemas.microsoft.com/office/drawing/2014/main" id="{08373B07-0FC2-7BB3-EF40-69F19500407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9" name="자유형: 도형 8">
                <a:extLst>
                  <a:ext uri="{FF2B5EF4-FFF2-40B4-BE49-F238E27FC236}">
                    <a16:creationId xmlns:a16="http://schemas.microsoft.com/office/drawing/2014/main" id="{F95B1410-D281-686E-AD51-331CF80050B5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2640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9EF509-1ACF-A78E-FEA3-351E3E0379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B2CE94DC-959B-B651-B41C-2B83F9933321}"/>
              </a:ext>
            </a:extLst>
          </p:cNvPr>
          <p:cNvSpPr txBox="1"/>
          <p:nvPr/>
        </p:nvSpPr>
        <p:spPr>
          <a:xfrm>
            <a:off x="778495" y="673792"/>
            <a:ext cx="3303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정책수단의 혁신과 미래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3466659-B034-C594-50EB-24B0724B8111}"/>
              </a:ext>
            </a:extLst>
          </p:cNvPr>
          <p:cNvSpPr txBox="1"/>
          <p:nvPr/>
        </p:nvSpPr>
        <p:spPr>
          <a:xfrm>
            <a:off x="1134095" y="1593928"/>
            <a:ext cx="476989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행동과학이 가져온 혁신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300" spc="-80" dirty="0" err="1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넛지</a:t>
            </a:r>
            <a:r>
              <a:rPr lang="en-US" altLang="ko-KR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(Nudge) </a:t>
            </a:r>
            <a:endParaRPr lang="ko-KR" altLang="en-US" sz="2300" spc="-80" dirty="0">
              <a:solidFill>
                <a:srgbClr val="072087"/>
              </a:solidFill>
              <a:effectLst/>
              <a:latin typeface="카페24 아네모네" pitchFamily="2" charset="-127"/>
              <a:ea typeface="카페24 아네모네" pitchFamily="2" charset="-127"/>
            </a:endParaRP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AE73953-2A4D-78A2-0FC1-4534F135D72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CE44CC1-E696-FA85-5918-2C6FF95090A7}"/>
              </a:ext>
            </a:extLst>
          </p:cNvPr>
          <p:cNvSpPr txBox="1"/>
          <p:nvPr/>
        </p:nvSpPr>
        <p:spPr>
          <a:xfrm flipH="1">
            <a:off x="5462757" y="3334730"/>
            <a:ext cx="5737536" cy="999750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 err="1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넛지는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 처벌이 아닌 인간 본능을 자극하는 ‘부드러운 개입’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0A55DA0-6D4E-F771-AF3F-6F6D0B6AECC2}"/>
              </a:ext>
            </a:extLst>
          </p:cNvPr>
          <p:cNvSpPr txBox="1"/>
          <p:nvPr/>
        </p:nvSpPr>
        <p:spPr>
          <a:xfrm flipH="1">
            <a:off x="5462757" y="4389037"/>
            <a:ext cx="5737536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그러나 조작 논란 등 윤리적 쟁점 존재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D8C8063-62D9-29F7-73C3-9A0BC048D4AA}"/>
              </a:ext>
            </a:extLst>
          </p:cNvPr>
          <p:cNvSpPr txBox="1"/>
          <p:nvPr/>
        </p:nvSpPr>
        <p:spPr>
          <a:xfrm flipH="1">
            <a:off x="5462757" y="4943469"/>
            <a:ext cx="5737536" cy="499875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720000" tIns="0" rIns="216000" bIns="0" rtlCol="0" anchor="t">
            <a:spAutoFit/>
          </a:bodyPr>
          <a:lstStyle/>
          <a:p>
            <a:pPr latinLnBrk="0">
              <a:lnSpc>
                <a:spcPct val="110000"/>
              </a:lnSpc>
            </a:pP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투명성 확보</a:t>
            </a:r>
            <a:r>
              <a:rPr lang="en-US" altLang="ko-KR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, </a:t>
            </a:r>
            <a:r>
              <a:rPr lang="ko-KR" altLang="en-US" sz="21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전통적 수단과 병행이 필요</a:t>
            </a:r>
            <a:endParaRPr lang="en-US" altLang="ko-KR" sz="21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4E6B4675-FC9F-537B-89EB-B0DBA216C578}"/>
              </a:ext>
            </a:extLst>
          </p:cNvPr>
          <p:cNvGrpSpPr/>
          <p:nvPr/>
        </p:nvGrpSpPr>
        <p:grpSpPr>
          <a:xfrm>
            <a:off x="3547398" y="3361766"/>
            <a:ext cx="2671741" cy="2053930"/>
            <a:chOff x="3891852" y="2616200"/>
            <a:chExt cx="1878814" cy="1878814"/>
          </a:xfrm>
        </p:grpSpPr>
        <p:sp>
          <p:nvSpPr>
            <p:cNvPr id="22" name="사각형: 잘린 대각선 방향 모서리 21">
              <a:extLst>
                <a:ext uri="{FF2B5EF4-FFF2-40B4-BE49-F238E27FC236}">
                  <a16:creationId xmlns:a16="http://schemas.microsoft.com/office/drawing/2014/main" id="{C484934B-BD7B-F38C-C913-A97A2E78D87D}"/>
                </a:ext>
              </a:extLst>
            </p:cNvPr>
            <p:cNvSpPr/>
            <p:nvPr/>
          </p:nvSpPr>
          <p:spPr>
            <a:xfrm>
              <a:off x="3891852" y="2616200"/>
              <a:ext cx="1878814" cy="1878814"/>
            </a:xfrm>
            <a:prstGeom prst="snip2DiagRect">
              <a:avLst>
                <a:gd name="adj1" fmla="val 19886"/>
                <a:gd name="adj2" fmla="val 0"/>
              </a:avLst>
            </a:prstGeom>
            <a:gradFill>
              <a:gsLst>
                <a:gs pos="0">
                  <a:srgbClr val="0B2EB7">
                    <a:alpha val="30000"/>
                  </a:srgbClr>
                </a:gs>
                <a:gs pos="100000">
                  <a:srgbClr val="9A5CC8">
                    <a:alpha val="30000"/>
                  </a:srgbClr>
                </a:gs>
              </a:gsLst>
              <a:lin ang="2700000" scaled="0"/>
            </a:gradFill>
            <a:ln w="2540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직사각형 22">
              <a:extLst>
                <a:ext uri="{FF2B5EF4-FFF2-40B4-BE49-F238E27FC236}">
                  <a16:creationId xmlns:a16="http://schemas.microsoft.com/office/drawing/2014/main" id="{1E17FDA7-7DC3-5021-74D1-448BFFF42F52}"/>
                </a:ext>
              </a:extLst>
            </p:cNvPr>
            <p:cNvSpPr/>
            <p:nvPr/>
          </p:nvSpPr>
          <p:spPr>
            <a:xfrm>
              <a:off x="4009839" y="2734187"/>
              <a:ext cx="1642840" cy="1642840"/>
            </a:xfrm>
            <a:prstGeom prst="rect">
              <a:avLst/>
            </a:prstGeom>
            <a:solidFill>
              <a:schemeClr val="bg1"/>
            </a:solidFill>
            <a:ln w="6350">
              <a:noFill/>
            </a:ln>
            <a:effectLst>
              <a:outerShdw blurRad="254000" dist="254000" dir="2700000" algn="tl" rotWithShape="0">
                <a:srgbClr val="041354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750AD41-2208-1B41-6F9B-D2A172101AD9}"/>
                </a:ext>
              </a:extLst>
            </p:cNvPr>
            <p:cNvSpPr txBox="1"/>
            <p:nvPr/>
          </p:nvSpPr>
          <p:spPr>
            <a:xfrm>
              <a:off x="4423756" y="3288849"/>
              <a:ext cx="815009" cy="533511"/>
            </a:xfrm>
            <a:prstGeom prst="rect">
              <a:avLst/>
            </a:prstGeom>
            <a:noFill/>
          </p:spPr>
          <p:txBody>
            <a:bodyPr wrap="none" anchor="ctr">
              <a:spAutoFit/>
            </a:bodyPr>
            <a:lstStyle>
              <a:defPPr>
                <a:defRPr lang="ko-KR"/>
              </a:defPPr>
              <a:lvl1pPr marR="0" lvl="0" indent="0" algn="ctr" fontAlgn="auto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2900" b="0" i="0" u="none" strike="noStrike" cap="none" spc="-80" normalizeH="0" baseline="0">
                  <a:ln>
                    <a:solidFill>
                      <a:srgbClr val="156082">
                        <a:alpha val="0"/>
                      </a:srgbClr>
                    </a:solidFill>
                  </a:ln>
                  <a:solidFill>
                    <a:srgbClr val="072087"/>
                  </a:solidFill>
                  <a:effectLst/>
                  <a:uLnTx/>
                  <a:uFillTx/>
                  <a:latin typeface="카페24 아네모네" pitchFamily="2" charset="-127"/>
                  <a:ea typeface="카페24 아네모네" pitchFamily="2" charset="-127"/>
                </a:defRPr>
              </a:lvl1pPr>
            </a:lstStyle>
            <a:p>
              <a:r>
                <a:rPr lang="ko-KR" altLang="en-US" dirty="0"/>
                <a:t>시사점</a:t>
              </a:r>
              <a:endParaRPr lang="pt-BR" altLang="ko-KR" dirty="0"/>
            </a:p>
          </p:txBody>
        </p:sp>
      </p:grpSp>
    </p:spTree>
    <p:extLst>
      <p:ext uri="{BB962C8B-B14F-4D97-AF65-F5344CB8AC3E}">
        <p14:creationId xmlns:p14="http://schemas.microsoft.com/office/powerpoint/2010/main" val="4165897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5" grpId="0" animBg="1"/>
      <p:bldP spid="26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B3CDF6-7B46-659E-5C81-F079955692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3B22F93-8190-21CB-5A00-2D53EADA1D5D}"/>
              </a:ext>
            </a:extLst>
          </p:cNvPr>
          <p:cNvSpPr txBox="1"/>
          <p:nvPr/>
        </p:nvSpPr>
        <p:spPr>
          <a:xfrm>
            <a:off x="778495" y="673792"/>
            <a:ext cx="3303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정책수단의 혁신과 미래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E28515E-2065-DD24-5575-2127E6D66548}"/>
              </a:ext>
            </a:extLst>
          </p:cNvPr>
          <p:cNvSpPr txBox="1"/>
          <p:nvPr/>
        </p:nvSpPr>
        <p:spPr>
          <a:xfrm>
            <a:off x="1134095" y="1593928"/>
            <a:ext cx="37757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디지털 전환과 정책수단의 혁명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746AF8-9950-1B8B-04EA-D624DB3F41F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22A36AF9-EAC2-B3C6-1816-25FEA7FB75BA}"/>
              </a:ext>
            </a:extLst>
          </p:cNvPr>
          <p:cNvGrpSpPr/>
          <p:nvPr/>
        </p:nvGrpSpPr>
        <p:grpSpPr>
          <a:xfrm>
            <a:off x="947738" y="2428771"/>
            <a:ext cx="6833966" cy="630942"/>
            <a:chOff x="4374206" y="2798058"/>
            <a:chExt cx="6833966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25EBB19-B446-C9F6-D0A3-9781769F37A2}"/>
                </a:ext>
              </a:extLst>
            </p:cNvPr>
            <p:cNvSpPr txBox="1"/>
            <p:nvPr/>
          </p:nvSpPr>
          <p:spPr>
            <a:xfrm>
              <a:off x="4943315" y="2798058"/>
              <a:ext cx="6264857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디지털 기술이 바꾸는 정책의 미래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899BB1F5-0E15-814D-4B66-AFFCE066F2D6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06215602-19DB-36CE-E801-4B16992950A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FB9DDAA-3AEA-B552-929B-9CF4E0EB97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D3DBEA2-AA5D-8200-73D7-37B1CDB17E54}"/>
              </a:ext>
            </a:extLst>
          </p:cNvPr>
          <p:cNvGrpSpPr/>
          <p:nvPr/>
        </p:nvGrpSpPr>
        <p:grpSpPr>
          <a:xfrm>
            <a:off x="1614841" y="3321645"/>
            <a:ext cx="6898035" cy="571286"/>
            <a:chOff x="1013127" y="1841927"/>
            <a:chExt cx="6898035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2630716-0DB3-65D4-45A9-69CF923DD44F}"/>
                </a:ext>
              </a:extLst>
            </p:cNvPr>
            <p:cNvSpPr txBox="1"/>
            <p:nvPr/>
          </p:nvSpPr>
          <p:spPr>
            <a:xfrm>
              <a:off x="1013127" y="1841927"/>
              <a:ext cx="689803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예측적 정책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Predictive Policy)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319B6B25-F8A6-DC15-6083-3B05BF9CE712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0AD8399-FD22-8A51-6899-EB511A08DC15}"/>
              </a:ext>
            </a:extLst>
          </p:cNvPr>
          <p:cNvGrpSpPr/>
          <p:nvPr/>
        </p:nvGrpSpPr>
        <p:grpSpPr>
          <a:xfrm>
            <a:off x="2162306" y="3974208"/>
            <a:ext cx="6465835" cy="463460"/>
            <a:chOff x="3965516" y="2790917"/>
            <a:chExt cx="6465835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3E340CA-A2A6-FE0F-3EF0-39E1D0E08BAD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AI·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빅데이터로 문제 발생 전 선제 대응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A320ECC9-1ED4-A2D0-5179-3D63DB32267D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4B8AB6B6-8499-F60D-9254-4F99229DFD1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E6BBFCCC-EDBD-0F14-3126-86498DABCCB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FCC3F1B-4AE4-7911-8F60-F1B2B6BFD714}"/>
              </a:ext>
            </a:extLst>
          </p:cNvPr>
          <p:cNvGrpSpPr/>
          <p:nvPr/>
        </p:nvGrpSpPr>
        <p:grpSpPr>
          <a:xfrm>
            <a:off x="2162306" y="4578365"/>
            <a:ext cx="6465835" cy="463460"/>
            <a:chOff x="3965516" y="2790917"/>
            <a:chExt cx="6465835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528BA6E-9EC8-BFB9-B8AF-90D9B57FD200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서울시 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CCTV·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유동인구 분석 → 범죄 예방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2094D8B6-A201-026E-4400-97C342531924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74B4CE8F-91A9-E068-1220-B68F322B747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4C191F92-705F-53ED-9F29-9A67AB0563A8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92A5C904-079C-BB4D-DFF4-713CEA12AEB8}"/>
              </a:ext>
            </a:extLst>
          </p:cNvPr>
          <p:cNvGrpSpPr/>
          <p:nvPr/>
        </p:nvGrpSpPr>
        <p:grpSpPr>
          <a:xfrm>
            <a:off x="2162306" y="5182522"/>
            <a:ext cx="6465835" cy="463460"/>
            <a:chOff x="3965516" y="2790917"/>
            <a:chExt cx="6465835" cy="4634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E3F2ED84-EA7F-E22F-4AFA-EA271DD98E8C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위기 가구 조기 발굴로 복지 사각지대 해소</a:t>
              </a: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5046CF09-6974-091C-66AA-4763C1ECE48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B579E502-4EEC-A33F-74FE-F6052925771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6D5F444C-109A-3594-C808-1054B85173B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0015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D1F15C-3267-59AF-2D38-A799B1F54C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3946AB2F-A57A-36C1-C183-91A9E8175F60}"/>
              </a:ext>
            </a:extLst>
          </p:cNvPr>
          <p:cNvSpPr txBox="1"/>
          <p:nvPr/>
        </p:nvSpPr>
        <p:spPr>
          <a:xfrm>
            <a:off x="778495" y="673792"/>
            <a:ext cx="3303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정책수단의 혁신과 미래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D89E13-8D10-5202-FB86-471EFBE8E66B}"/>
              </a:ext>
            </a:extLst>
          </p:cNvPr>
          <p:cNvSpPr txBox="1"/>
          <p:nvPr/>
        </p:nvSpPr>
        <p:spPr>
          <a:xfrm>
            <a:off x="1134095" y="1593928"/>
            <a:ext cx="37757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디지털 전환과 정책수단의 혁명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442D452D-C34D-E0EF-4901-38FEABACAF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1AAFAB47-604E-7E19-EF2A-F0EDAC36B8CF}"/>
              </a:ext>
            </a:extLst>
          </p:cNvPr>
          <p:cNvGrpSpPr/>
          <p:nvPr/>
        </p:nvGrpSpPr>
        <p:grpSpPr>
          <a:xfrm>
            <a:off x="947738" y="2428771"/>
            <a:ext cx="6833966" cy="630942"/>
            <a:chOff x="4374206" y="2798058"/>
            <a:chExt cx="6833966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41E4FA7-39C1-076D-1334-A1F743B1E140}"/>
                </a:ext>
              </a:extLst>
            </p:cNvPr>
            <p:cNvSpPr txBox="1"/>
            <p:nvPr/>
          </p:nvSpPr>
          <p:spPr>
            <a:xfrm>
              <a:off x="4943315" y="2798058"/>
              <a:ext cx="6264857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디지털 기술이 바꾸는 정책의 미래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4714F05E-B314-B561-DFDD-5433018E6B41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3A81E6C0-46A3-ACB2-1035-5B101836A8B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5F21E5E8-B829-6108-B8BB-061C06954D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D47ED039-FA9C-84BD-0027-33EA11482AA7}"/>
              </a:ext>
            </a:extLst>
          </p:cNvPr>
          <p:cNvGrpSpPr/>
          <p:nvPr/>
        </p:nvGrpSpPr>
        <p:grpSpPr>
          <a:xfrm>
            <a:off x="1614841" y="3321645"/>
            <a:ext cx="6898035" cy="571286"/>
            <a:chOff x="1013127" y="1841927"/>
            <a:chExt cx="6898035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8B8437D-D71D-B275-FA7A-47B7089F9B3D}"/>
                </a:ext>
              </a:extLst>
            </p:cNvPr>
            <p:cNvSpPr txBox="1"/>
            <p:nvPr/>
          </p:nvSpPr>
          <p:spPr>
            <a:xfrm>
              <a:off x="1013127" y="1841927"/>
              <a:ext cx="689803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초개인화 맞춤형 서비스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6F460C62-7A2D-FE4F-9189-1E770CE6D597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23D9C1C7-C355-E90D-8F6E-026B4F1620D8}"/>
              </a:ext>
            </a:extLst>
          </p:cNvPr>
          <p:cNvGrpSpPr/>
          <p:nvPr/>
        </p:nvGrpSpPr>
        <p:grpSpPr>
          <a:xfrm>
            <a:off x="2162306" y="3974208"/>
            <a:ext cx="6465835" cy="463460"/>
            <a:chOff x="3965516" y="2790917"/>
            <a:chExt cx="6465835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D32B58B-D7B9-D2BC-43C0-D26111E2FFE0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“One-size-fits-all” → “Personalized Policy”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36C83A6F-4E90-739A-5175-09C70837B24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170C5622-F140-737A-DEC1-21559CAC3FED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22C94988-E12F-5141-C162-FAAF0869BCD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2CA4D19F-4F8E-E4DE-F37C-B67CC4B727AE}"/>
              </a:ext>
            </a:extLst>
          </p:cNvPr>
          <p:cNvGrpSpPr/>
          <p:nvPr/>
        </p:nvGrpSpPr>
        <p:grpSpPr>
          <a:xfrm>
            <a:off x="2162306" y="4578365"/>
            <a:ext cx="6465835" cy="463460"/>
            <a:chOff x="3965516" y="2790917"/>
            <a:chExt cx="6465835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D660B1B-1C06-7A7C-FE0B-D0C8314468D9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개인의 학력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경력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관심사 분석 → 맞춤 일자리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교육 추천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F8DFDE92-99F3-8D31-AD8F-3CA7E42AEFB1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14EC587C-98BF-0222-01FF-193EB51538F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92A01CB2-95A7-CAE9-4801-2467139E342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9020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479491-297C-AD59-8C8A-B1998C8664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그룹 2">
            <a:extLst>
              <a:ext uri="{FF2B5EF4-FFF2-40B4-BE49-F238E27FC236}">
                <a16:creationId xmlns:a16="http://schemas.microsoft.com/office/drawing/2014/main" id="{A7D652C4-A739-9DFB-194C-C11BCED3119C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5" name="그림 4" descr="블러, 다채로움, 라일락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0640D83D-106F-0362-1990-3CB6863DC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60A600-0833-9DD8-CD9B-AAB53741D09C}"/>
                </a:ext>
              </a:extLst>
            </p:cNvPr>
            <p:cNvSpPr txBox="1"/>
            <p:nvPr/>
          </p:nvSpPr>
          <p:spPr>
            <a:xfrm>
              <a:off x="804612" y="721417"/>
              <a:ext cx="1737976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학습목표</a:t>
              </a:r>
            </a:p>
          </p:txBody>
        </p:sp>
        <p:grpSp>
          <p:nvGrpSpPr>
            <p:cNvPr id="7" name="그룹 6">
              <a:extLst>
                <a:ext uri="{FF2B5EF4-FFF2-40B4-BE49-F238E27FC236}">
                  <a16:creationId xmlns:a16="http://schemas.microsoft.com/office/drawing/2014/main" id="{CED56683-5643-8560-497D-329C332124FA}"/>
                </a:ext>
              </a:extLst>
            </p:cNvPr>
            <p:cNvGrpSpPr/>
            <p:nvPr/>
          </p:nvGrpSpPr>
          <p:grpSpPr>
            <a:xfrm>
              <a:off x="653938" y="569912"/>
              <a:ext cx="313533" cy="313532"/>
              <a:chOff x="730138" y="582612"/>
              <a:chExt cx="313533" cy="313532"/>
            </a:xfrm>
          </p:grpSpPr>
          <p:sp>
            <p:nvSpPr>
              <p:cNvPr id="26" name="직사각형 25">
                <a:extLst>
                  <a:ext uri="{FF2B5EF4-FFF2-40B4-BE49-F238E27FC236}">
                    <a16:creationId xmlns:a16="http://schemas.microsoft.com/office/drawing/2014/main" id="{BB8CDAAD-0B51-949B-761A-0FF43C5DD68E}"/>
                  </a:ext>
                </a:extLst>
              </p:cNvPr>
              <p:cNvSpPr/>
              <p:nvPr/>
            </p:nvSpPr>
            <p:spPr>
              <a:xfrm>
                <a:off x="730138" y="582612"/>
                <a:ext cx="122987" cy="313532"/>
              </a:xfrm>
              <a:prstGeom prst="rect">
                <a:avLst/>
              </a:prstGeom>
              <a:solidFill>
                <a:srgbClr val="0B2EB7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7" name="직사각형 26">
                <a:extLst>
                  <a:ext uri="{FF2B5EF4-FFF2-40B4-BE49-F238E27FC236}">
                    <a16:creationId xmlns:a16="http://schemas.microsoft.com/office/drawing/2014/main" id="{8F82EEB5-9CF8-1EE2-5C35-A4FA1C8D31A9}"/>
                  </a:ext>
                </a:extLst>
              </p:cNvPr>
              <p:cNvSpPr/>
              <p:nvPr/>
            </p:nvSpPr>
            <p:spPr>
              <a:xfrm rot="5400000">
                <a:off x="825411" y="487340"/>
                <a:ext cx="122987" cy="313532"/>
              </a:xfrm>
              <a:prstGeom prst="rect">
                <a:avLst/>
              </a:prstGeom>
              <a:solidFill>
                <a:srgbClr val="1C98E4">
                  <a:alpha val="34902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  <p:sp>
          <p:nvSpPr>
            <p:cNvPr id="8" name="사각형: 잘린 한쪽 모서리 7">
              <a:extLst>
                <a:ext uri="{FF2B5EF4-FFF2-40B4-BE49-F238E27FC236}">
                  <a16:creationId xmlns:a16="http://schemas.microsoft.com/office/drawing/2014/main" id="{379B1A0D-E8C7-3147-D9E8-58F48098C341}"/>
                </a:ext>
              </a:extLst>
            </p:cNvPr>
            <p:cNvSpPr/>
            <p:nvPr/>
          </p:nvSpPr>
          <p:spPr>
            <a:xfrm flipH="1" flipV="1">
              <a:off x="838200" y="1886446"/>
              <a:ext cx="1128252" cy="1136154"/>
            </a:xfrm>
            <a:prstGeom prst="snip1Rect">
              <a:avLst>
                <a:gd name="adj" fmla="val 3608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D73A21-2D46-3362-ACFF-FADA2CCB7890}"/>
                </a:ext>
              </a:extLst>
            </p:cNvPr>
            <p:cNvSpPr txBox="1"/>
            <p:nvPr/>
          </p:nvSpPr>
          <p:spPr>
            <a:xfrm>
              <a:off x="1065109" y="2033563"/>
              <a:ext cx="747320" cy="861774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학습</a:t>
              </a:r>
              <a:endParaRPr lang="en-US" altLang="ko-KR" sz="25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022274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  <a:p>
              <a:pPr algn="ctr"/>
              <a:r>
                <a:rPr lang="ko-KR" altLang="en-US" sz="25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022274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목표</a:t>
              </a:r>
            </a:p>
          </p:txBody>
        </p:sp>
        <p:cxnSp>
          <p:nvCxnSpPr>
            <p:cNvPr id="10" name="직선 연결선 9">
              <a:extLst>
                <a:ext uri="{FF2B5EF4-FFF2-40B4-BE49-F238E27FC236}">
                  <a16:creationId xmlns:a16="http://schemas.microsoft.com/office/drawing/2014/main" id="{A2B24D74-82E1-EBFE-D2B8-DBC06E670682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778000"/>
              <a:ext cx="983226" cy="983226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직선 연결선 10">
              <a:extLst>
                <a:ext uri="{FF2B5EF4-FFF2-40B4-BE49-F238E27FC236}">
                  <a16:creationId xmlns:a16="http://schemas.microsoft.com/office/drawing/2014/main" id="{FF8D7263-15DC-2E7B-454B-E152E1A4D93A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3863315"/>
              <a:ext cx="2857500" cy="2857500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직선 연결선 23">
              <a:extLst>
                <a:ext uri="{FF2B5EF4-FFF2-40B4-BE49-F238E27FC236}">
                  <a16:creationId xmlns:a16="http://schemas.microsoft.com/office/drawing/2014/main" id="{3FD11E59-BAD5-1465-20B6-4C055FE3FA86}"/>
                </a:ext>
              </a:extLst>
            </p:cNvPr>
            <p:cNvCxnSpPr>
              <a:cxnSpLocks/>
            </p:cNvCxnSpPr>
            <p:nvPr/>
          </p:nvCxnSpPr>
          <p:spPr>
            <a:xfrm>
              <a:off x="10297185" y="0"/>
              <a:ext cx="1894815" cy="1894815"/>
            </a:xfrm>
            <a:prstGeom prst="line">
              <a:avLst/>
            </a:prstGeom>
            <a:ln w="6350">
              <a:solidFill>
                <a:srgbClr val="1F3C67">
                  <a:alpha val="2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그림 24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74D63330-C487-F2C6-A056-D4955BC861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7692" t="-6400"/>
            <a:stretch>
              <a:fillRect/>
            </a:stretch>
          </p:blipFill>
          <p:spPr>
            <a:xfrm flipH="1">
              <a:off x="512765" y="1512165"/>
              <a:ext cx="696910" cy="687818"/>
            </a:xfrm>
            <a:prstGeom prst="rect">
              <a:avLst/>
            </a:prstGeom>
          </p:spPr>
        </p:pic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91E32E44-74A9-2651-24DC-7D0998EC3624}"/>
              </a:ext>
            </a:extLst>
          </p:cNvPr>
          <p:cNvGrpSpPr/>
          <p:nvPr/>
        </p:nvGrpSpPr>
        <p:grpSpPr>
          <a:xfrm>
            <a:off x="2402275" y="2093964"/>
            <a:ext cx="6341675" cy="824969"/>
            <a:chOff x="2402275" y="2242645"/>
            <a:chExt cx="6341675" cy="82496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493E60AF-6A35-47AE-5FE1-C28487E22AE6}"/>
                </a:ext>
              </a:extLst>
            </p:cNvPr>
            <p:cNvSpPr txBox="1"/>
            <p:nvPr/>
          </p:nvSpPr>
          <p:spPr>
            <a:xfrm>
              <a:off x="2647950" y="2242645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 문제가 발생하는 핵심 원인과 대상의 특성을 분석하고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이에 적합한 정책수단을 선택할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29115FDB-7B1E-2953-4D0E-D3599529E3F4}"/>
                </a:ext>
              </a:extLst>
            </p:cNvPr>
            <p:cNvGrpSpPr/>
            <p:nvPr/>
          </p:nvGrpSpPr>
          <p:grpSpPr>
            <a:xfrm>
              <a:off x="2402275" y="2381964"/>
              <a:ext cx="229006" cy="229006"/>
              <a:chOff x="2345736" y="1936452"/>
              <a:chExt cx="546106" cy="546106"/>
            </a:xfrm>
          </p:grpSpPr>
          <p:sp>
            <p:nvSpPr>
              <p:cNvPr id="32" name="원호 31">
                <a:extLst>
                  <a:ext uri="{FF2B5EF4-FFF2-40B4-BE49-F238E27FC236}">
                    <a16:creationId xmlns:a16="http://schemas.microsoft.com/office/drawing/2014/main" id="{760774B3-462E-C1E6-1BCC-43D809E9199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3" name="자유형: 도형 32">
                <a:extLst>
                  <a:ext uri="{FF2B5EF4-FFF2-40B4-BE49-F238E27FC236}">
                    <a16:creationId xmlns:a16="http://schemas.microsoft.com/office/drawing/2014/main" id="{ED8A7300-ED35-D479-DB93-37C8477111C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C064EE11-4B7E-034D-5E0E-41B2CD5678B5}"/>
              </a:ext>
            </a:extLst>
          </p:cNvPr>
          <p:cNvGrpSpPr/>
          <p:nvPr/>
        </p:nvGrpSpPr>
        <p:grpSpPr>
          <a:xfrm>
            <a:off x="2402275" y="3281215"/>
            <a:ext cx="6341675" cy="824969"/>
            <a:chOff x="2402275" y="3265794"/>
            <a:chExt cx="6341675" cy="82496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52B3D95-483F-909C-7E06-27FBCB163ED2}"/>
                </a:ext>
              </a:extLst>
            </p:cNvPr>
            <p:cNvSpPr txBox="1"/>
            <p:nvPr/>
          </p:nvSpPr>
          <p:spPr>
            <a:xfrm>
              <a:off x="2647950" y="3265794"/>
              <a:ext cx="6096000" cy="8249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다양한 정책수단을 효과적으로 결합하여 시너지를 창출하고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상충되는 조합을 피할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36" name="그룹 35">
              <a:extLst>
                <a:ext uri="{FF2B5EF4-FFF2-40B4-BE49-F238E27FC236}">
                  <a16:creationId xmlns:a16="http://schemas.microsoft.com/office/drawing/2014/main" id="{5BA5E30C-8EAE-8756-5CA7-154413B9350B}"/>
                </a:ext>
              </a:extLst>
            </p:cNvPr>
            <p:cNvGrpSpPr/>
            <p:nvPr/>
          </p:nvGrpSpPr>
          <p:grpSpPr>
            <a:xfrm>
              <a:off x="2402275" y="3395571"/>
              <a:ext cx="229006" cy="229006"/>
              <a:chOff x="2345736" y="1936452"/>
              <a:chExt cx="546106" cy="546106"/>
            </a:xfrm>
          </p:grpSpPr>
          <p:sp>
            <p:nvSpPr>
              <p:cNvPr id="37" name="원호 36">
                <a:extLst>
                  <a:ext uri="{FF2B5EF4-FFF2-40B4-BE49-F238E27FC236}">
                    <a16:creationId xmlns:a16="http://schemas.microsoft.com/office/drawing/2014/main" id="{4220983F-F682-2BD3-2744-B6C18F51F4F7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8" name="자유형: 도형 37">
                <a:extLst>
                  <a:ext uri="{FF2B5EF4-FFF2-40B4-BE49-F238E27FC236}">
                    <a16:creationId xmlns:a16="http://schemas.microsoft.com/office/drawing/2014/main" id="{C885B95D-D7E0-28B2-5F97-20937522FEA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grpSp>
        <p:nvGrpSpPr>
          <p:cNvPr id="39" name="그룹 38">
            <a:extLst>
              <a:ext uri="{FF2B5EF4-FFF2-40B4-BE49-F238E27FC236}">
                <a16:creationId xmlns:a16="http://schemas.microsoft.com/office/drawing/2014/main" id="{87AD2D9C-D83D-1D24-525B-DD4680134BA7}"/>
              </a:ext>
            </a:extLst>
          </p:cNvPr>
          <p:cNvGrpSpPr/>
          <p:nvPr/>
        </p:nvGrpSpPr>
        <p:grpSpPr>
          <a:xfrm>
            <a:off x="2402275" y="4468466"/>
            <a:ext cx="6341675" cy="1205073"/>
            <a:chOff x="2402275" y="4451673"/>
            <a:chExt cx="6341675" cy="1205073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B8C25B08-6380-459C-4295-DC5CCB679D6C}"/>
                </a:ext>
              </a:extLst>
            </p:cNvPr>
            <p:cNvSpPr txBox="1"/>
            <p:nvPr/>
          </p:nvSpPr>
          <p:spPr>
            <a:xfrm>
              <a:off x="2647950" y="4451673"/>
              <a:ext cx="6096000" cy="12050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latinLnBrk="0">
                <a:lnSpc>
                  <a:spcPct val="130000"/>
                </a:lnSpc>
                <a:buClr>
                  <a:prstClr val="white"/>
                </a:buClr>
                <a:defRPr/>
              </a:pPr>
              <a:r>
                <a:rPr lang="ko-KR" altLang="en-US" sz="1900" spc="-7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넛지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인공지능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빅데이터 등 혁신적 도구가 정책 설계에 미치는 영향을 이해하고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미래 정책 디자이너로서 필요한 역량을 준비할 수 있다</a:t>
              </a:r>
              <a:r>
                <a:rPr lang="en-US" altLang="ko-KR" sz="1900" spc="-7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.</a:t>
              </a:r>
            </a:p>
          </p:txBody>
        </p:sp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3F5DBE86-D755-2CF2-D7F9-C57057D85A1C}"/>
                </a:ext>
              </a:extLst>
            </p:cNvPr>
            <p:cNvGrpSpPr/>
            <p:nvPr/>
          </p:nvGrpSpPr>
          <p:grpSpPr>
            <a:xfrm>
              <a:off x="2402275" y="4576671"/>
              <a:ext cx="229006" cy="229006"/>
              <a:chOff x="2345736" y="1936452"/>
              <a:chExt cx="546106" cy="546106"/>
            </a:xfrm>
          </p:grpSpPr>
          <p:sp>
            <p:nvSpPr>
              <p:cNvPr id="45" name="원호 44">
                <a:extLst>
                  <a:ext uri="{FF2B5EF4-FFF2-40B4-BE49-F238E27FC236}">
                    <a16:creationId xmlns:a16="http://schemas.microsoft.com/office/drawing/2014/main" id="{29E080A7-FE08-406F-9E0F-98C86B86F28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AB79D1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46" name="자유형: 도형 45">
                <a:extLst>
                  <a:ext uri="{FF2B5EF4-FFF2-40B4-BE49-F238E27FC236}">
                    <a16:creationId xmlns:a16="http://schemas.microsoft.com/office/drawing/2014/main" id="{ADEED7F2-5BFF-E4C0-C76B-D25A0C49DEBD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0321A5D5-7FD9-53FB-C441-A8CFF9FC1E0F}"/>
              </a:ext>
            </a:extLst>
          </p:cNvPr>
          <p:cNvCxnSpPr>
            <a:cxnSpLocks/>
          </p:cNvCxnSpPr>
          <p:nvPr/>
        </p:nvCxnSpPr>
        <p:spPr>
          <a:xfrm>
            <a:off x="853125" y="1899460"/>
            <a:ext cx="8506775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91D307B8-7F0A-F091-20DB-A37170C3BD93}"/>
              </a:ext>
            </a:extLst>
          </p:cNvPr>
          <p:cNvCxnSpPr>
            <a:cxnSpLocks/>
          </p:cNvCxnSpPr>
          <p:nvPr/>
        </p:nvCxnSpPr>
        <p:spPr>
          <a:xfrm>
            <a:off x="2561039" y="3100074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직선 연결선 52">
            <a:extLst>
              <a:ext uri="{FF2B5EF4-FFF2-40B4-BE49-F238E27FC236}">
                <a16:creationId xmlns:a16="http://schemas.microsoft.com/office/drawing/2014/main" id="{A808D534-C33F-2F74-EA68-A2E228D61796}"/>
              </a:ext>
            </a:extLst>
          </p:cNvPr>
          <p:cNvCxnSpPr>
            <a:cxnSpLocks/>
          </p:cNvCxnSpPr>
          <p:nvPr/>
        </p:nvCxnSpPr>
        <p:spPr>
          <a:xfrm>
            <a:off x="2561039" y="4287325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직선 연결선 53">
            <a:extLst>
              <a:ext uri="{FF2B5EF4-FFF2-40B4-BE49-F238E27FC236}">
                <a16:creationId xmlns:a16="http://schemas.microsoft.com/office/drawing/2014/main" id="{B7446A3A-3EB6-7674-A029-2F311B064CD5}"/>
              </a:ext>
            </a:extLst>
          </p:cNvPr>
          <p:cNvCxnSpPr>
            <a:cxnSpLocks/>
          </p:cNvCxnSpPr>
          <p:nvPr/>
        </p:nvCxnSpPr>
        <p:spPr>
          <a:xfrm>
            <a:off x="2561039" y="5908917"/>
            <a:ext cx="6798861" cy="0"/>
          </a:xfrm>
          <a:prstGeom prst="line">
            <a:avLst/>
          </a:prstGeom>
          <a:ln w="6350">
            <a:gradFill>
              <a:gsLst>
                <a:gs pos="57000">
                  <a:srgbClr val="1F3C67">
                    <a:alpha val="20000"/>
                  </a:srgbClr>
                </a:gs>
                <a:gs pos="100000">
                  <a:srgbClr val="1F3C67">
                    <a:alpha val="0"/>
                  </a:srgbClr>
                </a:gs>
              </a:gsLst>
              <a:lin ang="0" scaled="0"/>
            </a:gra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8999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A92D07-5F9B-170E-121A-8BA7F656B3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A652698B-5B58-8209-80A0-2521E2F911B5}"/>
              </a:ext>
            </a:extLst>
          </p:cNvPr>
          <p:cNvSpPr txBox="1"/>
          <p:nvPr/>
        </p:nvSpPr>
        <p:spPr>
          <a:xfrm>
            <a:off x="778495" y="673792"/>
            <a:ext cx="3303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정책수단의 혁신과 미래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A1B042C-7A89-35A6-DB23-E39AA1376EA1}"/>
              </a:ext>
            </a:extLst>
          </p:cNvPr>
          <p:cNvSpPr txBox="1"/>
          <p:nvPr/>
        </p:nvSpPr>
        <p:spPr>
          <a:xfrm>
            <a:off x="1134095" y="1593928"/>
            <a:ext cx="37757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디지털 전환과 정책수단의 혁명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7ABFF39-1588-1483-A720-9983634694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E1D9632-4A9D-1039-B3E7-16D4DBF53668}"/>
              </a:ext>
            </a:extLst>
          </p:cNvPr>
          <p:cNvGrpSpPr/>
          <p:nvPr/>
        </p:nvGrpSpPr>
        <p:grpSpPr>
          <a:xfrm>
            <a:off x="947738" y="2428771"/>
            <a:ext cx="6833966" cy="630942"/>
            <a:chOff x="4374206" y="2798058"/>
            <a:chExt cx="6833966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56B8017-D1AE-B52D-1038-25A1E95102CA}"/>
                </a:ext>
              </a:extLst>
            </p:cNvPr>
            <p:cNvSpPr txBox="1"/>
            <p:nvPr/>
          </p:nvSpPr>
          <p:spPr>
            <a:xfrm>
              <a:off x="4943315" y="2798058"/>
              <a:ext cx="6264857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디지털 기술이 바꾸는 정책의 미래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4D2D6D23-94AD-DC75-A014-80446AC3ED0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324816E1-A9B4-8E04-73A0-21741988F37A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D01D8ED8-87EB-EFB6-859D-AA601862A2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2E2C64BF-E4BE-9275-BC84-E68DFC0E05D1}"/>
              </a:ext>
            </a:extLst>
          </p:cNvPr>
          <p:cNvGrpSpPr/>
          <p:nvPr/>
        </p:nvGrpSpPr>
        <p:grpSpPr>
          <a:xfrm>
            <a:off x="1614841" y="3321645"/>
            <a:ext cx="6898035" cy="571286"/>
            <a:chOff x="1013127" y="1841927"/>
            <a:chExt cx="6898035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D65D58B-C7F0-2A66-D7B7-919C7E9CE5A2}"/>
                </a:ext>
              </a:extLst>
            </p:cNvPr>
            <p:cNvSpPr txBox="1"/>
            <p:nvPr/>
          </p:nvSpPr>
          <p:spPr>
            <a:xfrm>
              <a:off x="1013127" y="1841927"/>
              <a:ext cx="6898035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플랫폼 정부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</a:t>
              </a:r>
              <a:r>
                <a:rPr lang="pt-BR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Platform Government)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C0051FE5-ABF5-5BB7-AAE3-E258A28900D9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A4B3EA75-873B-5BFD-F95B-F681FF9802AE}"/>
              </a:ext>
            </a:extLst>
          </p:cNvPr>
          <p:cNvGrpSpPr/>
          <p:nvPr/>
        </p:nvGrpSpPr>
        <p:grpSpPr>
          <a:xfrm>
            <a:off x="2162306" y="3974208"/>
            <a:ext cx="6465835" cy="463460"/>
            <a:chOff x="3965516" y="2790917"/>
            <a:chExt cx="6465835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9B3EBA4-320C-AEFE-E110-19488D57AA98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24,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모바일 운전면허증 →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비대면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 행정 실현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3863C568-DFF5-75F6-79D2-4F950283EC2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4357697D-D3F4-2CDE-91D2-95E020F1AF84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51354497-BA19-C7F8-5AD5-B2049BDD9A5C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432E3E2-1C90-1EBB-83AA-87E870DE3628}"/>
              </a:ext>
            </a:extLst>
          </p:cNvPr>
          <p:cNvGrpSpPr/>
          <p:nvPr/>
        </p:nvGrpSpPr>
        <p:grpSpPr>
          <a:xfrm>
            <a:off x="2162306" y="4578365"/>
            <a:ext cx="6465835" cy="463460"/>
            <a:chOff x="3965516" y="2790917"/>
            <a:chExt cx="6465835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1D7A9D6-7BC7-0657-1657-C25E4A0C007B}"/>
                </a:ext>
              </a:extLst>
            </p:cNvPr>
            <p:cNvSpPr txBox="1"/>
            <p:nvPr/>
          </p:nvSpPr>
          <p:spPr>
            <a:xfrm>
              <a:off x="4282222" y="2790917"/>
              <a:ext cx="6149129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블록체인 활용으로 투명성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신뢰성 강화</a:t>
              </a: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A104E356-26DD-F241-DBF5-CF8A0AFF47D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B5FA7833-35D1-0F3F-D2DC-268CBBA60D5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B23DC4E7-E16B-7B32-B0FA-7ED86820B27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9127458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DC6D6D-C21F-FD83-F76E-8E982B79FD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548E200-12F1-48A3-767A-BBFAFF4AD2C3}"/>
              </a:ext>
            </a:extLst>
          </p:cNvPr>
          <p:cNvSpPr txBox="1"/>
          <p:nvPr/>
        </p:nvSpPr>
        <p:spPr>
          <a:xfrm>
            <a:off x="778495" y="673792"/>
            <a:ext cx="3303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정책수단의 혁신과 미래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56C28C6-498B-25A2-725A-260F739CA9F3}"/>
              </a:ext>
            </a:extLst>
          </p:cNvPr>
          <p:cNvSpPr txBox="1"/>
          <p:nvPr/>
        </p:nvSpPr>
        <p:spPr>
          <a:xfrm>
            <a:off x="1134095" y="1593928"/>
            <a:ext cx="3775714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디지털 전환과 정책수단의 혁명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9A1FFA9-6F60-7B71-5D3A-6B8217742D6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FDB1E0D1-09CB-684E-1E2D-5B909D9D5CC8}"/>
              </a:ext>
            </a:extLst>
          </p:cNvPr>
          <p:cNvGrpSpPr/>
          <p:nvPr/>
        </p:nvGrpSpPr>
        <p:grpSpPr>
          <a:xfrm>
            <a:off x="947738" y="2428771"/>
            <a:ext cx="2470592" cy="630942"/>
            <a:chOff x="4374206" y="2798058"/>
            <a:chExt cx="2470592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88306E4-299E-F3B9-05BB-7BEBB8950243}"/>
                </a:ext>
              </a:extLst>
            </p:cNvPr>
            <p:cNvSpPr txBox="1"/>
            <p:nvPr/>
          </p:nvSpPr>
          <p:spPr>
            <a:xfrm>
              <a:off x="4943315" y="2798058"/>
              <a:ext cx="1901483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동반 과제</a:t>
              </a:r>
              <a:endParaRPr lang="pt-BR" altLang="ko-KR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endParaRP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1B5FE672-5F2F-8C6E-F5D3-50001511FE4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17326128-7A78-75B3-DA4A-F0FF1B9DC237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E527F8A5-CEA4-A3E1-9387-5B62FF9780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120355B3-D665-C31B-4603-C4B2A75A2E37}"/>
              </a:ext>
            </a:extLst>
          </p:cNvPr>
          <p:cNvGrpSpPr/>
          <p:nvPr/>
        </p:nvGrpSpPr>
        <p:grpSpPr>
          <a:xfrm>
            <a:off x="1765606" y="3429000"/>
            <a:ext cx="6051815" cy="469900"/>
            <a:chOff x="5030469" y="4502150"/>
            <a:chExt cx="5828031" cy="469900"/>
          </a:xfrm>
        </p:grpSpPr>
        <p:sp>
          <p:nvSpPr>
            <p:cNvPr id="24" name="사각형: 둥근 모서리 23">
              <a:extLst>
                <a:ext uri="{FF2B5EF4-FFF2-40B4-BE49-F238E27FC236}">
                  <a16:creationId xmlns:a16="http://schemas.microsoft.com/office/drawing/2014/main" id="{F947D6D9-07C3-9F23-812C-F512A64D2823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AAB46FB-CB2E-5B1B-AE1D-18BAF94D8132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디지털 격차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(</a:t>
              </a:r>
              <a:r>
                <a:rPr kumimoji="0" lang="pt-BR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Digital Divide)</a:t>
              </a:r>
              <a:endParaRPr kumimoji="0" lang="ko-KR" altLang="en-US" sz="2000" b="0" i="0" u="none" strike="noStrike" kern="1200" cap="none" spc="-7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나눔스퀘어 네오 Bold" panose="00000800000000000000" pitchFamily="2" charset="-127"/>
                <a:ea typeface="나눔스퀘어 네오 Bold" panose="00000800000000000000" pitchFamily="2" charset="-127"/>
                <a:cs typeface="+mn-cs"/>
              </a:endParaRP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69ED539A-DA98-F2A8-AD97-2C83B63D7AFC}"/>
              </a:ext>
            </a:extLst>
          </p:cNvPr>
          <p:cNvGrpSpPr/>
          <p:nvPr/>
        </p:nvGrpSpPr>
        <p:grpSpPr>
          <a:xfrm>
            <a:off x="1765606" y="4267200"/>
            <a:ext cx="6051815" cy="469900"/>
            <a:chOff x="5030469" y="4502150"/>
            <a:chExt cx="5828031" cy="469900"/>
          </a:xfrm>
        </p:grpSpPr>
        <p:sp>
          <p:nvSpPr>
            <p:cNvPr id="27" name="사각형: 둥근 모서리 26">
              <a:extLst>
                <a:ext uri="{FF2B5EF4-FFF2-40B4-BE49-F238E27FC236}">
                  <a16:creationId xmlns:a16="http://schemas.microsoft.com/office/drawing/2014/main" id="{807DDE9F-DD9E-57BC-C0CF-25932A5D0B33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7FF24C7-203F-205D-0CF4-D305D09E3321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개인정보 보호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·</a:t>
              </a:r>
              <a:r>
                <a:rPr kumimoji="0" lang="ko-KR" altLang="en-US" sz="2000" b="0" i="0" u="none" strike="noStrike" kern="1200" cap="none" spc="-7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빅브라더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 우려</a:t>
              </a: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A278951F-BC04-B346-BAD7-61581B476BB4}"/>
              </a:ext>
            </a:extLst>
          </p:cNvPr>
          <p:cNvGrpSpPr/>
          <p:nvPr/>
        </p:nvGrpSpPr>
        <p:grpSpPr>
          <a:xfrm>
            <a:off x="1765606" y="5105400"/>
            <a:ext cx="6051815" cy="469900"/>
            <a:chOff x="5030469" y="4502150"/>
            <a:chExt cx="5828031" cy="469900"/>
          </a:xfrm>
        </p:grpSpPr>
        <p:sp>
          <p:nvSpPr>
            <p:cNvPr id="30" name="사각형: 둥근 모서리 29">
              <a:extLst>
                <a:ext uri="{FF2B5EF4-FFF2-40B4-BE49-F238E27FC236}">
                  <a16:creationId xmlns:a16="http://schemas.microsoft.com/office/drawing/2014/main" id="{818D454E-25DB-92FE-9089-66570ACE99CA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879F9A68-DDD4-4A75-6638-E07EDEFBE950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사이버 보안 위협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88868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5BD48C-CDD5-E7CA-F8FC-0C02897C5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5E8F4D97-2846-891A-8A35-7DED356212FA}"/>
              </a:ext>
            </a:extLst>
          </p:cNvPr>
          <p:cNvSpPr txBox="1"/>
          <p:nvPr/>
        </p:nvSpPr>
        <p:spPr>
          <a:xfrm>
            <a:off x="778495" y="673792"/>
            <a:ext cx="3303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정책수단의 혁신과 미래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F55B39-61E6-809E-104A-6AF750C82A13}"/>
              </a:ext>
            </a:extLst>
          </p:cNvPr>
          <p:cNvSpPr txBox="1"/>
          <p:nvPr/>
        </p:nvSpPr>
        <p:spPr>
          <a:xfrm>
            <a:off x="1134095" y="1593928"/>
            <a:ext cx="43572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실험적 거버넌스와 미래 정책의 방향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AB6A50A-065D-DE34-D209-BB69F21688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3D49D17B-5A92-6172-6C98-341E19C9FB37}"/>
              </a:ext>
            </a:extLst>
          </p:cNvPr>
          <p:cNvGrpSpPr/>
          <p:nvPr/>
        </p:nvGrpSpPr>
        <p:grpSpPr>
          <a:xfrm>
            <a:off x="1749326" y="3439630"/>
            <a:ext cx="2308380" cy="2308380"/>
            <a:chOff x="945424" y="2840257"/>
            <a:chExt cx="2308380" cy="2308380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6E9EAA25-5A52-E6BD-1E17-38813CE3AE0E}"/>
                </a:ext>
              </a:extLst>
            </p:cNvPr>
            <p:cNvSpPr/>
            <p:nvPr/>
          </p:nvSpPr>
          <p:spPr>
            <a:xfrm>
              <a:off x="945424" y="284025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EA97E375-88CD-9D81-3295-1572C0B6B297}"/>
                </a:ext>
              </a:extLst>
            </p:cNvPr>
            <p:cNvSpPr txBox="1"/>
            <p:nvPr/>
          </p:nvSpPr>
          <p:spPr>
            <a:xfrm>
              <a:off x="1677706" y="3608789"/>
              <a:ext cx="843821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실험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5" name="그림 4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2100312D-13C5-DEDA-D9D5-3A6831460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07124" y="3090883"/>
              <a:ext cx="614408" cy="520158"/>
            </a:xfrm>
            <a:prstGeom prst="rect">
              <a:avLst/>
            </a:prstGeom>
          </p:spPr>
        </p:pic>
      </p:grpSp>
      <p:grpSp>
        <p:nvGrpSpPr>
          <p:cNvPr id="9" name="그룹 8">
            <a:extLst>
              <a:ext uri="{FF2B5EF4-FFF2-40B4-BE49-F238E27FC236}">
                <a16:creationId xmlns:a16="http://schemas.microsoft.com/office/drawing/2014/main" id="{B7B9A4A5-7E81-0E70-2117-2C0452234EAC}"/>
              </a:ext>
            </a:extLst>
          </p:cNvPr>
          <p:cNvGrpSpPr/>
          <p:nvPr/>
        </p:nvGrpSpPr>
        <p:grpSpPr>
          <a:xfrm>
            <a:off x="8341502" y="3439630"/>
            <a:ext cx="2308380" cy="2308380"/>
            <a:chOff x="945424" y="2840257"/>
            <a:chExt cx="2308380" cy="2308380"/>
          </a:xfrm>
        </p:grpSpPr>
        <p:sp>
          <p:nvSpPr>
            <p:cNvPr id="10" name="타원 9">
              <a:extLst>
                <a:ext uri="{FF2B5EF4-FFF2-40B4-BE49-F238E27FC236}">
                  <a16:creationId xmlns:a16="http://schemas.microsoft.com/office/drawing/2014/main" id="{ED65C589-230F-884B-80EF-DECF6C940705}"/>
                </a:ext>
              </a:extLst>
            </p:cNvPr>
            <p:cNvSpPr/>
            <p:nvPr/>
          </p:nvSpPr>
          <p:spPr>
            <a:xfrm>
              <a:off x="945424" y="2840257"/>
              <a:ext cx="2308380" cy="2308380"/>
            </a:xfrm>
            <a:prstGeom prst="ellipse">
              <a:avLst/>
            </a:prstGeom>
            <a:solidFill>
              <a:schemeClr val="bg1"/>
            </a:solidFill>
            <a:ln w="6350">
              <a:solidFill>
                <a:srgbClr val="4741BE"/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61D055A-B0C9-39C1-A156-902F26B8E89B}"/>
                </a:ext>
              </a:extLst>
            </p:cNvPr>
            <p:cNvSpPr txBox="1"/>
            <p:nvPr/>
          </p:nvSpPr>
          <p:spPr>
            <a:xfrm>
              <a:off x="1677706" y="3608789"/>
              <a:ext cx="843821" cy="65787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3000" spc="-130" dirty="0">
                  <a:ln>
                    <a:solidFill>
                      <a:srgbClr val="9A5CC8">
                        <a:alpha val="0"/>
                      </a:srgbClr>
                    </a:solidFill>
                  </a:ln>
                  <a:solidFill>
                    <a:srgbClr val="4741BE"/>
                  </a:solidFill>
                  <a:latin typeface="카페24 아네모네" pitchFamily="2" charset="-127"/>
                  <a:ea typeface="카페24 아네모네" pitchFamily="2" charset="-127"/>
                </a:rPr>
                <a:t>참여</a:t>
              </a:r>
              <a:endParaRPr lang="en-US" altLang="ko-KR" sz="30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4741BE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pic>
          <p:nvPicPr>
            <p:cNvPr id="12" name="그림 11" descr="스크린샷, 만화 영화, 그래픽, 그래픽 디자인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419528F-0952-145F-7B43-26BDB65D06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07124" y="3090883"/>
              <a:ext cx="614408" cy="52015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316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44587D-DD6F-DF1C-FA06-0FB862D37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5302360-C604-C57C-F6CB-A38270B04A8F}"/>
              </a:ext>
            </a:extLst>
          </p:cNvPr>
          <p:cNvSpPr txBox="1"/>
          <p:nvPr/>
        </p:nvSpPr>
        <p:spPr>
          <a:xfrm>
            <a:off x="778495" y="673792"/>
            <a:ext cx="3303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정책수단의 혁신과 미래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AE48B6-B4FB-C731-8FCA-341386997FA6}"/>
              </a:ext>
            </a:extLst>
          </p:cNvPr>
          <p:cNvSpPr txBox="1"/>
          <p:nvPr/>
        </p:nvSpPr>
        <p:spPr>
          <a:xfrm>
            <a:off x="1134095" y="1593928"/>
            <a:ext cx="43572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실험적 거버넌스와 미래 정책의 방향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FAB899C-5DD8-0042-1F52-8C51DE257F2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74A84E3E-B19A-D10D-A246-572C2ADD7542}"/>
              </a:ext>
            </a:extLst>
          </p:cNvPr>
          <p:cNvGrpSpPr/>
          <p:nvPr/>
        </p:nvGrpSpPr>
        <p:grpSpPr>
          <a:xfrm>
            <a:off x="4688110" y="2969606"/>
            <a:ext cx="6189857" cy="463460"/>
            <a:chOff x="3965516" y="2790917"/>
            <a:chExt cx="6189857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F1720AF-1D23-5075-C681-C90C46E01FC7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정부 주도 → 시민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전문가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현장 공동 설계 모델</a:t>
              </a: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A38B7D7F-0A67-4E8E-DC70-35BD7668F130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62E19096-3F1E-A1F1-71BB-F9BD2010711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2C7EAC0F-5B8E-ABDD-10EF-F9BB414AF99A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E6A87B4B-4F2E-3D07-F426-0777DEF95932}"/>
              </a:ext>
            </a:extLst>
          </p:cNvPr>
          <p:cNvGrpSpPr/>
          <p:nvPr/>
        </p:nvGrpSpPr>
        <p:grpSpPr>
          <a:xfrm>
            <a:off x="4688110" y="3608568"/>
            <a:ext cx="6189857" cy="463460"/>
            <a:chOff x="3965516" y="2790917"/>
            <a:chExt cx="6189857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BEACE-4883-EB6E-7565-5E71DE7ADE1A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정책랩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Policy Lab),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리빙랩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</a:t>
              </a:r>
              <a:r>
                <a:rPr lang="pt-BR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Living Lab)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88A16F7D-45FC-6D8B-807E-F3241CD49C65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51A35342-626F-EC8B-97E8-68C5AE48A729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9C31CD2E-BD8C-58B7-2825-4E73E52B26B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D4B8FE2-9E2F-28A6-702B-849423ABF70D}"/>
              </a:ext>
            </a:extLst>
          </p:cNvPr>
          <p:cNvSpPr txBox="1"/>
          <p:nvPr/>
        </p:nvSpPr>
        <p:spPr>
          <a:xfrm>
            <a:off x="5120243" y="4105260"/>
            <a:ext cx="5451604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현장에서 함께 실험</a:t>
            </a:r>
            <a:r>
              <a: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·</a:t>
            </a: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개선하는 참여형 정책 개발</a:t>
            </a:r>
          </a:p>
        </p:txBody>
      </p:sp>
    </p:spTree>
    <p:extLst>
      <p:ext uri="{BB962C8B-B14F-4D97-AF65-F5344CB8AC3E}">
        <p14:creationId xmlns:p14="http://schemas.microsoft.com/office/powerpoint/2010/main" val="426826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F7EA68-0D3A-E661-5917-D3C35E2699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740962A9-585D-BC91-6AB7-43C70152AC27}"/>
              </a:ext>
            </a:extLst>
          </p:cNvPr>
          <p:cNvSpPr txBox="1"/>
          <p:nvPr/>
        </p:nvSpPr>
        <p:spPr>
          <a:xfrm>
            <a:off x="778495" y="673792"/>
            <a:ext cx="3303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정책수단의 혁신과 미래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1F5188E-1C77-1249-8DFD-58D0005A164C}"/>
              </a:ext>
            </a:extLst>
          </p:cNvPr>
          <p:cNvSpPr txBox="1"/>
          <p:nvPr/>
        </p:nvSpPr>
        <p:spPr>
          <a:xfrm>
            <a:off x="1134095" y="1593928"/>
            <a:ext cx="43572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실험적 거버넌스와 미래 정책의 방향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93D97C33-CCF9-C802-60C7-8C875BA882B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B62D13D8-015D-951F-C61D-6F3E014E3632}"/>
              </a:ext>
            </a:extLst>
          </p:cNvPr>
          <p:cNvGrpSpPr/>
          <p:nvPr/>
        </p:nvGrpSpPr>
        <p:grpSpPr>
          <a:xfrm>
            <a:off x="4688110" y="2969606"/>
            <a:ext cx="6189857" cy="463460"/>
            <a:chOff x="3965516" y="2790917"/>
            <a:chExt cx="6189857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B26567A-B10B-8D84-6A78-63BB859503A1}"/>
                </a:ext>
              </a:extLst>
            </p:cNvPr>
            <p:cNvSpPr txBox="1"/>
            <p:nvPr/>
          </p:nvSpPr>
          <p:spPr>
            <a:xfrm>
              <a:off x="4282222" y="2790917"/>
              <a:ext cx="5873151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혁신의 시험장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,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규제 </a:t>
              </a:r>
              <a:r>
                <a:rPr lang="ko-KR" altLang="en-US" sz="2000" spc="-80" dirty="0" err="1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샌드박스</a:t>
              </a:r>
              <a:endPara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E1E495C5-79C7-4851-9761-75F68ABE3F4E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2F043E1A-BE63-11A5-C1ED-7FB3A97CF4B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869CDA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1B933CBA-49B0-1728-C72B-855B6A62FBA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D01635C-EAFE-84BF-33EF-D120F745D280}"/>
              </a:ext>
            </a:extLst>
          </p:cNvPr>
          <p:cNvSpPr txBox="1"/>
          <p:nvPr/>
        </p:nvSpPr>
        <p:spPr>
          <a:xfrm>
            <a:off x="5120243" y="3501944"/>
            <a:ext cx="5451604" cy="46346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342900" lvl="0" indent="-342900" latinLnBrk="0">
              <a:lnSpc>
                <a:spcPct val="130000"/>
              </a:lnSpc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ko-KR" altLang="en-US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일정 기간 규제 완화 → 새 기술 실험 허용</a:t>
            </a:r>
          </a:p>
        </p:txBody>
      </p:sp>
      <p:sp>
        <p:nvSpPr>
          <p:cNvPr id="2" name="사각형: 둥근 모서리 1">
            <a:extLst>
              <a:ext uri="{FF2B5EF4-FFF2-40B4-BE49-F238E27FC236}">
                <a16:creationId xmlns:a16="http://schemas.microsoft.com/office/drawing/2014/main" id="{0F8D7239-7DCD-AC14-32B9-D546E02644C8}"/>
              </a:ext>
            </a:extLst>
          </p:cNvPr>
          <p:cNvSpPr/>
          <p:nvPr/>
        </p:nvSpPr>
        <p:spPr>
          <a:xfrm>
            <a:off x="5491378" y="4170938"/>
            <a:ext cx="5881779" cy="829006"/>
          </a:xfrm>
          <a:prstGeom prst="roundRect">
            <a:avLst/>
          </a:prstGeom>
          <a:solidFill>
            <a:schemeClr val="bg1"/>
          </a:solidFill>
          <a:ln w="25400">
            <a:solidFill>
              <a:srgbClr val="9A5CC8">
                <a:alpha val="25000"/>
              </a:srgbClr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9F501D-77BB-F923-31A0-0A63708C5806}"/>
              </a:ext>
            </a:extLst>
          </p:cNvPr>
          <p:cNvSpPr txBox="1"/>
          <p:nvPr/>
        </p:nvSpPr>
        <p:spPr>
          <a:xfrm>
            <a:off x="5707458" y="4212028"/>
            <a:ext cx="5665699" cy="601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>
                <a:prstClr val="white"/>
              </a:buClr>
              <a:defRPr/>
            </a:pP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예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) </a:t>
            </a: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원격의료</a:t>
            </a:r>
            <a:r>
              <a:rPr lang="en-US" altLang="ko-KR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, ‘</a:t>
            </a: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타다’ </a:t>
            </a:r>
            <a:r>
              <a:rPr lang="ko-KR" altLang="en-US" sz="2700" spc="-130" dirty="0" err="1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모빌리티</a:t>
            </a:r>
            <a:r>
              <a:rPr lang="ko-KR" altLang="en-US" sz="2700" spc="-130" dirty="0">
                <a:ln>
                  <a:solidFill>
                    <a:srgbClr val="9A5CC8">
                      <a:alpha val="0"/>
                    </a:srgbClr>
                  </a:solidFill>
                </a:ln>
                <a:solidFill>
                  <a:srgbClr val="9A5CC8"/>
                </a:solidFill>
                <a:latin typeface="카페24 아네모네" pitchFamily="2" charset="-127"/>
                <a:ea typeface="카페24 아네모네" pitchFamily="2" charset="-127"/>
              </a:rPr>
              <a:t> 서비스 등</a:t>
            </a:r>
            <a:endParaRPr lang="en-US" altLang="ko-KR" sz="2700" spc="-130" dirty="0">
              <a:ln>
                <a:solidFill>
                  <a:srgbClr val="9A5CC8">
                    <a:alpha val="0"/>
                  </a:srgbClr>
                </a:solidFill>
              </a:ln>
              <a:solidFill>
                <a:srgbClr val="9A5CC8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5370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 animBg="1"/>
      <p:bldP spid="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E2224F-3830-152C-FCA0-9FA20FAA8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E68F169A-2B70-779F-00BD-27CC004A0A5F}"/>
              </a:ext>
            </a:extLst>
          </p:cNvPr>
          <p:cNvSpPr txBox="1"/>
          <p:nvPr/>
        </p:nvSpPr>
        <p:spPr>
          <a:xfrm>
            <a:off x="778495" y="673792"/>
            <a:ext cx="3303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정책수단의 혁신과 미래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33FB4D-C649-9580-C48E-C8BA5CAAA34C}"/>
              </a:ext>
            </a:extLst>
          </p:cNvPr>
          <p:cNvSpPr txBox="1"/>
          <p:nvPr/>
        </p:nvSpPr>
        <p:spPr>
          <a:xfrm>
            <a:off x="1134095" y="1593928"/>
            <a:ext cx="43572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실험적 거버넌스와 미래 정책의 방향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D4E4358A-F3AF-553B-F808-875FA9BF7E5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F3F32EFB-E6FA-089B-308B-6B1039E5B254}"/>
              </a:ext>
            </a:extLst>
          </p:cNvPr>
          <p:cNvGrpSpPr/>
          <p:nvPr/>
        </p:nvGrpSpPr>
        <p:grpSpPr>
          <a:xfrm>
            <a:off x="3954888" y="2372211"/>
            <a:ext cx="4679530" cy="630942"/>
            <a:chOff x="4374206" y="2798058"/>
            <a:chExt cx="4679530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CEE6455-3F9A-8543-F752-B7D12D3384FE}"/>
                </a:ext>
              </a:extLst>
            </p:cNvPr>
            <p:cNvSpPr txBox="1"/>
            <p:nvPr/>
          </p:nvSpPr>
          <p:spPr>
            <a:xfrm>
              <a:off x="4943315" y="2798058"/>
              <a:ext cx="4110421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미래 정책의 </a:t>
              </a:r>
              <a:r>
                <a:rPr lang="en-US" altLang="ko-KR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4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대 방향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8130CCC8-26DF-6A6B-8A56-DC6A21D9224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79FEBEE7-3ED8-538C-27AB-9CDB93FC2BD1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975D27C7-69D4-6E55-ED93-64D65C92C2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10" name="그룹 9">
            <a:extLst>
              <a:ext uri="{FF2B5EF4-FFF2-40B4-BE49-F238E27FC236}">
                <a16:creationId xmlns:a16="http://schemas.microsoft.com/office/drawing/2014/main" id="{07533BDD-0461-65BF-B174-C34D2F596469}"/>
              </a:ext>
            </a:extLst>
          </p:cNvPr>
          <p:cNvGrpSpPr/>
          <p:nvPr/>
        </p:nvGrpSpPr>
        <p:grpSpPr>
          <a:xfrm>
            <a:off x="4231171" y="3143357"/>
            <a:ext cx="7005580" cy="571286"/>
            <a:chOff x="1013127" y="1841927"/>
            <a:chExt cx="7005580" cy="57128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D74F56E-9DB1-EC69-EE4E-EFF6BAF9094F}"/>
                </a:ext>
              </a:extLst>
            </p:cNvPr>
            <p:cNvSpPr txBox="1"/>
            <p:nvPr/>
          </p:nvSpPr>
          <p:spPr>
            <a:xfrm>
              <a:off x="1013127" y="1841927"/>
              <a:ext cx="700558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예방적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(Preventive) -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사전 대응 중심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37BF0F70-7C88-5361-16D4-F9BBA8B543E4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1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32218D2A-32EC-40CB-6E86-948C098552B7}"/>
              </a:ext>
            </a:extLst>
          </p:cNvPr>
          <p:cNvGrpSpPr/>
          <p:nvPr/>
        </p:nvGrpSpPr>
        <p:grpSpPr>
          <a:xfrm>
            <a:off x="4231171" y="3899073"/>
            <a:ext cx="7005580" cy="571286"/>
            <a:chOff x="1013127" y="1841927"/>
            <a:chExt cx="7005580" cy="57128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0E45A2F-86AB-3A5A-441C-69C6995D3F59}"/>
                </a:ext>
              </a:extLst>
            </p:cNvPr>
            <p:cNvSpPr txBox="1"/>
            <p:nvPr/>
          </p:nvSpPr>
          <p:spPr>
            <a:xfrm>
              <a:off x="1013127" y="1841927"/>
              <a:ext cx="700558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맞춤형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(Personalized) -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개인 상황별 정책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01B68939-B701-1788-CBCE-AB58B200D59C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2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00070174-ED6C-7450-6442-D7273CF6F2FA}"/>
              </a:ext>
            </a:extLst>
          </p:cNvPr>
          <p:cNvGrpSpPr/>
          <p:nvPr/>
        </p:nvGrpSpPr>
        <p:grpSpPr>
          <a:xfrm>
            <a:off x="4231171" y="4654789"/>
            <a:ext cx="7005580" cy="571286"/>
            <a:chOff x="1013127" y="1841927"/>
            <a:chExt cx="7005580" cy="571286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C7CA15-FC70-1B95-D2CF-6EF493882A2F}"/>
                </a:ext>
              </a:extLst>
            </p:cNvPr>
            <p:cNvSpPr txBox="1"/>
            <p:nvPr/>
          </p:nvSpPr>
          <p:spPr>
            <a:xfrm>
              <a:off x="1013127" y="1841927"/>
              <a:ext cx="700558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참여적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(Participatory) -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시민과 함께 설계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2FDFAB92-DBBC-230B-FFEF-2723D107A6D8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3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CF365343-C3BA-F4C9-CBFD-86420176A42B}"/>
              </a:ext>
            </a:extLst>
          </p:cNvPr>
          <p:cNvGrpSpPr/>
          <p:nvPr/>
        </p:nvGrpSpPr>
        <p:grpSpPr>
          <a:xfrm>
            <a:off x="4231171" y="5410505"/>
            <a:ext cx="7005580" cy="571286"/>
            <a:chOff x="1013127" y="1841927"/>
            <a:chExt cx="7005580" cy="571286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701FE30-CC36-29CE-7881-BC35ABCF4841}"/>
                </a:ext>
              </a:extLst>
            </p:cNvPr>
            <p:cNvSpPr txBox="1"/>
            <p:nvPr/>
          </p:nvSpPr>
          <p:spPr>
            <a:xfrm>
              <a:off x="1013127" y="1841927"/>
              <a:ext cx="7005580" cy="571286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4D79CF">
                    <a:alpha val="20000"/>
                  </a:srgbClr>
                </a:gs>
                <a:gs pos="100000">
                  <a:srgbClr val="9A5CC8">
                    <a:alpha val="20000"/>
                  </a:srgbClr>
                </a:gs>
              </a:gsLst>
              <a:lin ang="2700000" scaled="0"/>
            </a:gradFill>
          </p:spPr>
          <p:txBody>
            <a:bodyPr wrap="square" lIns="720000" tIns="0" rIns="216000" bIns="0" rtlCol="0" anchor="ctr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증거기반 </a:t>
              </a:r>
              <a:r>
                <a:rPr lang="en-US" altLang="ko-KR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(Evidence-based) - </a:t>
              </a:r>
              <a:r>
                <a:rPr lang="ko-KR" altLang="en-US" sz="2400" spc="-8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rgbClr val="072087"/>
                  </a:solidFill>
                  <a:latin typeface="카페24 아네모네" pitchFamily="2" charset="-127"/>
                  <a:ea typeface="카페24 아네모네" pitchFamily="2" charset="-127"/>
                </a:rPr>
                <a:t>데이터로 검증</a:t>
              </a:r>
              <a:endPara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endParaRPr>
            </a:p>
          </p:txBody>
        </p:sp>
        <p:sp>
          <p:nvSpPr>
            <p:cNvPr id="26" name="타원 25">
              <a:extLst>
                <a:ext uri="{FF2B5EF4-FFF2-40B4-BE49-F238E27FC236}">
                  <a16:creationId xmlns:a16="http://schemas.microsoft.com/office/drawing/2014/main" id="{4853C7C9-F306-6492-197F-FB6E1FCDBC22}"/>
                </a:ext>
              </a:extLst>
            </p:cNvPr>
            <p:cNvSpPr/>
            <p:nvPr/>
          </p:nvSpPr>
          <p:spPr>
            <a:xfrm>
              <a:off x="1075627" y="1905001"/>
              <a:ext cx="445144" cy="445142"/>
            </a:xfrm>
            <a:prstGeom prst="ellipse">
              <a:avLst/>
            </a:prstGeom>
            <a:gradFill>
              <a:gsLst>
                <a:gs pos="38000">
                  <a:srgbClr val="0B2EB7"/>
                </a:gs>
                <a:gs pos="100000">
                  <a:srgbClr val="9A5CC8"/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>
                <a:lnSpc>
                  <a:spcPct val="110000"/>
                </a:lnSpc>
              </a:pPr>
              <a:r>
                <a:rPr lang="en-US" altLang="ko-KR" sz="2400" dirty="0">
                  <a:ln>
                    <a:solidFill>
                      <a:schemeClr val="accent1">
                        <a:alpha val="0"/>
                      </a:schemeClr>
                    </a:solidFill>
                  </a:ln>
                  <a:solidFill>
                    <a:schemeClr val="bg1"/>
                  </a:solidFill>
                  <a:effectLst>
                    <a:outerShdw dist="63500" dir="2700000" algn="tl" rotWithShape="0">
                      <a:srgbClr val="152657">
                        <a:alpha val="30000"/>
                      </a:srgbClr>
                    </a:outerShdw>
                  </a:effectLst>
                  <a:latin typeface="카페24 아네모네" pitchFamily="2" charset="-127"/>
                  <a:ea typeface="카페24 아네모네" pitchFamily="2" charset="-127"/>
                </a:rPr>
                <a:t>4</a:t>
              </a:r>
              <a:endParaRPr lang="ko-KR" altLang="en-US" sz="24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effectLst>
                  <a:outerShdw dist="63500" dir="2700000" algn="tl" rotWithShape="0">
                    <a:srgbClr val="152657">
                      <a:alpha val="30000"/>
                    </a:srgbClr>
                  </a:outerShdw>
                </a:effectLst>
                <a:latin typeface="카페24 아네모네" pitchFamily="2" charset="-127"/>
                <a:ea typeface="카페24 아네모네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0184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AFE358-7CA5-81EF-A3D2-9AB0D686F5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9CDF075-D308-AAF0-F688-612F0BBF1C3B}"/>
              </a:ext>
            </a:extLst>
          </p:cNvPr>
          <p:cNvSpPr txBox="1"/>
          <p:nvPr/>
        </p:nvSpPr>
        <p:spPr>
          <a:xfrm>
            <a:off x="778495" y="673792"/>
            <a:ext cx="330379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 정책수단의 혁신과 미래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D467E3-D478-7BE5-7FC3-7BDBD3E555D6}"/>
              </a:ext>
            </a:extLst>
          </p:cNvPr>
          <p:cNvSpPr txBox="1"/>
          <p:nvPr/>
        </p:nvSpPr>
        <p:spPr>
          <a:xfrm>
            <a:off x="1134095" y="1593928"/>
            <a:ext cx="4357283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실험적 거버넌스와 미래 정책의 방향 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6D1962D0-6C3F-C6F2-3E1F-4201495B8B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2" name="그룹 1">
            <a:extLst>
              <a:ext uri="{FF2B5EF4-FFF2-40B4-BE49-F238E27FC236}">
                <a16:creationId xmlns:a16="http://schemas.microsoft.com/office/drawing/2014/main" id="{ED659797-9D4F-C763-AB0A-35D255335D25}"/>
              </a:ext>
            </a:extLst>
          </p:cNvPr>
          <p:cNvGrpSpPr/>
          <p:nvPr/>
        </p:nvGrpSpPr>
        <p:grpSpPr>
          <a:xfrm>
            <a:off x="3954888" y="2372211"/>
            <a:ext cx="4187407" cy="630942"/>
            <a:chOff x="4374206" y="2798058"/>
            <a:chExt cx="4187407" cy="630942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6D094FA-AA3A-02E5-F199-1A99A1756955}"/>
                </a:ext>
              </a:extLst>
            </p:cNvPr>
            <p:cNvSpPr txBox="1"/>
            <p:nvPr/>
          </p:nvSpPr>
          <p:spPr>
            <a:xfrm>
              <a:off x="4943315" y="2798058"/>
              <a:ext cx="3618298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글로벌 협력의 시대</a:t>
              </a:r>
            </a:p>
          </p:txBody>
        </p:sp>
        <p:grpSp>
          <p:nvGrpSpPr>
            <p:cNvPr id="4" name="그룹 3">
              <a:extLst>
                <a:ext uri="{FF2B5EF4-FFF2-40B4-BE49-F238E27FC236}">
                  <a16:creationId xmlns:a16="http://schemas.microsoft.com/office/drawing/2014/main" id="{CB764915-48AC-1E9E-135E-7033E1DFD7F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5" name="타원 4">
                <a:extLst>
                  <a:ext uri="{FF2B5EF4-FFF2-40B4-BE49-F238E27FC236}">
                    <a16:creationId xmlns:a16="http://schemas.microsoft.com/office/drawing/2014/main" id="{A4714091-2E40-4627-D43B-31584E8D9486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89AF8A8-930B-1322-66C1-30D35FEC96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AEDE24FA-A74A-3276-8A32-2CE4A43572AC}"/>
              </a:ext>
            </a:extLst>
          </p:cNvPr>
          <p:cNvGrpSpPr/>
          <p:nvPr/>
        </p:nvGrpSpPr>
        <p:grpSpPr>
          <a:xfrm>
            <a:off x="4810464" y="3429000"/>
            <a:ext cx="6051815" cy="469900"/>
            <a:chOff x="5030469" y="4502150"/>
            <a:chExt cx="5828031" cy="469900"/>
          </a:xfrm>
        </p:grpSpPr>
        <p:sp>
          <p:nvSpPr>
            <p:cNvPr id="28" name="사각형: 둥근 모서리 27">
              <a:extLst>
                <a:ext uri="{FF2B5EF4-FFF2-40B4-BE49-F238E27FC236}">
                  <a16:creationId xmlns:a16="http://schemas.microsoft.com/office/drawing/2014/main" id="{A477FF13-F7C5-97B8-9714-5D49156748DD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2F722D6-7BC0-3273-0B46-A2FB0CE786B8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기후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·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팬데믹 등 초국가적 문제 대응</a:t>
              </a: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7887CBEE-C8B5-1CD6-24E3-80E6FEF6624E}"/>
              </a:ext>
            </a:extLst>
          </p:cNvPr>
          <p:cNvGrpSpPr/>
          <p:nvPr/>
        </p:nvGrpSpPr>
        <p:grpSpPr>
          <a:xfrm>
            <a:off x="4810464" y="4267200"/>
            <a:ext cx="6051815" cy="469900"/>
            <a:chOff x="5030469" y="4502150"/>
            <a:chExt cx="5828031" cy="469900"/>
          </a:xfrm>
        </p:grpSpPr>
        <p:sp>
          <p:nvSpPr>
            <p:cNvPr id="31" name="사각형: 둥근 모서리 30">
              <a:extLst>
                <a:ext uri="{FF2B5EF4-FFF2-40B4-BE49-F238E27FC236}">
                  <a16:creationId xmlns:a16="http://schemas.microsoft.com/office/drawing/2014/main" id="{11F2E2A7-98D4-1CB0-0D71-63A7C158A128}"/>
                </a:ext>
              </a:extLst>
            </p:cNvPr>
            <p:cNvSpPr/>
            <p:nvPr/>
          </p:nvSpPr>
          <p:spPr>
            <a:xfrm>
              <a:off x="5030469" y="4502150"/>
              <a:ext cx="5828031" cy="469900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6350">
              <a:solidFill>
                <a:srgbClr val="1F3C67">
                  <a:alpha val="20000"/>
                </a:srgbClr>
              </a:solidFill>
            </a:ln>
            <a:effectLst>
              <a:outerShdw blurRad="190500" dist="190500" dir="2700000" algn="tl" rotWithShape="0">
                <a:srgbClr val="1F3C67">
                  <a:alpha val="10000"/>
                </a:srgb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000"/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BC569019-E105-25DC-4720-09F5644FA62B}"/>
                </a:ext>
              </a:extLst>
            </p:cNvPr>
            <p:cNvSpPr txBox="1"/>
            <p:nvPr/>
          </p:nvSpPr>
          <p:spPr>
            <a:xfrm>
              <a:off x="5256527" y="4552359"/>
              <a:ext cx="5312413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국가 간 규제 조화</a:t>
              </a:r>
              <a:r>
                <a:rPr kumimoji="0" lang="en-US" altLang="ko-KR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·</a:t>
              </a:r>
              <a:r>
                <a:rPr kumimoji="0" lang="ko-KR" altLang="en-US" sz="2000" b="0" i="0" u="none" strike="noStrike" kern="1200" cap="none" spc="-7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나눔스퀘어 네오 Bold" panose="00000800000000000000" pitchFamily="2" charset="-127"/>
                  <a:ea typeface="나눔스퀘어 네오 Bold" panose="00000800000000000000" pitchFamily="2" charset="-127"/>
                  <a:cs typeface="+mn-cs"/>
                </a:rPr>
                <a:t>데이터 플랫폼 공유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8855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FE15DD57-3395-AB4F-37BA-B2C00E400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7ADFB3-9C11-B6C8-C67A-69A8F6AA939F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6C36F49-E1FB-65DA-C1CE-F90F55040D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09F8A92E-5C5B-7CE0-94B3-BBA87A7B9375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415EA9AD-5BAB-DB55-A131-402E39EDBA15}"/>
              </a:ext>
            </a:extLst>
          </p:cNvPr>
          <p:cNvSpPr txBox="1"/>
          <p:nvPr/>
        </p:nvSpPr>
        <p:spPr>
          <a:xfrm>
            <a:off x="3044372" y="3330409"/>
            <a:ext cx="6103256" cy="57246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latinLnBrk="0">
              <a:lnSpc>
                <a:spcPct val="140000"/>
              </a:lnSpc>
            </a:pP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정책수단을 진단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-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조합 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- 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혁신하는 정책 과정 탐구</a:t>
            </a:r>
          </a:p>
        </p:txBody>
      </p: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865AC3B0-BE8A-48DD-A650-AEA8234C28BC}"/>
              </a:ext>
            </a:extLst>
          </p:cNvPr>
          <p:cNvGrpSpPr/>
          <p:nvPr/>
        </p:nvGrpSpPr>
        <p:grpSpPr>
          <a:xfrm>
            <a:off x="3276298" y="3876819"/>
            <a:ext cx="5807377" cy="463460"/>
            <a:chOff x="3965516" y="2790917"/>
            <a:chExt cx="5807377" cy="463460"/>
          </a:xfrm>
        </p:grpSpPr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DB2A9876-0495-279F-2E74-A2E3C1C329A2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문제의 원인과 대상을 분석하고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48" name="그룹 47">
              <a:extLst>
                <a:ext uri="{FF2B5EF4-FFF2-40B4-BE49-F238E27FC236}">
                  <a16:creationId xmlns:a16="http://schemas.microsoft.com/office/drawing/2014/main" id="{1CB7786F-A5D3-37FF-E645-F3616E66E349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49" name="원호 48">
                <a:extLst>
                  <a:ext uri="{FF2B5EF4-FFF2-40B4-BE49-F238E27FC236}">
                    <a16:creationId xmlns:a16="http://schemas.microsoft.com/office/drawing/2014/main" id="{0656E44B-F7E4-E8AA-45CA-E1C1EC2F454E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50" name="자유형: 도형 49">
                <a:extLst>
                  <a:ext uri="{FF2B5EF4-FFF2-40B4-BE49-F238E27FC236}">
                    <a16:creationId xmlns:a16="http://schemas.microsoft.com/office/drawing/2014/main" id="{EAE7439E-9D21-9BF2-79AE-A4EE58D61D3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231E7E20-E482-5434-70CA-5287FBDC3861}"/>
              </a:ext>
            </a:extLst>
          </p:cNvPr>
          <p:cNvGrpSpPr/>
          <p:nvPr/>
        </p:nvGrpSpPr>
        <p:grpSpPr>
          <a:xfrm>
            <a:off x="3276298" y="4453424"/>
            <a:ext cx="5807377" cy="463460"/>
            <a:chOff x="3965516" y="2790917"/>
            <a:chExt cx="5807377" cy="46346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DCAB1AA-8578-DDD1-66EA-67BEFA31AB5A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최적의 정책수단을 조합하며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53" name="그룹 52">
              <a:extLst>
                <a:ext uri="{FF2B5EF4-FFF2-40B4-BE49-F238E27FC236}">
                  <a16:creationId xmlns:a16="http://schemas.microsoft.com/office/drawing/2014/main" id="{4F3371D5-17D4-D43C-3FAD-7491B2C3F412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54" name="원호 53">
                <a:extLst>
                  <a:ext uri="{FF2B5EF4-FFF2-40B4-BE49-F238E27FC236}">
                    <a16:creationId xmlns:a16="http://schemas.microsoft.com/office/drawing/2014/main" id="{792EBBB6-86E0-7642-4C6D-35724F2C62B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55" name="자유형: 도형 54">
                <a:extLst>
                  <a:ext uri="{FF2B5EF4-FFF2-40B4-BE49-F238E27FC236}">
                    <a16:creationId xmlns:a16="http://schemas.microsoft.com/office/drawing/2014/main" id="{CA09A28C-5360-DE23-5821-0E3C751A824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3FDAA014-989B-12E0-BD0D-3A64F7DA0ED1}"/>
              </a:ext>
            </a:extLst>
          </p:cNvPr>
          <p:cNvGrpSpPr/>
          <p:nvPr/>
        </p:nvGrpSpPr>
        <p:grpSpPr>
          <a:xfrm>
            <a:off x="3276298" y="5030029"/>
            <a:ext cx="5807377" cy="463460"/>
            <a:chOff x="3965516" y="2790917"/>
            <a:chExt cx="5807377" cy="463460"/>
          </a:xfrm>
        </p:grpSpPr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BDE475D1-3056-5144-641D-FF970FF5E92D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기술이 이끄는 정책의 미래를 탐험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58" name="그룹 57">
              <a:extLst>
                <a:ext uri="{FF2B5EF4-FFF2-40B4-BE49-F238E27FC236}">
                  <a16:creationId xmlns:a16="http://schemas.microsoft.com/office/drawing/2014/main" id="{C633C5CE-F42F-681B-5DE8-7C4012C8E03B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59" name="원호 58">
                <a:extLst>
                  <a:ext uri="{FF2B5EF4-FFF2-40B4-BE49-F238E27FC236}">
                    <a16:creationId xmlns:a16="http://schemas.microsoft.com/office/drawing/2014/main" id="{FD602901-A0B1-8662-0C1F-2CC1796C4FF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60" name="자유형: 도형 59">
                <a:extLst>
                  <a:ext uri="{FF2B5EF4-FFF2-40B4-BE49-F238E27FC236}">
                    <a16:creationId xmlns:a16="http://schemas.microsoft.com/office/drawing/2014/main" id="{972BDB74-0A62-87CC-339F-6A88CE8A98C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9010500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6D6AE-24E4-455B-94F0-613032AE29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8F90946C-F4D4-2D5E-D213-282A0A6BA8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3888FB3-E2AF-78EA-9601-02B5F2A6078D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42E81E1-190E-C5D4-9E71-985D3CCD7B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52FFB63B-9B8A-3F0F-DF0E-E6419CA359C7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E5F7326F-2491-4EDB-0740-CF2F42B94F4B}"/>
              </a:ext>
            </a:extLst>
          </p:cNvPr>
          <p:cNvSpPr txBox="1"/>
          <p:nvPr/>
        </p:nvSpPr>
        <p:spPr>
          <a:xfrm>
            <a:off x="3044372" y="3669774"/>
            <a:ext cx="6103256" cy="1606594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 latinLnBrk="0">
              <a:lnSpc>
                <a:spcPct val="140000"/>
              </a:lnSpc>
            </a:pP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"</a:t>
            </a: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미래의 유능한 정책 디자이너는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한 편의 훌륭한 영화를 만드는 </a:t>
            </a:r>
            <a:b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</a:br>
            <a:r>
              <a:rPr lang="ko-KR" altLang="en-US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영화감독과 같습니다</a:t>
            </a:r>
            <a:r>
              <a:rPr lang="en-US" altLang="ko-KR" sz="2400" spc="-8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rgbClr val="072087"/>
                </a:solidFill>
                <a:latin typeface="카페24 아네모네" pitchFamily="2" charset="-127"/>
                <a:ea typeface="카페24 아네모네" pitchFamily="2" charset="-127"/>
              </a:rPr>
              <a:t>." </a:t>
            </a:r>
            <a:endParaRPr lang="ko-KR" altLang="en-US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072087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81393964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11A4DD-32C9-88E3-8772-BFF98109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스크린샷, 직사각형, 텍스트,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0ABF472F-A4DB-EE3B-CC8B-268F6D4225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724" y="1741714"/>
            <a:ext cx="6822552" cy="45937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190C86-E0F2-7B74-DA9B-CC1188D8EF40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pic>
        <p:nvPicPr>
          <p:cNvPr id="11" name="그림 10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1323C0A1-99D9-CCDD-8727-5D5E003C79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62614" y="2544914"/>
            <a:ext cx="866774" cy="715512"/>
          </a:xfrm>
          <a:prstGeom prst="rect">
            <a:avLst/>
          </a:prstGeom>
        </p:spPr>
      </p:pic>
      <p:cxnSp>
        <p:nvCxnSpPr>
          <p:cNvPr id="6" name="직선 연결선 5">
            <a:extLst>
              <a:ext uri="{FF2B5EF4-FFF2-40B4-BE49-F238E27FC236}">
                <a16:creationId xmlns:a16="http://schemas.microsoft.com/office/drawing/2014/main" id="{1111C9D4-01C2-ADCD-060F-7263EF8A6927}"/>
              </a:ext>
            </a:extLst>
          </p:cNvPr>
          <p:cNvCxnSpPr>
            <a:cxnSpLocks/>
          </p:cNvCxnSpPr>
          <p:nvPr/>
        </p:nvCxnSpPr>
        <p:spPr>
          <a:xfrm flipH="1">
            <a:off x="3470787" y="2989853"/>
            <a:ext cx="5250426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" name="그룹 4">
            <a:extLst>
              <a:ext uri="{FF2B5EF4-FFF2-40B4-BE49-F238E27FC236}">
                <a16:creationId xmlns:a16="http://schemas.microsoft.com/office/drawing/2014/main" id="{C6BFED8C-F2E6-EABB-1DA8-35E79C1A087D}"/>
              </a:ext>
            </a:extLst>
          </p:cNvPr>
          <p:cNvGrpSpPr/>
          <p:nvPr/>
        </p:nvGrpSpPr>
        <p:grpSpPr>
          <a:xfrm>
            <a:off x="3276298" y="3660002"/>
            <a:ext cx="5807377" cy="463460"/>
            <a:chOff x="3965516" y="2790917"/>
            <a:chExt cx="5807377" cy="46346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33E3327-2947-299C-0ABF-FF2F3CC1F584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정보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(Information) →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감동적인 시나리오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1D5A4CFA-9C53-82BA-F42F-A9D1FEA1E03A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9" name="원호 8">
                <a:extLst>
                  <a:ext uri="{FF2B5EF4-FFF2-40B4-BE49-F238E27FC236}">
                    <a16:creationId xmlns:a16="http://schemas.microsoft.com/office/drawing/2014/main" id="{C814CAB1-B94A-DB45-3462-4EF0CAEF101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" name="자유형: 도형 9">
                <a:extLst>
                  <a:ext uri="{FF2B5EF4-FFF2-40B4-BE49-F238E27FC236}">
                    <a16:creationId xmlns:a16="http://schemas.microsoft.com/office/drawing/2014/main" id="{B1EF5472-38F6-37D2-E2D3-1E5F38DC0062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FF479A64-E456-B0A0-5C1A-5861BE00ADC7}"/>
              </a:ext>
            </a:extLst>
          </p:cNvPr>
          <p:cNvGrpSpPr/>
          <p:nvPr/>
        </p:nvGrpSpPr>
        <p:grpSpPr>
          <a:xfrm>
            <a:off x="3276298" y="4224039"/>
            <a:ext cx="5807377" cy="463460"/>
            <a:chOff x="3965516" y="2790917"/>
            <a:chExt cx="5807377" cy="463460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B9CB63F-40B7-A158-CD72-88C4FE65C169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권위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(Authority) →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정교한 연출과 편집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502FFF50-8A10-12BC-3809-0949C1C4F95C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16" name="원호 15">
                <a:extLst>
                  <a:ext uri="{FF2B5EF4-FFF2-40B4-BE49-F238E27FC236}">
                    <a16:creationId xmlns:a16="http://schemas.microsoft.com/office/drawing/2014/main" id="{B21BD7E1-2992-0436-F98D-90E1A39F47A3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7" name="자유형: 도형 16">
                <a:extLst>
                  <a:ext uri="{FF2B5EF4-FFF2-40B4-BE49-F238E27FC236}">
                    <a16:creationId xmlns:a16="http://schemas.microsoft.com/office/drawing/2014/main" id="{AFFA1EA9-E9EF-AF50-43AD-C2F0A0E68031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2E150938-4E10-BA42-4DD3-1E7F45F52081}"/>
              </a:ext>
            </a:extLst>
          </p:cNvPr>
          <p:cNvGrpSpPr/>
          <p:nvPr/>
        </p:nvGrpSpPr>
        <p:grpSpPr>
          <a:xfrm>
            <a:off x="3276298" y="4788076"/>
            <a:ext cx="5807377" cy="463460"/>
            <a:chOff x="3965516" y="2790917"/>
            <a:chExt cx="5807377" cy="463460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F6FA0113-910F-22B9-F83C-763824B71ED8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재정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(Treasure) →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제작비와 특수효과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0" name="그룹 19">
              <a:extLst>
                <a:ext uri="{FF2B5EF4-FFF2-40B4-BE49-F238E27FC236}">
                  <a16:creationId xmlns:a16="http://schemas.microsoft.com/office/drawing/2014/main" id="{5C26544C-CE49-1899-E1FE-971D93534953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1" name="원호 20">
                <a:extLst>
                  <a:ext uri="{FF2B5EF4-FFF2-40B4-BE49-F238E27FC236}">
                    <a16:creationId xmlns:a16="http://schemas.microsoft.com/office/drawing/2014/main" id="{D50B5ECB-E46F-870A-D0A3-34E4BE4F2568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2" name="자유형: 도형 21">
                <a:extLst>
                  <a:ext uri="{FF2B5EF4-FFF2-40B4-BE49-F238E27FC236}">
                    <a16:creationId xmlns:a16="http://schemas.microsoft.com/office/drawing/2014/main" id="{2A10DF00-B386-24C1-E68B-7399236176E9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3" name="그룹 22">
            <a:extLst>
              <a:ext uri="{FF2B5EF4-FFF2-40B4-BE49-F238E27FC236}">
                <a16:creationId xmlns:a16="http://schemas.microsoft.com/office/drawing/2014/main" id="{3F4F3033-0D85-83F4-44FD-57E130FDC304}"/>
              </a:ext>
            </a:extLst>
          </p:cNvPr>
          <p:cNvGrpSpPr/>
          <p:nvPr/>
        </p:nvGrpSpPr>
        <p:grpSpPr>
          <a:xfrm>
            <a:off x="3276298" y="5352112"/>
            <a:ext cx="5807377" cy="463460"/>
            <a:chOff x="3965516" y="2790917"/>
            <a:chExt cx="5807377" cy="46346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956FEEA-BA02-770A-EE47-3E3E024EA5CB}"/>
                </a:ext>
              </a:extLst>
            </p:cNvPr>
            <p:cNvSpPr txBox="1"/>
            <p:nvPr/>
          </p:nvSpPr>
          <p:spPr>
            <a:xfrm>
              <a:off x="4282223" y="2790917"/>
              <a:ext cx="5490670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조직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(Organization) →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배우와 스태프</a:t>
              </a:r>
              <a:endParaRPr lang="en-US" altLang="ko-KR" sz="2000" spc="-80" dirty="0">
                <a:solidFill>
                  <a:prstClr val="black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endParaRPr>
            </a:p>
          </p:txBody>
        </p:sp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2D97FE8B-1D6E-3396-95A1-907A1DC1255F}"/>
                </a:ext>
              </a:extLst>
            </p:cNvPr>
            <p:cNvGrpSpPr/>
            <p:nvPr/>
          </p:nvGrpSpPr>
          <p:grpSpPr>
            <a:xfrm>
              <a:off x="3965516" y="2937854"/>
              <a:ext cx="229006" cy="229006"/>
              <a:chOff x="2345736" y="1936452"/>
              <a:chExt cx="546106" cy="546106"/>
            </a:xfrm>
          </p:grpSpPr>
          <p:sp>
            <p:nvSpPr>
              <p:cNvPr id="26" name="원호 25">
                <a:extLst>
                  <a:ext uri="{FF2B5EF4-FFF2-40B4-BE49-F238E27FC236}">
                    <a16:creationId xmlns:a16="http://schemas.microsoft.com/office/drawing/2014/main" id="{4E3D3648-CB46-132B-748E-AD9DA90DB09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7" name="자유형: 도형 26">
                <a:extLst>
                  <a:ext uri="{FF2B5EF4-FFF2-40B4-BE49-F238E27FC236}">
                    <a16:creationId xmlns:a16="http://schemas.microsoft.com/office/drawing/2014/main" id="{4F1D78E3-7F51-BB8B-0752-9F652E2A0B8E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132589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5AF6271-0FEB-CF85-DB44-9063410137F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3831771" y="762000"/>
            <a:ext cx="8360228" cy="6102220"/>
          </a:xfrm>
          <a:prstGeom prst="rect">
            <a:avLst/>
          </a:prstGeom>
        </p:spPr>
      </p:pic>
      <p:pic>
        <p:nvPicPr>
          <p:cNvPr id="6" name="그림 5" descr="블러, 다채로움, 라일락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E4E36193-6D5B-455C-E174-6699ACBC8E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400000">
            <a:off x="269421" y="-269420"/>
            <a:ext cx="4310745" cy="4849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D96E105-118A-2935-D94D-579FD91DDF86}"/>
              </a:ext>
            </a:extLst>
          </p:cNvPr>
          <p:cNvSpPr txBox="1"/>
          <p:nvPr/>
        </p:nvSpPr>
        <p:spPr>
          <a:xfrm>
            <a:off x="1286832" y="2529890"/>
            <a:ext cx="961833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정책수단 선택의 전략적 사고</a:t>
            </a:r>
            <a:b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</a:br>
            <a:r>
              <a:rPr lang="en-US" altLang="ko-KR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7000" spc="-470" dirty="0">
                <a:ln>
                  <a:solidFill>
                    <a:srgbClr val="1F3C67">
                      <a:alpha val="0"/>
                    </a:srgbClr>
                  </a:solidFill>
                </a:ln>
                <a:blipFill dpi="0" rotWithShape="1">
                  <a:blip r:embed="rId4"/>
                  <a:srcRect/>
                  <a:tile tx="0" ty="-482600" sx="70000" sy="70000" flip="none" algn="ctr"/>
                </a:blipFill>
                <a:latin typeface="카페24 아네모네" pitchFamily="2" charset="-127"/>
                <a:ea typeface="카페24 아네모네" pitchFamily="2" charset="-127"/>
              </a:rPr>
              <a:t>진단과 처방</a:t>
            </a: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FC49B05A-532B-905B-183A-2D1C0B1EFE8D}"/>
              </a:ext>
            </a:extLst>
          </p:cNvPr>
          <p:cNvCxnSpPr/>
          <p:nvPr/>
        </p:nvCxnSpPr>
        <p:spPr>
          <a:xfrm>
            <a:off x="0" y="189481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9C45FCB1-C4D6-81F2-5C4F-C2F895414D58}"/>
              </a:ext>
            </a:extLst>
          </p:cNvPr>
          <p:cNvCxnSpPr>
            <a:cxnSpLocks/>
          </p:cNvCxnSpPr>
          <p:nvPr/>
        </p:nvCxnSpPr>
        <p:spPr>
          <a:xfrm>
            <a:off x="10297185" y="0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6977BA96-F4FA-B37B-13D7-12B6769C0CD1}"/>
              </a:ext>
            </a:extLst>
          </p:cNvPr>
          <p:cNvCxnSpPr>
            <a:cxnSpLocks/>
          </p:cNvCxnSpPr>
          <p:nvPr/>
        </p:nvCxnSpPr>
        <p:spPr>
          <a:xfrm flipH="1" flipV="1">
            <a:off x="0" y="4963185"/>
            <a:ext cx="1894815" cy="1894815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그룹 24">
            <a:extLst>
              <a:ext uri="{FF2B5EF4-FFF2-40B4-BE49-F238E27FC236}">
                <a16:creationId xmlns:a16="http://schemas.microsoft.com/office/drawing/2014/main" id="{7E533642-171D-6AFB-496D-38F59B5774AD}"/>
              </a:ext>
            </a:extLst>
          </p:cNvPr>
          <p:cNvGrpSpPr/>
          <p:nvPr/>
        </p:nvGrpSpPr>
        <p:grpSpPr>
          <a:xfrm>
            <a:off x="5684585" y="0"/>
            <a:ext cx="822830" cy="2306413"/>
            <a:chOff x="5624986" y="-274700"/>
            <a:chExt cx="942028" cy="2640529"/>
          </a:xfrm>
        </p:grpSpPr>
        <p:sp>
          <p:nvSpPr>
            <p:cNvPr id="18" name="직사각형 17">
              <a:extLst>
                <a:ext uri="{FF2B5EF4-FFF2-40B4-BE49-F238E27FC236}">
                  <a16:creationId xmlns:a16="http://schemas.microsoft.com/office/drawing/2014/main" id="{E22107A4-F820-3B99-9358-7CE7D3383E31}"/>
                </a:ext>
              </a:extLst>
            </p:cNvPr>
            <p:cNvSpPr/>
            <p:nvPr/>
          </p:nvSpPr>
          <p:spPr>
            <a:xfrm>
              <a:off x="5624986" y="-274700"/>
              <a:ext cx="942028" cy="1698500"/>
            </a:xfrm>
            <a:prstGeom prst="rect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사각형: 둥근 위쪽 모서리 22">
              <a:extLst>
                <a:ext uri="{FF2B5EF4-FFF2-40B4-BE49-F238E27FC236}">
                  <a16:creationId xmlns:a16="http://schemas.microsoft.com/office/drawing/2014/main" id="{D7502EDB-5EF8-4F21-13F9-A78145591A78}"/>
                </a:ext>
              </a:extLst>
            </p:cNvPr>
            <p:cNvSpPr/>
            <p:nvPr/>
          </p:nvSpPr>
          <p:spPr>
            <a:xfrm flipV="1">
              <a:off x="5624986" y="1423801"/>
              <a:ext cx="942028" cy="942028"/>
            </a:xfrm>
            <a:prstGeom prst="round2SameRect">
              <a:avLst>
                <a:gd name="adj1" fmla="val 0"/>
                <a:gd name="adj2" fmla="val 0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4405D6B2-37AD-8BD3-2674-1C872232B315}"/>
              </a:ext>
            </a:extLst>
          </p:cNvPr>
          <p:cNvSpPr txBox="1"/>
          <p:nvPr/>
        </p:nvSpPr>
        <p:spPr>
          <a:xfrm>
            <a:off x="5692565" y="1593371"/>
            <a:ext cx="502061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>
                    <a:alpha val="50000"/>
                  </a:schemeClr>
                </a:solidFill>
                <a:latin typeface="카페24 아네모네에어" pitchFamily="2" charset="-127"/>
                <a:ea typeface="카페24 아네모네에어" pitchFamily="2" charset="-127"/>
              </a:rPr>
              <a:t>0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>
                  <a:alpha val="50000"/>
                </a:schemeClr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E05C9C5-80E2-2B7F-D973-CAAE9ABD8375}"/>
              </a:ext>
            </a:extLst>
          </p:cNvPr>
          <p:cNvSpPr txBox="1"/>
          <p:nvPr/>
        </p:nvSpPr>
        <p:spPr>
          <a:xfrm>
            <a:off x="6058220" y="1593371"/>
            <a:ext cx="393056" cy="64633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3600" dirty="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1</a:t>
            </a:r>
            <a:endParaRPr lang="ko-KR" altLang="en-US" sz="360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chemeClr val="bg1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1FB41B72-34EC-7923-3AB3-BF359F8C3F3D}"/>
              </a:ext>
            </a:extLst>
          </p:cNvPr>
          <p:cNvGrpSpPr/>
          <p:nvPr/>
        </p:nvGrpSpPr>
        <p:grpSpPr>
          <a:xfrm>
            <a:off x="11383566" y="5940745"/>
            <a:ext cx="54768" cy="569116"/>
            <a:chOff x="11737182" y="289245"/>
            <a:chExt cx="54768" cy="569116"/>
          </a:xfrm>
        </p:grpSpPr>
        <p:sp>
          <p:nvSpPr>
            <p:cNvPr id="29" name="타원 28">
              <a:extLst>
                <a:ext uri="{FF2B5EF4-FFF2-40B4-BE49-F238E27FC236}">
                  <a16:creationId xmlns:a16="http://schemas.microsoft.com/office/drawing/2014/main" id="{7B939906-3EB7-9C0C-3643-F5967DA45E96}"/>
                </a:ext>
              </a:extLst>
            </p:cNvPr>
            <p:cNvSpPr/>
            <p:nvPr/>
          </p:nvSpPr>
          <p:spPr>
            <a:xfrm>
              <a:off x="11737182" y="28924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타원 29">
              <a:extLst>
                <a:ext uri="{FF2B5EF4-FFF2-40B4-BE49-F238E27FC236}">
                  <a16:creationId xmlns:a16="http://schemas.microsoft.com/office/drawing/2014/main" id="{88D3EF5B-13E3-5A34-473A-7A4A7288A37A}"/>
                </a:ext>
              </a:extLst>
            </p:cNvPr>
            <p:cNvSpPr/>
            <p:nvPr/>
          </p:nvSpPr>
          <p:spPr>
            <a:xfrm>
              <a:off x="11737182" y="458314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타원 30">
              <a:extLst>
                <a:ext uri="{FF2B5EF4-FFF2-40B4-BE49-F238E27FC236}">
                  <a16:creationId xmlns:a16="http://schemas.microsoft.com/office/drawing/2014/main" id="{839C1673-F14D-3D2A-09BC-606DE135F61B}"/>
                </a:ext>
              </a:extLst>
            </p:cNvPr>
            <p:cNvSpPr/>
            <p:nvPr/>
          </p:nvSpPr>
          <p:spPr>
            <a:xfrm>
              <a:off x="11737182" y="803595"/>
              <a:ext cx="54768" cy="54766"/>
            </a:xfrm>
            <a:prstGeom prst="ellipse">
              <a:avLst/>
            </a:prstGeom>
            <a:solidFill>
              <a:srgbClr val="002373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1394A527-B2BA-C27A-9950-280D9AAF82AD}"/>
              </a:ext>
            </a:extLst>
          </p:cNvPr>
          <p:cNvGrpSpPr/>
          <p:nvPr/>
        </p:nvGrpSpPr>
        <p:grpSpPr>
          <a:xfrm>
            <a:off x="802482" y="378145"/>
            <a:ext cx="54768" cy="569116"/>
            <a:chOff x="895351" y="378145"/>
            <a:chExt cx="54768" cy="569116"/>
          </a:xfrm>
        </p:grpSpPr>
        <p:sp>
          <p:nvSpPr>
            <p:cNvPr id="38" name="타원 37">
              <a:extLst>
                <a:ext uri="{FF2B5EF4-FFF2-40B4-BE49-F238E27FC236}">
                  <a16:creationId xmlns:a16="http://schemas.microsoft.com/office/drawing/2014/main" id="{469F53A0-9ED9-2355-198B-E4B5A93AE01A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타원 38">
              <a:extLst>
                <a:ext uri="{FF2B5EF4-FFF2-40B4-BE49-F238E27FC236}">
                  <a16:creationId xmlns:a16="http://schemas.microsoft.com/office/drawing/2014/main" id="{7BFC96DB-196C-9E0D-8018-3E9DD4AF6CEB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타원 39">
              <a:extLst>
                <a:ext uri="{FF2B5EF4-FFF2-40B4-BE49-F238E27FC236}">
                  <a16:creationId xmlns:a16="http://schemas.microsoft.com/office/drawing/2014/main" id="{9F0C89E3-A1E3-3BAB-7477-5A71C8649D88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6344474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3C606F-A3D4-7D81-CEC6-4A9F1A10E1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>
            <a:extLst>
              <a:ext uri="{FF2B5EF4-FFF2-40B4-BE49-F238E27FC236}">
                <a16:creationId xmlns:a16="http://schemas.microsoft.com/office/drawing/2014/main" id="{F62F2BCA-1477-7FFA-2CC6-DA067F8507F4}"/>
              </a:ext>
            </a:extLst>
          </p:cNvPr>
          <p:cNvSpPr txBox="1"/>
          <p:nvPr/>
        </p:nvSpPr>
        <p:spPr>
          <a:xfrm>
            <a:off x="3484387" y="711892"/>
            <a:ext cx="5223226" cy="5386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pPr algn="ctr"/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토론 및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Q&amp;A 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: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다음 주를</a:t>
            </a:r>
            <a:r>
              <a:rPr lang="en-US" altLang="ko-KR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 </a:t>
            </a:r>
            <a:r>
              <a:rPr lang="ko-KR" altLang="en-US" sz="2900" spc="-80" dirty="0">
                <a:solidFill>
                  <a:srgbClr val="072087"/>
                </a:solidFill>
                <a:effectLst/>
                <a:latin typeface="카페24 아네모네에어" pitchFamily="2" charset="-127"/>
                <a:ea typeface="카페24 아네모네에어" pitchFamily="2" charset="-127"/>
              </a:rPr>
              <a:t>위한 질문</a:t>
            </a:r>
          </a:p>
        </p:txBody>
      </p: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8C0CAE41-E83B-50EF-BD1F-652C09A8C4E9}"/>
              </a:ext>
            </a:extLst>
          </p:cNvPr>
          <p:cNvCxnSpPr>
            <a:cxnSpLocks/>
          </p:cNvCxnSpPr>
          <p:nvPr/>
        </p:nvCxnSpPr>
        <p:spPr>
          <a:xfrm>
            <a:off x="954857" y="0"/>
            <a:ext cx="2889403" cy="2889403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사각형: 잘린 한쪽 모서리 41">
            <a:extLst>
              <a:ext uri="{FF2B5EF4-FFF2-40B4-BE49-F238E27FC236}">
                <a16:creationId xmlns:a16="http://schemas.microsoft.com/office/drawing/2014/main" id="{89924406-804F-3AC7-06E5-3CA6AF0BB2EA}"/>
              </a:ext>
            </a:extLst>
          </p:cNvPr>
          <p:cNvSpPr/>
          <p:nvPr/>
        </p:nvSpPr>
        <p:spPr>
          <a:xfrm flipH="1" flipV="1">
            <a:off x="3844260" y="2899055"/>
            <a:ext cx="8347740" cy="1642840"/>
          </a:xfrm>
          <a:prstGeom prst="snip1Rect">
            <a:avLst>
              <a:gd name="adj" fmla="val 37614"/>
            </a:avLst>
          </a:prstGeom>
          <a:solidFill>
            <a:schemeClr val="bg1"/>
          </a:solidFill>
          <a:ln w="6350">
            <a:solidFill>
              <a:srgbClr val="C2CAED"/>
            </a:solidFill>
          </a:ln>
          <a:effectLst>
            <a:outerShdw blurRad="254000" dist="254000" dir="2700000" algn="tl" rotWithShape="0">
              <a:srgbClr val="041354">
                <a:alpha val="1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4AC46CF7-C38E-F32A-6D3C-2816BE5383C5}"/>
              </a:ext>
            </a:extLst>
          </p:cNvPr>
          <p:cNvGrpSpPr/>
          <p:nvPr/>
        </p:nvGrpSpPr>
        <p:grpSpPr>
          <a:xfrm>
            <a:off x="3483609" y="2529706"/>
            <a:ext cx="2698909" cy="400110"/>
            <a:chOff x="1033461" y="3920649"/>
            <a:chExt cx="2698909" cy="400110"/>
          </a:xfrm>
        </p:grpSpPr>
        <p:sp>
          <p:nvSpPr>
            <p:cNvPr id="44" name="평행 사변형 43">
              <a:extLst>
                <a:ext uri="{FF2B5EF4-FFF2-40B4-BE49-F238E27FC236}">
                  <a16:creationId xmlns:a16="http://schemas.microsoft.com/office/drawing/2014/main" id="{A4576C99-78A0-D2F3-1687-33240C921C41}"/>
                </a:ext>
              </a:extLst>
            </p:cNvPr>
            <p:cNvSpPr/>
            <p:nvPr/>
          </p:nvSpPr>
          <p:spPr>
            <a:xfrm flipH="1">
              <a:off x="1033461" y="3925253"/>
              <a:ext cx="2698909" cy="365760"/>
            </a:xfrm>
            <a:prstGeom prst="parallelogram">
              <a:avLst>
                <a:gd name="adj" fmla="val 99218"/>
              </a:avLst>
            </a:prstGeom>
            <a:solidFill>
              <a:srgbClr val="0B2EB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CF48F664-2F2E-11D3-DFBB-C25C84CB1542}"/>
                </a:ext>
              </a:extLst>
            </p:cNvPr>
            <p:cNvSpPr txBox="1"/>
            <p:nvPr/>
          </p:nvSpPr>
          <p:spPr>
            <a:xfrm>
              <a:off x="1569049" y="3920649"/>
              <a:ext cx="1696298" cy="400110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/>
              <a:r>
                <a:rPr lang="ko-KR" altLang="en-US" sz="2000" dirty="0">
                  <a:ln>
                    <a:solidFill>
                      <a:srgbClr val="1F3C67">
                        <a:alpha val="0"/>
                      </a:srgbClr>
                    </a:solidFill>
                  </a:ln>
                  <a:solidFill>
                    <a:schemeClr val="bg1"/>
                  </a:solidFill>
                  <a:latin typeface="카페24 아네모네" pitchFamily="2" charset="-127"/>
                  <a:ea typeface="카페24 아네모네" pitchFamily="2" charset="-127"/>
                </a:rPr>
                <a:t>다음 시간 안내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F7EF3F01-3B4F-BC6C-4974-46B55A97B20D}"/>
              </a:ext>
            </a:extLst>
          </p:cNvPr>
          <p:cNvSpPr txBox="1"/>
          <p:nvPr/>
        </p:nvSpPr>
        <p:spPr>
          <a:xfrm>
            <a:off x="4654443" y="3342979"/>
            <a:ext cx="5729163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latinLnBrk="0"/>
            <a:r>
              <a:rPr lang="ko-KR" altLang="en-US" sz="3200" spc="-150" dirty="0">
                <a:ln>
                  <a:solidFill>
                    <a:srgbClr val="1F3C67">
                      <a:alpha val="0"/>
                    </a:srgbClr>
                  </a:solidFill>
                </a:ln>
                <a:solidFill>
                  <a:srgbClr val="002373"/>
                </a:solidFill>
                <a:latin typeface="카페24 아네모네" pitchFamily="2" charset="-127"/>
                <a:ea typeface="카페24 아네모네" pitchFamily="2" charset="-127"/>
              </a:rPr>
              <a:t>아이디어 발상 및 확산</a:t>
            </a:r>
          </a:p>
        </p:txBody>
      </p:sp>
      <p:cxnSp>
        <p:nvCxnSpPr>
          <p:cNvPr id="51" name="직선 연결선 50">
            <a:extLst>
              <a:ext uri="{FF2B5EF4-FFF2-40B4-BE49-F238E27FC236}">
                <a16:creationId xmlns:a16="http://schemas.microsoft.com/office/drawing/2014/main" id="{07DF8FFD-1CFF-3C6D-398E-A471BDDFE82F}"/>
              </a:ext>
            </a:extLst>
          </p:cNvPr>
          <p:cNvCxnSpPr>
            <a:cxnSpLocks/>
          </p:cNvCxnSpPr>
          <p:nvPr/>
        </p:nvCxnSpPr>
        <p:spPr>
          <a:xfrm>
            <a:off x="4466238" y="4541895"/>
            <a:ext cx="2316105" cy="2316105"/>
          </a:xfrm>
          <a:prstGeom prst="line">
            <a:avLst/>
          </a:prstGeom>
          <a:ln w="6350">
            <a:solidFill>
              <a:srgbClr val="1F3C67">
                <a:alpha val="25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F12642D-369F-711F-6745-F674A8DD171C}"/>
              </a:ext>
            </a:extLst>
          </p:cNvPr>
          <p:cNvGrpSpPr/>
          <p:nvPr/>
        </p:nvGrpSpPr>
        <p:grpSpPr>
          <a:xfrm rot="5400000" flipH="1">
            <a:off x="5353050" y="5978845"/>
            <a:ext cx="54768" cy="569116"/>
            <a:chOff x="895351" y="378145"/>
            <a:chExt cx="54768" cy="569116"/>
          </a:xfrm>
        </p:grpSpPr>
        <p:sp>
          <p:nvSpPr>
            <p:cNvPr id="59" name="타원 58">
              <a:extLst>
                <a:ext uri="{FF2B5EF4-FFF2-40B4-BE49-F238E27FC236}">
                  <a16:creationId xmlns:a16="http://schemas.microsoft.com/office/drawing/2014/main" id="{51133F7C-EB19-4EB1-32ED-AA393DBD0710}"/>
                </a:ext>
              </a:extLst>
            </p:cNvPr>
            <p:cNvSpPr/>
            <p:nvPr/>
          </p:nvSpPr>
          <p:spPr>
            <a:xfrm>
              <a:off x="895351" y="37814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0" name="타원 59">
              <a:extLst>
                <a:ext uri="{FF2B5EF4-FFF2-40B4-BE49-F238E27FC236}">
                  <a16:creationId xmlns:a16="http://schemas.microsoft.com/office/drawing/2014/main" id="{9EC117A5-02CA-574C-E373-01E7993AC450}"/>
                </a:ext>
              </a:extLst>
            </p:cNvPr>
            <p:cNvSpPr/>
            <p:nvPr/>
          </p:nvSpPr>
          <p:spPr>
            <a:xfrm>
              <a:off x="895351" y="547214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61" name="타원 60">
              <a:extLst>
                <a:ext uri="{FF2B5EF4-FFF2-40B4-BE49-F238E27FC236}">
                  <a16:creationId xmlns:a16="http://schemas.microsoft.com/office/drawing/2014/main" id="{B5ED3E8F-A698-18A6-DDE7-CBC47A91089E}"/>
                </a:ext>
              </a:extLst>
            </p:cNvPr>
            <p:cNvSpPr/>
            <p:nvPr/>
          </p:nvSpPr>
          <p:spPr>
            <a:xfrm>
              <a:off x="895351" y="892495"/>
              <a:ext cx="54768" cy="54766"/>
            </a:xfrm>
            <a:prstGeom prst="ellipse">
              <a:avLst/>
            </a:prstGeom>
            <a:solidFill>
              <a:srgbClr val="002373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E6F1DAA-281C-2F7D-F33A-0DB34ED14771}"/>
              </a:ext>
            </a:extLst>
          </p:cNvPr>
          <p:cNvGrpSpPr/>
          <p:nvPr/>
        </p:nvGrpSpPr>
        <p:grpSpPr>
          <a:xfrm>
            <a:off x="7936276" y="5424807"/>
            <a:ext cx="473870" cy="473870"/>
            <a:chOff x="1150573" y="5434333"/>
            <a:chExt cx="473870" cy="473870"/>
          </a:xfrm>
        </p:grpSpPr>
        <p:sp>
          <p:nvSpPr>
            <p:cNvPr id="63" name="타원 62">
              <a:extLst>
                <a:ext uri="{FF2B5EF4-FFF2-40B4-BE49-F238E27FC236}">
                  <a16:creationId xmlns:a16="http://schemas.microsoft.com/office/drawing/2014/main" id="{BB0FDD4F-E718-F03F-4222-BD9A7AE0A10D}"/>
                </a:ext>
              </a:extLst>
            </p:cNvPr>
            <p:cNvSpPr/>
            <p:nvPr/>
          </p:nvSpPr>
          <p:spPr>
            <a:xfrm>
              <a:off x="115057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4" name="그림 63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17F8A68D-03E2-C33D-208D-49261CF036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71574" y="5480051"/>
              <a:ext cx="441325" cy="387350"/>
            </a:xfrm>
            <a:prstGeom prst="rect">
              <a:avLst/>
            </a:prstGeom>
          </p:spPr>
        </p:pic>
      </p:grpSp>
      <p:grpSp>
        <p:nvGrpSpPr>
          <p:cNvPr id="65" name="그룹 64">
            <a:extLst>
              <a:ext uri="{FF2B5EF4-FFF2-40B4-BE49-F238E27FC236}">
                <a16:creationId xmlns:a16="http://schemas.microsoft.com/office/drawing/2014/main" id="{C9EA10F1-DBD6-5C2A-865A-9AE53B733588}"/>
              </a:ext>
            </a:extLst>
          </p:cNvPr>
          <p:cNvGrpSpPr/>
          <p:nvPr/>
        </p:nvGrpSpPr>
        <p:grpSpPr>
          <a:xfrm>
            <a:off x="8594096" y="5424807"/>
            <a:ext cx="473870" cy="473870"/>
            <a:chOff x="1808393" y="5434333"/>
            <a:chExt cx="473870" cy="473870"/>
          </a:xfrm>
        </p:grpSpPr>
        <p:sp>
          <p:nvSpPr>
            <p:cNvPr id="66" name="타원 65">
              <a:extLst>
                <a:ext uri="{FF2B5EF4-FFF2-40B4-BE49-F238E27FC236}">
                  <a16:creationId xmlns:a16="http://schemas.microsoft.com/office/drawing/2014/main" id="{1D031BC7-3297-00C8-3923-81D74F965CEA}"/>
                </a:ext>
              </a:extLst>
            </p:cNvPr>
            <p:cNvSpPr/>
            <p:nvPr/>
          </p:nvSpPr>
          <p:spPr>
            <a:xfrm>
              <a:off x="180839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67" name="그림 66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3AA4FD80-4E47-1FDC-7346-31D5B533D0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860550" y="5499099"/>
              <a:ext cx="358775" cy="368301"/>
            </a:xfrm>
            <a:prstGeom prst="rect">
              <a:avLst/>
            </a:prstGeom>
          </p:spPr>
        </p:pic>
      </p:grpSp>
      <p:grpSp>
        <p:nvGrpSpPr>
          <p:cNvPr id="68" name="그룹 67">
            <a:extLst>
              <a:ext uri="{FF2B5EF4-FFF2-40B4-BE49-F238E27FC236}">
                <a16:creationId xmlns:a16="http://schemas.microsoft.com/office/drawing/2014/main" id="{1D350994-055D-9529-729E-F2CF2FD0545C}"/>
              </a:ext>
            </a:extLst>
          </p:cNvPr>
          <p:cNvGrpSpPr/>
          <p:nvPr/>
        </p:nvGrpSpPr>
        <p:grpSpPr>
          <a:xfrm>
            <a:off x="9251916" y="5424807"/>
            <a:ext cx="473870" cy="473870"/>
            <a:chOff x="2466213" y="5434333"/>
            <a:chExt cx="473870" cy="473870"/>
          </a:xfrm>
        </p:grpSpPr>
        <p:sp>
          <p:nvSpPr>
            <p:cNvPr id="69" name="타원 68">
              <a:extLst>
                <a:ext uri="{FF2B5EF4-FFF2-40B4-BE49-F238E27FC236}">
                  <a16:creationId xmlns:a16="http://schemas.microsoft.com/office/drawing/2014/main" id="{6230B3C0-E300-9F24-6606-5390D5670116}"/>
                </a:ext>
              </a:extLst>
            </p:cNvPr>
            <p:cNvSpPr/>
            <p:nvPr/>
          </p:nvSpPr>
          <p:spPr>
            <a:xfrm>
              <a:off x="246621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0" name="그림 69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6BB747F2-B149-3C2B-2DC8-046511CD2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505074" y="5480051"/>
              <a:ext cx="412751" cy="387350"/>
            </a:xfrm>
            <a:prstGeom prst="rect">
              <a:avLst/>
            </a:prstGeom>
          </p:spPr>
        </p:pic>
      </p:grpSp>
      <p:grpSp>
        <p:nvGrpSpPr>
          <p:cNvPr id="71" name="그룹 70">
            <a:extLst>
              <a:ext uri="{FF2B5EF4-FFF2-40B4-BE49-F238E27FC236}">
                <a16:creationId xmlns:a16="http://schemas.microsoft.com/office/drawing/2014/main" id="{2C4D5713-1BA7-3C21-619B-785CC0421EF0}"/>
              </a:ext>
            </a:extLst>
          </p:cNvPr>
          <p:cNvGrpSpPr/>
          <p:nvPr/>
        </p:nvGrpSpPr>
        <p:grpSpPr>
          <a:xfrm>
            <a:off x="9909736" y="5424807"/>
            <a:ext cx="473870" cy="473870"/>
            <a:chOff x="3124033" y="5434333"/>
            <a:chExt cx="473870" cy="473870"/>
          </a:xfrm>
        </p:grpSpPr>
        <p:sp>
          <p:nvSpPr>
            <p:cNvPr id="72" name="타원 71">
              <a:extLst>
                <a:ext uri="{FF2B5EF4-FFF2-40B4-BE49-F238E27FC236}">
                  <a16:creationId xmlns:a16="http://schemas.microsoft.com/office/drawing/2014/main" id="{E4AD3708-E8F3-0D0F-253A-C248B55CD70C}"/>
                </a:ext>
              </a:extLst>
            </p:cNvPr>
            <p:cNvSpPr/>
            <p:nvPr/>
          </p:nvSpPr>
          <p:spPr>
            <a:xfrm>
              <a:off x="3124033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3" name="그림 72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ED14013F-D31E-61FB-ECCA-AE0709854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200400" y="5480051"/>
              <a:ext cx="339725" cy="387350"/>
            </a:xfrm>
            <a:prstGeom prst="rect">
              <a:avLst/>
            </a:prstGeom>
          </p:spPr>
        </p:pic>
      </p:grpSp>
      <p:grpSp>
        <p:nvGrpSpPr>
          <p:cNvPr id="74" name="그룹 73">
            <a:extLst>
              <a:ext uri="{FF2B5EF4-FFF2-40B4-BE49-F238E27FC236}">
                <a16:creationId xmlns:a16="http://schemas.microsoft.com/office/drawing/2014/main" id="{07F5D830-C2CF-C520-3958-535A4281B4FB}"/>
              </a:ext>
            </a:extLst>
          </p:cNvPr>
          <p:cNvGrpSpPr/>
          <p:nvPr/>
        </p:nvGrpSpPr>
        <p:grpSpPr>
          <a:xfrm>
            <a:off x="10567557" y="5424807"/>
            <a:ext cx="473870" cy="473870"/>
            <a:chOff x="3781854" y="5434333"/>
            <a:chExt cx="473870" cy="473870"/>
          </a:xfrm>
        </p:grpSpPr>
        <p:sp>
          <p:nvSpPr>
            <p:cNvPr id="75" name="타원 74">
              <a:extLst>
                <a:ext uri="{FF2B5EF4-FFF2-40B4-BE49-F238E27FC236}">
                  <a16:creationId xmlns:a16="http://schemas.microsoft.com/office/drawing/2014/main" id="{14483898-55C4-251D-C48E-45227445D0D0}"/>
                </a:ext>
              </a:extLst>
            </p:cNvPr>
            <p:cNvSpPr/>
            <p:nvPr/>
          </p:nvSpPr>
          <p:spPr>
            <a:xfrm>
              <a:off x="3781854" y="5434333"/>
              <a:ext cx="473870" cy="473870"/>
            </a:xfrm>
            <a:prstGeom prst="ellipse">
              <a:avLst/>
            </a:prstGeom>
            <a:solidFill>
              <a:srgbClr val="0B2EB7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76" name="그림 75" descr="스크린샷, 제어판, 밤, 게이지이(가) 표시된 사진&#10;&#10;AI 생성 콘텐츠는 정확하지 않을 수 있습니다.">
              <a:extLst>
                <a:ext uri="{FF2B5EF4-FFF2-40B4-BE49-F238E27FC236}">
                  <a16:creationId xmlns:a16="http://schemas.microsoft.com/office/drawing/2014/main" id="{F9EE5D50-D6C2-6524-101A-11D960D2A7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863974" y="5480051"/>
              <a:ext cx="390525" cy="387350"/>
            </a:xfrm>
            <a:prstGeom prst="rect">
              <a:avLst/>
            </a:prstGeom>
          </p:spPr>
        </p:pic>
      </p:grp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30CAA625-8CE8-4BDC-53BF-6C238D111AD6}"/>
              </a:ext>
            </a:extLst>
          </p:cNvPr>
          <p:cNvCxnSpPr/>
          <p:nvPr/>
        </p:nvCxnSpPr>
        <p:spPr>
          <a:xfrm flipH="1" flipV="1">
            <a:off x="0" y="53695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직선 연결선 77">
            <a:extLst>
              <a:ext uri="{FF2B5EF4-FFF2-40B4-BE49-F238E27FC236}">
                <a16:creationId xmlns:a16="http://schemas.microsoft.com/office/drawing/2014/main" id="{FE396D29-2DEB-7ACA-C2DF-12CCC31106B7}"/>
              </a:ext>
            </a:extLst>
          </p:cNvPr>
          <p:cNvCxnSpPr/>
          <p:nvPr/>
        </p:nvCxnSpPr>
        <p:spPr>
          <a:xfrm flipH="1" flipV="1">
            <a:off x="0" y="5941085"/>
            <a:ext cx="12192000" cy="0"/>
          </a:xfrm>
          <a:prstGeom prst="line">
            <a:avLst/>
          </a:prstGeom>
          <a:ln w="6350">
            <a:solidFill>
              <a:srgbClr val="1F3C67">
                <a:alpha val="20000"/>
              </a:srgb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82035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9E55B3EA-EF32-9675-FD10-6A6D5DAAB04B}"/>
              </a:ext>
            </a:extLst>
          </p:cNvPr>
          <p:cNvSpPr txBox="1"/>
          <p:nvPr/>
        </p:nvSpPr>
        <p:spPr>
          <a:xfrm>
            <a:off x="778495" y="673792"/>
            <a:ext cx="56105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선택의 전략적 사고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진단과 처방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FDF469-C2E8-289A-8307-32263A3C7F76}"/>
              </a:ext>
            </a:extLst>
          </p:cNvPr>
          <p:cNvSpPr txBox="1"/>
          <p:nvPr/>
        </p:nvSpPr>
        <p:spPr>
          <a:xfrm>
            <a:off x="1134095" y="1593928"/>
            <a:ext cx="26824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대상별 맞춤 전략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31738A90-EF42-1ACF-5DB7-8556CB6137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996C1DC-2409-2296-CF17-BB0CCC312B70}"/>
              </a:ext>
            </a:extLst>
          </p:cNvPr>
          <p:cNvSpPr txBox="1"/>
          <p:nvPr/>
        </p:nvSpPr>
        <p:spPr>
          <a:xfrm flipH="1">
            <a:off x="3436250" y="5697938"/>
            <a:ext cx="5334370" cy="571286"/>
          </a:xfrm>
          <a:prstGeom prst="roundRect">
            <a:avLst>
              <a:gd name="adj" fmla="val 50000"/>
            </a:avLst>
          </a:prstGeom>
          <a:gradFill>
            <a:gsLst>
              <a:gs pos="39000">
                <a:srgbClr val="0B2EB7"/>
              </a:gs>
              <a:gs pos="100000">
                <a:srgbClr val="9A5CC8"/>
              </a:gs>
            </a:gsLst>
            <a:lin ang="2700000" scaled="0"/>
          </a:gradFill>
          <a:ln>
            <a:noFill/>
          </a:ln>
        </p:spPr>
        <p:txBody>
          <a:bodyPr wrap="square" lIns="0" tIns="0" rIns="0" bIns="0" rtlCol="0" anchor="t">
            <a:spAutoFit/>
          </a:bodyPr>
          <a:lstStyle/>
          <a:p>
            <a:pPr algn="ctr" latinLnBrk="0">
              <a:lnSpc>
                <a:spcPct val="110000"/>
              </a:lnSpc>
            </a:pPr>
            <a:r>
              <a:rPr lang="ko-KR" altLang="en-US" sz="2400" spc="-80">
                <a:ln>
                  <a:solidFill>
                    <a:schemeClr val="accent1">
                      <a:alpha val="0"/>
                    </a:schemeClr>
                  </a:solidFill>
                </a:ln>
                <a:solidFill>
                  <a:schemeClr val="bg1"/>
                </a:solidFill>
                <a:latin typeface="카페24 아네모네" pitchFamily="2" charset="-127"/>
                <a:ea typeface="카페24 아네모네" pitchFamily="2" charset="-127"/>
              </a:rPr>
              <a:t>문제의 핵심 원인이 무엇인지 진단하기</a:t>
            </a:r>
            <a:endParaRPr lang="en-US" altLang="ko-KR" sz="2400" spc="-80" dirty="0">
              <a:ln>
                <a:solidFill>
                  <a:schemeClr val="accent1">
                    <a:alpha val="0"/>
                  </a:schemeClr>
                </a:solidFill>
              </a:ln>
              <a:solidFill>
                <a:srgbClr val="FFFF00"/>
              </a:solidFill>
              <a:latin typeface="카페24 아네모네" pitchFamily="2" charset="-127"/>
              <a:ea typeface="카페24 아네모네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07606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FABF31-E567-9CA0-2F95-43448E6498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FEC3883B-B727-36A5-D18D-56C0914C9E37}"/>
              </a:ext>
            </a:extLst>
          </p:cNvPr>
          <p:cNvSpPr txBox="1"/>
          <p:nvPr/>
        </p:nvSpPr>
        <p:spPr>
          <a:xfrm>
            <a:off x="778495" y="673792"/>
            <a:ext cx="56105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선택의 전략적 사고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진단과 처방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7E70D9-5BF1-7035-FD1A-F87A879786C4}"/>
              </a:ext>
            </a:extLst>
          </p:cNvPr>
          <p:cNvSpPr txBox="1"/>
          <p:nvPr/>
        </p:nvSpPr>
        <p:spPr>
          <a:xfrm>
            <a:off x="1134095" y="1593928"/>
            <a:ext cx="26824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대상별 맞춤 전략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B023AD26-BBD4-0C90-EF17-AE0E0B981C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C4530F3D-7A12-AC74-C5B6-5B37A5D0D1DF}"/>
              </a:ext>
            </a:extLst>
          </p:cNvPr>
          <p:cNvGrpSpPr/>
          <p:nvPr/>
        </p:nvGrpSpPr>
        <p:grpSpPr>
          <a:xfrm>
            <a:off x="3916832" y="2040204"/>
            <a:ext cx="4955246" cy="630942"/>
            <a:chOff x="4374206" y="2798058"/>
            <a:chExt cx="4955246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15E0801-BA8A-3D5E-AC3C-6796FC192D51}"/>
                </a:ext>
              </a:extLst>
            </p:cNvPr>
            <p:cNvSpPr txBox="1"/>
            <p:nvPr/>
          </p:nvSpPr>
          <p:spPr>
            <a:xfrm>
              <a:off x="4943315" y="2798058"/>
              <a:ext cx="4386137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원인이 ‘정보 </a:t>
              </a:r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부족’일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때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6608AA58-D0BD-524C-8074-9958AB390987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132BB442-86B0-880F-330C-6D0964C0EBC2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34BB4D32-7426-4FF2-08EF-5F4471B225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D732EFD-634C-A55E-FED6-E8265D9379BC}"/>
              </a:ext>
            </a:extLst>
          </p:cNvPr>
          <p:cNvSpPr txBox="1"/>
          <p:nvPr/>
        </p:nvSpPr>
        <p:spPr>
          <a:xfrm>
            <a:off x="4908452" y="2812039"/>
            <a:ext cx="4807048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정보</a:t>
            </a:r>
            <a:r>
              <a:rPr lang="en-US" altLang="ko-KR" sz="24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(Nodality) </a:t>
            </a:r>
            <a:r>
              <a:rPr lang="ko-KR" altLang="en-US" sz="24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수단 활용</a:t>
            </a:r>
          </a:p>
        </p:txBody>
      </p:sp>
      <p:grpSp>
        <p:nvGrpSpPr>
          <p:cNvPr id="11" name="그룹 10">
            <a:extLst>
              <a:ext uri="{FF2B5EF4-FFF2-40B4-BE49-F238E27FC236}">
                <a16:creationId xmlns:a16="http://schemas.microsoft.com/office/drawing/2014/main" id="{3E70B723-5449-532E-7517-D6A5FCF66794}"/>
              </a:ext>
            </a:extLst>
          </p:cNvPr>
          <p:cNvGrpSpPr/>
          <p:nvPr/>
        </p:nvGrpSpPr>
        <p:grpSpPr>
          <a:xfrm>
            <a:off x="4162068" y="3545115"/>
            <a:ext cx="6976020" cy="463460"/>
            <a:chOff x="3965516" y="3562595"/>
            <a:chExt cx="6976020" cy="463460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DB7130D-3699-EC96-F964-BE547C141D14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시민들이 ‘몰라서’ 잘못된 행동을 하는 경우</a:t>
              </a:r>
            </a:p>
          </p:txBody>
        </p:sp>
        <p:grpSp>
          <p:nvGrpSpPr>
            <p:cNvPr id="13" name="그룹 12">
              <a:extLst>
                <a:ext uri="{FF2B5EF4-FFF2-40B4-BE49-F238E27FC236}">
                  <a16:creationId xmlns:a16="http://schemas.microsoft.com/office/drawing/2014/main" id="{24DC55AA-40BD-2618-239A-68BCE9F301AD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4" name="원호 13">
                <a:extLst>
                  <a:ext uri="{FF2B5EF4-FFF2-40B4-BE49-F238E27FC236}">
                    <a16:creationId xmlns:a16="http://schemas.microsoft.com/office/drawing/2014/main" id="{622C9949-7769-CC10-3D30-2162C09C8896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5" name="자유형: 도형 14">
                <a:extLst>
                  <a:ext uri="{FF2B5EF4-FFF2-40B4-BE49-F238E27FC236}">
                    <a16:creationId xmlns:a16="http://schemas.microsoft.com/office/drawing/2014/main" id="{11CC99E7-9365-443C-654B-5776CDCD1CC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1934F669-8C22-77EF-2F1D-EF25520354CF}"/>
              </a:ext>
            </a:extLst>
          </p:cNvPr>
          <p:cNvGrpSpPr/>
          <p:nvPr/>
        </p:nvGrpSpPr>
        <p:grpSpPr>
          <a:xfrm>
            <a:off x="4162068" y="4166942"/>
            <a:ext cx="6976020" cy="463460"/>
            <a:chOff x="3965516" y="3562595"/>
            <a:chExt cx="6976020" cy="463460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FA599FE-CFA4-8E0E-4D28-A7559B98C92D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올바른 손 씻기 방법을 몰라 감염병이 확산되는 상황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753DB7BE-D585-6767-3EED-851A50065266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19" name="원호 18">
                <a:extLst>
                  <a:ext uri="{FF2B5EF4-FFF2-40B4-BE49-F238E27FC236}">
                    <a16:creationId xmlns:a16="http://schemas.microsoft.com/office/drawing/2014/main" id="{5F4BE170-9035-A53B-434D-115804E08AC2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0" name="자유형: 도형 19">
                <a:extLst>
                  <a:ext uri="{FF2B5EF4-FFF2-40B4-BE49-F238E27FC236}">
                    <a16:creationId xmlns:a16="http://schemas.microsoft.com/office/drawing/2014/main" id="{178AB5A3-9B59-FBA7-B807-29EF78489E5B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FAE39C55-3319-15B7-9FA5-1E3C75ABD63F}"/>
              </a:ext>
            </a:extLst>
          </p:cNvPr>
          <p:cNvGrpSpPr/>
          <p:nvPr/>
        </p:nvGrpSpPr>
        <p:grpSpPr>
          <a:xfrm>
            <a:off x="4162068" y="4788770"/>
            <a:ext cx="6976020" cy="463460"/>
            <a:chOff x="3965516" y="3562595"/>
            <a:chExt cx="6976020" cy="46346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AB71954-1F33-E1E3-63CB-585525278448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교육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·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홍보 캠페인으로 올바른 정보를 제공</a:t>
              </a:r>
            </a:p>
          </p:txBody>
        </p:sp>
        <p:grpSp>
          <p:nvGrpSpPr>
            <p:cNvPr id="23" name="그룹 22">
              <a:extLst>
                <a:ext uri="{FF2B5EF4-FFF2-40B4-BE49-F238E27FC236}">
                  <a16:creationId xmlns:a16="http://schemas.microsoft.com/office/drawing/2014/main" id="{13016F0A-3585-C05E-7357-B06C9CBB3518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4" name="원호 23">
                <a:extLst>
                  <a:ext uri="{FF2B5EF4-FFF2-40B4-BE49-F238E27FC236}">
                    <a16:creationId xmlns:a16="http://schemas.microsoft.com/office/drawing/2014/main" id="{5281B5FD-F560-7798-E619-3F3E13D6FD80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5" name="자유형: 도형 24">
                <a:extLst>
                  <a:ext uri="{FF2B5EF4-FFF2-40B4-BE49-F238E27FC236}">
                    <a16:creationId xmlns:a16="http://schemas.microsoft.com/office/drawing/2014/main" id="{B86787DB-5380-7336-CF37-44687FDD5737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7643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DC3BA1-7A1B-3AF3-5BF7-89CCF63445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Box 100">
            <a:extLst>
              <a:ext uri="{FF2B5EF4-FFF2-40B4-BE49-F238E27FC236}">
                <a16:creationId xmlns:a16="http://schemas.microsoft.com/office/drawing/2014/main" id="{D8BA280F-2D6E-FD18-BE78-B2EC77908619}"/>
              </a:ext>
            </a:extLst>
          </p:cNvPr>
          <p:cNvSpPr txBox="1"/>
          <p:nvPr/>
        </p:nvSpPr>
        <p:spPr>
          <a:xfrm>
            <a:off x="778495" y="673792"/>
            <a:ext cx="5610510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정책수단 선택의 전략적 사고</a:t>
            </a:r>
            <a:r>
              <a:rPr lang="en-US" altLang="ko-KR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: </a:t>
            </a:r>
            <a:r>
              <a:rPr lang="ko-KR" altLang="en-US" sz="26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진단과 처방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4CAEE12-D42B-F63B-A9F6-B6909174159E}"/>
              </a:ext>
            </a:extLst>
          </p:cNvPr>
          <p:cNvSpPr txBox="1"/>
          <p:nvPr/>
        </p:nvSpPr>
        <p:spPr>
          <a:xfrm>
            <a:off x="1134095" y="1593928"/>
            <a:ext cx="2682466" cy="4462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ko-KR"/>
            </a:defPPr>
            <a:lvl1pPr>
              <a:defRPr sz="3500">
                <a:ln>
                  <a:solidFill>
                    <a:schemeClr val="accent1">
                      <a:alpha val="0"/>
                    </a:schemeClr>
                  </a:solidFill>
                </a:ln>
                <a:gradFill>
                  <a:gsLst>
                    <a:gs pos="0">
                      <a:srgbClr val="2F91D1"/>
                    </a:gs>
                    <a:gs pos="50500">
                      <a:srgbClr val="379FB9"/>
                    </a:gs>
                    <a:gs pos="100000">
                      <a:srgbClr val="30B085"/>
                    </a:gs>
                  </a:gsLst>
                  <a:lin ang="0" scaled="0"/>
                </a:gradFill>
                <a:effectLst>
                  <a:outerShdw dist="63500" dir="2700000" algn="tl" rotWithShape="0">
                    <a:schemeClr val="bg1"/>
                  </a:outerShdw>
                </a:effectLst>
                <a:latin typeface="여기어때 잘난체" panose="020B0600000101010101" pitchFamily="50" charset="-127"/>
                <a:ea typeface="여기어때 잘난체" panose="020B0600000101010101" pitchFamily="50" charset="-127"/>
              </a:defRPr>
            </a:lvl1pPr>
          </a:lstStyle>
          <a:p>
            <a:r>
              <a:rPr lang="ko-KR" altLang="en-US" sz="2300" spc="-80" dirty="0">
                <a:solidFill>
                  <a:srgbClr val="072087"/>
                </a:solidFill>
                <a:effectLst/>
                <a:latin typeface="카페24 아네모네" pitchFamily="2" charset="-127"/>
                <a:ea typeface="카페24 아네모네" pitchFamily="2" charset="-127"/>
              </a:rPr>
              <a:t>정책 대상별 맞춤 전략</a:t>
            </a:r>
          </a:p>
        </p:txBody>
      </p:sp>
      <p:pic>
        <p:nvPicPr>
          <p:cNvPr id="8" name="그림 7" descr="스크린샷, 만화 영화, 그래픽, 그래픽 디자인이(가) 표시된 사진&#10;&#10;AI 생성 콘텐츠는 정확하지 않을 수 있습니다.">
            <a:extLst>
              <a:ext uri="{FF2B5EF4-FFF2-40B4-BE49-F238E27FC236}">
                <a16:creationId xmlns:a16="http://schemas.microsoft.com/office/drawing/2014/main" id="{5E3A6BCE-9B15-F651-C02B-4677542728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0660" y="1628774"/>
            <a:ext cx="389529" cy="307295"/>
          </a:xfrm>
          <a:prstGeom prst="rect">
            <a:avLst/>
          </a:prstGeom>
        </p:spPr>
      </p:pic>
      <p:grpSp>
        <p:nvGrpSpPr>
          <p:cNvPr id="3" name="그룹 2">
            <a:extLst>
              <a:ext uri="{FF2B5EF4-FFF2-40B4-BE49-F238E27FC236}">
                <a16:creationId xmlns:a16="http://schemas.microsoft.com/office/drawing/2014/main" id="{FE014CD1-03F4-EB8D-8F02-37890E7AC764}"/>
              </a:ext>
            </a:extLst>
          </p:cNvPr>
          <p:cNvGrpSpPr/>
          <p:nvPr/>
        </p:nvGrpSpPr>
        <p:grpSpPr>
          <a:xfrm>
            <a:off x="3916832" y="2040204"/>
            <a:ext cx="5017763" cy="630942"/>
            <a:chOff x="4374206" y="2798058"/>
            <a:chExt cx="5017763" cy="630942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F123450B-5482-7A56-BD35-5C7EB4BB16A9}"/>
                </a:ext>
              </a:extLst>
            </p:cNvPr>
            <p:cNvSpPr txBox="1"/>
            <p:nvPr/>
          </p:nvSpPr>
          <p:spPr>
            <a:xfrm>
              <a:off x="4943315" y="2798058"/>
              <a:ext cx="4448654" cy="6309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ko-KR"/>
              </a:defPPr>
              <a:lvl1pPr>
                <a:defRPr sz="3500">
                  <a:ln>
                    <a:solidFill>
                      <a:schemeClr val="accent1">
                        <a:alpha val="0"/>
                      </a:schemeClr>
                    </a:solidFill>
                  </a:ln>
                  <a:gradFill>
                    <a:gsLst>
                      <a:gs pos="0">
                        <a:srgbClr val="2F91D1"/>
                      </a:gs>
                      <a:gs pos="50500">
                        <a:srgbClr val="379FB9"/>
                      </a:gs>
                      <a:gs pos="100000">
                        <a:srgbClr val="30B085"/>
                      </a:gs>
                    </a:gsLst>
                    <a:lin ang="0" scaled="0"/>
                  </a:gradFill>
                  <a:effectLst>
                    <a:outerShdw dist="63500" dir="2700000" algn="tl" rotWithShape="0">
                      <a:schemeClr val="bg1"/>
                    </a:outerShdw>
                  </a:effectLst>
                  <a:latin typeface="여기어때 잘난체" panose="020B0600000101010101" pitchFamily="50" charset="-127"/>
                  <a:ea typeface="여기어때 잘난체" panose="020B0600000101010101" pitchFamily="50" charset="-127"/>
                </a:defRPr>
              </a:lvl1pPr>
            </a:lstStyle>
            <a:p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원인이 ‘시장 </a:t>
              </a:r>
              <a:r>
                <a:rPr lang="ko-KR" altLang="en-US" dirty="0" err="1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실패’일</a:t>
              </a:r>
              <a:r>
                <a:rPr lang="ko-KR" altLang="en-US" dirty="0">
                  <a:solidFill>
                    <a:srgbClr val="072087"/>
                  </a:solidFill>
                  <a:effectLst/>
                  <a:latin typeface="카페24 아네모네" pitchFamily="2" charset="-127"/>
                  <a:ea typeface="카페24 아네모네" pitchFamily="2" charset="-127"/>
                </a:rPr>
                <a:t> 때</a:t>
              </a:r>
            </a:p>
          </p:txBody>
        </p:sp>
        <p:grpSp>
          <p:nvGrpSpPr>
            <p:cNvPr id="5" name="그룹 4">
              <a:extLst>
                <a:ext uri="{FF2B5EF4-FFF2-40B4-BE49-F238E27FC236}">
                  <a16:creationId xmlns:a16="http://schemas.microsoft.com/office/drawing/2014/main" id="{1C556C73-03B2-07BF-64D6-34754DC2B40E}"/>
                </a:ext>
              </a:extLst>
            </p:cNvPr>
            <p:cNvGrpSpPr/>
            <p:nvPr/>
          </p:nvGrpSpPr>
          <p:grpSpPr>
            <a:xfrm>
              <a:off x="4374206" y="2876594"/>
              <a:ext cx="473870" cy="473870"/>
              <a:chOff x="2466213" y="5434333"/>
              <a:chExt cx="473870" cy="473870"/>
            </a:xfrm>
          </p:grpSpPr>
          <p:sp>
            <p:nvSpPr>
              <p:cNvPr id="6" name="타원 5">
                <a:extLst>
                  <a:ext uri="{FF2B5EF4-FFF2-40B4-BE49-F238E27FC236}">
                    <a16:creationId xmlns:a16="http://schemas.microsoft.com/office/drawing/2014/main" id="{5A8A0A56-A650-D2E6-2848-627E2D445A0C}"/>
                  </a:ext>
                </a:extLst>
              </p:cNvPr>
              <p:cNvSpPr/>
              <p:nvPr/>
            </p:nvSpPr>
            <p:spPr>
              <a:xfrm>
                <a:off x="2466213" y="5434333"/>
                <a:ext cx="473870" cy="473870"/>
              </a:xfrm>
              <a:prstGeom prst="ellipse">
                <a:avLst/>
              </a:prstGeom>
              <a:solidFill>
                <a:srgbClr val="0B2EB7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pic>
            <p:nvPicPr>
              <p:cNvPr id="9" name="그림 8" descr="스크린샷, 제어판, 밤, 게이지이(가) 표시된 사진&#10;&#10;AI 생성 콘텐츠는 정확하지 않을 수 있습니다.">
                <a:extLst>
                  <a:ext uri="{FF2B5EF4-FFF2-40B4-BE49-F238E27FC236}">
                    <a16:creationId xmlns:a16="http://schemas.microsoft.com/office/drawing/2014/main" id="{BA6F29F0-55BC-5459-CB49-81E137750B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>
              <a:xfrm>
                <a:off x="2505074" y="5480051"/>
                <a:ext cx="412751" cy="387350"/>
              </a:xfrm>
              <a:prstGeom prst="rect">
                <a:avLst/>
              </a:prstGeom>
            </p:spPr>
          </p:pic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86F260E7-4C84-817F-B8E1-230044D4EB7F}"/>
              </a:ext>
            </a:extLst>
          </p:cNvPr>
          <p:cNvSpPr txBox="1"/>
          <p:nvPr/>
        </p:nvSpPr>
        <p:spPr>
          <a:xfrm>
            <a:off x="4413152" y="2812039"/>
            <a:ext cx="6887308" cy="61696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gradFill>
              <a:gsLst>
                <a:gs pos="0">
                  <a:srgbClr val="0B2EB7"/>
                </a:gs>
                <a:gs pos="100000">
                  <a:srgbClr val="9A5CC8"/>
                </a:gs>
              </a:gsLst>
              <a:lin ang="5400000" scaled="1"/>
            </a:gradFill>
          </a:ln>
        </p:spPr>
        <p:txBody>
          <a:bodyPr wrap="none" lIns="0" tIns="0" rIns="0" bIns="0" rtlCol="0" anchor="ctr">
            <a:noAutofit/>
          </a:bodyPr>
          <a:lstStyle/>
          <a:p>
            <a:pPr algn="ctr">
              <a:lnSpc>
                <a:spcPct val="110000"/>
              </a:lnSpc>
            </a:pPr>
            <a:r>
              <a:rPr lang="ko-KR" altLang="en-US" sz="24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권위</a:t>
            </a:r>
            <a:r>
              <a:rPr lang="en-US" altLang="ko-KR" sz="24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pt-BR" altLang="ko-KR" sz="24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Authority) </a:t>
            </a:r>
            <a:r>
              <a:rPr lang="ko-KR" altLang="en-US" sz="24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또는 재정</a:t>
            </a:r>
            <a:r>
              <a:rPr lang="en-US" altLang="ko-KR" sz="24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(</a:t>
            </a:r>
            <a:r>
              <a:rPr lang="pt-BR" altLang="ko-KR" sz="24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Treasure) </a:t>
            </a:r>
            <a:r>
              <a:rPr lang="ko-KR" altLang="en-US" sz="2400" spc="-70" dirty="0">
                <a:solidFill>
                  <a:srgbClr val="072087"/>
                </a:solidFill>
                <a:latin typeface="나눔스퀘어 네오 Bold" panose="00000800000000000000" pitchFamily="2" charset="-127"/>
                <a:ea typeface="나눔스퀘어 네오 Bold" panose="00000800000000000000" pitchFamily="2" charset="-127"/>
              </a:rPr>
              <a:t>수단 활용</a:t>
            </a: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DB5A8D84-7353-BC83-C515-B72FD403A402}"/>
              </a:ext>
            </a:extLst>
          </p:cNvPr>
          <p:cNvGrpSpPr/>
          <p:nvPr/>
        </p:nvGrpSpPr>
        <p:grpSpPr>
          <a:xfrm>
            <a:off x="4162068" y="3545115"/>
            <a:ext cx="6976020" cy="463460"/>
            <a:chOff x="3965516" y="3562595"/>
            <a:chExt cx="6976020" cy="463460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25609C4-2E86-A516-8665-862A6EF5E82E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46346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기업이 ‘알면서도’ 비용 절감을 위해 환경오염을 유발하는 경우</a:t>
              </a:r>
            </a:p>
          </p:txBody>
        </p:sp>
        <p:grpSp>
          <p:nvGrpSpPr>
            <p:cNvPr id="24" name="그룹 23">
              <a:extLst>
                <a:ext uri="{FF2B5EF4-FFF2-40B4-BE49-F238E27FC236}">
                  <a16:creationId xmlns:a16="http://schemas.microsoft.com/office/drawing/2014/main" id="{672DFD6C-27FE-34FC-4144-32B3008B7BA3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25" name="원호 24">
                <a:extLst>
                  <a:ext uri="{FF2B5EF4-FFF2-40B4-BE49-F238E27FC236}">
                    <a16:creationId xmlns:a16="http://schemas.microsoft.com/office/drawing/2014/main" id="{222FE244-6638-1885-5975-0D99497265D1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26" name="자유형: 도형 25">
                <a:extLst>
                  <a:ext uri="{FF2B5EF4-FFF2-40B4-BE49-F238E27FC236}">
                    <a16:creationId xmlns:a16="http://schemas.microsoft.com/office/drawing/2014/main" id="{59BA2C95-A5E6-A77A-EFE5-BCC05EA2EA9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3988DA14-E6C7-90F7-A910-112FF1A41DE2}"/>
              </a:ext>
            </a:extLst>
          </p:cNvPr>
          <p:cNvGrpSpPr/>
          <p:nvPr/>
        </p:nvGrpSpPr>
        <p:grpSpPr>
          <a:xfrm>
            <a:off x="4162068" y="4172628"/>
            <a:ext cx="6976020" cy="863570"/>
            <a:chOff x="3965516" y="3562595"/>
            <a:chExt cx="6976020" cy="863570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691B47C-C26D-FD0E-2692-CAD96DA2B920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정보 부족이 아닌 시장의 실패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(Market Failure), </a:t>
              </a:r>
              <a:b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</a:b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즉 외부효과가 가격에 반영되지 않는 문제</a:t>
              </a:r>
            </a:p>
          </p:txBody>
        </p:sp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D4BA4313-10A9-62D0-44A4-D2058774B59D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30" name="원호 29">
                <a:extLst>
                  <a:ext uri="{FF2B5EF4-FFF2-40B4-BE49-F238E27FC236}">
                    <a16:creationId xmlns:a16="http://schemas.microsoft.com/office/drawing/2014/main" id="{A834EEE7-1479-3000-0250-EF422FE4E74F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31" name="자유형: 도형 30">
                <a:extLst>
                  <a:ext uri="{FF2B5EF4-FFF2-40B4-BE49-F238E27FC236}">
                    <a16:creationId xmlns:a16="http://schemas.microsoft.com/office/drawing/2014/main" id="{50BA1B08-8070-F146-FAB0-7930D927D4EF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  <p:grpSp>
        <p:nvGrpSpPr>
          <p:cNvPr id="96" name="그룹 95">
            <a:extLst>
              <a:ext uri="{FF2B5EF4-FFF2-40B4-BE49-F238E27FC236}">
                <a16:creationId xmlns:a16="http://schemas.microsoft.com/office/drawing/2014/main" id="{763D0A1C-53CA-04BA-A07F-2DFD008CFADA}"/>
              </a:ext>
            </a:extLst>
          </p:cNvPr>
          <p:cNvGrpSpPr/>
          <p:nvPr/>
        </p:nvGrpSpPr>
        <p:grpSpPr>
          <a:xfrm>
            <a:off x="4162068" y="5200250"/>
            <a:ext cx="6976020" cy="863570"/>
            <a:chOff x="3965516" y="3562595"/>
            <a:chExt cx="6976020" cy="863570"/>
          </a:xfrm>
        </p:grpSpPr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32F15CEB-9EEB-A115-4A79-DEB9BFBE4063}"/>
                </a:ext>
              </a:extLst>
            </p:cNvPr>
            <p:cNvSpPr txBox="1"/>
            <p:nvPr/>
          </p:nvSpPr>
          <p:spPr>
            <a:xfrm>
              <a:off x="4282223" y="3562595"/>
              <a:ext cx="6659313" cy="863570"/>
            </a:xfrm>
            <a:prstGeom prst="rect">
              <a:avLst/>
            </a:prstGeom>
            <a:noFill/>
          </p:spPr>
          <p:txBody>
            <a:bodyPr wrap="square" anchor="t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buClr>
                  <a:prstClr val="white"/>
                </a:buClr>
                <a:buSzTx/>
                <a:buFontTx/>
                <a:buNone/>
                <a:tabLst/>
                <a:defRPr/>
              </a:pP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규제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(Authority)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나 재정</a:t>
              </a:r>
              <a:r>
                <a:rPr lang="en-US" altLang="ko-KR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(Treasure) </a:t>
              </a:r>
              <a:r>
                <a:rPr lang="ko-KR" altLang="en-US" sz="2000" spc="-80" dirty="0">
                  <a:solidFill>
                    <a:prstClr val="black"/>
                  </a:solidFill>
                  <a:latin typeface="나눔스퀘어 네오 Bold" panose="00000800000000000000" pitchFamily="2" charset="-127"/>
                  <a:ea typeface="나눔스퀘어 네오 Bold" panose="00000800000000000000" pitchFamily="2" charset="-127"/>
                </a:rPr>
                <a:t>수달을 통해 기업이 사회적 비용을 부담하도록 해야</a:t>
              </a:r>
            </a:p>
          </p:txBody>
        </p:sp>
        <p:grpSp>
          <p:nvGrpSpPr>
            <p:cNvPr id="98" name="그룹 97">
              <a:extLst>
                <a:ext uri="{FF2B5EF4-FFF2-40B4-BE49-F238E27FC236}">
                  <a16:creationId xmlns:a16="http://schemas.microsoft.com/office/drawing/2014/main" id="{126B5F6F-4331-74F9-358E-94078C003E62}"/>
                </a:ext>
              </a:extLst>
            </p:cNvPr>
            <p:cNvGrpSpPr/>
            <p:nvPr/>
          </p:nvGrpSpPr>
          <p:grpSpPr>
            <a:xfrm>
              <a:off x="3965516" y="3709532"/>
              <a:ext cx="229006" cy="229006"/>
              <a:chOff x="2345736" y="1936452"/>
              <a:chExt cx="546106" cy="546106"/>
            </a:xfrm>
          </p:grpSpPr>
          <p:sp>
            <p:nvSpPr>
              <p:cNvPr id="99" name="원호 98">
                <a:extLst>
                  <a:ext uri="{FF2B5EF4-FFF2-40B4-BE49-F238E27FC236}">
                    <a16:creationId xmlns:a16="http://schemas.microsoft.com/office/drawing/2014/main" id="{A1EAC6C9-97C5-4FC5-B959-9950A0000FDA}"/>
                  </a:ext>
                </a:extLst>
              </p:cNvPr>
              <p:cNvSpPr/>
              <p:nvPr/>
            </p:nvSpPr>
            <p:spPr>
              <a:xfrm>
                <a:off x="2345736" y="1936452"/>
                <a:ext cx="546106" cy="546106"/>
              </a:xfrm>
              <a:prstGeom prst="arc">
                <a:avLst>
                  <a:gd name="adj1" fmla="val 21332914"/>
                  <a:gd name="adj2" fmla="val 17958270"/>
                </a:avLst>
              </a:prstGeom>
              <a:ln cap="rnd">
                <a:solidFill>
                  <a:srgbClr val="76B7E6"/>
                </a:solidFill>
                <a:round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  <p:sp>
            <p:nvSpPr>
              <p:cNvPr id="100" name="자유형: 도형 99">
                <a:extLst>
                  <a:ext uri="{FF2B5EF4-FFF2-40B4-BE49-F238E27FC236}">
                    <a16:creationId xmlns:a16="http://schemas.microsoft.com/office/drawing/2014/main" id="{1F70F038-97F7-9017-6EBF-538EF8600F66}"/>
                  </a:ext>
                </a:extLst>
              </p:cNvPr>
              <p:cNvSpPr/>
              <p:nvPr/>
            </p:nvSpPr>
            <p:spPr>
              <a:xfrm>
                <a:off x="2489904" y="2047685"/>
                <a:ext cx="356510" cy="231176"/>
              </a:xfrm>
              <a:custGeom>
                <a:avLst/>
                <a:gdLst>
                  <a:gd name="connsiteX0" fmla="*/ 0 w 406400"/>
                  <a:gd name="connsiteY0" fmla="*/ 120650 h 263525"/>
                  <a:gd name="connsiteX1" fmla="*/ 142875 w 406400"/>
                  <a:gd name="connsiteY1" fmla="*/ 263525 h 263525"/>
                  <a:gd name="connsiteX2" fmla="*/ 406400 w 406400"/>
                  <a:gd name="connsiteY2" fmla="*/ 0 h 263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406400" h="263525">
                    <a:moveTo>
                      <a:pt x="0" y="120650"/>
                    </a:moveTo>
                    <a:lnTo>
                      <a:pt x="142875" y="263525"/>
                    </a:lnTo>
                    <a:lnTo>
                      <a:pt x="406400" y="0"/>
                    </a:lnTo>
                  </a:path>
                </a:pathLst>
              </a:custGeom>
              <a:noFill/>
              <a:ln w="31750" cap="rnd">
                <a:solidFill>
                  <a:srgbClr val="0B2EB7"/>
                </a:solidFill>
                <a:round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000" spc="-80">
                  <a:latin typeface="나눔스퀘어 네오 Bold" panose="00000800000000000000" pitchFamily="2" charset="-127"/>
                  <a:ea typeface="나눔스퀘어 네오 Bold" panose="00000800000000000000" pitchFamily="2" charset="-127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67500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11979</TotalTime>
  <Words>5519</Words>
  <Application>Microsoft Office PowerPoint</Application>
  <PresentationFormat>와이드스크린</PresentationFormat>
  <Paragraphs>459</Paragraphs>
  <Slides>60</Slides>
  <Notes>54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60</vt:i4>
      </vt:variant>
    </vt:vector>
  </HeadingPairs>
  <TitlesOfParts>
    <vt:vector size="68" baseType="lpstr">
      <vt:lpstr>나눔스퀘어 ExtraBold</vt:lpstr>
      <vt:lpstr>나눔스퀘어 네오 Bold</vt:lpstr>
      <vt:lpstr>나눔스퀘어 네오 Regular</vt:lpstr>
      <vt:lpstr>맑은 고딕</vt:lpstr>
      <vt:lpstr>카페24 아네모네</vt:lpstr>
      <vt:lpstr>카페24 아네모네에어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윤호 남</dc:creator>
  <cp:lastModifiedBy>USER</cp:lastModifiedBy>
  <cp:revision>1465</cp:revision>
  <dcterms:created xsi:type="dcterms:W3CDTF">2025-08-10T23:59:04Z</dcterms:created>
  <dcterms:modified xsi:type="dcterms:W3CDTF">2025-10-13T02:26:07Z</dcterms:modified>
</cp:coreProperties>
</file>