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72" r:id="rId2"/>
    <p:sldId id="276" r:id="rId3"/>
    <p:sldId id="549" r:id="rId4"/>
    <p:sldId id="586" r:id="rId5"/>
    <p:sldId id="373" r:id="rId6"/>
    <p:sldId id="274" r:id="rId7"/>
    <p:sldId id="258" r:id="rId8"/>
    <p:sldId id="519" r:id="rId9"/>
    <p:sldId id="587" r:id="rId10"/>
    <p:sldId id="588" r:id="rId11"/>
    <p:sldId id="589" r:id="rId12"/>
    <p:sldId id="590" r:id="rId13"/>
    <p:sldId id="591" r:id="rId14"/>
    <p:sldId id="620" r:id="rId15"/>
    <p:sldId id="421" r:id="rId16"/>
    <p:sldId id="585" r:id="rId17"/>
    <p:sldId id="592" r:id="rId18"/>
    <p:sldId id="593" r:id="rId19"/>
    <p:sldId id="594" r:id="rId20"/>
    <p:sldId id="595" r:id="rId21"/>
    <p:sldId id="596" r:id="rId22"/>
    <p:sldId id="597" r:id="rId23"/>
    <p:sldId id="598" r:id="rId24"/>
    <p:sldId id="599" r:id="rId25"/>
    <p:sldId id="600" r:id="rId26"/>
    <p:sldId id="601" r:id="rId27"/>
    <p:sldId id="621" r:id="rId28"/>
    <p:sldId id="602" r:id="rId29"/>
    <p:sldId id="603" r:id="rId30"/>
    <p:sldId id="622" r:id="rId31"/>
    <p:sldId id="604" r:id="rId32"/>
    <p:sldId id="605" r:id="rId33"/>
    <p:sldId id="426" r:id="rId34"/>
    <p:sldId id="532" r:id="rId35"/>
    <p:sldId id="606" r:id="rId36"/>
    <p:sldId id="607" r:id="rId37"/>
    <p:sldId id="623" r:id="rId38"/>
    <p:sldId id="608" r:id="rId39"/>
    <p:sldId id="624" r:id="rId40"/>
    <p:sldId id="609" r:id="rId41"/>
    <p:sldId id="610" r:id="rId42"/>
    <p:sldId id="611" r:id="rId43"/>
    <p:sldId id="626" r:id="rId44"/>
    <p:sldId id="625" r:id="rId45"/>
    <p:sldId id="547" r:id="rId46"/>
    <p:sldId id="548" r:id="rId47"/>
    <p:sldId id="612" r:id="rId48"/>
    <p:sldId id="613" r:id="rId49"/>
    <p:sldId id="627" r:id="rId50"/>
    <p:sldId id="614" r:id="rId51"/>
    <p:sldId id="615" r:id="rId52"/>
    <p:sldId id="628" r:id="rId53"/>
    <p:sldId id="617" r:id="rId54"/>
    <p:sldId id="618" r:id="rId55"/>
    <p:sldId id="619" r:id="rId56"/>
    <p:sldId id="629" r:id="rId57"/>
    <p:sldId id="298" r:id="rId58"/>
    <p:sldId id="404" r:id="rId5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5722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087"/>
    <a:srgbClr val="0B2EB7"/>
    <a:srgbClr val="F3CA01"/>
    <a:srgbClr val="C2CAED"/>
    <a:srgbClr val="9A5CC8"/>
    <a:srgbClr val="644BC2"/>
    <a:srgbClr val="7A52C4"/>
    <a:srgbClr val="05186B"/>
    <a:srgbClr val="C5A3DF"/>
    <a:srgbClr val="474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7" autoAdjust="0"/>
    <p:restoredTop sz="86639" autoAdjust="0"/>
  </p:normalViewPr>
  <p:slideViewPr>
    <p:cSldViewPr snapToGrid="0">
      <p:cViewPr varScale="1">
        <p:scale>
          <a:sx n="51" d="100"/>
          <a:sy n="51" d="100"/>
        </p:scale>
        <p:origin x="90" y="816"/>
      </p:cViewPr>
      <p:guideLst>
        <p:guide orient="horz" pos="1933"/>
        <p:guide pos="5722"/>
        <p:guide pos="483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EB310-8674-483F-929D-C190C8882D8F}" type="datetimeFigureOut">
              <a:rPr lang="ko-KR" altLang="en-US" smtClean="0"/>
              <a:t>2025-11-04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7B529-AFF3-4E5E-A5AE-5801984EB5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32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444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B14EC-DED8-0523-5D61-00AEF93F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D2B565C-54BB-FD68-A676-0D7BA5FBD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B2E1AEC-56DD-36B8-5B23-94246378A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번째는 백 스테이지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(Back Stage)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사용자에게는 보이지 않지만 서비스 제공에는 꼭 필요한 활동이 이곳에 들어갑니다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사서가 책의 상태를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점검한다든지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예약된 책을 미리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준비한다든지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하는 것들이죠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시민은 알지 못하지만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과정이 없으면 서비스는 제대로 작동할 수 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3DA8A1-8AEF-20AA-BB52-61BF49301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975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190AB-14DB-2BBA-0F1E-CE6E5665A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CFCDA85-69AC-FC04-D761-6AD963A76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335DCC-F151-4EA7-509A-98CFC2BC2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지원 프로세스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(Support Processes)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서비스가 가능하도록 뒷받침하는 기반 구조가 포함됩니다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데이터베이스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법규 같은 것들이 대표적입니다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눈에 보이지 않지만 이 기반이 없다면 앞서 말씀드린 모든 과정은 돌아가지 않습니다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7C788B1-0D4E-32F9-A5CA-16D372D00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498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C142A-3DCE-54DD-404D-A917D8DCE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52CB6BE-4A20-6C7B-3690-2418F82D8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5798BC2-9603-2D5D-C2B3-2EB265E52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이 레이어들 사이에는 중요한 경계선이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가시선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(Line of Visibility)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시민이 직접 볼 수 있는 활동과 보지 못하는 활동을 나눕니다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상호작용선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(Line of Interaction)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시민이 서비스 제공자와 직접 맞닿는 순간을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대출 데스크에서 사서와 대화하는 장면이 바로 여기에 해당합니다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0D5BE9-0499-F9D5-CB59-D7C83DDEF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5288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27259-67DF-53B3-8B58-0CBE00271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64DDA89-2FD8-1C01-1D7E-BD8CB36B5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52CC653-5288-5BD0-CF76-9065FCA901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이처럼 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시민이 실제로 겪는 경험과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경험을 가능하게 하는 보이지 않는 과정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그것을 뒷받침하는 기반까지 한눈에 연결해줍니다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서비스 설계에서도 매우 중요한 도구가 되는 것입니다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FB6A1DF-392A-37F7-FD0E-4AC4859D1E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332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571E9-CF51-33E0-42DD-ED5C3DFB7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B9ECC0F-CAFC-652D-0DA1-F4DC8FE09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BBB3243-87B7-FECC-277E-CA471543B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우리가 배운 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실제로 그려보는 시간을 갖겠습니다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바로 복잡한 정책 서비스로 들어가기보다는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 모두가 매일 경험하는 카페 서비스부터 시작해보겠습니다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 앞에 있는 종이를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꺼내주시고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가로로 놓아주세요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종이에 가로로 긴 선을 네 개 그어주시기 바랍니다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선들이 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각 레이어를 구분하는 경계가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맨 위부터 차례대로 고객 행동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프론트스테이지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백스테이지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지원 프로세스 영역이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D36A00-BD3D-420C-8793-A48934FD6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919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F22FF-D03B-9896-8148-28C0D174A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AF92C06-9084-2008-8701-5F4D93AEF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735C46-8B5E-8E1F-2C1B-A7310DD7D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여러분이 오늘 아침이나 어제 카페에 갔던 경험을 떠올려보세요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카페에 들어가서 커피를 받아 나오기까지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행동들을 하셨나요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맨 위 고객 행동 레이어에 시간 순서대로 적어봅시다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카페에 입장하고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메뉴를 확인하고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줄을 서고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주문하고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결제하고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대기하다가 음료를 수령합니다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분들은 자리를 먼저 찾기도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분들은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테이크아웃을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하기도 하겠지만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기본적인 흐름은 비슷합니다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E6CC1C-EB34-A91C-6D3B-40E7419C1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2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FD577-06F8-C331-27F3-A3355921A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F1C3B7F-1571-3FCD-5E84-EB48E663B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5A0D090-80A0-D9F8-12D7-BE7910CA8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두 번째 층인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프론트스테이지를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채워봅시다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고객 행동에 대응해서 여러분이 실제로 보고 만지는 것들을 적어보세요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입장할 때는 유리문과 간판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영업시간 안내를 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메뉴를 확인할 때는 벽에 걸린 메뉴판이나 테이블 위 메뉴 카드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혹은 디지털 디스플레이를 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주문할 때는 카운터 직원과 대화하거나 요즘은 키오스크 화면을 터치하기도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결제할 때는 카드 단말기나 현금을 주고받고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대기할 때는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진동벨을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받거나 번호가 적힌 영수증을 받습니다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음료를 수령할 때는 직원이 번호를 부르거나 이름을 호명하는 것을 듣게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경계선을 그어주세요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바로 가시선입니다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선을 기준으로 위는 고객이 볼 수 있는 영역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아래는 보이지 않는 영역입니다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05A865-4D49-DDAD-B11B-516302D31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834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1DFEE-8F6B-A613-C004-D1F04F1E4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E4098A9-9348-9503-EFA5-13B62FED1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3C8A481-9C3D-B220-DA6F-9A1693CF3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백스테이지를 채워봅시다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고객에게는 보이지 않지만 서비스를 위해 반드시 필요한 활동들입니다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메뉴를 고민하는 동안 직원은 다음 주문을 위해 컵과 원재료를 준비합니다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주문을 받으면서 동시에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시스템에 입력하고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제조 직원에게 주문 내용을 전달합니다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에스프레소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머신으로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샷을 추출하고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우유를 스팀하고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시럽을 계량해서 넣습니다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음료를 만드는 동안 컵에 고객 이름이나 번호를 적고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완성된 음료를 픽업대에 순서대로 정렬합니다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계속해서 원두 그라인더를 조정하고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머신을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청소하며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재료를 보충합니다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경계선을 그어주세요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상호작용선입니다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선 위에서 고객과 직원이 직접 상호작용합니다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EF63EFD-0AC2-FD59-6866-683E842EC5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3780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8D209-45CF-0F2A-4037-E1A8030B4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EA553D0-57C8-E062-39F2-EDAA0CB1E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6ABB1E1-935E-2A52-4A02-CA32ED3E8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지원 프로세스입니다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모든 것을 가능하게 하는 기반 시스템과 프로세스가 여기 들어갑니다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POS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시스템이 주문과 결제를 처리하고 매출을 기록합니다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재고 관리 시스템이 원재료의 수량을 추적하고 자동 발주를 진행합니다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본사에서 제공하는 표준 레시피와 운영 매뉴얼이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원두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로스터리에서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정기적으로 원두를 공급합니다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위생 관리 규정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직원 교육 프로그램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매장 임대 계약과 인테리어 유지보수까지 모두 이 층에 속합니다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CA5B2D-8F5C-606B-4B0F-7047D65CE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707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7B792-3D8C-D0C7-706E-4CDF577AE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2D1A8D5-89B0-BB31-3083-29CB842A3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3BBB611-3132-D52B-6915-03FA622A7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여러분의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다시 한번 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단순해 보였던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커피 한 잔 사기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경험이 실제로는 얼마나 많은 층위의 활동으로 이루어져 있는지 보이시나요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커피를 받기까지 평균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분이 걸린다면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 동안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프론트스테이지에서는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주문받기와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결제가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백스테이지에서는 음료 제조가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그 아래에서는 시스템들이 조용히 작동하고 있는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A1270C-7F6D-1316-BE49-48EBC81E7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906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오늘의 강의를 시작하겠습니다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오늘은 지난 시간에 이어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프로토타이핑을 구체적으로 어떻게 적용할 수 있는가에 초점을 맞추겠습니다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정책을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단순한 규정이나 제도의 집합이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하나의 서비스 경험으로 설계하기 위해 필요한 방법론을 다루게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그중에서도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오늘은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(Service Blueprint)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Low-Fi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프로토타이핑을 중심으로 학습할 예정입니다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9482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42965-38CD-1A45-95BE-DB8E5C3CE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D8A0BC6-538F-6B75-B8C5-319F17852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D6FD15E-EA69-AB29-5E8D-98E7439DE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문제점을 찾아봅시다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어느 지점에서 고객이 불편을 느낄까요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메뉴판이 너무 복잡해서 선택이 어려운 지점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줄이 길어서 대기가 지루한 지점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이름을 잘못 들어서 음료를 못 찾는 지점에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빨간 동그라미를 그려주세요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페인 포인트입니다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반대로 개선 기회는 어디에 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모바일 사전 주문이 있으면 좋겠다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메뉴 추천 시스템이 있으면 좋겠다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대기 시간을 알려주면 좋겠다 하는 지점에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파란 별표를 그려주세요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0E9FF5-3F96-853A-CFA4-0FC4FE1D7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219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D0ADD-7497-B4B0-1C27-38C9A8CB6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94BF494-FF84-49C8-86F2-8AC593D67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E075F44-C390-199B-9881-2E8F2D29E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카페라는 일상적인 서비스도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그려보니 전혀 다르게 보이지 않나요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당연하게 받아들이는 서비스 뒤에는 정교하게 설계된 시스템이 있다는 것을 알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이 방법을 정책 서비스에 적용해보겠습니다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서비스는 카페보다 백스테이지가 더 복잡하고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지원 프로세스에 법적 규제가 많이 들어간다는 차이가 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기본 구조는 동일합니다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방금 우리가 함께 그린 이 경험을 기억하면서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실업급여 신청 서비스의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넘어가보겠습니다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D1D1F2-1B8A-E124-B4CB-A36C2D3DD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870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7CF3F-3F95-5CC4-5BC4-05D05CB5A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FF64558-EE9D-0D8B-B408-18C1CFEBA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6CAF708-0807-ABDA-BE31-438833AF3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첫 번째 레이어인 사용자 행동부터 시작하겠습니다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실업급여를 신청하는 시민의 여정을 떠올려보세요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자격요건을 확인하고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온라인으로 신청을 시작하고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필요한 서류를 준비해서 업로드하고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심사를 기다리고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결과를 확인한 후 급여를 받게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중요한 건 우리가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이상적으로 기대하는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행동이 아니라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일어나는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행동을 기록해야 한다는 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분들이 자격요건 안내문을 끝까지 읽지 않고 일단 신청부터 시작합니다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회원가입 단계에서 복잡한 비밀번호 조건 때문에 여러 번 실패하기도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스마트폰으로 시작했다가 서류 업로드가 어려워서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옮겨가기도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삐걱거리는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모습들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되돌아가고 포기하는 지점들을 솔직하게 기록해야 나중에 진짜 문제를 찾을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09E293-F167-EAF3-6FFB-A5FE38183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128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ECA60-DB05-A4A7-AA33-770F3E241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19B3604-D928-DE61-060D-4F08E14A3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702B528-3315-8332-9675-48E0BA6CE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번째는 프론트 스테이지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시민이 직접 보고 만지는 접점들입니다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자격확인 단계에서는 안내 페이지와 체크리스트 화면을 보게 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신청 단계에서는 온라인 폼이나 모바일 앱 화면을 만납니다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서류 제출할 때는 업로드 버튼과 오류 메시지를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대기 중에는 문자나 이메일 알림을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결과 확인 시에는 마이페이지나 콜센터 안내를 경험하게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한 가지 예를 들어볼까요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서류 업로드 화면에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"pdf, jpg,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png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파일만 가능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10MB"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안내가 작은 글씨로 아래쪽에 있다고 해보세요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대부분의 사용자는 이걸 못 보고 다른 형식의 파일을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올리려다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실패하고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안 되는지 몰라서 같은 시도를 반복합니다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 요즘은 스마트폰으로 서류를 촬영해서 바로 올리는 분들이 많은데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카메라 권한 안내나 사진 크기 자동 조정 기능이 없다면 여기서 많은 분들이 포기하게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5020D2-2E1C-72B1-FE79-A3DA693C0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307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F0EA2-ACCB-B60D-4F21-1B109C70D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8E62085-95E1-DC09-F6EB-5C311395F0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E4BE53F-B36B-FF85-4BA4-20EE111FF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백스테이지는 시민에게는 보이지 않지만 서비스 품질을 결정하는 내부 활동입니다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접수된 신청서가 자동으로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 검토를 거치고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서류가 부족하면 보완 요청 대기열로 이동합니다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담당 공무원이 업무 시스템에서 고용보험 기록과 타 기관 데이터를 확인하며 자격을 심사하고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특별한 경우는 팀장 승인이나 예외 심사로 넘어갑니다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94F7902-A2A6-1CC4-397E-50E4FECE4C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015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0BC6F-38CD-6F39-7B55-345B6A3CB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ABD653B-E56F-18ED-C73E-5FAEE2293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6707BD5-CD83-A119-6F19-A580DA05A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자주 발생하는 병목 현상이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예외 처리 건이 늘어나면 전체 심사가 밀리기 시작합니다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 보완 요청을 받은 시민이 무엇을 준비해야 하는지 이해하지 못해서 콜센터에 같은 문의가 쏟아집니다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안내 문구의 문제가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백스테이지에서 보완 사유를 분류하고 설명하는 체계가 제대로 갖춰지지 않았기 때문일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07ECA11-A281-1F79-78CB-751691E74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655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6235F-4A1E-61E6-580E-D42C91B72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19B6A4C-273D-0624-2E36-5009EEF9AC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DDC4AB4-E0B6-C156-AA7E-124999E82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 지원 프로세스는 이 모든 것을 떠받치는 기반입니다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신청부터 지급까지 관리하는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본인인증 모듈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개인정보보호 체계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관련 법령과 예산이 여기 포함됩니다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회계연도 말에는 예산 제약으로 지급이 지연될 수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 점검 시간에는 신청이 막힙니다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외부 기관과 데이터를 주고받는 과정이 느려지면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 입장에서는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이렇게 오래 걸리지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불만으로 나타나게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A54E80F-16B2-B67E-250F-92D869F6C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323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797FF-36B2-CE6C-FA43-2627E5401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697C594-C8D0-96FB-ED42-36EF0CE5F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0984C88-7050-0BA9-FE19-06307D7E5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이 레이어들 사이에 경계선을 그어봅시다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상호작용선은 시민과 조직이 만나는 지점을 표시합니다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가시선은 시민이 볼 수 있는 영역과 보이지 않는 내부 활동을 구분합니다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0759EF-40D8-320C-3D92-B75DBEE2F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920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1C36E-ED5A-A8B7-6431-3CAA2067F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0E1D257-C39C-429D-B7C1-C82C0E7A7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098B9C3-7124-1C89-4D74-68863CBD1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문제가 발생하는 지점들을 빨간색으로 표시해봅니다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업로드 오류로 재시도가 반복되는 곳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보완 요청 내용이 불명확해 문의가 폭주하는 곳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예외 심사로 대기가 길어지는 곳 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동시에 개선 기회도 파란색으로 표시합니다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자격요건을 미리 간단히 체크할 수 있는 도구를 만들거나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사진을 찍으면 자동으로 파일 형식과 크기를 조정해주는 기능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보완 사유별로 맞춤형 안내 문구를 자동 생성하는 시스템 같은 아이디어들입니다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표시된 지점들이 바로 우리가 프로토타이핑을 시작할 곳입니다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C4EB4D-0F01-1A90-5BC7-521208C92C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6399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B45D9-5D2D-ECA8-D275-FB6F9A336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54FC440-5F14-86F4-3D62-049231919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FA55D1D-7C34-FC70-7802-C0A431729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서류 업로드 단계의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이탈률이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높다면 어떻게 접근할까요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종이에 새로운 업로드 과정을 스케치해봅니다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촬영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미리보기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자동 최적화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간단한 흐름을 그려서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주변 사람들에게 보여주고 의견을 들어봅니다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이게 로우 파이 프로토타입입니다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다음으로 클릭 가능한 어플을 만들어서 오류 메시지와 도움말의 위치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문구를 실험해봅니다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이게 미드 파이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프로토타입니다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#6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실제 파일 처리 기능을 연결한 테스트 버전을 만들어 소수의 사용자와 함께 테스트하면서 오류율과 소요 시간을 측정합니다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하이 파이 프로토타입입니다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6C6CE75-4170-E90D-017F-8D56493B4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43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0E33D-7919-1D25-B9FD-96ED89197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1005481-5BBB-1E50-4B71-65CAFD79F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5858CD3-1E96-78EA-21E8-A80C2987F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여러분은 오늘 수업을 통해 세 가지 학습 목표를 달성하게 될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정책을 서비스 경험으로 이해해야 하는가를 이해하게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활용해 정책 여정을 시각화하고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과정을 어떻게 개선할 수 있는지를 배우게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Low-Fi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프로토타이핑을 활용해 정책 시뮬레이션을 수행하는 방법을 실제 사례와 함께 익히게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오늘은 정책 아이디어를 경험의 흐름으로 설계하고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작은 단위로 실험하며 개선해 가는 구체적 도구와 방법을 배우는 시간이 될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7EFCB4-FDCD-97DD-4023-E8E9E755D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62362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6BF39-F304-0171-6FC7-1F27A95B4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19712A6-FE5D-AB8E-1C27-D7D1E1CDAB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87A4ED9-9901-E207-3898-85E577055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가치는 여기에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시민의 여정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눈에 보이는 접점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보이지 않는 내부 활동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기반 시스템까지 한 장의 그림으로 연결해서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전체를 조망해야만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불편이 어디서 시작되는가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무엇부터 개선할 것인가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명확해집니다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 실습에서는 우리가 찾은 문제점 중 하나를 골라서 직접 로우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피델리티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프로토타입을 만들어보겠습니다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오늘은 서류 업로드 구간을 개선하는 아이디어를 종이 스케치로 표현해보면서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복잡한 것을 단순하게 만드는 연습을 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CF69FA9-5B61-DBC5-3D58-BE67DE4811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90806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76C98-8642-5D46-33DB-E0905E604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B7110A2-AFA3-F821-BE90-2ACE2E98B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1113F53-DB4A-08F4-22CB-482F94ABA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프로토타입을 가지고 정책을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시뮬레이션하는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방법을 알아보겠습니다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목표는 복잡한 도구를 쓰는 것이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Lo-Fi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상태에서도 정책 절차가 현실의 사용자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 제약 속에서 제대로 작동하는지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어디서 병목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혼선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이탈이 생기는지를 빠르게 확인하는 데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사용할 수 있는 몇 가지 방법에 대해서 이야기해보겠습니다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8750E6-7D0E-3A9F-CF6A-AC4D1D0D4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6519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80609-CD1F-0E8B-7AA0-9BF3BF4C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C8EAA7F-3CF5-4284-57D6-B943073E9F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FB5E66C-CC5D-E659-AB57-A38F34F7D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워크스루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(Walk-through)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워크스루는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프로토타입을 들고 처음부터 끝까지 절차를 실제처럼 “걸어가 보며” 확인하는 방법입니다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줄짜리 시나리오를 정하고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담당자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운영자 역할을 나눈 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종이 스케치를 한 장씩 넘기며 흐름을 따라갑니다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이때 중요한 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사용자의 멈칫거림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되돌아감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질문이 발생하는 순간을 숨기지 않고 그대로 기록하는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워크스루의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목적은 기능의 성능을 따지는 것이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설계자가 의도한 흐름이 사용자에게 이해되고 실제 행동으로 이어지는지를 확인하는 데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첫 클릭이 어디에 꽂히는지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문구에서 설명이 더 필요한지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어느 단계에서 길을 잃는지가 선명하게 드러납니다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다만 실제 시스템의 속도나 자동화 정확도 같은 성능 평가는 이 방법만으로는 알 수 없다는 한계가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1ABF1B9-C286-FFDF-23D9-2768A4AC2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4306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95E56-53EA-10F8-C6CA-25DEFB7C0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669AD58-79E2-7ACD-809E-4A2A3E4E6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A6F80ED-CA40-AC0C-D352-226D1F76F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다음은 오즈의 마법사 방식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(Wizard-of-Oz)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시스템이 아직 구현되지 않았더라도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마치 구현된 것처럼 사람이 뒤에서 시스템의 반응을 “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연기”하는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방식입니다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오즈의 마법사에서 마법사가 커튼 뒤에 숨어 사람들을 속인 것에서 유래한 명칭입니다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사용자가 종이 프로토타입에서 ‘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제출’을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누르면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퍼실리테이터가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즉시 오류 화면이나 보완 요청 카드를 보여 주며 시스템의 응답을 대신합니다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우리가 확인하고 싶은 것은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응답의 의미가 사용자에게 명확히 전달되어 올바른 복구 행동으로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이어지느냐입니다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예컨대 “용량이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10MB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자동으로 줄일까요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?”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메시지가 나왔을 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사용자가 주저 없이 적절한 버튼을 고르는지 보는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62EC29-E403-C6DE-B875-B00F176843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718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A8C45-B303-50D4-554D-59919E091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B970BF3-434C-A0D2-46E9-139EFAC0D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DF9B43A-CC6A-E087-3705-9F4FBBB56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방법은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메시지의 말투와 위치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타이밍이 행동을 유도하는지를 빠르게 검증하는 데 뛰어나지만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자동 축소 품질이나 처리 성능 같은 기술적 성과는 평가할 수 없다는 점을 분명히 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EB3394-1A04-BB7B-4BB4-703A90E81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0904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9E0C5-A915-4B6B-87E8-CC134DAC8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DF32825-AF27-51D8-D43B-630A39809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5FE2C6A-8696-C36B-24F3-F3709C18C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번째는 시나리오 기반 테스팅입니다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하나의 프로토타입으로 정상 경로만 확인해서는 실제 운영에서 발생할 문제를 놓칩니다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정상 시나리오와 함께 예외 시나리오를 미리 정해 연속으로 실행합니다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서류가 미비한 경우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외부 연계가 지연되는 경우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자격 요건이 애매한 경계 사례 등 현실성 있는 변형 상황을 넣어 같은 화면을 반복해 보는 것이죠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547BB1-2EC0-9A35-418D-E77681362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0933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AD657-F532-57CF-41EE-DC7467F3B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C4CA88C-2D4B-6385-3B33-7C5708BED0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052A9B4-C3D5-7A74-07A5-3DAD9D241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과정을 통해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사용자가 지금 무엇을 해야 하는지 한눈에 알 수 있는지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문제가 생겼을 때 즉시 복구 행동이 보이는지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담당자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운영자 입장에서 근거 남기기와 추적이 가능한지까지 함께 검증할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시나리오 선정이 부실하면 중요한 리스크를 놓칠 수 있으므로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무엇을 테스트할지 고르는 단계가 성패를 좌우합니다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11D751B-FAB4-E424-3F8B-7A1C0E757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4010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4B916-2053-FA7D-1EC8-03BAF1246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17045DC-AC19-B367-6FAC-D364FD90E0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42124C1-A420-378B-7CC6-96B7540ED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번째는 병목 현상 발견입니다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고급 도구가 없어도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스톱워치와 체크리스트만으로도 충분히 유의미한 통찰을 얻을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단계에서 소요 시간을 재고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되돌아감과 재시도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상담 요청 같은 “추가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소요”가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몇 번 발생하는지를 함께 셉니다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다섯 명 정도만 돌려도 평균과 분산이 드러나고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시간이 급증하거나 재시도가 누적되는 구간이 자연스럽게 붉은 점으로 떠오릅니다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표식이 곧 개선의 우선순위를 정하는 근거가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다만 이 방법은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Lo-Fi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환경에서 사용자 행동으로 인한 지연을 포착하는 데 초점이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시스템 대기 시간의 정밀 계측은 다음 단계에서 다뤄야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D38EBE-AEC5-0505-B4C1-8B9C97447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05558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285AE-9B66-B041-32B1-F8C5DC1C6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A222EC5-C050-B869-3D75-4CB31837F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9F45FC0-A744-BEDD-A0AA-A0858725F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에이전트 기반 모델링을 간단히 덧붙이겠습니다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정교한 구현이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서로 다른 규칙을 지닌 사용자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담당자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시스템을 에이전트로 상정해 수요의 몰림과 치우침이 운영에 어떤 파급을 일으킬지 가정으로 가늠해 보는 사고 도구입니다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월말에 접속이 두 배로 늘면 대기와 지연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반복 접속이 어떻게 콜센터 문의와 심사 대기열로 전이되는지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특정 지역에서 수요가 집중되면 상담 슬롯을 어떻게 재배분해야 하는지 등을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시뮬레이션합니다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얻는 것은 정확한 숫자 자체가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동시 접속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 초과 시 대체 경로를 즉시 안내한다”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예외율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넘기면 임시 인력을 투입한다” 같은 운영 가드레일입니다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이후 실제 운영 데이터로 이 가정들을 재보정해 나가면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21D7D01-F3FB-7DF1-3304-E3C7CE395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6685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AD9D3-8E7F-8EC1-D0FE-717AA2FEA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C8B5BE3-21F1-3AF4-DA2C-2DA03FC05A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B94CA8B-E42C-6EE8-4F3D-BE47EAE60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정리하면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워크스루는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흐름과 이해를 끝까지 같이 걸어보는 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오즈의 마법사는 시스템 반응을 사람이 연기해 의미와 행동 유도를 점검하는 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시나리오 기반 테스팅은 정상과 예외를 세트로 돌려 대체 경로의 가시성을 확인하는 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00F25C-4B55-795D-00E3-A2CA98A82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381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E11ED-AA9D-F3F2-D998-879650DB1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FFACEC5-8502-2371-5D00-3FFFC7739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C49D75F-F9EA-D13D-4210-61E22A2BE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이전까지만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해도 영국 정부의 웹사이트는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개가 넘는 개별 사이트로 흩어져 있었습니다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시민들은 단순한 행정 서비스를 이용하기 위해서도 여러 사이트를 돌아다녀야 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사이트의 디자인과 구조가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제각각이어서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매우 불편했습니다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영국정부는 이러한 문제를 해결하기 위해 모든 서비스를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Gov.uk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단일 플랫폼으로 통합했습니다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중요한 원칙이 등장합니다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바로 “정부는 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제공자”라는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관점의 전환입니다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그들은 이를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 as a Platform”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이라고 표현했습니다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정부를 하나의 거대한 플랫폼으로 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위에서 정책을 시민에게 제공되는 서비스로 이해한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F89A136-B0E9-0629-A5A3-F87DAE4CC4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539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56859-B688-6B13-6DCC-27667EA03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714CAAA-ECD9-F0FC-65F7-B8EA835BB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7605939-1E4C-3C33-96CC-1E0A5A85F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병목 발견은 시간과 손을 세어 빨간 점을 찍는 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에이전트 모델링은 수요의 몰림을 가늠해 운영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문턱값을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정하는 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DC58-BFDD-3927-F36C-801BF33AD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6579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E9C5D-4BB6-B2FF-BCBF-0734A0063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B7D8D38-C4AF-66A9-5A35-6ED065EF7B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6A31690-0478-5D5D-9FDE-F74CB45DE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다섯 가지를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Lo-Fi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단계에서 적절히 섞어 쓰면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개발에 들어가기 전에 이미 사용자 경험의 큰 위험을 저비용으로 걷어낼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894278D-C850-03F7-AB45-4386CDCE8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6606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63345-E2A4-1F94-7AF1-E7B7A5BCE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A99382D-4EC9-58E5-77F5-A2AE58A8E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6C623B-59DF-0AD4-3A95-B6FD98728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오늘은 이론을 실제로 옮겨 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종이 프로토타입만으로도 얼마나 많은 인사이트를 얻을 수 있는지 확인할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대상은 실업급여 신청 서비스 중 ‘서류 업로드’ 구간입니다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유의하실 점은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우리가 다루는 결과는 기능 성능 같은 시스템 수준이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문구 이해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흐름 인지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오류 메시지 해석과 복구 경로 선택처럼 행태적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인지적 지표에 한정된다는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E852EA-3408-B78F-9FA9-460A4B8A0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9865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1377E-58CB-CE24-2079-A427A4489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57A2B6E-CDEF-B8DB-7405-A0B6A01B53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5F8076F-B894-62A1-5B5E-F3789A230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스케치를 준비합니다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용지 네 장이면 충분합니다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장에는 업로드 시작 화면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장에는 미리보기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장에는 오류 안내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장에는 제출 완료 화면을 그립니다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문구는 최대한 짧게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버튼은 큼직하게 배치합니다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시작 화면 맨 위에는 “서류 한 장만 업로드하세요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문장을 크게 넣고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아래에 허용 형식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최대 용량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촬영 가능 여부를 세 줄로 간단히 둡니다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업로드 버튼 라벨은 “파일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선택”이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아니라 “서류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올리기”라고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정도로도 사용자는 흐름을 충분히 상상할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1810BC-F27A-5B93-80E8-ED3F170D6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5631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D9F76-6711-5C90-F051-C76E161FF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B6034AE-B85F-3D3F-33D7-302E82096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6E40323-446C-2A73-0F9F-255F166D5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초단기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사용자 테스트를 진행합니다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화면만 보고 서류를 올린다고 생각해 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어디부터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시작하시겠습니까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?”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부탁하고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손이 향하는 위치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멈칫거림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되돌아감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설명을 묻는 순간을 관찰합니다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과제는 세 가지면 충분합니다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휴대폰에서 찍은 사진을 올린다고 가정하고 제출까지 진행하기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퍼실리테이터가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준비한 오류 카드로 ‘형식 미지원’ 상황을 전달하고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참가자가 어떤 복구 버튼을 고르는지 보기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 다른 오류 카드로 ‘용량 초과’ 상황을 제시해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문구와 버튼 라벨을 이해하는지 확인하기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중요한 것은 실제 파일을 처리하지 않는다는 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8063F6-8EAB-9C44-6C26-A5616FCAE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8653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74F19-1BD0-8575-0182-D49684302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F1369F0-DBC3-431B-E4C9-B985B36109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BCA63BD-26BF-EF16-C976-9BF48B47F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오류 상황은 오즈의 마법사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(Wizard-of-Oz)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방식으로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종이 ‘오류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화면’을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보여주며 유도합니다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로우파이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(Low-fidelity)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프로토타입은 실제 제품의 시각적인 완성도나 기능성보다는 아이디어와 핵심 기능을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시각화하는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데 중점을 둔 간소한 형태의 프로토타입을 의미합니다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오즈의 마법사 방식은 이러한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로우파이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프로토타입의 부족한 기술적인 부분을 사람의 수동 조작으로 채워 사용성 테스트를 진행하는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B26DA3-094F-F71F-E496-8B13DA810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9157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F9846-5AB7-1E0E-7E3F-862887CAE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D0FF7F5-9725-56F4-DB3B-CE120D9E49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CD95450-E449-0837-4CB9-01A018708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테스트의 관찰 지표는 종이 단계에 맞게 단순하게 잡습니다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번째는 첫 클릭 성공률입니다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참가자의 첫 손가락이 “서류 올리기” 버튼으로 곧장 향하는지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아니면 화면 위에서 망설이는지를 기록합니다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번째는 요건 문구 회상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(Recall)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버튼 위에 둔 세 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허용 형식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최대 용량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촬영 가능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참가자가 즉시 말로 재현할 수 있는지 확인합니다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번째는 되돌아감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(Backtrack)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빈도입니다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같은 발화나 시선의 역행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스케치 간 왔다 갔다 하는 행동을 타임스탬프와 함께 적어 둡니다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번째는 오류 복구 인지입니다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형식 미지원’ 카드에서 “다시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선택”을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용량 초과’ 카드에서 “자동으로 줄이기” 혹은 “다시 선택” 중 의도한 복구 경로를 선택하는지 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참가자가 질문을 던진 지점을 모호성 노트로 남깁니다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여긴 뭘 하라는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?”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말은 문구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배치 개선의 바로미터입니다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780244-5797-D890-665A-277BC3168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6428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84186-BEE7-EFDB-8ED9-CFCDC8E90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22B0F31-AD6D-A1BF-DB48-58A60ADF8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6F75447-C7AE-B22E-119F-AA794B00B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실제 분석을 했다고 가정한 예시를 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명을 대상으로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 내에 진행한 가상의 결과입니다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문구의 위치가 크게 작용했습니다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허용 형식과 용량 안내를 버튼 아래에 둘 때는 참가자들이 거의 보지 못했습니다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버튼을 위로 올리자 세 줄 중 평균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이상을 즉시 회상했습니다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라벨링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효과가 뚜렷했습니다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버튼을 “파일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선택”으로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썼을 때는 첫 클릭 성공률이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대였는데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올리기”로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바꾸자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대로 올랐습니다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611B4D-113B-8FF0-77B2-77B1677B1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6252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E224E-2681-9188-308C-9CFF73865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F895A98-341D-7B02-DCA0-DAFCD4853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70B111-6446-DE95-CF88-4988380E6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흐름 측면에서는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미리보기 화면을 ‘제출’ 한 가지 행동만 하도록 구성하니 되돌아감이 절반 이하로 줄었습니다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반대로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상단에 ‘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뒤로가기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텍스트를 또렷하게 두면 무의식적인 탭이 발생했습니다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뒤로가기는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회색 보조문구로 약하게 처리하고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주요 버튼과 충분한 간격을 두는 것으로 결론을 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80761B-15D4-A48E-5A85-9431AE414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5133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98FFA-4D34-D17D-E19C-09AC557DF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AB07771-2203-990F-0C2B-180ABADEB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5E96135-0672-02CD-60CB-CEDC67748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오류 처리에서는 “문제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행동”의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세 줄 구조가 이해를 돕는다는 점이 확인됐습니다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참가자가 ‘형식 미지원’ 카드에서 의도한 복구 버튼 “다시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선택”을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곧바로 눌렀고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용량 초과’ 카드의 “자동으로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줄이기”는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개념 자체는 이해했지만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기능에 대한 신뢰는 종이 단계에서 평가할 수 없었습니다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부분은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문구 선호와 의미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전달까지만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Lo-Fi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확인하고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성능 평가는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Mid-Fi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넘기는 것이 적절합니다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C366AD-1406-D8A1-5BE8-694431E3C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39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6B8D5-EF0B-F60A-5F0F-6FFE23D3B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06445B-B7C4-40A8-FAD1-E797D6876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A4265E-E135-0F08-6CDB-354DAE3C4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전통적으로 우리는 정책을 단순히 법규의 집합이나 행정 절차로 생각해왔습니다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시민의 관점에서 정책은 곧 하나의 서비스 경험입니다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육아 수당을 신청하는 부모에게 정책은 법조문이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신청에서 수령까지 이어지는 전체 여정인 것이죠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6D3FE7-E169-517F-2328-192B991FC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1126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F1126-78E4-BF94-8530-C06D8F3ED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B4D6192-4BF9-A524-5584-7BE8920E74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DC01DF4-CABC-A6E5-E200-50AA08229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여기까지의 관찰을 바탕으로 즉시 반영할 개선안을 정리합니다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업로드 버튼 라벨은 “서류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올리기”로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고정합니다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줄 요건은 버튼 위에 두고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보조 설명은 버튼 아래에 배치합니다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미리보기 화면은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행동 원칙을 지켜 제출만 남깁니다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넷째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오류 카드는 문제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 행동의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 규격으로 통일합니다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다섯째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중복 업로드 상황은 조용히 덮어쓰지 말고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 파일 보기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/ [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교체 업로드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]”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처럼 선택을 명시하도록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수준의 결정은 종이만으로도 충분히 신뢰할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0C9537-8732-1BBC-F7CB-2AD506B0E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0677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E91C1-A216-9C99-6ED5-3B1A5B06D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A1A2A5E-259B-B884-E860-1F92E39F0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AB4BA56-BA3F-21E3-220D-864439FD2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Lo-Fi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그다음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단계의 경계를 분명히 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우리가 확인한 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문구의 이해도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정보와 버튼의 효과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흐름과 분기의 인지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오류 메시지 해석과 복구 경로 선택 같은 행태적 지표입니다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용량 자동축소가 실제로 얼마나 잘 되는가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흐릿한 이미지를 얼마나 정확히 감지하는가 같은 성능 평가는 종이로는 알 수 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항목들은 클릭 가능한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Mid-Fi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목업으로 옮겨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A/B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배치 실험과 간단한 시뮬레이션을 통해 검증할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B78A42F-8378-5F0E-2140-C072A5E94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4164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B1555-6BA4-938D-BE51-D1B1E4A0A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506F986-65C6-7E21-3AE1-32464A4C4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A72B5DF-AC6E-036D-11ED-2AAC13395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요약하면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Low-Fi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가치는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빠른 시각화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즉시 테스트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즉시 수정의 리듬을 만드는 데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리듬만 제대로 잡으면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기능 개발에 들어가기 전 이미 많은 부분을 인지할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186734A-4DD1-CCCD-9DFC-3FFECDE2A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73925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우리는 정책을 서비스 경험으로 바라보는 관점에서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전체를 정렬하고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Low-Fi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프로토타이핑으로 핵심 가설을 빠르게 검증하는 방법을 살펴봤습니다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종이만으로도 문구의 이해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흐름의 인지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오류 복구 경로 같은 중요한 행태 지표를 충분히 포착할 수 있다는 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오즈의 마법사와 같은 프로토타입 방식이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미구현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구간의 의미 전달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행동 유도를 점검하는 데 효과적이라는 점을 확인했습니다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핵심은 한 가지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정교함보다 학습의 속도입니다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빠르게 그려 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바로 확인하고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즉시 수정하는 리듬이 정책 서비스의 품질을 좌우합니다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4105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58918-4FDA-7CFF-FB5B-667F4793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C0D57F1-C0E2-59C2-B82B-B4FF943FC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47B2C95-985A-3EE0-59DC-7B373513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 시간에는 이 리듬을 사용자와 함께 만드는 단계로 한 걸음 더 나아가겠습니다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주제는 사용자 참여 디자인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(Participatory Design)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Co-design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현장 담당자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이해관계자를 디자인의 동등한 파트너로 초대해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 정의부터 아이디어 발산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우선순위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결정까지를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함께 수행하는 방법을 배웁니다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오늘의 수업을 마치면서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좋은 경험은 사용자와 함께 만드는 작은 실험의 빠른 반복에서 탄생한다는 점을 기억해주시면 좋겠습니다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다음 수업시간에 뵙겠습니다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ADE391-0E02-A288-1173-3BAE3999D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471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패러다임 전환은 우리가 정책을 디자인하는 방식을 근본적으로 변화시킵니다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이제는 법규를 만드는 것을 넘어서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시민이 실제로 겪게 될 전체 경험을 설계하는 것이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이때 핵심적으로 활용되는 도구가 바로 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017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8E95F-EDF3-9837-03D2-2C8897CC7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A7BF3B-95AA-2DD3-919C-5D6172D82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51F1302-7F78-5DBC-7EF6-0C3949FA5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구조와 요소를 조금 더 깊이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블루프린트라는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개념은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1984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Lynn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Shostack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린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쇼스텍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처음 제안한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당시 은행 임원이었던 그녀는 하버드 비즈니스 리뷰에 발표한 글 「서비스를 제대로 전달하는 방법 설계하기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(Designing Services That Deliver), 1984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」에서 이 개념을 소개했습니다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간단히 말하면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서비스가 어떻게 이루어지고 있는지를 눈에 보이도록 하나의 지도로 그려주는 도구라고 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정책을 설계할 때도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시민이 경험하는 과정과 그 뒤에서 지원하는 과정을 동시에 이해하기 위해 이 도구가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BF62EA-57B0-9B38-7608-E229D0132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00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12658-1035-3B86-39B3-1DD294932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D768EE6-D47B-0FD2-0032-164D16BDD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0C53B70-A6F4-1ABE-F476-42D2335A7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세부적인 구성 요소를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네 가지 주요 레이어로 구성됩니다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 행동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(Customer Actions)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레이어입니다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부분에는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시민이 실제로 하는 행동이 시간 순서대로 담깁니다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도서관에서 책을 빌린다고 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책을 검색하고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대출을 신청하고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책을 받아 사용한 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다시 반납하는 일련의 과정이 여기에 들어갑니다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결국 이 레이어는 시민이 겪는 여정을 가장 직접적으로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F5EBC8-5100-2CAC-2858-2D62A1578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79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7E652-6051-6EEE-192E-3079CD19B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994AA90-9BE1-0E5D-B5FE-224F1A2E3F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A58833C-95DC-C74B-7E89-93A0B21FA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번째는 프론트 스테이지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(Front Stage)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이곳은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시민이 직접 마주하는 모든 접점이 포함됩니다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도서관이라면 검색 키오스크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대출 데스크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모바일 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안내 표지판 같은 것들이죠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시민이 어떤 경험을 하게 될지는 이 프론트 스테이지가 어떻게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설계되느냐에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달려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1907366-104F-510B-E370-DFC099DF3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91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1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EEF4808-3EB3-70C1-1E03-B5FF9D6B0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1" y="1476"/>
            <a:ext cx="12293599" cy="1217003"/>
          </a:xfrm>
          <a:prstGeom prst="rect">
            <a:avLst/>
          </a:prstGeom>
        </p:spPr>
      </p:pic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C747F7-9804-B31E-542F-53F2E6C66C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7E1D6FFE-819A-7EFE-F4D0-59230AF6CE9C}"/>
              </a:ext>
            </a:extLst>
          </p:cNvPr>
          <p:cNvGrpSpPr/>
          <p:nvPr userDrawn="1"/>
        </p:nvGrpSpPr>
        <p:grpSpPr>
          <a:xfrm>
            <a:off x="635561" y="291960"/>
            <a:ext cx="1466371" cy="413683"/>
            <a:chOff x="635561" y="291960"/>
            <a:chExt cx="1466371" cy="413683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2D40E0B8-6841-E07B-083B-0B007F26E628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D1641003-CE90-C50C-A3CA-913B12ED0025}"/>
                </a:ext>
              </a:extLst>
            </p:cNvPr>
            <p:cNvSpPr/>
            <p:nvPr/>
          </p:nvSpPr>
          <p:spPr>
            <a:xfrm>
              <a:off x="635561" y="291960"/>
              <a:ext cx="1466371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프로토타이핑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15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5898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55D078-2B25-1F64-EB6A-FA3A86D38C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00DC927C-2D59-387B-EC2A-DCD1A48508B1}"/>
              </a:ext>
            </a:extLst>
          </p:cNvPr>
          <p:cNvGrpSpPr/>
          <p:nvPr userDrawn="1"/>
        </p:nvGrpSpPr>
        <p:grpSpPr>
          <a:xfrm>
            <a:off x="635561" y="291960"/>
            <a:ext cx="1466371" cy="413683"/>
            <a:chOff x="635561" y="291960"/>
            <a:chExt cx="1466371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39ABB1C2-025F-16CF-42DD-481E00DE426D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ADD471D2-5215-B577-2583-7630EBC70034}"/>
                </a:ext>
              </a:extLst>
            </p:cNvPr>
            <p:cNvSpPr/>
            <p:nvPr/>
          </p:nvSpPr>
          <p:spPr>
            <a:xfrm>
              <a:off x="635561" y="291960"/>
              <a:ext cx="1466371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프로토타이핑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07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그림 112" descr="스크린샷, 어둠, 블루, 우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244B76-ED28-20E7-A34C-8E5F0EB4B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19400"/>
            <a:ext cx="12192000" cy="40386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-1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CB4EA0-3B1C-8AB3-D97E-C0EEF1A252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F301AEC5-10A8-1DF9-E721-7A31EC2B2CAA}"/>
              </a:ext>
            </a:extLst>
          </p:cNvPr>
          <p:cNvGrpSpPr/>
          <p:nvPr userDrawn="1"/>
        </p:nvGrpSpPr>
        <p:grpSpPr>
          <a:xfrm>
            <a:off x="635561" y="291960"/>
            <a:ext cx="1466371" cy="413683"/>
            <a:chOff x="635561" y="291960"/>
            <a:chExt cx="1466371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BC7FB228-45B1-3DCE-3431-AE438E5967CB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2ADC0AC9-1950-87EE-1B2E-88E702439C4B}"/>
                </a:ext>
              </a:extLst>
            </p:cNvPr>
            <p:cNvSpPr/>
            <p:nvPr/>
          </p:nvSpPr>
          <p:spPr>
            <a:xfrm>
              <a:off x="635561" y="291960"/>
              <a:ext cx="1466371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프로토타이핑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70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 descr="야외, 수평선, 자연, 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D45F26-0A2F-1696-A477-E4EEEF547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12192000" cy="0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88C506-B8A7-B343-290B-1DA4A183FA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8D0BEFA-0A2C-67F7-1213-36947284DF6B}"/>
              </a:ext>
            </a:extLst>
          </p:cNvPr>
          <p:cNvGrpSpPr/>
          <p:nvPr userDrawn="1"/>
        </p:nvGrpSpPr>
        <p:grpSpPr>
          <a:xfrm>
            <a:off x="635561" y="291960"/>
            <a:ext cx="1466371" cy="413683"/>
            <a:chOff x="635561" y="291960"/>
            <a:chExt cx="1466371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8FEC1500-9140-E062-1DAF-4B35E26FBAFF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DB022893-87AB-06FD-C058-10A887CCB04F}"/>
                </a:ext>
              </a:extLst>
            </p:cNvPr>
            <p:cNvSpPr/>
            <p:nvPr/>
          </p:nvSpPr>
          <p:spPr>
            <a:xfrm>
              <a:off x="635561" y="291960"/>
              <a:ext cx="1466371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프로토타이핑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45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70F10D-5BCA-EC72-08A9-6A051E929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F08442-FAEE-2429-A127-79BA523EC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6BC533-0C69-58BA-EDE4-DD21CBF45C0A}"/>
              </a:ext>
            </a:extLst>
          </p:cNvPr>
          <p:cNvCxnSpPr/>
          <p:nvPr userDrawn="1"/>
        </p:nvCxnSpPr>
        <p:spPr>
          <a:xfrm>
            <a:off x="0" y="13614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사다리꼴 7">
            <a:extLst>
              <a:ext uri="{FF2B5EF4-FFF2-40B4-BE49-F238E27FC236}">
                <a16:creationId xmlns:a16="http://schemas.microsoft.com/office/drawing/2014/main" id="{8150AC52-6D2C-6CF1-5A9A-53DE5D22FE7B}"/>
              </a:ext>
            </a:extLst>
          </p:cNvPr>
          <p:cNvSpPr/>
          <p:nvPr userDrawn="1"/>
        </p:nvSpPr>
        <p:spPr>
          <a:xfrm rot="10800000">
            <a:off x="4532671" y="-1"/>
            <a:ext cx="3126658" cy="422788"/>
          </a:xfrm>
          <a:prstGeom prst="trapezoid">
            <a:avLst>
              <a:gd name="adj" fmla="val 105000"/>
            </a:avLst>
          </a:prstGeom>
          <a:blipFill dpi="0" rotWithShape="1">
            <a:blip r:embed="rId4"/>
            <a:srcRect/>
            <a:tile tx="0" ty="-698500" sx="70000" sy="92000" flip="none" algn="ctr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6653EE2-26AE-818F-0179-E14744A655F3}"/>
              </a:ext>
            </a:extLst>
          </p:cNvPr>
          <p:cNvSpPr/>
          <p:nvPr userDrawn="1"/>
        </p:nvSpPr>
        <p:spPr>
          <a:xfrm>
            <a:off x="4663046" y="291961"/>
            <a:ext cx="2865910" cy="2813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88900" dist="889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216000" bIns="0" rtlCol="0" anchor="ctr">
            <a:spAutoFit/>
          </a:bodyPr>
          <a:lstStyle/>
          <a:p>
            <a:pPr algn="ctr"/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프로토타이핑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75E7125-D16D-2140-A07A-DB78C0E16B8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14786" y="584096"/>
            <a:ext cx="777319" cy="777319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8FF04912-7C69-5FEC-223A-9FB58D6B5729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98808CF9-1A7F-28A7-7A8E-454C1901C95D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F9AA307-5B7C-106A-F83D-891FBF2AC9A7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557A0091-3568-5A8F-D0F0-046C48F55F4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81ECD51-F0B6-8BAB-E5A0-C75C9F1792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7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37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2" r:id="rId2"/>
    <p:sldLayoutId id="2147483654" r:id="rId3"/>
    <p:sldLayoutId id="2147483655" r:id="rId4"/>
    <p:sldLayoutId id="2147483653" r:id="rId5"/>
    <p:sldLayoutId id="2147483656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778A0B3-1E7B-BA67-CD7D-44BEB415CB1E}"/>
              </a:ext>
            </a:extLst>
          </p:cNvPr>
          <p:cNvGrpSpPr/>
          <p:nvPr/>
        </p:nvGrpSpPr>
        <p:grpSpPr>
          <a:xfrm>
            <a:off x="0" y="0"/>
            <a:ext cx="12192193" cy="6858000"/>
            <a:chOff x="0" y="0"/>
            <a:chExt cx="12192193" cy="6858000"/>
          </a:xfrm>
        </p:grpSpPr>
        <p:pic>
          <p:nvPicPr>
            <p:cNvPr id="118" name="그림 117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384D913-529E-5D2C-6B3F-3CC87E990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54294B0B-5092-7DE8-DE7A-74BA4783919C}"/>
                </a:ext>
              </a:extLst>
            </p:cNvPr>
            <p:cNvCxnSpPr/>
            <p:nvPr/>
          </p:nvCxnSpPr>
          <p:spPr>
            <a:xfrm>
              <a:off x="0" y="1232214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EC6F9B13-5556-AD99-3970-06ADFD4184B7}"/>
                </a:ext>
              </a:extLst>
            </p:cNvPr>
            <p:cNvCxnSpPr/>
            <p:nvPr/>
          </p:nvCxnSpPr>
          <p:spPr>
            <a:xfrm>
              <a:off x="0" y="3790982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>
              <a:extLst>
                <a:ext uri="{FF2B5EF4-FFF2-40B4-BE49-F238E27FC236}">
                  <a16:creationId xmlns:a16="http://schemas.microsoft.com/office/drawing/2014/main" id="{03AD25B7-B7CD-0055-65F7-604048DD2927}"/>
                </a:ext>
              </a:extLst>
            </p:cNvPr>
            <p:cNvCxnSpPr/>
            <p:nvPr/>
          </p:nvCxnSpPr>
          <p:spPr>
            <a:xfrm>
              <a:off x="0" y="4410107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7359754F-5C5B-8422-7C4E-843C17986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0"/>
              <a:ext cx="2462212" cy="2462212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>
              <a:extLst>
                <a:ext uri="{FF2B5EF4-FFF2-40B4-BE49-F238E27FC236}">
                  <a16:creationId xmlns:a16="http://schemas.microsoft.com/office/drawing/2014/main" id="{646C73CE-FAFC-D19E-5FE2-CD380011CA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0543" y="5086350"/>
              <a:ext cx="1771650" cy="17716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94FA73C5-C12B-244E-9EBD-7A5A89DBF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920649"/>
              <a:ext cx="1399984" cy="1399984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그림 124" descr="텍스트, 스크린샷, 폰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4A67A4F-EF5F-F4FE-3D5F-CA3773EC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144000" y="355600"/>
              <a:ext cx="2667000" cy="558800"/>
            </a:xfrm>
            <a:prstGeom prst="rect">
              <a:avLst/>
            </a:prstGeom>
          </p:spPr>
        </p:pic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C2388F86-5751-5438-AAA1-4F1E0CD8A2BA}"/>
                </a:ext>
              </a:extLst>
            </p:cNvPr>
            <p:cNvGrpSpPr/>
            <p:nvPr/>
          </p:nvGrpSpPr>
          <p:grpSpPr>
            <a:xfrm>
              <a:off x="802482" y="378145"/>
              <a:ext cx="54768" cy="569116"/>
              <a:chOff x="895351" y="378145"/>
              <a:chExt cx="54768" cy="569116"/>
            </a:xfrm>
          </p:grpSpPr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1D476CE6-0570-415D-F7F0-A90931B25395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58FCE246-6494-2359-CB39-8394D624C4FA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4018CE1C-80B1-1298-AD24-17CC562B0542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61181452-3445-F801-0B89-DFB92F442A8E}"/>
                </a:ext>
              </a:extLst>
            </p:cNvPr>
            <p:cNvGrpSpPr/>
            <p:nvPr/>
          </p:nvGrpSpPr>
          <p:grpSpPr>
            <a:xfrm>
              <a:off x="6643688" y="5329558"/>
              <a:ext cx="54768" cy="569116"/>
              <a:chOff x="895351" y="378145"/>
              <a:chExt cx="54768" cy="569116"/>
            </a:xfrm>
          </p:grpSpPr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id="{B17E927C-D271-65CC-03E9-75DDC5C78E36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2" name="타원 131">
                <a:extLst>
                  <a:ext uri="{FF2B5EF4-FFF2-40B4-BE49-F238E27FC236}">
                    <a16:creationId xmlns:a16="http://schemas.microsoft.com/office/drawing/2014/main" id="{E0D27114-C95D-9501-BF1B-DF2539D5A6F6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>
                <a:extLst>
                  <a:ext uri="{FF2B5EF4-FFF2-40B4-BE49-F238E27FC236}">
                    <a16:creationId xmlns:a16="http://schemas.microsoft.com/office/drawing/2014/main" id="{8E30A757-9DAD-713E-655C-9774DE527FEC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A0CC498-ECA8-9011-AD59-CCF158365F4E}"/>
                </a:ext>
              </a:extLst>
            </p:cNvPr>
            <p:cNvSpPr txBox="1"/>
            <p:nvPr/>
          </p:nvSpPr>
          <p:spPr>
            <a:xfrm>
              <a:off x="1063625" y="2200275"/>
              <a:ext cx="5477782" cy="1585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700" spc="-4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blipFill dpi="0" rotWithShape="1">
                    <a:blip r:embed="rId5"/>
                    <a:srcRect/>
                    <a:tile tx="0" ty="-482600" sx="70000" sy="70000" flip="none" algn="ctr"/>
                  </a:blipFill>
                  <a:latin typeface="카페24 아네모네" pitchFamily="2" charset="-127"/>
                  <a:ea typeface="카페24 아네모네" pitchFamily="2" charset="-127"/>
                </a:rPr>
                <a:t>정책디자인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F2BA08F-CCAA-0266-1565-BF78CCF24BFD}"/>
                </a:ext>
              </a:extLst>
            </p:cNvPr>
            <p:cNvSpPr txBox="1"/>
            <p:nvPr/>
          </p:nvSpPr>
          <p:spPr>
            <a:xfrm>
              <a:off x="1047750" y="1447800"/>
              <a:ext cx="54412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000" spc="-18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에어" pitchFamily="2" charset="-127"/>
                  <a:ea typeface="카페24 아네모네에어" pitchFamily="2" charset="-127"/>
                </a:rPr>
                <a:t>사회문제 해결을 위한</a:t>
              </a:r>
            </a:p>
          </p:txBody>
        </p: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05099BFA-4AB8-E3B6-F881-B904E3269AF2}"/>
                </a:ext>
              </a:extLst>
            </p:cNvPr>
            <p:cNvGrpSpPr/>
            <p:nvPr/>
          </p:nvGrpSpPr>
          <p:grpSpPr>
            <a:xfrm>
              <a:off x="5469730" y="0"/>
              <a:ext cx="5295106" cy="3792563"/>
              <a:chOff x="5493544" y="0"/>
              <a:chExt cx="5295106" cy="3792563"/>
            </a:xfrm>
          </p:grpSpPr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6BA3D972-D55E-F778-77A6-7163DC53F538}"/>
                  </a:ext>
                </a:extLst>
              </p:cNvPr>
              <p:cNvSpPr/>
              <p:nvPr/>
            </p:nvSpPr>
            <p:spPr>
              <a:xfrm flipH="1">
                <a:off x="5738810" y="1433511"/>
                <a:ext cx="5049840" cy="2116139"/>
              </a:xfrm>
              <a:custGeom>
                <a:avLst/>
                <a:gdLst>
                  <a:gd name="connsiteX0" fmla="*/ 2933702 w 5049840"/>
                  <a:gd name="connsiteY0" fmla="*/ 0 h 2116139"/>
                  <a:gd name="connsiteX1" fmla="*/ 2933701 w 5049840"/>
                  <a:gd name="connsiteY1" fmla="*/ 0 h 2116139"/>
                  <a:gd name="connsiteX2" fmla="*/ 0 w 5049840"/>
                  <a:gd name="connsiteY2" fmla="*/ 0 h 2116139"/>
                  <a:gd name="connsiteX3" fmla="*/ 0 w 5049840"/>
                  <a:gd name="connsiteY3" fmla="*/ 2116139 h 2116139"/>
                  <a:gd name="connsiteX4" fmla="*/ 2933701 w 5049840"/>
                  <a:gd name="connsiteY4" fmla="*/ 2116139 h 2116139"/>
                  <a:gd name="connsiteX5" fmla="*/ 2933702 w 5049840"/>
                  <a:gd name="connsiteY5" fmla="*/ 2116139 h 2116139"/>
                  <a:gd name="connsiteX6" fmla="*/ 5049840 w 5049840"/>
                  <a:gd name="connsiteY6" fmla="*/ 2116139 h 2116139"/>
                  <a:gd name="connsiteX7" fmla="*/ 2933702 w 5049840"/>
                  <a:gd name="connsiteY7" fmla="*/ 1 h 211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9840" h="2116139">
                    <a:moveTo>
                      <a:pt x="2933702" y="0"/>
                    </a:moveTo>
                    <a:lnTo>
                      <a:pt x="2933701" y="0"/>
                    </a:lnTo>
                    <a:lnTo>
                      <a:pt x="0" y="0"/>
                    </a:lnTo>
                    <a:lnTo>
                      <a:pt x="0" y="2116139"/>
                    </a:lnTo>
                    <a:lnTo>
                      <a:pt x="2933701" y="2116139"/>
                    </a:lnTo>
                    <a:lnTo>
                      <a:pt x="2933702" y="2116139"/>
                    </a:lnTo>
                    <a:lnTo>
                      <a:pt x="5049840" y="2116139"/>
                    </a:lnTo>
                    <a:lnTo>
                      <a:pt x="293370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138" name="직선 연결선 137">
                <a:extLst>
                  <a:ext uri="{FF2B5EF4-FFF2-40B4-BE49-F238E27FC236}">
                    <a16:creationId xmlns:a16="http://schemas.microsoft.com/office/drawing/2014/main" id="{8459E8C2-1C24-0DE2-F1E3-057C5AD4F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93544" y="0"/>
                <a:ext cx="3792563" cy="3792563"/>
              </a:xfrm>
              <a:prstGeom prst="line">
                <a:avLst/>
              </a:prstGeom>
              <a:ln w="6350">
                <a:solidFill>
                  <a:srgbClr val="1F3C67">
                    <a:alpha val="20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2A1142DF-AD9A-287F-ECBD-E90B46F435C0}"/>
                </a:ext>
              </a:extLst>
            </p:cNvPr>
            <p:cNvGrpSpPr/>
            <p:nvPr/>
          </p:nvGrpSpPr>
          <p:grpSpPr>
            <a:xfrm>
              <a:off x="1150573" y="5434333"/>
              <a:ext cx="473870" cy="473870"/>
              <a:chOff x="1150573" y="5434333"/>
              <a:chExt cx="473870" cy="473870"/>
            </a:xfrm>
          </p:grpSpPr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id="{D33EC226-1FC0-E12A-00B7-03E4057344DA}"/>
                  </a:ext>
                </a:extLst>
              </p:cNvPr>
              <p:cNvSpPr/>
              <p:nvPr/>
            </p:nvSpPr>
            <p:spPr>
              <a:xfrm>
                <a:off x="115057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1" name="그림 140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0F4300C-2B6A-24FB-9E6E-21D2B6D05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71574" y="5480051"/>
                <a:ext cx="441325" cy="387350"/>
              </a:xfrm>
              <a:prstGeom prst="rect">
                <a:avLst/>
              </a:prstGeom>
            </p:spPr>
          </p:pic>
        </p:grpSp>
        <p:grpSp>
          <p:nvGrpSpPr>
            <p:cNvPr id="142" name="그룹 141">
              <a:extLst>
                <a:ext uri="{FF2B5EF4-FFF2-40B4-BE49-F238E27FC236}">
                  <a16:creationId xmlns:a16="http://schemas.microsoft.com/office/drawing/2014/main" id="{EED4200B-41C2-85BE-4AD6-0CCA8A97E182}"/>
                </a:ext>
              </a:extLst>
            </p:cNvPr>
            <p:cNvGrpSpPr/>
            <p:nvPr/>
          </p:nvGrpSpPr>
          <p:grpSpPr>
            <a:xfrm>
              <a:off x="1808393" y="5434333"/>
              <a:ext cx="473870" cy="473870"/>
              <a:chOff x="1808393" y="5434333"/>
              <a:chExt cx="473870" cy="473870"/>
            </a:xfrm>
          </p:grpSpPr>
          <p:sp>
            <p:nvSpPr>
              <p:cNvPr id="143" name="타원 142">
                <a:extLst>
                  <a:ext uri="{FF2B5EF4-FFF2-40B4-BE49-F238E27FC236}">
                    <a16:creationId xmlns:a16="http://schemas.microsoft.com/office/drawing/2014/main" id="{57EBD714-5BB6-D949-E90F-B522E218C6C2}"/>
                  </a:ext>
                </a:extLst>
              </p:cNvPr>
              <p:cNvSpPr/>
              <p:nvPr/>
            </p:nvSpPr>
            <p:spPr>
              <a:xfrm>
                <a:off x="180839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4" name="그림 143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1211A61-7063-6442-7356-7A891C911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60550" y="5499099"/>
                <a:ext cx="358775" cy="368301"/>
              </a:xfrm>
              <a:prstGeom prst="rect">
                <a:avLst/>
              </a:prstGeom>
            </p:spPr>
          </p:pic>
        </p:grpSp>
        <p:grpSp>
          <p:nvGrpSpPr>
            <p:cNvPr id="145" name="그룹 144">
              <a:extLst>
                <a:ext uri="{FF2B5EF4-FFF2-40B4-BE49-F238E27FC236}">
                  <a16:creationId xmlns:a16="http://schemas.microsoft.com/office/drawing/2014/main" id="{75378133-4B41-A919-1F4D-618C55F61C99}"/>
                </a:ext>
              </a:extLst>
            </p:cNvPr>
            <p:cNvGrpSpPr/>
            <p:nvPr/>
          </p:nvGrpSpPr>
          <p:grpSpPr>
            <a:xfrm>
              <a:off x="2466213" y="5434333"/>
              <a:ext cx="473870" cy="473870"/>
              <a:chOff x="2466213" y="5434333"/>
              <a:chExt cx="473870" cy="473870"/>
            </a:xfrm>
          </p:grpSpPr>
          <p:sp>
            <p:nvSpPr>
              <p:cNvPr id="146" name="타원 145">
                <a:extLst>
                  <a:ext uri="{FF2B5EF4-FFF2-40B4-BE49-F238E27FC236}">
                    <a16:creationId xmlns:a16="http://schemas.microsoft.com/office/drawing/2014/main" id="{B75A1735-0CBE-68E5-27D8-4D1166F0D54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7" name="그림 14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8F2A8321-6E12-C3E6-EBEF-10E7E6B54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84D6E644-BFFD-2D92-7A35-746B125BAA3D}"/>
                </a:ext>
              </a:extLst>
            </p:cNvPr>
            <p:cNvGrpSpPr/>
            <p:nvPr/>
          </p:nvGrpSpPr>
          <p:grpSpPr>
            <a:xfrm>
              <a:off x="3124033" y="5434333"/>
              <a:ext cx="473870" cy="473870"/>
              <a:chOff x="3124033" y="5434333"/>
              <a:chExt cx="473870" cy="473870"/>
            </a:xfrm>
          </p:grpSpPr>
          <p:sp>
            <p:nvSpPr>
              <p:cNvPr id="149" name="타원 148">
                <a:extLst>
                  <a:ext uri="{FF2B5EF4-FFF2-40B4-BE49-F238E27FC236}">
                    <a16:creationId xmlns:a16="http://schemas.microsoft.com/office/drawing/2014/main" id="{B0AAF1AB-1178-5A31-47DE-A409035F9989}"/>
                  </a:ext>
                </a:extLst>
              </p:cNvPr>
              <p:cNvSpPr/>
              <p:nvPr/>
            </p:nvSpPr>
            <p:spPr>
              <a:xfrm>
                <a:off x="312403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0" name="그림 149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46CEA1A-BD66-5AEC-3C4B-319F25327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00400" y="5480051"/>
                <a:ext cx="339725" cy="387350"/>
              </a:xfrm>
              <a:prstGeom prst="rect">
                <a:avLst/>
              </a:prstGeom>
            </p:spPr>
          </p:pic>
        </p:grpSp>
        <p:grpSp>
          <p:nvGrpSpPr>
            <p:cNvPr id="151" name="그룹 150">
              <a:extLst>
                <a:ext uri="{FF2B5EF4-FFF2-40B4-BE49-F238E27FC236}">
                  <a16:creationId xmlns:a16="http://schemas.microsoft.com/office/drawing/2014/main" id="{FAA27F9E-0949-9834-8E0B-F8BECC7B60E2}"/>
                </a:ext>
              </a:extLst>
            </p:cNvPr>
            <p:cNvGrpSpPr/>
            <p:nvPr/>
          </p:nvGrpSpPr>
          <p:grpSpPr>
            <a:xfrm>
              <a:off x="3781854" y="5434333"/>
              <a:ext cx="473870" cy="473870"/>
              <a:chOff x="3781854" y="5434333"/>
              <a:chExt cx="473870" cy="473870"/>
            </a:xfrm>
          </p:grpSpPr>
          <p:sp>
            <p:nvSpPr>
              <p:cNvPr id="152" name="타원 151">
                <a:extLst>
                  <a:ext uri="{FF2B5EF4-FFF2-40B4-BE49-F238E27FC236}">
                    <a16:creationId xmlns:a16="http://schemas.microsoft.com/office/drawing/2014/main" id="{0CBE33A6-5EE0-05CF-2F58-9E092B886D41}"/>
                  </a:ext>
                </a:extLst>
              </p:cNvPr>
              <p:cNvSpPr/>
              <p:nvPr/>
            </p:nvSpPr>
            <p:spPr>
              <a:xfrm>
                <a:off x="3781854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3" name="그림 15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541CF9D-80B3-43C3-2258-6AC6C169D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63974" y="5480051"/>
                <a:ext cx="390525" cy="387350"/>
              </a:xfrm>
              <a:prstGeom prst="rect">
                <a:avLst/>
              </a:prstGeom>
            </p:spPr>
          </p:pic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6C17F00F-8092-56BC-9AEB-7D3D2754DA11}"/>
                </a:ext>
              </a:extLst>
            </p:cNvPr>
            <p:cNvGrpSpPr/>
            <p:nvPr/>
          </p:nvGrpSpPr>
          <p:grpSpPr>
            <a:xfrm>
              <a:off x="1033462" y="3920649"/>
              <a:ext cx="1543051" cy="400110"/>
              <a:chOff x="1033462" y="3920649"/>
              <a:chExt cx="1543051" cy="400110"/>
            </a:xfrm>
          </p:grpSpPr>
          <p:sp>
            <p:nvSpPr>
              <p:cNvPr id="42" name="평행 사변형 41">
                <a:extLst>
                  <a:ext uri="{FF2B5EF4-FFF2-40B4-BE49-F238E27FC236}">
                    <a16:creationId xmlns:a16="http://schemas.microsoft.com/office/drawing/2014/main" id="{5D9C7DF5-8FC1-C78B-3BEA-BBCB641E0F4C}"/>
                  </a:ext>
                </a:extLst>
              </p:cNvPr>
              <p:cNvSpPr/>
              <p:nvPr/>
            </p:nvSpPr>
            <p:spPr>
              <a:xfrm>
                <a:off x="1033462" y="3925253"/>
                <a:ext cx="1543051" cy="365760"/>
              </a:xfrm>
              <a:prstGeom prst="parallelogram">
                <a:avLst>
                  <a:gd name="adj" fmla="val 99218"/>
                </a:avLst>
              </a:prstGeom>
              <a:solidFill>
                <a:srgbClr val="0B2E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5CF771-E4EE-E50B-392A-2EB59E513DB9}"/>
                  </a:ext>
                </a:extLst>
              </p:cNvPr>
              <p:cNvSpPr txBox="1"/>
              <p:nvPr/>
            </p:nvSpPr>
            <p:spPr>
              <a:xfrm>
                <a:off x="1363311" y="3920649"/>
                <a:ext cx="907621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2000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12</a:t>
                </a:r>
                <a:r>
                  <a:rPr lang="ko-KR" altLang="en-US" sz="2000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주차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27EAED6-C3E9-5D38-B2EC-6274B3FCEA5D}"/>
                </a:ext>
              </a:extLst>
            </p:cNvPr>
            <p:cNvSpPr txBox="1"/>
            <p:nvPr/>
          </p:nvSpPr>
          <p:spPr>
            <a:xfrm>
              <a:off x="2533650" y="3903980"/>
              <a:ext cx="1754006" cy="4616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프로토타이핑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24F479-CD41-8375-3A82-1EEBFC0E9DF7}"/>
                </a:ext>
              </a:extLst>
            </p:cNvPr>
            <p:cNvSpPr txBox="1"/>
            <p:nvPr/>
          </p:nvSpPr>
          <p:spPr>
            <a:xfrm>
              <a:off x="4885711" y="5221605"/>
              <a:ext cx="108715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박 형 준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99BE83-3286-C91F-6B99-B75006D25F32}"/>
                </a:ext>
              </a:extLst>
            </p:cNvPr>
            <p:cNvSpPr txBox="1"/>
            <p:nvPr/>
          </p:nvSpPr>
          <p:spPr>
            <a:xfrm>
              <a:off x="4537744" y="5666848"/>
              <a:ext cx="182838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성균관대학교 행정학과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CE2D3C4-40B9-4FB1-1B81-0A40309420F5}"/>
                </a:ext>
              </a:extLst>
            </p:cNvPr>
            <p:cNvSpPr txBox="1"/>
            <p:nvPr/>
          </p:nvSpPr>
          <p:spPr>
            <a:xfrm>
              <a:off x="5859581" y="5311248"/>
              <a:ext cx="50654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교수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11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99F21-AA32-EA4A-2407-09386B452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7C28B22-C505-6A54-F03F-A442E196E16B}"/>
              </a:ext>
            </a:extLst>
          </p:cNvPr>
          <p:cNvSpPr txBox="1"/>
          <p:nvPr/>
        </p:nvSpPr>
        <p:spPr>
          <a:xfrm>
            <a:off x="778495" y="673792"/>
            <a:ext cx="43463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구조와 요소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73A4F6D-0F57-CFBC-CC10-FAFE9856CF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3D3B9C6E-B806-12AF-74DA-C38CCAEADDCF}"/>
              </a:ext>
            </a:extLst>
          </p:cNvPr>
          <p:cNvGrpSpPr/>
          <p:nvPr/>
        </p:nvGrpSpPr>
        <p:grpSpPr>
          <a:xfrm>
            <a:off x="1287594" y="2352132"/>
            <a:ext cx="6727261" cy="571286"/>
            <a:chOff x="1013127" y="1841927"/>
            <a:chExt cx="6727261" cy="57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45351E6-B4FD-3E87-C3CA-9588B9EAC02B}"/>
                </a:ext>
              </a:extLst>
            </p:cNvPr>
            <p:cNvSpPr txBox="1"/>
            <p:nvPr/>
          </p:nvSpPr>
          <p:spPr>
            <a:xfrm>
              <a:off x="1013127" y="1841927"/>
              <a:ext cx="6727261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프론트 스테이지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(Front Stage)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F4278499-953C-32F1-87B5-5E8A7AC04B5B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D2881B04-CAD5-D09F-7309-F04394311685}"/>
              </a:ext>
            </a:extLst>
          </p:cNvPr>
          <p:cNvGrpSpPr/>
          <p:nvPr/>
        </p:nvGrpSpPr>
        <p:grpSpPr>
          <a:xfrm>
            <a:off x="1650374" y="3235346"/>
            <a:ext cx="7105699" cy="463460"/>
            <a:chOff x="3965516" y="2790917"/>
            <a:chExt cx="7105699" cy="4634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F6063E-B328-ADBB-B7CE-6D6EDAEAB22C}"/>
                </a:ext>
              </a:extLst>
            </p:cNvPr>
            <p:cNvSpPr txBox="1"/>
            <p:nvPr/>
          </p:nvSpPr>
          <p:spPr>
            <a:xfrm>
              <a:off x="4282222" y="2790917"/>
              <a:ext cx="678899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시민이 직접 마주하는 모든 접점</a:t>
              </a: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5EB6E60-2ABE-E9EC-3686-9D5B159730B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9" name="원호 8">
                <a:extLst>
                  <a:ext uri="{FF2B5EF4-FFF2-40B4-BE49-F238E27FC236}">
                    <a16:creationId xmlns:a16="http://schemas.microsoft.com/office/drawing/2014/main" id="{96529459-B3A7-931C-C835-93CCEFCFBFB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342ACE7F-2181-C448-46B7-AB2CABB86BD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FBE2671-8DED-8604-E0B8-1BC34FE65975}"/>
              </a:ext>
            </a:extLst>
          </p:cNvPr>
          <p:cNvGrpSpPr/>
          <p:nvPr/>
        </p:nvGrpSpPr>
        <p:grpSpPr>
          <a:xfrm>
            <a:off x="2081112" y="3788032"/>
            <a:ext cx="7002563" cy="1187388"/>
            <a:chOff x="1547337" y="4508469"/>
            <a:chExt cx="7002563" cy="118738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468BB6-D8FF-CDB9-B3DC-59E13AB1FEDD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도서관일 경우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검색 키오스크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대출 데스크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모바일 앱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안내 표지판 등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8EE3EED3-E301-5BB4-388E-3725A31439A7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04C6CC24-8B7F-CB22-4F9E-530AE4760157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B4383455-3FE2-F687-E733-FDE28B01B0B7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316D56D-87A1-2795-0F19-682B91EC0AE3}"/>
              </a:ext>
            </a:extLst>
          </p:cNvPr>
          <p:cNvSpPr txBox="1"/>
          <p:nvPr/>
        </p:nvSpPr>
        <p:spPr>
          <a:xfrm>
            <a:off x="1134095" y="1593928"/>
            <a:ext cx="36048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구성 요소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273DF2-035F-CEFA-CB18-95E441D18AE2}"/>
              </a:ext>
            </a:extLst>
          </p:cNvPr>
          <p:cNvSpPr txBox="1"/>
          <p:nvPr/>
        </p:nvSpPr>
        <p:spPr>
          <a:xfrm flipH="1">
            <a:off x="1692068" y="5180646"/>
            <a:ext cx="6727261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시민이 어떤 경험을 하게 될지는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프론트 스테이지의 설계에 달려 있다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04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BE110-8A3A-A40A-F1A3-389E3C23E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D317EDC-9D89-1428-06DC-EE3D03D61CA5}"/>
              </a:ext>
            </a:extLst>
          </p:cNvPr>
          <p:cNvSpPr txBox="1"/>
          <p:nvPr/>
        </p:nvSpPr>
        <p:spPr>
          <a:xfrm>
            <a:off x="778495" y="673792"/>
            <a:ext cx="43463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구조와 요소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FD84E4C-FD70-CB99-AB22-475A204430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6DC878-4170-9B30-F202-2F232637A4BF}"/>
              </a:ext>
            </a:extLst>
          </p:cNvPr>
          <p:cNvSpPr txBox="1"/>
          <p:nvPr/>
        </p:nvSpPr>
        <p:spPr>
          <a:xfrm>
            <a:off x="1134095" y="1593928"/>
            <a:ext cx="36048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구성 요소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A0E1D92A-4E58-10E0-A137-0DC3FBD1769F}"/>
              </a:ext>
            </a:extLst>
          </p:cNvPr>
          <p:cNvGrpSpPr/>
          <p:nvPr/>
        </p:nvGrpSpPr>
        <p:grpSpPr>
          <a:xfrm>
            <a:off x="1287594" y="2352132"/>
            <a:ext cx="6727261" cy="571286"/>
            <a:chOff x="1013127" y="1841927"/>
            <a:chExt cx="6727261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AEEFC7-E159-1318-E278-8208C5C70A14}"/>
                </a:ext>
              </a:extLst>
            </p:cNvPr>
            <p:cNvSpPr txBox="1"/>
            <p:nvPr/>
          </p:nvSpPr>
          <p:spPr>
            <a:xfrm>
              <a:off x="1013127" y="1841927"/>
              <a:ext cx="6727261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백 스테이지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(Back Stage)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E84FD1AA-1699-1852-350F-1EE35D4A7650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C5490D18-F0F9-55B9-D41A-4B2F16B4B8D0}"/>
              </a:ext>
            </a:extLst>
          </p:cNvPr>
          <p:cNvGrpSpPr/>
          <p:nvPr/>
        </p:nvGrpSpPr>
        <p:grpSpPr>
          <a:xfrm>
            <a:off x="1650374" y="3235346"/>
            <a:ext cx="7105699" cy="463460"/>
            <a:chOff x="3965516" y="2790917"/>
            <a:chExt cx="7105699" cy="4634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72D1D4-5A49-AFCB-2FC8-34DA370A214F}"/>
                </a:ext>
              </a:extLst>
            </p:cNvPr>
            <p:cNvSpPr txBox="1"/>
            <p:nvPr/>
          </p:nvSpPr>
          <p:spPr>
            <a:xfrm>
              <a:off x="4282222" y="2790917"/>
              <a:ext cx="678899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사용자에게는 보이지 않지만 서비스 제공에는 꼭 필요한 활동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56D0FBD1-D32F-8F1D-6F6F-068CA9E21E7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8DB95D44-707F-8985-05EE-750B3EC53F0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50A52088-6A4F-2606-7349-18419BD0329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C12F086-BA39-6AAA-5A60-491DF29EA63D}"/>
              </a:ext>
            </a:extLst>
          </p:cNvPr>
          <p:cNvGrpSpPr/>
          <p:nvPr/>
        </p:nvGrpSpPr>
        <p:grpSpPr>
          <a:xfrm>
            <a:off x="2081112" y="3788032"/>
            <a:ext cx="7002563" cy="1187388"/>
            <a:chOff x="1547337" y="4508469"/>
            <a:chExt cx="7002563" cy="11873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57E59E-7C11-3D8D-8E8A-CDF3217E1334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도서관일 경우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사서가 책의 상태 점검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예약된 책 미리 준비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E8844185-14A8-E527-808F-234D024872AE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70486D6B-B992-8AAD-EF1E-C8F04ACAE8A6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8497C2C6-617E-1FF8-0F19-B2A307A4BD77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25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89DD8-74D2-30C1-254C-B14678B41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D9F53D6-7A2E-908B-DEC1-951CC6A831C9}"/>
              </a:ext>
            </a:extLst>
          </p:cNvPr>
          <p:cNvSpPr txBox="1"/>
          <p:nvPr/>
        </p:nvSpPr>
        <p:spPr>
          <a:xfrm>
            <a:off x="778495" y="673792"/>
            <a:ext cx="43463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구조와 요소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972DBE-B016-7E32-6C0B-93A55DF68D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832442-859E-3531-6FFA-92E15016C621}"/>
              </a:ext>
            </a:extLst>
          </p:cNvPr>
          <p:cNvSpPr txBox="1"/>
          <p:nvPr/>
        </p:nvSpPr>
        <p:spPr>
          <a:xfrm>
            <a:off x="1134095" y="1593928"/>
            <a:ext cx="36048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구성 요소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48191A6-C006-F920-45B9-DC403CBDC4F5}"/>
              </a:ext>
            </a:extLst>
          </p:cNvPr>
          <p:cNvGrpSpPr/>
          <p:nvPr/>
        </p:nvGrpSpPr>
        <p:grpSpPr>
          <a:xfrm>
            <a:off x="1287594" y="2352132"/>
            <a:ext cx="6727261" cy="571286"/>
            <a:chOff x="1013127" y="1841927"/>
            <a:chExt cx="6727261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940EA8-C197-6686-DC96-1AB961E8C912}"/>
                </a:ext>
              </a:extLst>
            </p:cNvPr>
            <p:cNvSpPr txBox="1"/>
            <p:nvPr/>
          </p:nvSpPr>
          <p:spPr>
            <a:xfrm>
              <a:off x="1013127" y="1841927"/>
              <a:ext cx="6727261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지원 프로세스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(Support Processes)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C0ABE75C-7FA5-E0D6-8846-118956BAF9FF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2E1DD963-6E5E-77EF-7F8F-2FB2048035B7}"/>
              </a:ext>
            </a:extLst>
          </p:cNvPr>
          <p:cNvGrpSpPr/>
          <p:nvPr/>
        </p:nvGrpSpPr>
        <p:grpSpPr>
          <a:xfrm>
            <a:off x="1650374" y="3235346"/>
            <a:ext cx="7105699" cy="463460"/>
            <a:chOff x="3965516" y="2790917"/>
            <a:chExt cx="7105699" cy="4634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5AE340-D792-5222-FC49-44D05175BCB9}"/>
                </a:ext>
              </a:extLst>
            </p:cNvPr>
            <p:cNvSpPr txBox="1"/>
            <p:nvPr/>
          </p:nvSpPr>
          <p:spPr>
            <a:xfrm>
              <a:off x="4282222" y="2790917"/>
              <a:ext cx="678899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서비스가 가능하도록 뒷받침하는 기반 구조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9B02BE9-C5D4-774B-0A0E-911FCF1138E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BD72EAA2-23B2-E605-8433-C257A0FDEAE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CFA16534-82EB-284B-4C51-DCF85DE859D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B536F0A-59B7-0947-621A-242A4EB5A887}"/>
              </a:ext>
            </a:extLst>
          </p:cNvPr>
          <p:cNvGrpSpPr/>
          <p:nvPr/>
        </p:nvGrpSpPr>
        <p:grpSpPr>
          <a:xfrm>
            <a:off x="2081112" y="3788032"/>
            <a:ext cx="7002563" cy="787278"/>
            <a:chOff x="1547337" y="4508469"/>
            <a:chExt cx="7002563" cy="7872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D8B574-252A-D28F-7CBD-9AD1AA8E6DCB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데이터베이스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IT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시스템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예산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법규 등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C2D7325B-768A-E324-040B-D5E6F7E3E663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393C50DE-59A8-CA10-0DD5-8DC1FA82A664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A1EAE124-01AD-4EBA-428F-87A6D42F45FC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674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AFB20-633D-C790-E6A0-856FFAAA4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63F9B8A-30B6-C018-815E-8E283200B1B2}"/>
              </a:ext>
            </a:extLst>
          </p:cNvPr>
          <p:cNvSpPr txBox="1"/>
          <p:nvPr/>
        </p:nvSpPr>
        <p:spPr>
          <a:xfrm>
            <a:off x="778495" y="673792"/>
            <a:ext cx="43463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구조와 요소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559539B-E60F-8F28-9276-ADB7BD270E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688999-D53A-54A7-4949-67ABEEE537DB}"/>
              </a:ext>
            </a:extLst>
          </p:cNvPr>
          <p:cNvSpPr txBox="1"/>
          <p:nvPr/>
        </p:nvSpPr>
        <p:spPr>
          <a:xfrm>
            <a:off x="1134095" y="1593928"/>
            <a:ext cx="201657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경계선의 중요성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AEB38C4-3FB6-7A6D-3831-BDB2D374F56E}"/>
              </a:ext>
            </a:extLst>
          </p:cNvPr>
          <p:cNvGrpSpPr/>
          <p:nvPr/>
        </p:nvGrpSpPr>
        <p:grpSpPr>
          <a:xfrm>
            <a:off x="4376205" y="2438681"/>
            <a:ext cx="6867815" cy="1605694"/>
            <a:chOff x="4376205" y="2438681"/>
            <a:chExt cx="6867815" cy="16056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43D725-A515-C540-BC2B-EF136BE86B04}"/>
                </a:ext>
              </a:extLst>
            </p:cNvPr>
            <p:cNvSpPr txBox="1"/>
            <p:nvPr/>
          </p:nvSpPr>
          <p:spPr>
            <a:xfrm flipH="1">
              <a:off x="5927025" y="2723117"/>
              <a:ext cx="5316995" cy="999750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시민이 직접 볼 수 있는 활동과 </a:t>
              </a:r>
              <a:b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보지 못하는 활동을 분리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CF8AE9FE-4165-3B41-06C4-59844777B30D}"/>
                </a:ext>
              </a:extLst>
            </p:cNvPr>
            <p:cNvGrpSpPr/>
            <p:nvPr/>
          </p:nvGrpSpPr>
          <p:grpSpPr>
            <a:xfrm>
              <a:off x="4376205" y="2438681"/>
              <a:ext cx="2243733" cy="1605694"/>
              <a:chOff x="3891852" y="2616200"/>
              <a:chExt cx="1878814" cy="1878814"/>
            </a:xfrm>
          </p:grpSpPr>
          <p:sp>
            <p:nvSpPr>
              <p:cNvPr id="6" name="사각형: 잘린 대각선 방향 모서리 5">
                <a:extLst>
                  <a:ext uri="{FF2B5EF4-FFF2-40B4-BE49-F238E27FC236}">
                    <a16:creationId xmlns:a16="http://schemas.microsoft.com/office/drawing/2014/main" id="{F8A2B6DD-55AC-1085-2EEC-151B773469C6}"/>
                  </a:ext>
                </a:extLst>
              </p:cNvPr>
              <p:cNvSpPr/>
              <p:nvPr/>
            </p:nvSpPr>
            <p:spPr>
              <a:xfrm>
                <a:off x="3891852" y="2616200"/>
                <a:ext cx="1878814" cy="1878814"/>
              </a:xfrm>
              <a:prstGeom prst="snip2DiagRect">
                <a:avLst>
                  <a:gd name="adj1" fmla="val 19886"/>
                  <a:gd name="adj2" fmla="val 0"/>
                </a:avLst>
              </a:prstGeom>
              <a:gradFill>
                <a:gsLst>
                  <a:gs pos="0">
                    <a:srgbClr val="0B2EB7">
                      <a:alpha val="30000"/>
                    </a:srgbClr>
                  </a:gs>
                  <a:gs pos="100000">
                    <a:srgbClr val="9A5CC8">
                      <a:alpha val="30000"/>
                    </a:srgbClr>
                  </a:gs>
                </a:gsLst>
                <a:lin ang="2700000" scaled="0"/>
              </a:gradFill>
              <a:ln w="2540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5B9BA910-FBDC-457E-8B64-9903C59B247C}"/>
                  </a:ext>
                </a:extLst>
              </p:cNvPr>
              <p:cNvSpPr/>
              <p:nvPr/>
            </p:nvSpPr>
            <p:spPr>
              <a:xfrm>
                <a:off x="4009839" y="2734187"/>
                <a:ext cx="1642840" cy="164284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F15CB7-C443-B9C9-C87E-006055F6722A}"/>
                  </a:ext>
                </a:extLst>
              </p:cNvPr>
              <p:cNvSpPr txBox="1"/>
              <p:nvPr/>
            </p:nvSpPr>
            <p:spPr>
              <a:xfrm>
                <a:off x="4346020" y="3026244"/>
                <a:ext cx="970478" cy="682443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>
                <a:defPPr>
                  <a:defRPr lang="ko-KR"/>
                </a:defPPr>
                <a:lvl1pPr marR="0" lvl="0" indent="0"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900" b="0" i="0" u="none" strike="noStrike" cap="none" spc="-80" normalizeH="0" baseline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</a:defRPr>
                </a:lvl1pPr>
              </a:lstStyle>
              <a:p>
                <a:r>
                  <a:rPr lang="ko-KR" altLang="en-US" dirty="0"/>
                  <a:t>가시선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6568AD-1575-2B1A-6C02-673A9FD7A5C2}"/>
                  </a:ext>
                </a:extLst>
              </p:cNvPr>
              <p:cNvSpPr txBox="1"/>
              <p:nvPr/>
            </p:nvSpPr>
            <p:spPr>
              <a:xfrm>
                <a:off x="4134877" y="3679766"/>
                <a:ext cx="1392762" cy="424950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>
                <a:defPPr>
                  <a:defRPr lang="ko-KR"/>
                </a:defPPr>
                <a:lvl1pPr marR="0" lvl="0" indent="0"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900" b="0" i="0" u="none" strike="noStrike" cap="none" spc="-80" normalizeH="0" baseline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</a:defRPr>
                </a:lvl1pPr>
              </a:lstStyle>
              <a:p>
                <a:r>
                  <a:rPr lang="en-US" altLang="ko-KR" sz="1600" dirty="0">
                    <a:solidFill>
                      <a:schemeClr val="bg2">
                        <a:lumMod val="50000"/>
                      </a:schemeClr>
                    </a:solidFill>
                  </a:rPr>
                  <a:t>Line of Visibility</a:t>
                </a:r>
                <a:endParaRPr lang="ko-KR" altLang="en-US" sz="16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FF6A40E-7F72-A360-8118-8C919F993AE7}"/>
              </a:ext>
            </a:extLst>
          </p:cNvPr>
          <p:cNvGrpSpPr/>
          <p:nvPr/>
        </p:nvGrpSpPr>
        <p:grpSpPr>
          <a:xfrm>
            <a:off x="4376205" y="4288263"/>
            <a:ext cx="6867815" cy="1605694"/>
            <a:chOff x="4376205" y="2438681"/>
            <a:chExt cx="6867815" cy="16056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BD35C8-9935-6F5A-C42D-3486B475E959}"/>
                </a:ext>
              </a:extLst>
            </p:cNvPr>
            <p:cNvSpPr txBox="1"/>
            <p:nvPr/>
          </p:nvSpPr>
          <p:spPr>
            <a:xfrm flipH="1">
              <a:off x="5927025" y="2723117"/>
              <a:ext cx="5316995" cy="999750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시민이 서비스 제공자와 직접 맞닿는 </a:t>
              </a:r>
              <a:b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순간을 제공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3AC05706-15BF-FD91-1817-EC91B6CF6B07}"/>
                </a:ext>
              </a:extLst>
            </p:cNvPr>
            <p:cNvGrpSpPr/>
            <p:nvPr/>
          </p:nvGrpSpPr>
          <p:grpSpPr>
            <a:xfrm>
              <a:off x="4376205" y="2438681"/>
              <a:ext cx="2243733" cy="1605694"/>
              <a:chOff x="3891852" y="2616200"/>
              <a:chExt cx="1878814" cy="1878814"/>
            </a:xfrm>
          </p:grpSpPr>
          <p:sp>
            <p:nvSpPr>
              <p:cNvPr id="20" name="사각형: 잘린 대각선 방향 모서리 19">
                <a:extLst>
                  <a:ext uri="{FF2B5EF4-FFF2-40B4-BE49-F238E27FC236}">
                    <a16:creationId xmlns:a16="http://schemas.microsoft.com/office/drawing/2014/main" id="{258A3F53-DF49-47E4-5CE8-E5F03F3D4106}"/>
                  </a:ext>
                </a:extLst>
              </p:cNvPr>
              <p:cNvSpPr/>
              <p:nvPr/>
            </p:nvSpPr>
            <p:spPr>
              <a:xfrm>
                <a:off x="3891852" y="2616200"/>
                <a:ext cx="1878814" cy="1878814"/>
              </a:xfrm>
              <a:prstGeom prst="snip2DiagRect">
                <a:avLst>
                  <a:gd name="adj1" fmla="val 19886"/>
                  <a:gd name="adj2" fmla="val 0"/>
                </a:avLst>
              </a:prstGeom>
              <a:gradFill>
                <a:gsLst>
                  <a:gs pos="0">
                    <a:srgbClr val="0B2EB7">
                      <a:alpha val="30000"/>
                    </a:srgbClr>
                  </a:gs>
                  <a:gs pos="100000">
                    <a:srgbClr val="9A5CC8">
                      <a:alpha val="30000"/>
                    </a:srgbClr>
                  </a:gs>
                </a:gsLst>
                <a:lin ang="2700000" scaled="0"/>
              </a:gradFill>
              <a:ln w="2540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57ABB268-9069-03E2-F594-6124EFF83907}"/>
                  </a:ext>
                </a:extLst>
              </p:cNvPr>
              <p:cNvSpPr/>
              <p:nvPr/>
            </p:nvSpPr>
            <p:spPr>
              <a:xfrm>
                <a:off x="4009839" y="2734187"/>
                <a:ext cx="1642840" cy="164284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46D0C4-F61F-E95C-6E1B-16E2FE1A16ED}"/>
                  </a:ext>
                </a:extLst>
              </p:cNvPr>
              <p:cNvSpPr txBox="1"/>
              <p:nvPr/>
            </p:nvSpPr>
            <p:spPr>
              <a:xfrm>
                <a:off x="4088837" y="3026244"/>
                <a:ext cx="1484843" cy="682443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>
                <a:defPPr>
                  <a:defRPr lang="ko-KR"/>
                </a:defPPr>
                <a:lvl1pPr marR="0" lvl="0" indent="0"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900" b="0" i="0" u="none" strike="noStrike" cap="none" spc="-80" normalizeH="0" baseline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</a:defRPr>
                </a:lvl1pPr>
              </a:lstStyle>
              <a:p>
                <a:r>
                  <a:rPr lang="ko-KR" altLang="en-US" dirty="0"/>
                  <a:t>상호작용선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1FF8A5-81CC-18A2-6DA3-1976C781CDA2}"/>
                  </a:ext>
                </a:extLst>
              </p:cNvPr>
              <p:cNvSpPr txBox="1"/>
              <p:nvPr/>
            </p:nvSpPr>
            <p:spPr>
              <a:xfrm>
                <a:off x="4015682" y="3679766"/>
                <a:ext cx="1631153" cy="424950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>
                <a:defPPr>
                  <a:defRPr lang="ko-KR"/>
                </a:defPPr>
                <a:lvl1pPr marR="0" lvl="0" indent="0"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900" b="0" i="0" u="none" strike="noStrike" cap="none" spc="-80" normalizeH="0" baseline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</a:defRPr>
                </a:lvl1pPr>
              </a:lstStyle>
              <a:p>
                <a:r>
                  <a:rPr lang="en-US" altLang="ko-KR" sz="1600" dirty="0">
                    <a:solidFill>
                      <a:schemeClr val="bg2">
                        <a:lumMod val="50000"/>
                      </a:schemeClr>
                    </a:solidFill>
                  </a:rPr>
                  <a:t>Line of Interaction</a:t>
                </a:r>
                <a:endParaRPr lang="ko-KR" altLang="en-US" sz="16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20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BB1B1-C922-E624-4599-3F7BB2116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3804348-E658-7313-AB91-835BBDEE5804}"/>
              </a:ext>
            </a:extLst>
          </p:cNvPr>
          <p:cNvSpPr txBox="1"/>
          <p:nvPr/>
        </p:nvSpPr>
        <p:spPr>
          <a:xfrm>
            <a:off x="778495" y="673792"/>
            <a:ext cx="43463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구조와 요소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68905CF-638C-70BC-D8B4-45798EA995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C19C2D-6033-8514-0DB9-2BB3C2A66649}"/>
              </a:ext>
            </a:extLst>
          </p:cNvPr>
          <p:cNvSpPr txBox="1"/>
          <p:nvPr/>
        </p:nvSpPr>
        <p:spPr>
          <a:xfrm>
            <a:off x="1134095" y="1593928"/>
            <a:ext cx="201657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경계선의 중요성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4983B4E-8FC9-1C61-269D-395EECE8BE15}"/>
              </a:ext>
            </a:extLst>
          </p:cNvPr>
          <p:cNvSpPr/>
          <p:nvPr/>
        </p:nvSpPr>
        <p:spPr>
          <a:xfrm>
            <a:off x="4708568" y="2262991"/>
            <a:ext cx="6853050" cy="6581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시민이 실제로 겪는 경험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4F1C884E-00CC-1D64-1440-6321DFFC2A60}"/>
              </a:ext>
            </a:extLst>
          </p:cNvPr>
          <p:cNvSpPr/>
          <p:nvPr/>
        </p:nvSpPr>
        <p:spPr>
          <a:xfrm>
            <a:off x="4708568" y="3213120"/>
            <a:ext cx="6853050" cy="6581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경험을 가능하게 하는 보이지 않는 과정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90F9F9E-9168-8A69-1E92-10A02D80D9FA}"/>
              </a:ext>
            </a:extLst>
          </p:cNvPr>
          <p:cNvSpPr/>
          <p:nvPr/>
        </p:nvSpPr>
        <p:spPr>
          <a:xfrm>
            <a:off x="4708568" y="4163249"/>
            <a:ext cx="6853050" cy="6581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뒷받침하는 기반들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EC9E3-9313-1CD9-FA5B-05F42587E29E}"/>
              </a:ext>
            </a:extLst>
          </p:cNvPr>
          <p:cNvSpPr txBox="1"/>
          <p:nvPr/>
        </p:nvSpPr>
        <p:spPr>
          <a:xfrm rot="21293598" flipH="1">
            <a:off x="6920221" y="4827735"/>
            <a:ext cx="432690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정책 서비스 설계 시 중요한 도구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105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046C6-09C7-F1EE-ADA1-C5056E907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444A2D1-806F-E20F-FA8D-B4A6B8AA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421220-75EF-936B-EACF-C4D49F934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AB61C6-9F88-B8A6-1C70-0C2D6713FBA8}"/>
              </a:ext>
            </a:extLst>
          </p:cNvPr>
          <p:cNvSpPr txBox="1"/>
          <p:nvPr/>
        </p:nvSpPr>
        <p:spPr>
          <a:xfrm>
            <a:off x="975529" y="2529890"/>
            <a:ext cx="1024094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7000" spc="-470" dirty="0" err="1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 작성법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44A3E45-2A2A-D3DE-6E27-E59932A8B340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D0D4BE1-E4A0-8798-C207-CB7480FBB4A1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96FFEDB-2CB9-9DE2-56BE-B68E2E5C7594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C79CCA4-E10E-9ADE-01B9-15E60B13C567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3C67040-2669-46C5-FA15-3EBA8BC09ED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0AB4739-ED59-2DB6-4767-14C832E89CD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0A5F93-1ECE-219E-BDF9-C950BF5853C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3F1EB3-1531-9E3B-37F1-1A6B6505846B}"/>
              </a:ext>
            </a:extLst>
          </p:cNvPr>
          <p:cNvSpPr txBox="1"/>
          <p:nvPr/>
        </p:nvSpPr>
        <p:spPr>
          <a:xfrm>
            <a:off x="6021351" y="1593371"/>
            <a:ext cx="4667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2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4A50152-14A4-1CCC-12B2-039D29C8449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CD45A9AC-6B12-C17F-9475-CF5AF376C33F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C4284330-27C6-7C76-B97F-14E7F365BB90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B1F87D26-E396-6121-680F-27EF8D7E8B12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7A2DF56-EDE7-74DD-2360-B4A8D3ED8F8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DA5971B-DAFA-D907-2BB9-8F84BBEA4646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B43B43D6-2679-26BC-C1CB-E781FEBC9DCF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E1485E1-F70A-8457-9879-E7AFAC17862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64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519B3-DDC3-8705-D326-AF541A571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789E454-57B6-E229-B692-A2EF980628E2}"/>
              </a:ext>
            </a:extLst>
          </p:cNvPr>
          <p:cNvSpPr txBox="1"/>
          <p:nvPr/>
        </p:nvSpPr>
        <p:spPr>
          <a:xfrm>
            <a:off x="778495" y="673792"/>
            <a:ext cx="4114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16F8A-4EF3-1DF8-E948-638F1AD3BDEB}"/>
              </a:ext>
            </a:extLst>
          </p:cNvPr>
          <p:cNvSpPr txBox="1"/>
          <p:nvPr/>
        </p:nvSpPr>
        <p:spPr>
          <a:xfrm>
            <a:off x="1134095" y="1593928"/>
            <a:ext cx="49308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카페 사례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E73F3D-9B91-0D68-6B2C-FD35CA0D2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5CC65843-CC8D-7D75-5802-716310FD7F37}"/>
              </a:ext>
            </a:extLst>
          </p:cNvPr>
          <p:cNvGrpSpPr/>
          <p:nvPr/>
        </p:nvGrpSpPr>
        <p:grpSpPr>
          <a:xfrm>
            <a:off x="1059872" y="2320636"/>
            <a:ext cx="10259291" cy="3953164"/>
            <a:chOff x="1059872" y="2320636"/>
            <a:chExt cx="10259291" cy="3953164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D03554F8-32C7-6692-E040-172375AF7161}"/>
                </a:ext>
              </a:extLst>
            </p:cNvPr>
            <p:cNvGrpSpPr/>
            <p:nvPr/>
          </p:nvGrpSpPr>
          <p:grpSpPr>
            <a:xfrm>
              <a:off x="1059872" y="2320636"/>
              <a:ext cx="10259291" cy="3953164"/>
              <a:chOff x="1059872" y="2320636"/>
              <a:chExt cx="10259291" cy="3953164"/>
            </a:xfrm>
          </p:grpSpPr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09C2081D-18CF-BBD6-0F18-AC9FD6A61752}"/>
                  </a:ext>
                </a:extLst>
              </p:cNvPr>
              <p:cNvSpPr/>
              <p:nvPr/>
            </p:nvSpPr>
            <p:spPr>
              <a:xfrm>
                <a:off x="1059872" y="2777836"/>
                <a:ext cx="10259291" cy="34959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B2E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AAE86CF6-B83C-FCF8-1CD4-A53E651A8D5A}"/>
                  </a:ext>
                </a:extLst>
              </p:cNvPr>
              <p:cNvSpPr/>
              <p:nvPr/>
            </p:nvSpPr>
            <p:spPr>
              <a:xfrm>
                <a:off x="1059872" y="2320636"/>
                <a:ext cx="10259291" cy="446274"/>
              </a:xfrm>
              <a:prstGeom prst="rect">
                <a:avLst/>
              </a:prstGeom>
              <a:solidFill>
                <a:srgbClr val="C2CAED"/>
              </a:solidFill>
              <a:ln w="9525">
                <a:solidFill>
                  <a:srgbClr val="0B2E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111C13C-EF99-7C25-CEBA-8B024FED7894}"/>
                  </a:ext>
                </a:extLst>
              </p:cNvPr>
              <p:cNvSpPr txBox="1"/>
              <p:nvPr/>
            </p:nvSpPr>
            <p:spPr>
              <a:xfrm>
                <a:off x="2556957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입장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메뉴 확인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C016303-CC9E-7B9F-C3DA-785FAF8E9F84}"/>
                  </a:ext>
                </a:extLst>
              </p:cNvPr>
              <p:cNvSpPr txBox="1"/>
              <p:nvPr/>
            </p:nvSpPr>
            <p:spPr>
              <a:xfrm>
                <a:off x="4721729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주문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결제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24C8129-728D-F3E2-31A1-95E0A636BC33}"/>
                  </a:ext>
                </a:extLst>
              </p:cNvPr>
              <p:cNvSpPr txBox="1"/>
              <p:nvPr/>
            </p:nvSpPr>
            <p:spPr>
              <a:xfrm>
                <a:off x="6806841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대기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음료수령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547B2F8-D18A-44C7-6CC1-BEE259D392CE}"/>
                  </a:ext>
                </a:extLst>
              </p:cNvPr>
              <p:cNvSpPr txBox="1"/>
              <p:nvPr/>
            </p:nvSpPr>
            <p:spPr>
              <a:xfrm>
                <a:off x="8971214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 err="1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자리착석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퇴장</a:t>
                </a:r>
              </a:p>
            </p:txBody>
          </p:sp>
        </p:grp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975FD433-2859-B3A8-7DDA-150418165C75}"/>
                </a:ext>
              </a:extLst>
            </p:cNvPr>
            <p:cNvSpPr/>
            <p:nvPr/>
          </p:nvSpPr>
          <p:spPr>
            <a:xfrm>
              <a:off x="1059872" y="2777836"/>
              <a:ext cx="1461655" cy="3495964"/>
            </a:xfrm>
            <a:prstGeom prst="rect">
              <a:avLst/>
            </a:prstGeom>
            <a:solidFill>
              <a:srgbClr val="C2CAED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C61F0CD-E8D3-8755-EE4C-058BEC7883FC}"/>
              </a:ext>
            </a:extLst>
          </p:cNvPr>
          <p:cNvGrpSpPr/>
          <p:nvPr/>
        </p:nvGrpSpPr>
        <p:grpSpPr>
          <a:xfrm>
            <a:off x="1059872" y="3580827"/>
            <a:ext cx="10259291" cy="1889981"/>
            <a:chOff x="1059873" y="3068638"/>
            <a:chExt cx="7945582" cy="2182091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5040C657-FDFC-EA98-5029-74D0E290B77D}"/>
                </a:ext>
              </a:extLst>
            </p:cNvPr>
            <p:cNvCxnSpPr/>
            <p:nvPr/>
          </p:nvCxnSpPr>
          <p:spPr>
            <a:xfrm>
              <a:off x="1059873" y="3068638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93A8A86B-987B-E28C-F945-ED0AB8A467EC}"/>
                </a:ext>
              </a:extLst>
            </p:cNvPr>
            <p:cNvCxnSpPr/>
            <p:nvPr/>
          </p:nvCxnSpPr>
          <p:spPr>
            <a:xfrm>
              <a:off x="1059873" y="4114656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573B1FBC-D9B6-E29B-7F3D-BEAF8ACDA536}"/>
                </a:ext>
              </a:extLst>
            </p:cNvPr>
            <p:cNvCxnSpPr/>
            <p:nvPr/>
          </p:nvCxnSpPr>
          <p:spPr>
            <a:xfrm>
              <a:off x="1059873" y="5250729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D60344B9-186F-E233-A210-26AD3E3F1D34}"/>
              </a:ext>
            </a:extLst>
          </p:cNvPr>
          <p:cNvGrpSpPr/>
          <p:nvPr/>
        </p:nvGrpSpPr>
        <p:grpSpPr>
          <a:xfrm>
            <a:off x="1031233" y="2966811"/>
            <a:ext cx="1518932" cy="3087302"/>
            <a:chOff x="1031233" y="2966811"/>
            <a:chExt cx="1518932" cy="30873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94E8CD-37CB-2B73-5EEF-9A194C30770C}"/>
                </a:ext>
              </a:extLst>
            </p:cNvPr>
            <p:cNvSpPr txBox="1"/>
            <p:nvPr/>
          </p:nvSpPr>
          <p:spPr>
            <a:xfrm>
              <a:off x="1031233" y="296681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사용자 행동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1436C0-E16A-D212-3C35-662F546EB180}"/>
                </a:ext>
              </a:extLst>
            </p:cNvPr>
            <p:cNvSpPr txBox="1"/>
            <p:nvPr/>
          </p:nvSpPr>
          <p:spPr>
            <a:xfrm>
              <a:off x="1031233" y="3733501"/>
              <a:ext cx="1518932" cy="646331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프론트</a:t>
              </a:r>
              <a:br>
                <a:rPr lang="en-US" altLang="ko-KR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스테이지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6F47BD-929B-A997-5E72-04EE80235C10}"/>
                </a:ext>
              </a:extLst>
            </p:cNvPr>
            <p:cNvSpPr txBox="1"/>
            <p:nvPr/>
          </p:nvSpPr>
          <p:spPr>
            <a:xfrm>
              <a:off x="1031233" y="477879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백 스테이지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BBB14A-A234-0EDE-489E-C23BD3DF0D5A}"/>
                </a:ext>
              </a:extLst>
            </p:cNvPr>
            <p:cNvSpPr txBox="1"/>
            <p:nvPr/>
          </p:nvSpPr>
          <p:spPr>
            <a:xfrm>
              <a:off x="1031233" y="568478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지원 프로세스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2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14969-BD5E-8687-BB67-A298F88B0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E5CA2E3-6EF9-50E2-A0D4-6516F2C0D500}"/>
              </a:ext>
            </a:extLst>
          </p:cNvPr>
          <p:cNvSpPr txBox="1"/>
          <p:nvPr/>
        </p:nvSpPr>
        <p:spPr>
          <a:xfrm>
            <a:off x="778495" y="673792"/>
            <a:ext cx="4114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A5C3562-7740-4917-0485-3C1B0DC7B4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D6243F-93C1-F1CD-AC46-7F638DB9A523}"/>
              </a:ext>
            </a:extLst>
          </p:cNvPr>
          <p:cNvSpPr txBox="1"/>
          <p:nvPr/>
        </p:nvSpPr>
        <p:spPr>
          <a:xfrm>
            <a:off x="1134095" y="1593928"/>
            <a:ext cx="49308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카페 사례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C77F762-7293-F4BD-0DAD-9384318DCC7C}"/>
              </a:ext>
            </a:extLst>
          </p:cNvPr>
          <p:cNvGrpSpPr/>
          <p:nvPr/>
        </p:nvGrpSpPr>
        <p:grpSpPr>
          <a:xfrm>
            <a:off x="1059872" y="2320636"/>
            <a:ext cx="10259291" cy="3953164"/>
            <a:chOff x="1059872" y="2320636"/>
            <a:chExt cx="10259291" cy="3953164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AD2670D9-12BA-3859-BE69-0F25D13F6783}"/>
                </a:ext>
              </a:extLst>
            </p:cNvPr>
            <p:cNvGrpSpPr/>
            <p:nvPr/>
          </p:nvGrpSpPr>
          <p:grpSpPr>
            <a:xfrm>
              <a:off x="1059872" y="2320636"/>
              <a:ext cx="10259291" cy="3953164"/>
              <a:chOff x="1059872" y="2320636"/>
              <a:chExt cx="10259291" cy="3953164"/>
            </a:xfrm>
          </p:grpSpPr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5488ED7D-41BC-A921-A4F8-AC70D4A9457F}"/>
                  </a:ext>
                </a:extLst>
              </p:cNvPr>
              <p:cNvSpPr/>
              <p:nvPr/>
            </p:nvSpPr>
            <p:spPr>
              <a:xfrm>
                <a:off x="1059872" y="2777836"/>
                <a:ext cx="10259291" cy="34959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B2E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C3FC5C27-43CB-9BF9-BF0C-83A125D7A141}"/>
                  </a:ext>
                </a:extLst>
              </p:cNvPr>
              <p:cNvSpPr/>
              <p:nvPr/>
            </p:nvSpPr>
            <p:spPr>
              <a:xfrm>
                <a:off x="1059872" y="2320636"/>
                <a:ext cx="10259291" cy="446274"/>
              </a:xfrm>
              <a:prstGeom prst="rect">
                <a:avLst/>
              </a:prstGeom>
              <a:solidFill>
                <a:srgbClr val="C2CAED"/>
              </a:solidFill>
              <a:ln w="9525">
                <a:solidFill>
                  <a:srgbClr val="0B2E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0796FD-5D6B-8CB7-1379-1B276402E21E}"/>
                  </a:ext>
                </a:extLst>
              </p:cNvPr>
              <p:cNvSpPr txBox="1"/>
              <p:nvPr/>
            </p:nvSpPr>
            <p:spPr>
              <a:xfrm>
                <a:off x="2556957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입장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메뉴 확인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4CCD84-D462-F9FC-6BAB-49649132CFBC}"/>
                  </a:ext>
                </a:extLst>
              </p:cNvPr>
              <p:cNvSpPr txBox="1"/>
              <p:nvPr/>
            </p:nvSpPr>
            <p:spPr>
              <a:xfrm>
                <a:off x="4721729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주문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결제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75637D-366F-67F7-FDB7-D6DAC413EC3B}"/>
                  </a:ext>
                </a:extLst>
              </p:cNvPr>
              <p:cNvSpPr txBox="1"/>
              <p:nvPr/>
            </p:nvSpPr>
            <p:spPr>
              <a:xfrm>
                <a:off x="6806841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대기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음료수령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8B1505-BD0D-A284-7A80-8A70E3AEA6E5}"/>
                  </a:ext>
                </a:extLst>
              </p:cNvPr>
              <p:cNvSpPr txBox="1"/>
              <p:nvPr/>
            </p:nvSpPr>
            <p:spPr>
              <a:xfrm>
                <a:off x="8971214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 err="1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자리착석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퇴장</a:t>
                </a:r>
              </a:p>
            </p:txBody>
          </p:sp>
        </p:grp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D05517B-11D1-776C-0FFE-2CFB34BAA65F}"/>
                </a:ext>
              </a:extLst>
            </p:cNvPr>
            <p:cNvSpPr/>
            <p:nvPr/>
          </p:nvSpPr>
          <p:spPr>
            <a:xfrm>
              <a:off x="1059872" y="2777836"/>
              <a:ext cx="1461655" cy="3495964"/>
            </a:xfrm>
            <a:prstGeom prst="rect">
              <a:avLst/>
            </a:prstGeom>
            <a:solidFill>
              <a:srgbClr val="C2CAED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A0D3E08-13D2-96DD-D524-DEA3EBCC3D8C}"/>
              </a:ext>
            </a:extLst>
          </p:cNvPr>
          <p:cNvGrpSpPr/>
          <p:nvPr/>
        </p:nvGrpSpPr>
        <p:grpSpPr>
          <a:xfrm>
            <a:off x="1059872" y="3580827"/>
            <a:ext cx="10259291" cy="1889981"/>
            <a:chOff x="1059873" y="3068638"/>
            <a:chExt cx="7945582" cy="2182091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E78B38D-3581-7A25-B9BA-A302A643F2B0}"/>
                </a:ext>
              </a:extLst>
            </p:cNvPr>
            <p:cNvCxnSpPr/>
            <p:nvPr/>
          </p:nvCxnSpPr>
          <p:spPr>
            <a:xfrm>
              <a:off x="1059873" y="3068638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A6089E2B-F1FA-FAAA-CA98-9C9C4788644D}"/>
                </a:ext>
              </a:extLst>
            </p:cNvPr>
            <p:cNvCxnSpPr/>
            <p:nvPr/>
          </p:nvCxnSpPr>
          <p:spPr>
            <a:xfrm>
              <a:off x="1059873" y="4114656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CA5514E2-2E39-02F9-B54C-55CC4DFF3BC3}"/>
                </a:ext>
              </a:extLst>
            </p:cNvPr>
            <p:cNvCxnSpPr/>
            <p:nvPr/>
          </p:nvCxnSpPr>
          <p:spPr>
            <a:xfrm>
              <a:off x="1059873" y="5250729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08E8A8B-1D9E-E2B1-3847-A32EBFF8A570}"/>
              </a:ext>
            </a:extLst>
          </p:cNvPr>
          <p:cNvGrpSpPr/>
          <p:nvPr/>
        </p:nvGrpSpPr>
        <p:grpSpPr>
          <a:xfrm>
            <a:off x="1031233" y="2966811"/>
            <a:ext cx="1518932" cy="3087302"/>
            <a:chOff x="1031233" y="2966811"/>
            <a:chExt cx="1518932" cy="308730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A13CEB-6A85-A533-55CF-BFFAFB8F99BE}"/>
                </a:ext>
              </a:extLst>
            </p:cNvPr>
            <p:cNvSpPr txBox="1"/>
            <p:nvPr/>
          </p:nvSpPr>
          <p:spPr>
            <a:xfrm>
              <a:off x="1031233" y="296681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사용자 행동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2531B5-8E19-C57D-2D74-10A81735E82D}"/>
                </a:ext>
              </a:extLst>
            </p:cNvPr>
            <p:cNvSpPr txBox="1"/>
            <p:nvPr/>
          </p:nvSpPr>
          <p:spPr>
            <a:xfrm>
              <a:off x="1031233" y="3733501"/>
              <a:ext cx="1518932" cy="646331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프론트</a:t>
              </a:r>
              <a:br>
                <a:rPr lang="en-US" altLang="ko-KR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스테이지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FF8548-8726-0728-2208-29F1DAC451CF}"/>
                </a:ext>
              </a:extLst>
            </p:cNvPr>
            <p:cNvSpPr txBox="1"/>
            <p:nvPr/>
          </p:nvSpPr>
          <p:spPr>
            <a:xfrm>
              <a:off x="1031233" y="477879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백 스테이지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A62702-E9DA-F103-5FE0-9ACE349B7C63}"/>
                </a:ext>
              </a:extLst>
            </p:cNvPr>
            <p:cNvSpPr txBox="1"/>
            <p:nvPr/>
          </p:nvSpPr>
          <p:spPr>
            <a:xfrm>
              <a:off x="1031233" y="568478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지원 프로세스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04D304F-F82F-1B19-CD73-C1F097AF0756}"/>
              </a:ext>
            </a:extLst>
          </p:cNvPr>
          <p:cNvSpPr txBox="1"/>
          <p:nvPr/>
        </p:nvSpPr>
        <p:spPr>
          <a:xfrm>
            <a:off x="2578804" y="2855619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카페 입장</a:t>
            </a:r>
            <a:br>
              <a:rPr lang="en-US" altLang="ko-KR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메뉴 살펴보기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59FF17-6B79-18EE-24A7-CE0566312E99}"/>
              </a:ext>
            </a:extLst>
          </p:cNvPr>
          <p:cNvSpPr txBox="1"/>
          <p:nvPr/>
        </p:nvSpPr>
        <p:spPr>
          <a:xfrm>
            <a:off x="4613561" y="2855619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메뉴 선택 및 주문</a:t>
            </a:r>
            <a:br>
              <a:rPr lang="en-US" altLang="ko-KR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E4C5A2-43A4-301A-993B-2BAF155E4838}"/>
              </a:ext>
            </a:extLst>
          </p:cNvPr>
          <p:cNvSpPr txBox="1"/>
          <p:nvPr/>
        </p:nvSpPr>
        <p:spPr>
          <a:xfrm>
            <a:off x="6948983" y="2855619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이름 호명 대기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음료 수령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7E324A-9686-C454-E70C-10961CDC5CA1}"/>
              </a:ext>
            </a:extLst>
          </p:cNvPr>
          <p:cNvSpPr txBox="1"/>
          <p:nvPr/>
        </p:nvSpPr>
        <p:spPr>
          <a:xfrm>
            <a:off x="9179565" y="2855619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자리 착석</a:t>
            </a:r>
            <a:br>
              <a:rPr lang="en-US" altLang="ko-KR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퇴장</a:t>
            </a:r>
          </a:p>
        </p:txBody>
      </p:sp>
    </p:spTree>
    <p:extLst>
      <p:ext uri="{BB962C8B-B14F-4D97-AF65-F5344CB8AC3E}">
        <p14:creationId xmlns:p14="http://schemas.microsoft.com/office/powerpoint/2010/main" val="33728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0D273-9580-1957-5BBD-6E105403D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C43B456-46BC-5D1A-A0CF-94414B9668AD}"/>
              </a:ext>
            </a:extLst>
          </p:cNvPr>
          <p:cNvSpPr txBox="1"/>
          <p:nvPr/>
        </p:nvSpPr>
        <p:spPr>
          <a:xfrm>
            <a:off x="778495" y="673792"/>
            <a:ext cx="4114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43B3CBD-22CD-8EFD-F5BA-E87CBC0E03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B4DD85-5931-3E87-8E67-1B5F464D2A8B}"/>
              </a:ext>
            </a:extLst>
          </p:cNvPr>
          <p:cNvSpPr txBox="1"/>
          <p:nvPr/>
        </p:nvSpPr>
        <p:spPr>
          <a:xfrm>
            <a:off x="1134095" y="1593928"/>
            <a:ext cx="49308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카페 사례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62CB66E-FCE4-BAF5-596B-50E3DD281264}"/>
              </a:ext>
            </a:extLst>
          </p:cNvPr>
          <p:cNvGrpSpPr/>
          <p:nvPr/>
        </p:nvGrpSpPr>
        <p:grpSpPr>
          <a:xfrm>
            <a:off x="1059872" y="2320636"/>
            <a:ext cx="10259291" cy="3953164"/>
            <a:chOff x="1059872" y="2320636"/>
            <a:chExt cx="10259291" cy="3953164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36A33B91-5522-C51E-8BDB-2B9BAA4F3EC8}"/>
                </a:ext>
              </a:extLst>
            </p:cNvPr>
            <p:cNvGrpSpPr/>
            <p:nvPr/>
          </p:nvGrpSpPr>
          <p:grpSpPr>
            <a:xfrm>
              <a:off x="1059872" y="2320636"/>
              <a:ext cx="10259291" cy="3953164"/>
              <a:chOff x="1059872" y="2320636"/>
              <a:chExt cx="10259291" cy="3953164"/>
            </a:xfrm>
          </p:grpSpPr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CA84A0EE-68C8-C819-ABA0-668E1ED3361B}"/>
                  </a:ext>
                </a:extLst>
              </p:cNvPr>
              <p:cNvSpPr/>
              <p:nvPr/>
            </p:nvSpPr>
            <p:spPr>
              <a:xfrm>
                <a:off x="1059872" y="2777836"/>
                <a:ext cx="10259291" cy="34959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B2E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1CE2E192-9593-E09C-F59B-ABF963F333C8}"/>
                  </a:ext>
                </a:extLst>
              </p:cNvPr>
              <p:cNvSpPr/>
              <p:nvPr/>
            </p:nvSpPr>
            <p:spPr>
              <a:xfrm>
                <a:off x="1059872" y="2320636"/>
                <a:ext cx="10259291" cy="446274"/>
              </a:xfrm>
              <a:prstGeom prst="rect">
                <a:avLst/>
              </a:prstGeom>
              <a:solidFill>
                <a:srgbClr val="C2CAED"/>
              </a:solidFill>
              <a:ln w="9525">
                <a:solidFill>
                  <a:srgbClr val="0B2E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613D58-9672-0530-9120-E2A19B34058A}"/>
                  </a:ext>
                </a:extLst>
              </p:cNvPr>
              <p:cNvSpPr txBox="1"/>
              <p:nvPr/>
            </p:nvSpPr>
            <p:spPr>
              <a:xfrm>
                <a:off x="2556957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입장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메뉴 확인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A1FB48-AD43-6C13-9702-4B5EA15B73C0}"/>
                  </a:ext>
                </a:extLst>
              </p:cNvPr>
              <p:cNvSpPr txBox="1"/>
              <p:nvPr/>
            </p:nvSpPr>
            <p:spPr>
              <a:xfrm>
                <a:off x="4721729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주문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결제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81E56C-D3A7-D55E-9EC3-4E6C269DE86E}"/>
                  </a:ext>
                </a:extLst>
              </p:cNvPr>
              <p:cNvSpPr txBox="1"/>
              <p:nvPr/>
            </p:nvSpPr>
            <p:spPr>
              <a:xfrm>
                <a:off x="6806841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대기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음료수령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A0C4A5-75EE-3A17-5C19-97D8A9313C19}"/>
                  </a:ext>
                </a:extLst>
              </p:cNvPr>
              <p:cNvSpPr txBox="1"/>
              <p:nvPr/>
            </p:nvSpPr>
            <p:spPr>
              <a:xfrm>
                <a:off x="8971214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 err="1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자리착석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퇴장</a:t>
                </a:r>
              </a:p>
            </p:txBody>
          </p:sp>
        </p:grp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5B6B9FA-A454-5F88-241C-1FFF6D742A39}"/>
                </a:ext>
              </a:extLst>
            </p:cNvPr>
            <p:cNvSpPr/>
            <p:nvPr/>
          </p:nvSpPr>
          <p:spPr>
            <a:xfrm>
              <a:off x="1059872" y="2777836"/>
              <a:ext cx="1461655" cy="3495964"/>
            </a:xfrm>
            <a:prstGeom prst="rect">
              <a:avLst/>
            </a:prstGeom>
            <a:solidFill>
              <a:srgbClr val="C2CAED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820C661-AC95-4FD1-69F4-CD6A9FD61E2F}"/>
              </a:ext>
            </a:extLst>
          </p:cNvPr>
          <p:cNvGrpSpPr/>
          <p:nvPr/>
        </p:nvGrpSpPr>
        <p:grpSpPr>
          <a:xfrm>
            <a:off x="1059872" y="3580827"/>
            <a:ext cx="10259291" cy="1889981"/>
            <a:chOff x="1059873" y="3068638"/>
            <a:chExt cx="7945582" cy="2182091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080D5FDC-65EC-357C-3D3B-43BAC992DADC}"/>
                </a:ext>
              </a:extLst>
            </p:cNvPr>
            <p:cNvCxnSpPr/>
            <p:nvPr/>
          </p:nvCxnSpPr>
          <p:spPr>
            <a:xfrm>
              <a:off x="1059873" y="3068638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43A11606-CF49-3C4A-4FCE-000FB586CE52}"/>
                </a:ext>
              </a:extLst>
            </p:cNvPr>
            <p:cNvCxnSpPr/>
            <p:nvPr/>
          </p:nvCxnSpPr>
          <p:spPr>
            <a:xfrm>
              <a:off x="1059873" y="4114656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994D5AD1-2216-A7BA-A98E-53305CA79EC0}"/>
                </a:ext>
              </a:extLst>
            </p:cNvPr>
            <p:cNvCxnSpPr/>
            <p:nvPr/>
          </p:nvCxnSpPr>
          <p:spPr>
            <a:xfrm>
              <a:off x="1059873" y="5250729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03A8FCF-4BBA-1DAA-CD3D-F4620796C73C}"/>
              </a:ext>
            </a:extLst>
          </p:cNvPr>
          <p:cNvGrpSpPr/>
          <p:nvPr/>
        </p:nvGrpSpPr>
        <p:grpSpPr>
          <a:xfrm>
            <a:off x="1031233" y="2966811"/>
            <a:ext cx="1518932" cy="3087302"/>
            <a:chOff x="1031233" y="2966811"/>
            <a:chExt cx="1518932" cy="308730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D851E7-6860-48F7-8A18-3C61AE4D8789}"/>
                </a:ext>
              </a:extLst>
            </p:cNvPr>
            <p:cNvSpPr txBox="1"/>
            <p:nvPr/>
          </p:nvSpPr>
          <p:spPr>
            <a:xfrm>
              <a:off x="1031233" y="296681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사용자 행동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44CA3D-0733-0CDC-1E39-9B6465351362}"/>
                </a:ext>
              </a:extLst>
            </p:cNvPr>
            <p:cNvSpPr txBox="1"/>
            <p:nvPr/>
          </p:nvSpPr>
          <p:spPr>
            <a:xfrm>
              <a:off x="1031233" y="3733501"/>
              <a:ext cx="1518932" cy="646331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프론트</a:t>
              </a:r>
              <a:br>
                <a:rPr lang="en-US" altLang="ko-KR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스테이지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C4EC3E-A175-EEBF-499B-759F5223D2CE}"/>
                </a:ext>
              </a:extLst>
            </p:cNvPr>
            <p:cNvSpPr txBox="1"/>
            <p:nvPr/>
          </p:nvSpPr>
          <p:spPr>
            <a:xfrm>
              <a:off x="1031233" y="477879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백 스테이지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BD2307-D21C-B337-4D4D-E91B7863A21B}"/>
                </a:ext>
              </a:extLst>
            </p:cNvPr>
            <p:cNvSpPr txBox="1"/>
            <p:nvPr/>
          </p:nvSpPr>
          <p:spPr>
            <a:xfrm>
              <a:off x="1031233" y="568478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지원 프로세스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702B067-99F7-39F9-B797-DC286BE69034}"/>
              </a:ext>
            </a:extLst>
          </p:cNvPr>
          <p:cNvSpPr txBox="1"/>
          <p:nvPr/>
        </p:nvSpPr>
        <p:spPr>
          <a:xfrm>
            <a:off x="2578804" y="2855619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카페 입장</a:t>
            </a:r>
            <a:br>
              <a:rPr lang="en-US" altLang="ko-KR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메뉴 살펴보기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078061-4971-8E8A-586B-1E133B88E698}"/>
              </a:ext>
            </a:extLst>
          </p:cNvPr>
          <p:cNvSpPr txBox="1"/>
          <p:nvPr/>
        </p:nvSpPr>
        <p:spPr>
          <a:xfrm>
            <a:off x="4613561" y="2855619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메뉴 선택 및 주문</a:t>
            </a:r>
            <a:br>
              <a:rPr lang="en-US" altLang="ko-KR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3D4794-7943-6BEE-42C4-73968C065F1F}"/>
              </a:ext>
            </a:extLst>
          </p:cNvPr>
          <p:cNvSpPr txBox="1"/>
          <p:nvPr/>
        </p:nvSpPr>
        <p:spPr>
          <a:xfrm>
            <a:off x="6948983" y="2855619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이름 호명 대기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음료 수령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29CCF6-EAF1-9EC6-580D-1197CCA36F4A}"/>
              </a:ext>
            </a:extLst>
          </p:cNvPr>
          <p:cNvSpPr txBox="1"/>
          <p:nvPr/>
        </p:nvSpPr>
        <p:spPr>
          <a:xfrm>
            <a:off x="9179565" y="2855619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자리 착석</a:t>
            </a:r>
            <a:br>
              <a:rPr lang="en-US" altLang="ko-KR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퇴장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78FAB4-2C4A-AFE2-39CB-334C2CCF9EFD}"/>
              </a:ext>
            </a:extLst>
          </p:cNvPr>
          <p:cNvSpPr txBox="1"/>
          <p:nvPr/>
        </p:nvSpPr>
        <p:spPr>
          <a:xfrm>
            <a:off x="2578804" y="3710657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직원 인사</a:t>
            </a:r>
            <a:endParaRPr lang="en-US" altLang="ko-KR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pc="-7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메뉴판</a:t>
            </a: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제공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F99839-7BCD-BACF-868E-22B1A48106D7}"/>
              </a:ext>
            </a:extLst>
          </p:cNvPr>
          <p:cNvSpPr txBox="1"/>
          <p:nvPr/>
        </p:nvSpPr>
        <p:spPr>
          <a:xfrm>
            <a:off x="4613561" y="3710657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주문 접수</a:t>
            </a:r>
            <a:endParaRPr lang="en-US" altLang="ko-KR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결제 처리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7D01FC-232D-F909-4873-0FE40FDE3266}"/>
              </a:ext>
            </a:extLst>
          </p:cNvPr>
          <p:cNvSpPr txBox="1"/>
          <p:nvPr/>
        </p:nvSpPr>
        <p:spPr>
          <a:xfrm>
            <a:off x="6948983" y="3710657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고객 이름 호명</a:t>
            </a:r>
            <a:endParaRPr lang="en-US" altLang="ko-KR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음료 제공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1A6E9E-BD0B-5832-71FB-93C663A18EFA}"/>
              </a:ext>
            </a:extLst>
          </p:cNvPr>
          <p:cNvSpPr txBox="1"/>
          <p:nvPr/>
        </p:nvSpPr>
        <p:spPr>
          <a:xfrm>
            <a:off x="9179565" y="3849156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테이블 관리</a:t>
            </a: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25542952-97A1-4CDC-7C26-2FF2AA4133EB}"/>
              </a:ext>
            </a:extLst>
          </p:cNvPr>
          <p:cNvCxnSpPr/>
          <p:nvPr/>
        </p:nvCxnSpPr>
        <p:spPr>
          <a:xfrm>
            <a:off x="1059872" y="4500962"/>
            <a:ext cx="10259291" cy="0"/>
          </a:xfrm>
          <a:prstGeom prst="line">
            <a:avLst/>
          </a:prstGeom>
          <a:ln w="38100">
            <a:solidFill>
              <a:srgbClr val="0B2EB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2D8E01C-F45B-552A-39A9-586378352347}"/>
              </a:ext>
            </a:extLst>
          </p:cNvPr>
          <p:cNvSpPr txBox="1"/>
          <p:nvPr/>
        </p:nvSpPr>
        <p:spPr>
          <a:xfrm>
            <a:off x="9968343" y="4382744"/>
            <a:ext cx="1524002" cy="307777"/>
          </a:xfrm>
          <a:prstGeom prst="rect">
            <a:avLst/>
          </a:prstGeom>
          <a:solidFill>
            <a:srgbClr val="0B2EB7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400" spc="-70" dirty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Line of Visibility</a:t>
            </a:r>
          </a:p>
        </p:txBody>
      </p:sp>
    </p:spTree>
    <p:extLst>
      <p:ext uri="{BB962C8B-B14F-4D97-AF65-F5344CB8AC3E}">
        <p14:creationId xmlns:p14="http://schemas.microsoft.com/office/powerpoint/2010/main" val="290135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D8318-7E70-9CF7-0266-5486CCAC7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4C15539-CB06-0D40-3254-CE94E9FA4410}"/>
              </a:ext>
            </a:extLst>
          </p:cNvPr>
          <p:cNvSpPr txBox="1"/>
          <p:nvPr/>
        </p:nvSpPr>
        <p:spPr>
          <a:xfrm>
            <a:off x="778495" y="673792"/>
            <a:ext cx="4114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252F72E-B06F-3797-1A5C-0F76E164B0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55901-0FE1-ED64-E0BD-767A351C64FE}"/>
              </a:ext>
            </a:extLst>
          </p:cNvPr>
          <p:cNvSpPr txBox="1"/>
          <p:nvPr/>
        </p:nvSpPr>
        <p:spPr>
          <a:xfrm>
            <a:off x="1134095" y="1593928"/>
            <a:ext cx="49308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카페 사례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B68AB56-2D82-405A-9986-62319F8CE8D2}"/>
              </a:ext>
            </a:extLst>
          </p:cNvPr>
          <p:cNvGrpSpPr/>
          <p:nvPr/>
        </p:nvGrpSpPr>
        <p:grpSpPr>
          <a:xfrm>
            <a:off x="1059872" y="2320636"/>
            <a:ext cx="10259291" cy="3953164"/>
            <a:chOff x="1059872" y="2320636"/>
            <a:chExt cx="10259291" cy="3953164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B9CE9B71-544F-DC13-B403-0450AB02254A}"/>
                </a:ext>
              </a:extLst>
            </p:cNvPr>
            <p:cNvGrpSpPr/>
            <p:nvPr/>
          </p:nvGrpSpPr>
          <p:grpSpPr>
            <a:xfrm>
              <a:off x="1059872" y="2320636"/>
              <a:ext cx="10259291" cy="3953164"/>
              <a:chOff x="1059872" y="2320636"/>
              <a:chExt cx="10259291" cy="3953164"/>
            </a:xfrm>
          </p:grpSpPr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A884C8D4-5AEB-94F0-328D-6A9A0ED4A785}"/>
                  </a:ext>
                </a:extLst>
              </p:cNvPr>
              <p:cNvSpPr/>
              <p:nvPr/>
            </p:nvSpPr>
            <p:spPr>
              <a:xfrm>
                <a:off x="1059872" y="2777836"/>
                <a:ext cx="10259291" cy="34959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B2E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46A72794-B3EE-BD24-DC6B-397E0BB13CC7}"/>
                  </a:ext>
                </a:extLst>
              </p:cNvPr>
              <p:cNvSpPr/>
              <p:nvPr/>
            </p:nvSpPr>
            <p:spPr>
              <a:xfrm>
                <a:off x="1059872" y="2320636"/>
                <a:ext cx="10259291" cy="446274"/>
              </a:xfrm>
              <a:prstGeom prst="rect">
                <a:avLst/>
              </a:prstGeom>
              <a:solidFill>
                <a:srgbClr val="C2CAED"/>
              </a:solidFill>
              <a:ln w="9525">
                <a:solidFill>
                  <a:srgbClr val="0B2E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363B8C-510F-BBE0-8096-17DCB182C450}"/>
                  </a:ext>
                </a:extLst>
              </p:cNvPr>
              <p:cNvSpPr txBox="1"/>
              <p:nvPr/>
            </p:nvSpPr>
            <p:spPr>
              <a:xfrm>
                <a:off x="2556957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입장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메뉴 확인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ECA778-2D13-D48C-E652-F6628B3730BE}"/>
                  </a:ext>
                </a:extLst>
              </p:cNvPr>
              <p:cNvSpPr txBox="1"/>
              <p:nvPr/>
            </p:nvSpPr>
            <p:spPr>
              <a:xfrm>
                <a:off x="4721729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주문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결제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1A568B-719D-5A6E-BE58-03B21497BB05}"/>
                  </a:ext>
                </a:extLst>
              </p:cNvPr>
              <p:cNvSpPr txBox="1"/>
              <p:nvPr/>
            </p:nvSpPr>
            <p:spPr>
              <a:xfrm>
                <a:off x="6806841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대기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음료수령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6E98EE-2BF2-9286-33D9-7094223DFAF3}"/>
                  </a:ext>
                </a:extLst>
              </p:cNvPr>
              <p:cNvSpPr txBox="1"/>
              <p:nvPr/>
            </p:nvSpPr>
            <p:spPr>
              <a:xfrm>
                <a:off x="8971214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 err="1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자리착석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퇴장</a:t>
                </a:r>
              </a:p>
            </p:txBody>
          </p:sp>
        </p:grp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60F582B0-821E-7405-BD6C-E5AE20F8CFC5}"/>
                </a:ext>
              </a:extLst>
            </p:cNvPr>
            <p:cNvSpPr/>
            <p:nvPr/>
          </p:nvSpPr>
          <p:spPr>
            <a:xfrm>
              <a:off x="1059872" y="2777836"/>
              <a:ext cx="1461655" cy="3495964"/>
            </a:xfrm>
            <a:prstGeom prst="rect">
              <a:avLst/>
            </a:prstGeom>
            <a:solidFill>
              <a:srgbClr val="C2CAED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5C3178F-2CAD-871C-B137-8976E20149BD}"/>
              </a:ext>
            </a:extLst>
          </p:cNvPr>
          <p:cNvGrpSpPr/>
          <p:nvPr/>
        </p:nvGrpSpPr>
        <p:grpSpPr>
          <a:xfrm>
            <a:off x="1059872" y="3580827"/>
            <a:ext cx="10259291" cy="1889981"/>
            <a:chOff x="1059873" y="3068638"/>
            <a:chExt cx="7945582" cy="2182091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4207A1B-A61C-B750-F914-059E71FD654F}"/>
                </a:ext>
              </a:extLst>
            </p:cNvPr>
            <p:cNvCxnSpPr/>
            <p:nvPr/>
          </p:nvCxnSpPr>
          <p:spPr>
            <a:xfrm>
              <a:off x="1059873" y="3068638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6BC7EC0F-66CF-1D04-5005-AAF8A5E03E4B}"/>
                </a:ext>
              </a:extLst>
            </p:cNvPr>
            <p:cNvCxnSpPr/>
            <p:nvPr/>
          </p:nvCxnSpPr>
          <p:spPr>
            <a:xfrm>
              <a:off x="1059873" y="4114656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E83C8372-F0EC-5F76-CFF8-B04D7E0DE21E}"/>
                </a:ext>
              </a:extLst>
            </p:cNvPr>
            <p:cNvCxnSpPr/>
            <p:nvPr/>
          </p:nvCxnSpPr>
          <p:spPr>
            <a:xfrm>
              <a:off x="1059873" y="5250729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E0F921D-6145-211C-610F-66C95A1C8BE1}"/>
              </a:ext>
            </a:extLst>
          </p:cNvPr>
          <p:cNvGrpSpPr/>
          <p:nvPr/>
        </p:nvGrpSpPr>
        <p:grpSpPr>
          <a:xfrm>
            <a:off x="1031233" y="2966811"/>
            <a:ext cx="1518932" cy="3087302"/>
            <a:chOff x="1031233" y="2966811"/>
            <a:chExt cx="1518932" cy="308730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77121D-A35B-6338-BAD9-673A334F4C9C}"/>
                </a:ext>
              </a:extLst>
            </p:cNvPr>
            <p:cNvSpPr txBox="1"/>
            <p:nvPr/>
          </p:nvSpPr>
          <p:spPr>
            <a:xfrm>
              <a:off x="1031233" y="296681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사용자 행동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081594-2C14-D20B-98AF-C3104EDB3DA7}"/>
                </a:ext>
              </a:extLst>
            </p:cNvPr>
            <p:cNvSpPr txBox="1"/>
            <p:nvPr/>
          </p:nvSpPr>
          <p:spPr>
            <a:xfrm>
              <a:off x="1031233" y="3733501"/>
              <a:ext cx="1518932" cy="646331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프론트</a:t>
              </a:r>
              <a:br>
                <a:rPr lang="en-US" altLang="ko-KR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스테이지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90F317-C28E-C836-E42A-AA9773AF6BF3}"/>
                </a:ext>
              </a:extLst>
            </p:cNvPr>
            <p:cNvSpPr txBox="1"/>
            <p:nvPr/>
          </p:nvSpPr>
          <p:spPr>
            <a:xfrm>
              <a:off x="1031233" y="477879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백 스테이지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27777C-1138-30B9-0A1B-3152AB9DBC38}"/>
                </a:ext>
              </a:extLst>
            </p:cNvPr>
            <p:cNvSpPr txBox="1"/>
            <p:nvPr/>
          </p:nvSpPr>
          <p:spPr>
            <a:xfrm>
              <a:off x="1031233" y="568478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지원 프로세스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0148DAF-F033-168C-D82A-2BEE7E6340A1}"/>
              </a:ext>
            </a:extLst>
          </p:cNvPr>
          <p:cNvSpPr txBox="1"/>
          <p:nvPr/>
        </p:nvSpPr>
        <p:spPr>
          <a:xfrm>
            <a:off x="2578804" y="2855619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카페 입장</a:t>
            </a:r>
            <a:br>
              <a:rPr lang="en-US" altLang="ko-KR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메뉴 살펴보기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A120C-04F9-1295-CBDE-FBBFC460A2E5}"/>
              </a:ext>
            </a:extLst>
          </p:cNvPr>
          <p:cNvSpPr txBox="1"/>
          <p:nvPr/>
        </p:nvSpPr>
        <p:spPr>
          <a:xfrm>
            <a:off x="4613561" y="2855619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메뉴 선택 및 주문</a:t>
            </a:r>
            <a:br>
              <a:rPr lang="en-US" altLang="ko-KR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6B67B-4CDC-36D9-D9B7-55B778A07204}"/>
              </a:ext>
            </a:extLst>
          </p:cNvPr>
          <p:cNvSpPr txBox="1"/>
          <p:nvPr/>
        </p:nvSpPr>
        <p:spPr>
          <a:xfrm>
            <a:off x="6948983" y="2855619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이름 호명 대기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음료 수령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A777FA-4020-14B0-A5C1-7938126130EF}"/>
              </a:ext>
            </a:extLst>
          </p:cNvPr>
          <p:cNvSpPr txBox="1"/>
          <p:nvPr/>
        </p:nvSpPr>
        <p:spPr>
          <a:xfrm>
            <a:off x="9179565" y="2855619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자리 착석</a:t>
            </a:r>
            <a:br>
              <a:rPr lang="en-US" altLang="ko-KR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퇴장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BE0D09-E690-3CBB-263F-4098437B2D30}"/>
              </a:ext>
            </a:extLst>
          </p:cNvPr>
          <p:cNvSpPr txBox="1"/>
          <p:nvPr/>
        </p:nvSpPr>
        <p:spPr>
          <a:xfrm>
            <a:off x="2578804" y="3710657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직원 인사</a:t>
            </a:r>
            <a:endParaRPr lang="en-US" altLang="ko-KR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pc="-7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메뉴판</a:t>
            </a: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제공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4E9D99-2A55-6A35-989D-2A88E4DE12D4}"/>
              </a:ext>
            </a:extLst>
          </p:cNvPr>
          <p:cNvSpPr txBox="1"/>
          <p:nvPr/>
        </p:nvSpPr>
        <p:spPr>
          <a:xfrm>
            <a:off x="4613561" y="3710657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주문 접수</a:t>
            </a:r>
            <a:endParaRPr lang="en-US" altLang="ko-KR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결제 처리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D1E156-029E-CA13-E7F9-06C1F7B5D65A}"/>
              </a:ext>
            </a:extLst>
          </p:cNvPr>
          <p:cNvSpPr txBox="1"/>
          <p:nvPr/>
        </p:nvSpPr>
        <p:spPr>
          <a:xfrm>
            <a:off x="6948983" y="3710657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고객 이름 호명</a:t>
            </a:r>
            <a:endParaRPr lang="en-US" altLang="ko-KR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음료 제공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9C29F2-39F1-3420-1F8A-C3F01660790A}"/>
              </a:ext>
            </a:extLst>
          </p:cNvPr>
          <p:cNvSpPr txBox="1"/>
          <p:nvPr/>
        </p:nvSpPr>
        <p:spPr>
          <a:xfrm>
            <a:off x="9179565" y="3849156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테이블 관리</a:t>
            </a: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97D131F1-4028-CEC3-F24A-A84D5CB6CFAA}"/>
              </a:ext>
            </a:extLst>
          </p:cNvPr>
          <p:cNvCxnSpPr/>
          <p:nvPr/>
        </p:nvCxnSpPr>
        <p:spPr>
          <a:xfrm>
            <a:off x="1059872" y="3580827"/>
            <a:ext cx="10259291" cy="0"/>
          </a:xfrm>
          <a:prstGeom prst="line">
            <a:avLst/>
          </a:prstGeom>
          <a:ln w="38100">
            <a:solidFill>
              <a:srgbClr val="9A5C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CEEC902-0849-8B2C-F478-7C6E57BE6571}"/>
              </a:ext>
            </a:extLst>
          </p:cNvPr>
          <p:cNvSpPr txBox="1"/>
          <p:nvPr/>
        </p:nvSpPr>
        <p:spPr>
          <a:xfrm>
            <a:off x="9878289" y="3462609"/>
            <a:ext cx="1704110" cy="307777"/>
          </a:xfrm>
          <a:prstGeom prst="rect">
            <a:avLst/>
          </a:prstGeom>
          <a:solidFill>
            <a:srgbClr val="9A5CC8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400" spc="-70" dirty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Line of Interaction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11A58D-0449-D515-DAAB-B8DF3623BFA8}"/>
              </a:ext>
            </a:extLst>
          </p:cNvPr>
          <p:cNvSpPr txBox="1"/>
          <p:nvPr/>
        </p:nvSpPr>
        <p:spPr>
          <a:xfrm>
            <a:off x="2578804" y="4833145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매장 준비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B48450-2888-61E2-E850-BE2FA2518C76}"/>
              </a:ext>
            </a:extLst>
          </p:cNvPr>
          <p:cNvSpPr txBox="1"/>
          <p:nvPr/>
        </p:nvSpPr>
        <p:spPr>
          <a:xfrm>
            <a:off x="4613561" y="4833145"/>
            <a:ext cx="209576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주문 전표 출력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484AAE-A8F1-9C0C-3351-1F53AEB50B89}"/>
              </a:ext>
            </a:extLst>
          </p:cNvPr>
          <p:cNvSpPr txBox="1"/>
          <p:nvPr/>
        </p:nvSpPr>
        <p:spPr>
          <a:xfrm>
            <a:off x="6948983" y="4694646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음료 제조</a:t>
            </a:r>
            <a:endParaRPr lang="en-US" altLang="ko-KR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pc="-7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푸드</a:t>
            </a: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준비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79EBA9-790A-2534-D659-A307E6100296}"/>
              </a:ext>
            </a:extLst>
          </p:cNvPr>
          <p:cNvSpPr txBox="1"/>
          <p:nvPr/>
        </p:nvSpPr>
        <p:spPr>
          <a:xfrm>
            <a:off x="9179565" y="4833145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테이블 정리</a:t>
            </a: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713E46B4-6E56-EE89-114B-0CC8A97A1615}"/>
              </a:ext>
            </a:extLst>
          </p:cNvPr>
          <p:cNvCxnSpPr/>
          <p:nvPr/>
        </p:nvCxnSpPr>
        <p:spPr>
          <a:xfrm>
            <a:off x="1059872" y="4514762"/>
            <a:ext cx="10259291" cy="0"/>
          </a:xfrm>
          <a:prstGeom prst="line">
            <a:avLst/>
          </a:prstGeom>
          <a:ln w="38100">
            <a:solidFill>
              <a:srgbClr val="0B2EB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BA47015-A254-9787-5D3B-CF8B13CC3700}"/>
              </a:ext>
            </a:extLst>
          </p:cNvPr>
          <p:cNvSpPr txBox="1"/>
          <p:nvPr/>
        </p:nvSpPr>
        <p:spPr>
          <a:xfrm>
            <a:off x="9968343" y="4382744"/>
            <a:ext cx="1524002" cy="307777"/>
          </a:xfrm>
          <a:prstGeom prst="rect">
            <a:avLst/>
          </a:prstGeom>
          <a:solidFill>
            <a:srgbClr val="0B2EB7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400" spc="-70" dirty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Line of Visibility</a:t>
            </a:r>
          </a:p>
        </p:txBody>
      </p:sp>
    </p:spTree>
    <p:extLst>
      <p:ext uri="{BB962C8B-B14F-4D97-AF65-F5344CB8AC3E}">
        <p14:creationId xmlns:p14="http://schemas.microsoft.com/office/powerpoint/2010/main" val="18324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FFC1FA32-7EB2-8DA9-3E6A-C1870BC8D91C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07682DB8-D4EF-5275-7109-075451E75C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2FA952B8-8DFE-888F-A4F2-5B38C6FF81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09B4B0E-5F83-FE50-24B5-125F10106A66}"/>
              </a:ext>
            </a:extLst>
          </p:cNvPr>
          <p:cNvSpPr txBox="1"/>
          <p:nvPr/>
        </p:nvSpPr>
        <p:spPr>
          <a:xfrm flipH="1">
            <a:off x="2649751" y="1369763"/>
            <a:ext cx="454075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프로토타이핑 적용 방법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DB52835-174A-A966-CAED-461361F00860}"/>
              </a:ext>
            </a:extLst>
          </p:cNvPr>
          <p:cNvGrpSpPr/>
          <p:nvPr/>
        </p:nvGrpSpPr>
        <p:grpSpPr>
          <a:xfrm>
            <a:off x="2206002" y="3209116"/>
            <a:ext cx="2220377" cy="2220376"/>
            <a:chOff x="4600074" y="3663607"/>
            <a:chExt cx="2308380" cy="230838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7310E0E9-EBDD-C528-A64A-520B1EBE9263}"/>
                </a:ext>
              </a:extLst>
            </p:cNvPr>
            <p:cNvSpPr/>
            <p:nvPr/>
          </p:nvSpPr>
          <p:spPr>
            <a:xfrm>
              <a:off x="4600074" y="3663607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B2EB7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D649DE-92A3-9E3A-5448-A98E80098D34}"/>
                </a:ext>
              </a:extLst>
            </p:cNvPr>
            <p:cNvSpPr txBox="1"/>
            <p:nvPr/>
          </p:nvSpPr>
          <p:spPr>
            <a:xfrm>
              <a:off x="4926670" y="4224444"/>
              <a:ext cx="1655205" cy="1186708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서비스</a:t>
              </a:r>
              <a:b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7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블루프린트</a:t>
              </a:r>
              <a:endParaRPr lang="en-US" altLang="ko-KR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320E333B-65D3-A52E-5CD1-C0ED082CCFC3}"/>
              </a:ext>
            </a:extLst>
          </p:cNvPr>
          <p:cNvGrpSpPr/>
          <p:nvPr/>
        </p:nvGrpSpPr>
        <p:grpSpPr>
          <a:xfrm>
            <a:off x="5514525" y="3209116"/>
            <a:ext cx="2220378" cy="2220376"/>
            <a:chOff x="4600074" y="3663607"/>
            <a:chExt cx="2308380" cy="2308380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1FDF3C7E-EAD0-A21F-66B0-01563024205C}"/>
                </a:ext>
              </a:extLst>
            </p:cNvPr>
            <p:cNvSpPr/>
            <p:nvPr/>
          </p:nvSpPr>
          <p:spPr>
            <a:xfrm>
              <a:off x="4600074" y="3663607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B2EB7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AF64BD-08CE-8E2E-3494-85B6FD019AF0}"/>
                </a:ext>
              </a:extLst>
            </p:cNvPr>
            <p:cNvSpPr txBox="1"/>
            <p:nvPr/>
          </p:nvSpPr>
          <p:spPr>
            <a:xfrm>
              <a:off x="4765347" y="4224444"/>
              <a:ext cx="1977845" cy="1186708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Low-Fi</a:t>
              </a:r>
              <a:b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프로토타이핑</a:t>
              </a:r>
              <a:endParaRPr lang="en-US" altLang="ko-KR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C884B9-5BBA-B0CF-BFF8-6A5C9F856761}"/>
              </a:ext>
            </a:extLst>
          </p:cNvPr>
          <p:cNvSpPr txBox="1"/>
          <p:nvPr/>
        </p:nvSpPr>
        <p:spPr>
          <a:xfrm>
            <a:off x="1217938" y="2089977"/>
            <a:ext cx="7507068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단순한 규정이나 제도의 집합이 아닌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하나의 서비스 경험으로 설계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하기 위해 필요한 방법론</a:t>
            </a:r>
          </a:p>
        </p:txBody>
      </p:sp>
    </p:spTree>
    <p:extLst>
      <p:ext uri="{BB962C8B-B14F-4D97-AF65-F5344CB8AC3E}">
        <p14:creationId xmlns:p14="http://schemas.microsoft.com/office/powerpoint/2010/main" val="10419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04BD6-6FD5-B567-F69B-7E8AB1BC6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8FD445A-C6A6-A339-FC1E-A6BBB1E13087}"/>
              </a:ext>
            </a:extLst>
          </p:cNvPr>
          <p:cNvSpPr txBox="1"/>
          <p:nvPr/>
        </p:nvSpPr>
        <p:spPr>
          <a:xfrm>
            <a:off x="778495" y="673792"/>
            <a:ext cx="4114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9A55484-FF5E-1D59-8D2F-09223E37EC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0245F7-625F-B7CA-9594-B425830A91A3}"/>
              </a:ext>
            </a:extLst>
          </p:cNvPr>
          <p:cNvSpPr txBox="1"/>
          <p:nvPr/>
        </p:nvSpPr>
        <p:spPr>
          <a:xfrm>
            <a:off x="1134095" y="1593928"/>
            <a:ext cx="49308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카페 사례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C2F5B54-0CC5-752D-A7F8-1F35567128EF}"/>
              </a:ext>
            </a:extLst>
          </p:cNvPr>
          <p:cNvGrpSpPr/>
          <p:nvPr/>
        </p:nvGrpSpPr>
        <p:grpSpPr>
          <a:xfrm>
            <a:off x="1059872" y="2320636"/>
            <a:ext cx="10259291" cy="3953164"/>
            <a:chOff x="1059872" y="2320636"/>
            <a:chExt cx="10259291" cy="3953164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F91645E6-41B3-B579-0E6D-B5D75F6AE229}"/>
                </a:ext>
              </a:extLst>
            </p:cNvPr>
            <p:cNvGrpSpPr/>
            <p:nvPr/>
          </p:nvGrpSpPr>
          <p:grpSpPr>
            <a:xfrm>
              <a:off x="1059872" y="2320636"/>
              <a:ext cx="10259291" cy="3953164"/>
              <a:chOff x="1059872" y="2320636"/>
              <a:chExt cx="10259291" cy="3953164"/>
            </a:xfrm>
          </p:grpSpPr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2B2F399A-5CD9-AA18-B602-D978E102066B}"/>
                  </a:ext>
                </a:extLst>
              </p:cNvPr>
              <p:cNvSpPr/>
              <p:nvPr/>
            </p:nvSpPr>
            <p:spPr>
              <a:xfrm>
                <a:off x="1059872" y="2777836"/>
                <a:ext cx="10259291" cy="34959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B2E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35A3C293-3957-4DDB-9122-9D0274DDCEFC}"/>
                  </a:ext>
                </a:extLst>
              </p:cNvPr>
              <p:cNvSpPr/>
              <p:nvPr/>
            </p:nvSpPr>
            <p:spPr>
              <a:xfrm>
                <a:off x="1059872" y="2320636"/>
                <a:ext cx="10259291" cy="446274"/>
              </a:xfrm>
              <a:prstGeom prst="rect">
                <a:avLst/>
              </a:prstGeom>
              <a:solidFill>
                <a:srgbClr val="C2CAED"/>
              </a:solidFill>
              <a:ln w="9525">
                <a:solidFill>
                  <a:srgbClr val="0B2E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C6925D-3E7E-6BFE-4C18-787FA7ACC9B0}"/>
                  </a:ext>
                </a:extLst>
              </p:cNvPr>
              <p:cNvSpPr txBox="1"/>
              <p:nvPr/>
            </p:nvSpPr>
            <p:spPr>
              <a:xfrm>
                <a:off x="2556957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입장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메뉴 확인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9A64DE-5341-0507-A6F4-B3D5D7850E5A}"/>
                  </a:ext>
                </a:extLst>
              </p:cNvPr>
              <p:cNvSpPr txBox="1"/>
              <p:nvPr/>
            </p:nvSpPr>
            <p:spPr>
              <a:xfrm>
                <a:off x="4721729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주문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결제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AD5786-CB8A-5E61-4056-ACAC10EB8B2F}"/>
                  </a:ext>
                </a:extLst>
              </p:cNvPr>
              <p:cNvSpPr txBox="1"/>
              <p:nvPr/>
            </p:nvSpPr>
            <p:spPr>
              <a:xfrm>
                <a:off x="6806841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대기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음료수령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EF9C36-B747-C592-FBE5-1AA83102D96D}"/>
                  </a:ext>
                </a:extLst>
              </p:cNvPr>
              <p:cNvSpPr txBox="1"/>
              <p:nvPr/>
            </p:nvSpPr>
            <p:spPr>
              <a:xfrm>
                <a:off x="8971214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 err="1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자리착석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퇴장</a:t>
                </a:r>
              </a:p>
            </p:txBody>
          </p:sp>
        </p:grp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2AAC713C-3CA3-D68D-6D91-85FCBEF92927}"/>
                </a:ext>
              </a:extLst>
            </p:cNvPr>
            <p:cNvSpPr/>
            <p:nvPr/>
          </p:nvSpPr>
          <p:spPr>
            <a:xfrm>
              <a:off x="1059872" y="2777836"/>
              <a:ext cx="1461655" cy="3495964"/>
            </a:xfrm>
            <a:prstGeom prst="rect">
              <a:avLst/>
            </a:prstGeom>
            <a:solidFill>
              <a:srgbClr val="C2CAED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C7BE637-EAEB-2803-8A63-32A3F65AEB07}"/>
              </a:ext>
            </a:extLst>
          </p:cNvPr>
          <p:cNvGrpSpPr/>
          <p:nvPr/>
        </p:nvGrpSpPr>
        <p:grpSpPr>
          <a:xfrm>
            <a:off x="1059872" y="3580827"/>
            <a:ext cx="10259291" cy="1889981"/>
            <a:chOff x="1059873" y="3068638"/>
            <a:chExt cx="7945582" cy="2182091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D4F68446-B351-1498-1E5A-345A06665707}"/>
                </a:ext>
              </a:extLst>
            </p:cNvPr>
            <p:cNvCxnSpPr/>
            <p:nvPr/>
          </p:nvCxnSpPr>
          <p:spPr>
            <a:xfrm>
              <a:off x="1059873" y="3068638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3925B8C4-A47B-3872-CA54-65C48725077E}"/>
                </a:ext>
              </a:extLst>
            </p:cNvPr>
            <p:cNvCxnSpPr/>
            <p:nvPr/>
          </p:nvCxnSpPr>
          <p:spPr>
            <a:xfrm>
              <a:off x="1059873" y="4114656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BF856F42-3E26-A309-F53C-3B382C08D79F}"/>
                </a:ext>
              </a:extLst>
            </p:cNvPr>
            <p:cNvCxnSpPr/>
            <p:nvPr/>
          </p:nvCxnSpPr>
          <p:spPr>
            <a:xfrm>
              <a:off x="1059873" y="5250729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BF35273-31B6-7AC8-42C9-575D9DA99273}"/>
              </a:ext>
            </a:extLst>
          </p:cNvPr>
          <p:cNvGrpSpPr/>
          <p:nvPr/>
        </p:nvGrpSpPr>
        <p:grpSpPr>
          <a:xfrm>
            <a:off x="1031233" y="2966811"/>
            <a:ext cx="1518932" cy="3087302"/>
            <a:chOff x="1031233" y="2966811"/>
            <a:chExt cx="1518932" cy="308730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9BDA46-2004-117A-EB19-8146EEEAA4D7}"/>
                </a:ext>
              </a:extLst>
            </p:cNvPr>
            <p:cNvSpPr txBox="1"/>
            <p:nvPr/>
          </p:nvSpPr>
          <p:spPr>
            <a:xfrm>
              <a:off x="1031233" y="296681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사용자 행동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C94436-CA06-79D6-20D9-BCCE190C1FB5}"/>
                </a:ext>
              </a:extLst>
            </p:cNvPr>
            <p:cNvSpPr txBox="1"/>
            <p:nvPr/>
          </p:nvSpPr>
          <p:spPr>
            <a:xfrm>
              <a:off x="1031233" y="3733501"/>
              <a:ext cx="1518932" cy="646331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프론트</a:t>
              </a:r>
              <a:br>
                <a:rPr lang="en-US" altLang="ko-KR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스테이지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5402C6-6EB2-2EB8-4929-91C8C4C9C6EC}"/>
                </a:ext>
              </a:extLst>
            </p:cNvPr>
            <p:cNvSpPr txBox="1"/>
            <p:nvPr/>
          </p:nvSpPr>
          <p:spPr>
            <a:xfrm>
              <a:off x="1031233" y="477879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백 스테이지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178E36-69DE-D3BA-CBB3-A42A507FCF03}"/>
                </a:ext>
              </a:extLst>
            </p:cNvPr>
            <p:cNvSpPr txBox="1"/>
            <p:nvPr/>
          </p:nvSpPr>
          <p:spPr>
            <a:xfrm>
              <a:off x="1031233" y="568478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지원 프로세스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1F4189C-B7A6-DC0E-A08A-4D5FE2DB387D}"/>
              </a:ext>
            </a:extLst>
          </p:cNvPr>
          <p:cNvSpPr txBox="1"/>
          <p:nvPr/>
        </p:nvSpPr>
        <p:spPr>
          <a:xfrm>
            <a:off x="2578804" y="2855619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카페 입장</a:t>
            </a:r>
            <a:br>
              <a:rPr lang="en-US" altLang="ko-KR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메뉴 살펴보기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EA9D75-2297-AB43-6CC3-D836824FB2E5}"/>
              </a:ext>
            </a:extLst>
          </p:cNvPr>
          <p:cNvSpPr txBox="1"/>
          <p:nvPr/>
        </p:nvSpPr>
        <p:spPr>
          <a:xfrm>
            <a:off x="4613561" y="2855619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메뉴 선택 및 주문</a:t>
            </a:r>
            <a:br>
              <a:rPr lang="en-US" altLang="ko-KR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C297F9-CB29-5A8F-5C93-E09E1FF8F01D}"/>
              </a:ext>
            </a:extLst>
          </p:cNvPr>
          <p:cNvSpPr txBox="1"/>
          <p:nvPr/>
        </p:nvSpPr>
        <p:spPr>
          <a:xfrm>
            <a:off x="6948983" y="2855619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이름 호명 대기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음료 수령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100ECC-4E50-A4A9-31F9-0C5F1A4D5B47}"/>
              </a:ext>
            </a:extLst>
          </p:cNvPr>
          <p:cNvSpPr txBox="1"/>
          <p:nvPr/>
        </p:nvSpPr>
        <p:spPr>
          <a:xfrm>
            <a:off x="9179565" y="2855619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자리 착석</a:t>
            </a:r>
            <a:br>
              <a:rPr lang="en-US" altLang="ko-KR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퇴장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CA3736-19B2-2AEB-A81C-56EBC008A0C8}"/>
              </a:ext>
            </a:extLst>
          </p:cNvPr>
          <p:cNvSpPr txBox="1"/>
          <p:nvPr/>
        </p:nvSpPr>
        <p:spPr>
          <a:xfrm>
            <a:off x="2578804" y="3710657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직원 인사</a:t>
            </a:r>
            <a:endParaRPr lang="en-US" altLang="ko-KR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pc="-7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메뉴판</a:t>
            </a: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제공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417087-9198-923D-DCF4-5A7153A0900D}"/>
              </a:ext>
            </a:extLst>
          </p:cNvPr>
          <p:cNvSpPr txBox="1"/>
          <p:nvPr/>
        </p:nvSpPr>
        <p:spPr>
          <a:xfrm>
            <a:off x="4613561" y="3710657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주문 접수</a:t>
            </a:r>
            <a:endParaRPr lang="en-US" altLang="ko-KR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결제 처리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891480-6300-2881-9579-15C2E2E4649A}"/>
              </a:ext>
            </a:extLst>
          </p:cNvPr>
          <p:cNvSpPr txBox="1"/>
          <p:nvPr/>
        </p:nvSpPr>
        <p:spPr>
          <a:xfrm>
            <a:off x="6948983" y="3710657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고객 이름 호명</a:t>
            </a:r>
            <a:endParaRPr lang="en-US" altLang="ko-KR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음료 제공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351A1B-2169-72DC-A3A1-C52618FD0272}"/>
              </a:ext>
            </a:extLst>
          </p:cNvPr>
          <p:cNvSpPr txBox="1"/>
          <p:nvPr/>
        </p:nvSpPr>
        <p:spPr>
          <a:xfrm>
            <a:off x="9179565" y="3849156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테이블 관리</a:t>
            </a: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A4C1BDB6-5C85-A037-E899-F9903C655856}"/>
              </a:ext>
            </a:extLst>
          </p:cNvPr>
          <p:cNvCxnSpPr/>
          <p:nvPr/>
        </p:nvCxnSpPr>
        <p:spPr>
          <a:xfrm>
            <a:off x="1059872" y="3580827"/>
            <a:ext cx="10259291" cy="0"/>
          </a:xfrm>
          <a:prstGeom prst="line">
            <a:avLst/>
          </a:prstGeom>
          <a:ln w="38100">
            <a:solidFill>
              <a:srgbClr val="9A5C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F935B42-A64B-6FA1-905A-185836BFA4E1}"/>
              </a:ext>
            </a:extLst>
          </p:cNvPr>
          <p:cNvSpPr txBox="1"/>
          <p:nvPr/>
        </p:nvSpPr>
        <p:spPr>
          <a:xfrm>
            <a:off x="9878289" y="3462504"/>
            <a:ext cx="1704110" cy="307777"/>
          </a:xfrm>
          <a:prstGeom prst="rect">
            <a:avLst/>
          </a:prstGeom>
          <a:solidFill>
            <a:srgbClr val="9A5CC8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400" spc="-70" dirty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Line of Interaction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169565-46D4-7370-3A56-25103F948AC0}"/>
              </a:ext>
            </a:extLst>
          </p:cNvPr>
          <p:cNvSpPr txBox="1"/>
          <p:nvPr/>
        </p:nvSpPr>
        <p:spPr>
          <a:xfrm>
            <a:off x="2578804" y="4833145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매장 준비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96B57F-AA5A-3C11-4B98-D0DB59BA2349}"/>
              </a:ext>
            </a:extLst>
          </p:cNvPr>
          <p:cNvSpPr txBox="1"/>
          <p:nvPr/>
        </p:nvSpPr>
        <p:spPr>
          <a:xfrm>
            <a:off x="4613561" y="4833145"/>
            <a:ext cx="209576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주문 전표 출력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C99234-E3B1-7C6E-8FD6-373AB0BB7782}"/>
              </a:ext>
            </a:extLst>
          </p:cNvPr>
          <p:cNvSpPr txBox="1"/>
          <p:nvPr/>
        </p:nvSpPr>
        <p:spPr>
          <a:xfrm>
            <a:off x="6948983" y="4694646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음료 제조</a:t>
            </a:r>
            <a:endParaRPr lang="en-US" altLang="ko-KR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pc="-7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푸드</a:t>
            </a: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준비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532AEB-FA84-BD99-90EA-04D49B50A1E9}"/>
              </a:ext>
            </a:extLst>
          </p:cNvPr>
          <p:cNvSpPr txBox="1"/>
          <p:nvPr/>
        </p:nvSpPr>
        <p:spPr>
          <a:xfrm>
            <a:off x="9179565" y="4833145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테이블 정리</a:t>
            </a: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8031D91B-84DA-31F3-2A5E-FABBC73171F9}"/>
              </a:ext>
            </a:extLst>
          </p:cNvPr>
          <p:cNvCxnSpPr/>
          <p:nvPr/>
        </p:nvCxnSpPr>
        <p:spPr>
          <a:xfrm>
            <a:off x="1059872" y="4514762"/>
            <a:ext cx="10259291" cy="0"/>
          </a:xfrm>
          <a:prstGeom prst="line">
            <a:avLst/>
          </a:prstGeom>
          <a:ln w="38100">
            <a:solidFill>
              <a:srgbClr val="0B2EB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33E2629-ED79-00EA-6FA1-A6F644D7B9D9}"/>
              </a:ext>
            </a:extLst>
          </p:cNvPr>
          <p:cNvSpPr txBox="1"/>
          <p:nvPr/>
        </p:nvSpPr>
        <p:spPr>
          <a:xfrm>
            <a:off x="9968343" y="4382639"/>
            <a:ext cx="1524002" cy="307777"/>
          </a:xfrm>
          <a:prstGeom prst="rect">
            <a:avLst/>
          </a:prstGeom>
          <a:solidFill>
            <a:srgbClr val="0B2EB7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400" spc="-70" dirty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Line of Visibility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C899E5-9DED-C10E-4E4B-25D688C16E49}"/>
              </a:ext>
            </a:extLst>
          </p:cNvPr>
          <p:cNvSpPr txBox="1"/>
          <p:nvPr/>
        </p:nvSpPr>
        <p:spPr>
          <a:xfrm>
            <a:off x="2421339" y="5688549"/>
            <a:ext cx="201904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메뉴 관리 시스템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A4FE0A-FC75-6887-55B5-830521F14109}"/>
              </a:ext>
            </a:extLst>
          </p:cNvPr>
          <p:cNvSpPr txBox="1"/>
          <p:nvPr/>
        </p:nvSpPr>
        <p:spPr>
          <a:xfrm>
            <a:off x="4613561" y="5550050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결제 시스템</a:t>
            </a:r>
            <a:endParaRPr lang="en-US" altLang="ko-KR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회계 시스템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48650E-A3B4-0D6B-B406-C76B3D455E0B}"/>
              </a:ext>
            </a:extLst>
          </p:cNvPr>
          <p:cNvSpPr txBox="1"/>
          <p:nvPr/>
        </p:nvSpPr>
        <p:spPr>
          <a:xfrm>
            <a:off x="6800721" y="5688549"/>
            <a:ext cx="2000634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재고 관리 시스템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A3F942-A1FE-E373-CB7E-3BAE45ABC798}"/>
              </a:ext>
            </a:extLst>
          </p:cNvPr>
          <p:cNvSpPr txBox="1"/>
          <p:nvPr/>
        </p:nvSpPr>
        <p:spPr>
          <a:xfrm>
            <a:off x="8931112" y="5688549"/>
            <a:ext cx="2201016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매장 분석 시스템</a:t>
            </a:r>
          </a:p>
        </p:txBody>
      </p:sp>
    </p:spTree>
    <p:extLst>
      <p:ext uri="{BB962C8B-B14F-4D97-AF65-F5344CB8AC3E}">
        <p14:creationId xmlns:p14="http://schemas.microsoft.com/office/powerpoint/2010/main" val="295354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6841F-7FBF-8C59-EB16-D1E4D95E5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D136E11-E2A7-3F97-7CBF-C4A6968AB8DD}"/>
              </a:ext>
            </a:extLst>
          </p:cNvPr>
          <p:cNvSpPr txBox="1"/>
          <p:nvPr/>
        </p:nvSpPr>
        <p:spPr>
          <a:xfrm>
            <a:off x="778495" y="673792"/>
            <a:ext cx="4114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5C387B7-C4DF-A429-6DF5-AC2DA3761A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4F780B-6C73-55AC-C78B-D8E1795658D7}"/>
              </a:ext>
            </a:extLst>
          </p:cNvPr>
          <p:cNvSpPr txBox="1"/>
          <p:nvPr/>
        </p:nvSpPr>
        <p:spPr>
          <a:xfrm>
            <a:off x="1134095" y="1593928"/>
            <a:ext cx="49308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카페 사례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7CF84594-51C2-F7E0-CE33-849980FFA7FA}"/>
              </a:ext>
            </a:extLst>
          </p:cNvPr>
          <p:cNvGrpSpPr/>
          <p:nvPr/>
        </p:nvGrpSpPr>
        <p:grpSpPr>
          <a:xfrm>
            <a:off x="1059872" y="2320636"/>
            <a:ext cx="10259291" cy="3953164"/>
            <a:chOff x="1059872" y="2320636"/>
            <a:chExt cx="10259291" cy="3953164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06FAA760-387E-8592-8C68-D380C75E41D2}"/>
                </a:ext>
              </a:extLst>
            </p:cNvPr>
            <p:cNvGrpSpPr/>
            <p:nvPr/>
          </p:nvGrpSpPr>
          <p:grpSpPr>
            <a:xfrm>
              <a:off x="1059872" y="2320636"/>
              <a:ext cx="10259291" cy="3953164"/>
              <a:chOff x="1059872" y="2320636"/>
              <a:chExt cx="10259291" cy="3953164"/>
            </a:xfrm>
          </p:grpSpPr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8713F1D3-C22C-C9A9-3507-DC3F9B249CBD}"/>
                  </a:ext>
                </a:extLst>
              </p:cNvPr>
              <p:cNvSpPr/>
              <p:nvPr/>
            </p:nvSpPr>
            <p:spPr>
              <a:xfrm>
                <a:off x="1059872" y="2777836"/>
                <a:ext cx="10259291" cy="34959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B2E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171023C1-5CE6-F09F-9782-A2304F112278}"/>
                  </a:ext>
                </a:extLst>
              </p:cNvPr>
              <p:cNvSpPr/>
              <p:nvPr/>
            </p:nvSpPr>
            <p:spPr>
              <a:xfrm>
                <a:off x="1059872" y="2320636"/>
                <a:ext cx="10259291" cy="446274"/>
              </a:xfrm>
              <a:prstGeom prst="rect">
                <a:avLst/>
              </a:prstGeom>
              <a:solidFill>
                <a:srgbClr val="C2CAED"/>
              </a:solidFill>
              <a:ln w="9525">
                <a:solidFill>
                  <a:srgbClr val="0B2EB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8F75301-98FA-8EA9-BBCA-FF592B87E380}"/>
                  </a:ext>
                </a:extLst>
              </p:cNvPr>
              <p:cNvSpPr txBox="1"/>
              <p:nvPr/>
            </p:nvSpPr>
            <p:spPr>
              <a:xfrm>
                <a:off x="2556957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입장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메뉴 확인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FBCEB1B-B960-7483-FBDA-3AF36656048A}"/>
                  </a:ext>
                </a:extLst>
              </p:cNvPr>
              <p:cNvSpPr txBox="1"/>
              <p:nvPr/>
            </p:nvSpPr>
            <p:spPr>
              <a:xfrm>
                <a:off x="4721729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주문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결제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17687E5-8573-F2CB-D429-3DEDC032B850}"/>
                  </a:ext>
                </a:extLst>
              </p:cNvPr>
              <p:cNvSpPr txBox="1"/>
              <p:nvPr/>
            </p:nvSpPr>
            <p:spPr>
              <a:xfrm>
                <a:off x="6806841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대기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음료수령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EF1A24-0AF6-B0E2-07F5-10C8795AC313}"/>
                  </a:ext>
                </a:extLst>
              </p:cNvPr>
              <p:cNvSpPr txBox="1"/>
              <p:nvPr/>
            </p:nvSpPr>
            <p:spPr>
              <a:xfrm>
                <a:off x="8971214" y="2340248"/>
                <a:ext cx="2085112" cy="369332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ko-KR" altLang="en-US" sz="1800" spc="-70" dirty="0" err="1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자리착석</a:t>
                </a:r>
                <a:r>
                  <a:rPr lang="en-US" altLang="ko-KR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-</a:t>
                </a:r>
                <a:r>
                  <a:rPr lang="ko-KR" altLang="en-US" sz="1800" spc="-70" dirty="0">
                    <a:solidFill>
                      <a:prstClr val="black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퇴장</a:t>
                </a:r>
              </a:p>
            </p:txBody>
          </p:sp>
        </p:grp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EEFF779B-424B-81D0-B497-63D68564F392}"/>
                </a:ext>
              </a:extLst>
            </p:cNvPr>
            <p:cNvSpPr/>
            <p:nvPr/>
          </p:nvSpPr>
          <p:spPr>
            <a:xfrm>
              <a:off x="1059872" y="2777836"/>
              <a:ext cx="1461655" cy="3495964"/>
            </a:xfrm>
            <a:prstGeom prst="rect">
              <a:avLst/>
            </a:prstGeom>
            <a:solidFill>
              <a:srgbClr val="C2CAED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11BD5FA3-39AB-5EF0-C3E7-9A400C0CCAE9}"/>
              </a:ext>
            </a:extLst>
          </p:cNvPr>
          <p:cNvGrpSpPr/>
          <p:nvPr/>
        </p:nvGrpSpPr>
        <p:grpSpPr>
          <a:xfrm>
            <a:off x="1059872" y="3580827"/>
            <a:ext cx="10259291" cy="1889981"/>
            <a:chOff x="1059873" y="3068638"/>
            <a:chExt cx="7945582" cy="2182091"/>
          </a:xfrm>
        </p:grpSpPr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C2CF821B-7F45-9DD7-CDA4-1C39D0FB23F0}"/>
                </a:ext>
              </a:extLst>
            </p:cNvPr>
            <p:cNvCxnSpPr/>
            <p:nvPr/>
          </p:nvCxnSpPr>
          <p:spPr>
            <a:xfrm>
              <a:off x="1059873" y="3068638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14727BB8-17B1-B26C-DDEE-D383F5C47898}"/>
                </a:ext>
              </a:extLst>
            </p:cNvPr>
            <p:cNvCxnSpPr/>
            <p:nvPr/>
          </p:nvCxnSpPr>
          <p:spPr>
            <a:xfrm>
              <a:off x="1059873" y="4114656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F67413FA-1431-7CFF-BB78-FBACB5643F58}"/>
                </a:ext>
              </a:extLst>
            </p:cNvPr>
            <p:cNvCxnSpPr/>
            <p:nvPr/>
          </p:nvCxnSpPr>
          <p:spPr>
            <a:xfrm>
              <a:off x="1059873" y="5250729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7A470DD7-BEB1-A795-2B56-FCA32BEE65E6}"/>
              </a:ext>
            </a:extLst>
          </p:cNvPr>
          <p:cNvGrpSpPr/>
          <p:nvPr/>
        </p:nvGrpSpPr>
        <p:grpSpPr>
          <a:xfrm>
            <a:off x="1031233" y="2966811"/>
            <a:ext cx="1518932" cy="3087302"/>
            <a:chOff x="1031233" y="2966811"/>
            <a:chExt cx="1518932" cy="308730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F5CBF8-14D9-5C51-4D11-01A133809C68}"/>
                </a:ext>
              </a:extLst>
            </p:cNvPr>
            <p:cNvSpPr txBox="1"/>
            <p:nvPr/>
          </p:nvSpPr>
          <p:spPr>
            <a:xfrm>
              <a:off x="1031233" y="296681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사용자 행동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08DD6DA-1666-A1D7-CC7D-700D519981DA}"/>
                </a:ext>
              </a:extLst>
            </p:cNvPr>
            <p:cNvSpPr txBox="1"/>
            <p:nvPr/>
          </p:nvSpPr>
          <p:spPr>
            <a:xfrm>
              <a:off x="1031233" y="3733501"/>
              <a:ext cx="1518932" cy="646331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프론트</a:t>
              </a:r>
              <a:br>
                <a:rPr lang="en-US" altLang="ko-KR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스테이지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13FA4C1-DA08-D0CA-DBED-86E318FA5CB3}"/>
                </a:ext>
              </a:extLst>
            </p:cNvPr>
            <p:cNvSpPr txBox="1"/>
            <p:nvPr/>
          </p:nvSpPr>
          <p:spPr>
            <a:xfrm>
              <a:off x="1031233" y="477879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백 스테이지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91B4C3B-BA77-AC6B-6F90-36AD93F84E9F}"/>
                </a:ext>
              </a:extLst>
            </p:cNvPr>
            <p:cNvSpPr txBox="1"/>
            <p:nvPr/>
          </p:nvSpPr>
          <p:spPr>
            <a:xfrm>
              <a:off x="1031233" y="568478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지원 프로세스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7410ACC-B4DF-9CD7-6442-4A1616F62CB6}"/>
              </a:ext>
            </a:extLst>
          </p:cNvPr>
          <p:cNvSpPr txBox="1"/>
          <p:nvPr/>
        </p:nvSpPr>
        <p:spPr>
          <a:xfrm>
            <a:off x="2578804" y="2855619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카페 입장</a:t>
            </a:r>
            <a:br>
              <a:rPr lang="en-US" altLang="ko-KR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메뉴 살펴보기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C317BCE-03FA-D952-7204-E0946BEBD8F8}"/>
              </a:ext>
            </a:extLst>
          </p:cNvPr>
          <p:cNvSpPr txBox="1"/>
          <p:nvPr/>
        </p:nvSpPr>
        <p:spPr>
          <a:xfrm>
            <a:off x="4613561" y="2855619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메뉴 선택 및 주문</a:t>
            </a:r>
            <a:br>
              <a:rPr lang="en-US" altLang="ko-KR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결제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FCEE6DA-1F5B-EE1D-C50C-6B3892089C79}"/>
              </a:ext>
            </a:extLst>
          </p:cNvPr>
          <p:cNvSpPr txBox="1"/>
          <p:nvPr/>
        </p:nvSpPr>
        <p:spPr>
          <a:xfrm>
            <a:off x="6948983" y="2855619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이름 호명 대기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음료 수령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B52A90-B43F-AEA1-F81C-116295AB5629}"/>
              </a:ext>
            </a:extLst>
          </p:cNvPr>
          <p:cNvSpPr txBox="1"/>
          <p:nvPr/>
        </p:nvSpPr>
        <p:spPr>
          <a:xfrm>
            <a:off x="9179565" y="2855619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자리 착석</a:t>
            </a:r>
            <a:br>
              <a:rPr lang="en-US" altLang="ko-KR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8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퇴장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93CA8E6-1C6F-362F-FB52-7F098702A35E}"/>
              </a:ext>
            </a:extLst>
          </p:cNvPr>
          <p:cNvSpPr txBox="1"/>
          <p:nvPr/>
        </p:nvSpPr>
        <p:spPr>
          <a:xfrm>
            <a:off x="2578804" y="3710657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직원 인사</a:t>
            </a:r>
            <a:endParaRPr lang="en-US" altLang="ko-KR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pc="-7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메뉴판</a:t>
            </a: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제공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3E1E795-E3AA-04F7-8054-0F26E682FF0B}"/>
              </a:ext>
            </a:extLst>
          </p:cNvPr>
          <p:cNvSpPr txBox="1"/>
          <p:nvPr/>
        </p:nvSpPr>
        <p:spPr>
          <a:xfrm>
            <a:off x="4613561" y="3710657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주문 접수</a:t>
            </a:r>
            <a:endParaRPr lang="en-US" altLang="ko-KR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결제 처리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7F6F7D9-17A9-4896-59B0-570EDD239795}"/>
              </a:ext>
            </a:extLst>
          </p:cNvPr>
          <p:cNvSpPr txBox="1"/>
          <p:nvPr/>
        </p:nvSpPr>
        <p:spPr>
          <a:xfrm>
            <a:off x="6948983" y="3710657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고객 이름 호명</a:t>
            </a:r>
            <a:endParaRPr lang="en-US" altLang="ko-KR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음료 제공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3463144-884F-D24F-E3FE-7AF8EC4291CD}"/>
              </a:ext>
            </a:extLst>
          </p:cNvPr>
          <p:cNvSpPr txBox="1"/>
          <p:nvPr/>
        </p:nvSpPr>
        <p:spPr>
          <a:xfrm>
            <a:off x="9179565" y="3849156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테이블 관리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5A598B7-7B73-AFA1-4E06-AD2E2A8748CF}"/>
              </a:ext>
            </a:extLst>
          </p:cNvPr>
          <p:cNvSpPr txBox="1"/>
          <p:nvPr/>
        </p:nvSpPr>
        <p:spPr>
          <a:xfrm>
            <a:off x="2578804" y="4833145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매장 준비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D3C1D3B-139E-18AB-B247-C54C3EFBF4F3}"/>
              </a:ext>
            </a:extLst>
          </p:cNvPr>
          <p:cNvSpPr txBox="1"/>
          <p:nvPr/>
        </p:nvSpPr>
        <p:spPr>
          <a:xfrm>
            <a:off x="4613561" y="4833145"/>
            <a:ext cx="209576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주문 전표 출력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DB19F07-1B24-EA90-72C4-8EA089516E4A}"/>
              </a:ext>
            </a:extLst>
          </p:cNvPr>
          <p:cNvSpPr txBox="1"/>
          <p:nvPr/>
        </p:nvSpPr>
        <p:spPr>
          <a:xfrm>
            <a:off x="6948983" y="4694646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음료 제조</a:t>
            </a:r>
            <a:endParaRPr lang="en-US" altLang="ko-KR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pc="-7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푸드</a:t>
            </a: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준비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64F4F4-A77F-4176-6A6F-D0CEFB97669A}"/>
              </a:ext>
            </a:extLst>
          </p:cNvPr>
          <p:cNvSpPr txBox="1"/>
          <p:nvPr/>
        </p:nvSpPr>
        <p:spPr>
          <a:xfrm>
            <a:off x="9179565" y="4833145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테이블 정리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630EC71-D365-C8C1-24F4-76C818A241BD}"/>
              </a:ext>
            </a:extLst>
          </p:cNvPr>
          <p:cNvSpPr txBox="1"/>
          <p:nvPr/>
        </p:nvSpPr>
        <p:spPr>
          <a:xfrm>
            <a:off x="2421339" y="5688549"/>
            <a:ext cx="201904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메뉴 관리 시스템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DC51C30-81CD-04FB-9320-151307285653}"/>
              </a:ext>
            </a:extLst>
          </p:cNvPr>
          <p:cNvSpPr txBox="1"/>
          <p:nvPr/>
        </p:nvSpPr>
        <p:spPr>
          <a:xfrm>
            <a:off x="4613561" y="5550050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결제 시스템</a:t>
            </a:r>
            <a:endParaRPr lang="en-US" altLang="ko-KR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회계 시스템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C07D15E-490B-D6B4-5E40-36ED99B254FC}"/>
              </a:ext>
            </a:extLst>
          </p:cNvPr>
          <p:cNvSpPr txBox="1"/>
          <p:nvPr/>
        </p:nvSpPr>
        <p:spPr>
          <a:xfrm>
            <a:off x="6800721" y="5688549"/>
            <a:ext cx="2000634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재고 관리 시스템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94FC097-DC49-F70A-44C9-941CEC4E8F99}"/>
              </a:ext>
            </a:extLst>
          </p:cNvPr>
          <p:cNvSpPr txBox="1"/>
          <p:nvPr/>
        </p:nvSpPr>
        <p:spPr>
          <a:xfrm>
            <a:off x="8931112" y="5688549"/>
            <a:ext cx="2201016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매장 분석 시스템</a:t>
            </a:r>
          </a:p>
        </p:txBody>
      </p:sp>
    </p:spTree>
    <p:extLst>
      <p:ext uri="{BB962C8B-B14F-4D97-AF65-F5344CB8AC3E}">
        <p14:creationId xmlns:p14="http://schemas.microsoft.com/office/powerpoint/2010/main" val="2051974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99A94-3310-7A0D-F70B-9E7A88AA4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4C85D4E-3B41-1A14-A015-4D1EEA7D7EE5}"/>
              </a:ext>
            </a:extLst>
          </p:cNvPr>
          <p:cNvSpPr txBox="1"/>
          <p:nvPr/>
        </p:nvSpPr>
        <p:spPr>
          <a:xfrm>
            <a:off x="778495" y="673792"/>
            <a:ext cx="4114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9F078A6-7C58-6A38-830F-09E8F0BE18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74E2C-9399-02E8-D719-5B67D38140F9}"/>
              </a:ext>
            </a:extLst>
          </p:cNvPr>
          <p:cNvSpPr txBox="1"/>
          <p:nvPr/>
        </p:nvSpPr>
        <p:spPr>
          <a:xfrm>
            <a:off x="1134095" y="1593928"/>
            <a:ext cx="333681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페인포인트와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개선기회 도출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EB88FD3-12BC-025E-14CA-C947C344628A}"/>
              </a:ext>
            </a:extLst>
          </p:cNvPr>
          <p:cNvGrpSpPr/>
          <p:nvPr/>
        </p:nvGrpSpPr>
        <p:grpSpPr>
          <a:xfrm>
            <a:off x="4189023" y="2355250"/>
            <a:ext cx="6222669" cy="1698090"/>
            <a:chOff x="1134095" y="2355250"/>
            <a:chExt cx="6222669" cy="1698090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A49D0D73-3660-4E9C-7127-E44A044A935F}"/>
                </a:ext>
              </a:extLst>
            </p:cNvPr>
            <p:cNvSpPr/>
            <p:nvPr/>
          </p:nvSpPr>
          <p:spPr>
            <a:xfrm>
              <a:off x="1134095" y="2355250"/>
              <a:ext cx="6222669" cy="4494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메뉴판이 너무 복잡해서 선택이 어려운 지점</a:t>
              </a:r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5BE7B73A-C0A2-248A-8171-9E017236C868}"/>
                </a:ext>
              </a:extLst>
            </p:cNvPr>
            <p:cNvSpPr/>
            <p:nvPr/>
          </p:nvSpPr>
          <p:spPr>
            <a:xfrm>
              <a:off x="1134095" y="2979590"/>
              <a:ext cx="6222669" cy="4494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줄이 길어서 대기가 지루한 지점</a:t>
              </a:r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A9110465-E659-EEBB-F2F4-892BFF0ADF6D}"/>
                </a:ext>
              </a:extLst>
            </p:cNvPr>
            <p:cNvSpPr/>
            <p:nvPr/>
          </p:nvSpPr>
          <p:spPr>
            <a:xfrm>
              <a:off x="1134095" y="3603930"/>
              <a:ext cx="6222669" cy="4494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이름을 잘못 들어서 음료를 못 찾는 지점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009646E-FE2C-1AEE-01AD-9E7392A08134}"/>
              </a:ext>
            </a:extLst>
          </p:cNvPr>
          <p:cNvGrpSpPr/>
          <p:nvPr/>
        </p:nvGrpSpPr>
        <p:grpSpPr>
          <a:xfrm>
            <a:off x="10543310" y="2466109"/>
            <a:ext cx="1011382" cy="1413164"/>
            <a:chOff x="7488382" y="2466109"/>
            <a:chExt cx="1011382" cy="1413164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180C573C-D08C-9022-EC36-00DA92B579F1}"/>
                </a:ext>
              </a:extLst>
            </p:cNvPr>
            <p:cNvSpPr/>
            <p:nvPr/>
          </p:nvSpPr>
          <p:spPr>
            <a:xfrm>
              <a:off x="7973291" y="2941058"/>
              <a:ext cx="526473" cy="52647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오른쪽 중괄호 10">
              <a:extLst>
                <a:ext uri="{FF2B5EF4-FFF2-40B4-BE49-F238E27FC236}">
                  <a16:creationId xmlns:a16="http://schemas.microsoft.com/office/drawing/2014/main" id="{EC7060D9-3099-4C6A-5964-832E99652E8C}"/>
                </a:ext>
              </a:extLst>
            </p:cNvPr>
            <p:cNvSpPr/>
            <p:nvPr/>
          </p:nvSpPr>
          <p:spPr>
            <a:xfrm>
              <a:off x="7488382" y="2466109"/>
              <a:ext cx="270163" cy="1413164"/>
            </a:xfrm>
            <a:prstGeom prst="rightBrace">
              <a:avLst>
                <a:gd name="adj1" fmla="val 130770"/>
                <a:gd name="adj2" fmla="val 50000"/>
              </a:avLst>
            </a:prstGeom>
            <a:ln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661174B-122D-DF3C-1CF2-39DE515AD54A}"/>
              </a:ext>
            </a:extLst>
          </p:cNvPr>
          <p:cNvGrpSpPr/>
          <p:nvPr/>
        </p:nvGrpSpPr>
        <p:grpSpPr>
          <a:xfrm>
            <a:off x="4189023" y="4415027"/>
            <a:ext cx="6222669" cy="1698090"/>
            <a:chOff x="1134095" y="2355250"/>
            <a:chExt cx="6222669" cy="1698090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29BBFCBB-85BE-3B13-7484-F90A844DD388}"/>
                </a:ext>
              </a:extLst>
            </p:cNvPr>
            <p:cNvSpPr/>
            <p:nvPr/>
          </p:nvSpPr>
          <p:spPr>
            <a:xfrm>
              <a:off x="1134095" y="2355250"/>
              <a:ext cx="6222669" cy="4494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모바일 사전 주문</a:t>
              </a:r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3D768CE8-D3F3-9B7F-597A-E1E0F879F820}"/>
                </a:ext>
              </a:extLst>
            </p:cNvPr>
            <p:cNvSpPr/>
            <p:nvPr/>
          </p:nvSpPr>
          <p:spPr>
            <a:xfrm>
              <a:off x="1134095" y="2979590"/>
              <a:ext cx="6222669" cy="4494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메뉴 추천 시스템</a:t>
              </a:r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31406499-4BE5-2D7A-CEC2-8939A055576C}"/>
                </a:ext>
              </a:extLst>
            </p:cNvPr>
            <p:cNvSpPr/>
            <p:nvPr/>
          </p:nvSpPr>
          <p:spPr>
            <a:xfrm>
              <a:off x="1134095" y="3603930"/>
              <a:ext cx="6222669" cy="4494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대기 시간 공유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3DD63E7-0738-70D6-23B1-8DE3CBC520CF}"/>
              </a:ext>
            </a:extLst>
          </p:cNvPr>
          <p:cNvGrpSpPr/>
          <p:nvPr/>
        </p:nvGrpSpPr>
        <p:grpSpPr>
          <a:xfrm>
            <a:off x="10543310" y="4525886"/>
            <a:ext cx="1055546" cy="1413164"/>
            <a:chOff x="7488382" y="4525886"/>
            <a:chExt cx="1055546" cy="1413164"/>
          </a:xfrm>
        </p:grpSpPr>
        <p:sp>
          <p:nvSpPr>
            <p:cNvPr id="20" name="오른쪽 중괄호 19">
              <a:extLst>
                <a:ext uri="{FF2B5EF4-FFF2-40B4-BE49-F238E27FC236}">
                  <a16:creationId xmlns:a16="http://schemas.microsoft.com/office/drawing/2014/main" id="{7E02361B-0BD5-9637-BD93-78178AE63470}"/>
                </a:ext>
              </a:extLst>
            </p:cNvPr>
            <p:cNvSpPr/>
            <p:nvPr/>
          </p:nvSpPr>
          <p:spPr>
            <a:xfrm>
              <a:off x="7488382" y="4525886"/>
              <a:ext cx="270163" cy="1413164"/>
            </a:xfrm>
            <a:prstGeom prst="rightBrace">
              <a:avLst>
                <a:gd name="adj1" fmla="val 130770"/>
                <a:gd name="adj2" fmla="val 50000"/>
              </a:avLst>
            </a:prstGeom>
            <a:ln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별: 꼭짓점 5개 20">
              <a:extLst>
                <a:ext uri="{FF2B5EF4-FFF2-40B4-BE49-F238E27FC236}">
                  <a16:creationId xmlns:a16="http://schemas.microsoft.com/office/drawing/2014/main" id="{937E7095-104F-ED03-48CF-0A4BCD15C8F8}"/>
                </a:ext>
              </a:extLst>
            </p:cNvPr>
            <p:cNvSpPr/>
            <p:nvPr/>
          </p:nvSpPr>
          <p:spPr>
            <a:xfrm>
              <a:off x="7973291" y="4918140"/>
              <a:ext cx="570637" cy="570637"/>
            </a:xfrm>
            <a:prstGeom prst="star5">
              <a:avLst/>
            </a:prstGeom>
            <a:noFill/>
            <a:ln w="57150">
              <a:solidFill>
                <a:srgbClr val="0B2EB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21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D8C4F-6FBD-30C2-826C-58E455A9A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8D12E85-45C7-5ECC-4621-6CF1F4ABB359}"/>
              </a:ext>
            </a:extLst>
          </p:cNvPr>
          <p:cNvSpPr txBox="1"/>
          <p:nvPr/>
        </p:nvSpPr>
        <p:spPr>
          <a:xfrm>
            <a:off x="778495" y="673792"/>
            <a:ext cx="4114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3FBB491-3813-98E0-D909-43E1A25D6F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64DAA3-2CDA-73B1-6D89-A9ECC1681F9D}"/>
              </a:ext>
            </a:extLst>
          </p:cNvPr>
          <p:cNvSpPr txBox="1"/>
          <p:nvPr/>
        </p:nvSpPr>
        <p:spPr>
          <a:xfrm>
            <a:off x="1134095" y="1593928"/>
            <a:ext cx="333681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페인포인트와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개선기회 도출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16C37-283E-66AE-020F-D694E17C3E17}"/>
              </a:ext>
            </a:extLst>
          </p:cNvPr>
          <p:cNvSpPr txBox="1"/>
          <p:nvPr/>
        </p:nvSpPr>
        <p:spPr>
          <a:xfrm flipH="1">
            <a:off x="2781217" y="5097185"/>
            <a:ext cx="6432056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당연하게 받아들이는 서비스 뒤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정교하게 설계된 시스템 </a:t>
            </a:r>
            <a:r>
              <a:rPr lang="ko-KR" altLang="en-US" sz="2400" b="1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有</a:t>
            </a:r>
            <a:endParaRPr lang="en-US" altLang="ko-KR" sz="2400" b="1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1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67ECB-F0E3-A47E-19F5-C23376D86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6DEA3BD-1CDD-C861-9CD5-232F79959040}"/>
              </a:ext>
            </a:extLst>
          </p:cNvPr>
          <p:cNvSpPr txBox="1"/>
          <p:nvPr/>
        </p:nvSpPr>
        <p:spPr>
          <a:xfrm>
            <a:off x="778495" y="673792"/>
            <a:ext cx="4114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75452A3-0693-796A-F177-EE380DF772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D55C0-1933-08B6-827D-BFCAC9B95E42}"/>
              </a:ext>
            </a:extLst>
          </p:cNvPr>
          <p:cNvSpPr txBox="1"/>
          <p:nvPr/>
        </p:nvSpPr>
        <p:spPr>
          <a:xfrm>
            <a:off x="1134095" y="1593928"/>
            <a:ext cx="49164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실업 급여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A9AB4E6-CC75-0F9F-FE37-A3DCF777E342}"/>
              </a:ext>
            </a:extLst>
          </p:cNvPr>
          <p:cNvGrpSpPr/>
          <p:nvPr/>
        </p:nvGrpSpPr>
        <p:grpSpPr>
          <a:xfrm>
            <a:off x="1059872" y="2348345"/>
            <a:ext cx="10259291" cy="3495964"/>
            <a:chOff x="1059872" y="2777836"/>
            <a:chExt cx="10259291" cy="3495964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4887D0C7-FFD8-7A30-BC03-61F8C7676BED}"/>
                </a:ext>
              </a:extLst>
            </p:cNvPr>
            <p:cNvSpPr/>
            <p:nvPr/>
          </p:nvSpPr>
          <p:spPr>
            <a:xfrm>
              <a:off x="1059872" y="2777836"/>
              <a:ext cx="10259291" cy="34959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E1D0A85E-8458-0449-5263-C12D7DC3DFF3}"/>
                </a:ext>
              </a:extLst>
            </p:cNvPr>
            <p:cNvSpPr/>
            <p:nvPr/>
          </p:nvSpPr>
          <p:spPr>
            <a:xfrm>
              <a:off x="1059872" y="2777836"/>
              <a:ext cx="1461655" cy="3495964"/>
            </a:xfrm>
            <a:prstGeom prst="rect">
              <a:avLst/>
            </a:prstGeom>
            <a:solidFill>
              <a:srgbClr val="C2CAED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5B17D21-1178-7A92-90D4-59727D23B64B}"/>
              </a:ext>
            </a:extLst>
          </p:cNvPr>
          <p:cNvGrpSpPr/>
          <p:nvPr/>
        </p:nvGrpSpPr>
        <p:grpSpPr>
          <a:xfrm>
            <a:off x="1059872" y="3151336"/>
            <a:ext cx="10259291" cy="1889981"/>
            <a:chOff x="1059873" y="3068638"/>
            <a:chExt cx="7945582" cy="2182091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1446881A-3C06-0D1C-5788-065AAEE6FEC6}"/>
                </a:ext>
              </a:extLst>
            </p:cNvPr>
            <p:cNvCxnSpPr/>
            <p:nvPr/>
          </p:nvCxnSpPr>
          <p:spPr>
            <a:xfrm>
              <a:off x="1059873" y="3068638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1494E028-0E70-29DD-2153-F74381A73C5B}"/>
                </a:ext>
              </a:extLst>
            </p:cNvPr>
            <p:cNvCxnSpPr/>
            <p:nvPr/>
          </p:nvCxnSpPr>
          <p:spPr>
            <a:xfrm>
              <a:off x="1059873" y="4114656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191E83E8-217D-7FF5-BC90-BB9867C90F64}"/>
                </a:ext>
              </a:extLst>
            </p:cNvPr>
            <p:cNvCxnSpPr/>
            <p:nvPr/>
          </p:nvCxnSpPr>
          <p:spPr>
            <a:xfrm>
              <a:off x="1059873" y="5250729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252F1C0-4821-CF59-11ED-BA082A34D8DF}"/>
              </a:ext>
            </a:extLst>
          </p:cNvPr>
          <p:cNvGrpSpPr/>
          <p:nvPr/>
        </p:nvGrpSpPr>
        <p:grpSpPr>
          <a:xfrm>
            <a:off x="1031233" y="2537320"/>
            <a:ext cx="1518932" cy="3087302"/>
            <a:chOff x="1031233" y="2966811"/>
            <a:chExt cx="1518932" cy="308730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79820A-A4FA-489F-2DF8-FE8C9F6D0A50}"/>
                </a:ext>
              </a:extLst>
            </p:cNvPr>
            <p:cNvSpPr txBox="1"/>
            <p:nvPr/>
          </p:nvSpPr>
          <p:spPr>
            <a:xfrm>
              <a:off x="1031233" y="296681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사용자 행동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B0C9DB-24F0-46D2-BEC2-7212E5FB5A73}"/>
                </a:ext>
              </a:extLst>
            </p:cNvPr>
            <p:cNvSpPr txBox="1"/>
            <p:nvPr/>
          </p:nvSpPr>
          <p:spPr>
            <a:xfrm>
              <a:off x="1031233" y="3733501"/>
              <a:ext cx="1518932" cy="646331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프론트</a:t>
              </a:r>
              <a:br>
                <a:rPr lang="en-US" altLang="ko-KR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스테이지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4474C9-3CE7-92C1-950D-BC019A467461}"/>
                </a:ext>
              </a:extLst>
            </p:cNvPr>
            <p:cNvSpPr txBox="1"/>
            <p:nvPr/>
          </p:nvSpPr>
          <p:spPr>
            <a:xfrm>
              <a:off x="1031233" y="477879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백 스테이지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7B2BFF-FBE2-47C7-276B-7E06D689745C}"/>
                </a:ext>
              </a:extLst>
            </p:cNvPr>
            <p:cNvSpPr txBox="1"/>
            <p:nvPr/>
          </p:nvSpPr>
          <p:spPr>
            <a:xfrm>
              <a:off x="1031233" y="568478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지원 프로세스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17047BB-6EC4-2A72-577C-0C9106EC50A6}"/>
              </a:ext>
            </a:extLst>
          </p:cNvPr>
          <p:cNvSpPr txBox="1"/>
          <p:nvPr/>
        </p:nvSpPr>
        <p:spPr>
          <a:xfrm>
            <a:off x="2578804" y="2426128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자격 요건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확인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4050ED-3850-6B3A-97CF-FCE122FBAD2C}"/>
              </a:ext>
            </a:extLst>
          </p:cNvPr>
          <p:cNvSpPr txBox="1"/>
          <p:nvPr/>
        </p:nvSpPr>
        <p:spPr>
          <a:xfrm>
            <a:off x="4046662" y="2426128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신청서 작성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484E5C-A671-1576-0DBB-8F50D508721D}"/>
              </a:ext>
            </a:extLst>
          </p:cNvPr>
          <p:cNvSpPr txBox="1"/>
          <p:nvPr/>
        </p:nvSpPr>
        <p:spPr>
          <a:xfrm>
            <a:off x="5994157" y="2426128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필요 서류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제출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A4E64A-517B-78A0-6FAB-4C97FBD43F3A}"/>
              </a:ext>
            </a:extLst>
          </p:cNvPr>
          <p:cNvSpPr txBox="1"/>
          <p:nvPr/>
        </p:nvSpPr>
        <p:spPr>
          <a:xfrm>
            <a:off x="7610280" y="2426128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심사 결과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확인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5A9C9-6E4F-C6F0-6748-A69F0BEF1F26}"/>
              </a:ext>
            </a:extLst>
          </p:cNvPr>
          <p:cNvSpPr txBox="1"/>
          <p:nvPr/>
        </p:nvSpPr>
        <p:spPr>
          <a:xfrm>
            <a:off x="9409510" y="2564627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급여 수령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A13F18-C32B-B0CA-D5C1-AB7EA4E09566}"/>
              </a:ext>
            </a:extLst>
          </p:cNvPr>
          <p:cNvSpPr txBox="1"/>
          <p:nvPr/>
        </p:nvSpPr>
        <p:spPr>
          <a:xfrm rot="21293598" flipH="1">
            <a:off x="7812433" y="3313611"/>
            <a:ext cx="388009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실제로 일어나는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행동 기록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59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FF5D7-31ED-FB9C-AC9A-3A8283BFE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60D0AE5-C86D-34E1-6F3E-C3124055F06E}"/>
              </a:ext>
            </a:extLst>
          </p:cNvPr>
          <p:cNvSpPr txBox="1"/>
          <p:nvPr/>
        </p:nvSpPr>
        <p:spPr>
          <a:xfrm>
            <a:off x="778495" y="673792"/>
            <a:ext cx="4114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4E621B5-D1AD-AC34-8B5C-7D5DFFA4BE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FACAF5-6939-8BB8-C2B0-6D70D44310A2}"/>
              </a:ext>
            </a:extLst>
          </p:cNvPr>
          <p:cNvSpPr txBox="1"/>
          <p:nvPr/>
        </p:nvSpPr>
        <p:spPr>
          <a:xfrm>
            <a:off x="1134095" y="1593928"/>
            <a:ext cx="49164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실업 급여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25CA4C3-6701-405C-DE33-7316A32962F7}"/>
              </a:ext>
            </a:extLst>
          </p:cNvPr>
          <p:cNvGrpSpPr/>
          <p:nvPr/>
        </p:nvGrpSpPr>
        <p:grpSpPr>
          <a:xfrm>
            <a:off x="1059872" y="2348345"/>
            <a:ext cx="10259291" cy="3495964"/>
            <a:chOff x="1059872" y="2777836"/>
            <a:chExt cx="10259291" cy="3495964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FAD6DD79-2EB8-9035-994E-F299B65CEC83}"/>
                </a:ext>
              </a:extLst>
            </p:cNvPr>
            <p:cNvSpPr/>
            <p:nvPr/>
          </p:nvSpPr>
          <p:spPr>
            <a:xfrm>
              <a:off x="1059872" y="2777836"/>
              <a:ext cx="10259291" cy="34959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FA173E13-7E2F-BC0A-A627-4B6FC4C0B1FB}"/>
                </a:ext>
              </a:extLst>
            </p:cNvPr>
            <p:cNvSpPr/>
            <p:nvPr/>
          </p:nvSpPr>
          <p:spPr>
            <a:xfrm>
              <a:off x="1059872" y="2777836"/>
              <a:ext cx="1461655" cy="3495964"/>
            </a:xfrm>
            <a:prstGeom prst="rect">
              <a:avLst/>
            </a:prstGeom>
            <a:solidFill>
              <a:srgbClr val="C2CAED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3E15C7F0-E31D-71C9-EDD2-CD8B6EAF8C36}"/>
              </a:ext>
            </a:extLst>
          </p:cNvPr>
          <p:cNvGrpSpPr/>
          <p:nvPr/>
        </p:nvGrpSpPr>
        <p:grpSpPr>
          <a:xfrm>
            <a:off x="1059872" y="3151336"/>
            <a:ext cx="10259291" cy="1889981"/>
            <a:chOff x="1059873" y="3068638"/>
            <a:chExt cx="7945582" cy="2182091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346884FA-97C1-E5E3-C01E-4C9207E3550F}"/>
                </a:ext>
              </a:extLst>
            </p:cNvPr>
            <p:cNvCxnSpPr/>
            <p:nvPr/>
          </p:nvCxnSpPr>
          <p:spPr>
            <a:xfrm>
              <a:off x="1059873" y="3068638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3D02E5B9-50AB-AAD9-6597-D1C63843FEA0}"/>
                </a:ext>
              </a:extLst>
            </p:cNvPr>
            <p:cNvCxnSpPr/>
            <p:nvPr/>
          </p:nvCxnSpPr>
          <p:spPr>
            <a:xfrm>
              <a:off x="1059873" y="4114656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0327F720-CD0B-9E73-0758-6CAEFBC75D40}"/>
                </a:ext>
              </a:extLst>
            </p:cNvPr>
            <p:cNvCxnSpPr/>
            <p:nvPr/>
          </p:nvCxnSpPr>
          <p:spPr>
            <a:xfrm>
              <a:off x="1059873" y="5250729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076B05C-5715-E77A-2321-5FDED2AC8EFF}"/>
              </a:ext>
            </a:extLst>
          </p:cNvPr>
          <p:cNvGrpSpPr/>
          <p:nvPr/>
        </p:nvGrpSpPr>
        <p:grpSpPr>
          <a:xfrm>
            <a:off x="1031233" y="2537320"/>
            <a:ext cx="1518932" cy="3087302"/>
            <a:chOff x="1031233" y="2966811"/>
            <a:chExt cx="1518932" cy="30873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C8529F-7D8E-FABF-1C4F-B3171E884807}"/>
                </a:ext>
              </a:extLst>
            </p:cNvPr>
            <p:cNvSpPr txBox="1"/>
            <p:nvPr/>
          </p:nvSpPr>
          <p:spPr>
            <a:xfrm>
              <a:off x="1031233" y="296681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사용자 행동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B27831-CB36-1598-371A-9AC47F8EB246}"/>
                </a:ext>
              </a:extLst>
            </p:cNvPr>
            <p:cNvSpPr txBox="1"/>
            <p:nvPr/>
          </p:nvSpPr>
          <p:spPr>
            <a:xfrm>
              <a:off x="1031233" y="3733501"/>
              <a:ext cx="1518932" cy="646331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프론트</a:t>
              </a:r>
              <a:br>
                <a:rPr lang="en-US" altLang="ko-KR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스테이지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B33805-728C-65E3-FDC8-8C3A36919905}"/>
                </a:ext>
              </a:extLst>
            </p:cNvPr>
            <p:cNvSpPr txBox="1"/>
            <p:nvPr/>
          </p:nvSpPr>
          <p:spPr>
            <a:xfrm>
              <a:off x="1031233" y="477879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백 스테이지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618383-6EF7-6E18-2177-B017078A977C}"/>
                </a:ext>
              </a:extLst>
            </p:cNvPr>
            <p:cNvSpPr txBox="1"/>
            <p:nvPr/>
          </p:nvSpPr>
          <p:spPr>
            <a:xfrm>
              <a:off x="1031233" y="568478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지원 프로세스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7027B40-B5DB-3B58-D045-F8E47F8B08A3}"/>
              </a:ext>
            </a:extLst>
          </p:cNvPr>
          <p:cNvSpPr txBox="1"/>
          <p:nvPr/>
        </p:nvSpPr>
        <p:spPr>
          <a:xfrm>
            <a:off x="2578804" y="2426128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자격 요건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확인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742E-0184-EDF1-55B9-5834409EEAB9}"/>
              </a:ext>
            </a:extLst>
          </p:cNvPr>
          <p:cNvSpPr txBox="1"/>
          <p:nvPr/>
        </p:nvSpPr>
        <p:spPr>
          <a:xfrm>
            <a:off x="4046662" y="2426128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신청서 작성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E4734-3A5A-1496-83B4-0EC6B2646108}"/>
              </a:ext>
            </a:extLst>
          </p:cNvPr>
          <p:cNvSpPr txBox="1"/>
          <p:nvPr/>
        </p:nvSpPr>
        <p:spPr>
          <a:xfrm>
            <a:off x="5994157" y="2426128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필요 서류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제출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18B21C-B845-9D88-4ADF-654CB550D977}"/>
              </a:ext>
            </a:extLst>
          </p:cNvPr>
          <p:cNvSpPr txBox="1"/>
          <p:nvPr/>
        </p:nvSpPr>
        <p:spPr>
          <a:xfrm>
            <a:off x="7610280" y="2426128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심사 결과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확인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63516A-D8D0-205E-97D2-7928466605DE}"/>
              </a:ext>
            </a:extLst>
          </p:cNvPr>
          <p:cNvSpPr txBox="1"/>
          <p:nvPr/>
        </p:nvSpPr>
        <p:spPr>
          <a:xfrm>
            <a:off x="9409510" y="2564627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급여 수령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D53A8A-D1CA-91F3-7B16-4B586E841628}"/>
              </a:ext>
            </a:extLst>
          </p:cNvPr>
          <p:cNvSpPr txBox="1"/>
          <p:nvPr/>
        </p:nvSpPr>
        <p:spPr>
          <a:xfrm>
            <a:off x="2578804" y="3288741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웹사이트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정보 페이지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195E5F-44E2-3E1B-58B3-407B9CDC0D5A}"/>
              </a:ext>
            </a:extLst>
          </p:cNvPr>
          <p:cNvSpPr txBox="1"/>
          <p:nvPr/>
        </p:nvSpPr>
        <p:spPr>
          <a:xfrm>
            <a:off x="4046662" y="3288741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 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5DA9C7-C942-5216-575E-60FA0C2C3601}"/>
              </a:ext>
            </a:extLst>
          </p:cNvPr>
          <p:cNvSpPr txBox="1"/>
          <p:nvPr/>
        </p:nvSpPr>
        <p:spPr>
          <a:xfrm>
            <a:off x="5994157" y="3288741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서류 업로드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시스템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79C884-1CF2-2900-5770-23985B1A1504}"/>
              </a:ext>
            </a:extLst>
          </p:cNvPr>
          <p:cNvSpPr txBox="1"/>
          <p:nvPr/>
        </p:nvSpPr>
        <p:spPr>
          <a:xfrm>
            <a:off x="7610280" y="3288741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결과 알림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이메일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15E49A-EB3E-EB42-97BB-F943021F8085}"/>
              </a:ext>
            </a:extLst>
          </p:cNvPr>
          <p:cNvSpPr txBox="1"/>
          <p:nvPr/>
        </p:nvSpPr>
        <p:spPr>
          <a:xfrm>
            <a:off x="9409510" y="3288741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 지급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내역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C2A2712-6542-6063-3F9C-B85FC4279F6E}"/>
              </a:ext>
            </a:extLst>
          </p:cNvPr>
          <p:cNvGrpSpPr/>
          <p:nvPr/>
        </p:nvGrpSpPr>
        <p:grpSpPr>
          <a:xfrm>
            <a:off x="3592300" y="4164314"/>
            <a:ext cx="5942466" cy="787278"/>
            <a:chOff x="1547337" y="4508469"/>
            <a:chExt cx="5942466" cy="78727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B735FB-AC09-A51A-E7BE-252527623EE6}"/>
                </a:ext>
              </a:extLst>
            </p:cNvPr>
            <p:cNvSpPr txBox="1"/>
            <p:nvPr/>
          </p:nvSpPr>
          <p:spPr>
            <a:xfrm>
              <a:off x="2190471" y="4832287"/>
              <a:ext cx="5299332" cy="4634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176213" marR="0" indent="-176213" fontAlgn="auto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pdf, jpg,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png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파일만 가능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최대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10MB</a:t>
              </a: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00CE7093-702F-2923-EB20-43BA10AED681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19"/>
              <a:chOff x="1065246" y="3212208"/>
              <a:chExt cx="1743010" cy="1127802"/>
            </a:xfrm>
          </p:grpSpPr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CC22BCEA-6AE9-EF35-4A06-8A5E00FF6AFB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33" name="사각형: 둥근 모서리 32">
                <a:extLst>
                  <a:ext uri="{FF2B5EF4-FFF2-40B4-BE49-F238E27FC236}">
                    <a16:creationId xmlns:a16="http://schemas.microsoft.com/office/drawing/2014/main" id="{0BA14450-DAD3-E2E7-CE77-FE0CE232DDD2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612EDFA-ED9B-E26E-F535-98B1297E5710}"/>
              </a:ext>
            </a:extLst>
          </p:cNvPr>
          <p:cNvSpPr txBox="1"/>
          <p:nvPr/>
        </p:nvSpPr>
        <p:spPr>
          <a:xfrm>
            <a:off x="4235434" y="4976496"/>
            <a:ext cx="5299332" cy="4634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6213" marR="0" indent="-176213" fontAlgn="auto" latinLnBrk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카메라 권한 안내나 사진 크기 자동 조정 기능 등</a:t>
            </a:r>
          </a:p>
        </p:txBody>
      </p:sp>
    </p:spTree>
    <p:extLst>
      <p:ext uri="{BB962C8B-B14F-4D97-AF65-F5344CB8AC3E}">
        <p14:creationId xmlns:p14="http://schemas.microsoft.com/office/powerpoint/2010/main" val="53804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C347A-17C7-5075-4071-2F36BFCC3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57EBCBB-6D8C-F2D0-5556-DBA312F500B0}"/>
              </a:ext>
            </a:extLst>
          </p:cNvPr>
          <p:cNvSpPr txBox="1"/>
          <p:nvPr/>
        </p:nvSpPr>
        <p:spPr>
          <a:xfrm>
            <a:off x="778495" y="673792"/>
            <a:ext cx="4114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8D0CAAC-3E9D-1B36-D551-6D4D79F3EB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E066D5-62EC-6D64-E0C7-DFA4DBE7D51B}"/>
              </a:ext>
            </a:extLst>
          </p:cNvPr>
          <p:cNvSpPr txBox="1"/>
          <p:nvPr/>
        </p:nvSpPr>
        <p:spPr>
          <a:xfrm>
            <a:off x="1134095" y="1593928"/>
            <a:ext cx="49164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실업 급여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F531630-DA23-A6D9-8A23-39B8CBAEEC24}"/>
              </a:ext>
            </a:extLst>
          </p:cNvPr>
          <p:cNvGrpSpPr/>
          <p:nvPr/>
        </p:nvGrpSpPr>
        <p:grpSpPr>
          <a:xfrm>
            <a:off x="1059872" y="2348345"/>
            <a:ext cx="10259291" cy="3495964"/>
            <a:chOff x="1059872" y="2777836"/>
            <a:chExt cx="10259291" cy="3495964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5586425A-32B7-9291-E69F-E5F5933C52FD}"/>
                </a:ext>
              </a:extLst>
            </p:cNvPr>
            <p:cNvSpPr/>
            <p:nvPr/>
          </p:nvSpPr>
          <p:spPr>
            <a:xfrm>
              <a:off x="1059872" y="2777836"/>
              <a:ext cx="10259291" cy="34959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95E5011-125A-52BD-9678-F5BAE07644D8}"/>
                </a:ext>
              </a:extLst>
            </p:cNvPr>
            <p:cNvSpPr/>
            <p:nvPr/>
          </p:nvSpPr>
          <p:spPr>
            <a:xfrm>
              <a:off x="1059872" y="2777836"/>
              <a:ext cx="1461655" cy="3495964"/>
            </a:xfrm>
            <a:prstGeom prst="rect">
              <a:avLst/>
            </a:prstGeom>
            <a:solidFill>
              <a:srgbClr val="C2CAED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EAB4E166-FB47-B5FC-FEB2-1021306A9334}"/>
              </a:ext>
            </a:extLst>
          </p:cNvPr>
          <p:cNvGrpSpPr/>
          <p:nvPr/>
        </p:nvGrpSpPr>
        <p:grpSpPr>
          <a:xfrm>
            <a:off x="1059872" y="3151336"/>
            <a:ext cx="10259291" cy="1889981"/>
            <a:chOff x="1059873" y="3068638"/>
            <a:chExt cx="7945582" cy="2182091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426CAB62-F1B8-57C3-208E-A774F3113EF3}"/>
                </a:ext>
              </a:extLst>
            </p:cNvPr>
            <p:cNvCxnSpPr/>
            <p:nvPr/>
          </p:nvCxnSpPr>
          <p:spPr>
            <a:xfrm>
              <a:off x="1059873" y="3068638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896A32CA-A899-3CE1-5EC0-511A34139085}"/>
                </a:ext>
              </a:extLst>
            </p:cNvPr>
            <p:cNvCxnSpPr/>
            <p:nvPr/>
          </p:nvCxnSpPr>
          <p:spPr>
            <a:xfrm>
              <a:off x="1059873" y="4114656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2FF583E1-D81E-386B-A925-58B8BCCD41A8}"/>
                </a:ext>
              </a:extLst>
            </p:cNvPr>
            <p:cNvCxnSpPr/>
            <p:nvPr/>
          </p:nvCxnSpPr>
          <p:spPr>
            <a:xfrm>
              <a:off x="1059873" y="5250729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142505F-B134-86D5-9983-120E38C9F180}"/>
              </a:ext>
            </a:extLst>
          </p:cNvPr>
          <p:cNvGrpSpPr/>
          <p:nvPr/>
        </p:nvGrpSpPr>
        <p:grpSpPr>
          <a:xfrm>
            <a:off x="1031233" y="2537320"/>
            <a:ext cx="1518932" cy="3087302"/>
            <a:chOff x="1031233" y="2966811"/>
            <a:chExt cx="1518932" cy="30873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1F057B-B60C-4BDE-8AD5-F16EE88ED16C}"/>
                </a:ext>
              </a:extLst>
            </p:cNvPr>
            <p:cNvSpPr txBox="1"/>
            <p:nvPr/>
          </p:nvSpPr>
          <p:spPr>
            <a:xfrm>
              <a:off x="1031233" y="296681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사용자 행동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8F1451-4270-722E-FB28-A0BE49A999FE}"/>
                </a:ext>
              </a:extLst>
            </p:cNvPr>
            <p:cNvSpPr txBox="1"/>
            <p:nvPr/>
          </p:nvSpPr>
          <p:spPr>
            <a:xfrm>
              <a:off x="1031233" y="3733501"/>
              <a:ext cx="1518932" cy="646331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프론트</a:t>
              </a:r>
              <a:br>
                <a:rPr lang="en-US" altLang="ko-KR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스테이지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DA162F-7441-30E4-FD4D-C58F2739BE62}"/>
                </a:ext>
              </a:extLst>
            </p:cNvPr>
            <p:cNvSpPr txBox="1"/>
            <p:nvPr/>
          </p:nvSpPr>
          <p:spPr>
            <a:xfrm>
              <a:off x="1031233" y="477879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백 스테이지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78AAD0-97F7-2F54-8426-6A8C367E38E9}"/>
                </a:ext>
              </a:extLst>
            </p:cNvPr>
            <p:cNvSpPr txBox="1"/>
            <p:nvPr/>
          </p:nvSpPr>
          <p:spPr>
            <a:xfrm>
              <a:off x="1031233" y="568478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지원 프로세스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3FBA857-6D2A-24B1-0722-DA2D6D0DD9FF}"/>
              </a:ext>
            </a:extLst>
          </p:cNvPr>
          <p:cNvSpPr txBox="1"/>
          <p:nvPr/>
        </p:nvSpPr>
        <p:spPr>
          <a:xfrm>
            <a:off x="2578804" y="2426128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자격 요건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확인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21AD0-00AD-2BBF-1078-B286D8271FDB}"/>
              </a:ext>
            </a:extLst>
          </p:cNvPr>
          <p:cNvSpPr txBox="1"/>
          <p:nvPr/>
        </p:nvSpPr>
        <p:spPr>
          <a:xfrm>
            <a:off x="4046662" y="2426128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신청서 작성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8434FD-808D-A2AF-046F-0B51796A6F0C}"/>
              </a:ext>
            </a:extLst>
          </p:cNvPr>
          <p:cNvSpPr txBox="1"/>
          <p:nvPr/>
        </p:nvSpPr>
        <p:spPr>
          <a:xfrm>
            <a:off x="5994157" y="2426128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필요 서류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제출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5A455-62C6-47C1-55A7-646B2E13D484}"/>
              </a:ext>
            </a:extLst>
          </p:cNvPr>
          <p:cNvSpPr txBox="1"/>
          <p:nvPr/>
        </p:nvSpPr>
        <p:spPr>
          <a:xfrm>
            <a:off x="7610280" y="2426128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심사 결과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확인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C61689-2DA6-7EDC-97E9-CDE3F7382BF9}"/>
              </a:ext>
            </a:extLst>
          </p:cNvPr>
          <p:cNvSpPr txBox="1"/>
          <p:nvPr/>
        </p:nvSpPr>
        <p:spPr>
          <a:xfrm>
            <a:off x="9409510" y="2564627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급여 수령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47CA9A-2927-8A09-8CF6-0F2A5FBABE1E}"/>
              </a:ext>
            </a:extLst>
          </p:cNvPr>
          <p:cNvSpPr txBox="1"/>
          <p:nvPr/>
        </p:nvSpPr>
        <p:spPr>
          <a:xfrm>
            <a:off x="2578804" y="3288741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웹사이트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정보 페이지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E20604-1CF7-43A4-A070-403B903078B1}"/>
              </a:ext>
            </a:extLst>
          </p:cNvPr>
          <p:cNvSpPr txBox="1"/>
          <p:nvPr/>
        </p:nvSpPr>
        <p:spPr>
          <a:xfrm>
            <a:off x="4046662" y="3288741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 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78F8B7-9756-5C5C-F249-237FCAA548AE}"/>
              </a:ext>
            </a:extLst>
          </p:cNvPr>
          <p:cNvSpPr txBox="1"/>
          <p:nvPr/>
        </p:nvSpPr>
        <p:spPr>
          <a:xfrm>
            <a:off x="5994157" y="3288741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서류 업로드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시스템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BD1D74-D312-F92F-5745-FCC06D510A30}"/>
              </a:ext>
            </a:extLst>
          </p:cNvPr>
          <p:cNvSpPr txBox="1"/>
          <p:nvPr/>
        </p:nvSpPr>
        <p:spPr>
          <a:xfrm>
            <a:off x="7610280" y="3288741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결과 알림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이메일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730201-102B-001E-7C38-D6E88FADCE49}"/>
              </a:ext>
            </a:extLst>
          </p:cNvPr>
          <p:cNvSpPr txBox="1"/>
          <p:nvPr/>
        </p:nvSpPr>
        <p:spPr>
          <a:xfrm>
            <a:off x="9409510" y="3288741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 지급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내역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877D73-AE22-770A-11E5-972EED7DB4EF}"/>
              </a:ext>
            </a:extLst>
          </p:cNvPr>
          <p:cNvSpPr txBox="1"/>
          <p:nvPr/>
        </p:nvSpPr>
        <p:spPr>
          <a:xfrm>
            <a:off x="2578804" y="4364656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 접수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92F610-55E2-11BC-BC72-36A9F0416B93}"/>
              </a:ext>
            </a:extLst>
          </p:cNvPr>
          <p:cNvSpPr txBox="1"/>
          <p:nvPr/>
        </p:nvSpPr>
        <p:spPr>
          <a:xfrm>
            <a:off x="4046662" y="4364656"/>
            <a:ext cx="209576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서류 검토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3BEE57-9DD2-162A-844A-71568946C69B}"/>
              </a:ext>
            </a:extLst>
          </p:cNvPr>
          <p:cNvSpPr txBox="1"/>
          <p:nvPr/>
        </p:nvSpPr>
        <p:spPr>
          <a:xfrm>
            <a:off x="5994157" y="4364656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자격 심사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5A8C22-F069-AA98-CEBE-B4144D1BF9D6}"/>
              </a:ext>
            </a:extLst>
          </p:cNvPr>
          <p:cNvSpPr txBox="1"/>
          <p:nvPr/>
        </p:nvSpPr>
        <p:spPr>
          <a:xfrm>
            <a:off x="7610280" y="4364656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결정 통보 작성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F99FCA-0809-1F13-29E5-C1741FB65825}"/>
              </a:ext>
            </a:extLst>
          </p:cNvPr>
          <p:cNvSpPr txBox="1"/>
          <p:nvPr/>
        </p:nvSpPr>
        <p:spPr>
          <a:xfrm>
            <a:off x="9409510" y="4364656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지급 승인</a:t>
            </a:r>
          </a:p>
        </p:txBody>
      </p:sp>
    </p:spTree>
    <p:extLst>
      <p:ext uri="{BB962C8B-B14F-4D97-AF65-F5344CB8AC3E}">
        <p14:creationId xmlns:p14="http://schemas.microsoft.com/office/powerpoint/2010/main" val="23424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0417F-6B2E-93E7-08CF-7F2CDB8BF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70943AC-3CE8-0FC5-A245-D9FD0187FC3E}"/>
              </a:ext>
            </a:extLst>
          </p:cNvPr>
          <p:cNvSpPr txBox="1"/>
          <p:nvPr/>
        </p:nvSpPr>
        <p:spPr>
          <a:xfrm>
            <a:off x="778495" y="673792"/>
            <a:ext cx="4114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F8B3662-5B20-92CF-D92D-99B1BD2CF6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04267A-B2FE-617B-E679-D9804C70219E}"/>
              </a:ext>
            </a:extLst>
          </p:cNvPr>
          <p:cNvSpPr txBox="1"/>
          <p:nvPr/>
        </p:nvSpPr>
        <p:spPr>
          <a:xfrm>
            <a:off x="1134095" y="1593928"/>
            <a:ext cx="49164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실업 급여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491A24A7-A569-8AAF-CBAE-B0AA0533C8EA}"/>
              </a:ext>
            </a:extLst>
          </p:cNvPr>
          <p:cNvSpPr/>
          <p:nvPr/>
        </p:nvSpPr>
        <p:spPr>
          <a:xfrm>
            <a:off x="1325976" y="2355250"/>
            <a:ext cx="5919951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예외 처리 건 증가 시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전체 심사 딜레이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79915778-55B5-E888-582A-40BBB530DF9C}"/>
              </a:ext>
            </a:extLst>
          </p:cNvPr>
          <p:cNvSpPr/>
          <p:nvPr/>
        </p:nvSpPr>
        <p:spPr>
          <a:xfrm>
            <a:off x="1325976" y="2979590"/>
            <a:ext cx="5919951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다량의 콜센터 문의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FEA0135-1836-5DD1-BCCE-B82B46A28D9D}"/>
              </a:ext>
            </a:extLst>
          </p:cNvPr>
          <p:cNvGrpSpPr/>
          <p:nvPr/>
        </p:nvGrpSpPr>
        <p:grpSpPr>
          <a:xfrm>
            <a:off x="1042673" y="3603930"/>
            <a:ext cx="6486555" cy="1357599"/>
            <a:chOff x="1621831" y="4904509"/>
            <a:chExt cx="6486555" cy="1357599"/>
          </a:xfrm>
        </p:grpSpPr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C9B2AED5-FF41-D706-CB4C-A2C9239BB0B8}"/>
                </a:ext>
              </a:extLst>
            </p:cNvPr>
            <p:cNvSpPr/>
            <p:nvPr/>
          </p:nvSpPr>
          <p:spPr>
            <a:xfrm>
              <a:off x="1621831" y="5400883"/>
              <a:ext cx="6486555" cy="8612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단순 안내 문구의 문제가 아닌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srgbClr val="644BC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백 스테이지 체계의 문제</a:t>
              </a:r>
              <a:endParaRPr lang="en-US" altLang="ko-KR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30" name="화살표: 아래쪽 29">
              <a:extLst>
                <a:ext uri="{FF2B5EF4-FFF2-40B4-BE49-F238E27FC236}">
                  <a16:creationId xmlns:a16="http://schemas.microsoft.com/office/drawing/2014/main" id="{526A3C31-F349-1AA8-3C6B-7D7CA32EED49}"/>
                </a:ext>
              </a:extLst>
            </p:cNvPr>
            <p:cNvSpPr/>
            <p:nvPr/>
          </p:nvSpPr>
          <p:spPr>
            <a:xfrm>
              <a:off x="4662055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942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911D2-EE83-BD6D-2DCB-638B85E00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870D055-E349-ACF7-8DC3-A606A8CEC7CB}"/>
              </a:ext>
            </a:extLst>
          </p:cNvPr>
          <p:cNvSpPr txBox="1"/>
          <p:nvPr/>
        </p:nvSpPr>
        <p:spPr>
          <a:xfrm>
            <a:off x="778495" y="673792"/>
            <a:ext cx="4114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641BEFD-438B-63B4-AC81-A43D497828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E75452-F807-2524-1D7C-FA7E84814CC2}"/>
              </a:ext>
            </a:extLst>
          </p:cNvPr>
          <p:cNvSpPr txBox="1"/>
          <p:nvPr/>
        </p:nvSpPr>
        <p:spPr>
          <a:xfrm>
            <a:off x="1134095" y="1593928"/>
            <a:ext cx="49164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실업 급여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B788E87-A8AD-0E67-2481-8BFA8577153A}"/>
              </a:ext>
            </a:extLst>
          </p:cNvPr>
          <p:cNvGrpSpPr/>
          <p:nvPr/>
        </p:nvGrpSpPr>
        <p:grpSpPr>
          <a:xfrm>
            <a:off x="1059872" y="2348345"/>
            <a:ext cx="10259291" cy="3495964"/>
            <a:chOff x="1059872" y="2777836"/>
            <a:chExt cx="10259291" cy="3495964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F188FF69-D045-8BED-A48A-E1003419032D}"/>
                </a:ext>
              </a:extLst>
            </p:cNvPr>
            <p:cNvSpPr/>
            <p:nvPr/>
          </p:nvSpPr>
          <p:spPr>
            <a:xfrm>
              <a:off x="1059872" y="2777836"/>
              <a:ext cx="10259291" cy="34959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6375ED2-7A83-A875-7DD2-AC59A506D7A1}"/>
                </a:ext>
              </a:extLst>
            </p:cNvPr>
            <p:cNvSpPr/>
            <p:nvPr/>
          </p:nvSpPr>
          <p:spPr>
            <a:xfrm>
              <a:off x="1059872" y="2777836"/>
              <a:ext cx="1461655" cy="3495964"/>
            </a:xfrm>
            <a:prstGeom prst="rect">
              <a:avLst/>
            </a:prstGeom>
            <a:solidFill>
              <a:srgbClr val="C2CAED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3604C54D-004C-22A5-9875-53DFA887072D}"/>
              </a:ext>
            </a:extLst>
          </p:cNvPr>
          <p:cNvGrpSpPr/>
          <p:nvPr/>
        </p:nvGrpSpPr>
        <p:grpSpPr>
          <a:xfrm>
            <a:off x="1059872" y="3151336"/>
            <a:ext cx="10259291" cy="1889981"/>
            <a:chOff x="1059873" y="3068638"/>
            <a:chExt cx="7945582" cy="2182091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AB361D77-10C8-B3E6-0B69-841F6D2ED19F}"/>
                </a:ext>
              </a:extLst>
            </p:cNvPr>
            <p:cNvCxnSpPr/>
            <p:nvPr/>
          </p:nvCxnSpPr>
          <p:spPr>
            <a:xfrm>
              <a:off x="1059873" y="3068638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3C1F97D8-C149-B67D-8DE5-E4270E5268AC}"/>
                </a:ext>
              </a:extLst>
            </p:cNvPr>
            <p:cNvCxnSpPr/>
            <p:nvPr/>
          </p:nvCxnSpPr>
          <p:spPr>
            <a:xfrm>
              <a:off x="1059873" y="4114656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8A83BB31-2F5E-FE2F-4D5D-307B41C79A15}"/>
                </a:ext>
              </a:extLst>
            </p:cNvPr>
            <p:cNvCxnSpPr/>
            <p:nvPr/>
          </p:nvCxnSpPr>
          <p:spPr>
            <a:xfrm>
              <a:off x="1059873" y="5250729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BA19828-1239-47B4-DEE7-7D7B0CAEC416}"/>
              </a:ext>
            </a:extLst>
          </p:cNvPr>
          <p:cNvGrpSpPr/>
          <p:nvPr/>
        </p:nvGrpSpPr>
        <p:grpSpPr>
          <a:xfrm>
            <a:off x="1031233" y="2537320"/>
            <a:ext cx="1518932" cy="3087302"/>
            <a:chOff x="1031233" y="2966811"/>
            <a:chExt cx="1518932" cy="30873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5A8CD3-D1AC-3AB7-A81C-F2178EAA4B34}"/>
                </a:ext>
              </a:extLst>
            </p:cNvPr>
            <p:cNvSpPr txBox="1"/>
            <p:nvPr/>
          </p:nvSpPr>
          <p:spPr>
            <a:xfrm>
              <a:off x="1031233" y="296681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사용자 행동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E0237E-0869-CC7E-73D9-8EEF363BF447}"/>
                </a:ext>
              </a:extLst>
            </p:cNvPr>
            <p:cNvSpPr txBox="1"/>
            <p:nvPr/>
          </p:nvSpPr>
          <p:spPr>
            <a:xfrm>
              <a:off x="1031233" y="3733501"/>
              <a:ext cx="1518932" cy="646331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프론트</a:t>
              </a:r>
              <a:br>
                <a:rPr lang="en-US" altLang="ko-KR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스테이지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F6F00D-7EED-1B05-0D84-67D44A2F8076}"/>
                </a:ext>
              </a:extLst>
            </p:cNvPr>
            <p:cNvSpPr txBox="1"/>
            <p:nvPr/>
          </p:nvSpPr>
          <p:spPr>
            <a:xfrm>
              <a:off x="1031233" y="477879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백 스테이지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BF5E26-627D-3D52-E8FE-1116FDDB6AB2}"/>
                </a:ext>
              </a:extLst>
            </p:cNvPr>
            <p:cNvSpPr txBox="1"/>
            <p:nvPr/>
          </p:nvSpPr>
          <p:spPr>
            <a:xfrm>
              <a:off x="1031233" y="568478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지원 프로세스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E82910-6431-B2B9-F015-B671D18C9DC1}"/>
              </a:ext>
            </a:extLst>
          </p:cNvPr>
          <p:cNvSpPr txBox="1"/>
          <p:nvPr/>
        </p:nvSpPr>
        <p:spPr>
          <a:xfrm>
            <a:off x="2578804" y="2426128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자격 요건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확인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AE3310-4D01-677C-F526-55D119B76AE9}"/>
              </a:ext>
            </a:extLst>
          </p:cNvPr>
          <p:cNvSpPr txBox="1"/>
          <p:nvPr/>
        </p:nvSpPr>
        <p:spPr>
          <a:xfrm>
            <a:off x="4046662" y="2426128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신청서 작성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8EE2C9-695F-15DC-687E-A394EFD0EF33}"/>
              </a:ext>
            </a:extLst>
          </p:cNvPr>
          <p:cNvSpPr txBox="1"/>
          <p:nvPr/>
        </p:nvSpPr>
        <p:spPr>
          <a:xfrm>
            <a:off x="5994157" y="2426128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필요 서류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제출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7BB1EF-53C3-2675-B5D0-3EB57F99B7CD}"/>
              </a:ext>
            </a:extLst>
          </p:cNvPr>
          <p:cNvSpPr txBox="1"/>
          <p:nvPr/>
        </p:nvSpPr>
        <p:spPr>
          <a:xfrm>
            <a:off x="7610280" y="2426128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심사 결과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확인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20D3D-D063-9A6F-9AC9-B5BAADE7982E}"/>
              </a:ext>
            </a:extLst>
          </p:cNvPr>
          <p:cNvSpPr txBox="1"/>
          <p:nvPr/>
        </p:nvSpPr>
        <p:spPr>
          <a:xfrm>
            <a:off x="9409510" y="2564627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급여 수령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AACCA9-458E-057C-039E-9EE42B2204C8}"/>
              </a:ext>
            </a:extLst>
          </p:cNvPr>
          <p:cNvSpPr txBox="1"/>
          <p:nvPr/>
        </p:nvSpPr>
        <p:spPr>
          <a:xfrm>
            <a:off x="2578804" y="3288741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웹사이트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정보 페이지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B88D77-3DEB-FEBD-185F-994616DFA9CA}"/>
              </a:ext>
            </a:extLst>
          </p:cNvPr>
          <p:cNvSpPr txBox="1"/>
          <p:nvPr/>
        </p:nvSpPr>
        <p:spPr>
          <a:xfrm>
            <a:off x="4046662" y="3288741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 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B04229-A49A-9159-4CD9-AE2CC4874231}"/>
              </a:ext>
            </a:extLst>
          </p:cNvPr>
          <p:cNvSpPr txBox="1"/>
          <p:nvPr/>
        </p:nvSpPr>
        <p:spPr>
          <a:xfrm>
            <a:off x="5994157" y="3288741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서류 업로드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시스템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99A9C9-F513-5313-F14E-B33F60B1A586}"/>
              </a:ext>
            </a:extLst>
          </p:cNvPr>
          <p:cNvSpPr txBox="1"/>
          <p:nvPr/>
        </p:nvSpPr>
        <p:spPr>
          <a:xfrm>
            <a:off x="7610280" y="3288741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결과 알림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이메일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9965A6-AC0D-7C6A-72B0-0ED96386C2E4}"/>
              </a:ext>
            </a:extLst>
          </p:cNvPr>
          <p:cNvSpPr txBox="1"/>
          <p:nvPr/>
        </p:nvSpPr>
        <p:spPr>
          <a:xfrm>
            <a:off x="9409510" y="3288741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 지급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내역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869465-3DC4-527A-AF7B-B12596161109}"/>
              </a:ext>
            </a:extLst>
          </p:cNvPr>
          <p:cNvSpPr txBox="1"/>
          <p:nvPr/>
        </p:nvSpPr>
        <p:spPr>
          <a:xfrm>
            <a:off x="2578804" y="4364656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 접수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9C2E4E-9A20-DC01-C867-007C05A259B3}"/>
              </a:ext>
            </a:extLst>
          </p:cNvPr>
          <p:cNvSpPr txBox="1"/>
          <p:nvPr/>
        </p:nvSpPr>
        <p:spPr>
          <a:xfrm>
            <a:off x="4046662" y="4364656"/>
            <a:ext cx="209576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서류 검토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D84D51-7BEE-2E4E-5B75-9EE6AFADCFC1}"/>
              </a:ext>
            </a:extLst>
          </p:cNvPr>
          <p:cNvSpPr txBox="1"/>
          <p:nvPr/>
        </p:nvSpPr>
        <p:spPr>
          <a:xfrm>
            <a:off x="5994157" y="4364656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자격 심사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9383A4-A4DE-A367-EB02-39EFFA5A763A}"/>
              </a:ext>
            </a:extLst>
          </p:cNvPr>
          <p:cNvSpPr txBox="1"/>
          <p:nvPr/>
        </p:nvSpPr>
        <p:spPr>
          <a:xfrm>
            <a:off x="7610280" y="4364656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결정 통보 작성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972176-87C0-2F5D-536B-D40536DCAFC6}"/>
              </a:ext>
            </a:extLst>
          </p:cNvPr>
          <p:cNvSpPr txBox="1"/>
          <p:nvPr/>
        </p:nvSpPr>
        <p:spPr>
          <a:xfrm>
            <a:off x="9409510" y="4364656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지급 승인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821211-EA7E-7F63-1A33-68E3AF40CDF0}"/>
              </a:ext>
            </a:extLst>
          </p:cNvPr>
          <p:cNvSpPr txBox="1"/>
          <p:nvPr/>
        </p:nvSpPr>
        <p:spPr>
          <a:xfrm>
            <a:off x="2578804" y="5116791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법률 검토 시스템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AE4195-B009-8407-BA84-4891EA84524E}"/>
              </a:ext>
            </a:extLst>
          </p:cNvPr>
          <p:cNvSpPr txBox="1"/>
          <p:nvPr/>
        </p:nvSpPr>
        <p:spPr>
          <a:xfrm>
            <a:off x="4046662" y="5255290"/>
            <a:ext cx="209576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신청자 </a:t>
            </a:r>
            <a: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DB </a:t>
            </a: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조회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19436F-6452-3F6F-EEC5-D2250AA37C7A}"/>
              </a:ext>
            </a:extLst>
          </p:cNvPr>
          <p:cNvSpPr txBox="1"/>
          <p:nvPr/>
        </p:nvSpPr>
        <p:spPr>
          <a:xfrm>
            <a:off x="5994157" y="5255290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담당 부서 협의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1AE30E-39E9-5990-4D80-BA6B1038EF49}"/>
              </a:ext>
            </a:extLst>
          </p:cNvPr>
          <p:cNvSpPr txBox="1"/>
          <p:nvPr/>
        </p:nvSpPr>
        <p:spPr>
          <a:xfrm>
            <a:off x="7610280" y="5255290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예산 시스템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00B29A-74B3-637B-A285-C3FD62ECB6D8}"/>
              </a:ext>
            </a:extLst>
          </p:cNvPr>
          <p:cNvSpPr txBox="1"/>
          <p:nvPr/>
        </p:nvSpPr>
        <p:spPr>
          <a:xfrm>
            <a:off x="9409510" y="5255290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회계 시스템</a:t>
            </a:r>
          </a:p>
        </p:txBody>
      </p:sp>
    </p:spTree>
    <p:extLst>
      <p:ext uri="{BB962C8B-B14F-4D97-AF65-F5344CB8AC3E}">
        <p14:creationId xmlns:p14="http://schemas.microsoft.com/office/powerpoint/2010/main" val="4066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208BD-B8C6-BDE1-4531-884D8371D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D90D1A0-31B3-ECD0-E9D4-F28F543CD35D}"/>
              </a:ext>
            </a:extLst>
          </p:cNvPr>
          <p:cNvSpPr txBox="1"/>
          <p:nvPr/>
        </p:nvSpPr>
        <p:spPr>
          <a:xfrm>
            <a:off x="778495" y="673792"/>
            <a:ext cx="4114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B3ED991-635F-DA2C-0B1D-EA3DC99A5D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61CEE3-8E9D-47BD-6B35-DF8FF0723273}"/>
              </a:ext>
            </a:extLst>
          </p:cNvPr>
          <p:cNvSpPr txBox="1"/>
          <p:nvPr/>
        </p:nvSpPr>
        <p:spPr>
          <a:xfrm>
            <a:off x="1134095" y="1593928"/>
            <a:ext cx="49164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실업 급여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165DC25-D77F-61C7-52E0-D6D524DD79E8}"/>
              </a:ext>
            </a:extLst>
          </p:cNvPr>
          <p:cNvGrpSpPr/>
          <p:nvPr/>
        </p:nvGrpSpPr>
        <p:grpSpPr>
          <a:xfrm>
            <a:off x="1059872" y="2348345"/>
            <a:ext cx="10259291" cy="3495964"/>
            <a:chOff x="1059872" y="2777836"/>
            <a:chExt cx="10259291" cy="3495964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046A45C8-073A-B4DB-ED19-EF505BA8A8E6}"/>
                </a:ext>
              </a:extLst>
            </p:cNvPr>
            <p:cNvSpPr/>
            <p:nvPr/>
          </p:nvSpPr>
          <p:spPr>
            <a:xfrm>
              <a:off x="1059872" y="2777836"/>
              <a:ext cx="10259291" cy="34959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1D2BE93-5FE2-6AF1-4C89-7603B36305F3}"/>
                </a:ext>
              </a:extLst>
            </p:cNvPr>
            <p:cNvSpPr/>
            <p:nvPr/>
          </p:nvSpPr>
          <p:spPr>
            <a:xfrm>
              <a:off x="1059872" y="2777836"/>
              <a:ext cx="1461655" cy="3495964"/>
            </a:xfrm>
            <a:prstGeom prst="rect">
              <a:avLst/>
            </a:prstGeom>
            <a:solidFill>
              <a:srgbClr val="C2CAED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24A4348B-4733-4AD3-68D2-80B83283D450}"/>
              </a:ext>
            </a:extLst>
          </p:cNvPr>
          <p:cNvGrpSpPr/>
          <p:nvPr/>
        </p:nvGrpSpPr>
        <p:grpSpPr>
          <a:xfrm>
            <a:off x="1059872" y="3151336"/>
            <a:ext cx="10259291" cy="1889981"/>
            <a:chOff x="1059873" y="3068638"/>
            <a:chExt cx="7945582" cy="2182091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521EF67D-B5EE-88B5-D6DE-4C4E8D08616D}"/>
                </a:ext>
              </a:extLst>
            </p:cNvPr>
            <p:cNvCxnSpPr/>
            <p:nvPr/>
          </p:nvCxnSpPr>
          <p:spPr>
            <a:xfrm>
              <a:off x="1059873" y="3068638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8CADCFFC-0B8E-0AFC-D8BF-3B7FFB3651A8}"/>
                </a:ext>
              </a:extLst>
            </p:cNvPr>
            <p:cNvCxnSpPr/>
            <p:nvPr/>
          </p:nvCxnSpPr>
          <p:spPr>
            <a:xfrm>
              <a:off x="1059873" y="4114656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6BF8BE02-DB63-8C8F-197C-F04DAD6CB40E}"/>
                </a:ext>
              </a:extLst>
            </p:cNvPr>
            <p:cNvCxnSpPr/>
            <p:nvPr/>
          </p:nvCxnSpPr>
          <p:spPr>
            <a:xfrm>
              <a:off x="1059873" y="5250729"/>
              <a:ext cx="7945582" cy="0"/>
            </a:xfrm>
            <a:prstGeom prst="line">
              <a:avLst/>
            </a:prstGeom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4C9B317-3F6D-6FCC-2955-A204CB1982A5}"/>
              </a:ext>
            </a:extLst>
          </p:cNvPr>
          <p:cNvGrpSpPr/>
          <p:nvPr/>
        </p:nvGrpSpPr>
        <p:grpSpPr>
          <a:xfrm>
            <a:off x="1031233" y="2537320"/>
            <a:ext cx="1518932" cy="3087302"/>
            <a:chOff x="1031233" y="2966811"/>
            <a:chExt cx="1518932" cy="30873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9E75D9-0283-3D19-0F38-E9B5630EA44C}"/>
                </a:ext>
              </a:extLst>
            </p:cNvPr>
            <p:cNvSpPr txBox="1"/>
            <p:nvPr/>
          </p:nvSpPr>
          <p:spPr>
            <a:xfrm>
              <a:off x="1031233" y="296681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사용자 행동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23FA78-B0D7-832F-61F7-EF6B649AE666}"/>
                </a:ext>
              </a:extLst>
            </p:cNvPr>
            <p:cNvSpPr txBox="1"/>
            <p:nvPr/>
          </p:nvSpPr>
          <p:spPr>
            <a:xfrm>
              <a:off x="1031233" y="3733501"/>
              <a:ext cx="1518932" cy="646331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프론트</a:t>
              </a:r>
              <a:br>
                <a:rPr lang="en-US" altLang="ko-KR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스테이지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4B9E21-24CB-D54A-D1E2-169A21156B57}"/>
                </a:ext>
              </a:extLst>
            </p:cNvPr>
            <p:cNvSpPr txBox="1"/>
            <p:nvPr/>
          </p:nvSpPr>
          <p:spPr>
            <a:xfrm>
              <a:off x="1031233" y="477879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백 스테이지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E120A4-7994-328B-0480-D9C994809FA3}"/>
                </a:ext>
              </a:extLst>
            </p:cNvPr>
            <p:cNvSpPr txBox="1"/>
            <p:nvPr/>
          </p:nvSpPr>
          <p:spPr>
            <a:xfrm>
              <a:off x="1031233" y="5684781"/>
              <a:ext cx="1518932" cy="36933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ko-KR" altLang="en-US" sz="18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지원 프로세스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7EC502A-44C2-DA96-268C-719B2D9482CC}"/>
              </a:ext>
            </a:extLst>
          </p:cNvPr>
          <p:cNvSpPr txBox="1"/>
          <p:nvPr/>
        </p:nvSpPr>
        <p:spPr>
          <a:xfrm>
            <a:off x="2578804" y="2426128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자격 요건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확인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95EB11-7556-BF9D-B09F-3C25C290B76F}"/>
              </a:ext>
            </a:extLst>
          </p:cNvPr>
          <p:cNvSpPr txBox="1"/>
          <p:nvPr/>
        </p:nvSpPr>
        <p:spPr>
          <a:xfrm>
            <a:off x="4046662" y="2426128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신청서 작성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011234-43CC-9F1D-1E61-23BF24465184}"/>
              </a:ext>
            </a:extLst>
          </p:cNvPr>
          <p:cNvSpPr txBox="1"/>
          <p:nvPr/>
        </p:nvSpPr>
        <p:spPr>
          <a:xfrm>
            <a:off x="5994157" y="2426128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필요 서류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제출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98592B-694D-D272-C913-9C31B9FAAACF}"/>
              </a:ext>
            </a:extLst>
          </p:cNvPr>
          <p:cNvSpPr txBox="1"/>
          <p:nvPr/>
        </p:nvSpPr>
        <p:spPr>
          <a:xfrm>
            <a:off x="7610280" y="2426128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심사 결과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확인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66AC5C-8E6B-079A-E478-A5319AB7543A}"/>
              </a:ext>
            </a:extLst>
          </p:cNvPr>
          <p:cNvSpPr txBox="1"/>
          <p:nvPr/>
        </p:nvSpPr>
        <p:spPr>
          <a:xfrm>
            <a:off x="9409510" y="2564627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급여 수령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85A0AF-4196-D7AC-782D-04E8B33A9C28}"/>
              </a:ext>
            </a:extLst>
          </p:cNvPr>
          <p:cNvSpPr txBox="1"/>
          <p:nvPr/>
        </p:nvSpPr>
        <p:spPr>
          <a:xfrm>
            <a:off x="2578804" y="3288741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웹사이트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정보 페이지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23F272-3CFD-B8A7-5FCB-886DC65E5278}"/>
              </a:ext>
            </a:extLst>
          </p:cNvPr>
          <p:cNvSpPr txBox="1"/>
          <p:nvPr/>
        </p:nvSpPr>
        <p:spPr>
          <a:xfrm>
            <a:off x="4046662" y="3288741"/>
            <a:ext cx="209576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 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E0805B-B855-BCCA-8F64-C0436FEA25C7}"/>
              </a:ext>
            </a:extLst>
          </p:cNvPr>
          <p:cNvSpPr txBox="1"/>
          <p:nvPr/>
        </p:nvSpPr>
        <p:spPr>
          <a:xfrm>
            <a:off x="5994157" y="3288741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서류 업로드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시스템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A99BF9-EB21-5DF9-75D2-D3BE2BD06CE0}"/>
              </a:ext>
            </a:extLst>
          </p:cNvPr>
          <p:cNvSpPr txBox="1"/>
          <p:nvPr/>
        </p:nvSpPr>
        <p:spPr>
          <a:xfrm>
            <a:off x="7610280" y="3288741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결과 알림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이메일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3DAE66-6EAE-C9B2-0214-F977CBC2D71A}"/>
              </a:ext>
            </a:extLst>
          </p:cNvPr>
          <p:cNvSpPr txBox="1"/>
          <p:nvPr/>
        </p:nvSpPr>
        <p:spPr>
          <a:xfrm>
            <a:off x="9409510" y="3288741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 지급 </a:t>
            </a:r>
            <a:b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내역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B950E7-8404-59CB-50F5-F663A7A919E3}"/>
              </a:ext>
            </a:extLst>
          </p:cNvPr>
          <p:cNvSpPr txBox="1"/>
          <p:nvPr/>
        </p:nvSpPr>
        <p:spPr>
          <a:xfrm>
            <a:off x="2578804" y="4364656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 접수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B311FC-223E-5D8F-1A48-D6866E812F47}"/>
              </a:ext>
            </a:extLst>
          </p:cNvPr>
          <p:cNvSpPr txBox="1"/>
          <p:nvPr/>
        </p:nvSpPr>
        <p:spPr>
          <a:xfrm>
            <a:off x="4046662" y="4364656"/>
            <a:ext cx="209576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서류 검토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2CA226-CFA8-E538-B926-6CED8D1E6FB3}"/>
              </a:ext>
            </a:extLst>
          </p:cNvPr>
          <p:cNvSpPr txBox="1"/>
          <p:nvPr/>
        </p:nvSpPr>
        <p:spPr>
          <a:xfrm>
            <a:off x="5994157" y="4364656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자격 심사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8EF8FA-AF60-346E-4869-5A8454D91D56}"/>
              </a:ext>
            </a:extLst>
          </p:cNvPr>
          <p:cNvSpPr txBox="1"/>
          <p:nvPr/>
        </p:nvSpPr>
        <p:spPr>
          <a:xfrm>
            <a:off x="7610280" y="4364656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결정 통보 작성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699263-4B3D-7949-9959-9618DD829768}"/>
              </a:ext>
            </a:extLst>
          </p:cNvPr>
          <p:cNvSpPr txBox="1"/>
          <p:nvPr/>
        </p:nvSpPr>
        <p:spPr>
          <a:xfrm>
            <a:off x="9409510" y="4364656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지급 승인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68C4B5-AF67-98E5-4FC4-71EB6624AE6E}"/>
              </a:ext>
            </a:extLst>
          </p:cNvPr>
          <p:cNvSpPr txBox="1"/>
          <p:nvPr/>
        </p:nvSpPr>
        <p:spPr>
          <a:xfrm>
            <a:off x="2578804" y="5116791"/>
            <a:ext cx="170411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법률 검토 시스템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9215A1-3A6A-80C0-52C7-38B98E0EBE0B}"/>
              </a:ext>
            </a:extLst>
          </p:cNvPr>
          <p:cNvSpPr txBox="1"/>
          <p:nvPr/>
        </p:nvSpPr>
        <p:spPr>
          <a:xfrm>
            <a:off x="4046662" y="5255290"/>
            <a:ext cx="209576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신청자 </a:t>
            </a:r>
            <a:r>
              <a: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DB </a:t>
            </a:r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조회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FB7332-A9D6-3D49-1CE5-73F9587B05E7}"/>
              </a:ext>
            </a:extLst>
          </p:cNvPr>
          <p:cNvSpPr txBox="1"/>
          <p:nvPr/>
        </p:nvSpPr>
        <p:spPr>
          <a:xfrm>
            <a:off x="5994157" y="5255290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담당 부서 협의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90172C-277D-6FA4-32DA-EC0EC78573D1}"/>
              </a:ext>
            </a:extLst>
          </p:cNvPr>
          <p:cNvSpPr txBox="1"/>
          <p:nvPr/>
        </p:nvSpPr>
        <p:spPr>
          <a:xfrm>
            <a:off x="7610280" y="5255290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예산 시스템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26B34D-F19D-C208-2394-FC3B736B97CD}"/>
              </a:ext>
            </a:extLst>
          </p:cNvPr>
          <p:cNvSpPr txBox="1"/>
          <p:nvPr/>
        </p:nvSpPr>
        <p:spPr>
          <a:xfrm>
            <a:off x="9409510" y="5255290"/>
            <a:ext cx="1704110" cy="36933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 latinLnBrk="0"/>
            <a:r>
              <a:rPr lang="ko-KR" altLang="en-US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회계 시스템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DA203B2-28EF-8AF1-4F92-A5E0C9A304DA}"/>
              </a:ext>
            </a:extLst>
          </p:cNvPr>
          <p:cNvGrpSpPr/>
          <p:nvPr/>
        </p:nvGrpSpPr>
        <p:grpSpPr>
          <a:xfrm>
            <a:off x="1059872" y="2994042"/>
            <a:ext cx="10716491" cy="307777"/>
            <a:chOff x="1059872" y="2994042"/>
            <a:chExt cx="10716491" cy="307777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AE15B704-97F8-7169-2649-8D51FBFB102E}"/>
                </a:ext>
              </a:extLst>
            </p:cNvPr>
            <p:cNvCxnSpPr/>
            <p:nvPr/>
          </p:nvCxnSpPr>
          <p:spPr>
            <a:xfrm>
              <a:off x="1059872" y="3129892"/>
              <a:ext cx="10259291" cy="0"/>
            </a:xfrm>
            <a:prstGeom prst="line">
              <a:avLst/>
            </a:prstGeom>
            <a:ln w="38100">
              <a:solidFill>
                <a:srgbClr val="9A5C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58C223-D49A-3D32-BB12-E1265BEA98EA}"/>
                </a:ext>
              </a:extLst>
            </p:cNvPr>
            <p:cNvSpPr txBox="1"/>
            <p:nvPr/>
          </p:nvSpPr>
          <p:spPr>
            <a:xfrm>
              <a:off x="10072253" y="2994042"/>
              <a:ext cx="1704110" cy="307777"/>
            </a:xfrm>
            <a:prstGeom prst="rect">
              <a:avLst/>
            </a:prstGeom>
            <a:solidFill>
              <a:srgbClr val="9A5CC8"/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en-US" altLang="ko-KR" sz="1400" spc="-70" dirty="0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Line of Interaction</a:t>
              </a: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8622EED7-61AC-C04C-3AF2-97B5F3EDAB92}"/>
              </a:ext>
            </a:extLst>
          </p:cNvPr>
          <p:cNvGrpSpPr/>
          <p:nvPr/>
        </p:nvGrpSpPr>
        <p:grpSpPr>
          <a:xfrm>
            <a:off x="1059872" y="3914177"/>
            <a:ext cx="10626437" cy="307777"/>
            <a:chOff x="1059872" y="3914177"/>
            <a:chExt cx="10626437" cy="307777"/>
          </a:xfrm>
        </p:grpSpPr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9B756AE3-B003-19CC-AD45-C90506E0C531}"/>
                </a:ext>
              </a:extLst>
            </p:cNvPr>
            <p:cNvCxnSpPr/>
            <p:nvPr/>
          </p:nvCxnSpPr>
          <p:spPr>
            <a:xfrm>
              <a:off x="1059872" y="4063827"/>
              <a:ext cx="10259291" cy="0"/>
            </a:xfrm>
            <a:prstGeom prst="line">
              <a:avLst/>
            </a:prstGeom>
            <a:ln w="38100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98B533F-E909-07C9-EB17-3056878403FD}"/>
                </a:ext>
              </a:extLst>
            </p:cNvPr>
            <p:cNvSpPr txBox="1"/>
            <p:nvPr/>
          </p:nvSpPr>
          <p:spPr>
            <a:xfrm>
              <a:off x="10162307" y="3914177"/>
              <a:ext cx="1524002" cy="307777"/>
            </a:xfrm>
            <a:prstGeom prst="rect">
              <a:avLst/>
            </a:prstGeom>
            <a:solidFill>
              <a:srgbClr val="0B2EB7"/>
            </a:solidFill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en-US" altLang="ko-KR" sz="1400" spc="-70" dirty="0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Line of Visibility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0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3A202-D374-CD9C-6931-278D6FCA3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39FB34A4-9754-0076-E724-5AD2AAA1B190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DEB706A5-5482-03F0-5ABD-15AA8715E7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00B2C99-7C12-BF3C-6CBC-5EC424395E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BF0E7354-7161-83C9-06B2-5392B8B076AB}"/>
              </a:ext>
            </a:extLst>
          </p:cNvPr>
          <p:cNvGrpSpPr/>
          <p:nvPr/>
        </p:nvGrpSpPr>
        <p:grpSpPr>
          <a:xfrm>
            <a:off x="1009417" y="1587356"/>
            <a:ext cx="7691237" cy="824805"/>
            <a:chOff x="1009417" y="2314719"/>
            <a:chExt cx="7691237" cy="824805"/>
          </a:xfrm>
        </p:grpSpPr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C69D820A-B231-4BF5-449F-8D5BAA15323B}"/>
                </a:ext>
              </a:extLst>
            </p:cNvPr>
            <p:cNvSpPr/>
            <p:nvPr/>
          </p:nvSpPr>
          <p:spPr>
            <a:xfrm>
              <a:off x="1280891" y="2530231"/>
              <a:ext cx="7419763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왜 정책을 서비스 경험으로 이해해야 하는가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?</a:t>
              </a:r>
            </a:p>
          </p:txBody>
        </p:sp>
        <p:pic>
          <p:nvPicPr>
            <p:cNvPr id="42" name="그림 4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647C1B8-FA1C-00BD-9046-C7425364B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C5ECBEF-A021-C28C-BD91-B775FB030F01}"/>
              </a:ext>
            </a:extLst>
          </p:cNvPr>
          <p:cNvGrpSpPr/>
          <p:nvPr/>
        </p:nvGrpSpPr>
        <p:grpSpPr>
          <a:xfrm>
            <a:off x="1009417" y="2701637"/>
            <a:ext cx="7691237" cy="1093242"/>
            <a:chOff x="1009417" y="2314719"/>
            <a:chExt cx="7691237" cy="1093242"/>
          </a:xfrm>
        </p:grpSpPr>
        <p:sp>
          <p:nvSpPr>
            <p:cNvPr id="44" name="사각형: 둥근 모서리 43">
              <a:extLst>
                <a:ext uri="{FF2B5EF4-FFF2-40B4-BE49-F238E27FC236}">
                  <a16:creationId xmlns:a16="http://schemas.microsoft.com/office/drawing/2014/main" id="{A7D2D54F-CC81-D43E-01A9-23FFD178C153}"/>
                </a:ext>
              </a:extLst>
            </p:cNvPr>
            <p:cNvSpPr/>
            <p:nvPr/>
          </p:nvSpPr>
          <p:spPr>
            <a:xfrm>
              <a:off x="1280891" y="2530231"/>
              <a:ext cx="7419763" cy="87773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서비스 </a:t>
              </a:r>
              <a:r>
                <a:rPr kumimoji="0" lang="ko-KR" altLang="en-US" sz="2000" b="0" i="0" u="none" strike="noStrike" kern="1200" cap="none" spc="-8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블루프린트를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 활용해 정책 여정을 시각화하고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, </a:t>
              </a:r>
              <a:b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그 과정을 어떻게 개선할 수 있는가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?</a:t>
              </a:r>
            </a:p>
          </p:txBody>
        </p:sp>
        <p:pic>
          <p:nvPicPr>
            <p:cNvPr id="45" name="그림 44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985D99D-AF61-1186-EB34-0ED3EA863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B4B76AB3-44BA-B8A1-D2DB-28BB0DC4EF31}"/>
              </a:ext>
            </a:extLst>
          </p:cNvPr>
          <p:cNvGrpSpPr/>
          <p:nvPr/>
        </p:nvGrpSpPr>
        <p:grpSpPr>
          <a:xfrm>
            <a:off x="1009417" y="4053462"/>
            <a:ext cx="7691237" cy="1093240"/>
            <a:chOff x="1009417" y="2314719"/>
            <a:chExt cx="7691237" cy="1093240"/>
          </a:xfrm>
        </p:grpSpPr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415884A2-F805-28D1-74F3-2941A0581F75}"/>
                </a:ext>
              </a:extLst>
            </p:cNvPr>
            <p:cNvSpPr/>
            <p:nvPr/>
          </p:nvSpPr>
          <p:spPr>
            <a:xfrm>
              <a:off x="1280891" y="2530231"/>
              <a:ext cx="7419763" cy="87772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Low-Fi 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프로토타이핑을 활용해 정책 시뮬레이션</a:t>
              </a:r>
              <a:b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수행하는 방법을 실제 사례를 통해 설명할 수 있는가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?</a:t>
              </a:r>
            </a:p>
          </p:txBody>
        </p:sp>
        <p:pic>
          <p:nvPicPr>
            <p:cNvPr id="48" name="그림 47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E09D5D2-D3EB-7049-BAB7-12A82AB61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546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E854B-B054-421C-FA47-E9296066C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D1326AF-710D-0891-8FB6-7B0E9DCF29C5}"/>
              </a:ext>
            </a:extLst>
          </p:cNvPr>
          <p:cNvSpPr txBox="1"/>
          <p:nvPr/>
        </p:nvSpPr>
        <p:spPr>
          <a:xfrm>
            <a:off x="778495" y="673792"/>
            <a:ext cx="4114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CE32A5-58FF-87E7-A736-50CC99891E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A419FC-7B01-BFD2-E0BF-277DACC6CA2F}"/>
              </a:ext>
            </a:extLst>
          </p:cNvPr>
          <p:cNvSpPr txBox="1"/>
          <p:nvPr/>
        </p:nvSpPr>
        <p:spPr>
          <a:xfrm>
            <a:off x="1134095" y="1593928"/>
            <a:ext cx="49164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실업 급여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F37C41FE-80D8-1BC0-F1CA-72A70E3BF8AF}"/>
              </a:ext>
            </a:extLst>
          </p:cNvPr>
          <p:cNvGrpSpPr/>
          <p:nvPr/>
        </p:nvGrpSpPr>
        <p:grpSpPr>
          <a:xfrm>
            <a:off x="1232829" y="2370823"/>
            <a:ext cx="7229215" cy="1848627"/>
            <a:chOff x="1232829" y="2370823"/>
            <a:chExt cx="7229215" cy="1848627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4E5797D6-B430-4C25-67FD-72EC54913038}"/>
                </a:ext>
              </a:extLst>
            </p:cNvPr>
            <p:cNvGrpSpPr/>
            <p:nvPr/>
          </p:nvGrpSpPr>
          <p:grpSpPr>
            <a:xfrm>
              <a:off x="1232829" y="2370823"/>
              <a:ext cx="7229215" cy="469359"/>
              <a:chOff x="3965516" y="2790917"/>
              <a:chExt cx="7229215" cy="469359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00D3D23-88D7-21EB-4E12-41E71F4A65A4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912509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문제 발생 지점 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→ </a:t>
                </a:r>
                <a:r>
                  <a:rPr lang="ko-KR" altLang="en-US" sz="2000" spc="-80" dirty="0">
                    <a:solidFill>
                      <a:srgbClr val="C00000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빨간색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으로 표시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6BAB237A-1141-1BCD-8263-2FA8CE864754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55" name="원호 54">
                  <a:extLst>
                    <a:ext uri="{FF2B5EF4-FFF2-40B4-BE49-F238E27FC236}">
                      <a16:creationId xmlns:a16="http://schemas.microsoft.com/office/drawing/2014/main" id="{102DFB58-881C-B8CF-FB7C-F9412ED89A8F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56" name="자유형: 도형 55">
                  <a:extLst>
                    <a:ext uri="{FF2B5EF4-FFF2-40B4-BE49-F238E27FC236}">
                      <a16:creationId xmlns:a16="http://schemas.microsoft.com/office/drawing/2014/main" id="{C9EDE3AE-B0C3-9079-0D32-8B23C861A169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A7933CB-2971-A703-1BA3-FCEE9097EE99}"/>
                </a:ext>
              </a:extLst>
            </p:cNvPr>
            <p:cNvSpPr txBox="1"/>
            <p:nvPr/>
          </p:nvSpPr>
          <p:spPr>
            <a:xfrm>
              <a:off x="1598038" y="2896011"/>
              <a:ext cx="6091235" cy="132343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업로드 오류로 재시도가 반복되는 곳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보완 요청 내용이 불명확해 문의가 폭주하는 곳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예외 심사로 대기가 길어지는 곳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3ECE1AEC-207E-00A2-C834-77D1B881F984}"/>
              </a:ext>
            </a:extLst>
          </p:cNvPr>
          <p:cNvGrpSpPr/>
          <p:nvPr/>
        </p:nvGrpSpPr>
        <p:grpSpPr>
          <a:xfrm>
            <a:off x="1232829" y="4348438"/>
            <a:ext cx="7654862" cy="1873843"/>
            <a:chOff x="1232829" y="4348438"/>
            <a:chExt cx="7654862" cy="1873843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CC7F42FC-928C-FADE-E194-137F5E1F00C1}"/>
                </a:ext>
              </a:extLst>
            </p:cNvPr>
            <p:cNvGrpSpPr/>
            <p:nvPr/>
          </p:nvGrpSpPr>
          <p:grpSpPr>
            <a:xfrm>
              <a:off x="1232829" y="4348438"/>
              <a:ext cx="7654862" cy="469359"/>
              <a:chOff x="3965516" y="2790917"/>
              <a:chExt cx="7654862" cy="469359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61B9147-482D-73A3-2996-3ECA39A9E7C5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7338156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개선 기회 지점 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→ </a:t>
                </a:r>
                <a:r>
                  <a:rPr lang="ko-KR" altLang="en-US" sz="2000" spc="-80" dirty="0">
                    <a:solidFill>
                      <a:srgbClr val="0B2EB7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파란색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으로 표시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59" name="그룹 58">
                <a:extLst>
                  <a:ext uri="{FF2B5EF4-FFF2-40B4-BE49-F238E27FC236}">
                    <a16:creationId xmlns:a16="http://schemas.microsoft.com/office/drawing/2014/main" id="{002E4F07-9DF1-E752-FD95-A4A81B509C93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60" name="원호 59">
                  <a:extLst>
                    <a:ext uri="{FF2B5EF4-FFF2-40B4-BE49-F238E27FC236}">
                      <a16:creationId xmlns:a16="http://schemas.microsoft.com/office/drawing/2014/main" id="{E60E5035-71B3-5C08-016F-4CCEE73BD469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61" name="자유형: 도형 60">
                  <a:extLst>
                    <a:ext uri="{FF2B5EF4-FFF2-40B4-BE49-F238E27FC236}">
                      <a16:creationId xmlns:a16="http://schemas.microsoft.com/office/drawing/2014/main" id="{6E135580-FA3F-9361-242F-BBB964682FD7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A13D1B0-8769-07F2-AB99-07E659219322}"/>
                </a:ext>
              </a:extLst>
            </p:cNvPr>
            <p:cNvSpPr txBox="1"/>
            <p:nvPr/>
          </p:nvSpPr>
          <p:spPr>
            <a:xfrm>
              <a:off x="1598038" y="4898842"/>
              <a:ext cx="7123398" cy="132343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자격요건을 미리 간단히 체크할 수 있는 도구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사진을 찍으면 자동으로 파일 형식과 크기를 조정해주는 기능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보완 사유별로 맞춤형 안내 문구를 자동 생성하는 시스템 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3852383-24B7-7E76-E697-CDBBCC6F4BC1}"/>
              </a:ext>
            </a:extLst>
          </p:cNvPr>
          <p:cNvSpPr txBox="1"/>
          <p:nvPr/>
        </p:nvSpPr>
        <p:spPr>
          <a:xfrm rot="21293598" flipH="1">
            <a:off x="5893580" y="3867041"/>
            <a:ext cx="388009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프로토타이핑을 시작할 구간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46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1837B-6572-E405-3230-42363678F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F230E63-319C-99FF-7A82-EF869DD82BB6}"/>
              </a:ext>
            </a:extLst>
          </p:cNvPr>
          <p:cNvSpPr txBox="1"/>
          <p:nvPr/>
        </p:nvSpPr>
        <p:spPr>
          <a:xfrm>
            <a:off x="778495" y="673792"/>
            <a:ext cx="4114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EB7FC01-4992-7DB5-ACD3-D0395523964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A17900-CD14-9DD8-BC4A-971CDA2842B4}"/>
              </a:ext>
            </a:extLst>
          </p:cNvPr>
          <p:cNvSpPr txBox="1"/>
          <p:nvPr/>
        </p:nvSpPr>
        <p:spPr>
          <a:xfrm>
            <a:off x="1134095" y="1593928"/>
            <a:ext cx="49164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실업 급여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25C6A25-3955-4CFD-0F86-15A7777C80E5}"/>
              </a:ext>
            </a:extLst>
          </p:cNvPr>
          <p:cNvGrpSpPr/>
          <p:nvPr/>
        </p:nvGrpSpPr>
        <p:grpSpPr>
          <a:xfrm>
            <a:off x="1187119" y="2139342"/>
            <a:ext cx="7002563" cy="787278"/>
            <a:chOff x="1187119" y="2139342"/>
            <a:chExt cx="7002563" cy="78727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2787B7-36E6-CB8A-1336-193DD7F3371F}"/>
                </a:ext>
              </a:extLst>
            </p:cNvPr>
            <p:cNvSpPr txBox="1"/>
            <p:nvPr/>
          </p:nvSpPr>
          <p:spPr>
            <a:xfrm>
              <a:off x="1830252" y="2463160"/>
              <a:ext cx="6359430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서류 업로드 단계의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이탈률이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높다면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?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1BFCD9D-F514-0D30-7F09-A7173A5FAABE}"/>
                </a:ext>
              </a:extLst>
            </p:cNvPr>
            <p:cNvGrpSpPr/>
            <p:nvPr/>
          </p:nvGrpSpPr>
          <p:grpSpPr>
            <a:xfrm>
              <a:off x="1187119" y="2139342"/>
              <a:ext cx="834906" cy="540221"/>
              <a:chOff x="1065246" y="3212205"/>
              <a:chExt cx="1743010" cy="1127805"/>
            </a:xfrm>
          </p:grpSpPr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087F9C53-CE41-D8AA-E59E-FEDEE84F1FEC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BDC5E3B4-569F-2909-F4A6-44231F15E1A1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15FB341-AA3A-0EC2-CDAF-A56DAB00FFED}"/>
              </a:ext>
            </a:extLst>
          </p:cNvPr>
          <p:cNvSpPr txBox="1"/>
          <p:nvPr/>
        </p:nvSpPr>
        <p:spPr>
          <a:xfrm>
            <a:off x="1830251" y="2965540"/>
            <a:ext cx="7376093" cy="307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marR="0" indent="-176213" fontAlgn="auto" latinLnBrk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종이에 새로운 업로드 과정 스케치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marR="0" indent="-176213" fontAlgn="auto" latinLnBrk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촬영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미리보기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자동 최적화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–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제출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marR="0" indent="-176213" fontAlgn="auto" latinLnBrk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그후 주변 사람들의 피드백 확인 ← </a:t>
            </a: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Lo-Fi 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프로토타입</a:t>
            </a:r>
            <a:endParaRPr lang="en-US" altLang="ko-KR" sz="200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61C72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marL="176213" marR="0" indent="-176213" fontAlgn="auto" latinLnBrk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클릭 가능한 어플을 만들어서 오류 메시지와 도움말의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위치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문구 실험 ← </a:t>
            </a: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Mid-Fi 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프로토타입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marR="0" indent="-176213" fontAlgn="auto" latinLnBrk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테스트하며 오류율과 소요 시간 측정 ← </a:t>
            </a:r>
            <a:r>
              <a:rPr lang="en-US" altLang="ko-KR" sz="2000" spc="-8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High</a:t>
            </a: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-Fi 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프로토타입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64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F4382-464D-5D17-0D13-0865122DC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4042E3B-E94A-BE58-1A7F-D54DEF80A29E}"/>
              </a:ext>
            </a:extLst>
          </p:cNvPr>
          <p:cNvSpPr txBox="1"/>
          <p:nvPr/>
        </p:nvSpPr>
        <p:spPr>
          <a:xfrm>
            <a:off x="778495" y="673792"/>
            <a:ext cx="4114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작성법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0B45C13-7FB3-E869-0E87-4B11B0309D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FF8288-3ACC-065B-D269-0BC28FB22AE9}"/>
              </a:ext>
            </a:extLst>
          </p:cNvPr>
          <p:cNvSpPr txBox="1"/>
          <p:nvPr/>
        </p:nvSpPr>
        <p:spPr>
          <a:xfrm>
            <a:off x="1134095" y="1593928"/>
            <a:ext cx="22435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가치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1A053B3-31A2-1A60-8A44-6F84C4CBF75C}"/>
              </a:ext>
            </a:extLst>
          </p:cNvPr>
          <p:cNvSpPr/>
          <p:nvPr/>
        </p:nvSpPr>
        <p:spPr>
          <a:xfrm>
            <a:off x="1260765" y="2509417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0B2EB7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C857DCF-4E54-5CB1-3AA4-F8AC6553EDF0}"/>
              </a:ext>
            </a:extLst>
          </p:cNvPr>
          <p:cNvSpPr/>
          <p:nvPr/>
        </p:nvSpPr>
        <p:spPr>
          <a:xfrm>
            <a:off x="3737265" y="2509417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8A18D3F4-4D3C-F060-EB06-D190808CBF26}"/>
              </a:ext>
            </a:extLst>
          </p:cNvPr>
          <p:cNvSpPr/>
          <p:nvPr/>
        </p:nvSpPr>
        <p:spPr>
          <a:xfrm>
            <a:off x="6275480" y="2509417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644BC2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1E8F66D-38D0-582E-5F63-09E47993501A}"/>
              </a:ext>
            </a:extLst>
          </p:cNvPr>
          <p:cNvSpPr/>
          <p:nvPr/>
        </p:nvSpPr>
        <p:spPr>
          <a:xfrm>
            <a:off x="8751980" y="2509417"/>
            <a:ext cx="2308380" cy="2308380"/>
          </a:xfrm>
          <a:prstGeom prst="ellipse">
            <a:avLst/>
          </a:prstGeom>
          <a:solidFill>
            <a:schemeClr val="bg1"/>
          </a:solidFill>
          <a:ln w="6350">
            <a:solidFill>
              <a:srgbClr val="9A5CC8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3E6E59-1E5B-55AF-1E9E-30E90945D4EF}"/>
              </a:ext>
            </a:extLst>
          </p:cNvPr>
          <p:cNvSpPr txBox="1"/>
          <p:nvPr/>
        </p:nvSpPr>
        <p:spPr>
          <a:xfrm>
            <a:off x="1881155" y="3252549"/>
            <a:ext cx="1067600" cy="1141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시민의</a:t>
            </a:r>
            <a:br>
              <a:rPr lang="en-US" altLang="ko-KR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여정</a:t>
            </a:r>
            <a:endParaRPr lang="en-US" altLang="ko-KR" sz="27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7118B-FE6C-C4BC-EDE7-951CD61C1F0C}"/>
              </a:ext>
            </a:extLst>
          </p:cNvPr>
          <p:cNvSpPr txBox="1"/>
          <p:nvPr/>
        </p:nvSpPr>
        <p:spPr>
          <a:xfrm>
            <a:off x="4049238" y="3252549"/>
            <a:ext cx="1684435" cy="1141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rPr>
              <a:t>눈에 보이는</a:t>
            </a:r>
            <a:br>
              <a:rPr lang="en-US" altLang="ko-KR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rPr>
              <a:t>접점</a:t>
            </a:r>
            <a:endParaRPr lang="en-US" altLang="ko-KR" sz="27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4741BE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FD2A2D-D924-85BD-3966-1AE978792E80}"/>
              </a:ext>
            </a:extLst>
          </p:cNvPr>
          <p:cNvSpPr txBox="1"/>
          <p:nvPr/>
        </p:nvSpPr>
        <p:spPr>
          <a:xfrm>
            <a:off x="6579438" y="3252549"/>
            <a:ext cx="1700466" cy="1141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7A52C4"/>
                </a:solidFill>
                <a:latin typeface="카페24 아네모네" pitchFamily="2" charset="-127"/>
                <a:ea typeface="카페24 아네모네" pitchFamily="2" charset="-127"/>
              </a:rPr>
              <a:t>보이지 않는</a:t>
            </a:r>
            <a:br>
              <a:rPr lang="en-US" altLang="ko-KR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7A52C4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7A52C4"/>
                </a:solidFill>
                <a:latin typeface="카페24 아네모네" pitchFamily="2" charset="-127"/>
                <a:ea typeface="카페24 아네모네" pitchFamily="2" charset="-127"/>
              </a:rPr>
              <a:t>내부 활동</a:t>
            </a:r>
            <a:endParaRPr lang="en-US" altLang="ko-KR" sz="27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7A52C4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FB4074-A886-001D-1195-1F763C76C858}"/>
              </a:ext>
            </a:extLst>
          </p:cNvPr>
          <p:cNvSpPr txBox="1"/>
          <p:nvPr/>
        </p:nvSpPr>
        <p:spPr>
          <a:xfrm>
            <a:off x="9380386" y="3252549"/>
            <a:ext cx="1051570" cy="1141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rPr>
              <a:t>기반</a:t>
            </a:r>
            <a:br>
              <a:rPr lang="en-US" altLang="ko-KR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rPr>
              <a:t>시스템</a:t>
            </a:r>
            <a:endParaRPr lang="en-US" altLang="ko-KR" sz="27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9A5CC8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19" name="그림 18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C4FBC2B-D920-EEF0-7387-9873B224B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44" r="-3436"/>
          <a:stretch>
            <a:fillRect/>
          </a:stretch>
        </p:blipFill>
        <p:spPr>
          <a:xfrm>
            <a:off x="9596524" y="2693407"/>
            <a:ext cx="614408" cy="520158"/>
          </a:xfrm>
          <a:prstGeom prst="rect">
            <a:avLst/>
          </a:prstGeom>
        </p:spPr>
      </p:pic>
      <p:pic>
        <p:nvPicPr>
          <p:cNvPr id="20" name="그림 19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319216-8E8F-E60A-5CC2-BEB12F33C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44" r="-3436"/>
          <a:stretch>
            <a:fillRect/>
          </a:stretch>
        </p:blipFill>
        <p:spPr>
          <a:xfrm>
            <a:off x="7122466" y="2693407"/>
            <a:ext cx="614408" cy="520158"/>
          </a:xfrm>
          <a:prstGeom prst="rect">
            <a:avLst/>
          </a:prstGeom>
        </p:spPr>
      </p:pic>
      <p:pic>
        <p:nvPicPr>
          <p:cNvPr id="21" name="그림 2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78239D9-3901-55D3-A4C3-F77B3CA80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44" r="-3436"/>
          <a:stretch>
            <a:fillRect/>
          </a:stretch>
        </p:blipFill>
        <p:spPr>
          <a:xfrm>
            <a:off x="4583030" y="2693407"/>
            <a:ext cx="614408" cy="520158"/>
          </a:xfrm>
          <a:prstGeom prst="rect">
            <a:avLst/>
          </a:prstGeom>
        </p:spPr>
      </p:pic>
      <p:pic>
        <p:nvPicPr>
          <p:cNvPr id="22" name="그림 21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A322EC7-5022-FB00-7DD4-50AEC3FEF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44" r="-3436"/>
          <a:stretch>
            <a:fillRect/>
          </a:stretch>
        </p:blipFill>
        <p:spPr>
          <a:xfrm>
            <a:off x="2108972" y="2693407"/>
            <a:ext cx="614408" cy="52015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6CF83B1-6E06-4081-522E-9B32EB2E2950}"/>
              </a:ext>
            </a:extLst>
          </p:cNvPr>
          <p:cNvSpPr txBox="1"/>
          <p:nvPr/>
        </p:nvSpPr>
        <p:spPr>
          <a:xfrm>
            <a:off x="2108972" y="5001787"/>
            <a:ext cx="8235446" cy="61189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8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불편이 어디서 시작되는가</a:t>
            </a:r>
            <a:r>
              <a:rPr lang="en-US" altLang="ko-KR" sz="28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? </a:t>
            </a:r>
            <a:r>
              <a:rPr lang="ko-KR" altLang="en-US" sz="28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무엇부터 개선할 것인가</a:t>
            </a:r>
            <a:r>
              <a:rPr lang="en-US" altLang="ko-KR" sz="28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?</a:t>
            </a:r>
            <a:endParaRPr lang="ko-KR" altLang="en-US" sz="2800" spc="-8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167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69899-12A1-20B9-6F24-6D0162B1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EB39E3F-54A9-8FF4-5D3E-BD28490876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536B8AD-8AA0-597F-0673-4942803DD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75DD16-A050-9123-D331-E654E47C8E59}"/>
              </a:ext>
            </a:extLst>
          </p:cNvPr>
          <p:cNvSpPr txBox="1"/>
          <p:nvPr/>
        </p:nvSpPr>
        <p:spPr>
          <a:xfrm>
            <a:off x="2673430" y="2529890"/>
            <a:ext cx="684514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프로토타입의 도구들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D77D2CD-3D52-E764-643F-226EFCD7ECD1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786E329-F483-E2C6-ED3C-60ACB93D9A1E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13057FE-E6D4-B563-CFA2-039F10E4360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240636D-7B5E-6AA9-84D0-379E2E159D9E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54BD051-26EE-8294-31B6-74F64AEE8CA6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A732B7D2-357E-8104-642C-C178B0B636F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C31DB98-D288-F543-C71A-5730A1F77396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DE04F5-415D-5FFE-BAAD-59526C3908B2}"/>
              </a:ext>
            </a:extLst>
          </p:cNvPr>
          <p:cNvSpPr txBox="1"/>
          <p:nvPr/>
        </p:nvSpPr>
        <p:spPr>
          <a:xfrm>
            <a:off x="6014939" y="1593371"/>
            <a:ext cx="4796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3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799A80D-2A7F-0B6F-C417-0758E1E26104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0F2EEDE-6F4E-4118-E590-9559E126008B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57470FA-B22A-5726-2C7A-C9DB5B72EAC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3A1AD81-800A-5CB1-572E-24AC52FFF86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F55F5AC-32CF-5F29-24F9-326E0715D5AA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E0E5333-0D49-6698-6715-76EF7F7FD6BB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100A5D58-B932-F4DE-9504-6E22BBE610C1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40D637F5-4B71-2FA7-740B-C24777EF0F7F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1156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DDD10-4406-B1E4-2660-32ECEE34F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B556B9A-47B1-8CAC-CC01-6E245954FA3C}"/>
              </a:ext>
            </a:extLst>
          </p:cNvPr>
          <p:cNvSpPr txBox="1"/>
          <p:nvPr/>
        </p:nvSpPr>
        <p:spPr>
          <a:xfrm>
            <a:off x="778495" y="673792"/>
            <a:ext cx="27831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프로토타입의 도구들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8DCA5-38CC-5802-7AEE-0F3C1E1F0EEF}"/>
              </a:ext>
            </a:extLst>
          </p:cNvPr>
          <p:cNvSpPr txBox="1"/>
          <p:nvPr/>
        </p:nvSpPr>
        <p:spPr>
          <a:xfrm>
            <a:off x="1134095" y="1593928"/>
            <a:ext cx="440120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프로토타입을 이용한 정책 시뮬레이션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C575907-74BA-E272-BCB0-E003C2EFCD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A6F60ECC-C66F-BF60-0A37-12D8F9292B26}"/>
              </a:ext>
            </a:extLst>
          </p:cNvPr>
          <p:cNvGrpSpPr/>
          <p:nvPr/>
        </p:nvGrpSpPr>
        <p:grpSpPr>
          <a:xfrm>
            <a:off x="1232829" y="2370823"/>
            <a:ext cx="7229215" cy="469359"/>
            <a:chOff x="3965516" y="2790917"/>
            <a:chExt cx="7229215" cy="46935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45AAB95-C4BB-D4DD-3847-69C2DE2EB485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복잡한 도구를 쓰는 것이 아님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0EC93922-C4F6-4C79-16B0-17F8DA26A44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B62B9FF6-B3B3-55F8-3592-3BCED9C26B7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FB56E169-6ABA-34EF-88EB-A9F194F13F7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5130EE5C-C1DE-C002-6181-1F960F1236CC}"/>
              </a:ext>
            </a:extLst>
          </p:cNvPr>
          <p:cNvGrpSpPr/>
          <p:nvPr/>
        </p:nvGrpSpPr>
        <p:grpSpPr>
          <a:xfrm>
            <a:off x="1232829" y="2961979"/>
            <a:ext cx="7654862" cy="869469"/>
            <a:chOff x="3965516" y="2790917"/>
            <a:chExt cx="7654862" cy="8694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0FACA8-8D3A-64B5-34D8-AFAC7EDF8983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Lo-Fi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상태에서도 정책 절차가 현실의 사용자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조직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시스템 제약 속에서 제대로 작동하는지 파악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A7ADC9E-B9C2-39F0-8D26-F2A5442F3FC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24D2D774-0C82-2168-8ED9-FA384E9D6E9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FCB13B7B-5082-D2C0-6E4A-8A6439FC565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BFA5BAB-C72B-B174-8CF6-DC3ADD4B0B8A}"/>
              </a:ext>
            </a:extLst>
          </p:cNvPr>
          <p:cNvGrpSpPr/>
          <p:nvPr/>
        </p:nvGrpSpPr>
        <p:grpSpPr>
          <a:xfrm>
            <a:off x="1232829" y="3948328"/>
            <a:ext cx="7654862" cy="469359"/>
            <a:chOff x="3965516" y="2790917"/>
            <a:chExt cx="7654862" cy="4693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B2B136-94BA-DD93-6A9B-15DC3886EA8F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어디서 병목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혼선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이탈이 생기는지 빠르게 확인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00432A60-9B56-91D5-16BB-6C1049DD0AF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53CBEEB0-8021-58B0-ED47-8EDC74E7980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557967F8-F0C0-7279-8B49-5BD009E4C13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34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0AABF-A6A4-2F28-722D-E2E6C4AAA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1D532A4-426C-72AC-7774-A2FE0E9E3324}"/>
              </a:ext>
            </a:extLst>
          </p:cNvPr>
          <p:cNvSpPr txBox="1"/>
          <p:nvPr/>
        </p:nvSpPr>
        <p:spPr>
          <a:xfrm>
            <a:off x="778495" y="673792"/>
            <a:ext cx="27831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프로토타입의 도구들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C2251B1-08EA-D628-1DBB-9C73C25D3B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E90665-4736-D5A0-688F-F47A91CD1D6E}"/>
              </a:ext>
            </a:extLst>
          </p:cNvPr>
          <p:cNvSpPr txBox="1"/>
          <p:nvPr/>
        </p:nvSpPr>
        <p:spPr>
          <a:xfrm>
            <a:off x="1134095" y="1593928"/>
            <a:ext cx="440120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프로토타입을 이용한 정책 시뮬레이션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2C06ECF-A4D8-6772-DC1B-D605BAB54990}"/>
              </a:ext>
            </a:extLst>
          </p:cNvPr>
          <p:cNvGrpSpPr/>
          <p:nvPr/>
        </p:nvGrpSpPr>
        <p:grpSpPr>
          <a:xfrm>
            <a:off x="4391665" y="3019679"/>
            <a:ext cx="7086827" cy="863570"/>
            <a:chOff x="3965516" y="2790917"/>
            <a:chExt cx="7086827" cy="8635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EE830DA-55B0-0677-E229-0B6A22790100}"/>
                </a:ext>
              </a:extLst>
            </p:cNvPr>
            <p:cNvSpPr txBox="1"/>
            <p:nvPr/>
          </p:nvSpPr>
          <p:spPr>
            <a:xfrm>
              <a:off x="4282223" y="2790917"/>
              <a:ext cx="6770120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프로토타입을 들고 처음부터 끝까지 절차를 실제처럼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걸어가 보며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확인하는 방법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3EFE99F-0F19-AD33-1A63-D4B803324C4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AE8FE258-C178-56DC-344E-3AFAEB6EE21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E8EB5E50-2191-840A-309F-2FB2A1DC484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416410D-671F-2C53-599C-AD68C2B0B029}"/>
              </a:ext>
            </a:extLst>
          </p:cNvPr>
          <p:cNvGrpSpPr/>
          <p:nvPr/>
        </p:nvGrpSpPr>
        <p:grpSpPr>
          <a:xfrm>
            <a:off x="4391665" y="3848852"/>
            <a:ext cx="7301571" cy="863570"/>
            <a:chOff x="3965516" y="2790917"/>
            <a:chExt cx="7301571" cy="8635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C6EAD2-3F57-4CB9-AF0D-BEC7A7F50D2E}"/>
                </a:ext>
              </a:extLst>
            </p:cNvPr>
            <p:cNvSpPr txBox="1"/>
            <p:nvPr/>
          </p:nvSpPr>
          <p:spPr>
            <a:xfrm>
              <a:off x="4282223" y="2790917"/>
              <a:ext cx="6984864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사용자의 멈칫거림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되돌아감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질문이 발생하는 순간을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숨기지 않고 그대로 기록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32B255AE-4FCD-F011-873A-94D8A3D3906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5BF33B26-3B7A-B3FB-486A-8A0B8A788CE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43BFA98B-CFA3-09C4-EC5D-DE66E06999A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813ADC1-4BBD-D1F6-956D-759D1CF79652}"/>
              </a:ext>
            </a:extLst>
          </p:cNvPr>
          <p:cNvGrpSpPr/>
          <p:nvPr/>
        </p:nvGrpSpPr>
        <p:grpSpPr>
          <a:xfrm>
            <a:off x="3853047" y="2206903"/>
            <a:ext cx="8010790" cy="630942"/>
            <a:chOff x="4374206" y="2798058"/>
            <a:chExt cx="8010790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77D53E-36E4-8B91-0CB1-5B4934488B8D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 err="1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워크스루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(Walk-through)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8FB87064-E727-7675-3EBC-011AFEF4DC65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7942EFAD-82F6-E35D-6161-C01C81A96D1E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10C400B8-4016-D61C-07DF-CEC8B56F5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060008D-554E-6B9B-0B05-2FD535C82726}"/>
              </a:ext>
            </a:extLst>
          </p:cNvPr>
          <p:cNvGrpSpPr/>
          <p:nvPr/>
        </p:nvGrpSpPr>
        <p:grpSpPr>
          <a:xfrm>
            <a:off x="4391665" y="4712422"/>
            <a:ext cx="7301571" cy="863570"/>
            <a:chOff x="3965516" y="2790917"/>
            <a:chExt cx="7301571" cy="86357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3F5271-0A94-AB51-29A2-5016C7665CEB}"/>
                </a:ext>
              </a:extLst>
            </p:cNvPr>
            <p:cNvSpPr txBox="1"/>
            <p:nvPr/>
          </p:nvSpPr>
          <p:spPr>
            <a:xfrm>
              <a:off x="4282223" y="2790917"/>
              <a:ext cx="6984864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설계자가 의도한 흐름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사용자에게 이해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되고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실제 행동으로 이어지는지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확인하고자 하는 목적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555C3F75-F7A9-9D45-1EB4-A0C92BAA269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1227884E-DB43-8A62-4ED2-7EA369E1956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6955C80B-6A1F-ED03-1FB8-A08D43A1E86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B56710F-7782-86FC-50B3-754888B6A344}"/>
              </a:ext>
            </a:extLst>
          </p:cNvPr>
          <p:cNvGrpSpPr/>
          <p:nvPr/>
        </p:nvGrpSpPr>
        <p:grpSpPr>
          <a:xfrm>
            <a:off x="4391665" y="5612968"/>
            <a:ext cx="7301571" cy="463460"/>
            <a:chOff x="3965516" y="2790917"/>
            <a:chExt cx="7301571" cy="46346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6D4BDC-F5F8-BFF8-3F5A-CF3063E17B12}"/>
                </a:ext>
              </a:extLst>
            </p:cNvPr>
            <p:cNvSpPr txBox="1"/>
            <p:nvPr/>
          </p:nvSpPr>
          <p:spPr>
            <a:xfrm>
              <a:off x="4282223" y="2790917"/>
              <a:ext cx="6984864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다만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성능 평가는 이 방법만으로는 확인 불가</a:t>
              </a:r>
              <a:endPara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E6B0434F-45E7-E062-8AEE-745B3410C54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7" name="원호 26">
                <a:extLst>
                  <a:ext uri="{FF2B5EF4-FFF2-40B4-BE49-F238E27FC236}">
                    <a16:creationId xmlns:a16="http://schemas.microsoft.com/office/drawing/2014/main" id="{BB4F0E1B-B6FE-AD79-AAFE-0F4D7530D35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86F4BC12-18E1-2BFE-CCAB-ACA9700522A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36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C4EDD-4AEB-0A3B-9E82-F07181AAE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B16C685-C92B-E5DC-7C07-3826422ADF49}"/>
              </a:ext>
            </a:extLst>
          </p:cNvPr>
          <p:cNvSpPr txBox="1"/>
          <p:nvPr/>
        </p:nvSpPr>
        <p:spPr>
          <a:xfrm>
            <a:off x="778495" y="673792"/>
            <a:ext cx="27831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프로토타입의 도구들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D89BC5B-977E-7054-98C6-6611502FD3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64392523-66BD-B4E5-CD6D-8E78436506C7}"/>
              </a:ext>
            </a:extLst>
          </p:cNvPr>
          <p:cNvGrpSpPr/>
          <p:nvPr/>
        </p:nvGrpSpPr>
        <p:grpSpPr>
          <a:xfrm>
            <a:off x="4391665" y="3019679"/>
            <a:ext cx="6816662" cy="863570"/>
            <a:chOff x="3965516" y="2790917"/>
            <a:chExt cx="6816662" cy="8635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80276D3-F823-30EB-B693-8E5C281B5075}"/>
                </a:ext>
              </a:extLst>
            </p:cNvPr>
            <p:cNvSpPr txBox="1"/>
            <p:nvPr/>
          </p:nvSpPr>
          <p:spPr>
            <a:xfrm>
              <a:off x="4282223" y="2790917"/>
              <a:ext cx="6499955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시스템이 아직 구현되지 않았더라도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마치 구현된 것처럼 사람이 뒤에서 시스템의 반응을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연기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하는 방식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9A2764DC-D77B-D753-31ED-E71CAF03E49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060E72A0-A06D-B758-2261-C02376E699B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F4AAE989-694F-3FB2-797B-C69C3B69E28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7BCD6E86-1BD3-645C-91F3-79B276DB8C12}"/>
              </a:ext>
            </a:extLst>
          </p:cNvPr>
          <p:cNvGrpSpPr/>
          <p:nvPr/>
        </p:nvGrpSpPr>
        <p:grpSpPr>
          <a:xfrm>
            <a:off x="4391665" y="3848852"/>
            <a:ext cx="7301571" cy="863570"/>
            <a:chOff x="3965516" y="2790917"/>
            <a:chExt cx="7301571" cy="8635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C62FD8-81C7-AA4C-3B22-CA9CC8A08C2F}"/>
                </a:ext>
              </a:extLst>
            </p:cNvPr>
            <p:cNvSpPr txBox="1"/>
            <p:nvPr/>
          </p:nvSpPr>
          <p:spPr>
            <a:xfrm>
              <a:off x="4282223" y="2790917"/>
              <a:ext cx="6984864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사용자가 종이 프로토타입에서 ‘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제출’을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누르면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퍼실리테이터가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즉시 오류 화면이나 보완 요청 카드를 보여 주며 시스템 응답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655CE3CE-F211-981C-C9CA-6C8269BE120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1" name="원호 10">
                <a:extLst>
                  <a:ext uri="{FF2B5EF4-FFF2-40B4-BE49-F238E27FC236}">
                    <a16:creationId xmlns:a16="http://schemas.microsoft.com/office/drawing/2014/main" id="{1D85F5DC-CF14-E953-8840-1ED7E11DE2E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EF8481F6-20B2-E66B-44E9-B8BF8A99C77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EC61E09-C7CF-3B4C-9441-E3526BA5CEDB}"/>
              </a:ext>
            </a:extLst>
          </p:cNvPr>
          <p:cNvGrpSpPr/>
          <p:nvPr/>
        </p:nvGrpSpPr>
        <p:grpSpPr>
          <a:xfrm>
            <a:off x="3853047" y="2206903"/>
            <a:ext cx="8010790" cy="630942"/>
            <a:chOff x="4374206" y="2798058"/>
            <a:chExt cx="8010790" cy="6309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7A8DB1-0368-9102-6B60-AB0F1F1EA609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오즈의 마법사 방식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(Wizard-of-Oz)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8AC3810F-0D88-4529-5E42-CF6F34F21457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BDC71ABC-DAE9-58C5-2582-6E33571673E0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7" name="그림 1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488D5632-904A-33D5-A73E-DDAD03913B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F89C185-1C12-E138-617E-FFEB6FD7273F}"/>
              </a:ext>
            </a:extLst>
          </p:cNvPr>
          <p:cNvSpPr txBox="1"/>
          <p:nvPr/>
        </p:nvSpPr>
        <p:spPr>
          <a:xfrm>
            <a:off x="1134095" y="1593928"/>
            <a:ext cx="440120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프로토타입을 이용한 정책 시뮬레이션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7FB9B3-DE6F-4638-40A3-765E5434947F}"/>
              </a:ext>
            </a:extLst>
          </p:cNvPr>
          <p:cNvSpPr txBox="1"/>
          <p:nvPr/>
        </p:nvSpPr>
        <p:spPr>
          <a:xfrm flipH="1">
            <a:off x="4930689" y="4894256"/>
            <a:ext cx="6277637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그 응답의 의미가 사용자에게 명확히 전달되어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올바른 복구 행동으로 이어지는지 파악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461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C6670-7B5A-09DC-0CF7-782B4459E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9C7F7F7-2B61-6CCC-BE2F-455C33A958C5}"/>
              </a:ext>
            </a:extLst>
          </p:cNvPr>
          <p:cNvSpPr txBox="1"/>
          <p:nvPr/>
        </p:nvSpPr>
        <p:spPr>
          <a:xfrm>
            <a:off x="778495" y="673792"/>
            <a:ext cx="27831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프로토타입의 도구들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B91B1FC-74CB-7210-9555-6B260EB31F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909110B8-6ECD-E34A-2233-D605EBDA126B}"/>
              </a:ext>
            </a:extLst>
          </p:cNvPr>
          <p:cNvGrpSpPr/>
          <p:nvPr/>
        </p:nvGrpSpPr>
        <p:grpSpPr>
          <a:xfrm>
            <a:off x="4391665" y="3019679"/>
            <a:ext cx="6816662" cy="863570"/>
            <a:chOff x="3965516" y="2790917"/>
            <a:chExt cx="6816662" cy="8635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28E66B-6BB0-F6F2-6ED5-84B88EC4CFF6}"/>
                </a:ext>
              </a:extLst>
            </p:cNvPr>
            <p:cNvSpPr txBox="1"/>
            <p:nvPr/>
          </p:nvSpPr>
          <p:spPr>
            <a:xfrm>
              <a:off x="4282223" y="2790917"/>
              <a:ext cx="6499955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메시지의 말투와 위치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타이밍이 행동을 유도하는지를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빠르게 검증 가능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E91ACE-52FC-907C-FC72-0E8C9338349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FE448CD6-4337-31E1-6EB3-8D140B17431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FAEF395D-DD95-8079-DBDB-62BA65D9EEF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7FC6575D-278E-762B-223D-D9AD7D2F1D11}"/>
              </a:ext>
            </a:extLst>
          </p:cNvPr>
          <p:cNvGrpSpPr/>
          <p:nvPr/>
        </p:nvGrpSpPr>
        <p:grpSpPr>
          <a:xfrm>
            <a:off x="4391665" y="3848852"/>
            <a:ext cx="7301571" cy="463460"/>
            <a:chOff x="3965516" y="2790917"/>
            <a:chExt cx="7301571" cy="4634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C7D159-A8B7-9358-1722-F29A98EA1B3B}"/>
                </a:ext>
              </a:extLst>
            </p:cNvPr>
            <p:cNvSpPr txBox="1"/>
            <p:nvPr/>
          </p:nvSpPr>
          <p:spPr>
            <a:xfrm>
              <a:off x="4282223" y="2790917"/>
              <a:ext cx="6984864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실제 자동 축소 품질이나 처리 성능 같은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기술적 성과는 평가 불가</a:t>
              </a:r>
              <a:endPara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8E0B20AF-C2C2-B46B-E938-889454D1539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1" name="원호 10">
                <a:extLst>
                  <a:ext uri="{FF2B5EF4-FFF2-40B4-BE49-F238E27FC236}">
                    <a16:creationId xmlns:a16="http://schemas.microsoft.com/office/drawing/2014/main" id="{5EB1A2F2-DC8B-561C-13D3-25E055BCB4D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D03CB37C-9BC5-4C11-5A03-7915E9B659E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BBC8523-B0AC-DB29-AF02-5CBEF1A6FA0C}"/>
              </a:ext>
            </a:extLst>
          </p:cNvPr>
          <p:cNvGrpSpPr/>
          <p:nvPr/>
        </p:nvGrpSpPr>
        <p:grpSpPr>
          <a:xfrm>
            <a:off x="3853047" y="2206903"/>
            <a:ext cx="8010790" cy="630942"/>
            <a:chOff x="4374206" y="2798058"/>
            <a:chExt cx="8010790" cy="6309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C0C79C-47D6-7ED5-F2AF-251B8DB16D5B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오즈의 마법사 방식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(Wizard-of-Oz)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3A6CC3D5-F3E4-8D6E-0B29-0BBC3DA96C90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8589CBCC-BE51-3D57-75D9-C43CC1A330E2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7" name="그림 1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C0F4329F-6AD6-C267-C60F-B4CE873E2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B1F4C89-BF1C-14F6-01DE-BC0E075E1C06}"/>
              </a:ext>
            </a:extLst>
          </p:cNvPr>
          <p:cNvSpPr txBox="1"/>
          <p:nvPr/>
        </p:nvSpPr>
        <p:spPr>
          <a:xfrm>
            <a:off x="1134095" y="1593928"/>
            <a:ext cx="440120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프로토타입을 이용한 정책 시뮬레이션</a:t>
            </a:r>
          </a:p>
        </p:txBody>
      </p:sp>
    </p:spTree>
    <p:extLst>
      <p:ext uri="{BB962C8B-B14F-4D97-AF65-F5344CB8AC3E}">
        <p14:creationId xmlns:p14="http://schemas.microsoft.com/office/powerpoint/2010/main" val="288930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DF2CB-7407-B4F0-C602-842945050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F5D3643-13BD-77C2-265A-D78F398CC176}"/>
              </a:ext>
            </a:extLst>
          </p:cNvPr>
          <p:cNvSpPr txBox="1"/>
          <p:nvPr/>
        </p:nvSpPr>
        <p:spPr>
          <a:xfrm>
            <a:off x="778495" y="673792"/>
            <a:ext cx="27831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프로토타입의 도구들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1B52584-010D-FA0F-CA02-026202F727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21FB82-2BF9-356D-9C2C-1FF751ABF16B}"/>
              </a:ext>
            </a:extLst>
          </p:cNvPr>
          <p:cNvSpPr txBox="1"/>
          <p:nvPr/>
        </p:nvSpPr>
        <p:spPr>
          <a:xfrm>
            <a:off x="1134095" y="1593928"/>
            <a:ext cx="440120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프로토타입을 이용한 정책 시뮬레이션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DCBEA29-4156-FBCA-0FC1-17707571C994}"/>
              </a:ext>
            </a:extLst>
          </p:cNvPr>
          <p:cNvGrpSpPr/>
          <p:nvPr/>
        </p:nvGrpSpPr>
        <p:grpSpPr>
          <a:xfrm>
            <a:off x="4391665" y="3019679"/>
            <a:ext cx="6816662" cy="863570"/>
            <a:chOff x="3965516" y="2790917"/>
            <a:chExt cx="6816662" cy="8635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CB9D51-BBC7-9C76-7288-300FA1003FF1}"/>
                </a:ext>
              </a:extLst>
            </p:cNvPr>
            <p:cNvSpPr txBox="1"/>
            <p:nvPr/>
          </p:nvSpPr>
          <p:spPr>
            <a:xfrm>
              <a:off x="4282223" y="2790917"/>
              <a:ext cx="6499955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프로토타입으로 정상 경로만 확인해서는 실제 운영에서 발생할 문제를 놓칠 가능성 </a:t>
              </a:r>
              <a:r>
                <a:rPr lang="ko-KR" altLang="en-US" sz="2000" b="1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有</a:t>
              </a:r>
              <a:endParaRPr lang="ko-KR" altLang="en-US" sz="2000" b="1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99B11946-FDCF-62CB-F96A-1879DD70DEE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79035532-9C95-8A63-CEE2-B1AC65994FB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7AA1FC2B-260A-E6BF-3398-45782C26C42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28A34C2-0943-981E-2BC6-600AF9EC3CAA}"/>
              </a:ext>
            </a:extLst>
          </p:cNvPr>
          <p:cNvGrpSpPr/>
          <p:nvPr/>
        </p:nvGrpSpPr>
        <p:grpSpPr>
          <a:xfrm>
            <a:off x="4391665" y="3848852"/>
            <a:ext cx="7301571" cy="463460"/>
            <a:chOff x="3965516" y="2790917"/>
            <a:chExt cx="7301571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98A934-BFA2-930B-EADB-52EE0520178E}"/>
                </a:ext>
              </a:extLst>
            </p:cNvPr>
            <p:cNvSpPr txBox="1"/>
            <p:nvPr/>
          </p:nvSpPr>
          <p:spPr>
            <a:xfrm>
              <a:off x="4282223" y="2790917"/>
              <a:ext cx="6984864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정상 시나리오와 함께 예외 시나리오를 미리 정해 연속 실행</a:t>
              </a:r>
              <a:endPara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BF9BFCF-84DF-2B64-752E-A84F6384C64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F46CE62A-1B8E-E721-79F8-B2DD93CAF19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0CCE7A44-713A-DC6F-7642-290DB88F805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F6736EF-ABF9-80AE-87D4-069F9B30183A}"/>
              </a:ext>
            </a:extLst>
          </p:cNvPr>
          <p:cNvGrpSpPr/>
          <p:nvPr/>
        </p:nvGrpSpPr>
        <p:grpSpPr>
          <a:xfrm>
            <a:off x="3853047" y="2206903"/>
            <a:ext cx="8010790" cy="630942"/>
            <a:chOff x="4374206" y="2798058"/>
            <a:chExt cx="8010790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7B3815-8785-CB8E-F3C8-2082EBAE3A6C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시나리오 기반 테스팅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F12D3915-1F50-0B90-B368-070D134C8E70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B9B372D7-E68D-F70E-1894-3D42CDE17C1D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F1B3BC1E-DDE6-5ED2-E099-EA200E6A6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7B60730A-D1F0-8763-0602-B0DBAB221E39}"/>
              </a:ext>
            </a:extLst>
          </p:cNvPr>
          <p:cNvGrpSpPr/>
          <p:nvPr/>
        </p:nvGrpSpPr>
        <p:grpSpPr>
          <a:xfrm>
            <a:off x="4861274" y="4404560"/>
            <a:ext cx="7002563" cy="1187388"/>
            <a:chOff x="1547337" y="4508469"/>
            <a:chExt cx="7002563" cy="118738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501B0F-2849-DE72-E37B-7E86546543E9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서류가 미비한 경우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외부 연계가 지연되는 경우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자격 요건이 애매한 경계 사례 등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B45020E0-2D01-7F29-7BA8-4658A2CF2862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9FBE41B9-66B1-1F91-054E-240ED426D9F7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33" name="사각형: 둥근 모서리 32">
                <a:extLst>
                  <a:ext uri="{FF2B5EF4-FFF2-40B4-BE49-F238E27FC236}">
                    <a16:creationId xmlns:a16="http://schemas.microsoft.com/office/drawing/2014/main" id="{EE0E5AB2-2693-9150-1946-3EC4F7C58D7F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632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683D0-E792-D36E-4420-D505760B4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DB93DA2-4C7F-949E-6788-6745C0D023B5}"/>
              </a:ext>
            </a:extLst>
          </p:cNvPr>
          <p:cNvSpPr txBox="1"/>
          <p:nvPr/>
        </p:nvSpPr>
        <p:spPr>
          <a:xfrm>
            <a:off x="778495" y="673792"/>
            <a:ext cx="27831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프로토타입의 도구들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8D861E9-A2B7-FA67-4465-F49892712D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FBA6EB-0178-219B-5447-DF5B0113E0AC}"/>
              </a:ext>
            </a:extLst>
          </p:cNvPr>
          <p:cNvSpPr txBox="1"/>
          <p:nvPr/>
        </p:nvSpPr>
        <p:spPr>
          <a:xfrm>
            <a:off x="1134095" y="1593928"/>
            <a:ext cx="440120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프로토타입을 이용한 정책 시뮬레이션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F44C781-B31F-843C-38BA-AD6AE5B95655}"/>
              </a:ext>
            </a:extLst>
          </p:cNvPr>
          <p:cNvGrpSpPr/>
          <p:nvPr/>
        </p:nvGrpSpPr>
        <p:grpSpPr>
          <a:xfrm>
            <a:off x="3853047" y="2206903"/>
            <a:ext cx="8010790" cy="630942"/>
            <a:chOff x="4374206" y="2798058"/>
            <a:chExt cx="8010790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68950A-0DD5-8FB7-D1CD-9C8E5749222C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시나리오 기반 테스팅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792B0F3C-0FC7-85A1-265A-9639A8293839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9989F0A9-4C44-0448-F78B-8F1B4D400B17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129CA14D-5056-86EB-FB22-122FAD320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9B14EE2F-F40E-4C08-FAD0-4D29954DEE81}"/>
              </a:ext>
            </a:extLst>
          </p:cNvPr>
          <p:cNvSpPr/>
          <p:nvPr/>
        </p:nvSpPr>
        <p:spPr>
          <a:xfrm>
            <a:off x="4391665" y="3083080"/>
            <a:ext cx="6241699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사용자가 지금 무엇을 해야 하는지 한눈에 알 수 있는가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21ACBFA9-D719-1006-51AD-799E9161DC99}"/>
              </a:ext>
            </a:extLst>
          </p:cNvPr>
          <p:cNvSpPr/>
          <p:nvPr/>
        </p:nvSpPr>
        <p:spPr>
          <a:xfrm>
            <a:off x="4391665" y="3707420"/>
            <a:ext cx="6241699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문제가 생겼을 때 즉시 복구 행동이 보이는가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4D67F29C-3EB3-FB1A-087A-F72E6D9CA66E}"/>
              </a:ext>
            </a:extLst>
          </p:cNvPr>
          <p:cNvSpPr/>
          <p:nvPr/>
        </p:nvSpPr>
        <p:spPr>
          <a:xfrm>
            <a:off x="4391665" y="4331760"/>
            <a:ext cx="6241699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담당자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운영자 입장에서 근거 남기기와 추적이 가능한가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B5A5E3-1CD2-86D5-BCAC-39994A437033}"/>
              </a:ext>
            </a:extLst>
          </p:cNvPr>
          <p:cNvSpPr txBox="1"/>
          <p:nvPr/>
        </p:nvSpPr>
        <p:spPr>
          <a:xfrm>
            <a:off x="4273934" y="5032342"/>
            <a:ext cx="6359430" cy="463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fontAlgn="auto" latinLnBrk="0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70" dirty="0">
                <a:solidFill>
                  <a:srgbClr val="0B2EB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무엇을 테스트할지 고르는 단계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가 성패를 좌우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!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675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E5523-98E1-CBB2-B671-0989FBBE9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8548CD38-CFC0-7430-9739-507DB43B3E15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1930BC5B-719C-AC19-BA86-A2DDBE0DB5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0F7FC287-5FD7-1AEF-179B-87FA7B074D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4D9BAAA2-81C5-AFFB-866A-4C8B7AAF1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3" b="7883"/>
          <a:stretch/>
        </p:blipFill>
        <p:spPr>
          <a:xfrm>
            <a:off x="-10137" y="0"/>
            <a:ext cx="12212274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75BFB1F-5D34-0D38-1038-F376EB6E3708}"/>
              </a:ext>
            </a:extLst>
          </p:cNvPr>
          <p:cNvSpPr/>
          <p:nvPr/>
        </p:nvSpPr>
        <p:spPr>
          <a:xfrm>
            <a:off x="-20274" y="4849090"/>
            <a:ext cx="12243186" cy="2008909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  <a:effectLst>
            <a:outerShdw blurRad="190500" dist="2540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99BDEC-3868-7F45-6453-FB19B74005B1}"/>
              </a:ext>
            </a:extLst>
          </p:cNvPr>
          <p:cNvGrpSpPr/>
          <p:nvPr/>
        </p:nvGrpSpPr>
        <p:grpSpPr>
          <a:xfrm>
            <a:off x="907648" y="5029482"/>
            <a:ext cx="7114134" cy="463460"/>
            <a:chOff x="3965516" y="2790917"/>
            <a:chExt cx="7114134" cy="4634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9EA93D-F95F-C061-884E-DC7F25B7C471}"/>
                </a:ext>
              </a:extLst>
            </p:cNvPr>
            <p:cNvSpPr txBox="1"/>
            <p:nvPr/>
          </p:nvSpPr>
          <p:spPr>
            <a:xfrm>
              <a:off x="4282222" y="2790917"/>
              <a:ext cx="679742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300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개가 넘는 개별 사이트로 흩어져 있었던 영국 정부 웹사이트</a:t>
              </a: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A5382D4D-71F9-38C5-4CB6-3BAD784041D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B89B4C50-5C11-2CF8-581F-FEC80A7289F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16C8B231-D67B-AEDD-AB90-A6EB683A6FE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43058DB-4BF0-8493-81DE-6CE3FA63BC91}"/>
              </a:ext>
            </a:extLst>
          </p:cNvPr>
          <p:cNvSpPr txBox="1"/>
          <p:nvPr/>
        </p:nvSpPr>
        <p:spPr>
          <a:xfrm rot="21106999" flipH="1">
            <a:off x="1842404" y="1696008"/>
            <a:ext cx="224163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매우 불편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FDEA8CA-5447-327A-4213-EA93623E20AF}"/>
              </a:ext>
            </a:extLst>
          </p:cNvPr>
          <p:cNvGrpSpPr/>
          <p:nvPr/>
        </p:nvGrpSpPr>
        <p:grpSpPr>
          <a:xfrm>
            <a:off x="907648" y="5562882"/>
            <a:ext cx="9116116" cy="463460"/>
            <a:chOff x="3965516" y="2790917"/>
            <a:chExt cx="9116116" cy="4634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08666-CA5F-8974-9E59-7C9750A6DCFB}"/>
                </a:ext>
              </a:extLst>
            </p:cNvPr>
            <p:cNvSpPr txBox="1"/>
            <p:nvPr/>
          </p:nvSpPr>
          <p:spPr>
            <a:xfrm>
              <a:off x="4282222" y="2790917"/>
              <a:ext cx="879941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Gov.uk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라는 단일 플랫폼으로 통합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정부는 서비스 제공자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라는 관점의 전환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D779EDFB-0B0F-0E47-B161-63FA5C1812E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A17534EC-A406-A6DC-6EA0-B6B7CD5D9C2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884689D7-01C7-9CEE-A568-0E01F301A48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EBF7DF3-0099-C81B-19FF-11A716B28EC9}"/>
              </a:ext>
            </a:extLst>
          </p:cNvPr>
          <p:cNvGrpSpPr/>
          <p:nvPr/>
        </p:nvGrpSpPr>
        <p:grpSpPr>
          <a:xfrm>
            <a:off x="907648" y="6087769"/>
            <a:ext cx="9116116" cy="463460"/>
            <a:chOff x="3965516" y="2790917"/>
            <a:chExt cx="9116116" cy="4634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3415DD-0FC1-8A67-34A1-D4A471B72D9F}"/>
                </a:ext>
              </a:extLst>
            </p:cNvPr>
            <p:cNvSpPr txBox="1"/>
            <p:nvPr/>
          </p:nvSpPr>
          <p:spPr>
            <a:xfrm>
              <a:off x="4282222" y="2790917"/>
              <a:ext cx="879941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Government as a Platform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C2DEF684-7755-65C1-C68A-159A5308AC7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5" name="원호 24">
                <a:extLst>
                  <a:ext uri="{FF2B5EF4-FFF2-40B4-BE49-F238E27FC236}">
                    <a16:creationId xmlns:a16="http://schemas.microsoft.com/office/drawing/2014/main" id="{2D50349B-8073-C5E8-28E3-2D4416542BB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BAD29A2E-92EB-7DC1-317B-7CAC573EF1F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154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CEC1C-A9DE-6CC7-1C0E-469EC9012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8CF8868-1582-EB71-6A0D-8C2D03DC7D73}"/>
              </a:ext>
            </a:extLst>
          </p:cNvPr>
          <p:cNvSpPr txBox="1"/>
          <p:nvPr/>
        </p:nvSpPr>
        <p:spPr>
          <a:xfrm>
            <a:off x="778495" y="673792"/>
            <a:ext cx="27831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프로토타입의 도구들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88B1CA8-88C8-EF09-E508-CF407F1016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4F3513-2085-C7B1-938B-4614B077C564}"/>
              </a:ext>
            </a:extLst>
          </p:cNvPr>
          <p:cNvSpPr txBox="1"/>
          <p:nvPr/>
        </p:nvSpPr>
        <p:spPr>
          <a:xfrm>
            <a:off x="1134095" y="1593928"/>
            <a:ext cx="440120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프로토타입을 이용한 정책 시뮬레이션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5700244-A2E5-9E58-EBDD-ABC044A36885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B5BFF8-AF0F-EE0E-ED13-D738B4689FCC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스톱워치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체크리스트만으로도 충분히 유의미한 통찰 확인 가능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45BBE0E2-FF46-8895-EF0A-97B3C9929D1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6FD71C68-ABD5-6B5F-5B09-4293C68EFC2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A7E52D66-F85A-491A-58DD-DE4552F0C09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AFC82155-5AD4-B60F-42C1-D8429A9FC1B6}"/>
              </a:ext>
            </a:extLst>
          </p:cNvPr>
          <p:cNvGrpSpPr/>
          <p:nvPr/>
        </p:nvGrpSpPr>
        <p:grpSpPr>
          <a:xfrm>
            <a:off x="1516847" y="3526712"/>
            <a:ext cx="7948149" cy="863570"/>
            <a:chOff x="3965516" y="2790917"/>
            <a:chExt cx="7948149" cy="8635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45801F-D465-8698-41B0-29381EAF24A3}"/>
                </a:ext>
              </a:extLst>
            </p:cNvPr>
            <p:cNvSpPr txBox="1"/>
            <p:nvPr/>
          </p:nvSpPr>
          <p:spPr>
            <a:xfrm>
              <a:off x="4282223" y="2790917"/>
              <a:ext cx="763144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각 단계에서 소요 시간을 재고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되돌아감과 재시도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상담 요청 같은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“추가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소요”가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몇 번 발생하는지를 함께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카운팅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1DE0A743-8503-2591-AA66-096D9638533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73FAEC60-036A-D8C2-202A-1FBE7D5933F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A12FCD21-59A5-2E9D-CEF3-BA0E4B1B2CB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483FD1E-9C94-5BB7-C1F6-CB68F2412B07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6C8FCD-6BB3-ECB8-9C3C-21EDB1C43A5F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병목 현상 발견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56955823-FED4-D9C4-5314-E1F6833A5B3D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9CC22879-8276-E5B4-4EC0-620A57667E54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75DAAFC6-456B-41BB-32D1-A5BA12DD9C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674C5AF-B8BB-2332-C1D0-C4F2CC640E34}"/>
              </a:ext>
            </a:extLst>
          </p:cNvPr>
          <p:cNvGrpSpPr/>
          <p:nvPr/>
        </p:nvGrpSpPr>
        <p:grpSpPr>
          <a:xfrm>
            <a:off x="1516847" y="4425915"/>
            <a:ext cx="7458993" cy="863570"/>
            <a:chOff x="3965516" y="2790917"/>
            <a:chExt cx="7458993" cy="86357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732DC9-4B8E-12C3-1491-E35982847D86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시간이 급증하거나 재시도가 누적되는 구간이 자연스럽게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붉은 점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으로 표시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개선의 우선순위를 정하는 근거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61024C48-DBB9-7BA9-B8BE-DEEDD5A532E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B92166EA-04D1-3340-AF16-743DE99436C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67C362DE-D3D1-EDF4-7869-D840E6B957B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0AC30A4-7900-09B0-FEB4-CCB539938213}"/>
              </a:ext>
            </a:extLst>
          </p:cNvPr>
          <p:cNvGrpSpPr/>
          <p:nvPr/>
        </p:nvGrpSpPr>
        <p:grpSpPr>
          <a:xfrm>
            <a:off x="1516847" y="5284392"/>
            <a:ext cx="7948149" cy="463460"/>
            <a:chOff x="3965516" y="2790917"/>
            <a:chExt cx="7948149" cy="46346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5A140-6D7F-86E0-F5C0-C4E78C8234D3}"/>
                </a:ext>
              </a:extLst>
            </p:cNvPr>
            <p:cNvSpPr txBox="1"/>
            <p:nvPr/>
          </p:nvSpPr>
          <p:spPr>
            <a:xfrm>
              <a:off x="4282223" y="2790917"/>
              <a:ext cx="763144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실제 시스템 대기 시간의 정밀 계측은 불가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D397851-C0D5-1BAA-90E0-636C57F22FA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7" name="원호 26">
                <a:extLst>
                  <a:ext uri="{FF2B5EF4-FFF2-40B4-BE49-F238E27FC236}">
                    <a16:creationId xmlns:a16="http://schemas.microsoft.com/office/drawing/2014/main" id="{AEEE4F5E-F4EF-7647-40B8-CC61F5FE99D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ED4973AD-5702-DACF-77C2-E569242055B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499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0C34F-630C-BCEA-2B9D-78F10909B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0B03613-DE66-6190-7CD3-CE28A5FBACE8}"/>
              </a:ext>
            </a:extLst>
          </p:cNvPr>
          <p:cNvSpPr txBox="1"/>
          <p:nvPr/>
        </p:nvSpPr>
        <p:spPr>
          <a:xfrm>
            <a:off x="778495" y="673792"/>
            <a:ext cx="27831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프로토타입의 도구들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73BF0E-C751-0683-8325-188FFB9264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797DBF59-624D-C0EF-31BF-78DC2E36AB1A}"/>
              </a:ext>
            </a:extLst>
          </p:cNvPr>
          <p:cNvGrpSpPr/>
          <p:nvPr/>
        </p:nvGrpSpPr>
        <p:grpSpPr>
          <a:xfrm>
            <a:off x="1516847" y="3019679"/>
            <a:ext cx="7458993" cy="1263679"/>
            <a:chOff x="3965516" y="2790917"/>
            <a:chExt cx="7458993" cy="12636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B59758-F038-93FC-5ECB-921290B3CEC7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126367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서로 다른 규칙을 지닌 사용자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담당자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시스템을 에이전트로 상정해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수요의 몰림과 치우침이 운영에 어떤 파급을 일으킬지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가정으로 가늠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해 보는 사고 도구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2A420B35-6E20-5181-DB88-668D5F8D99D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1DE82D7D-CA3F-58A8-B8EB-290F0D5AA4E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93969E6F-502A-4A1B-3B76-C6F0C6DE8D0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FE2803D-AEC1-D061-34FF-D9021419D22E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B64E49-8101-612C-B803-986F24A8B225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에이전트 기반 모델링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BF8672ED-260E-CDAF-10D7-EC6D5BF2B4EC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87D59B3E-B959-D5C1-13DE-44703C453957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7" name="그림 1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245B5306-87F4-864C-7F6E-47849EAEA8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035ECE3-1B07-9551-3809-7FC3DF1DA5B0}"/>
              </a:ext>
            </a:extLst>
          </p:cNvPr>
          <p:cNvSpPr txBox="1"/>
          <p:nvPr/>
        </p:nvSpPr>
        <p:spPr>
          <a:xfrm>
            <a:off x="1134095" y="1593928"/>
            <a:ext cx="440120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프로토타입을 이용한 정책 시뮬레이션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C2C2436-A1DC-6A66-FB1D-18EC6637A4D4}"/>
              </a:ext>
            </a:extLst>
          </p:cNvPr>
          <p:cNvGrpSpPr/>
          <p:nvPr/>
        </p:nvGrpSpPr>
        <p:grpSpPr>
          <a:xfrm>
            <a:off x="1516847" y="4330003"/>
            <a:ext cx="7948149" cy="1414735"/>
            <a:chOff x="1516847" y="4316815"/>
            <a:chExt cx="7948149" cy="1414735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486FBE92-8824-5972-9F39-B73C60146C65}"/>
                </a:ext>
              </a:extLst>
            </p:cNvPr>
            <p:cNvGrpSpPr/>
            <p:nvPr/>
          </p:nvGrpSpPr>
          <p:grpSpPr>
            <a:xfrm>
              <a:off x="1516847" y="4316815"/>
              <a:ext cx="7948149" cy="463460"/>
              <a:chOff x="3965516" y="2790917"/>
              <a:chExt cx="7948149" cy="46346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CC5D5E-D6BF-3FF7-BE69-7CC369A1A8C6}"/>
                  </a:ext>
                </a:extLst>
              </p:cNvPr>
              <p:cNvSpPr txBox="1"/>
              <p:nvPr/>
            </p:nvSpPr>
            <p:spPr>
              <a:xfrm>
                <a:off x="4282223" y="2790917"/>
                <a:ext cx="7631442" cy="46346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061C72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운영 가드레일 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파악 가능</a:t>
                </a:r>
                <a:endPara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003DD8D5-51A7-7FAA-4DC6-2E115FF273AE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11" name="원호 10">
                  <a:extLst>
                    <a:ext uri="{FF2B5EF4-FFF2-40B4-BE49-F238E27FC236}">
                      <a16:creationId xmlns:a16="http://schemas.microsoft.com/office/drawing/2014/main" id="{20B5BBAD-63FF-199B-7FA2-00030A362C89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12" name="자유형: 도형 11">
                  <a:extLst>
                    <a:ext uri="{FF2B5EF4-FFF2-40B4-BE49-F238E27FC236}">
                      <a16:creationId xmlns:a16="http://schemas.microsoft.com/office/drawing/2014/main" id="{8E3961D4-EDE9-45F6-7634-2148CE2D6BE0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DC970A-286E-7753-325C-C0DECD173654}"/>
                </a:ext>
              </a:extLst>
            </p:cNvPr>
            <p:cNvSpPr txBox="1"/>
            <p:nvPr/>
          </p:nvSpPr>
          <p:spPr>
            <a:xfrm>
              <a:off x="1972111" y="4869776"/>
              <a:ext cx="6673125" cy="86177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동시 접속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X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 초과 시 대체 경로를 즉시 안내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예외율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Y%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넘기면 임시 인력을 투입 등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8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E7EA3-614F-8433-0F34-3EA4FB7CF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01642FF-D323-7D75-E047-40BA2C13ECA2}"/>
              </a:ext>
            </a:extLst>
          </p:cNvPr>
          <p:cNvSpPr txBox="1"/>
          <p:nvPr/>
        </p:nvSpPr>
        <p:spPr>
          <a:xfrm>
            <a:off x="778495" y="673792"/>
            <a:ext cx="27831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프로토타입의 도구들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4F0CDCE-4934-37B5-DF9D-631D3750A42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D2383-5D15-AF10-AF9B-F67FF36A4A5D}"/>
              </a:ext>
            </a:extLst>
          </p:cNvPr>
          <p:cNvSpPr txBox="1"/>
          <p:nvPr/>
        </p:nvSpPr>
        <p:spPr>
          <a:xfrm>
            <a:off x="1134095" y="1593928"/>
            <a:ext cx="440120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프로토타입을 이용한 정책 시뮬레이션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E1F518D-7081-BAAF-29D4-8F0B27B52679}"/>
              </a:ext>
            </a:extLst>
          </p:cNvPr>
          <p:cNvGrpSpPr/>
          <p:nvPr/>
        </p:nvGrpSpPr>
        <p:grpSpPr>
          <a:xfrm>
            <a:off x="1298695" y="2213678"/>
            <a:ext cx="7784981" cy="928093"/>
            <a:chOff x="1298695" y="2213678"/>
            <a:chExt cx="7784981" cy="928093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01CBCC37-257C-883E-9E16-D3B337025F1B}"/>
                </a:ext>
              </a:extLst>
            </p:cNvPr>
            <p:cNvSpPr/>
            <p:nvPr/>
          </p:nvSpPr>
          <p:spPr>
            <a:xfrm>
              <a:off x="1298695" y="2213678"/>
              <a:ext cx="2171869" cy="9280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워크스루</a:t>
              </a:r>
              <a:endParaRPr lang="en-US" altLang="ko-KR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A9A3E1-F605-FFF9-3EF8-77BCDB1CD6E1}"/>
                </a:ext>
              </a:extLst>
            </p:cNvPr>
            <p:cNvSpPr txBox="1"/>
            <p:nvPr/>
          </p:nvSpPr>
          <p:spPr>
            <a:xfrm>
              <a:off x="3561630" y="2418284"/>
              <a:ext cx="5522046" cy="463460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흐름과 이해를 끝까지 같이 걸어보는 일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C6B02403-0DE9-7BB9-9399-52A97D79860C}"/>
              </a:ext>
            </a:extLst>
          </p:cNvPr>
          <p:cNvGrpSpPr/>
          <p:nvPr/>
        </p:nvGrpSpPr>
        <p:grpSpPr>
          <a:xfrm>
            <a:off x="1298695" y="3315245"/>
            <a:ext cx="7784981" cy="928093"/>
            <a:chOff x="1298695" y="3315245"/>
            <a:chExt cx="7784981" cy="928093"/>
          </a:xfrm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941AF8D6-58F7-51F3-DDA0-EE58EB2432A7}"/>
                </a:ext>
              </a:extLst>
            </p:cNvPr>
            <p:cNvSpPr/>
            <p:nvPr/>
          </p:nvSpPr>
          <p:spPr>
            <a:xfrm>
              <a:off x="1298695" y="3315245"/>
              <a:ext cx="2171869" cy="9280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오즈의 마법사</a:t>
              </a:r>
              <a:endParaRPr lang="en-US" altLang="ko-KR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EDF96C-7BFE-1CDA-4B6D-2A27E8392AA0}"/>
                </a:ext>
              </a:extLst>
            </p:cNvPr>
            <p:cNvSpPr txBox="1"/>
            <p:nvPr/>
          </p:nvSpPr>
          <p:spPr>
            <a:xfrm>
              <a:off x="3561630" y="3319796"/>
              <a:ext cx="5522046" cy="863570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시스템 반응을 사람이 연기해 의미와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행동 유도를 점검하는 일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93F0574-253C-BDA3-D1B5-AC74789A4F78}"/>
              </a:ext>
            </a:extLst>
          </p:cNvPr>
          <p:cNvGrpSpPr/>
          <p:nvPr/>
        </p:nvGrpSpPr>
        <p:grpSpPr>
          <a:xfrm>
            <a:off x="1298695" y="4472099"/>
            <a:ext cx="7784981" cy="928093"/>
            <a:chOff x="1298695" y="3315245"/>
            <a:chExt cx="7784981" cy="928093"/>
          </a:xfrm>
        </p:grpSpPr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C2F463D7-28AC-F38F-7AF9-C3168D64223A}"/>
                </a:ext>
              </a:extLst>
            </p:cNvPr>
            <p:cNvSpPr/>
            <p:nvPr/>
          </p:nvSpPr>
          <p:spPr>
            <a:xfrm>
              <a:off x="1298695" y="3315245"/>
              <a:ext cx="2171869" cy="9280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시나리오 </a:t>
              </a:r>
              <a:b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기반 테스팅</a:t>
              </a:r>
              <a:endParaRPr lang="en-US" altLang="ko-KR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4DF1E9-548F-3517-7791-25C7D5E019E4}"/>
                </a:ext>
              </a:extLst>
            </p:cNvPr>
            <p:cNvSpPr txBox="1"/>
            <p:nvPr/>
          </p:nvSpPr>
          <p:spPr>
            <a:xfrm>
              <a:off x="3561630" y="3319796"/>
              <a:ext cx="5522046" cy="863570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정상과 예외를 세트로 돌려 대체 경로의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가시성을 확인하는 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64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6E022-3F1B-2AA4-C63C-676E22B3C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670C042-E7E7-BE89-FAFF-7C12743B003D}"/>
              </a:ext>
            </a:extLst>
          </p:cNvPr>
          <p:cNvSpPr txBox="1"/>
          <p:nvPr/>
        </p:nvSpPr>
        <p:spPr>
          <a:xfrm>
            <a:off x="778495" y="673792"/>
            <a:ext cx="27831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프로토타입의 도구들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1150B7-86F9-3D2D-4890-CE6431A72F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5BB329-9D2E-AA60-B807-997AAE03100F}"/>
              </a:ext>
            </a:extLst>
          </p:cNvPr>
          <p:cNvSpPr txBox="1"/>
          <p:nvPr/>
        </p:nvSpPr>
        <p:spPr>
          <a:xfrm>
            <a:off x="1134095" y="1593928"/>
            <a:ext cx="440120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프로토타입을 이용한 정책 시뮬레이션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7C827F8-6012-8D39-45C9-47BF9DDDDC90}"/>
              </a:ext>
            </a:extLst>
          </p:cNvPr>
          <p:cNvGrpSpPr/>
          <p:nvPr/>
        </p:nvGrpSpPr>
        <p:grpSpPr>
          <a:xfrm>
            <a:off x="1298695" y="2213678"/>
            <a:ext cx="7784981" cy="928093"/>
            <a:chOff x="1298695" y="2213678"/>
            <a:chExt cx="7784981" cy="928093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6B94FEE7-98B6-0066-7DD3-43A280288766}"/>
                </a:ext>
              </a:extLst>
            </p:cNvPr>
            <p:cNvSpPr/>
            <p:nvPr/>
          </p:nvSpPr>
          <p:spPr>
            <a:xfrm>
              <a:off x="1298695" y="2213678"/>
              <a:ext cx="2171869" cy="9280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병목 발견</a:t>
              </a:r>
              <a:endParaRPr lang="en-US" altLang="ko-KR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A60654-F2AC-0330-F3D3-F710A93FE287}"/>
                </a:ext>
              </a:extLst>
            </p:cNvPr>
            <p:cNvSpPr txBox="1"/>
            <p:nvPr/>
          </p:nvSpPr>
          <p:spPr>
            <a:xfrm>
              <a:off x="3561630" y="2418284"/>
              <a:ext cx="5522046" cy="463460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시간과 손을 세어 빨간 점을 찍는 일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7AEC902-1DC1-C1B8-AA77-78D6767A34A6}"/>
              </a:ext>
            </a:extLst>
          </p:cNvPr>
          <p:cNvGrpSpPr/>
          <p:nvPr/>
        </p:nvGrpSpPr>
        <p:grpSpPr>
          <a:xfrm>
            <a:off x="1298695" y="3315245"/>
            <a:ext cx="7784981" cy="928093"/>
            <a:chOff x="1298695" y="3315245"/>
            <a:chExt cx="7784981" cy="928093"/>
          </a:xfrm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2D46E229-7C6A-D911-12C3-87F48C165F4D}"/>
                </a:ext>
              </a:extLst>
            </p:cNvPr>
            <p:cNvSpPr/>
            <p:nvPr/>
          </p:nvSpPr>
          <p:spPr>
            <a:xfrm>
              <a:off x="1298695" y="3315245"/>
              <a:ext cx="2171869" cy="9280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에이전트 모델링</a:t>
              </a:r>
              <a:endParaRPr lang="en-US" altLang="ko-KR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02134B-1348-F5EC-5640-DE3DB5A71E66}"/>
                </a:ext>
              </a:extLst>
            </p:cNvPr>
            <p:cNvSpPr txBox="1"/>
            <p:nvPr/>
          </p:nvSpPr>
          <p:spPr>
            <a:xfrm>
              <a:off x="3561630" y="3519851"/>
              <a:ext cx="5522046" cy="463460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수요의 몰림을 가늠해 운영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문턱값을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정하는 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83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B51E1-3C84-D8D3-C9C0-34570A1E9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DB13800-0945-9E39-8019-7A62C6C08E21}"/>
              </a:ext>
            </a:extLst>
          </p:cNvPr>
          <p:cNvSpPr txBox="1"/>
          <p:nvPr/>
        </p:nvSpPr>
        <p:spPr>
          <a:xfrm>
            <a:off x="778495" y="673792"/>
            <a:ext cx="27831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프로토타입의 도구들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9A3B4E6-0807-FC5A-7CDE-2E22F56B48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074991-7AF1-570F-5951-949918DC2DB0}"/>
              </a:ext>
            </a:extLst>
          </p:cNvPr>
          <p:cNvSpPr txBox="1"/>
          <p:nvPr/>
        </p:nvSpPr>
        <p:spPr>
          <a:xfrm>
            <a:off x="1134095" y="1593928"/>
            <a:ext cx="440120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프로토타입을 이용한 정책 시뮬레이션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D21DD8-0D1D-9EBE-5ADD-95B2DC95AE09}"/>
              </a:ext>
            </a:extLst>
          </p:cNvPr>
          <p:cNvSpPr txBox="1"/>
          <p:nvPr/>
        </p:nvSpPr>
        <p:spPr>
          <a:xfrm flipH="1">
            <a:off x="2910815" y="5097185"/>
            <a:ext cx="6172860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개발에 들어가기 전 이미 사용자 경험의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큰 위험을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저비용으로 걷어낼 수 있다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90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36BAA-3C1A-57BF-1039-A4C9D26C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ADFFAB7-47D8-AE87-5957-AB8142A775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BA8602-682E-FF23-4BC5-047EA8366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4A1A84-3C40-5A8C-2321-39837FE5312C}"/>
              </a:ext>
            </a:extLst>
          </p:cNvPr>
          <p:cNvSpPr txBox="1"/>
          <p:nvPr/>
        </p:nvSpPr>
        <p:spPr>
          <a:xfrm>
            <a:off x="1579798" y="2529890"/>
            <a:ext cx="903240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Low-Fi </a:t>
            </a:r>
            <a:r>
              <a:rPr lang="ko-KR" altLang="en-US" sz="7000" spc="-470" dirty="0" err="1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프로토타이밍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 실전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40F1BBA-4B82-B360-5C23-E484B2D9A1B2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76B9D1F-EE7D-D426-65C6-9A85468B1DE0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A8E3DC3-FC45-79AB-66D7-3E69B494AAA2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730CCD2-E283-BF59-FAF3-F31D67280D29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6FC0836-AAB5-9D8F-FA72-317F4D72CB6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8C38958-AD2F-0D9C-6422-A3762579A44C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6DC8FFF-A819-1997-F7FF-DDBB3A78479B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0FD19B-90BD-C3D9-DBA0-F9B31B20F2BA}"/>
              </a:ext>
            </a:extLst>
          </p:cNvPr>
          <p:cNvSpPr txBox="1"/>
          <p:nvPr/>
        </p:nvSpPr>
        <p:spPr>
          <a:xfrm>
            <a:off x="6000512" y="1593371"/>
            <a:ext cx="5084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4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522FA2A-293B-D11D-9483-D42D322581F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4060093F-CAF1-3CD4-3DFC-6067D40F4012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C5FC0ED-3BD6-DA5E-2764-8B00672ACE23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EEAD1C25-3624-A3F3-B5F8-CE99B63AC521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309AF22-30BF-EDA6-2425-A774813F3EC6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A0175796-36EF-0178-249D-6563F5D9273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AD3EEE6-7AAD-7557-CBA3-C0FC1614E2A9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BC385486-1BDF-32DA-6638-95DB057B36D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76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B8081-CCCC-2B05-6CC5-D48EAA7B4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BD7C742-65F0-C282-2375-659F69038E91}"/>
              </a:ext>
            </a:extLst>
          </p:cNvPr>
          <p:cNvSpPr txBox="1"/>
          <p:nvPr/>
        </p:nvSpPr>
        <p:spPr>
          <a:xfrm>
            <a:off x="778495" y="673792"/>
            <a:ext cx="36643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Low-Fi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프로토타이밍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실전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BD00A-57E7-16CA-12DB-18991449BADE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E01E2C-C80F-731C-14CD-4566C14988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37F9386-76DC-BE05-FB17-8857717828A5}"/>
              </a:ext>
            </a:extLst>
          </p:cNvPr>
          <p:cNvSpPr txBox="1"/>
          <p:nvPr/>
        </p:nvSpPr>
        <p:spPr>
          <a:xfrm>
            <a:off x="1134095" y="1593928"/>
            <a:ext cx="56916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실습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실업급여 신청 서비스 중 ‘서류 업로드’ 구간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58FB8D-806F-41B4-9E70-C6DA49DA4908}"/>
              </a:ext>
            </a:extLst>
          </p:cNvPr>
          <p:cNvSpPr txBox="1"/>
          <p:nvPr/>
        </p:nvSpPr>
        <p:spPr>
          <a:xfrm flipH="1">
            <a:off x="2910815" y="5097185"/>
            <a:ext cx="6172860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오늘 우리가 다루는 결과는 시스템 수준이 아니라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행태적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인지적 지표에 한정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88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F32F2-12E4-88ED-3619-58176924F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AE171AB-5467-2172-F069-ECB46454AC7F}"/>
              </a:ext>
            </a:extLst>
          </p:cNvPr>
          <p:cNvSpPr txBox="1"/>
          <p:nvPr/>
        </p:nvSpPr>
        <p:spPr>
          <a:xfrm>
            <a:off x="778495" y="673792"/>
            <a:ext cx="36643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Low-Fi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프로토타이밍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실전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D823D-A821-3E03-FB89-0589F32FF0B3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39A07B-4D5A-1FE7-E3AE-FA0D45D7D1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F852352-50DC-3C80-5AD5-699E8B75D547}"/>
              </a:ext>
            </a:extLst>
          </p:cNvPr>
          <p:cNvSpPr txBox="1"/>
          <p:nvPr/>
        </p:nvSpPr>
        <p:spPr>
          <a:xfrm>
            <a:off x="1134095" y="1593928"/>
            <a:ext cx="56916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실습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실업급여 신청 서비스 중 ‘서류 업로드’ 구간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2301C5D-3FB7-8E33-A4F1-7FE4767D7234}"/>
              </a:ext>
            </a:extLst>
          </p:cNvPr>
          <p:cNvGrpSpPr/>
          <p:nvPr/>
        </p:nvGrpSpPr>
        <p:grpSpPr>
          <a:xfrm>
            <a:off x="1059873" y="2803013"/>
            <a:ext cx="8023802" cy="2573587"/>
            <a:chOff x="1059873" y="2348345"/>
            <a:chExt cx="8423564" cy="2573587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34825FE1-19B4-4686-358E-FF9D3EA98040}"/>
                </a:ext>
              </a:extLst>
            </p:cNvPr>
            <p:cNvSpPr/>
            <p:nvPr/>
          </p:nvSpPr>
          <p:spPr>
            <a:xfrm>
              <a:off x="1059873" y="2348345"/>
              <a:ext cx="2022764" cy="25735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FCB93DE-CF91-7FDE-5F61-EC38741F538B}"/>
                </a:ext>
              </a:extLst>
            </p:cNvPr>
            <p:cNvSpPr/>
            <p:nvPr/>
          </p:nvSpPr>
          <p:spPr>
            <a:xfrm>
              <a:off x="3193473" y="2348345"/>
              <a:ext cx="2022764" cy="25735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1F4703DD-BB7C-2845-1A5F-724C5486302C}"/>
                </a:ext>
              </a:extLst>
            </p:cNvPr>
            <p:cNvSpPr/>
            <p:nvPr/>
          </p:nvSpPr>
          <p:spPr>
            <a:xfrm>
              <a:off x="5327073" y="2348345"/>
              <a:ext cx="2022764" cy="25735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A4AC74E-99F4-9206-AD9C-57D5D6D35581}"/>
                </a:ext>
              </a:extLst>
            </p:cNvPr>
            <p:cNvSpPr/>
            <p:nvPr/>
          </p:nvSpPr>
          <p:spPr>
            <a:xfrm>
              <a:off x="7460673" y="2348345"/>
              <a:ext cx="2022764" cy="25735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B2EB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6E6453D-59F9-C0D9-1BD3-FA036612BDC5}"/>
              </a:ext>
            </a:extLst>
          </p:cNvPr>
          <p:cNvGrpSpPr/>
          <p:nvPr/>
        </p:nvGrpSpPr>
        <p:grpSpPr>
          <a:xfrm>
            <a:off x="998917" y="2247191"/>
            <a:ext cx="8153881" cy="463460"/>
            <a:chOff x="998917" y="2418284"/>
            <a:chExt cx="8153881" cy="4634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41A6F8-D592-E53D-83CB-D77491ED8CD8}"/>
                </a:ext>
              </a:extLst>
            </p:cNvPr>
            <p:cNvSpPr txBox="1"/>
            <p:nvPr/>
          </p:nvSpPr>
          <p:spPr>
            <a:xfrm>
              <a:off x="998917" y="2418284"/>
              <a:ext cx="2040512" cy="463460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업로드 시작 화면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5B2AF6-F2C5-FAD6-B6AD-A12500E7025E}"/>
                </a:ext>
              </a:extLst>
            </p:cNvPr>
            <p:cNvSpPr txBox="1"/>
            <p:nvPr/>
          </p:nvSpPr>
          <p:spPr>
            <a:xfrm>
              <a:off x="3047598" y="2418284"/>
              <a:ext cx="2040512" cy="463460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미리보기 화면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D8B60C-D725-5644-1720-AB4037261AC1}"/>
                </a:ext>
              </a:extLst>
            </p:cNvPr>
            <p:cNvSpPr txBox="1"/>
            <p:nvPr/>
          </p:nvSpPr>
          <p:spPr>
            <a:xfrm>
              <a:off x="5063605" y="2418284"/>
              <a:ext cx="2040512" cy="463460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오류 안내 화면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A0F641-6BBD-13EE-5DD9-2C78FED55EB6}"/>
                </a:ext>
              </a:extLst>
            </p:cNvPr>
            <p:cNvSpPr txBox="1"/>
            <p:nvPr/>
          </p:nvSpPr>
          <p:spPr>
            <a:xfrm>
              <a:off x="7112286" y="2418284"/>
              <a:ext cx="2040512" cy="463460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제출 완료 화면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626CE42-93D2-0E00-8431-21A3C9BD358F}"/>
              </a:ext>
            </a:extLst>
          </p:cNvPr>
          <p:cNvGrpSpPr/>
          <p:nvPr/>
        </p:nvGrpSpPr>
        <p:grpSpPr>
          <a:xfrm>
            <a:off x="1141203" y="5458898"/>
            <a:ext cx="7458993" cy="463460"/>
            <a:chOff x="3965516" y="2790917"/>
            <a:chExt cx="7458993" cy="4634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D5CA6A-B70A-A733-6999-65DF84954F74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문구는 짧게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버튼은 크게 배치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A8BFB34C-6B57-A449-67D3-AD7DC7FF6D5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FF9554BE-E2B6-1A15-5000-E01260C0592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A0C0097E-9E8A-0BD8-EFB0-F3B22C7C77D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2C173AC-17BD-9905-E6E1-4056F919EF91}"/>
              </a:ext>
            </a:extLst>
          </p:cNvPr>
          <p:cNvGrpSpPr/>
          <p:nvPr/>
        </p:nvGrpSpPr>
        <p:grpSpPr>
          <a:xfrm>
            <a:off x="1059872" y="2884094"/>
            <a:ext cx="1926769" cy="2340031"/>
            <a:chOff x="1059872" y="2759404"/>
            <a:chExt cx="1926769" cy="23400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C01EAA-3499-F5F9-77E6-EDA79DB19F70}"/>
                </a:ext>
              </a:extLst>
            </p:cNvPr>
            <p:cNvSpPr txBox="1"/>
            <p:nvPr/>
          </p:nvSpPr>
          <p:spPr>
            <a:xfrm>
              <a:off x="1059872" y="2759404"/>
              <a:ext cx="1926769" cy="863570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서류 한 장만 업로드하세요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62E75C-50E3-C42A-8A17-3E5D9CF0C48A}"/>
                </a:ext>
              </a:extLst>
            </p:cNvPr>
            <p:cNvSpPr txBox="1"/>
            <p:nvPr/>
          </p:nvSpPr>
          <p:spPr>
            <a:xfrm>
              <a:off x="1230764" y="3722455"/>
              <a:ext cx="1584985" cy="892552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marL="176213" indent="-176213" latinLnBrk="0">
                <a:spcBef>
                  <a:spcPts val="600"/>
                </a:spcBef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14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허용 형식</a:t>
              </a:r>
              <a:endParaRPr lang="en-US" altLang="ko-KR" sz="14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indent="-176213" latinLnBrk="0">
                <a:spcBef>
                  <a:spcPts val="600"/>
                </a:spcBef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14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최대 용량</a:t>
              </a:r>
              <a:endParaRPr lang="en-US" altLang="ko-KR" sz="14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indent="-176213" latinLnBrk="0">
                <a:spcBef>
                  <a:spcPts val="600"/>
                </a:spcBef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14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촬영 가능 여부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B6C4DE-DD63-1DBC-DCBE-4C9EB69E2B9C}"/>
                </a:ext>
              </a:extLst>
            </p:cNvPr>
            <p:cNvSpPr txBox="1"/>
            <p:nvPr/>
          </p:nvSpPr>
          <p:spPr>
            <a:xfrm flipH="1">
              <a:off x="1230764" y="4670971"/>
              <a:ext cx="1584985" cy="428464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서류 올리기</a:t>
              </a:r>
              <a:endPara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52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D74E9-C55B-F203-C1E7-CE4650952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FC3E3B8-2A1C-2ADB-8A53-D7DC0CFC59AE}"/>
              </a:ext>
            </a:extLst>
          </p:cNvPr>
          <p:cNvSpPr txBox="1"/>
          <p:nvPr/>
        </p:nvSpPr>
        <p:spPr>
          <a:xfrm>
            <a:off x="778495" y="673792"/>
            <a:ext cx="36643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Low-Fi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프로토타이밍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실전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F4546-6AD2-5C28-CABA-6F0F3B401F2F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30DA225-B2B6-F185-2906-5EEC716CC3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DC0214F-8412-FBA4-6647-3603C04D2141}"/>
              </a:ext>
            </a:extLst>
          </p:cNvPr>
          <p:cNvSpPr txBox="1"/>
          <p:nvPr/>
        </p:nvSpPr>
        <p:spPr>
          <a:xfrm>
            <a:off x="1134095" y="1593928"/>
            <a:ext cx="56916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실습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실업급여 신청 서비스 중 ‘서류 업로드’ 구간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FD79730-C937-4DB1-67CE-3E79C3C21613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FDC5B04-7379-E162-C7D6-4190AB34200E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손이 향하는 위치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멈칫거림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되돌아감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설명을 묻는 순간 등을 관찰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9A18354-6C00-0117-251A-3060F2B31D7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6681940C-1655-4DA8-525A-88EA5C57DFA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D074D378-448B-AE29-5C0D-0EECC4448B6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CF93D2F-A870-2C6A-0B2C-4808835A8738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6995DB-E1F2-D96A-3CF1-B11E17F15DC7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 err="1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초단기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 사용자 테스트 진행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89D5A862-C19C-B1EB-6292-AFCD72BDEBB5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367A4C4F-50F6-75DD-F985-9F87C40DF95B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62896FF4-7DED-01D1-1F5E-AB8300C1D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E7E5776-C04F-176D-EABB-A42AA8068929}"/>
              </a:ext>
            </a:extLst>
          </p:cNvPr>
          <p:cNvSpPr txBox="1"/>
          <p:nvPr/>
        </p:nvSpPr>
        <p:spPr>
          <a:xfrm>
            <a:off x="1830439" y="3574884"/>
            <a:ext cx="6946416" cy="193899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휴대폰에서 찍은 사진을 올린다고 가정하고 제출까지 진행하기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퍼실리테이터가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준비한 오류 카드로 ‘형식 미지원’ 상황을 전달하고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참가자가 어떤 복구 버튼을 고르는지 보기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또 다른 오류 카드로 ‘용량 초과’ 상황을 제시해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문구와 버튼 라벨을 이해하는지 확인하기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DAE112-BBC6-8181-E1F4-5A04A9920738}"/>
              </a:ext>
            </a:extLst>
          </p:cNvPr>
          <p:cNvSpPr txBox="1"/>
          <p:nvPr/>
        </p:nvSpPr>
        <p:spPr>
          <a:xfrm rot="21293598" flipH="1">
            <a:off x="4562862" y="5515693"/>
            <a:ext cx="422319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실제 파일을 처리하지 않아야 함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253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765D4-6C94-5001-18CB-1A8D330E8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15C3F22-BD5F-3E87-DF56-065C3C931275}"/>
              </a:ext>
            </a:extLst>
          </p:cNvPr>
          <p:cNvSpPr txBox="1"/>
          <p:nvPr/>
        </p:nvSpPr>
        <p:spPr>
          <a:xfrm>
            <a:off x="778495" y="673792"/>
            <a:ext cx="36643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Low-Fi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프로토타이밍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실전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F912E-D85F-36A3-A7F0-091C9EA5B6C8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85A33F-904A-0856-28A3-89C587BE2C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4C9A394-DC4B-0BA2-FD16-3A4CFCB768D5}"/>
              </a:ext>
            </a:extLst>
          </p:cNvPr>
          <p:cNvSpPr txBox="1"/>
          <p:nvPr/>
        </p:nvSpPr>
        <p:spPr>
          <a:xfrm>
            <a:off x="1134095" y="1593928"/>
            <a:ext cx="56916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실습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실업급여 신청 서비스 중 ‘서류 업로드’ 구간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190DEA8-7A0B-E1FF-5EAF-5A93984D7D72}"/>
              </a:ext>
            </a:extLst>
          </p:cNvPr>
          <p:cNvGrpSpPr/>
          <p:nvPr/>
        </p:nvGrpSpPr>
        <p:grpSpPr>
          <a:xfrm>
            <a:off x="1516847" y="3019679"/>
            <a:ext cx="7458993" cy="863570"/>
            <a:chOff x="3965516" y="2790917"/>
            <a:chExt cx="7458993" cy="8635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5C89A6-D68D-C5F9-E6B9-1B69B89E3AE8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오류 상황은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오즈의 마법사</a:t>
              </a:r>
              <a:r>
                <a:rPr lang="en-US" altLang="ko-KR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(Wizard-of-Oz)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방식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으로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종이 ‘오류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화면’을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보여주며 유도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77CF8618-D40B-9206-96B7-51A54A556BA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4D343C7E-D074-2E1A-1C10-01448B05406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20B4AAEA-5EC8-3A4F-0AA0-5B07F6A7239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EA2B87B-9E90-BE0B-BFDB-E63804D0339F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E64D8B-86F6-96CA-E643-997239C3D743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 err="1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초단기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 사용자 테스트 진행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FF8755CC-301C-7DD0-AB2C-2C6901C9B9AD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A2AFBDB4-8EBF-1AC0-0343-E983FF2CF57D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31ABD239-34F9-9778-20B1-EF2DBFF87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A1731FD-A80D-B1C3-EA75-DF12E1FC3911}"/>
              </a:ext>
            </a:extLst>
          </p:cNvPr>
          <p:cNvGrpSpPr/>
          <p:nvPr/>
        </p:nvGrpSpPr>
        <p:grpSpPr>
          <a:xfrm>
            <a:off x="2332319" y="3429000"/>
            <a:ext cx="5793372" cy="1835072"/>
            <a:chOff x="2332319" y="3429000"/>
            <a:chExt cx="5793372" cy="1835072"/>
          </a:xfrm>
        </p:grpSpPr>
        <p:sp>
          <p:nvSpPr>
            <p:cNvPr id="14" name="화살표: 아래쪽 13">
              <a:extLst>
                <a:ext uri="{FF2B5EF4-FFF2-40B4-BE49-F238E27FC236}">
                  <a16:creationId xmlns:a16="http://schemas.microsoft.com/office/drawing/2014/main" id="{EE0D72E7-47FD-6AEA-B14D-10667B33D490}"/>
                </a:ext>
              </a:extLst>
            </p:cNvPr>
            <p:cNvSpPr/>
            <p:nvPr/>
          </p:nvSpPr>
          <p:spPr>
            <a:xfrm>
              <a:off x="6005945" y="3429000"/>
              <a:ext cx="304800" cy="942109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D727C7-8B57-5B84-8828-A7DB7B1BEEB3}"/>
                </a:ext>
              </a:extLst>
            </p:cNvPr>
            <p:cNvSpPr txBox="1"/>
            <p:nvPr/>
          </p:nvSpPr>
          <p:spPr>
            <a:xfrm>
              <a:off x="2332319" y="4400502"/>
              <a:ext cx="5793372" cy="863570"/>
            </a:xfrm>
            <a:prstGeom prst="rect">
              <a:avLst/>
            </a:prstGeom>
            <a:solidFill>
              <a:srgbClr val="072087"/>
            </a:solidFill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 err="1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로우파이</a:t>
              </a:r>
              <a:r>
                <a:rPr lang="ko-KR" altLang="en-US" sz="2000" spc="-80" dirty="0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프로토타입의 부족한 기술적인 부분을 사람의 </a:t>
              </a:r>
              <a:br>
                <a:rPr lang="en-US" altLang="ko-KR" sz="2000" spc="-80" dirty="0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수동 조작으로 채워 사용성 테스트 진행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0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2EE47-77B2-B826-A0FF-31A0C2252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62BE4AF-FDB5-B53E-D1C8-593AC722EA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0" name="그림 49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F31CB12-35CB-75EF-7226-68B799A2F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6C05AA-0598-EA83-EA1E-576C031151A0}"/>
                </a:ext>
              </a:extLst>
            </p:cNvPr>
            <p:cNvSpPr txBox="1"/>
            <p:nvPr/>
          </p:nvSpPr>
          <p:spPr>
            <a:xfrm>
              <a:off x="804612" y="721417"/>
              <a:ext cx="173797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학습목표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DD88A21-6E1B-BDA3-885A-C7D8694FC33D}"/>
                </a:ext>
              </a:extLst>
            </p:cNvPr>
            <p:cNvGrpSpPr/>
            <p:nvPr/>
          </p:nvGrpSpPr>
          <p:grpSpPr>
            <a:xfrm>
              <a:off x="653938" y="569912"/>
              <a:ext cx="313533" cy="313532"/>
              <a:chOff x="730138" y="582612"/>
              <a:chExt cx="313533" cy="313532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A8251E65-11B0-8131-2CF0-59661EF6C61E}"/>
                  </a:ext>
                </a:extLst>
              </p:cNvPr>
              <p:cNvSpPr/>
              <p:nvPr/>
            </p:nvSpPr>
            <p:spPr>
              <a:xfrm>
                <a:off x="730138" y="582612"/>
                <a:ext cx="122987" cy="313532"/>
              </a:xfrm>
              <a:prstGeom prst="rect">
                <a:avLst/>
              </a:prstGeom>
              <a:solidFill>
                <a:srgbClr val="0B2EB7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70FDE542-EE01-2E43-B12C-D6F1930ACBC2}"/>
                  </a:ext>
                </a:extLst>
              </p:cNvPr>
              <p:cNvSpPr/>
              <p:nvPr/>
            </p:nvSpPr>
            <p:spPr>
              <a:xfrm rot="5400000">
                <a:off x="825411" y="487340"/>
                <a:ext cx="122987" cy="313532"/>
              </a:xfrm>
              <a:prstGeom prst="rect">
                <a:avLst/>
              </a:prstGeom>
              <a:solidFill>
                <a:srgbClr val="1C98E4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" name="사각형: 잘린 한쪽 모서리 1">
              <a:extLst>
                <a:ext uri="{FF2B5EF4-FFF2-40B4-BE49-F238E27FC236}">
                  <a16:creationId xmlns:a16="http://schemas.microsoft.com/office/drawing/2014/main" id="{D0AC519F-2991-A34C-CA2E-B10FE4BF2C6F}"/>
                </a:ext>
              </a:extLst>
            </p:cNvPr>
            <p:cNvSpPr/>
            <p:nvPr/>
          </p:nvSpPr>
          <p:spPr>
            <a:xfrm flipH="1" flipV="1">
              <a:off x="838200" y="1886446"/>
              <a:ext cx="1128252" cy="1136154"/>
            </a:xfrm>
            <a:prstGeom prst="snip1Rect">
              <a:avLst>
                <a:gd name="adj" fmla="val 3608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BF295-BAC5-61F6-2BC5-7E34AF9C4D5D}"/>
                </a:ext>
              </a:extLst>
            </p:cNvPr>
            <p:cNvSpPr txBox="1"/>
            <p:nvPr/>
          </p:nvSpPr>
          <p:spPr>
            <a:xfrm>
              <a:off x="1065109" y="2033563"/>
              <a:ext cx="747320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학습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22274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내용</a:t>
              </a: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C88F691-0716-60CC-F44E-6D14133B89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78000"/>
              <a:ext cx="1238250" cy="12382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C06E7E3F-43A5-4C53-4F2A-159653BC0560}"/>
                </a:ext>
              </a:extLst>
            </p:cNvPr>
            <p:cNvCxnSpPr>
              <a:cxnSpLocks/>
            </p:cNvCxnSpPr>
            <p:nvPr/>
          </p:nvCxnSpPr>
          <p:spPr>
            <a:xfrm>
              <a:off x="853125" y="1899460"/>
              <a:ext cx="11338875" cy="0"/>
            </a:xfrm>
            <a:prstGeom prst="line">
              <a:avLst/>
            </a:prstGeom>
            <a:ln w="6350">
              <a:gradFill>
                <a:gsLst>
                  <a:gs pos="25000">
                    <a:srgbClr val="1F3C67">
                      <a:alpha val="20000"/>
                    </a:srgbClr>
                  </a:gs>
                  <a:gs pos="75000">
                    <a:srgbClr val="1F3C67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69BCD6F7-C18C-8DCE-9A45-EF1A45FA2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63315"/>
              <a:ext cx="2857500" cy="285750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AA5D8198-3727-B136-123C-A2901DD943C3}"/>
                </a:ext>
              </a:extLst>
            </p:cNvPr>
            <p:cNvCxnSpPr>
              <a:cxnSpLocks/>
            </p:cNvCxnSpPr>
            <p:nvPr/>
          </p:nvCxnSpPr>
          <p:spPr>
            <a:xfrm>
              <a:off x="10297185" y="0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그림 6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8264ADA-C7F0-2F62-078C-3041C165E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400"/>
            <a:stretch>
              <a:fillRect/>
            </a:stretch>
          </p:blipFill>
          <p:spPr>
            <a:xfrm>
              <a:off x="536574" y="1524573"/>
              <a:ext cx="558801" cy="643951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82F4CD4-5F3B-D846-BAC8-2ACFA94D2790}"/>
              </a:ext>
            </a:extLst>
          </p:cNvPr>
          <p:cNvGrpSpPr/>
          <p:nvPr/>
        </p:nvGrpSpPr>
        <p:grpSpPr>
          <a:xfrm>
            <a:off x="2197100" y="2146005"/>
            <a:ext cx="5803900" cy="3291467"/>
            <a:chOff x="2197100" y="2146004"/>
            <a:chExt cx="5803900" cy="4498405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664979C-FF9A-A450-5B50-57018B0F9651}"/>
                </a:ext>
              </a:extLst>
            </p:cNvPr>
            <p:cNvSpPr/>
            <p:nvPr/>
          </p:nvSpPr>
          <p:spPr>
            <a:xfrm>
              <a:off x="2197100" y="2146004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08516081-776A-3EB6-8E67-7D2A0047CF51}"/>
                </a:ext>
              </a:extLst>
            </p:cNvPr>
            <p:cNvSpPr/>
            <p:nvPr/>
          </p:nvSpPr>
          <p:spPr>
            <a:xfrm>
              <a:off x="2197100" y="3289004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A1E27F4-F26C-30D9-036D-97D4AC84B7F6}"/>
                </a:ext>
              </a:extLst>
            </p:cNvPr>
            <p:cNvSpPr/>
            <p:nvPr/>
          </p:nvSpPr>
          <p:spPr>
            <a:xfrm>
              <a:off x="2197100" y="4432004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776E8D4-14B2-1036-5FD6-10A853B947F8}"/>
                </a:ext>
              </a:extLst>
            </p:cNvPr>
            <p:cNvSpPr/>
            <p:nvPr/>
          </p:nvSpPr>
          <p:spPr>
            <a:xfrm>
              <a:off x="2197100" y="2146004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AB47F018-1A00-FACC-B482-7BC8C091F5D6}"/>
                </a:ext>
              </a:extLst>
            </p:cNvPr>
            <p:cNvSpPr/>
            <p:nvPr/>
          </p:nvSpPr>
          <p:spPr>
            <a:xfrm>
              <a:off x="2197100" y="3289004"/>
              <a:ext cx="457200" cy="1041696"/>
            </a:xfrm>
            <a:prstGeom prst="rect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D26F942-40C9-2697-0B41-2D55DDDC516B}"/>
                </a:ext>
              </a:extLst>
            </p:cNvPr>
            <p:cNvSpPr/>
            <p:nvPr/>
          </p:nvSpPr>
          <p:spPr>
            <a:xfrm>
              <a:off x="2197100" y="4432004"/>
              <a:ext cx="457200" cy="1041696"/>
            </a:xfrm>
            <a:prstGeom prst="rect">
              <a:avLst/>
            </a:prstGeom>
            <a:solidFill>
              <a:srgbClr val="9A5C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283066-1E3D-1DD1-5007-B04D409A201A}"/>
                </a:ext>
              </a:extLst>
            </p:cNvPr>
            <p:cNvSpPr txBox="1"/>
            <p:nvPr/>
          </p:nvSpPr>
          <p:spPr>
            <a:xfrm>
              <a:off x="2937859" y="3469137"/>
              <a:ext cx="3643946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dirty="0"/>
                <a:t>정책 서비스 </a:t>
              </a:r>
              <a:r>
                <a:rPr lang="ko-KR" altLang="en-US" dirty="0" err="1"/>
                <a:t>블루프린트</a:t>
              </a:r>
              <a:r>
                <a:rPr lang="ko-KR" altLang="en-US" dirty="0"/>
                <a:t> 작성법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9D48FA-1A07-66D3-73C8-0545BDCF906E}"/>
                </a:ext>
              </a:extLst>
            </p:cNvPr>
            <p:cNvSpPr txBox="1"/>
            <p:nvPr/>
          </p:nvSpPr>
          <p:spPr>
            <a:xfrm>
              <a:off x="2937859" y="2326137"/>
              <a:ext cx="3845925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b="1" dirty="0"/>
                <a:t>서비스 </a:t>
              </a:r>
              <a:r>
                <a:rPr lang="ko-KR" altLang="en-US" b="1" dirty="0" err="1"/>
                <a:t>블루프린트의</a:t>
              </a:r>
              <a:r>
                <a:rPr lang="ko-KR" altLang="en-US" b="1" dirty="0"/>
                <a:t> 구조와 요소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A1FDFB-ED01-CFEF-E5DB-79CE83E4445B}"/>
                </a:ext>
              </a:extLst>
            </p:cNvPr>
            <p:cNvSpPr txBox="1"/>
            <p:nvPr/>
          </p:nvSpPr>
          <p:spPr>
            <a:xfrm>
              <a:off x="2937859" y="4612139"/>
              <a:ext cx="2464136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dirty="0"/>
                <a:t>프로토타입의 도구들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5896BABF-D72F-750E-275C-A86C5D141897}"/>
                </a:ext>
              </a:extLst>
            </p:cNvPr>
            <p:cNvSpPr/>
            <p:nvPr/>
          </p:nvSpPr>
          <p:spPr>
            <a:xfrm>
              <a:off x="2197100" y="5602713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4815F13A-DFDF-4D3A-2CBE-B4151DE7578F}"/>
                </a:ext>
              </a:extLst>
            </p:cNvPr>
            <p:cNvSpPr/>
            <p:nvPr/>
          </p:nvSpPr>
          <p:spPr>
            <a:xfrm>
              <a:off x="2197100" y="5602713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4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C1EF8D8-B607-2BD2-D926-C69EF0FA4386}"/>
                </a:ext>
              </a:extLst>
            </p:cNvPr>
            <p:cNvSpPr txBox="1"/>
            <p:nvPr/>
          </p:nvSpPr>
          <p:spPr>
            <a:xfrm>
              <a:off x="2937859" y="5782847"/>
              <a:ext cx="3267176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en-US" altLang="ko-KR" dirty="0"/>
                <a:t>Low-Fi </a:t>
              </a:r>
              <a:r>
                <a:rPr lang="ko-KR" altLang="en-US" dirty="0" err="1"/>
                <a:t>프로토타이밍</a:t>
              </a:r>
              <a:r>
                <a:rPr lang="ko-KR" altLang="en-US" dirty="0"/>
                <a:t> 실전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179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81A50-A369-4473-88E1-E9961BB05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A3A6746-D70C-D430-021E-676BC338217C}"/>
              </a:ext>
            </a:extLst>
          </p:cNvPr>
          <p:cNvSpPr txBox="1"/>
          <p:nvPr/>
        </p:nvSpPr>
        <p:spPr>
          <a:xfrm>
            <a:off x="778495" y="673792"/>
            <a:ext cx="36643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Low-Fi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프로토타이밍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실전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EFDEA-79BD-70DD-DD96-9D944B8E58EF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FF240AB-F16A-1652-663C-957BA3A022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E7E9B2D-F87D-2CB3-89BC-18B5BFC22CA5}"/>
              </a:ext>
            </a:extLst>
          </p:cNvPr>
          <p:cNvSpPr txBox="1"/>
          <p:nvPr/>
        </p:nvSpPr>
        <p:spPr>
          <a:xfrm>
            <a:off x="1134095" y="1593928"/>
            <a:ext cx="23278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테스트의 관찰 지표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06FAD69-DBC5-D5FE-FA42-E734C2A8C93F}"/>
              </a:ext>
            </a:extLst>
          </p:cNvPr>
          <p:cNvGrpSpPr/>
          <p:nvPr/>
        </p:nvGrpSpPr>
        <p:grpSpPr>
          <a:xfrm>
            <a:off x="1287594" y="2352132"/>
            <a:ext cx="6912509" cy="571286"/>
            <a:chOff x="1013127" y="1841927"/>
            <a:chExt cx="6912509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484CCB1-2007-3D01-3122-FC2C3D6D6381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첫 클릭 성공률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E3D91-1549-A0B5-7BA0-4EC78DA3016C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625DBD7-8BC1-B9B4-B557-19E0D0DB0F10}"/>
              </a:ext>
            </a:extLst>
          </p:cNvPr>
          <p:cNvGrpSpPr/>
          <p:nvPr/>
        </p:nvGrpSpPr>
        <p:grpSpPr>
          <a:xfrm>
            <a:off x="1287594" y="3068638"/>
            <a:ext cx="6912509" cy="571286"/>
            <a:chOff x="1013127" y="1841927"/>
            <a:chExt cx="6912509" cy="57128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5DFF40-DA0C-4D76-AE88-6F2656677EB9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요건 문구 회상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(Recall)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1B1E6D74-5ED4-D8DC-11F3-2ACDA85F5E75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998B44-A298-5645-2A72-FB15B28A7B12}"/>
              </a:ext>
            </a:extLst>
          </p:cNvPr>
          <p:cNvGrpSpPr/>
          <p:nvPr/>
        </p:nvGrpSpPr>
        <p:grpSpPr>
          <a:xfrm>
            <a:off x="1287594" y="3779150"/>
            <a:ext cx="6912509" cy="571286"/>
            <a:chOff x="1013127" y="1841927"/>
            <a:chExt cx="6912509" cy="5712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038D38-A47C-5463-9F63-F2E8C7FDA178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되돌아감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(Backtrack)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의 빈도</a:t>
              </a: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4A762413-C3C3-00E3-E012-4767B348D154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44F3AB1-DA7A-F004-989E-A69EC42678B9}"/>
              </a:ext>
            </a:extLst>
          </p:cNvPr>
          <p:cNvGrpSpPr/>
          <p:nvPr/>
        </p:nvGrpSpPr>
        <p:grpSpPr>
          <a:xfrm>
            <a:off x="1287594" y="4495656"/>
            <a:ext cx="6912509" cy="571286"/>
            <a:chOff x="1013127" y="1841927"/>
            <a:chExt cx="6912509" cy="57128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E20916-2575-9BEF-5AEA-614CAC3EBC28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오류 복구 인지</a:t>
              </a: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8E5EA5B2-2F99-6C31-CF6F-8951A2EDED68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30879C5-9AA7-7B54-6CE2-26CB100345F9}"/>
              </a:ext>
            </a:extLst>
          </p:cNvPr>
          <p:cNvGrpSpPr/>
          <p:nvPr/>
        </p:nvGrpSpPr>
        <p:grpSpPr>
          <a:xfrm>
            <a:off x="1287594" y="5212162"/>
            <a:ext cx="6912509" cy="571286"/>
            <a:chOff x="1013127" y="1841927"/>
            <a:chExt cx="6912509" cy="5712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370715-9158-B776-59A6-E09F507B3310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참가자가 질문을 던진 지점을 모호성 노트로 기록</a:t>
              </a: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3DC32595-EDDE-813D-2897-D3266D26ED5F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5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61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68276-E3C3-7390-D3C0-D8EEBFED4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6AF2BE2-A5AE-7861-12A9-8289F42E8B5D}"/>
              </a:ext>
            </a:extLst>
          </p:cNvPr>
          <p:cNvSpPr txBox="1"/>
          <p:nvPr/>
        </p:nvSpPr>
        <p:spPr>
          <a:xfrm>
            <a:off x="778495" y="673792"/>
            <a:ext cx="36643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Low-Fi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프로토타이밍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실전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6179E-6C92-95E9-1B1C-65EEBB2EE422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6E9F155-2AEA-3289-C627-18625F7D2E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66D28CB-02AD-031E-B30B-74D0DAED2CB7}"/>
              </a:ext>
            </a:extLst>
          </p:cNvPr>
          <p:cNvSpPr txBox="1"/>
          <p:nvPr/>
        </p:nvSpPr>
        <p:spPr>
          <a:xfrm>
            <a:off x="1134095" y="1593928"/>
            <a:ext cx="374686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분석을 했다고 가정한 예시</a:t>
            </a: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22446B0-F029-9FA9-D4D2-8DD7066598C7}"/>
              </a:ext>
            </a:extLst>
          </p:cNvPr>
          <p:cNvGrpSpPr/>
          <p:nvPr/>
        </p:nvGrpSpPr>
        <p:grpSpPr>
          <a:xfrm>
            <a:off x="4806649" y="2352132"/>
            <a:ext cx="6912509" cy="1752683"/>
            <a:chOff x="4806649" y="2352132"/>
            <a:chExt cx="6912509" cy="1752683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021BA8F1-1031-1470-78E7-F1475E97E305}"/>
                </a:ext>
              </a:extLst>
            </p:cNvPr>
            <p:cNvGrpSpPr/>
            <p:nvPr/>
          </p:nvGrpSpPr>
          <p:grpSpPr>
            <a:xfrm>
              <a:off x="4806649" y="2352132"/>
              <a:ext cx="6912509" cy="571286"/>
              <a:chOff x="1013127" y="1841927"/>
              <a:chExt cx="6912509" cy="57128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4685B8-B1EC-5953-7B00-574B5C6CEDB7}"/>
                  </a:ext>
                </a:extLst>
              </p:cNvPr>
              <p:cNvSpPr txBox="1"/>
              <p:nvPr/>
            </p:nvSpPr>
            <p:spPr>
              <a:xfrm>
                <a:off x="1013127" y="1841927"/>
                <a:ext cx="6912509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문구의 위치 변동</a:t>
                </a:r>
              </a:p>
            </p:txBody>
          </p:sp>
          <p:sp>
            <p:nvSpPr>
              <p:cNvPr id="14" name="타원 13">
                <a:extLst>
                  <a:ext uri="{FF2B5EF4-FFF2-40B4-BE49-F238E27FC236}">
                    <a16:creationId xmlns:a16="http://schemas.microsoft.com/office/drawing/2014/main" id="{69A17952-6729-543F-9FC6-F4921F876629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1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9022601E-3DD3-5073-4B7F-A2605FCB89C7}"/>
                </a:ext>
              </a:extLst>
            </p:cNvPr>
            <p:cNvGrpSpPr/>
            <p:nvPr/>
          </p:nvGrpSpPr>
          <p:grpSpPr>
            <a:xfrm>
              <a:off x="5169429" y="3235346"/>
              <a:ext cx="6465835" cy="869469"/>
              <a:chOff x="3965516" y="2790917"/>
              <a:chExt cx="6465835" cy="86946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42E56E-2A7D-66A4-732D-E6BA7AB02733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149129" cy="86946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버튼을 허용 형식과 용량 안내 위로 올리자 세 줄 중 평균 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2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개 이상을 즉시 회상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FC8E2D8-6C31-7A25-E183-930D0533642D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18" name="원호 17">
                  <a:extLst>
                    <a:ext uri="{FF2B5EF4-FFF2-40B4-BE49-F238E27FC236}">
                      <a16:creationId xmlns:a16="http://schemas.microsoft.com/office/drawing/2014/main" id="{CC7FC122-A529-1073-5D8F-E73BCC478ED7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19" name="자유형: 도형 18">
                  <a:extLst>
                    <a:ext uri="{FF2B5EF4-FFF2-40B4-BE49-F238E27FC236}">
                      <a16:creationId xmlns:a16="http://schemas.microsoft.com/office/drawing/2014/main" id="{529DE008-7D57-EC24-BC9D-42A46D3DED08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BE966F74-8D35-E3A4-0CA5-6F9B25646F5A}"/>
              </a:ext>
            </a:extLst>
          </p:cNvPr>
          <p:cNvGrpSpPr/>
          <p:nvPr/>
        </p:nvGrpSpPr>
        <p:grpSpPr>
          <a:xfrm>
            <a:off x="4806649" y="4246511"/>
            <a:ext cx="6912509" cy="1752683"/>
            <a:chOff x="4806649" y="4246511"/>
            <a:chExt cx="6912509" cy="1752683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5BDF1A83-B42F-F1B5-FE91-9835C69AA4C8}"/>
                </a:ext>
              </a:extLst>
            </p:cNvPr>
            <p:cNvGrpSpPr/>
            <p:nvPr/>
          </p:nvGrpSpPr>
          <p:grpSpPr>
            <a:xfrm>
              <a:off x="4806649" y="4246511"/>
              <a:ext cx="6912509" cy="571286"/>
              <a:chOff x="1013127" y="1841927"/>
              <a:chExt cx="6912509" cy="57128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AE92AA-A1EA-9E08-8FB0-38204469AABA}"/>
                  </a:ext>
                </a:extLst>
              </p:cNvPr>
              <p:cNvSpPr txBox="1"/>
              <p:nvPr/>
            </p:nvSpPr>
            <p:spPr>
              <a:xfrm>
                <a:off x="1013127" y="1841927"/>
                <a:ext cx="6912509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뚜렷한 </a:t>
                </a:r>
                <a:r>
                  <a:rPr lang="ko-KR" altLang="en-US" sz="2400" spc="-8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라벨링</a:t>
                </a: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 효과</a:t>
                </a:r>
              </a:p>
            </p:txBody>
          </p:sp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916D275B-5A2B-2862-B71F-589B035E2533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2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CE42CF0B-10ED-374F-412B-F3EF91C42F39}"/>
                </a:ext>
              </a:extLst>
            </p:cNvPr>
            <p:cNvGrpSpPr/>
            <p:nvPr/>
          </p:nvGrpSpPr>
          <p:grpSpPr>
            <a:xfrm>
              <a:off x="5169429" y="5129725"/>
              <a:ext cx="6465835" cy="869469"/>
              <a:chOff x="3965516" y="2790917"/>
              <a:chExt cx="6465835" cy="86946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8F226F-6C75-DB2B-B3A0-2455E22B66D5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149129" cy="86946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버튼을 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[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파일 선택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] → [</a:t>
                </a:r>
                <a:r>
                  <a:rPr lang="ko-KR" altLang="en-US" sz="200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061C72"/>
                    </a:solidFill>
                    <a:latin typeface="나눔스퀘어 네오 Heavy" panose="00000A00000000000000" pitchFamily="2" charset="-127"/>
                    <a:ea typeface="나눔스퀘어 네오 Heavy" panose="00000A00000000000000" pitchFamily="2" charset="-127"/>
                  </a:rPr>
                  <a:t>서류 올리기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]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로 변경하자 </a:t>
                </a:r>
                <a:b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</a:b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첫 클릭 성공률 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90% 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달성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DC599C55-FB3B-4343-3BCC-5F2B1052B50F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26" name="원호 25">
                  <a:extLst>
                    <a:ext uri="{FF2B5EF4-FFF2-40B4-BE49-F238E27FC236}">
                      <a16:creationId xmlns:a16="http://schemas.microsoft.com/office/drawing/2014/main" id="{79DFC381-B45E-4389-8AE6-81F6B3D48785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510978D8-D302-6B67-1731-A3B12DB5A707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85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B5233-616B-130B-E4D3-6D3DC5AEB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7C30356-7B4F-AF1E-9A20-66D17E3FCA10}"/>
              </a:ext>
            </a:extLst>
          </p:cNvPr>
          <p:cNvSpPr txBox="1"/>
          <p:nvPr/>
        </p:nvSpPr>
        <p:spPr>
          <a:xfrm>
            <a:off x="778495" y="673792"/>
            <a:ext cx="36643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Low-Fi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프로토타이밍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실전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9C6DF-78BB-C4AF-95D1-63ED9A597AC3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73B1E3B-D156-0C61-B436-A099072ECA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F7F3B67-F001-5185-EDDB-CAD20C7D17B6}"/>
              </a:ext>
            </a:extLst>
          </p:cNvPr>
          <p:cNvSpPr txBox="1"/>
          <p:nvPr/>
        </p:nvSpPr>
        <p:spPr>
          <a:xfrm>
            <a:off x="1134095" y="1593928"/>
            <a:ext cx="374686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분석을 했다고 가정한 예시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A04AADE-D504-C785-9480-711935896B0D}"/>
              </a:ext>
            </a:extLst>
          </p:cNvPr>
          <p:cNvGrpSpPr/>
          <p:nvPr/>
        </p:nvGrpSpPr>
        <p:grpSpPr>
          <a:xfrm>
            <a:off x="4806649" y="2352132"/>
            <a:ext cx="6912509" cy="571286"/>
            <a:chOff x="1013127" y="1841927"/>
            <a:chExt cx="6912509" cy="5712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B95FCE-0705-C085-0380-54A9BF7C96FE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원활한 흐름</a:t>
              </a: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4B0595D-F14A-5E09-A242-B625D30C4A39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E20EF96B-4AB0-E86F-AEF2-6A23BADFDEF7}"/>
              </a:ext>
            </a:extLst>
          </p:cNvPr>
          <p:cNvGrpSpPr/>
          <p:nvPr/>
        </p:nvGrpSpPr>
        <p:grpSpPr>
          <a:xfrm>
            <a:off x="5169429" y="3235346"/>
            <a:ext cx="6465835" cy="869469"/>
            <a:chOff x="3965516" y="2790917"/>
            <a:chExt cx="6465835" cy="8694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845592-3496-1719-C4CF-8B1016AA0602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미리보기 화면을 ‘제출’ 한 가지 행동만 하도록 구성하니 되돌아감이 절반 이하로 떨어짐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1EED426E-20F0-D31B-A21C-2C44E29F51E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8A8ADBAC-9B5C-7888-8C24-F3151C965B9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6706424C-9926-9F02-5073-5653638D805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A9CE57A9-F071-D17F-50F3-70AE5B26AC2C}"/>
              </a:ext>
            </a:extLst>
          </p:cNvPr>
          <p:cNvGrpSpPr/>
          <p:nvPr/>
        </p:nvGrpSpPr>
        <p:grpSpPr>
          <a:xfrm>
            <a:off x="5169429" y="4156673"/>
            <a:ext cx="6465835" cy="869469"/>
            <a:chOff x="3965516" y="2790917"/>
            <a:chExt cx="6465835" cy="86946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CEA0DEB-10A4-9398-95FA-31B6DC324249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[</a:t>
              </a:r>
              <a:r>
                <a:rPr lang="ko-KR" altLang="en-US" sz="200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뒤로가기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]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는 회색 보조문구로 약하게 처리하고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주요 버튼과 충분한 간격을 두도록 수정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6134C127-3F56-970D-2B43-FD8838F227C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5" name="원호 44">
                <a:extLst>
                  <a:ext uri="{FF2B5EF4-FFF2-40B4-BE49-F238E27FC236}">
                    <a16:creationId xmlns:a16="http://schemas.microsoft.com/office/drawing/2014/main" id="{5FDB7827-F5CC-DE48-4AF3-8CEF4DE4BF4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EFC717E3-65AC-E9AB-4083-D5FA7750E15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69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7CE80-C228-2B39-D5CC-DAD29C5AE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66C367D-045E-89B7-58DF-D492758F86C2}"/>
              </a:ext>
            </a:extLst>
          </p:cNvPr>
          <p:cNvSpPr txBox="1"/>
          <p:nvPr/>
        </p:nvSpPr>
        <p:spPr>
          <a:xfrm>
            <a:off x="778495" y="673792"/>
            <a:ext cx="36643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Low-Fi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프로토타이밍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실전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17637-A1E2-2859-F739-AD0E1D33E8DA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A54CDE7-2D7D-AB42-0D18-614BA6EB07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8738B4D-35B8-E80C-BA1B-B9EE1C5FD1B5}"/>
              </a:ext>
            </a:extLst>
          </p:cNvPr>
          <p:cNvSpPr txBox="1"/>
          <p:nvPr/>
        </p:nvSpPr>
        <p:spPr>
          <a:xfrm>
            <a:off x="1134095" y="1593928"/>
            <a:ext cx="305211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프로토타이핑 재료와 도구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E695F08-2969-EF92-6587-612D2A226565}"/>
              </a:ext>
            </a:extLst>
          </p:cNvPr>
          <p:cNvGrpSpPr/>
          <p:nvPr/>
        </p:nvGrpSpPr>
        <p:grpSpPr>
          <a:xfrm>
            <a:off x="4806649" y="2352132"/>
            <a:ext cx="6912509" cy="571286"/>
            <a:chOff x="1013127" y="1841927"/>
            <a:chExt cx="6912509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E86F2B8-AD5E-0F33-9E65-4C285E62D516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오류 처리</a:t>
              </a:r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A0ABCF16-DDAB-A7EF-E15E-4604792B595C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76EA41D-B902-5467-BF4C-1480617BE97F}"/>
              </a:ext>
            </a:extLst>
          </p:cNvPr>
          <p:cNvGrpSpPr/>
          <p:nvPr/>
        </p:nvGrpSpPr>
        <p:grpSpPr>
          <a:xfrm>
            <a:off x="5169429" y="3235346"/>
            <a:ext cx="6465835" cy="469359"/>
            <a:chOff x="3965516" y="2790917"/>
            <a:chExt cx="6465835" cy="4693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8C9245-A751-2799-9B1F-18D95E6D09E4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문제</a:t>
              </a:r>
              <a:r>
                <a:rPr lang="en-US" altLang="ko-KR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–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이유</a:t>
              </a:r>
              <a:r>
                <a:rPr lang="en-US" altLang="ko-KR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–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다음 </a:t>
              </a:r>
              <a:r>
                <a:rPr lang="ko-KR" altLang="en-US" sz="200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행동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”의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구조가 유용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787610E9-2B41-68AE-0F84-4A242EE93A3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3659E6AF-1BE8-54DA-BA86-2D6D4E419AB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9F0C0666-8E35-BE34-1167-7B4E7D071BA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F21EB0D-1E48-E233-1C62-704658037759}"/>
              </a:ext>
            </a:extLst>
          </p:cNvPr>
          <p:cNvSpPr txBox="1"/>
          <p:nvPr/>
        </p:nvSpPr>
        <p:spPr>
          <a:xfrm>
            <a:off x="5570895" y="3808911"/>
            <a:ext cx="4768125" cy="86177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Lo-Fi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문구 선호와 의미 </a:t>
            </a:r>
            <a:r>
              <a:rPr lang="ko-KR" altLang="en-US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전달까지만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확인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Mid-Fi →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실제 성능 평가 진행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51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3E7C6-96BF-4F4D-71AE-6B72363F1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8F3385B-30DD-C6AE-3226-79F0C4D5C7DE}"/>
              </a:ext>
            </a:extLst>
          </p:cNvPr>
          <p:cNvSpPr txBox="1"/>
          <p:nvPr/>
        </p:nvSpPr>
        <p:spPr>
          <a:xfrm>
            <a:off x="778495" y="673792"/>
            <a:ext cx="36643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Low-Fi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프로토타이밍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실전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4B36D4-312D-8ECF-702F-64F50DEFF5A6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A166823-283F-AA08-F256-E36547AABF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767917B-F198-F604-4B92-DCEE29E393E6}"/>
              </a:ext>
            </a:extLst>
          </p:cNvPr>
          <p:cNvSpPr txBox="1"/>
          <p:nvPr/>
        </p:nvSpPr>
        <p:spPr>
          <a:xfrm>
            <a:off x="1134095" y="1593928"/>
            <a:ext cx="235673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즉시 반영할 개선안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938AEE4F-6566-BA0E-80AD-E7FFCF6D86BF}"/>
              </a:ext>
            </a:extLst>
          </p:cNvPr>
          <p:cNvSpPr/>
          <p:nvPr/>
        </p:nvSpPr>
        <p:spPr>
          <a:xfrm>
            <a:off x="1134095" y="2348179"/>
            <a:ext cx="7621978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업로드 버튼 라벨은 “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서류 </a:t>
            </a:r>
            <a:r>
              <a:rPr lang="ko-KR" altLang="en-US" sz="2000" dirty="0" err="1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올리기</a:t>
            </a:r>
            <a:r>
              <a:rPr lang="ko-KR" altLang="en-US" sz="2000" spc="-7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”로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고정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DAC36B9-137C-F334-5510-D6B3F8D351C6}"/>
              </a:ext>
            </a:extLst>
          </p:cNvPr>
          <p:cNvSpPr/>
          <p:nvPr/>
        </p:nvSpPr>
        <p:spPr>
          <a:xfrm>
            <a:off x="1134095" y="2972519"/>
            <a:ext cx="7621978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세 줄 요건은 버튼 위에 두고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보조 설명은 버튼 아래에 배치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412DEA8D-E93A-7557-5242-FFF724B48C64}"/>
              </a:ext>
            </a:extLst>
          </p:cNvPr>
          <p:cNvSpPr/>
          <p:nvPr/>
        </p:nvSpPr>
        <p:spPr>
          <a:xfrm>
            <a:off x="1134095" y="3596859"/>
            <a:ext cx="7621978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미리보기 화면은 </a:t>
            </a: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화면 </a:t>
            </a: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행동 원칙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을 지켜 제출만 유지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B579FDE-DC14-A4F1-3788-23F32712310B}"/>
              </a:ext>
            </a:extLst>
          </p:cNvPr>
          <p:cNvSpPr/>
          <p:nvPr/>
        </p:nvSpPr>
        <p:spPr>
          <a:xfrm>
            <a:off x="1134095" y="4221199"/>
            <a:ext cx="7621978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오류 카드는 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문제</a:t>
            </a: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–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이유</a:t>
            </a: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–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다음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행동의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3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행 규격으로 통일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F50F806-DC1F-73BB-470A-A1D762B65E17}"/>
              </a:ext>
            </a:extLst>
          </p:cNvPr>
          <p:cNvSpPr/>
          <p:nvPr/>
        </p:nvSpPr>
        <p:spPr>
          <a:xfrm>
            <a:off x="1134095" y="4847166"/>
            <a:ext cx="7621978" cy="75007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중복 업로드 상황은 조용히 덮어쓰지 말고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[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기존 파일 보기</a:t>
            </a: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], [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교체 업로드</a:t>
            </a: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]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처럼 선택 명시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207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5E64D-FCB6-AE17-1C76-DD18CA768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F45147A-2897-61CC-CEB4-DFDA67C729BA}"/>
              </a:ext>
            </a:extLst>
          </p:cNvPr>
          <p:cNvSpPr txBox="1"/>
          <p:nvPr/>
        </p:nvSpPr>
        <p:spPr>
          <a:xfrm>
            <a:off x="778495" y="673792"/>
            <a:ext cx="36643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Low-Fi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프로토타이밍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실전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17349-5495-8E9F-591A-C8CC99AFF1A0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C7E93D-8F8B-12A2-E957-85B959BEAC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2DE197B-314F-48BA-0294-98EC5DAF3EC6}"/>
              </a:ext>
            </a:extLst>
          </p:cNvPr>
          <p:cNvSpPr txBox="1"/>
          <p:nvPr/>
        </p:nvSpPr>
        <p:spPr>
          <a:xfrm>
            <a:off x="1134095" y="1593928"/>
            <a:ext cx="310937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Lo-Fi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와 다음 단계의 경계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5606BA-65BA-22FC-5CAC-1585BBB86DED}"/>
              </a:ext>
            </a:extLst>
          </p:cNvPr>
          <p:cNvSpPr txBox="1"/>
          <p:nvPr/>
        </p:nvSpPr>
        <p:spPr>
          <a:xfrm flipH="1">
            <a:off x="2206254" y="5097185"/>
            <a:ext cx="7581982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문구의 이해도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정보와 버튼의 효과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흐름과 분기의 인지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오류 메시지 해석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복구 경로 선택 같은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행태적 지표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20BFEFF-40BA-5322-4691-AD6B990469EC}"/>
              </a:ext>
            </a:extLst>
          </p:cNvPr>
          <p:cNvGrpSpPr/>
          <p:nvPr/>
        </p:nvGrpSpPr>
        <p:grpSpPr>
          <a:xfrm>
            <a:off x="7477972" y="2209454"/>
            <a:ext cx="3922084" cy="463460"/>
            <a:chOff x="3965516" y="2790917"/>
            <a:chExt cx="3922084" cy="4634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0FC682-D577-3212-E8CB-18B6DF9D6FC4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성능 평가는 종이로 확인 불가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649C1EED-7442-CB3F-FB29-E5EA397D6CE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16C4F5E9-431B-176D-B8DB-DAC4F1EE113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918B7320-7493-C8E7-FBEC-C64C24A3531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5D92D8C-A3BD-33A1-FE78-DA6E07D43CEE}"/>
              </a:ext>
            </a:extLst>
          </p:cNvPr>
          <p:cNvGrpSpPr/>
          <p:nvPr/>
        </p:nvGrpSpPr>
        <p:grpSpPr>
          <a:xfrm>
            <a:off x="7477972" y="2668250"/>
            <a:ext cx="4374590" cy="463460"/>
            <a:chOff x="3965516" y="2790917"/>
            <a:chExt cx="4374590" cy="4634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B77F01-BF7A-171A-F076-695BED997462}"/>
                </a:ext>
              </a:extLst>
            </p:cNvPr>
            <p:cNvSpPr txBox="1"/>
            <p:nvPr/>
          </p:nvSpPr>
          <p:spPr>
            <a:xfrm>
              <a:off x="4282221" y="2790917"/>
              <a:ext cx="4057885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Mid-Fi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에서 시뮬레이션을 통해 검증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ECBC2742-0102-C363-9369-3DEBDC09841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3" name="원호 12">
                <a:extLst>
                  <a:ext uri="{FF2B5EF4-FFF2-40B4-BE49-F238E27FC236}">
                    <a16:creationId xmlns:a16="http://schemas.microsoft.com/office/drawing/2014/main" id="{627592C6-4478-2297-42A0-796F7667891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69506677-427D-AD13-D845-C4AC6E71687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174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C851B-0EA6-9C61-3457-47838024A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BB17CB7-A21D-3634-ACF7-9D6509633266}"/>
              </a:ext>
            </a:extLst>
          </p:cNvPr>
          <p:cNvSpPr txBox="1"/>
          <p:nvPr/>
        </p:nvSpPr>
        <p:spPr>
          <a:xfrm>
            <a:off x="778495" y="673792"/>
            <a:ext cx="36643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Low-Fi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프로토타이밍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실전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75063-086D-2C61-991A-DE9A2F4C9FC8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98965B2-4D64-3D5D-A1F1-B07EB48158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0453DD7-D931-9D80-5209-FDC93E81D91B}"/>
              </a:ext>
            </a:extLst>
          </p:cNvPr>
          <p:cNvSpPr txBox="1"/>
          <p:nvPr/>
        </p:nvSpPr>
        <p:spPr>
          <a:xfrm>
            <a:off x="1134095" y="1593928"/>
            <a:ext cx="310937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Lo-Fi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와 다음 단계의 경계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AF025D-9902-A5D8-B559-49DE51C1A407}"/>
              </a:ext>
            </a:extLst>
          </p:cNvPr>
          <p:cNvSpPr txBox="1"/>
          <p:nvPr/>
        </p:nvSpPr>
        <p:spPr>
          <a:xfrm>
            <a:off x="8153400" y="2698905"/>
            <a:ext cx="3696929" cy="206389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빠른 시각화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ㅣ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즉시 테스트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ㅣ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즉시 수정의 리듬</a:t>
            </a:r>
            <a:endParaRPr lang="ko-KR" altLang="en-US" sz="16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AECE3A4-D1BD-FF62-A9D5-785C82AABE27}"/>
              </a:ext>
            </a:extLst>
          </p:cNvPr>
          <p:cNvGrpSpPr/>
          <p:nvPr/>
        </p:nvGrpSpPr>
        <p:grpSpPr>
          <a:xfrm>
            <a:off x="725373" y="2800143"/>
            <a:ext cx="2077940" cy="2077940"/>
            <a:chOff x="725373" y="2800143"/>
            <a:chExt cx="2077940" cy="2077940"/>
          </a:xfrm>
        </p:grpSpPr>
        <p:sp>
          <p:nvSpPr>
            <p:cNvPr id="26" name="사각형: 잘린 대각선 방향 모서리 25">
              <a:extLst>
                <a:ext uri="{FF2B5EF4-FFF2-40B4-BE49-F238E27FC236}">
                  <a16:creationId xmlns:a16="http://schemas.microsoft.com/office/drawing/2014/main" id="{2BCDDC08-EC00-4046-AA24-3635313F72F2}"/>
                </a:ext>
              </a:extLst>
            </p:cNvPr>
            <p:cNvSpPr/>
            <p:nvPr/>
          </p:nvSpPr>
          <p:spPr>
            <a:xfrm>
              <a:off x="725373" y="2800143"/>
              <a:ext cx="2077940" cy="2077940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3821A557-945D-FF90-7BE3-AB3768B270E0}"/>
                </a:ext>
              </a:extLst>
            </p:cNvPr>
            <p:cNvSpPr/>
            <p:nvPr/>
          </p:nvSpPr>
          <p:spPr>
            <a:xfrm>
              <a:off x="855865" y="2930635"/>
              <a:ext cx="1816956" cy="181695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798C6F-03B4-FC29-9756-52CFB5EC348A}"/>
                </a:ext>
              </a:extLst>
            </p:cNvPr>
            <p:cNvSpPr txBox="1"/>
            <p:nvPr/>
          </p:nvSpPr>
          <p:spPr>
            <a:xfrm>
              <a:off x="778495" y="3360200"/>
              <a:ext cx="1894327" cy="97257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600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Low-Fi</a:t>
              </a:r>
              <a:r>
                <a:rPr kumimoji="0" lang="ko-KR" altLang="en-US" sz="2600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의 </a:t>
              </a:r>
              <a:br>
                <a:rPr kumimoji="0" lang="en-US" altLang="ko-KR" sz="2600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</a:br>
              <a:r>
                <a:rPr kumimoji="0" lang="ko-KR" altLang="en-US" sz="2600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가치</a:t>
              </a:r>
              <a:endParaRPr kumimoji="0" lang="en-US" altLang="ko-KR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에어" pitchFamily="2" charset="-127"/>
                <a:ea typeface="카페24 아네모네에어" pitchFamily="2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13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15DD57-3395-AB4F-37BA-B2C00E400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7ADFB3-9C11-B6C8-C67A-69A8F6AA939F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C36F49-E1FB-65DA-C1CE-F90F55040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F48AE-5D58-89E6-5AF3-8EA9C719E0AE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정책을 서비스 경험으로 설계하는 방법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9F8A92E-5C5B-7CE0-94B3-BBA87A7B9375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E0F0D3A3-0EC3-D600-B1AD-211417FB8F8F}"/>
              </a:ext>
            </a:extLst>
          </p:cNvPr>
          <p:cNvGrpSpPr/>
          <p:nvPr/>
        </p:nvGrpSpPr>
        <p:grpSpPr>
          <a:xfrm>
            <a:off x="3276298" y="3972695"/>
            <a:ext cx="6027029" cy="463460"/>
            <a:chOff x="3965516" y="2790917"/>
            <a:chExt cx="6027029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59635A-73D8-9E6C-61E3-5B090C31C98C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서비스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블루프린트로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전체 정렬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E6A20BB-AAF0-8BE5-4490-9C40259CC1A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B063D8AB-7B5B-79C9-95F8-C7CED26FD7A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E92DE7B2-084D-9797-5658-29A93F84F49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F8B3B32-C797-9610-AACD-B8C2165FCED6}"/>
              </a:ext>
            </a:extLst>
          </p:cNvPr>
          <p:cNvGrpSpPr/>
          <p:nvPr/>
        </p:nvGrpSpPr>
        <p:grpSpPr>
          <a:xfrm>
            <a:off x="3276298" y="4487618"/>
            <a:ext cx="6027029" cy="463460"/>
            <a:chOff x="3965516" y="2790917"/>
            <a:chExt cx="6027029" cy="4634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53348B-208E-76B9-0DA8-920BBA98C533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Low-Fi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프로토타이핑으로 핵심 가설 검증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EC98B834-5F51-451E-5082-652476B0DC7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id="{B9CD8ACF-EDF3-D51E-FDB9-213865792C2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7E8C8980-EAC8-1C60-E075-4405ADD0B20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20D072E-F494-4510-A92C-C9764BF56B24}"/>
              </a:ext>
            </a:extLst>
          </p:cNvPr>
          <p:cNvGrpSpPr/>
          <p:nvPr/>
        </p:nvGrpSpPr>
        <p:grpSpPr>
          <a:xfrm>
            <a:off x="3276298" y="5019574"/>
            <a:ext cx="6027029" cy="463460"/>
            <a:chOff x="3965516" y="2790917"/>
            <a:chExt cx="6027029" cy="4634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003F88-3731-DFA0-86E9-0520C947DD3F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핵심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학습의 속도</a:t>
              </a: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B7782B3-9FFB-1678-DEEA-FF6D163A676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1" name="원호 30">
                <a:extLst>
                  <a:ext uri="{FF2B5EF4-FFF2-40B4-BE49-F238E27FC236}">
                    <a16:creationId xmlns:a16="http://schemas.microsoft.com/office/drawing/2014/main" id="{A91667DD-297A-229C-9681-444253B6C08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DE1554A3-BD64-EBCD-F949-03E7CDB3087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1050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C606F-A3D4-7D81-CEC6-4A9F1A10E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62F2BCA-1477-7FFA-2CC6-DA067F8507F4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8C0CAE41-E83B-50EF-BD1F-652C09A8C4E9}"/>
              </a:ext>
            </a:extLst>
          </p:cNvPr>
          <p:cNvCxnSpPr>
            <a:cxnSpLocks/>
          </p:cNvCxnSpPr>
          <p:nvPr/>
        </p:nvCxnSpPr>
        <p:spPr>
          <a:xfrm>
            <a:off x="954857" y="0"/>
            <a:ext cx="2889403" cy="2889403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사각형: 잘린 한쪽 모서리 41">
            <a:extLst>
              <a:ext uri="{FF2B5EF4-FFF2-40B4-BE49-F238E27FC236}">
                <a16:creationId xmlns:a16="http://schemas.microsoft.com/office/drawing/2014/main" id="{89924406-804F-3AC7-06E5-3CA6AF0BB2EA}"/>
              </a:ext>
            </a:extLst>
          </p:cNvPr>
          <p:cNvSpPr/>
          <p:nvPr/>
        </p:nvSpPr>
        <p:spPr>
          <a:xfrm flipH="1" flipV="1">
            <a:off x="3844260" y="2899055"/>
            <a:ext cx="8347740" cy="1642840"/>
          </a:xfrm>
          <a:prstGeom prst="snip1Rect">
            <a:avLst>
              <a:gd name="adj" fmla="val 37614"/>
            </a:avLst>
          </a:prstGeom>
          <a:solidFill>
            <a:schemeClr val="bg1"/>
          </a:solidFill>
          <a:ln w="6350">
            <a:solidFill>
              <a:srgbClr val="C2CAED"/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AC46CF7-C38E-F32A-6D3C-2816BE5383C5}"/>
              </a:ext>
            </a:extLst>
          </p:cNvPr>
          <p:cNvGrpSpPr/>
          <p:nvPr/>
        </p:nvGrpSpPr>
        <p:grpSpPr>
          <a:xfrm>
            <a:off x="3483609" y="2529706"/>
            <a:ext cx="2698909" cy="400110"/>
            <a:chOff x="1033461" y="3920649"/>
            <a:chExt cx="2698909" cy="400110"/>
          </a:xfrm>
        </p:grpSpPr>
        <p:sp>
          <p:nvSpPr>
            <p:cNvPr id="44" name="평행 사변형 43">
              <a:extLst>
                <a:ext uri="{FF2B5EF4-FFF2-40B4-BE49-F238E27FC236}">
                  <a16:creationId xmlns:a16="http://schemas.microsoft.com/office/drawing/2014/main" id="{A4576C99-78A0-D2F3-1687-33240C921C41}"/>
                </a:ext>
              </a:extLst>
            </p:cNvPr>
            <p:cNvSpPr/>
            <p:nvPr/>
          </p:nvSpPr>
          <p:spPr>
            <a:xfrm flipH="1">
              <a:off x="1033461" y="3925253"/>
              <a:ext cx="2698909" cy="365760"/>
            </a:xfrm>
            <a:prstGeom prst="parallelogram">
              <a:avLst>
                <a:gd name="adj" fmla="val 9921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48F664-2F2E-11D3-DFBB-C25C84CB1542}"/>
                </a:ext>
              </a:extLst>
            </p:cNvPr>
            <p:cNvSpPr txBox="1"/>
            <p:nvPr/>
          </p:nvSpPr>
          <p:spPr>
            <a:xfrm>
              <a:off x="1569049" y="3920649"/>
              <a:ext cx="169629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00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다음 시간 안내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7EF3F01-3B4F-BC6C-4974-46B55A97B20D}"/>
              </a:ext>
            </a:extLst>
          </p:cNvPr>
          <p:cNvSpPr txBox="1"/>
          <p:nvPr/>
        </p:nvSpPr>
        <p:spPr>
          <a:xfrm>
            <a:off x="4654443" y="3342979"/>
            <a:ext cx="694873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/>
            <a:r>
              <a:rPr lang="en-US" altLang="ko-KR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  <a:t>Co-design</a:t>
            </a:r>
            <a:r>
              <a:rPr lang="ko-KR" altLang="en-US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  <a:t>과 시민 참여 중심 정책 설계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07DF8FFD-1CFF-3C6D-398E-A471BDDFE82F}"/>
              </a:ext>
            </a:extLst>
          </p:cNvPr>
          <p:cNvCxnSpPr>
            <a:cxnSpLocks/>
          </p:cNvCxnSpPr>
          <p:nvPr/>
        </p:nvCxnSpPr>
        <p:spPr>
          <a:xfrm>
            <a:off x="4466238" y="4541895"/>
            <a:ext cx="2316105" cy="2316105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CF12642D-369F-711F-6745-F674A8DD171C}"/>
              </a:ext>
            </a:extLst>
          </p:cNvPr>
          <p:cNvGrpSpPr/>
          <p:nvPr/>
        </p:nvGrpSpPr>
        <p:grpSpPr>
          <a:xfrm rot="5400000" flipH="1">
            <a:off x="5353050" y="5978845"/>
            <a:ext cx="54768" cy="569116"/>
            <a:chOff x="895351" y="378145"/>
            <a:chExt cx="54768" cy="569116"/>
          </a:xfrm>
        </p:grpSpPr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1133F7C-EB19-4EB1-32ED-AA393DBD0710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9EC117A5-02CA-574C-E373-01E7993AC450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B5ED3E8F-A698-18A6-DDE7-CBC47A91089E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CE6F1DAA-281C-2F7D-F33A-0DB34ED14771}"/>
              </a:ext>
            </a:extLst>
          </p:cNvPr>
          <p:cNvGrpSpPr/>
          <p:nvPr/>
        </p:nvGrpSpPr>
        <p:grpSpPr>
          <a:xfrm>
            <a:off x="7936276" y="5424807"/>
            <a:ext cx="473870" cy="473870"/>
            <a:chOff x="1150573" y="5434333"/>
            <a:chExt cx="473870" cy="473870"/>
          </a:xfrm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BB0FDD4F-E718-F03F-4222-BD9A7AE0A10D}"/>
                </a:ext>
              </a:extLst>
            </p:cNvPr>
            <p:cNvSpPr/>
            <p:nvPr/>
          </p:nvSpPr>
          <p:spPr>
            <a:xfrm>
              <a:off x="115057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4" name="그림 63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7F8A68D-03E2-C33D-208D-49261CF03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71574" y="5480051"/>
              <a:ext cx="441325" cy="387350"/>
            </a:xfrm>
            <a:prstGeom prst="rect">
              <a:avLst/>
            </a:prstGeom>
          </p:spPr>
        </p:pic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C9EA10F1-DBD6-5C2A-865A-9AE53B733588}"/>
              </a:ext>
            </a:extLst>
          </p:cNvPr>
          <p:cNvGrpSpPr/>
          <p:nvPr/>
        </p:nvGrpSpPr>
        <p:grpSpPr>
          <a:xfrm>
            <a:off x="8594096" y="5424807"/>
            <a:ext cx="473870" cy="473870"/>
            <a:chOff x="1808393" y="5434333"/>
            <a:chExt cx="473870" cy="473870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1D031BC7-3297-00C8-3923-81D74F965CEA}"/>
                </a:ext>
              </a:extLst>
            </p:cNvPr>
            <p:cNvSpPr/>
            <p:nvPr/>
          </p:nvSpPr>
          <p:spPr>
            <a:xfrm>
              <a:off x="180839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7" name="그림 66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AA4FD80-4E47-1FDC-7346-31D5B533D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0550" y="5499099"/>
              <a:ext cx="358775" cy="368301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1D350994-055D-9529-729E-F2CF2FD0545C}"/>
              </a:ext>
            </a:extLst>
          </p:cNvPr>
          <p:cNvGrpSpPr/>
          <p:nvPr/>
        </p:nvGrpSpPr>
        <p:grpSpPr>
          <a:xfrm>
            <a:off x="9251916" y="5424807"/>
            <a:ext cx="473870" cy="473870"/>
            <a:chOff x="2466213" y="5434333"/>
            <a:chExt cx="473870" cy="473870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6230B3C0-E300-9F24-6606-5390D5670116}"/>
                </a:ext>
              </a:extLst>
            </p:cNvPr>
            <p:cNvSpPr/>
            <p:nvPr/>
          </p:nvSpPr>
          <p:spPr>
            <a:xfrm>
              <a:off x="246621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0" name="그림 69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BB747F2-B149-3C2B-2DC8-046511CD2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05074" y="5480051"/>
              <a:ext cx="412751" cy="387350"/>
            </a:xfrm>
            <a:prstGeom prst="rect">
              <a:avLst/>
            </a:prstGeom>
          </p:spPr>
        </p:pic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2C4D5713-1BA7-3C21-619B-785CC0421EF0}"/>
              </a:ext>
            </a:extLst>
          </p:cNvPr>
          <p:cNvGrpSpPr/>
          <p:nvPr/>
        </p:nvGrpSpPr>
        <p:grpSpPr>
          <a:xfrm>
            <a:off x="9909736" y="5424807"/>
            <a:ext cx="473870" cy="473870"/>
            <a:chOff x="3124033" y="5434333"/>
            <a:chExt cx="473870" cy="473870"/>
          </a:xfrm>
        </p:grpSpPr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E4AD3708-E8F3-0D0F-253A-C248B55CD70C}"/>
                </a:ext>
              </a:extLst>
            </p:cNvPr>
            <p:cNvSpPr/>
            <p:nvPr/>
          </p:nvSpPr>
          <p:spPr>
            <a:xfrm>
              <a:off x="312403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3" name="그림 72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D14013F-D31E-61FB-ECCA-AE0709854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00400" y="5480051"/>
              <a:ext cx="339725" cy="387350"/>
            </a:xfrm>
            <a:prstGeom prst="rect">
              <a:avLst/>
            </a:prstGeom>
          </p:spPr>
        </p:pic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07F5D830-C2CF-C520-3958-535A4281B4FB}"/>
              </a:ext>
            </a:extLst>
          </p:cNvPr>
          <p:cNvGrpSpPr/>
          <p:nvPr/>
        </p:nvGrpSpPr>
        <p:grpSpPr>
          <a:xfrm>
            <a:off x="10567557" y="5424807"/>
            <a:ext cx="473870" cy="473870"/>
            <a:chOff x="3781854" y="5434333"/>
            <a:chExt cx="473870" cy="473870"/>
          </a:xfrm>
        </p:grpSpPr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14483898-55C4-251D-C48E-45227445D0D0}"/>
                </a:ext>
              </a:extLst>
            </p:cNvPr>
            <p:cNvSpPr/>
            <p:nvPr/>
          </p:nvSpPr>
          <p:spPr>
            <a:xfrm>
              <a:off x="3781854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6" name="그림 75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9EE5D50-D6C2-6524-101A-11D960D2A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63974" y="5480051"/>
              <a:ext cx="390525" cy="387350"/>
            </a:xfrm>
            <a:prstGeom prst="rect">
              <a:avLst/>
            </a:prstGeom>
          </p:spPr>
        </p:pic>
      </p:grp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30CAA625-8CE8-4BDC-53BF-6C238D111AD6}"/>
              </a:ext>
            </a:extLst>
          </p:cNvPr>
          <p:cNvCxnSpPr/>
          <p:nvPr/>
        </p:nvCxnSpPr>
        <p:spPr>
          <a:xfrm flipH="1" flipV="1">
            <a:off x="0" y="53695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FE396D29-2DEB-7ACA-C2DF-12CCC31106B7}"/>
              </a:ext>
            </a:extLst>
          </p:cNvPr>
          <p:cNvCxnSpPr/>
          <p:nvPr/>
        </p:nvCxnSpPr>
        <p:spPr>
          <a:xfrm flipH="1" flipV="1">
            <a:off x="0" y="59410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3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701B8242-491C-155C-6EF8-C747557285C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그림 8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A222B8D-51DE-A3A4-F490-353133B53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BA91AC-071F-2DC0-0DED-1BBB09695CB3}"/>
                </a:ext>
              </a:extLst>
            </p:cNvPr>
            <p:cNvSpPr txBox="1"/>
            <p:nvPr/>
          </p:nvSpPr>
          <p:spPr>
            <a:xfrm>
              <a:off x="804612" y="721417"/>
              <a:ext cx="173797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학습목표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4EEEFF5A-B35F-7F38-7B4B-B178B153EAE3}"/>
                </a:ext>
              </a:extLst>
            </p:cNvPr>
            <p:cNvGrpSpPr/>
            <p:nvPr/>
          </p:nvGrpSpPr>
          <p:grpSpPr>
            <a:xfrm>
              <a:off x="653938" y="569912"/>
              <a:ext cx="313533" cy="313532"/>
              <a:chOff x="730138" y="582612"/>
              <a:chExt cx="313533" cy="313532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F6940DB9-D5D8-9196-91E2-94B6539F4DB0}"/>
                  </a:ext>
                </a:extLst>
              </p:cNvPr>
              <p:cNvSpPr/>
              <p:nvPr/>
            </p:nvSpPr>
            <p:spPr>
              <a:xfrm>
                <a:off x="730138" y="582612"/>
                <a:ext cx="122987" cy="313532"/>
              </a:xfrm>
              <a:prstGeom prst="rect">
                <a:avLst/>
              </a:prstGeom>
              <a:solidFill>
                <a:srgbClr val="0B2EB7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6FCDFF9F-3434-C715-08D8-9433DF99BB13}"/>
                  </a:ext>
                </a:extLst>
              </p:cNvPr>
              <p:cNvSpPr/>
              <p:nvPr/>
            </p:nvSpPr>
            <p:spPr>
              <a:xfrm rot="5400000">
                <a:off x="825411" y="487340"/>
                <a:ext cx="122987" cy="313532"/>
              </a:xfrm>
              <a:prstGeom prst="rect">
                <a:avLst/>
              </a:prstGeom>
              <a:solidFill>
                <a:srgbClr val="1C98E4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" name="사각형: 잘린 한쪽 모서리 1">
              <a:extLst>
                <a:ext uri="{FF2B5EF4-FFF2-40B4-BE49-F238E27FC236}">
                  <a16:creationId xmlns:a16="http://schemas.microsoft.com/office/drawing/2014/main" id="{ADAE29A1-E1ED-F024-4DB8-F2BF306D086D}"/>
                </a:ext>
              </a:extLst>
            </p:cNvPr>
            <p:cNvSpPr/>
            <p:nvPr/>
          </p:nvSpPr>
          <p:spPr>
            <a:xfrm flipH="1" flipV="1">
              <a:off x="838200" y="1886446"/>
              <a:ext cx="1128252" cy="1136154"/>
            </a:xfrm>
            <a:prstGeom prst="snip1Rect">
              <a:avLst>
                <a:gd name="adj" fmla="val 3608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A5C32E-C878-4766-CB81-B89123AA0912}"/>
                </a:ext>
              </a:extLst>
            </p:cNvPr>
            <p:cNvSpPr txBox="1"/>
            <p:nvPr/>
          </p:nvSpPr>
          <p:spPr>
            <a:xfrm>
              <a:off x="1065109" y="2033563"/>
              <a:ext cx="747320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학습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22274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목표</a:t>
              </a: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338DCD1-9DA1-78F2-F7AD-930063FB3AC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78000"/>
              <a:ext cx="983226" cy="983226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BF57634C-FC4F-E8A9-7FF0-8F112A2B5AD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63315"/>
              <a:ext cx="2857500" cy="285750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C63C3247-F80F-8E65-43F1-755DCAF28656}"/>
                </a:ext>
              </a:extLst>
            </p:cNvPr>
            <p:cNvCxnSpPr>
              <a:cxnSpLocks/>
            </p:cNvCxnSpPr>
            <p:nvPr/>
          </p:nvCxnSpPr>
          <p:spPr>
            <a:xfrm>
              <a:off x="10297185" y="0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그림 62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7C0B83A-DB3A-A29A-A58E-BF958844C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692" t="-6400"/>
            <a:stretch>
              <a:fillRect/>
            </a:stretch>
          </p:blipFill>
          <p:spPr>
            <a:xfrm flipH="1">
              <a:off x="512765" y="1512165"/>
              <a:ext cx="696910" cy="687818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4CBB221-F3D3-A69C-A1D7-33B93BBF6229}"/>
              </a:ext>
            </a:extLst>
          </p:cNvPr>
          <p:cNvGrpSpPr/>
          <p:nvPr/>
        </p:nvGrpSpPr>
        <p:grpSpPr>
          <a:xfrm>
            <a:off x="2402275" y="2093964"/>
            <a:ext cx="6341675" cy="444865"/>
            <a:chOff x="2402275" y="2242645"/>
            <a:chExt cx="6341675" cy="4448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B710A8-C676-EC46-AA32-216A4C243199}"/>
                </a:ext>
              </a:extLst>
            </p:cNvPr>
            <p:cNvSpPr txBox="1"/>
            <p:nvPr/>
          </p:nvSpPr>
          <p:spPr>
            <a:xfrm>
              <a:off x="2647950" y="2242645"/>
              <a:ext cx="6096000" cy="4448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왜 정책을 서비스 경험으로 이해해야 하는지를 설명할 수 있다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D0BB7812-A62F-6EB1-2EAC-CC5E7237020A}"/>
                </a:ext>
              </a:extLst>
            </p:cNvPr>
            <p:cNvGrpSpPr/>
            <p:nvPr/>
          </p:nvGrpSpPr>
          <p:grpSpPr>
            <a:xfrm>
              <a:off x="2402275" y="2381964"/>
              <a:ext cx="229006" cy="229006"/>
              <a:chOff x="2345736" y="1936452"/>
              <a:chExt cx="546106" cy="546106"/>
            </a:xfrm>
          </p:grpSpPr>
          <p:sp>
            <p:nvSpPr>
              <p:cNvPr id="41" name="원호 40">
                <a:extLst>
                  <a:ext uri="{FF2B5EF4-FFF2-40B4-BE49-F238E27FC236}">
                    <a16:creationId xmlns:a16="http://schemas.microsoft.com/office/drawing/2014/main" id="{69B263C6-9FCF-AD33-A88A-6CE4DB8C309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AB79D1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C46564BF-9E01-7F0B-FAF5-B8C68563C48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F284581-A377-DA8E-1677-42980DAEB4AB}"/>
              </a:ext>
            </a:extLst>
          </p:cNvPr>
          <p:cNvGrpSpPr/>
          <p:nvPr/>
        </p:nvGrpSpPr>
        <p:grpSpPr>
          <a:xfrm>
            <a:off x="2402275" y="3023310"/>
            <a:ext cx="6341675" cy="824969"/>
            <a:chOff x="2402275" y="3265794"/>
            <a:chExt cx="6341675" cy="82496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CB3F9C-EB04-B628-2F2C-5AEDB28B6141}"/>
                </a:ext>
              </a:extLst>
            </p:cNvPr>
            <p:cNvSpPr txBox="1"/>
            <p:nvPr/>
          </p:nvSpPr>
          <p:spPr>
            <a:xfrm>
              <a:off x="2647950" y="3265794"/>
              <a:ext cx="6096000" cy="824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서비스 </a:t>
              </a:r>
              <a:r>
                <a:rPr lang="ko-KR" altLang="en-US" sz="19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블루프린트를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활용해 정책 여정을 시각화하고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그 과정을 어떻게 개선할 수 있는지 설명할 수 있다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F9898B51-27CC-2090-35D4-8AD26FC346E0}"/>
                </a:ext>
              </a:extLst>
            </p:cNvPr>
            <p:cNvGrpSpPr/>
            <p:nvPr/>
          </p:nvGrpSpPr>
          <p:grpSpPr>
            <a:xfrm>
              <a:off x="2402275" y="3395571"/>
              <a:ext cx="229006" cy="229006"/>
              <a:chOff x="2345736" y="1936452"/>
              <a:chExt cx="546106" cy="546106"/>
            </a:xfrm>
          </p:grpSpPr>
          <p:sp>
            <p:nvSpPr>
              <p:cNvPr id="45" name="원호 44">
                <a:extLst>
                  <a:ext uri="{FF2B5EF4-FFF2-40B4-BE49-F238E27FC236}">
                    <a16:creationId xmlns:a16="http://schemas.microsoft.com/office/drawing/2014/main" id="{5E4A1606-C2F6-36B7-571C-ADD3673056A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AB79D1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A06179D5-E450-4B58-E98B-1A1FCF8BC2D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6EE8697F-77C8-F373-60D9-F1F3A5EE27C7}"/>
              </a:ext>
            </a:extLst>
          </p:cNvPr>
          <p:cNvGrpSpPr/>
          <p:nvPr/>
        </p:nvGrpSpPr>
        <p:grpSpPr>
          <a:xfrm>
            <a:off x="2402275" y="4210561"/>
            <a:ext cx="6341675" cy="824969"/>
            <a:chOff x="2402275" y="4451673"/>
            <a:chExt cx="6341675" cy="82496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94DD80-B274-A00B-753D-E413F81F9FBA}"/>
                </a:ext>
              </a:extLst>
            </p:cNvPr>
            <p:cNvSpPr txBox="1"/>
            <p:nvPr/>
          </p:nvSpPr>
          <p:spPr>
            <a:xfrm>
              <a:off x="2647950" y="4451673"/>
              <a:ext cx="6096000" cy="824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Low-Fi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프로토타이핑을 활용해 정책 시뮬레이션을 수행하는 방법을 실제 사례를 통해 파악할 수 있다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9D3E799E-DCA3-6950-4E14-B3EEFB796829}"/>
                </a:ext>
              </a:extLst>
            </p:cNvPr>
            <p:cNvGrpSpPr/>
            <p:nvPr/>
          </p:nvGrpSpPr>
          <p:grpSpPr>
            <a:xfrm>
              <a:off x="2402275" y="4576671"/>
              <a:ext cx="229006" cy="229006"/>
              <a:chOff x="2345736" y="1936452"/>
              <a:chExt cx="546106" cy="546106"/>
            </a:xfrm>
          </p:grpSpPr>
          <p:sp>
            <p:nvSpPr>
              <p:cNvPr id="48" name="원호 47">
                <a:extLst>
                  <a:ext uri="{FF2B5EF4-FFF2-40B4-BE49-F238E27FC236}">
                    <a16:creationId xmlns:a16="http://schemas.microsoft.com/office/drawing/2014/main" id="{E9D0A924-EAD5-2153-D6C9-5BBA4E641EB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AB79D1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F3C3AD21-3C89-7E9F-9AD4-FCAD00A2E81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AC3E6E07-0FDB-2EC2-8BF4-47ABF4DB3BEC}"/>
              </a:ext>
            </a:extLst>
          </p:cNvPr>
          <p:cNvCxnSpPr>
            <a:cxnSpLocks/>
          </p:cNvCxnSpPr>
          <p:nvPr/>
        </p:nvCxnSpPr>
        <p:spPr>
          <a:xfrm>
            <a:off x="853125" y="1899460"/>
            <a:ext cx="8506775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6C1A276-0691-EE83-60CB-096924D114B8}"/>
              </a:ext>
            </a:extLst>
          </p:cNvPr>
          <p:cNvCxnSpPr>
            <a:cxnSpLocks/>
          </p:cNvCxnSpPr>
          <p:nvPr/>
        </p:nvCxnSpPr>
        <p:spPr>
          <a:xfrm>
            <a:off x="2561039" y="2842169"/>
            <a:ext cx="6798861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F6E2CF56-8059-2BD2-4EA5-31A726AC5BCF}"/>
              </a:ext>
            </a:extLst>
          </p:cNvPr>
          <p:cNvCxnSpPr>
            <a:cxnSpLocks/>
          </p:cNvCxnSpPr>
          <p:nvPr/>
        </p:nvCxnSpPr>
        <p:spPr>
          <a:xfrm>
            <a:off x="2561039" y="4029420"/>
            <a:ext cx="6798861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78FA24AF-3B57-0483-EAC8-55D20C4D269C}"/>
              </a:ext>
            </a:extLst>
          </p:cNvPr>
          <p:cNvCxnSpPr>
            <a:cxnSpLocks/>
          </p:cNvCxnSpPr>
          <p:nvPr/>
        </p:nvCxnSpPr>
        <p:spPr>
          <a:xfrm>
            <a:off x="2561039" y="5216672"/>
            <a:ext cx="6798861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41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AF6271-0FEB-CF85-DB44-9063410137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E36193-6D5B-455C-E174-6699ACBC8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6E105-118A-2935-D94D-579FD91DDF86}"/>
              </a:ext>
            </a:extLst>
          </p:cNvPr>
          <p:cNvSpPr txBox="1"/>
          <p:nvPr/>
        </p:nvSpPr>
        <p:spPr>
          <a:xfrm>
            <a:off x="685065" y="2529890"/>
            <a:ext cx="108218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7000" spc="-470" dirty="0" err="1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블루프린트의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 구조와 요소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C49B05A-532B-905B-183A-2D1C0B1EFE8D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C45FCB1-C4D6-81F2-5C4F-C2F895414D58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977BA96-F4FA-B37B-13D7-12B6769C0CD1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E533642-171D-6AFB-496D-38F59B5774AD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22107A4-F820-3B99-9358-7CE7D3383E31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D7502EDB-5EF8-4F21-13F9-A78145591A7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405D6B2-37AD-8BD3-2674-1C872232B31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05C9C5-80E2-2B7F-D973-CAAE9ABD8375}"/>
              </a:ext>
            </a:extLst>
          </p:cNvPr>
          <p:cNvSpPr txBox="1"/>
          <p:nvPr/>
        </p:nvSpPr>
        <p:spPr>
          <a:xfrm>
            <a:off x="6058220" y="1593371"/>
            <a:ext cx="393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1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FB41B72-34EC-7923-3AB3-BF359F8C3F3D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7B939906-3EB7-9C0C-3643-F5967DA45E96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8D3EF5B-13E3-5A34-473A-7A4A7288A37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39C1673-F14D-3D2A-09BC-606DE135F61B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394A527-B2BA-C27A-9950-280D9AAF82A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469F53A0-9ED9-2355-198B-E4B5A93AE01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7BFC96DB-196C-9E0D-8018-3E9DD4AF6CEB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F0C89E3-A1E3-3BAB-7477-5A71C8649D8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4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10757-6D90-477D-36A1-8C82F78E2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75FCDB1-BC81-63D6-2065-9A6D2E82456C}"/>
              </a:ext>
            </a:extLst>
          </p:cNvPr>
          <p:cNvSpPr txBox="1"/>
          <p:nvPr/>
        </p:nvSpPr>
        <p:spPr>
          <a:xfrm>
            <a:off x="778495" y="673792"/>
            <a:ext cx="43463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구조와 요소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DB8745-466B-8C9B-3E58-F47A90582F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327B5-D76E-2B1C-BB50-60C66A75903A}"/>
              </a:ext>
            </a:extLst>
          </p:cNvPr>
          <p:cNvSpPr txBox="1"/>
          <p:nvPr/>
        </p:nvSpPr>
        <p:spPr>
          <a:xfrm>
            <a:off x="1134095" y="1593928"/>
            <a:ext cx="26542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?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B87DC6F-A362-4E6C-7E73-2FD7790E7436}"/>
              </a:ext>
            </a:extLst>
          </p:cNvPr>
          <p:cNvGrpSpPr/>
          <p:nvPr/>
        </p:nvGrpSpPr>
        <p:grpSpPr>
          <a:xfrm>
            <a:off x="1554408" y="3068638"/>
            <a:ext cx="2820645" cy="2784409"/>
            <a:chOff x="1052881" y="2691960"/>
            <a:chExt cx="2338421" cy="2308380"/>
          </a:xfrm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DDB98DA7-BED0-5529-B3A9-0D34111585A1}"/>
                </a:ext>
              </a:extLst>
            </p:cNvPr>
            <p:cNvSpPr/>
            <p:nvPr/>
          </p:nvSpPr>
          <p:spPr>
            <a:xfrm>
              <a:off x="1067900" y="2691960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B101FE-78AD-A329-66C7-74382B62A5AF}"/>
                </a:ext>
              </a:extLst>
            </p:cNvPr>
            <p:cNvSpPr txBox="1"/>
            <p:nvPr/>
          </p:nvSpPr>
          <p:spPr>
            <a:xfrm>
              <a:off x="1373958" y="4008640"/>
              <a:ext cx="1696272" cy="3380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Service Blueprint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A57713-B3A2-F616-3BEC-557558770755}"/>
                </a:ext>
              </a:extLst>
            </p:cNvPr>
            <p:cNvSpPr txBox="1"/>
            <p:nvPr/>
          </p:nvSpPr>
          <p:spPr>
            <a:xfrm>
              <a:off x="1052881" y="3460492"/>
              <a:ext cx="2338421" cy="5454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서비스 </a:t>
              </a:r>
              <a:r>
                <a:rPr lang="ko-KR" altLang="en-US" sz="3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블루프린트</a:t>
              </a:r>
              <a:endPara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pic>
          <p:nvPicPr>
            <p:cNvPr id="18" name="그림 17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705FF2DB-37A5-3104-155B-DF5441A5E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929600" y="2942586"/>
              <a:ext cx="614408" cy="520158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7261788-C690-EA55-04E1-EDF211DEEC8F}"/>
              </a:ext>
            </a:extLst>
          </p:cNvPr>
          <p:cNvGrpSpPr/>
          <p:nvPr/>
        </p:nvGrpSpPr>
        <p:grpSpPr>
          <a:xfrm>
            <a:off x="7928245" y="2555818"/>
            <a:ext cx="3922084" cy="863570"/>
            <a:chOff x="3965516" y="2790917"/>
            <a:chExt cx="3922084" cy="86357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F29B49-AB18-4D43-A8E4-63AFA2DD3AD8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1984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Lynn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Shostack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 처음 제안한 개념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A51C7B1C-6985-ACA1-963E-C5465C2C971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29AEAC2D-77A2-02BC-CDA3-7E88AF9551E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F8937E75-3F9F-F396-0950-195E856FC0F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D4EE84D2-8873-1C1F-86DE-9B80C91C285D}"/>
              </a:ext>
            </a:extLst>
          </p:cNvPr>
          <p:cNvGrpSpPr/>
          <p:nvPr/>
        </p:nvGrpSpPr>
        <p:grpSpPr>
          <a:xfrm>
            <a:off x="7928245" y="3563870"/>
            <a:ext cx="3922084" cy="1263679"/>
            <a:chOff x="3965516" y="2790917"/>
            <a:chExt cx="3922084" cy="12636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5113FCC-CDE2-46AD-368F-255ABBB09ED3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126367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서비스가 어떻게 이루어지고 있는지를 눈에 보이도록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하나의 지도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로 그려주는 도구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886D1EB7-7D3C-8BD0-E112-CDC4DE3F88A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7" name="원호 26">
                <a:extLst>
                  <a:ext uri="{FF2B5EF4-FFF2-40B4-BE49-F238E27FC236}">
                    <a16:creationId xmlns:a16="http://schemas.microsoft.com/office/drawing/2014/main" id="{07F2E618-CBBB-2D40-923B-F7FECAE81CE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8DA633FA-94CF-77A4-48A5-B2ADDE6A09F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06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F660-3746-1E76-CEC6-1AE2D6BF7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651C66D-4AF6-E337-B16A-8FDEE7D52007}"/>
              </a:ext>
            </a:extLst>
          </p:cNvPr>
          <p:cNvSpPr txBox="1"/>
          <p:nvPr/>
        </p:nvSpPr>
        <p:spPr>
          <a:xfrm>
            <a:off x="778495" y="673792"/>
            <a:ext cx="43463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구조와 요소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22B8A63-F415-4AF9-C633-DFEDB07AF2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BA4861-D5B5-1A58-1A41-4BAC05BE9957}"/>
              </a:ext>
            </a:extLst>
          </p:cNvPr>
          <p:cNvSpPr txBox="1"/>
          <p:nvPr/>
        </p:nvSpPr>
        <p:spPr>
          <a:xfrm>
            <a:off x="1134095" y="1593928"/>
            <a:ext cx="36048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구성 요소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8259E0C-3C36-0661-6B8B-4711B8FC349E}"/>
              </a:ext>
            </a:extLst>
          </p:cNvPr>
          <p:cNvGrpSpPr/>
          <p:nvPr/>
        </p:nvGrpSpPr>
        <p:grpSpPr>
          <a:xfrm>
            <a:off x="1287594" y="2352132"/>
            <a:ext cx="6727261" cy="571286"/>
            <a:chOff x="1013127" y="1841927"/>
            <a:chExt cx="6727261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925A82-2B79-5887-B0E4-906B428036E8}"/>
                </a:ext>
              </a:extLst>
            </p:cNvPr>
            <p:cNvSpPr txBox="1"/>
            <p:nvPr/>
          </p:nvSpPr>
          <p:spPr>
            <a:xfrm>
              <a:off x="1013127" y="1841927"/>
              <a:ext cx="6727261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사용자 행동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(Customer Actions) 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FE201D98-53DD-7477-904A-CB8108C07C67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4063669A-D783-9A2E-E47D-A3DC1BD0B4AB}"/>
              </a:ext>
            </a:extLst>
          </p:cNvPr>
          <p:cNvGrpSpPr/>
          <p:nvPr/>
        </p:nvGrpSpPr>
        <p:grpSpPr>
          <a:xfrm>
            <a:off x="1650374" y="3235346"/>
            <a:ext cx="7105699" cy="463460"/>
            <a:chOff x="3965516" y="2790917"/>
            <a:chExt cx="7105699" cy="4634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AD52A6-9BCA-8206-9015-07EC4BB8A0F6}"/>
                </a:ext>
              </a:extLst>
            </p:cNvPr>
            <p:cNvSpPr txBox="1"/>
            <p:nvPr/>
          </p:nvSpPr>
          <p:spPr>
            <a:xfrm>
              <a:off x="4282222" y="2790917"/>
              <a:ext cx="678899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시민이 실제로 하는 행동이 시간 순서대로 나열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276621B-57EA-4A04-B991-A1B2BDB5404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5C98D583-86EA-AA19-584C-374706A9277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59DCF912-0B85-D97B-9318-6580BADC336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C4C64D0-87A7-3996-6B00-7F86271E8B88}"/>
              </a:ext>
            </a:extLst>
          </p:cNvPr>
          <p:cNvGrpSpPr/>
          <p:nvPr/>
        </p:nvGrpSpPr>
        <p:grpSpPr>
          <a:xfrm>
            <a:off x="1650374" y="5067508"/>
            <a:ext cx="7105699" cy="463460"/>
            <a:chOff x="3965516" y="2790917"/>
            <a:chExt cx="7105699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9E2518-4D15-BE91-00C1-97DC14A4865D}"/>
                </a:ext>
              </a:extLst>
            </p:cNvPr>
            <p:cNvSpPr txBox="1"/>
            <p:nvPr/>
          </p:nvSpPr>
          <p:spPr>
            <a:xfrm>
              <a:off x="4282222" y="2790917"/>
              <a:ext cx="678899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시민이 겪는 여정을 가장 직접적으로 표현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524CF38-ACF2-EA6D-C581-D6E73876F9E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708AA0E3-A31E-11EF-8B4C-25C5BD83907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FDEC1ABD-B04B-0C39-1D14-649964A41C0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04D0204-219D-5B39-9C9A-2E5CAB3826AB}"/>
              </a:ext>
            </a:extLst>
          </p:cNvPr>
          <p:cNvGrpSpPr/>
          <p:nvPr/>
        </p:nvGrpSpPr>
        <p:grpSpPr>
          <a:xfrm>
            <a:off x="2081112" y="3788032"/>
            <a:ext cx="7002563" cy="1187388"/>
            <a:chOff x="1547337" y="4508469"/>
            <a:chExt cx="7002563" cy="11873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55514A-96F9-FC3A-10EA-E317D67927C6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도서관에서 책을 빌릴 경우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책 검색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→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대출 신청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→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 후 반납의 과정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68512D64-FA61-8FA7-B458-9923CBAC8C80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785C8EF2-AC0D-1567-5768-3021C64951EF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A5E3D1DA-14E3-AF49-77AB-2AA955687EF5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56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12636</TotalTime>
  <Words>6444</Words>
  <Application>Microsoft Office PowerPoint</Application>
  <PresentationFormat>와이드스크린</PresentationFormat>
  <Paragraphs>696</Paragraphs>
  <Slides>58</Slides>
  <Notes>54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58</vt:i4>
      </vt:variant>
    </vt:vector>
  </HeadingPairs>
  <TitlesOfParts>
    <vt:vector size="66" baseType="lpstr">
      <vt:lpstr>나눔스퀘어 네오 Bold</vt:lpstr>
      <vt:lpstr>나눔스퀘어 네오 Heavy</vt:lpstr>
      <vt:lpstr>나눔스퀘어 네오 Regular</vt:lpstr>
      <vt:lpstr>맑은 고딕</vt:lpstr>
      <vt:lpstr>카페24 아네모네</vt:lpstr>
      <vt:lpstr>카페24 아네모네에어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윤호 남</dc:creator>
  <cp:lastModifiedBy>USER</cp:lastModifiedBy>
  <cp:revision>2546</cp:revision>
  <dcterms:created xsi:type="dcterms:W3CDTF">2025-08-10T23:59:04Z</dcterms:created>
  <dcterms:modified xsi:type="dcterms:W3CDTF">2025-11-04T01:48:10Z</dcterms:modified>
</cp:coreProperties>
</file>