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72" r:id="rId2"/>
    <p:sldId id="276" r:id="rId3"/>
    <p:sldId id="418" r:id="rId4"/>
    <p:sldId id="557" r:id="rId5"/>
    <p:sldId id="373" r:id="rId6"/>
    <p:sldId id="274" r:id="rId7"/>
    <p:sldId id="258" r:id="rId8"/>
    <p:sldId id="261" r:id="rId9"/>
    <p:sldId id="496" r:id="rId10"/>
    <p:sldId id="497" r:id="rId11"/>
    <p:sldId id="498" r:id="rId12"/>
    <p:sldId id="499" r:id="rId13"/>
    <p:sldId id="500" r:id="rId14"/>
    <p:sldId id="501" r:id="rId15"/>
    <p:sldId id="502" r:id="rId16"/>
    <p:sldId id="488" r:id="rId17"/>
    <p:sldId id="503" r:id="rId18"/>
    <p:sldId id="504" r:id="rId19"/>
    <p:sldId id="505" r:id="rId20"/>
    <p:sldId id="506" r:id="rId21"/>
    <p:sldId id="507" r:id="rId22"/>
    <p:sldId id="508" r:id="rId23"/>
    <p:sldId id="509" r:id="rId24"/>
    <p:sldId id="510" r:id="rId25"/>
    <p:sldId id="511" r:id="rId26"/>
    <p:sldId id="512" r:id="rId27"/>
    <p:sldId id="489" r:id="rId28"/>
    <p:sldId id="513" r:id="rId29"/>
    <p:sldId id="514" r:id="rId30"/>
    <p:sldId id="515" r:id="rId31"/>
    <p:sldId id="516" r:id="rId32"/>
    <p:sldId id="518" r:id="rId33"/>
    <p:sldId id="517" r:id="rId34"/>
    <p:sldId id="520" r:id="rId35"/>
    <p:sldId id="521" r:id="rId36"/>
    <p:sldId id="519" r:id="rId37"/>
    <p:sldId id="490" r:id="rId38"/>
    <p:sldId id="522" r:id="rId39"/>
    <p:sldId id="523" r:id="rId40"/>
    <p:sldId id="524" r:id="rId41"/>
    <p:sldId id="525" r:id="rId42"/>
    <p:sldId id="526" r:id="rId43"/>
    <p:sldId id="527" r:id="rId44"/>
    <p:sldId id="528" r:id="rId45"/>
    <p:sldId id="529" r:id="rId46"/>
    <p:sldId id="530" r:id="rId47"/>
    <p:sldId id="531" r:id="rId48"/>
    <p:sldId id="493" r:id="rId49"/>
    <p:sldId id="532" r:id="rId50"/>
    <p:sldId id="533" r:id="rId51"/>
    <p:sldId id="534" r:id="rId52"/>
    <p:sldId id="536" r:id="rId53"/>
    <p:sldId id="537" r:id="rId54"/>
    <p:sldId id="538" r:id="rId55"/>
    <p:sldId id="535" r:id="rId56"/>
    <p:sldId id="539" r:id="rId57"/>
    <p:sldId id="540" r:id="rId58"/>
    <p:sldId id="541" r:id="rId59"/>
    <p:sldId id="542" r:id="rId60"/>
    <p:sldId id="543" r:id="rId61"/>
    <p:sldId id="491" r:id="rId62"/>
    <p:sldId id="492" r:id="rId63"/>
    <p:sldId id="544" r:id="rId64"/>
    <p:sldId id="545" r:id="rId65"/>
    <p:sldId id="547" r:id="rId66"/>
    <p:sldId id="546" r:id="rId67"/>
    <p:sldId id="548" r:id="rId68"/>
    <p:sldId id="549" r:id="rId69"/>
    <p:sldId id="550" r:id="rId70"/>
    <p:sldId id="494" r:id="rId71"/>
    <p:sldId id="551" r:id="rId72"/>
    <p:sldId id="495" r:id="rId73"/>
    <p:sldId id="552" r:id="rId74"/>
    <p:sldId id="553" r:id="rId75"/>
    <p:sldId id="554" r:id="rId76"/>
    <p:sldId id="555" r:id="rId77"/>
    <p:sldId id="556" r:id="rId78"/>
    <p:sldId id="298" r:id="rId79"/>
    <p:sldId id="404" r:id="rId8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37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EB7"/>
    <a:srgbClr val="C2CAED"/>
    <a:srgbClr val="05186B"/>
    <a:srgbClr val="072087"/>
    <a:srgbClr val="9A5CC8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84" autoAdjust="0"/>
    <p:restoredTop sz="65046" autoAdjust="0"/>
  </p:normalViewPr>
  <p:slideViewPr>
    <p:cSldViewPr snapToGrid="0">
      <p:cViewPr varScale="1">
        <p:scale>
          <a:sx n="41" d="100"/>
          <a:sy n="41" d="100"/>
        </p:scale>
        <p:origin x="78" y="528"/>
      </p:cViewPr>
      <p:guideLst>
        <p:guide orient="horz" pos="1933"/>
        <p:guide pos="5722"/>
        <p:guide pos="597"/>
        <p:guide orient="horz" pos="37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37E4C-49FD-2883-1008-CEB19B9CC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09FCC4F-571B-DBF3-6C13-F4A513F0F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8A6BA57-546A-E169-09DD-51B2D7453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가전제품을 살 때 무심코 확인하는 에너지효율등급 라벨이나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식당 입구에 붙어있는 위생등급 인증 마크가 대표적이죠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작은 정보 하나가 강제적인 규제 없이도 우리의 합리적인 선택을 유도합니다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508D99F-5949-3AAD-561B-F038A7FBF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6307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4E7F1-72B8-CC8E-B737-4D617DB06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35F9476-751F-21EA-E78E-0CB4FD836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8993C71-F507-502C-3FBD-4C3D79388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성공적인 한국 사례를 심층적으로 분석해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코로나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팬데믹 초기의 마스크 착용 캠페인입니다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당시의 사회적 혼란을 기억하실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바이러스에 대한 공포는 극심했지만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마스크 공급은 절대적으로 부족했습니다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공적 마스크 제도를 시행했지만 역부족이었고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그렇다고 마스크 착용을 법으로 강제할 명분이나 수단도 마땅치 않았습니다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물리적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법적 수단이 제한된 위기 상황에서 정부가 선택한 가장 효과적인 카드가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45E8688-804D-CA32-DCC2-D45BDFE81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5887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B9286-3117-ABEB-998B-65F08CA43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1F0641-B347-868C-B5E5-BD3FCE7B1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20EFD96-0958-9DCB-706B-35193E9D9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마스크가 답이다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덕분에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챌린지와 같은 캠페인은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단순하고 명확한 메시지를 통해 사회적 규범을 형성했습니다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동시에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질병관리청은 올바른 마스크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착용법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코스크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턱스크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왜 위험한지를 과학적 근거를 들어 반복적으로 교육했습니다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BB6D193-2108-3756-3D6A-7F35BCF20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167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5947C-9E93-26AB-68CF-C7AE532FA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370B82-B3A6-17EC-29A7-2490A31C6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59E8ED2-D69B-AC17-79E7-4890A3D63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캠페인이 성공할 수 있었던 핵심 요인은 두 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메신저에 대한 압도적인 신뢰가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질병관리청은 매일의 브리핑을 통해 정치적 수사가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오직 데이터와 사실에 기반한 정보를 전달하며 국민적 신뢰를 얻었습니다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메시지의 과학적 일관성입니다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외부의 정치적 논란이나 확인되지 않은 정보에 흔들리지 않고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방역 당국이 일관된 목소리를 냄으로써 정보의 권위를 확보할 수 있었죠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한국의 마스크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착용률은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세계 최고 수준에 도달하며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방역의 상징적인 성공 요인이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542D66-638D-91B9-16D3-30D7BB0D7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9449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31E0E-1534-F997-A85C-E0E5A7749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E4FB2D7-F32B-B944-E9D5-B340B1CF2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8F650CA-F8C3-7A2C-EB35-E19FA6493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물론 정보 수단 역시 만능은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뚜렷한 한계가 존재하죠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대표적으로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정보 과부하와 피로감의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너무 많은 정보가 쏟아지면 사람들은 중요한 정보와 그렇지 않은 정보를 구분하지 못하고 무감각해지기 시작합니다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지금은 정부가 정보의 유일한 공급자가 아닌 시대입니다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신뢰할 수 없는 출처의 가짜뉴스와의 치열한 경쟁에서 이겨야만 정보 수단은 비로소 힘을 발휘할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정부의 정보가 다양한 출처의 음모론과 동등하게 경쟁해야 하는 것이 오늘날 정책 환경의 현실인 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8AAD90-1766-847A-03F4-EE0F182B3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0284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340B-A907-085D-C1C1-346C2815D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97C5E27-4A43-4CEF-AD22-A8BFE64D8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29CCCBE-74D2-9C92-C86B-EF8190712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정책수단은 권위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(Authority)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7778B7-638B-9993-4822-13A0EFF3C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3688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D76A9-F551-CD77-5109-29A1867E0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1CC579-9757-3E21-6D3E-C2F2BADF3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41938F7-ECB1-A215-9931-CD06782CF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사회학자 막스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베버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(Max Weber)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정의한 국가의 본질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정당한 물리적 강제력의 독점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가장 가까운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정부만이 법과 제도를 통해 국민의 행동을 직접적으로 명령하거나 금지할 수 있는 합법적 권한을 사용하는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전통적이면서도 강력한 정책수단이라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A2CE8C6-2F1B-AD68-11BD-115FC5302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0893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7E02C-0A1C-5334-D770-BC91D86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98B88B4-7076-4E30-B2FC-EA55E2288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9E74021-7BA6-4B6F-4814-D56B119CD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구체적인 도구들을 살펴보면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일상과 매우 밀접하게 연결되어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운전을 하기 위해 반드시 필요한 운전면허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식당을 열기 위한 영업 허가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의사가 되기 위한 의사면허 등이 대표적입니다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특정 자격이나 조건을 갖춘 사람에게만 특정 활동을 허용하는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9CBD8FB-39DB-AE4A-B020-1DF288264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9429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73182-F8B6-7A2B-0004-64664B45A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3640711-C750-5B68-1CDE-35A196990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C5FF740-80AC-EFA1-F132-D1E541DB8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특정 기준을 설정하고 이를 위반할 경우 처벌하는 각종 규제나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감염병 확산 시 내리는 집합금지 명령처럼 특정 행동을 강제하거나 금지하는 방식도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권위 수단은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사회의 기본 질서를 유지하고 공공의 안전을 확보하는 데 필수적인 역할을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한국의 복잡한 사례로 부동산 규제의 역사를 심층적으로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5E1C3C5-C2EA-785A-2C0B-E8EF453103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8454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BCB49-9DE6-D613-0252-7DB79CD96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55DE33E-6484-D972-3B16-3A878E2EEF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AFCB65-CFE1-0A48-33B1-EC6D29B92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한국의 복잡한 사례로 부동산 규제의 역사를 심층적으로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정부는 부동산 가격 안정을 목표로 수십 차례에 걸쳐 강력한 권위 수단을 동원했습니다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다양한 정책 수단을 가계의 대출 총량을 직접 통제했습니다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소득이 얼마면 집값의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까지만 대출이 가능하다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식의 직접적인 명령이었죠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27B055-1294-685A-DCA9-A50F9A03C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3635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본격적으로 정책수단의 세계로 들어가겠습니다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4D777-E0B6-23ED-108F-647DA1DD1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1754F9B-A25D-C5FA-6ECB-AB4E5D182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E41094-C20A-7174-BEC5-F1374F19B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분양권 전매제한을 통해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단기 투기 수요를 억제하고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투기과열지구 및 조정대상지역을 지정하여 청약 자격을 까다롭게 만들거나 다주택자에 대한 양도소득세를 중과하는 등 시장의 거의 모든 영역에 개입했습니다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6B05C31-8E13-D6A0-050F-0A69C9120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3368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6E3B1-22DF-95AB-93CD-2BC8F4AE1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7AF1CD1-7EF1-D274-D88E-BB3EECB760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0C301A1-4FF4-EF93-DCE5-E6204F2AD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효과는 어땠을까요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단기적으로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특정 지역의 거래를 위축시키는 효과는 있었지만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 전체를 안정시키는 데는 한계를 보였습니다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50F0A36-37FF-06FC-1125-AA1D34821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1658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E4D1E-52BD-2245-6E6C-374584740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B68CCCE-97D2-214E-6CD1-4D3EB4DC5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87AA110-07A4-AC19-3B84-E1A268473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대표적인 부작용은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풍선효과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(Balloon Effect)'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규제가 심한 강남을 누르자 비규제지역의 집값이 급등하고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 전체를 규제하자 인접한 지역의 집값이 폭등하는 현상이 나타났죠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규제라는 압력을 피해 자금이 다른 곳으로 이동한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1568BC-82AB-FEC8-EEDB-45EFF4F17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019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7568F-4B36-3069-CA1C-CF3DA3662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AFD4D43-0DEB-E161-E9CA-9CAC7CA79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14F08B5-628D-F5E8-3B48-FB09372E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뿐만 아니라 정교한 규제 회피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(Regulation Evasion)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현상도 나타났습니다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개인에 대한 대출이 막히자 법인을 설립해 주택을 매수하거나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전세를 끼고 최소한의 자기자본으로 주택을 매입하는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갭투자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성행했습니다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 참여자들은 복잡한 규제의 빈틈을 끊임없이 찾아낸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6EDAD7-FE03-F910-A452-190DDC478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8494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4DDD2-98DF-913B-021A-BE4ECE421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D6C4CE9-39C1-DBA2-5126-5FEBEAA80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11406F0-627E-E9A5-6CD9-245C5FAD8F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권위 수단이 가진 본질적인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딜레마입니다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권위는 가장 빠르고 강력한 효과를 낼 수 있는 도구이지만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그만큼 시장의 반발과 우회하려는 유인이 강하게 작용합니다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2F4A90-1A96-06E4-D177-DF2909946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1228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FD3E9-88C5-CA44-9A4E-BA98C8A0F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F27EB7E-C557-BEB5-38F0-E0A915F80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148936C-3C20-0427-DB12-81C9BD7DB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권위 수단이 성공하기 위해서는 세 가지 전제 조건이 필수적입니다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규제의 내용이 명확해야 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(Clarity),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정권이나 여론에 흔들리지 않는 일관성을 가져야 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(Consistency),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사람에게 예외 없이 공정하게 집행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(Fair Enforcement)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되어야만 국민적 수용성을 얻고 정책의 실효성을 담보할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E4A7860-CF1D-A62F-C967-F006D357A4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16666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B3CDE-E023-DD5D-0221-152FBE101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AD190AF-EDD5-8C99-DD4B-D88F5A554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6314B9E-010F-3856-CD40-3646146F6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정책수단은 재정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(Treasure)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B0F8F6-CF41-79D1-C9C2-139FEB828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325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0873C-35D8-E4AE-20ED-D73C26750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099B563-1AB0-3A01-19A3-D216432E0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0B6360E-ED4F-D190-B3DF-6DC978568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정부가 가진 재정 자원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활용하여 시민과 기업의 행동을 원하는 방향으로 유도하는 방법입니다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강제적인 규제와 달리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사람들의 경제적 계산에 직접 영향을 주어 스스로 합리적인 선택을 하도록 만드는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행동경제학적 원리에 기반한 세련된 도구이죠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B83DF7A-0F34-3CEC-04B4-69F25344F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1905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14384-1CD1-87C3-750C-54B88B581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6D548EB-11F4-03D7-7C3A-9F866108F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7BA1A43-6D55-3156-444B-08EE45CA7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재정 수단은 그 기능에 따라 크게 두 가지 방식으로 구분할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특정 행동을 장려하기 위해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정부가 재정적 혜택을 제공하는 긍정적 인센티브입니다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대표적인 것이 보조금으로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현금을 직접 지원하거나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세금을 깎아주거나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재화나 서비스만 구매할 수 있는 이용권을 지급하는 방식이 여기에 속합니다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71D31B-8928-B9ED-4D69-E7EE0AC12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32361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165B0-128B-F121-A2AE-A854DA022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C5DFB6B-BD2B-392B-D13B-86AD91103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EA23E16-25A2-3828-9E81-757DC982B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바람직하지 않은 행동에 경제적 비용을 부과하여 그 행동을 줄이도록 유도하는 부정적 인센티브입니다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담배나 술에 높은 세금을 매겨 소비를 억제하는 과세가 대표적인 예이며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환경오염을 유발하는 행위에 탄소세와 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교정세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부과하여 사회적 비용을 당사자가 직접 부담하게 만들기도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외에도 정부가 특정 친환경 제품을 대량으로 구매하여 초기 시장을 형성해주거나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중소기업을 위해 대출을 보증해주는 것 역시 중요한 재정 수단입니다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4F46C0-3A88-8C15-78E0-B16971BCF9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1617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92AAD-FCFD-3BFC-B023-DF4805592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5C57C0-83B0-88E5-BEB9-8BEA33167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8CB49D-28BC-0B08-E1FE-3579654C3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정책 설계자라고 상상해보세요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미세먼지 문제를 해결해야 한다고 합시다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하시겠습니까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경유차를 금지할까요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전기차에 보조금을 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시민들에게 마스크 착용을 홍보할까요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아니면 공기청정기를 직접 나눠줄까요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선택지들이 바로 정책수단입니다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A1537E-349C-96A9-A86C-313DE2853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9639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D08A9-4F3B-3558-E749-CC52C7516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E137A1A-E19E-0C46-7301-73DE8FDC4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98D239F-A683-9A86-CE27-7835CC4FD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한국의 가장 성공적이면서도 복합적인 사례인 전기차 보급 정책을 심층적으로 분석해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정부는 전기차로의 전환을 가속화하기 위해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구매를 유도하는 다각적인 재정 지원책을 동원했습니다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소비자는 전기차를 구매 보조금을 직접 지원받으며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여기에 더해 최대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원의 취득세 감면과 개별소비세 감면 혜택까지 받게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되었었습니다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소비자가 내연기관차 대신 전기차를 선택하도록 만드는 강력한 가격 신호가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49A7EE-BB4E-6E82-F284-BC856DED0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5663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AE9EC-1852-8B27-AEF0-8086591E0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2A3DD74-CEBF-0C58-C2D2-4F37ED3FAC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9D3CEE0-FDFA-0AD5-3BD8-CAF3F185D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정부는 충전 인프라 부족이라는 시장의 진입장벽을 낮추기 위해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아파트나 개인 사업자가 충전기를 설치할 경우 설치비의 일부를 지원해주는 정책도 병행했습니다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81CA6D3-B87E-DBEB-4F83-DBFC4FC6D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9736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EBB60-6F9A-3574-5D8B-7EA7DBE06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A5E99A-5BDD-4479-DC7B-F4E0A37FA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12F378D-EDA4-883F-1755-398EB1AE2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전방위적인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재정 지원의 효과는 확실했습니다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2019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말 약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대에 불과했던 국내 전기차 누적 등록 대수는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상반기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대를 훌쩍 넘어섰습니다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만에 폭발적인 성장을 이뤄낸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 성공의 이면에는 재정 수단이 가진 고질적인 딜레마가 존재합니다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C22424E-AA2D-98BE-6425-35FAD1926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2133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FAEA1-A105-9764-0D9A-1CC9BD8FF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93AF7A1-7FC7-6778-3C46-1331278D8C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965CB23-80CC-7354-2EFC-EB6C52D9E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첫째는 막대한 재정 부담입니다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전기차 한 대당 큰 금액의 보조금이 지급된다면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목표를 이루기 위해서 천문학적인 예산이 필요하며 이는 결국 국민의 세금으로 충당해야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둘째는 형평성 논란입니다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고가의 전기차를 구매할 여력이 있는 사람에게 왜 세금으로 보조금을 지급해야 하냐는 비판이 끊임없이 제기되었고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때문에 정부는 점차 고가 전기차에 대한 보조금을 줄이는 방향으로 정책을 수정하고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623891-89FC-B751-2DE8-6B17ABD6E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522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CA840-D0C4-EF16-2079-2E6D72E9A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7A748FC-9214-98E7-B4A7-204F10C51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61D969A-5FAC-E062-E379-E1F51431D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의도치 않은 시장 왜곡의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일각에서는 정부 보조금이 제조사들의 가격 인하 유인을 없애고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혜택이 소비자보다 기업에 돌아갔다는 비판도 나옵니다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06E3BC-BE63-B21F-0A87-A2421F473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9310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9FA2-0A5A-15AD-42E2-E44412E24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BFEFF10-A2C8-85C7-C26C-8C2FE75B8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04112CB-5E46-3CC8-4CE3-07F7BA9BC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재정 수단은 효과가 빠르고 확실한 만큼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비용과 부작용에 대한 정교한 설계와 끊임없는 성찰이 요구되는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양날의 검과 같은 도구라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98487BB-B8F0-34F0-5C2B-B612A3307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38730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8FE34-5710-457F-BFB0-1212A78E3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63F2C2D-03E7-8CDB-11BE-6AC958130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A0D9BEF-6D0E-ED39-DE94-575C9E08D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네 번째 정책수단은 조직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(Organization)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D734F7-95CF-EE71-C14C-B0F7009CB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34738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336E0-BE9B-9EF1-3E52-117CB455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2D8F32E-6E3A-3AF3-8C6F-5585E599D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92EFCB1-43A3-B370-2525-533112EB4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정보로 설득하거나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규칙으로 강제하거나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돈으로 유도하는 방식이 통하지 않을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그것만으로는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부족할 때 정부가 직접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나서는 방법입니다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보유한 인력과 물적 자원을 총동원하여 공공서비스를 직접 생산하고 공급하는 가장 직접적인 개입 방식이죠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5B9BC45-5127-AC9D-37FC-CCC9D6EF4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0406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DEB2E-6E70-B6C2-E055-959F8BB0F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C7943F3-C602-18CE-C5FA-A6B42053C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FECB2DB-1739-B85C-7CBE-DAACF69ED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도구는 정부 그 자체입니다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중앙부처와 지방자치단체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국민연금공단이나 한국전력과 같은 공기업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국립중앙극장이나 국립과학관 같은 책임운영기관 등이 모두 이 조직 수단에 해당합니다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2C1DDF-06BA-BFF8-7310-71EB2E4324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81483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FE6A8-09A9-E8A2-7B37-435774588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D161FDE-3763-2F20-4677-0F971DC67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7912583-D6E0-46BF-9B46-64FB1520C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이들은 국방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치안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소방과 같은 국가의 본질적 기능을 수행할 뿐만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시장에만 맡겨둘 경우 공급되지 않거나 불평등을 야기할 수 있는 교육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복지 등의 필수 서비스를 국민에게 직접 제공합니다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7B20D6D-B32A-373D-1CB4-016F66424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4669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A5EE-C2FC-F95E-5DEF-99A17FF02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6A93446-C5BB-1C86-3887-1048B8148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F90F46-381D-4491-4B90-E4888DFFB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Christopher Hood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학자는 정부가 사용할 수 있는 모든 정책수단을 네 가지로 분류했습니다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NATO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프레임워크라고 부르는데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각각 정보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(Nodality),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(Authority),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(Treasure),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(Organization)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의미합니다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BFCF4-94E9-8587-E66C-2997DA388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4342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AABBC-9BD5-27CA-B509-C8B8BFA67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450063A-8763-4702-DEC9-DD2F04A42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546633E-BBD2-A1D8-CA12-C2E735516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대표적인 사례로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팬데믹 시기 전 세계의 주목을 받았던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방역의 조직적 대응을 심층적으로 분석해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2020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미증유의 위기가 닥쳤을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대한민국 정부는 즉각적으로 국가의 방역 조직을 재정비하고 총력 대응에 나섰습니다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 질병관리본부를 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 기관에서 독립된 중앙행정기관인 질병관리청으로 승격시켜 방역 정책을 총괄하는 강력한 컨트롤타워로 삼았습니다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방역에 관한 전문성과 독립성을 보장하겠다는 명확한 신호였습니다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C892290-EB11-6EC4-1C4F-9AA5D26F0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82627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B9281-C562-451A-5EA1-3165493A7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16549BF-367F-A11D-4FAC-1838FBFB6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100437D-4B0C-0AC2-A6BF-21EE60202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중앙 컨트롤타워의 지휘 아래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전국의 보건소는 최일선 야전부대의 역할을 수행했습니다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이들은 감염 의심자를 검사하는 선별진료소를 운영하고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확진자의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동선을 추적하는 역학조사를 담당하며 지역사회 전파를 막는 방패가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동시에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지역의 공공병원들은 평시 기능을 축소하고 코로나 전담병원으로 신속히 전환하여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민간병원이 기피하는 중증환자의 치료를 도맡는 치료의 보루 역할을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A94986F-5B1C-684C-54BD-AB72F0DE4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4164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CB62B-01E6-10F1-9A48-F4EBA2E41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CA0F37-D283-0CCF-9793-9CB23EDDD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33D1BCA-392A-9AA5-8122-67001DE3C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조직적 대응이 성공할 수 있었던 요인은 명확합니다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질병관리청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지자체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보건소로 이어지는 체계적인 공공의료 조직 구조가 유기적으로 작동했기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46D6A00-4C45-4314-7320-1B6DC49D67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52808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B1B34-CB83-70DD-5941-EBFD24544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E3772E9-5822-3E60-07FA-2FEEBB91F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BA2A56A-D421-8FE7-4072-A876BC156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중앙재난안전대책본부를 중심으로 한 신속한 의사결정 체계 덕분에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매일 변하는 위기 상황에 즉각적으로 대응 전략을 수립하고 실행할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0D2D73-B72E-F4FE-55D1-1D34412C5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3684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F3F03-9BDA-30BB-CD35-889263B82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DCB3A4-ACC7-945B-23B8-20D0A5332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5481FCE-2E1E-5B6F-BAFA-4705C2736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이러한 조직 수단의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총동원은 여러 과제를 남겼습니다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#1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본질적인 효율성과 공공성의 충돌 문제가 대표적입니다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공공병원이 코로나 환자 치료에 집중하면서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질병을 앓는 일반 중환자들이 제때 치료받지 못하는 어려움이 발생했습니다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1F2BCFE-4F6D-9B30-DA2D-6076C4C0F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53087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BEC31-54FA-46AC-1164-097ACDE27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A980C4-1208-9D69-4DDF-2A66AC813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0DD3737-0608-1C24-3E09-7C1115771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공공 부문만으로는 감당할 수 없는 위기 상황에서 민간병원과의 원활한 협력 체계를 구축하는 데에도 많은 어려움이 따랐습니다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D64482-DA2C-4F70-533D-B0F8C41E85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55860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B313F-97D7-6106-87C3-718F137CE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7293495-016E-340A-635C-D5D0EB855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975E882-1F40-7104-50F2-96DCB3DEB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관료제 특유의 경직성 역시 한계로 지적됩니다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급변하는 현장의 필요에 비해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예산 집행이나 인력 운용이 정해진 규정과 절차에 얽매여 유연한 대응이 어려웠던 순간들도 분명 존재했습니다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조직 수단은 위기 상황에서 가장 확실한 실행력을 담보하지만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과정에서 발생하는 비효율과 경직성의 문제를 어떻게 극복할 것인가 하는 과제를 항상 안고 있는 정책수단입니다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3934C9-D7F3-075B-FE02-04D9722C53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86184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92D9F-8BBF-0AB8-232C-F9C861815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954BDA4-BFD4-C8C9-FE01-EF3E27F8C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15CECBC-714E-6EDC-C433-AA94A4E08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네 가지 핵심 정책수단의 특징과 사례를 살펴보았습니다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한 걸음 더 들어가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도구들이 각각 어떤 논리적 경로를 통해 우리의 행동을 변화시키는지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 작동 메커니즘을 이해해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수단이 항상 효과적인 것은 아니며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메커니즘이 작동하기 위한 특정 조건들이 충족되어야 하기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C67020-D281-9E55-18E2-F33C5A5AF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17026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2215A-48DA-BF6B-31D6-7FEA66702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CD01322-011D-A637-FB5A-1EDB067C5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C0E6E5C-A2D3-F068-45BA-097307688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 수단의 작동 경로는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 제공 → 인식의 전환 → 자발적 행동 변화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단계로 이루어집니다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인간의 이성에 호소하는 가장 부드러운 방식의 개입입니다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흡연은 폐암의 직접적인 원인입니다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명확한 정보를 담뱃갑에 인쇄하여 제공하면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흡연자는 그 위험성을 이전보다 심각하게 인식하게 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 금연이라는 자발적인 행동 변화로 이어질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D21F930-DC04-3E64-7979-3AEA38F05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13504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40653-5F32-466F-CC40-5220558FE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FCEA91-5731-C4C2-48D3-50E6A1E2A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132C7BE-2CF5-5D3C-EE6B-4A14AC423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 메커니즘이 성공적으로 작동하기 위해서는 두 가지 결정적인 전제 조건이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정보의 신뢰성입니다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정보의 출처가 신뢰할 수 있고 그 내용이 과학적 사실에 기반해야만 사람들은 인식을 바꾸기 시작합니다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수용자의 실행 능력입니다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금연의 필요성을 절감하더라도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니코틴 중독이 심하거나 주변의 도움이 없다면 행동으로 옮기기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 수단은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알고도 못하는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상황에서는 한계를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D201FA2-460F-5B13-D9F6-606A6C7C5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65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시간에는 이 네 가지 수단이 각각 어떻게 작동하는지 한국의 실제 정책 사례를 통해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E11D4-BF56-8D0A-FA45-DC5DEBB2E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4822A74-E96A-7E29-F26F-8D6EFC584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983DF9C-C820-77B0-A997-18491470A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권위 수단은 전혀 다른 방식으로 작동합니다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경로는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규칙 제정 → 법적 의무 부과 → 강제적 순응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선택의 여지를 없애고 특정 행동을 강제하는 가장 직접적인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92C3A17-DFBB-270F-79EB-7C5E03D25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10814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67A18-7186-3EDB-5CE8-7BDC651A8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210A801-407F-71C6-F261-559B5D7C7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641E5C-DF33-70B8-6134-C422598CF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실내 공중이용시설 흡연 금지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법률을 제정하면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시민들은 과태료라는 처벌을 피하기 위해 의무적으로 그 규칙을 따르게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개인의 자발적 의사와는 무관하게 행동의 변화가 즉각적으로 나타나는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CA5C78-3747-F27F-BD21-E27CBFFD0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58575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549FB-678E-3914-1391-D92457DE9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5E849AF-0B4C-2885-2BEC-644FA0213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C1EF2D0-31AF-D92C-059E-63B41BC33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메커니즘의 성공 조건 역시 명확합니다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규칙의 명확성과 집행의 확실성입니다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금지되는 행위와 장소가 명확해야 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위반 시 반드시 단속된다는 인식이 사회에 공유되어야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아무리 강력한 법이라도 단속이 없다면 사문화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死文化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되어 무용지물이 되기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A45F78-A12A-F9DF-A3F9-B5851CA71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04529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C8E05-3340-96F7-5A1E-8C0553EC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F9B7073-ED04-D5CA-4486-A5915768E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AA16CEF-F546-8BB4-6905-81492640F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규제의 정당성입니다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규칙이 사회 전체의 공익을 위해 필요하다는 사회적 합의가 없다면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사람들은 처벌을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감수하고서라도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저항하거나 끊임없이 규제를 회피하려 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536E86-EEF1-D5DB-CAD3-9B0F5CA9F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71956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AAC86-F8FE-74C6-91DE-D5CA8D03B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D1240F3-ACF4-7D45-0053-8D2BCBE0B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335D642-47A7-1DFF-95E7-16B157EED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재정 수단은 인간을 합리적 행위자로 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경제적 계산에 직접 개입합니다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작동 경로는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인센티브 제공 → 비용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편익 구조 변화 → 합리적 선택 유도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전기차 구매 시 보조금을 지급하는 정책을 생각해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보조금은 내연기관차 대비 전기차의 높은 가격이라는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낮춰주고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친환경이라는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극대화합니다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결과적으로 소비자들은 자신의 경제적 이익을 계산한 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의도한 대로 전기차를 구매하는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합리적 선택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8CE684-2BB3-F68D-1C25-F142782F2B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51607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F9A06-222C-3751-22F5-D0B370D6A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4DAFAFA-8C9F-0CE8-6C41-5C5EFD32D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777155D-D3C6-31FB-40A7-35C282D66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니즘의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성공 조건은 인센티브의 설계에 달려있습니다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인센티브의 충분성입니다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제공되는 보조금이나 세제 혜택이 행동을 바꿀 만큼 충분히 매력적이어야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장벽의 부재입니다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전기차 보조금이 아무리 많아도 충전 인프라가 부족하거나 수리 비용이 너무 비싸다면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최종적인 구매 결정으로 이어지기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876560-3770-19EC-0368-A615691C5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80633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D916D-A931-9A66-4A18-FA2D49496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9BD8FBE-C7A7-9011-173E-67ABB6A84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B3CBE09-64A9-8B26-653E-CD4C9748B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조직 수단은 가장 단순하고 확실한 메커니즘을 가집니다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조직 설립 → 직접적 개입 → 서비스 공급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시장에 양질의 의료 서비스가 부족하다면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정부는 직접 공공병원을 설립하여 의료 서비스를 생산하고 공급함으로써 문제를 해결합니다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수단들처럼 사람들의 인식이나 선택을 바꾸는 간접적인 과정 없이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직접 행동하여 결과를 만들어내는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4742A47-41B5-8013-CBA9-37301D50B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5590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72550-8DF0-FCDB-C32F-FBAB50139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6D4B232-E0C9-0E42-4AD2-3171F5EC0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A9088FB-3E7C-5554-7939-7953662B4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메커니즘의 조건은 자원의 확보와 효율적 운영 능력에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공공 서비스를 직접 제공하기 위해서는 막대한 초기 설립 비용과 지속적인 운영 예산이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8D4727-C7C0-750C-3344-06E96ABED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8674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36160-A92E-B8B7-5025-A9FC36EEA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9FA5EED-5AEC-1EF3-034E-C0E6E5320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A05CFEE-B527-C157-61CD-01E4D9A53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민간 부문에 비해 경직되기 쉬운 공공 조직의 비효율성 문제를 어떻게 관리하고 서비스의 질을 유지할 것인가가 성공의 관건이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068ECA6-38B0-E48D-286C-49503A15B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8714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D42C7-7F47-A7EA-A72F-141ECD60C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1C593F2-903F-0356-F559-DE8DF745B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633B717-4AD2-AA0A-A8ED-D240FEAFC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결론적으로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설계의 핵심은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수단이 가진 고유의 작동 메커니즘과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그것이 성공하기 위한 전제 조건을 정확히 이해하는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성격과 정책 대상의 특성을 고려하여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효과적으로 작동할 메커니즘을 가진 수단을 선택하거나 조합하는 것이 유능한 정책 디자이너의 역량이라 할 수 있습니다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C4B53D-05AE-E7CD-5653-5B158A4B92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79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마스크 캠페인은 어떻게 성공했는지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부동산 규제는 왜 풍선효과를 낳았는지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전기차 보조금은 얼마나 효과적이었는지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방역의 조직적 대응은 어떻게 가능했는지 분석해보겠습니다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880E7-6719-C18E-6453-31425323B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B646733-2D4C-7054-0BE8-387305ED7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884532A-021B-6A0D-12D1-23C4F13E3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우리는 네 가지 정책수단을 개별적으로 살펴보았습니다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현대 사회의 복잡한 문제를 해결하기 위해서는 단 하나의 도구만으로는 부족한 경우가 대부분입니다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 네 가지 수단이 어떻게 정교하게 조합되어 강력한 시너지 효과를 내는지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사회의 가장 성공적인 정책 혼합 사례 중 하나인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음주운전 근절 정책을 통해 심층적으로 분석해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54FE240-5192-9AF6-69CC-FAF34A3FE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42400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F927C-A001-FAB3-E610-4D8C87F6E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13A999C-DCC6-3A52-D8D6-47CF258A6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44B4B7-A10B-6AC8-8A19-A112AF686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과거 한국 사회는 음주에 대해 비교적 관대했고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음주운전 역시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치부하는 경향이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그 결과는 참혹했습니다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2010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한 해에만 음주운전 사고로 무려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명의 소중한 생명이 희생되었습니다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수치는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138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명으로 극적으로 감소했습니다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이런 사회적 변화가 가능했을까요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정부가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NATO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프레임워크의 네 가지 수단을 모두 동원한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전방위적이고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입체적인 접근 덕분이었습니다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32BC9F3-DF52-3772-9612-D393C63CD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70851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42ED6-80EB-2510-D668-7588BCDEB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E7DDF2D-B469-BFB9-3423-93BEDC21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ACA40C-4B2D-A98D-17CD-68169E92F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가장 근본적인 토대는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음주운전에 대한 사회적 인식을 바꾸는 것이었습니다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정부와 시민사회는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음주운전은 실수가 아닌 살인행위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강력하고 일관된 메시지를 지속적으로 전파했습니다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127523-83FD-ECFE-28ED-ECCC7CF7D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09113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8CD43-C8FC-2905-4401-081198793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072F4CE-CFA1-75D5-0998-63ED8CFCB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7815EED-52C3-F541-4736-CEC3B4903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유명인들이 참여한 공익광고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음주운전 사고의 참혹한 장면을 담은 영상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언론의 집중 보도를 통해 사람들의 감정에 직접 호소하고 경각심을 극대화했습니다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음주운전을 더 이상 개인의 선택 문제로 보지 않고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공동체의 안전을 위협하는 심각한 범죄로 규정하는 사회적 규범을 형성하는 데 결정적인 역할을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C20ECCE-811F-6C73-1F83-838171B354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52720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AEEF1-7629-E47B-C25F-343BA832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B460D51-8D2C-6020-FF4B-5F29C8485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33E2DCB-A2E4-BBE8-ADAC-3CC7C3D4D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인식의 변화는 곧 법적 제도의 변화로 이어졌습니다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2018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음주운전 차량에 희생된 윤창호 씨의 안타까운 사건을 계기로 여론이 결집되었고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이듬해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윤창호법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강력한 권위 수단이 도입되었습니다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법은 음주운전으로 사망사고를 낼 경우 처벌 수위를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이상의 징역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최대 무기징역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대폭 상향했습니다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면허 정지 기준을 혈중알코올농도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0.05%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0.03%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취소 기준을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0.08%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낮춤으로써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 한 잔이라도 마시면 운전대를 잡아서는 안 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명확한 기준을 사회에 제시했습니다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D951F1D-B574-4F07-BA89-3A4368C91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52750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61F2E-96C7-8D77-C799-310351815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F319894-66A5-37F9-C78C-84CD7E012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5376653-75BE-6F8F-F50E-8242C1FBE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정부는 음주운전의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획기적으로 높이는 재정 수단도 병행했습니다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음주운전 적발 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자동차보험료를 할증하고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사고 발생 시 운전자가 부담해야 하는 사고부담금을 대폭 상향하여 경제적 불이익을 현실화했습니다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심야 시간에 대중교통을 연장 운행하거나 통신사 및 카드사와 제휴하여 대리운전 이용 시 할인 혜택이나 포인트를 제공하는 긍정적 인센티브를 통해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음주운전의 대안을 선택하는 것이 훨씬 더 합리적이고 경제적인 선택임을 분명히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251341E-8479-D9AD-9173-9E6EF1554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35755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B0BF2-849B-EE7B-6BD9-EE8E75D2A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A31806F-6296-DB50-2EAC-CDB30BE75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AF27530-A194-B4D2-182E-15A6DB275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E09AA8-227B-6BCE-D93E-4B6B4824A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2671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A1074-5A21-D51D-FDFE-C561F5553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4DFC542-E4C1-909A-CE59-C2DBA2FFE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6D92414-0591-3E23-BE2D-D33A4DA16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정보 수단으로 사회적 공감대를 형성하고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권위 수단으로 강력한 법적 기반을 마련했으며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재정 수단으로 경제적 계산에 영향을 주고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조직 수단으로 확실한 집행을 담보한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네 가지 요소가 서로의 약점을 보완하며 하나의 목표를 향해 유기적으로 작동한 결과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음주운전 사고는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약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 건에서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약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 건으로 거의 절반 가까이 감소하는 놀라운 성과를 거둘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정책 혼합의 중요성을 보여주는 교과서적인 사례라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C3D0C46-3555-6A28-A979-02DA039647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44390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655C1-5A2C-E854-0B32-89421BF64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25D82F9-8F4C-CC94-969E-59E5978DEA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F11700-67E7-A889-BDE0-0E735760A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우리는 네 가지 정책수단의 특징과 작동 원리를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실제 정책 현장에서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수많은 대안들 가운데 어떤 기준으로 최적의 수단을 선택하게 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학계와 실무에서는 통상적으로 다음의 다섯 가지 기준을 종합적으로 고려합니다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마치 정책이라는 상품을 출시하기 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다각도로 그 가치와 가능성을 평가하는 체크리스트와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1BD3A3C-8E8B-3C57-4D9E-98F6AB80E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41257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1AA28-2F2F-64A1-B1F7-0FC5A2EC3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B56F2B-445E-BD17-80E8-3AB7A1553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7FF80C-3A48-4AC8-38E3-A5647F612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효과성은 가장 첫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번째이자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근본적인 질문입니다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수단이 우리가 설정한 정책 목표를 실질적으로 달성할 수 있는가 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효과성을 판단하기 위해서는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먼저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음주운전 사망자 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미세먼지 농도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전기차 보급 대수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측정 가능한 성과 지표가 명확해야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해당 정책수단의 도입과 성과 지표의 변화 사이에 명확한 인과관계를 입증할 수 있어야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캠페인 덕분에 흡연율이 감소했는지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아니면 다른 사회적 요인 때문인지 증명할 수 있어야 한다는 의미입니다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증거 기반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(Evidence-Based Policy)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핵심이 바로 이 효과성 검증에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21EE5BC-FCB0-829C-2359-B476BCBA9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8969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본격적으로 정책수단의 네 가지 유형을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첫 번째는 정보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(Nodality)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81F77-06F1-F8A1-F43C-5EB4F7052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E280A0-7DF8-EA1E-BDDA-035105530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D233002-4FAC-6F64-78E4-0D124E9CC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기준은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투입되는 비용 대비 산출되는 성과의 비율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가성비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따지는 효율성입니다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아무리 효과적인 정책이라도 천문학적인 비용이 든다면 좋은 정책이라 할 수 없겠죠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위해 정책에 투입되는 모든 예산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시간을 비용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(Cost)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계산하고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그로 인해 발생하는 사회적 편익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(Benefit)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화폐 가치로 환산하는 비용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편익 분석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(Cost-Benefit Analysis)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수행합니다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 원을 투입한 금연 캠페인으로 국민의 기대수명이 늘어나고 의료비 지출이 줄어드는 효과가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억 원의 가치가 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정책은 효율적이라고 판단할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054D4D-C5FC-3574-4A55-232E0B29F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63586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F6B2C-D97C-E1E1-8D63-06BC46D97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41A9ADB-6E85-C0C9-41D5-373539C97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D834326-1E45-F8C4-BC76-829BBD621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결과가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사회 구성원에게 공정하게 배분되는가를 따지는 형평성의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정책수단은 결코 모든 사람에게 중립적으로 작용하지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집단에게는 큰 혜택을 주지만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집단에게는 부담을 가중시킬 수 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살펴본 것처럼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전기차 보조금은 차량 구매 여력이 있는 중산층 이상에게 혜택이 집중되는 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소득과 무관하게 모든 흡연자에게 동일한 부담을 지우는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담뱃세는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실질적으로 저소득층에게 더 큰 부담으로 작용하는 역진성을 띱니다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정책의 수혜자와 부담자가 누구인지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분배적 효과가 사회 정의에 부합하는지 분석하는 것은 매우 중요한 기준입니다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15936E-75D0-EE30-E1F0-628540F10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3630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BF8F6-83CE-0CFD-2E8C-9641B89D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4F716EF-21A6-468A-BDFB-7BF255415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DE87B53-E989-4A18-CE6A-35F077B15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번째는 아무리 이상적인 정책이라도 현실 세계에서 실제로 구현될 수 있는가를 평가하는 실현가능성입니다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여기에는 두 가지 차원이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정치적 실현가능성입니다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정책이 강력한 이익집단의 반대에 부딪히거나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국민 여론의 지지를 얻지 못하면 입법 과정에서 좌초될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행정적 실현가능성입니다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정책을 집행할 정부 부처의 전문성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예산이 충분하지 않다면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정책은 서류상으로만 존재할 뿐 현실에서는 작동하지 않을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CBB383-5E77-093E-6335-A950D44835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6035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FFBAB-BB87-81C5-3D0D-915EEF55A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1774DF-33B7-37A1-AE60-F67EE6B2E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A55607B-F64A-B4BC-E0AA-A3E24D8B2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기준은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정책 대상인 시민들이 그 정책을 기꺼이 받아들이고 따를 것인가 하는 수용성의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정책의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내용뿐만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 절차적 공정성과도 깊은 관련이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결정 과정이 투명하게 공개되고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시민들의 의견이 충분히 반영되었다고 느낄 때 정책의 정당성이 확보되고 수용성은 자연스럽게 높아집니다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아무리 좋은 정책이라도 정부가 일방적으로 밀어붙인다면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내가 이걸 따라야 하지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심리적 저항에 부딪히게 되고 정책 실패로 이어질 가능성이 큽니다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8D9A36B-CCD0-09D8-87A7-087D3C7014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35460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35058-B013-1E3D-542C-92058D53E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2024341-AC41-5875-8294-73A276BF7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7649AB-FF0F-CC7A-9C85-85B364180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결론적으로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완벽한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정책수단이란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존재하지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수단은 효과성은 높지만 형평성에 문제가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수단은 효율적이지만 정치적으로 실현이 어려울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다섯 가지 기준 사이의 상충관계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(Trade-off)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깊이 이해하고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주어진 상황 속에서 최선의 균형점을 찾아내는 것이 바로 정책 설계에서 중요한 핵심 역량이라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7299DE-4C14-2325-43FC-601A892F3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72843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여기까지 해서 우리는 정부가 사용하는 </a:t>
            </a:r>
            <a:r>
              <a:rPr lang="ko-KR" alt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가지 핵심 정책수단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그것을 선택하는 다섯 가지 실무적 기준에 대해 학습했습니다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여러분은 어떤 정책을 접하든 그 이면을 분석할 수 있는 날카로운 렌즈를 갖게 된 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시간에는 우리는 정책이라는 복잡한 퍼즐을 맞추기 위해 어떤 조각을 먼저 놓아야 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각 조각들이 어떻게 서로 맞물려 더 큰 그림을 만드는지에 대해 탐구할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나아가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(Nudge),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인공지능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(AI),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(Living Lab)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 규칙을 바꾸고 있는 혁신적인 정책수단들이 미래 사회의 난제를 해결할 어떤 새로운 가능성을 열어주고 있는지도 함께 조망해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다음 수업에서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EB866-74B8-52CB-B474-8F9052116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4785DD8-08E8-95FC-4A4D-BDD42B8A37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86FA3F2-4B0A-0BE1-BFB6-0F6E94716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개념의 본질은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정부가 사회의 모든 정보가 모이고 다시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퍼져나가는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중심 허브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(Node)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위치에 있다는 사실 그 자체에서 출발합니다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거대한 네트워크의 중심처럼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정부는 공공데이터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연구 결과 등 방대한 정보를 독점적으로 또는 가장 먼저 확보합니다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 수단이란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 독점적 위치를 활용하여 시민들의 인식과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자발적 행동 변화를 유도하는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매우 세련되면서도 강력한 방법론입니다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4F34E70-F3E2-65A1-2A34-473C32B44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2946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8CDE7-FBA2-CEE0-DB55-FC4D0D011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9D8C769-E733-A413-081A-2AA68117B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8BCC264-4309-1608-5D2D-80FA3F954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구체적으로 어떤 도구들이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전통적으로는 금연 공익광고와 같은 공공 캠페인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 정책의 투명성을 높이는 정보 공개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청소년 대상의 금융 교육 같은 교육 프로그램이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최근에는 그 형태가 더욱 정교해지고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C86458-61AF-0664-6B77-DC5EA6E02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709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89BF23B-7CC1-5604-44FD-A553A293AE11}"/>
              </a:ext>
            </a:extLst>
          </p:cNvPr>
          <p:cNvGrpSpPr/>
          <p:nvPr userDrawn="1"/>
        </p:nvGrpSpPr>
        <p:grpSpPr>
          <a:xfrm>
            <a:off x="635561" y="291960"/>
            <a:ext cx="1818409" cy="413683"/>
            <a:chOff x="635561" y="291960"/>
            <a:chExt cx="181840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011B703D-F672-1F33-1385-797AFEDFD93E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4A80A57-3C6F-008A-FFC2-D841C44A048D}"/>
                </a:ext>
              </a:extLst>
            </p:cNvPr>
            <p:cNvSpPr/>
            <p:nvPr/>
          </p:nvSpPr>
          <p:spPr>
            <a:xfrm>
              <a:off x="635561" y="291960"/>
              <a:ext cx="181840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정책수단의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40C535F-8E89-1FF9-3B15-568A76262857}"/>
              </a:ext>
            </a:extLst>
          </p:cNvPr>
          <p:cNvGrpSpPr/>
          <p:nvPr userDrawn="1"/>
        </p:nvGrpSpPr>
        <p:grpSpPr>
          <a:xfrm>
            <a:off x="635561" y="291960"/>
            <a:ext cx="1818409" cy="413683"/>
            <a:chOff x="635561" y="291960"/>
            <a:chExt cx="181840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C1835A5-09A6-0BBF-B6C5-B0FA3FFF1B60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6BA8B158-DBE6-CAF4-A08D-E64F661016DD}"/>
                </a:ext>
              </a:extLst>
            </p:cNvPr>
            <p:cNvSpPr/>
            <p:nvPr/>
          </p:nvSpPr>
          <p:spPr>
            <a:xfrm>
              <a:off x="635561" y="291960"/>
              <a:ext cx="181840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정책수단의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1C622705-C33C-53E5-6469-4E33B96C86C8}"/>
              </a:ext>
            </a:extLst>
          </p:cNvPr>
          <p:cNvGrpSpPr/>
          <p:nvPr userDrawn="1"/>
        </p:nvGrpSpPr>
        <p:grpSpPr>
          <a:xfrm>
            <a:off x="635561" y="291960"/>
            <a:ext cx="1818409" cy="413683"/>
            <a:chOff x="635561" y="291960"/>
            <a:chExt cx="1818409" cy="413683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BA5CBAB5-81A8-675B-ACDC-CFEA7493CC02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2DE36B6E-BF08-5EA9-95DE-258B55EA8C4B}"/>
                </a:ext>
              </a:extLst>
            </p:cNvPr>
            <p:cNvSpPr/>
            <p:nvPr/>
          </p:nvSpPr>
          <p:spPr>
            <a:xfrm>
              <a:off x="635561" y="291960"/>
              <a:ext cx="181840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정책수단의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61C322C0-9C21-23E3-E88A-E47CECA5C5F5}"/>
              </a:ext>
            </a:extLst>
          </p:cNvPr>
          <p:cNvGrpSpPr/>
          <p:nvPr userDrawn="1"/>
        </p:nvGrpSpPr>
        <p:grpSpPr>
          <a:xfrm>
            <a:off x="635561" y="291960"/>
            <a:ext cx="1818409" cy="413683"/>
            <a:chOff x="635561" y="291960"/>
            <a:chExt cx="1818409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81C56629-1CDC-93C9-585F-A931976F8DED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F8D004D5-0E49-CD90-5C91-BD87E8066CB5}"/>
                </a:ext>
              </a:extLst>
            </p:cNvPr>
            <p:cNvSpPr/>
            <p:nvPr/>
          </p:nvSpPr>
          <p:spPr>
            <a:xfrm>
              <a:off x="635561" y="291960"/>
              <a:ext cx="181840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정책수단의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4788312" y="291961"/>
            <a:ext cx="2615378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정책수단의 이해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12203" y="3920649"/>
                <a:ext cx="80983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8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2040943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정책수단의 이해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03C81-837F-53F2-2185-4FCB9E098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D1E6388-2699-CE12-8ED4-4DD2BFE0CBD8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909232-FAB1-F8D4-4A98-C41D70BA6FD4}"/>
              </a:ext>
            </a:extLst>
          </p:cNvPr>
          <p:cNvSpPr txBox="1"/>
          <p:nvPr/>
        </p:nvSpPr>
        <p:spPr>
          <a:xfrm>
            <a:off x="1134095" y="1593928"/>
            <a:ext cx="2568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정보수단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(Nodality)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25B606-30BF-2DCE-B091-4CF47B5573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6A12D8D2-54DE-2796-F196-89D14CEE6A6D}"/>
              </a:ext>
            </a:extLst>
          </p:cNvPr>
          <p:cNvGrpSpPr/>
          <p:nvPr/>
        </p:nvGrpSpPr>
        <p:grpSpPr>
          <a:xfrm>
            <a:off x="945424" y="2840257"/>
            <a:ext cx="2308380" cy="2308380"/>
            <a:chOff x="945424" y="2840257"/>
            <a:chExt cx="2308380" cy="2308380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3DB1B3FF-765D-B2B7-7C73-7CD1FE791ADC}"/>
                </a:ext>
              </a:extLst>
            </p:cNvPr>
            <p:cNvSpPr/>
            <p:nvPr/>
          </p:nvSpPr>
          <p:spPr>
            <a:xfrm>
              <a:off x="945424" y="284025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AEB6C9-9813-8461-3566-0F683C275688}"/>
                </a:ext>
              </a:extLst>
            </p:cNvPr>
            <p:cNvSpPr txBox="1"/>
            <p:nvPr/>
          </p:nvSpPr>
          <p:spPr>
            <a:xfrm>
              <a:off x="1157211" y="3608789"/>
              <a:ext cx="1884811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공공 캠페인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9" name="그림 8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983AEBF5-386C-D948-19C6-218962449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7124" y="3090883"/>
              <a:ext cx="614408" cy="52015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9F4527-08A5-58AF-5504-A9521A9A7F60}"/>
                </a:ext>
              </a:extLst>
            </p:cNvPr>
            <p:cNvSpPr txBox="1"/>
            <p:nvPr/>
          </p:nvSpPr>
          <p:spPr>
            <a:xfrm>
              <a:off x="1358168" y="4175671"/>
              <a:ext cx="1451358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금연 공익광고</a:t>
              </a:r>
              <a:endPara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B616418A-3379-8BE1-BFC5-5C2CA9F5737B}"/>
              </a:ext>
            </a:extLst>
          </p:cNvPr>
          <p:cNvGrpSpPr/>
          <p:nvPr/>
        </p:nvGrpSpPr>
        <p:grpSpPr>
          <a:xfrm>
            <a:off x="3478234" y="2840257"/>
            <a:ext cx="2308380" cy="2308380"/>
            <a:chOff x="3478234" y="2840257"/>
            <a:chExt cx="2308380" cy="2308380"/>
          </a:xfrm>
        </p:grpSpPr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96CCB5D4-8658-88B5-7451-1AC9F0CE410A}"/>
                </a:ext>
              </a:extLst>
            </p:cNvPr>
            <p:cNvSpPr/>
            <p:nvPr/>
          </p:nvSpPr>
          <p:spPr>
            <a:xfrm>
              <a:off x="3478234" y="284025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9746490-0DCB-0442-2E75-340AD9CDD1C3}"/>
                </a:ext>
              </a:extLst>
            </p:cNvPr>
            <p:cNvSpPr txBox="1"/>
            <p:nvPr/>
          </p:nvSpPr>
          <p:spPr>
            <a:xfrm>
              <a:off x="3854809" y="3608789"/>
              <a:ext cx="1555234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정보 공개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44" name="그림 43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D517435-E33E-6BD1-5776-9930FB966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39934" y="3090883"/>
              <a:ext cx="614408" cy="52015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9E7B423-35FF-795D-60DC-070A6F50617B}"/>
                </a:ext>
              </a:extLst>
            </p:cNvPr>
            <p:cNvSpPr txBox="1"/>
            <p:nvPr/>
          </p:nvSpPr>
          <p:spPr>
            <a:xfrm>
              <a:off x="4109685" y="4175671"/>
              <a:ext cx="1045478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 정책</a:t>
              </a:r>
              <a:endPara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80AF1FBF-3E6B-3CAB-EC31-8657BF23F2A0}"/>
              </a:ext>
            </a:extLst>
          </p:cNvPr>
          <p:cNvGrpSpPr/>
          <p:nvPr/>
        </p:nvGrpSpPr>
        <p:grpSpPr>
          <a:xfrm>
            <a:off x="6011043" y="2840257"/>
            <a:ext cx="2308380" cy="2308380"/>
            <a:chOff x="6011043" y="2840257"/>
            <a:chExt cx="2308380" cy="2308380"/>
          </a:xfrm>
        </p:grpSpPr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5F03BFAF-FDBA-8653-E79C-996ECFFD2FF0}"/>
                </a:ext>
              </a:extLst>
            </p:cNvPr>
            <p:cNvSpPr/>
            <p:nvPr/>
          </p:nvSpPr>
          <p:spPr>
            <a:xfrm>
              <a:off x="6011043" y="284025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FBF934-8963-E0B7-DB19-C1205E8C95DC}"/>
                </a:ext>
              </a:extLst>
            </p:cNvPr>
            <p:cNvSpPr txBox="1"/>
            <p:nvPr/>
          </p:nvSpPr>
          <p:spPr>
            <a:xfrm>
              <a:off x="6084490" y="3608789"/>
              <a:ext cx="2161490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교육 프로그램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49" name="그림 48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879B3B-F50C-AF89-32F1-9A719429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72743" y="3090883"/>
              <a:ext cx="614408" cy="52015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1BFBD71-F265-1C66-017B-2EDAA5EE68E9}"/>
                </a:ext>
              </a:extLst>
            </p:cNvPr>
            <p:cNvSpPr txBox="1"/>
            <p:nvPr/>
          </p:nvSpPr>
          <p:spPr>
            <a:xfrm>
              <a:off x="6489428" y="4175671"/>
              <a:ext cx="1297471" cy="7478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청소년 대상 </a:t>
              </a:r>
              <a:b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kumimoji="0" lang="ko-KR" altLang="en-US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금융 교육 </a:t>
              </a:r>
              <a:endPara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5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ED02C-CC58-8873-3CB1-4338482A9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C92ECC7-9121-0CD4-5CC3-5D26A46FAE52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11008-9FE5-1D97-0DF6-ED5923A95581}"/>
              </a:ext>
            </a:extLst>
          </p:cNvPr>
          <p:cNvSpPr txBox="1"/>
          <p:nvPr/>
        </p:nvSpPr>
        <p:spPr>
          <a:xfrm>
            <a:off x="1134095" y="1593928"/>
            <a:ext cx="2568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정보수단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(Nodality)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FFCD337-759D-6B1D-9290-0AB6FA7A47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F09C488-B9A3-81A7-FC20-9BA6FF5625E4}"/>
              </a:ext>
            </a:extLst>
          </p:cNvPr>
          <p:cNvSpPr/>
          <p:nvPr/>
        </p:nvSpPr>
        <p:spPr>
          <a:xfrm>
            <a:off x="1019785" y="2954642"/>
            <a:ext cx="3601792" cy="237227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F09D18-2A61-9467-068D-250332370E64}"/>
              </a:ext>
            </a:extLst>
          </p:cNvPr>
          <p:cNvSpPr txBox="1"/>
          <p:nvPr/>
        </p:nvSpPr>
        <p:spPr>
          <a:xfrm>
            <a:off x="1099844" y="3045011"/>
            <a:ext cx="3441676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에너지효율등급 라벨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D5489E6-245F-6F5E-B4C7-1003658C6059}"/>
              </a:ext>
            </a:extLst>
          </p:cNvPr>
          <p:cNvSpPr/>
          <p:nvPr/>
        </p:nvSpPr>
        <p:spPr>
          <a:xfrm>
            <a:off x="5014276" y="2954642"/>
            <a:ext cx="3601792" cy="237227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A7DDF-AA0E-887F-190D-6EFB5C65A5E6}"/>
              </a:ext>
            </a:extLst>
          </p:cNvPr>
          <p:cNvSpPr txBox="1"/>
          <p:nvPr/>
        </p:nvSpPr>
        <p:spPr>
          <a:xfrm>
            <a:off x="5214228" y="3042430"/>
            <a:ext cx="3278802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위생등급 인증 마크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14" name="그림 13" descr="자동차 부품, 플라스틱, 카메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2E2A54-930E-EB0C-1459-A9EEB5178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83" y="3512285"/>
            <a:ext cx="2668152" cy="1814630"/>
          </a:xfrm>
          <a:prstGeom prst="rect">
            <a:avLst/>
          </a:prstGeom>
        </p:spPr>
      </p:pic>
      <p:pic>
        <p:nvPicPr>
          <p:cNvPr id="16" name="그림 15" descr="로고, 그래픽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B9C0FB-3084-CF70-3064-E105A6FE2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68" y="3849920"/>
            <a:ext cx="3315276" cy="8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0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A047B-C6F1-099A-624D-B2107E875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9AB5B0E-0CF0-C323-62B9-A2A0BF46B533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C9E89-6B54-CE22-1836-4928413BC087}"/>
              </a:ext>
            </a:extLst>
          </p:cNvPr>
          <p:cNvSpPr txBox="1"/>
          <p:nvPr/>
        </p:nvSpPr>
        <p:spPr>
          <a:xfrm>
            <a:off x="1134095" y="1593928"/>
            <a:ext cx="2568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정보수단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(Nodality)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585EE0-C954-182B-95F4-EC9D0408F7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F133068-6445-4BDC-455F-3BC2AB9E9858}"/>
              </a:ext>
            </a:extLst>
          </p:cNvPr>
          <p:cNvGrpSpPr/>
          <p:nvPr/>
        </p:nvGrpSpPr>
        <p:grpSpPr>
          <a:xfrm>
            <a:off x="1032955" y="2317945"/>
            <a:ext cx="5976358" cy="630942"/>
            <a:chOff x="4374206" y="2798058"/>
            <a:chExt cx="5976358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B4F2FD-1B61-EC57-B246-F8BEFF5121BD}"/>
                </a:ext>
              </a:extLst>
            </p:cNvPr>
            <p:cNvSpPr txBox="1"/>
            <p:nvPr/>
          </p:nvSpPr>
          <p:spPr>
            <a:xfrm>
              <a:off x="4943315" y="2798058"/>
              <a:ext cx="540724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코로나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19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마스크 캠페인 사례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5539B8A5-6964-2668-9713-1047D88CA6E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4AE7CD31-7792-6143-DD74-F8D15E78CED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" name="그림 1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D5797B8-7713-E47F-A367-928911B5F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885BF20-F621-40BB-D3C2-AB214A91DFBF}"/>
              </a:ext>
            </a:extLst>
          </p:cNvPr>
          <p:cNvGrpSpPr/>
          <p:nvPr/>
        </p:nvGrpSpPr>
        <p:grpSpPr>
          <a:xfrm>
            <a:off x="1332167" y="3146044"/>
            <a:ext cx="6189857" cy="863570"/>
            <a:chOff x="3965516" y="2790917"/>
            <a:chExt cx="6189857" cy="8635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6358A3-0889-4A3E-E4BB-9A39F2049315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바이러스에 대한 공포는 극심했지만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마스크 공급은 절대적으로 부족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4944B1F8-F6EC-1F4F-763E-B4570A4CFC1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C013283E-B561-30EC-13A4-DE29A7722E6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CF9E7499-3F57-E718-ADC7-92F0068F8B1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30" name="그림 29" descr="의류, 아니메, 일러스트레이션, 그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30E300-763E-9BE9-F240-B7A6B435E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87" y="3146044"/>
            <a:ext cx="2624188" cy="3711956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53477E60-721C-7A68-6B67-706CC2E41326}"/>
              </a:ext>
            </a:extLst>
          </p:cNvPr>
          <p:cNvGrpSpPr/>
          <p:nvPr/>
        </p:nvGrpSpPr>
        <p:grpSpPr>
          <a:xfrm>
            <a:off x="1332167" y="4105046"/>
            <a:ext cx="5198173" cy="463460"/>
            <a:chOff x="3965516" y="2790917"/>
            <a:chExt cx="5198173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E52CD3-6DD5-031B-82A1-CBE8158521F5}"/>
                </a:ext>
              </a:extLst>
            </p:cNvPr>
            <p:cNvSpPr txBox="1"/>
            <p:nvPr/>
          </p:nvSpPr>
          <p:spPr>
            <a:xfrm>
              <a:off x="4282222" y="2790917"/>
              <a:ext cx="488146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정부가 공적 마스크 제도를 시행했지만 역부족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FD0903DE-B19F-AC2C-1C81-DF21F4EF818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1BCC3DC6-489B-01E5-1DAF-61C9DA8B6F7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49F2358F-28D2-D59C-E0A2-3062E935260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D4820EE2-4B00-5C2E-80C2-050F4F987125}"/>
              </a:ext>
            </a:extLst>
          </p:cNvPr>
          <p:cNvGrpSpPr/>
          <p:nvPr/>
        </p:nvGrpSpPr>
        <p:grpSpPr>
          <a:xfrm>
            <a:off x="1332167" y="4649127"/>
            <a:ext cx="5198173" cy="863570"/>
            <a:chOff x="3965516" y="2790917"/>
            <a:chExt cx="5198173" cy="86357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C4EEF08-1996-1F60-0B1E-4C97DDD6D3B4}"/>
                </a:ext>
              </a:extLst>
            </p:cNvPr>
            <p:cNvSpPr txBox="1"/>
            <p:nvPr/>
          </p:nvSpPr>
          <p:spPr>
            <a:xfrm>
              <a:off x="4282222" y="2790917"/>
              <a:ext cx="488146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정부가 선택한 가장 효과적인 카드가 바로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였음</a:t>
              </a:r>
            </a:p>
          </p:txBody>
        </p: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AC4D7617-278A-05DE-BFCB-F9F9418C600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8" name="원호 97">
                <a:extLst>
                  <a:ext uri="{FF2B5EF4-FFF2-40B4-BE49-F238E27FC236}">
                    <a16:creationId xmlns:a16="http://schemas.microsoft.com/office/drawing/2014/main" id="{4F3ECD10-6EFF-C3CC-DEE9-33FF4DE3B1A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DD023286-A3E4-BDE8-9626-34ADA9AF8E9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113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17106-E299-5AD9-C728-C41C0435C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254A1B9-DC51-50C7-C3D9-8A560A888D88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BD249-A847-E7D2-5F92-C1ADF96D0AF6}"/>
              </a:ext>
            </a:extLst>
          </p:cNvPr>
          <p:cNvSpPr txBox="1"/>
          <p:nvPr/>
        </p:nvSpPr>
        <p:spPr>
          <a:xfrm>
            <a:off x="1134095" y="1593928"/>
            <a:ext cx="2568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정보수단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(Nodality)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E3FA12-E504-37DC-4F47-DCB92A9DF0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F3784935-E7C7-059B-4180-C2463893E0E2}"/>
              </a:ext>
            </a:extLst>
          </p:cNvPr>
          <p:cNvGrpSpPr/>
          <p:nvPr/>
        </p:nvGrpSpPr>
        <p:grpSpPr>
          <a:xfrm>
            <a:off x="1032955" y="2317945"/>
            <a:ext cx="5976358" cy="630942"/>
            <a:chOff x="4374206" y="2798058"/>
            <a:chExt cx="5976358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A35B70-A279-997F-D4A6-A66E253BAF61}"/>
                </a:ext>
              </a:extLst>
            </p:cNvPr>
            <p:cNvSpPr txBox="1"/>
            <p:nvPr/>
          </p:nvSpPr>
          <p:spPr>
            <a:xfrm>
              <a:off x="4943315" y="2798058"/>
              <a:ext cx="540724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코로나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19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마스크 캠페인 사례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EE603F41-790E-A880-F38A-4AA48F373F0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F1A1C1E2-257C-868D-E991-D91C8A6E371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" name="그림 1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7C95878-B94E-240D-1646-29DECA2BB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pic>
        <p:nvPicPr>
          <p:cNvPr id="5" name="그림 4" descr="메가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3A46A4-58AD-D872-CF85-41311068F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240" y="3206672"/>
            <a:ext cx="1558284" cy="1807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51F810-7FA3-8C77-4F42-7D354103FC4E}"/>
              </a:ext>
            </a:extLst>
          </p:cNvPr>
          <p:cNvSpPr txBox="1"/>
          <p:nvPr/>
        </p:nvSpPr>
        <p:spPr>
          <a:xfrm>
            <a:off x="1882343" y="3116628"/>
            <a:ext cx="2472283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마스크가 답이다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3B7FFC-6949-9499-B8EB-994689DC3D34}"/>
              </a:ext>
            </a:extLst>
          </p:cNvPr>
          <p:cNvSpPr txBox="1"/>
          <p:nvPr/>
        </p:nvSpPr>
        <p:spPr>
          <a:xfrm>
            <a:off x="2299010" y="3659525"/>
            <a:ext cx="2562549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덕분에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챌린지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CD7F933-C7BE-4C64-A38C-66CE422442C5}"/>
              </a:ext>
            </a:extLst>
          </p:cNvPr>
          <p:cNvGrpSpPr/>
          <p:nvPr/>
        </p:nvGrpSpPr>
        <p:grpSpPr>
          <a:xfrm>
            <a:off x="2242964" y="4313533"/>
            <a:ext cx="6301207" cy="469900"/>
            <a:chOff x="5030469" y="4502150"/>
            <a:chExt cx="5828031" cy="469900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D2C4622E-2003-002B-365E-5E428B1D9498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9BAA6D-B917-0E68-96FF-FB082A22C32A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단순하고 명확한 메시지를 통해 사회적 규범 형성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EDB2562-011E-9631-7EBE-ABB623B197D7}"/>
              </a:ext>
            </a:extLst>
          </p:cNvPr>
          <p:cNvGrpSpPr/>
          <p:nvPr/>
        </p:nvGrpSpPr>
        <p:grpSpPr>
          <a:xfrm>
            <a:off x="2242964" y="4892308"/>
            <a:ext cx="6301207" cy="792068"/>
            <a:chOff x="5030469" y="4502150"/>
            <a:chExt cx="5828031" cy="792068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1C9260D2-88C8-CC35-3711-787CD14DE9E7}"/>
                </a:ext>
              </a:extLst>
            </p:cNvPr>
            <p:cNvSpPr/>
            <p:nvPr/>
          </p:nvSpPr>
          <p:spPr>
            <a:xfrm>
              <a:off x="5030469" y="4502150"/>
              <a:ext cx="5828031" cy="7920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32BDBE-0152-B429-1936-78384D97FBE8}"/>
                </a:ext>
              </a:extLst>
            </p:cNvPr>
            <p:cNvSpPr txBox="1"/>
            <p:nvPr/>
          </p:nvSpPr>
          <p:spPr>
            <a:xfrm>
              <a:off x="5256527" y="4544544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올바른 마스크 </a:t>
              </a: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착용법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, 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소위 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'</a:t>
              </a: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코스크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', '</a:t>
              </a: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턱스크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’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가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왜 위험한지를 과학적 근거를 들어 반복적으로 교육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8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A0AAB-D9E8-D29F-AA9E-FE8B09EBF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7BFF7D-F67C-F2BA-F08A-A7B2A89F1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779C06-5005-9011-14BA-18F6C8784570}"/>
              </a:ext>
            </a:extLst>
          </p:cNvPr>
          <p:cNvSpPr txBox="1"/>
          <p:nvPr/>
        </p:nvSpPr>
        <p:spPr>
          <a:xfrm>
            <a:off x="1134095" y="1593928"/>
            <a:ext cx="292387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캠페인 성공의 핵심 요인</a:t>
            </a:r>
          </a:p>
        </p:txBody>
      </p:sp>
      <p:pic>
        <p:nvPicPr>
          <p:cNvPr id="17" name="그림 16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0B2C3F-BB9C-2373-058A-1E4F04F551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4B8EFA34-556C-9FAF-E401-CFE2825FBF88}"/>
              </a:ext>
            </a:extLst>
          </p:cNvPr>
          <p:cNvGrpSpPr/>
          <p:nvPr/>
        </p:nvGrpSpPr>
        <p:grpSpPr>
          <a:xfrm>
            <a:off x="1399011" y="2197335"/>
            <a:ext cx="9667573" cy="1191877"/>
            <a:chOff x="1399011" y="2197335"/>
            <a:chExt cx="9667573" cy="1191877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B17CBCB0-8CE6-3DE8-03C8-1B4A4D41CFF3}"/>
                </a:ext>
              </a:extLst>
            </p:cNvPr>
            <p:cNvGrpSpPr/>
            <p:nvPr/>
          </p:nvGrpSpPr>
          <p:grpSpPr>
            <a:xfrm>
              <a:off x="1399011" y="2197335"/>
              <a:ext cx="6345001" cy="571286"/>
              <a:chOff x="1013126" y="1841927"/>
              <a:chExt cx="6345001" cy="57128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E035A62-E91E-F539-0B1B-81A120C2B49D}"/>
                  </a:ext>
                </a:extLst>
              </p:cNvPr>
              <p:cNvSpPr txBox="1"/>
              <p:nvPr/>
            </p:nvSpPr>
            <p:spPr>
              <a:xfrm>
                <a:off x="1013126" y="1841927"/>
                <a:ext cx="6345001" cy="5712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4D79CF">
                      <a:alpha val="20000"/>
                    </a:srgbClr>
                  </a:gs>
                  <a:gs pos="100000">
                    <a:srgbClr val="9A5CC8">
                      <a:alpha val="20000"/>
                    </a:srgbClr>
                  </a:gs>
                </a:gsLst>
                <a:lin ang="2700000" scaled="0"/>
              </a:gradFill>
            </p:spPr>
            <p:txBody>
              <a:bodyPr wrap="square" lIns="720000" tIns="0" rIns="216000" bIns="0" rtlCol="0" anchor="ctr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400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신뢰받는 메신저</a:t>
                </a:r>
              </a:p>
            </p:txBody>
          </p:sp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FC1349EB-14C4-6194-DC92-A23E2B90F9B9}"/>
                  </a:ext>
                </a:extLst>
              </p:cNvPr>
              <p:cNvSpPr/>
              <p:nvPr/>
            </p:nvSpPr>
            <p:spPr>
              <a:xfrm>
                <a:off x="1075627" y="1905001"/>
                <a:ext cx="445144" cy="445142"/>
              </a:xfrm>
              <a:prstGeom prst="ellipse">
                <a:avLst/>
              </a:prstGeom>
              <a:gradFill>
                <a:gsLst>
                  <a:gs pos="38000">
                    <a:srgbClr val="0B2EB7"/>
                  </a:gs>
                  <a:gs pos="100000">
                    <a:srgbClr val="9A5CC8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ko-KR" sz="24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dist="63500" dir="2700000" algn="tl" rotWithShape="0">
                        <a:srgbClr val="152657">
                          <a:alpha val="3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1</a:t>
                </a:r>
                <a:endPara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58537A98-2D88-B05D-4F11-478427D5AF26}"/>
                </a:ext>
              </a:extLst>
            </p:cNvPr>
            <p:cNvGrpSpPr/>
            <p:nvPr/>
          </p:nvGrpSpPr>
          <p:grpSpPr>
            <a:xfrm>
              <a:off x="2120492" y="2925752"/>
              <a:ext cx="8946092" cy="463460"/>
              <a:chOff x="3965516" y="2790917"/>
              <a:chExt cx="8946092" cy="46346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A03BF6-403C-9DCB-7C52-3559FC4C4DC2}"/>
                  </a:ext>
                </a:extLst>
              </p:cNvPr>
              <p:cNvSpPr txBox="1"/>
              <p:nvPr/>
            </p:nvSpPr>
            <p:spPr>
              <a:xfrm>
                <a:off x="4282221" y="2790917"/>
                <a:ext cx="8629387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질병관리청은 데이터와 사실 중심의 </a:t>
                </a:r>
                <a:r>
                  <a:rPr lang="ko-KR" altLang="en-US" sz="2000" spc="-80" dirty="0" err="1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브리핑으로국민적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 신뢰 확보</a:t>
                </a:r>
                <a:endPara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EF2F81F1-46DB-FB4A-A9EE-C38C1DC1DFB1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3" name="원호 22">
                  <a:extLst>
                    <a:ext uri="{FF2B5EF4-FFF2-40B4-BE49-F238E27FC236}">
                      <a16:creationId xmlns:a16="http://schemas.microsoft.com/office/drawing/2014/main" id="{A39546EC-D04E-F75A-5ACC-B61ED04884BE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F409D4A2-A19C-62C5-2DAA-135151C7AC53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F53E47E4-0132-41F1-41A3-8BF09A0B4E50}"/>
              </a:ext>
            </a:extLst>
          </p:cNvPr>
          <p:cNvGrpSpPr/>
          <p:nvPr/>
        </p:nvGrpSpPr>
        <p:grpSpPr>
          <a:xfrm>
            <a:off x="1399011" y="3647088"/>
            <a:ext cx="9667573" cy="1191877"/>
            <a:chOff x="1399011" y="2197335"/>
            <a:chExt cx="9667573" cy="1191877"/>
          </a:xfrm>
        </p:grpSpPr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3AF4078C-CDD4-D887-6C35-EDEC2FF124ED}"/>
                </a:ext>
              </a:extLst>
            </p:cNvPr>
            <p:cNvGrpSpPr/>
            <p:nvPr/>
          </p:nvGrpSpPr>
          <p:grpSpPr>
            <a:xfrm>
              <a:off x="1399011" y="2197335"/>
              <a:ext cx="6345001" cy="571286"/>
              <a:chOff x="1013126" y="1841927"/>
              <a:chExt cx="6345001" cy="571286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7D11D9D-A19A-CF27-73A4-A012531C1DFC}"/>
                  </a:ext>
                </a:extLst>
              </p:cNvPr>
              <p:cNvSpPr txBox="1"/>
              <p:nvPr/>
            </p:nvSpPr>
            <p:spPr>
              <a:xfrm>
                <a:off x="1013126" y="1841927"/>
                <a:ext cx="6345001" cy="5712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4D79CF">
                      <a:alpha val="20000"/>
                    </a:srgbClr>
                  </a:gs>
                  <a:gs pos="100000">
                    <a:srgbClr val="9A5CC8">
                      <a:alpha val="20000"/>
                    </a:srgbClr>
                  </a:gs>
                </a:gsLst>
                <a:lin ang="2700000" scaled="0"/>
              </a:gradFill>
            </p:spPr>
            <p:txBody>
              <a:bodyPr wrap="square" lIns="720000" tIns="0" rIns="216000" bIns="0" rtlCol="0" anchor="ctr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400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일관된 과학적 메시지</a:t>
                </a:r>
              </a:p>
            </p:txBody>
          </p:sp>
          <p:sp>
            <p:nvSpPr>
              <p:cNvPr id="104" name="타원 103">
                <a:extLst>
                  <a:ext uri="{FF2B5EF4-FFF2-40B4-BE49-F238E27FC236}">
                    <a16:creationId xmlns:a16="http://schemas.microsoft.com/office/drawing/2014/main" id="{9B449FF3-41B6-0C23-3F05-456F3544D096}"/>
                  </a:ext>
                </a:extLst>
              </p:cNvPr>
              <p:cNvSpPr/>
              <p:nvPr/>
            </p:nvSpPr>
            <p:spPr>
              <a:xfrm>
                <a:off x="1075627" y="1905001"/>
                <a:ext cx="445144" cy="445142"/>
              </a:xfrm>
              <a:prstGeom prst="ellipse">
                <a:avLst/>
              </a:prstGeom>
              <a:gradFill>
                <a:gsLst>
                  <a:gs pos="38000">
                    <a:srgbClr val="0B2EB7"/>
                  </a:gs>
                  <a:gs pos="100000">
                    <a:srgbClr val="9A5CC8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ko-KR" sz="24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dist="63500" dir="2700000" algn="tl" rotWithShape="0">
                        <a:srgbClr val="152657">
                          <a:alpha val="3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2</a:t>
                </a:r>
                <a:endPara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2F7300A3-EDC6-9D21-6486-5C186658181C}"/>
                </a:ext>
              </a:extLst>
            </p:cNvPr>
            <p:cNvGrpSpPr/>
            <p:nvPr/>
          </p:nvGrpSpPr>
          <p:grpSpPr>
            <a:xfrm>
              <a:off x="2120492" y="2925752"/>
              <a:ext cx="8946092" cy="463460"/>
              <a:chOff x="3965516" y="2790917"/>
              <a:chExt cx="8946092" cy="463460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75567B8-C7C7-94B2-9649-73D4B8D74C63}"/>
                  </a:ext>
                </a:extLst>
              </p:cNvPr>
              <p:cNvSpPr txBox="1"/>
              <p:nvPr/>
            </p:nvSpPr>
            <p:spPr>
              <a:xfrm>
                <a:off x="4282221" y="2790917"/>
                <a:ext cx="8629387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정치적 논란에 흔들리지 않는 일관된 방역 커뮤니케이션 유지</a:t>
                </a:r>
                <a:endPara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grpSp>
            <p:nvGrpSpPr>
              <p:cNvPr id="99" name="그룹 98">
                <a:extLst>
                  <a:ext uri="{FF2B5EF4-FFF2-40B4-BE49-F238E27FC236}">
                    <a16:creationId xmlns:a16="http://schemas.microsoft.com/office/drawing/2014/main" id="{FBC707F0-3CFB-CCFF-0704-89C4281E69BA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00" name="원호 99">
                  <a:extLst>
                    <a:ext uri="{FF2B5EF4-FFF2-40B4-BE49-F238E27FC236}">
                      <a16:creationId xmlns:a16="http://schemas.microsoft.com/office/drawing/2014/main" id="{8D4E7D81-F018-0E11-B9B8-D03933579FF3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02" name="자유형: 도형 101">
                  <a:extLst>
                    <a:ext uri="{FF2B5EF4-FFF2-40B4-BE49-F238E27FC236}">
                      <a16:creationId xmlns:a16="http://schemas.microsoft.com/office/drawing/2014/main" id="{FC3E9EA4-8FEB-D7D9-4434-6AD356F6D506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C3261A43-37E1-A165-545E-8C46C781CE8F}"/>
              </a:ext>
            </a:extLst>
          </p:cNvPr>
          <p:cNvSpPr txBox="1"/>
          <p:nvPr/>
        </p:nvSpPr>
        <p:spPr>
          <a:xfrm flipH="1">
            <a:off x="1951330" y="5011157"/>
            <a:ext cx="8091830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한국의 마스크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착용률은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세계 최고 수준에 도달하며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K-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방역의 상징적인 성공 요인이 되었음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491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B577C-1EAA-E8E1-0DC0-69EA80FFC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344EB85-E764-55C5-C78F-6355D40E4FEF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F9B1D-93C1-069A-6E3A-FAE89767575B}"/>
              </a:ext>
            </a:extLst>
          </p:cNvPr>
          <p:cNvSpPr txBox="1"/>
          <p:nvPr/>
        </p:nvSpPr>
        <p:spPr>
          <a:xfrm>
            <a:off x="1134095" y="1593928"/>
            <a:ext cx="2568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정보수단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(Nodality)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B055E1-5CB7-B9B4-7ADA-034439E2DC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053F89E6-7CCC-5C6F-B217-A0F1212A35B0}"/>
              </a:ext>
            </a:extLst>
          </p:cNvPr>
          <p:cNvGrpSpPr/>
          <p:nvPr/>
        </p:nvGrpSpPr>
        <p:grpSpPr>
          <a:xfrm>
            <a:off x="1032955" y="2317945"/>
            <a:ext cx="3783450" cy="630942"/>
            <a:chOff x="4374206" y="2798058"/>
            <a:chExt cx="3783450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ECD023-9459-892C-DC31-8A23A29A2A12}"/>
                </a:ext>
              </a:extLst>
            </p:cNvPr>
            <p:cNvSpPr txBox="1"/>
            <p:nvPr/>
          </p:nvSpPr>
          <p:spPr>
            <a:xfrm>
              <a:off x="4943315" y="2798058"/>
              <a:ext cx="321434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정보 수단의 한계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F7DEFABC-ED5B-B7D2-896E-DA870CEC200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0B1FEC0D-1347-B780-AE34-A0C5F41E21E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" name="그림 1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7C60830-5BC8-D182-DF60-F7E14D2070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CD03AAB3-CF7B-E86B-FA03-288C88962BB4}"/>
              </a:ext>
            </a:extLst>
          </p:cNvPr>
          <p:cNvGrpSpPr/>
          <p:nvPr/>
        </p:nvGrpSpPr>
        <p:grpSpPr>
          <a:xfrm>
            <a:off x="1399011" y="3050775"/>
            <a:ext cx="9667573" cy="1191877"/>
            <a:chOff x="1399011" y="2197335"/>
            <a:chExt cx="9667573" cy="1191877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E69A288-12D3-93E8-43BB-BF4A96147027}"/>
                </a:ext>
              </a:extLst>
            </p:cNvPr>
            <p:cNvGrpSpPr/>
            <p:nvPr/>
          </p:nvGrpSpPr>
          <p:grpSpPr>
            <a:xfrm>
              <a:off x="1399011" y="2197335"/>
              <a:ext cx="6345001" cy="571286"/>
              <a:chOff x="1013126" y="1841927"/>
              <a:chExt cx="6345001" cy="57128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DB02065-D3ED-9592-ED12-16D52D9B231E}"/>
                  </a:ext>
                </a:extLst>
              </p:cNvPr>
              <p:cNvSpPr txBox="1"/>
              <p:nvPr/>
            </p:nvSpPr>
            <p:spPr>
              <a:xfrm>
                <a:off x="1013126" y="1841927"/>
                <a:ext cx="6345001" cy="5712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4D79CF">
                      <a:alpha val="20000"/>
                    </a:srgbClr>
                  </a:gs>
                  <a:gs pos="100000">
                    <a:srgbClr val="9A5CC8">
                      <a:alpha val="20000"/>
                    </a:srgbClr>
                  </a:gs>
                </a:gsLst>
                <a:lin ang="2700000" scaled="0"/>
              </a:gradFill>
            </p:spPr>
            <p:txBody>
              <a:bodyPr wrap="square" lIns="720000" tIns="0" rIns="216000" bIns="0" rtlCol="0" anchor="ctr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400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정보 과부하와 피로감</a:t>
                </a:r>
              </a:p>
            </p:txBody>
          </p:sp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8B754BA6-6A81-8E36-C482-9885EDDEE061}"/>
                  </a:ext>
                </a:extLst>
              </p:cNvPr>
              <p:cNvSpPr/>
              <p:nvPr/>
            </p:nvSpPr>
            <p:spPr>
              <a:xfrm>
                <a:off x="1075627" y="1905001"/>
                <a:ext cx="445144" cy="445142"/>
              </a:xfrm>
              <a:prstGeom prst="ellipse">
                <a:avLst/>
              </a:prstGeom>
              <a:gradFill>
                <a:gsLst>
                  <a:gs pos="38000">
                    <a:srgbClr val="0B2EB7"/>
                  </a:gs>
                  <a:gs pos="100000">
                    <a:srgbClr val="9A5CC8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ko-KR" sz="24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dist="63500" dir="2700000" algn="tl" rotWithShape="0">
                        <a:srgbClr val="152657">
                          <a:alpha val="3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1</a:t>
                </a:r>
                <a:endPara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81BCB8B-3F1B-DCE4-7CA2-4AFD7C97AD91}"/>
                </a:ext>
              </a:extLst>
            </p:cNvPr>
            <p:cNvGrpSpPr/>
            <p:nvPr/>
          </p:nvGrpSpPr>
          <p:grpSpPr>
            <a:xfrm>
              <a:off x="2120492" y="2925752"/>
              <a:ext cx="8946092" cy="463460"/>
              <a:chOff x="3965516" y="2790917"/>
              <a:chExt cx="8946092" cy="46346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F01235-F2B8-4FEE-9609-1BA6540F5982}"/>
                  </a:ext>
                </a:extLst>
              </p:cNvPr>
              <p:cNvSpPr txBox="1"/>
              <p:nvPr/>
            </p:nvSpPr>
            <p:spPr>
              <a:xfrm>
                <a:off x="4282221" y="2790917"/>
                <a:ext cx="8629387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정보 경쟁의 시대</a:t>
                </a:r>
                <a:endPara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5B9E92B0-8668-2D4A-397B-CA552AF23BA8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0" name="원호 19">
                  <a:extLst>
                    <a:ext uri="{FF2B5EF4-FFF2-40B4-BE49-F238E27FC236}">
                      <a16:creationId xmlns:a16="http://schemas.microsoft.com/office/drawing/2014/main" id="{B2565D4E-894C-FB27-EB25-F0594A1D6F24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1" name="자유형: 도형 20">
                  <a:extLst>
                    <a:ext uri="{FF2B5EF4-FFF2-40B4-BE49-F238E27FC236}">
                      <a16:creationId xmlns:a16="http://schemas.microsoft.com/office/drawing/2014/main" id="{F5D67422-869E-9928-0B59-07E5249633FA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3199BB4D-0322-941D-5015-2679EAF37BBD}"/>
              </a:ext>
            </a:extLst>
          </p:cNvPr>
          <p:cNvGrpSpPr/>
          <p:nvPr/>
        </p:nvGrpSpPr>
        <p:grpSpPr>
          <a:xfrm>
            <a:off x="1399011" y="4401940"/>
            <a:ext cx="9667573" cy="1668931"/>
            <a:chOff x="1399011" y="4401940"/>
            <a:chExt cx="9667573" cy="1668931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44BB1BFF-A607-5AB2-4B87-4EDEB1F6F09D}"/>
                </a:ext>
              </a:extLst>
            </p:cNvPr>
            <p:cNvGrpSpPr/>
            <p:nvPr/>
          </p:nvGrpSpPr>
          <p:grpSpPr>
            <a:xfrm>
              <a:off x="1399011" y="4401940"/>
              <a:ext cx="6345001" cy="571286"/>
              <a:chOff x="1013126" y="1841927"/>
              <a:chExt cx="6345001" cy="571286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F010783-6658-0574-BACA-69A3AC4EEF57}"/>
                  </a:ext>
                </a:extLst>
              </p:cNvPr>
              <p:cNvSpPr txBox="1"/>
              <p:nvPr/>
            </p:nvSpPr>
            <p:spPr>
              <a:xfrm>
                <a:off x="1013126" y="1841927"/>
                <a:ext cx="6345001" cy="5712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4D79CF">
                      <a:alpha val="20000"/>
                    </a:srgbClr>
                  </a:gs>
                  <a:gs pos="100000">
                    <a:srgbClr val="9A5CC8">
                      <a:alpha val="20000"/>
                    </a:srgbClr>
                  </a:gs>
                </a:gsLst>
                <a:lin ang="2700000" scaled="0"/>
              </a:gradFill>
            </p:spPr>
            <p:txBody>
              <a:bodyPr wrap="square" lIns="720000" tIns="0" rIns="216000" bIns="0" rtlCol="0" anchor="ctr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400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정보 경쟁의 시대</a:t>
                </a:r>
              </a:p>
            </p:txBody>
          </p:sp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2020BC31-D33C-CAE2-E342-DC2EF86DDBA2}"/>
                  </a:ext>
                </a:extLst>
              </p:cNvPr>
              <p:cNvSpPr/>
              <p:nvPr/>
            </p:nvSpPr>
            <p:spPr>
              <a:xfrm>
                <a:off x="1075627" y="1905001"/>
                <a:ext cx="445144" cy="445142"/>
              </a:xfrm>
              <a:prstGeom prst="ellipse">
                <a:avLst/>
              </a:prstGeom>
              <a:gradFill>
                <a:gsLst>
                  <a:gs pos="38000">
                    <a:srgbClr val="0B2EB7"/>
                  </a:gs>
                  <a:gs pos="100000">
                    <a:srgbClr val="9A5CC8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ko-KR" sz="24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dist="63500" dir="2700000" algn="tl" rotWithShape="0">
                        <a:srgbClr val="152657">
                          <a:alpha val="3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2</a:t>
                </a:r>
                <a:endPara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6C10B-FA5C-5CC7-4249-7940B3268E2F}"/>
                </a:ext>
              </a:extLst>
            </p:cNvPr>
            <p:cNvSpPr txBox="1"/>
            <p:nvPr/>
          </p:nvSpPr>
          <p:spPr>
            <a:xfrm>
              <a:off x="2437197" y="5130357"/>
              <a:ext cx="8629387" cy="94051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정부는 더 이상 유일한 정보 공급자가 아님</a:t>
              </a:r>
            </a:p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가짜뉴스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음모론과의 신뢰 경쟁이 필수</a:t>
              </a:r>
            </a:p>
          </p:txBody>
        </p: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8FC0B133-78FD-0E4D-C8E5-2F7DDC445A7E}"/>
                </a:ext>
              </a:extLst>
            </p:cNvPr>
            <p:cNvGrpSpPr/>
            <p:nvPr/>
          </p:nvGrpSpPr>
          <p:grpSpPr>
            <a:xfrm>
              <a:off x="2120492" y="5277294"/>
              <a:ext cx="229006" cy="229006"/>
              <a:chOff x="2345736" y="1936452"/>
              <a:chExt cx="546106" cy="546106"/>
            </a:xfrm>
          </p:grpSpPr>
          <p:sp>
            <p:nvSpPr>
              <p:cNvPr id="97" name="원호 96">
                <a:extLst>
                  <a:ext uri="{FF2B5EF4-FFF2-40B4-BE49-F238E27FC236}">
                    <a16:creationId xmlns:a16="http://schemas.microsoft.com/office/drawing/2014/main" id="{6C3ED485-BA37-7550-A7B6-B1DE772DFAF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5E9FF251-8D98-B377-607D-BAB375760CB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DF03BF68-95F1-A5C0-F7D3-491EE26C820D}"/>
                </a:ext>
              </a:extLst>
            </p:cNvPr>
            <p:cNvGrpSpPr/>
            <p:nvPr/>
          </p:nvGrpSpPr>
          <p:grpSpPr>
            <a:xfrm>
              <a:off x="2120492" y="5742114"/>
              <a:ext cx="229006" cy="229006"/>
              <a:chOff x="2345736" y="1936452"/>
              <a:chExt cx="546106" cy="546106"/>
            </a:xfrm>
          </p:grpSpPr>
          <p:sp>
            <p:nvSpPr>
              <p:cNvPr id="104" name="원호 103">
                <a:extLst>
                  <a:ext uri="{FF2B5EF4-FFF2-40B4-BE49-F238E27FC236}">
                    <a16:creationId xmlns:a16="http://schemas.microsoft.com/office/drawing/2014/main" id="{D7708275-8794-70E3-A1A4-95D928100C0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6A269BB2-6F50-AC13-2A9D-4AFC4BB5AF8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52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F68A1-E843-9766-E631-B50E05107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FB0D481-778C-48D2-3E03-F2DBD9BA35E8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B7AC8B-CF7C-B286-16DD-A108E740C1DE}"/>
              </a:ext>
            </a:extLst>
          </p:cNvPr>
          <p:cNvSpPr txBox="1"/>
          <p:nvPr/>
        </p:nvSpPr>
        <p:spPr>
          <a:xfrm>
            <a:off x="1134095" y="1593928"/>
            <a:ext cx="2773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권위수단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(Authority)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A6ABD6-5783-765A-EF40-423A6E6302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2B65AB-2A50-6027-8C01-A00522B8AF46}"/>
              </a:ext>
            </a:extLst>
          </p:cNvPr>
          <p:cNvSpPr txBox="1"/>
          <p:nvPr/>
        </p:nvSpPr>
        <p:spPr>
          <a:xfrm flipH="1">
            <a:off x="4120529" y="5665189"/>
            <a:ext cx="395094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권위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Authority)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64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D07F3-8918-CFC6-2B52-19F5186CB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A0B9F54-07E1-76B1-FFAD-5B334BDDC1D0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42DE6-3CF4-0FCB-F01C-054C3CECCBAE}"/>
              </a:ext>
            </a:extLst>
          </p:cNvPr>
          <p:cNvSpPr txBox="1"/>
          <p:nvPr/>
        </p:nvSpPr>
        <p:spPr>
          <a:xfrm>
            <a:off x="1134095" y="1593928"/>
            <a:ext cx="2773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권위수단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(Authority)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38C27A7-4C41-3C90-148A-9FF946EA4D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D87CA4-6E1E-8629-AAFD-11734E8B3E32}"/>
              </a:ext>
            </a:extLst>
          </p:cNvPr>
          <p:cNvSpPr txBox="1"/>
          <p:nvPr/>
        </p:nvSpPr>
        <p:spPr>
          <a:xfrm flipH="1">
            <a:off x="5608668" y="2717164"/>
            <a:ext cx="5988972" cy="149962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막스 </a:t>
            </a:r>
            <a:r>
              <a:rPr lang="ko-KR" altLang="en-US" sz="21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베버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(Max Weber)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가 정의한 국가의 본질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즉 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정당한 물리적 강제력의 독점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에 가장 가까운 도구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6B5F0-A410-CA20-5E32-DAD5BF8FD710}"/>
              </a:ext>
            </a:extLst>
          </p:cNvPr>
          <p:cNvSpPr txBox="1"/>
          <p:nvPr/>
        </p:nvSpPr>
        <p:spPr>
          <a:xfrm flipH="1">
            <a:off x="5608668" y="4254286"/>
            <a:ext cx="5988972" cy="149962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정부만이 법과 제도를 통해 국민의 행동을 직접적으로 명령하거나 금지할 수 있는 </a:t>
            </a:r>
            <a:b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합법적 권한을 사용하는 것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9744A8C-E3C6-3CE2-294A-F089E08DB67D}"/>
              </a:ext>
            </a:extLst>
          </p:cNvPr>
          <p:cNvGrpSpPr/>
          <p:nvPr/>
        </p:nvGrpSpPr>
        <p:grpSpPr>
          <a:xfrm>
            <a:off x="3721417" y="2616200"/>
            <a:ext cx="2671741" cy="3172125"/>
            <a:chOff x="3891852" y="2616200"/>
            <a:chExt cx="1878814" cy="1878814"/>
          </a:xfrm>
        </p:grpSpPr>
        <p:sp>
          <p:nvSpPr>
            <p:cNvPr id="10" name="사각형: 잘린 대각선 방향 모서리 9">
              <a:extLst>
                <a:ext uri="{FF2B5EF4-FFF2-40B4-BE49-F238E27FC236}">
                  <a16:creationId xmlns:a16="http://schemas.microsoft.com/office/drawing/2014/main" id="{F2121AF3-ED60-6E8A-03C0-B32EAF203D6D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2F335C46-17C0-6AF8-F456-83C270F4720F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8A3236-3129-5B52-265A-5640848334C2}"/>
                </a:ext>
              </a:extLst>
            </p:cNvPr>
            <p:cNvSpPr txBox="1"/>
            <p:nvPr/>
          </p:nvSpPr>
          <p:spPr>
            <a:xfrm>
              <a:off x="4055006" y="3237504"/>
              <a:ext cx="1552506" cy="63620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권위</a:t>
              </a:r>
              <a:br>
                <a:rPr lang="en-US" altLang="ko-KR" dirty="0"/>
              </a:br>
              <a:r>
                <a:rPr lang="en-US" altLang="ko-KR" dirty="0"/>
                <a:t>(</a:t>
              </a:r>
              <a:r>
                <a:rPr lang="pt-BR" altLang="ko-KR" dirty="0"/>
                <a:t>Authority)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082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4C90E-91C0-E5BE-0479-54F7F3906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A5502BC-8702-8195-BC60-F91FA825F776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4A054-7273-D30D-58D6-5089732845FC}"/>
              </a:ext>
            </a:extLst>
          </p:cNvPr>
          <p:cNvSpPr txBox="1"/>
          <p:nvPr/>
        </p:nvSpPr>
        <p:spPr>
          <a:xfrm>
            <a:off x="1134095" y="1593928"/>
            <a:ext cx="2773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권위수단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(Authority)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FCE974-0366-F29C-E75F-EC82F3E0E8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2C8C5219-F25F-4438-42C0-1745699E33A3}"/>
              </a:ext>
            </a:extLst>
          </p:cNvPr>
          <p:cNvGrpSpPr/>
          <p:nvPr/>
        </p:nvGrpSpPr>
        <p:grpSpPr>
          <a:xfrm>
            <a:off x="4441215" y="2316791"/>
            <a:ext cx="3619944" cy="630942"/>
            <a:chOff x="4374206" y="2798058"/>
            <a:chExt cx="3619944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8E3B01-EEBD-C042-CC23-C2E85C95003D}"/>
                </a:ext>
              </a:extLst>
            </p:cNvPr>
            <p:cNvSpPr txBox="1"/>
            <p:nvPr/>
          </p:nvSpPr>
          <p:spPr>
            <a:xfrm>
              <a:off x="4943315" y="2798058"/>
              <a:ext cx="305083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구체적인 도구들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767B31FC-9185-6982-90A2-57A98C2C238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2CA9299C-1D2F-ADD9-246F-714EB8A23DF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0DF0A559-0778-1533-8B58-6F99FBA69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384E473-7CA9-1314-BC01-D59CFB178673}"/>
              </a:ext>
            </a:extLst>
          </p:cNvPr>
          <p:cNvGrpSpPr/>
          <p:nvPr/>
        </p:nvGrpSpPr>
        <p:grpSpPr>
          <a:xfrm>
            <a:off x="5118875" y="3068638"/>
            <a:ext cx="6465835" cy="463460"/>
            <a:chOff x="3965516" y="2790917"/>
            <a:chExt cx="6465835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928FD9-960D-84E3-A14E-21F4C532C79C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운전면허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DD6B2166-08DF-638A-A918-4B108BF16C3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CC9253B0-FD41-F7DD-3E63-3E0E39DAF8A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464F1F04-DFB2-D9C5-642A-08E0D4F7707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02BB2FD-A382-331D-9140-FD7086412BE1}"/>
              </a:ext>
            </a:extLst>
          </p:cNvPr>
          <p:cNvGrpSpPr/>
          <p:nvPr/>
        </p:nvGrpSpPr>
        <p:grpSpPr>
          <a:xfrm>
            <a:off x="5118875" y="3633300"/>
            <a:ext cx="6465835" cy="463460"/>
            <a:chOff x="3965516" y="2790917"/>
            <a:chExt cx="6465835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E41056-9A94-CDF6-330A-8A57B70E0D10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영업 허가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385A8403-7118-9D95-505A-A43C006D83C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18B7F543-B46C-C282-353C-6FB96334734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D6CF71CB-51E2-A385-908C-9703539035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9AFBAD03-F3A4-EA8E-1855-EAA09611A6E8}"/>
              </a:ext>
            </a:extLst>
          </p:cNvPr>
          <p:cNvGrpSpPr/>
          <p:nvPr/>
        </p:nvGrpSpPr>
        <p:grpSpPr>
          <a:xfrm>
            <a:off x="5118875" y="4197962"/>
            <a:ext cx="6465835" cy="463460"/>
            <a:chOff x="3965516" y="2790917"/>
            <a:chExt cx="6465835" cy="46346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69172B-6946-F2B6-0F23-F3B1515D3E1B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의사면서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9B338EDB-E6CC-F719-D689-8F49B4AD786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9" name="원호 28">
                <a:extLst>
                  <a:ext uri="{FF2B5EF4-FFF2-40B4-BE49-F238E27FC236}">
                    <a16:creationId xmlns:a16="http://schemas.microsoft.com/office/drawing/2014/main" id="{EC7DB60F-FC28-6090-E9E8-0D8D0303FA4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D76916BC-9B9B-BF7D-230A-21A49F9C193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965F3C18-939C-7B61-F8F9-03FE20F9B384}"/>
              </a:ext>
            </a:extLst>
          </p:cNvPr>
          <p:cNvGrpSpPr/>
          <p:nvPr/>
        </p:nvGrpSpPr>
        <p:grpSpPr>
          <a:xfrm>
            <a:off x="8061159" y="3218187"/>
            <a:ext cx="3323744" cy="1146532"/>
            <a:chOff x="8061159" y="3241047"/>
            <a:chExt cx="3323744" cy="1146532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8C8FA78-9E61-4F64-DAC7-DCB4C4634F3A}"/>
                </a:ext>
              </a:extLst>
            </p:cNvPr>
            <p:cNvSpPr txBox="1"/>
            <p:nvPr/>
          </p:nvSpPr>
          <p:spPr>
            <a:xfrm>
              <a:off x="8510145" y="3241047"/>
              <a:ext cx="2874758" cy="1146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자격이나 조건을 갖춘 사람에게만 특정 활동을 허용하는 방식</a:t>
              </a:r>
              <a:endParaRPr lang="en-US" altLang="ko-KR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98" name="화살표: 아래쪽 97">
              <a:extLst>
                <a:ext uri="{FF2B5EF4-FFF2-40B4-BE49-F238E27FC236}">
                  <a16:creationId xmlns:a16="http://schemas.microsoft.com/office/drawing/2014/main" id="{9FB8F1BE-A55E-0789-156D-CCB7E5567A04}"/>
                </a:ext>
              </a:extLst>
            </p:cNvPr>
            <p:cNvSpPr/>
            <p:nvPr/>
          </p:nvSpPr>
          <p:spPr>
            <a:xfrm rot="16200000" flipH="1">
              <a:off x="8088099" y="3626063"/>
              <a:ext cx="326728" cy="380608"/>
            </a:xfrm>
            <a:prstGeom prst="downArrow">
              <a:avLst/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</p:grpSp>
    </p:spTree>
    <p:extLst>
      <p:ext uri="{BB962C8B-B14F-4D97-AF65-F5344CB8AC3E}">
        <p14:creationId xmlns:p14="http://schemas.microsoft.com/office/powerpoint/2010/main" val="32605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2A69C-F0FA-9B14-F498-A81EAA9FF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ECB8207-A74F-B4EE-A6AF-04E8D3AFEB4E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ACCAC-C6D7-004E-3C12-3AE5C3A09D22}"/>
              </a:ext>
            </a:extLst>
          </p:cNvPr>
          <p:cNvSpPr txBox="1"/>
          <p:nvPr/>
        </p:nvSpPr>
        <p:spPr>
          <a:xfrm>
            <a:off x="1134095" y="1593928"/>
            <a:ext cx="2773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권위수단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(Authority)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8112B8-F5A1-7553-D095-2074F5421C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1E67A393-39B6-F7D0-E08F-488F69EBB0A6}"/>
              </a:ext>
            </a:extLst>
          </p:cNvPr>
          <p:cNvGrpSpPr/>
          <p:nvPr/>
        </p:nvGrpSpPr>
        <p:grpSpPr>
          <a:xfrm>
            <a:off x="4441215" y="2316791"/>
            <a:ext cx="3619944" cy="630942"/>
            <a:chOff x="4374206" y="2798058"/>
            <a:chExt cx="3619944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BEC3C0-A1A5-AED4-6678-3D98BBE32BC9}"/>
                </a:ext>
              </a:extLst>
            </p:cNvPr>
            <p:cNvSpPr txBox="1"/>
            <p:nvPr/>
          </p:nvSpPr>
          <p:spPr>
            <a:xfrm>
              <a:off x="4943315" y="2798058"/>
              <a:ext cx="305083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구체적인 도구들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0B26823B-FB3A-9C8C-6AAF-85A571636672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872D9520-1EDF-F4DB-9017-652886C7275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D26E3F2-586E-94E7-AACD-A5EE1C399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0DD436F2-9522-F7D3-4149-B32789F458EC}"/>
              </a:ext>
            </a:extLst>
          </p:cNvPr>
          <p:cNvGrpSpPr/>
          <p:nvPr/>
        </p:nvGrpSpPr>
        <p:grpSpPr>
          <a:xfrm>
            <a:off x="5118875" y="3068638"/>
            <a:ext cx="6465835" cy="863570"/>
            <a:chOff x="3965516" y="2790917"/>
            <a:chExt cx="6465835" cy="863570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824E36E-AB45-0C84-4F05-D394908AB2AA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기준을 설정하고 이를 위반할 경우 처벌하는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각종 규제 제시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id="{1657ABC3-54FA-53E7-6CEC-9C65ED6A20E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6" name="원호 115">
                <a:extLst>
                  <a:ext uri="{FF2B5EF4-FFF2-40B4-BE49-F238E27FC236}">
                    <a16:creationId xmlns:a16="http://schemas.microsoft.com/office/drawing/2014/main" id="{24255D28-CF69-7A27-BDA2-D88B8BF2E4F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7" name="자유형: 도형 116">
                <a:extLst>
                  <a:ext uri="{FF2B5EF4-FFF2-40B4-BE49-F238E27FC236}">
                    <a16:creationId xmlns:a16="http://schemas.microsoft.com/office/drawing/2014/main" id="{DD11727A-8599-F021-F68D-C110F4E070A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98B4435C-FB7B-EA61-843F-0752EF8336E8}"/>
              </a:ext>
            </a:extLst>
          </p:cNvPr>
          <p:cNvGrpSpPr/>
          <p:nvPr/>
        </p:nvGrpSpPr>
        <p:grpSpPr>
          <a:xfrm>
            <a:off x="5118875" y="3960960"/>
            <a:ext cx="6465835" cy="863570"/>
            <a:chOff x="3965516" y="2790917"/>
            <a:chExt cx="6465835" cy="863570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C607320-1023-FE02-B340-1F151AF8087A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감염병 확산 시 내리는 집합금지 명령처럼 특정 행동을 강제하거나 금지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20" name="그룹 119">
              <a:extLst>
                <a:ext uri="{FF2B5EF4-FFF2-40B4-BE49-F238E27FC236}">
                  <a16:creationId xmlns:a16="http://schemas.microsoft.com/office/drawing/2014/main" id="{D7DE32B2-A25F-05BC-D76F-DAAC131D579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1" name="원호 120">
                <a:extLst>
                  <a:ext uri="{FF2B5EF4-FFF2-40B4-BE49-F238E27FC236}">
                    <a16:creationId xmlns:a16="http://schemas.microsoft.com/office/drawing/2014/main" id="{382C05CC-7054-9558-276E-B22F236C667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2" name="자유형: 도형 121">
                <a:extLst>
                  <a:ext uri="{FF2B5EF4-FFF2-40B4-BE49-F238E27FC236}">
                    <a16:creationId xmlns:a16="http://schemas.microsoft.com/office/drawing/2014/main" id="{BE6742ED-B905-047C-8232-DD9568D5F0B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828F4A8D-0AF1-413D-6EE7-913D7E579272}"/>
              </a:ext>
            </a:extLst>
          </p:cNvPr>
          <p:cNvSpPr txBox="1"/>
          <p:nvPr/>
        </p:nvSpPr>
        <p:spPr>
          <a:xfrm flipH="1">
            <a:off x="5065031" y="5049803"/>
            <a:ext cx="6363340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기본 질서를 유지하고 공공의 안전을 확보하는 데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필수적인 역할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332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40100-19AB-2A9D-AAB4-2595FC857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DC31014-50D6-6320-8EB7-7B8BD8871F93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064DB-5EBF-3257-0015-C6364C7C76C6}"/>
              </a:ext>
            </a:extLst>
          </p:cNvPr>
          <p:cNvSpPr txBox="1"/>
          <p:nvPr/>
        </p:nvSpPr>
        <p:spPr>
          <a:xfrm>
            <a:off x="1134095" y="1593928"/>
            <a:ext cx="2773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권위수단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(Authority)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70D87D-122C-D176-5F88-BB417E3BE6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9D5D831-9055-3630-28D7-428229C55142}"/>
              </a:ext>
            </a:extLst>
          </p:cNvPr>
          <p:cNvGrpSpPr/>
          <p:nvPr/>
        </p:nvGrpSpPr>
        <p:grpSpPr>
          <a:xfrm>
            <a:off x="1004595" y="2316791"/>
            <a:ext cx="4692354" cy="630942"/>
            <a:chOff x="4374206" y="2798058"/>
            <a:chExt cx="4692354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75A97E-676D-A24F-57D1-49CB1139ABB5}"/>
                </a:ext>
              </a:extLst>
            </p:cNvPr>
            <p:cNvSpPr txBox="1"/>
            <p:nvPr/>
          </p:nvSpPr>
          <p:spPr>
            <a:xfrm>
              <a:off x="4943315" y="2798058"/>
              <a:ext cx="412324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부동산 규제 정책 사례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B765208D-51D7-5666-B154-8BB7131E222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AE19203D-1D92-7AB5-745E-C1355457C27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1D3A699-1CC8-00C0-A306-C302F3F03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A048D8F-5E81-A600-F3FE-8F2F56CD63E6}"/>
              </a:ext>
            </a:extLst>
          </p:cNvPr>
          <p:cNvGrpSpPr/>
          <p:nvPr/>
        </p:nvGrpSpPr>
        <p:grpSpPr>
          <a:xfrm>
            <a:off x="2650946" y="3148278"/>
            <a:ext cx="5190995" cy="463460"/>
            <a:chOff x="3965516" y="2790917"/>
            <a:chExt cx="519099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429699-D032-AE09-1541-785B40D3D9A6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대출 규제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9328A88F-6108-8FC5-BD79-62490FD30EB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815C1284-E286-814C-9B62-ECA22C9D380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ECFC2128-6942-8CD2-4EAF-DE0E07A9D23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BBF3AAC-E884-539A-58D0-4E9EF23352E7}"/>
              </a:ext>
            </a:extLst>
          </p:cNvPr>
          <p:cNvSpPr txBox="1"/>
          <p:nvPr/>
        </p:nvSpPr>
        <p:spPr>
          <a:xfrm>
            <a:off x="2983736" y="3611738"/>
            <a:ext cx="485820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“소득 대비 최대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40%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까지만 대출” 등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가계 대출 총량 직접 통제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23" name="그림 22" descr="텍스트, 만화 영화, 클립아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7FAF27-804F-6EEB-259E-A44E0E77E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7732"/>
            <a:ext cx="2570431" cy="394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1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9A9A4-AC1A-AD12-F22C-44CEA37BA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B760F1B-D94A-3AC0-853A-D46E0D5C4227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36779E-61EF-C700-B2DA-D2AC24E26BE3}"/>
              </a:ext>
            </a:extLst>
          </p:cNvPr>
          <p:cNvSpPr txBox="1"/>
          <p:nvPr/>
        </p:nvSpPr>
        <p:spPr>
          <a:xfrm>
            <a:off x="1134095" y="1593928"/>
            <a:ext cx="2773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권위수단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(Authority)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D0111C-A1B9-BEA0-1045-D3A1B35882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D7ABA09C-F146-2A3A-640F-B64A59DA7E77}"/>
              </a:ext>
            </a:extLst>
          </p:cNvPr>
          <p:cNvGrpSpPr/>
          <p:nvPr/>
        </p:nvGrpSpPr>
        <p:grpSpPr>
          <a:xfrm>
            <a:off x="1004595" y="2316791"/>
            <a:ext cx="4692354" cy="630942"/>
            <a:chOff x="4374206" y="2798058"/>
            <a:chExt cx="4692354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A1D7A7-2346-3E14-D793-34775DE2C6D7}"/>
                </a:ext>
              </a:extLst>
            </p:cNvPr>
            <p:cNvSpPr txBox="1"/>
            <p:nvPr/>
          </p:nvSpPr>
          <p:spPr>
            <a:xfrm>
              <a:off x="4943315" y="2798058"/>
              <a:ext cx="412324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부동산 규제 정책 사례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C916688E-30D0-CDFC-88E0-736B439B393B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8412E793-D155-4180-472F-5DE6A816378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3A9F85C-B9AA-C694-C852-FA01ABDC32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6F87BC3-FEC1-1AD0-2A77-A25110908150}"/>
              </a:ext>
            </a:extLst>
          </p:cNvPr>
          <p:cNvGrpSpPr/>
          <p:nvPr/>
        </p:nvGrpSpPr>
        <p:grpSpPr>
          <a:xfrm>
            <a:off x="2650946" y="3148278"/>
            <a:ext cx="5190995" cy="463460"/>
            <a:chOff x="3965516" y="2790917"/>
            <a:chExt cx="519099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BFFFEA-5FA7-AB28-8DBF-42122A4C5CF2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투기 억제 정책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0ACF827-00C9-0D46-88E7-CE1AE152F43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DA3A422E-902A-C477-FEB2-7EBE48CD07E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D447EDD9-F960-2BE0-DCCE-66C9DDA24F5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882340E-F81B-2996-97B1-05518DE1F418}"/>
              </a:ext>
            </a:extLst>
          </p:cNvPr>
          <p:cNvSpPr txBox="1"/>
          <p:nvPr/>
        </p:nvSpPr>
        <p:spPr>
          <a:xfrm>
            <a:off x="2983736" y="3611738"/>
            <a:ext cx="4858205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분양권 전매제한으로 단기 투기 차단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투기과열지구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조정대상지역 지정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다주택자 양도세 중과 등 세제 강화</a:t>
            </a:r>
          </a:p>
        </p:txBody>
      </p:sp>
      <p:pic>
        <p:nvPicPr>
          <p:cNvPr id="6" name="그림 5" descr="디자인, 일러스트레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D31AC0-E895-07A7-45C6-A94843490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9" y="3380008"/>
            <a:ext cx="1926792" cy="32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0EAF1-1464-43AD-28D2-AC62B896D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91F439F-C6B0-F871-8932-5296B6AE3FB2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0A06D-0B15-1612-5DA0-E11532E0229D}"/>
              </a:ext>
            </a:extLst>
          </p:cNvPr>
          <p:cNvSpPr txBox="1"/>
          <p:nvPr/>
        </p:nvSpPr>
        <p:spPr>
          <a:xfrm>
            <a:off x="1134095" y="1593928"/>
            <a:ext cx="2773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권위수단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(Authority)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66FD14-78F8-90F9-3B89-E3B075DEC1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6CA11ADC-8120-C6BB-7ED6-EC2774A38BB3}"/>
              </a:ext>
            </a:extLst>
          </p:cNvPr>
          <p:cNvGrpSpPr/>
          <p:nvPr/>
        </p:nvGrpSpPr>
        <p:grpSpPr>
          <a:xfrm>
            <a:off x="1004595" y="2316791"/>
            <a:ext cx="4692354" cy="630942"/>
            <a:chOff x="4374206" y="2798058"/>
            <a:chExt cx="4692354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F19F6E-C5B5-4AB5-BA7D-E4530A5948BA}"/>
                </a:ext>
              </a:extLst>
            </p:cNvPr>
            <p:cNvSpPr txBox="1"/>
            <p:nvPr/>
          </p:nvSpPr>
          <p:spPr>
            <a:xfrm>
              <a:off x="4943315" y="2798058"/>
              <a:ext cx="412324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부동산 규제 정책 사례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CE4E4A64-B481-2103-1A9F-E3C368B72A0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C5ED80D5-8A64-E2F1-F996-70286F2039C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0F1278A6-D291-0D60-CE4E-7B25879F4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A5DBB251-D723-8414-0CC1-9851662C3C8C}"/>
              </a:ext>
            </a:extLst>
          </p:cNvPr>
          <p:cNvGrpSpPr/>
          <p:nvPr/>
        </p:nvGrpSpPr>
        <p:grpSpPr>
          <a:xfrm>
            <a:off x="1568906" y="3148278"/>
            <a:ext cx="5190995" cy="463460"/>
            <a:chOff x="3965516" y="2790917"/>
            <a:chExt cx="5190995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E7AE7F-1936-6102-E887-854E214179CE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권위 수단의 한계와 부작용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ABBA55C7-00E2-5D38-74BA-933D2D9E9FE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8225736F-0BBE-EC99-2A3E-27CF77B0757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B8424053-F636-D4C2-AFAD-68DDF3EC393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A0E957D-AC3D-A01F-F604-9E63CCBC8638}"/>
              </a:ext>
            </a:extLst>
          </p:cNvPr>
          <p:cNvSpPr txBox="1"/>
          <p:nvPr/>
        </p:nvSpPr>
        <p:spPr>
          <a:xfrm>
            <a:off x="2343656" y="4512070"/>
            <a:ext cx="485820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일부 지역의 거래 위축에는 성공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그러나 시장 전체 안정에는 한계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C0EF892-BDB4-7AF5-78C1-6315CDEB2D9F}"/>
              </a:ext>
            </a:extLst>
          </p:cNvPr>
          <p:cNvGrpSpPr/>
          <p:nvPr/>
        </p:nvGrpSpPr>
        <p:grpSpPr>
          <a:xfrm>
            <a:off x="1797912" y="3848065"/>
            <a:ext cx="5122575" cy="571286"/>
            <a:chOff x="1013127" y="1841927"/>
            <a:chExt cx="5122575" cy="5712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E20C79-B3A9-5BA0-FC56-E1381787AE52}"/>
                </a:ext>
              </a:extLst>
            </p:cNvPr>
            <p:cNvSpPr txBox="1"/>
            <p:nvPr/>
          </p:nvSpPr>
          <p:spPr>
            <a:xfrm>
              <a:off x="1013127" y="1841927"/>
              <a:ext cx="512257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단기 효과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A3A4DB71-AA1C-1599-0D99-7C3924D85F6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85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74A9B-743B-83C5-4E05-C2BAAD10A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46F2C79-EA2B-A025-E8D6-F5B9582C05FC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0C0A0-C540-D52A-6D5D-ABB291DC5749}"/>
              </a:ext>
            </a:extLst>
          </p:cNvPr>
          <p:cNvSpPr txBox="1"/>
          <p:nvPr/>
        </p:nvSpPr>
        <p:spPr>
          <a:xfrm>
            <a:off x="1134095" y="1593928"/>
            <a:ext cx="2773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권위수단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(Authority)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0578D4-C307-06EC-D859-8BBE4815A1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0E3441D4-6C5E-702B-5D76-F535C6FD160E}"/>
              </a:ext>
            </a:extLst>
          </p:cNvPr>
          <p:cNvGrpSpPr/>
          <p:nvPr/>
        </p:nvGrpSpPr>
        <p:grpSpPr>
          <a:xfrm>
            <a:off x="1004595" y="2316791"/>
            <a:ext cx="4692354" cy="630942"/>
            <a:chOff x="4374206" y="2798058"/>
            <a:chExt cx="4692354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05DF0A-6BD9-359D-E04F-242DC1C5E30A}"/>
                </a:ext>
              </a:extLst>
            </p:cNvPr>
            <p:cNvSpPr txBox="1"/>
            <p:nvPr/>
          </p:nvSpPr>
          <p:spPr>
            <a:xfrm>
              <a:off x="4943315" y="2798058"/>
              <a:ext cx="412324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부동산 규제 정책 사례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4DCAF9C9-2E07-8907-306E-1EDAC4C8EF2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54B7E256-A824-07C1-EEFC-98CE99DC857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9116F62-6F8F-55D5-D14D-1C50B6DED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4734834-613C-2029-3BD3-5B2B833A2D97}"/>
              </a:ext>
            </a:extLst>
          </p:cNvPr>
          <p:cNvGrpSpPr/>
          <p:nvPr/>
        </p:nvGrpSpPr>
        <p:grpSpPr>
          <a:xfrm>
            <a:off x="1568906" y="3148278"/>
            <a:ext cx="5190995" cy="463460"/>
            <a:chOff x="3965516" y="2790917"/>
            <a:chExt cx="5190995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E1018E-13DA-6A64-46F2-15302535D974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권위 수단의 한계와 부작용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65671D48-3E95-7630-3806-8C0808929E1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A2C0731F-69FD-EF17-071C-BA015E407C5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E392B03D-1B49-FA26-5A30-A58BFD0E9DC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3505923-B7C0-6481-490E-68A0DD19F43D}"/>
              </a:ext>
            </a:extLst>
          </p:cNvPr>
          <p:cNvSpPr txBox="1"/>
          <p:nvPr/>
        </p:nvSpPr>
        <p:spPr>
          <a:xfrm>
            <a:off x="2343656" y="4512070"/>
            <a:ext cx="485820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일부 지역의 거래 위축에는 성공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그러나 시장 전체 안정에는 한계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26B9DC4-F215-0EBD-C1A6-4A85AE8C3D5C}"/>
              </a:ext>
            </a:extLst>
          </p:cNvPr>
          <p:cNvGrpSpPr/>
          <p:nvPr/>
        </p:nvGrpSpPr>
        <p:grpSpPr>
          <a:xfrm>
            <a:off x="1797912" y="3848065"/>
            <a:ext cx="5122575" cy="571286"/>
            <a:chOff x="1013127" y="1841927"/>
            <a:chExt cx="5122575" cy="5712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024581-C086-D1E4-E59A-79B224696F37}"/>
                </a:ext>
              </a:extLst>
            </p:cNvPr>
            <p:cNvSpPr txBox="1"/>
            <p:nvPr/>
          </p:nvSpPr>
          <p:spPr>
            <a:xfrm>
              <a:off x="1013127" y="1841927"/>
              <a:ext cx="512257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풍선효과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Balloon Effect)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4B63D6D3-3673-FF65-B54F-5D94B7A1B07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27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10071-5488-D43A-A1F1-B9F6DB20D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2433A79-F471-443C-8FAA-C71FE0A051B8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BB5E4-BD94-E310-8C21-6203D1ABD1BD}"/>
              </a:ext>
            </a:extLst>
          </p:cNvPr>
          <p:cNvSpPr txBox="1"/>
          <p:nvPr/>
        </p:nvSpPr>
        <p:spPr>
          <a:xfrm>
            <a:off x="1134095" y="1593928"/>
            <a:ext cx="2773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권위수단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(Authority)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5D0579-9A79-A508-2748-A2EACDEA61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96940BD9-B1BB-B1C0-B479-237A2076B289}"/>
              </a:ext>
            </a:extLst>
          </p:cNvPr>
          <p:cNvGrpSpPr/>
          <p:nvPr/>
        </p:nvGrpSpPr>
        <p:grpSpPr>
          <a:xfrm>
            <a:off x="1004595" y="2316791"/>
            <a:ext cx="4692354" cy="630942"/>
            <a:chOff x="4374206" y="2798058"/>
            <a:chExt cx="4692354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F740B6-7842-757F-B7A1-225F94E22F35}"/>
                </a:ext>
              </a:extLst>
            </p:cNvPr>
            <p:cNvSpPr txBox="1"/>
            <p:nvPr/>
          </p:nvSpPr>
          <p:spPr>
            <a:xfrm>
              <a:off x="4943315" y="2798058"/>
              <a:ext cx="412324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부동산 규제 정책 사례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048C0642-F8FA-0E7A-1515-B243871513D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61CBB1F4-D6BF-4C86-C4E7-A1F33B6BD7E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8918D95-788F-FBBA-FBBD-2E3C3D7EB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7E9BA480-AD41-31E2-4BE1-72A1098C9811}"/>
              </a:ext>
            </a:extLst>
          </p:cNvPr>
          <p:cNvGrpSpPr/>
          <p:nvPr/>
        </p:nvGrpSpPr>
        <p:grpSpPr>
          <a:xfrm>
            <a:off x="1568906" y="3148278"/>
            <a:ext cx="5190995" cy="463460"/>
            <a:chOff x="3965516" y="2790917"/>
            <a:chExt cx="5190995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7372DB-3421-457D-2FD6-B65C3456EE2B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권위 수단의 한계와 부작용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5E3D2B8D-047D-0F20-5B65-F8466F7BA79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DC1458B3-7BC7-83F1-291F-DA686F8F52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F3A15480-D347-96C2-21C0-3447564EEDF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54FA8B-4385-7C35-A67B-A87B1F0B3B96}"/>
              </a:ext>
            </a:extLst>
          </p:cNvPr>
          <p:cNvSpPr txBox="1"/>
          <p:nvPr/>
        </p:nvSpPr>
        <p:spPr>
          <a:xfrm>
            <a:off x="2343656" y="4512070"/>
            <a:ext cx="4858205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법인 설립 통한 매수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전세 끼고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갭투자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확산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시장 참여자들이 규제의 빈틈 활용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96A1951-D755-598F-D445-B4D67FF5DDB7}"/>
              </a:ext>
            </a:extLst>
          </p:cNvPr>
          <p:cNvGrpSpPr/>
          <p:nvPr/>
        </p:nvGrpSpPr>
        <p:grpSpPr>
          <a:xfrm>
            <a:off x="1797912" y="3848065"/>
            <a:ext cx="5555388" cy="571286"/>
            <a:chOff x="1013127" y="1841927"/>
            <a:chExt cx="5555388" cy="5712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F0E381-C593-4E94-3F41-6F1D6E7BC3C8}"/>
                </a:ext>
              </a:extLst>
            </p:cNvPr>
            <p:cNvSpPr txBox="1"/>
            <p:nvPr/>
          </p:nvSpPr>
          <p:spPr>
            <a:xfrm>
              <a:off x="1013127" y="1841927"/>
              <a:ext cx="555538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규제 회피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Regulation Evasion)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C8642692-D50D-8805-7DDA-AF4F143B6D8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4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91820-3062-F818-85E0-83C06EDAA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0186072-A2BF-8956-BF01-DDC4958C17BC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18C3C-E21E-5588-B995-5A66B78FFD25}"/>
              </a:ext>
            </a:extLst>
          </p:cNvPr>
          <p:cNvSpPr txBox="1"/>
          <p:nvPr/>
        </p:nvSpPr>
        <p:spPr>
          <a:xfrm>
            <a:off x="1134095" y="1593928"/>
            <a:ext cx="2773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권위수단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(Authority)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3B3F7D-A47B-3B0B-4BA6-96E991D547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C99F061-DB82-6D30-7E4C-93D08A517FC2}"/>
              </a:ext>
            </a:extLst>
          </p:cNvPr>
          <p:cNvGrpSpPr/>
          <p:nvPr/>
        </p:nvGrpSpPr>
        <p:grpSpPr>
          <a:xfrm>
            <a:off x="1004595" y="2316791"/>
            <a:ext cx="4692354" cy="630942"/>
            <a:chOff x="4374206" y="2798058"/>
            <a:chExt cx="4692354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649229-F5E1-9C6B-61E0-A2783748353D}"/>
                </a:ext>
              </a:extLst>
            </p:cNvPr>
            <p:cNvSpPr txBox="1"/>
            <p:nvPr/>
          </p:nvSpPr>
          <p:spPr>
            <a:xfrm>
              <a:off x="4943315" y="2798058"/>
              <a:ext cx="412324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부동산 규제 정책 사례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4C7E45F5-0B73-DF8D-2EDD-B06B3213C32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02BAA54A-2272-AE5B-FFE5-16A78C6DB9B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52A7641-0731-2CFE-BBC8-4DED95E25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C39413A0-D9C5-3383-D8AB-B4E014C2AE1A}"/>
              </a:ext>
            </a:extLst>
          </p:cNvPr>
          <p:cNvGrpSpPr/>
          <p:nvPr/>
        </p:nvGrpSpPr>
        <p:grpSpPr>
          <a:xfrm>
            <a:off x="1568906" y="3148278"/>
            <a:ext cx="5190995" cy="463460"/>
            <a:chOff x="3965516" y="2790917"/>
            <a:chExt cx="5190995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9B378B-0D72-18A0-2C42-006383A5E3E8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권위 수단의 딜레마와 성공 조건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77680C10-D4D7-6A4A-B622-884B65147F0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4DFC6B9A-7860-35F0-D548-CE189D7E0E1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9D46E037-9D94-7519-9769-9B382294B2A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53C2947-B566-434D-6FBF-59C889F258F1}"/>
              </a:ext>
            </a:extLst>
          </p:cNvPr>
          <p:cNvSpPr txBox="1"/>
          <p:nvPr/>
        </p:nvSpPr>
        <p:spPr>
          <a:xfrm flipH="1">
            <a:off x="3227232" y="4328289"/>
            <a:ext cx="5131908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빠르고 강력한 효과를 내지만 동시에 </a:t>
            </a:r>
            <a:b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시장 반발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우회 유인이 커짐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792511C-8DF5-3806-56AE-2A051A8CA1EC}"/>
              </a:ext>
            </a:extLst>
          </p:cNvPr>
          <p:cNvGrpSpPr/>
          <p:nvPr/>
        </p:nvGrpSpPr>
        <p:grpSpPr>
          <a:xfrm>
            <a:off x="1737310" y="3910268"/>
            <a:ext cx="2040698" cy="1851878"/>
            <a:chOff x="3891852" y="2616200"/>
            <a:chExt cx="1878814" cy="1878814"/>
          </a:xfrm>
        </p:grpSpPr>
        <p:sp>
          <p:nvSpPr>
            <p:cNvPr id="11" name="사각형: 잘린 대각선 방향 모서리 10">
              <a:extLst>
                <a:ext uri="{FF2B5EF4-FFF2-40B4-BE49-F238E27FC236}">
                  <a16:creationId xmlns:a16="http://schemas.microsoft.com/office/drawing/2014/main" id="{93C51673-9F51-C91A-A003-62815C6BBA71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95FE6879-4CA9-DD80-5507-14F4D40BB896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F69B69-8D03-7E09-8E9D-415762993249}"/>
                </a:ext>
              </a:extLst>
            </p:cNvPr>
            <p:cNvSpPr txBox="1"/>
            <p:nvPr/>
          </p:nvSpPr>
          <p:spPr>
            <a:xfrm>
              <a:off x="4297743" y="3259744"/>
              <a:ext cx="1067033" cy="59172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딜레마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59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0D761-347F-66D0-B7A4-2509D0EFF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58FA330-FAB8-1AA2-1657-4148AB34378E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55BEE-8592-AFD3-61B3-E51EE563B0FD}"/>
              </a:ext>
            </a:extLst>
          </p:cNvPr>
          <p:cNvSpPr txBox="1"/>
          <p:nvPr/>
        </p:nvSpPr>
        <p:spPr>
          <a:xfrm>
            <a:off x="1134095" y="1593928"/>
            <a:ext cx="2773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권위수단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(Authority)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9B20513-93D8-A3C4-5E75-242ECDBD94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65362EB-EE9B-8EE9-D996-B6C03A367B62}"/>
              </a:ext>
            </a:extLst>
          </p:cNvPr>
          <p:cNvGrpSpPr/>
          <p:nvPr/>
        </p:nvGrpSpPr>
        <p:grpSpPr>
          <a:xfrm>
            <a:off x="1004595" y="2316791"/>
            <a:ext cx="4692354" cy="630942"/>
            <a:chOff x="4374206" y="2798058"/>
            <a:chExt cx="4692354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FDA722-40EE-1969-30D9-748EB277F786}"/>
                </a:ext>
              </a:extLst>
            </p:cNvPr>
            <p:cNvSpPr txBox="1"/>
            <p:nvPr/>
          </p:nvSpPr>
          <p:spPr>
            <a:xfrm>
              <a:off x="4943315" y="2798058"/>
              <a:ext cx="412324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부동산 규제 정책 사례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2FD5ACD9-F91B-2E6F-00E3-B71D34F8061B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0993787C-9276-11C5-9B9C-C66C98C2964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DA6E022-F7FD-61EF-054D-C543AD78F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AE1876CB-6B59-1F6E-6EFF-95C4BD1F66F5}"/>
              </a:ext>
            </a:extLst>
          </p:cNvPr>
          <p:cNvGrpSpPr/>
          <p:nvPr/>
        </p:nvGrpSpPr>
        <p:grpSpPr>
          <a:xfrm>
            <a:off x="1568906" y="3148278"/>
            <a:ext cx="5190995" cy="463460"/>
            <a:chOff x="3965516" y="2790917"/>
            <a:chExt cx="5190995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15E1D6-4107-11EF-33D5-5E539EFE5319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성공을 위한 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3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가지 전제 조건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23DC47DD-9A47-8273-EDB7-2D2FEE5F018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977E02C2-201A-8511-0986-B27607D9820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32BA3846-7D48-6403-BE3F-9DDB532CC78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DC6A896-A99A-113B-9EB3-7D16C75A9B21}"/>
              </a:ext>
            </a:extLst>
          </p:cNvPr>
          <p:cNvGrpSpPr/>
          <p:nvPr/>
        </p:nvGrpSpPr>
        <p:grpSpPr>
          <a:xfrm>
            <a:off x="1541936" y="3713008"/>
            <a:ext cx="2308380" cy="2308380"/>
            <a:chOff x="945424" y="2840257"/>
            <a:chExt cx="2308380" cy="2308380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225A6746-0DAE-93C2-0453-130A68808A8C}"/>
                </a:ext>
              </a:extLst>
            </p:cNvPr>
            <p:cNvSpPr/>
            <p:nvPr/>
          </p:nvSpPr>
          <p:spPr>
            <a:xfrm>
              <a:off x="945424" y="284025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CA8639-4F40-4A0D-82E3-7AE56B4FB41B}"/>
                </a:ext>
              </a:extLst>
            </p:cNvPr>
            <p:cNvSpPr txBox="1"/>
            <p:nvPr/>
          </p:nvSpPr>
          <p:spPr>
            <a:xfrm>
              <a:off x="1512918" y="3608789"/>
              <a:ext cx="1173398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명확성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23" name="그림 2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507EF55-0DBC-300D-21E1-5E87EFCEE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7124" y="3090883"/>
              <a:ext cx="614408" cy="52015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8F8ADC-CD4A-3A06-6E75-D4A20B68DED7}"/>
                </a:ext>
              </a:extLst>
            </p:cNvPr>
            <p:cNvSpPr txBox="1"/>
            <p:nvPr/>
          </p:nvSpPr>
          <p:spPr>
            <a:xfrm>
              <a:off x="1639494" y="4175671"/>
              <a:ext cx="888705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pt-BR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Clarity</a:t>
              </a:r>
              <a:endPara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D26EB74-841D-F09B-A0F4-3646E74104C9}"/>
              </a:ext>
            </a:extLst>
          </p:cNvPr>
          <p:cNvGrpSpPr/>
          <p:nvPr/>
        </p:nvGrpSpPr>
        <p:grpSpPr>
          <a:xfrm>
            <a:off x="3976892" y="3713008"/>
            <a:ext cx="2308380" cy="2308380"/>
            <a:chOff x="945424" y="2840257"/>
            <a:chExt cx="2308380" cy="2308380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69A034C4-7ED2-7152-ECA8-2DA0C1F8DE47}"/>
                </a:ext>
              </a:extLst>
            </p:cNvPr>
            <p:cNvSpPr/>
            <p:nvPr/>
          </p:nvSpPr>
          <p:spPr>
            <a:xfrm>
              <a:off x="945424" y="284025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2F14CF1-81E0-DCD2-29D9-50EDF4C16147}"/>
                </a:ext>
              </a:extLst>
            </p:cNvPr>
            <p:cNvSpPr txBox="1"/>
            <p:nvPr/>
          </p:nvSpPr>
          <p:spPr>
            <a:xfrm>
              <a:off x="1512918" y="3608789"/>
              <a:ext cx="1173398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일관성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28" name="그림 27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E889B1C-5E31-0F1D-8D76-9ABEFA06E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7124" y="3090883"/>
              <a:ext cx="614408" cy="5201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6C3D4C-797E-D06A-BD96-A906741364EC}"/>
                </a:ext>
              </a:extLst>
            </p:cNvPr>
            <p:cNvSpPr txBox="1"/>
            <p:nvPr/>
          </p:nvSpPr>
          <p:spPr>
            <a:xfrm>
              <a:off x="1312962" y="4175671"/>
              <a:ext cx="1541769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pt-BR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Consistency</a:t>
              </a:r>
              <a:endPara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DC34B0B-1429-1E56-CF4E-B3BC812ABAFA}"/>
              </a:ext>
            </a:extLst>
          </p:cNvPr>
          <p:cNvGrpSpPr/>
          <p:nvPr/>
        </p:nvGrpSpPr>
        <p:grpSpPr>
          <a:xfrm>
            <a:off x="6411848" y="3713008"/>
            <a:ext cx="2308380" cy="2308380"/>
            <a:chOff x="945424" y="2840257"/>
            <a:chExt cx="2308380" cy="2308380"/>
          </a:xfrm>
        </p:grpSpPr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20547D82-EEF8-DBEB-E1B3-BF6C19FA8FE9}"/>
                </a:ext>
              </a:extLst>
            </p:cNvPr>
            <p:cNvSpPr/>
            <p:nvPr/>
          </p:nvSpPr>
          <p:spPr>
            <a:xfrm>
              <a:off x="945424" y="284025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0CB1739-CA83-20D0-6DB7-A4DF58C92CE2}"/>
                </a:ext>
              </a:extLst>
            </p:cNvPr>
            <p:cNvSpPr txBox="1"/>
            <p:nvPr/>
          </p:nvSpPr>
          <p:spPr>
            <a:xfrm>
              <a:off x="1313184" y="3608789"/>
              <a:ext cx="1572867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공정 집행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97" name="그림 96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08133E-F875-8F6C-3929-9F4556593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7124" y="3090883"/>
              <a:ext cx="614408" cy="520158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88D7362-3876-C12A-BEAF-43660D8BEFED}"/>
                </a:ext>
              </a:extLst>
            </p:cNvPr>
            <p:cNvSpPr txBox="1"/>
            <p:nvPr/>
          </p:nvSpPr>
          <p:spPr>
            <a:xfrm>
              <a:off x="1057284" y="4175671"/>
              <a:ext cx="2053126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pt-BR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Fair Enforcement</a:t>
              </a:r>
              <a:endPara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15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795A1-2C68-80A2-D34F-80549ACD8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F9D9A50-5318-1605-A2A0-E1D6F430A2DE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D19B3-8535-EF98-65AC-DAEA7520AF59}"/>
              </a:ext>
            </a:extLst>
          </p:cNvPr>
          <p:cNvSpPr txBox="1"/>
          <p:nvPr/>
        </p:nvSpPr>
        <p:spPr>
          <a:xfrm>
            <a:off x="1134095" y="1593928"/>
            <a:ext cx="26834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재정수단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(Treasure)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0B6F8B-0F46-0AC8-7D45-97D47AB79E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FEBAF-5223-A2BE-02E0-8E3F5F0FDD2C}"/>
              </a:ext>
            </a:extLst>
          </p:cNvPr>
          <p:cNvSpPr txBox="1"/>
          <p:nvPr/>
        </p:nvSpPr>
        <p:spPr>
          <a:xfrm flipH="1">
            <a:off x="4120529" y="5665189"/>
            <a:ext cx="395094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재정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Treasure)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78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3FB83-86D6-3918-F8CE-DA3FE5F2C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5E85BBB-73D1-AFF4-6541-84533F137240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1DB56-A15C-7CB5-6DBA-A2C4B9613831}"/>
              </a:ext>
            </a:extLst>
          </p:cNvPr>
          <p:cNvSpPr txBox="1"/>
          <p:nvPr/>
        </p:nvSpPr>
        <p:spPr>
          <a:xfrm>
            <a:off x="1134095" y="1593928"/>
            <a:ext cx="26834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재정수단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(Treasure)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B69699-AEDF-5CBF-DDB8-09A6A74E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661A7B-303A-5AD4-887C-D8D8E561ED5B}"/>
              </a:ext>
            </a:extLst>
          </p:cNvPr>
          <p:cNvSpPr txBox="1"/>
          <p:nvPr/>
        </p:nvSpPr>
        <p:spPr>
          <a:xfrm flipH="1">
            <a:off x="5608668" y="2717164"/>
            <a:ext cx="5988972" cy="149962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정부가 가진 재정 자원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'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돈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을 활용하여 시민과 기업의 행동을 원하는 방향으로 유도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하는 방법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D4AEC-A747-B931-A853-47277A7A2035}"/>
              </a:ext>
            </a:extLst>
          </p:cNvPr>
          <p:cNvSpPr txBox="1"/>
          <p:nvPr/>
        </p:nvSpPr>
        <p:spPr>
          <a:xfrm flipH="1">
            <a:off x="5608668" y="4254286"/>
            <a:ext cx="5988972" cy="149962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사람들의 경제적 계산에 직접 영향을 주어 스스로 합리적인 선택을 하도록 만드는 행동경제학적 원리에 기반한 세련된 도구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5712382-EC08-DCC3-1B82-4AB0DCAACE94}"/>
              </a:ext>
            </a:extLst>
          </p:cNvPr>
          <p:cNvGrpSpPr/>
          <p:nvPr/>
        </p:nvGrpSpPr>
        <p:grpSpPr>
          <a:xfrm>
            <a:off x="3721417" y="2616200"/>
            <a:ext cx="2671741" cy="3172125"/>
            <a:chOff x="3891852" y="2616200"/>
            <a:chExt cx="1878814" cy="1878814"/>
          </a:xfrm>
        </p:grpSpPr>
        <p:sp>
          <p:nvSpPr>
            <p:cNvPr id="9" name="사각형: 잘린 대각선 방향 모서리 8">
              <a:extLst>
                <a:ext uri="{FF2B5EF4-FFF2-40B4-BE49-F238E27FC236}">
                  <a16:creationId xmlns:a16="http://schemas.microsoft.com/office/drawing/2014/main" id="{21C69A81-737C-941F-8079-D9CE2A968D9B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B8F23C15-22D5-E0AC-B47B-CC952EE68083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13C5B9-9823-4BB8-CA26-2A4BA78AFA66}"/>
                </a:ext>
              </a:extLst>
            </p:cNvPr>
            <p:cNvSpPr txBox="1"/>
            <p:nvPr/>
          </p:nvSpPr>
          <p:spPr>
            <a:xfrm>
              <a:off x="4096850" y="3237504"/>
              <a:ext cx="1468818" cy="63620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재정</a:t>
              </a:r>
              <a:br>
                <a:rPr lang="en-US" altLang="ko-KR" dirty="0"/>
              </a:br>
              <a:r>
                <a:rPr lang="en-US" altLang="ko-KR" dirty="0"/>
                <a:t>(</a:t>
              </a:r>
              <a:r>
                <a:rPr lang="pt-BR" altLang="ko-KR" dirty="0"/>
                <a:t>Treasure)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854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BDA56-0DFF-65DC-4E56-14B5218FA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128ECCD-5CA3-72DF-8D7B-11AD280782F6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0A02A-E680-0F1D-89A5-ED526C7C2AA7}"/>
              </a:ext>
            </a:extLst>
          </p:cNvPr>
          <p:cNvSpPr txBox="1"/>
          <p:nvPr/>
        </p:nvSpPr>
        <p:spPr>
          <a:xfrm>
            <a:off x="1134095" y="1593928"/>
            <a:ext cx="26834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재정수단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(Treasure)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CA83833-191A-F90A-9DB2-632670A2E2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DE96D51-009F-C28B-BB43-25EFD7121506}"/>
              </a:ext>
            </a:extLst>
          </p:cNvPr>
          <p:cNvGrpSpPr/>
          <p:nvPr/>
        </p:nvGrpSpPr>
        <p:grpSpPr>
          <a:xfrm>
            <a:off x="4441215" y="2316791"/>
            <a:ext cx="5238977" cy="630942"/>
            <a:chOff x="4374206" y="2798058"/>
            <a:chExt cx="5238977" cy="630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88A186-F7C9-AF82-6DFE-9357C035E807}"/>
                </a:ext>
              </a:extLst>
            </p:cNvPr>
            <p:cNvSpPr txBox="1"/>
            <p:nvPr/>
          </p:nvSpPr>
          <p:spPr>
            <a:xfrm>
              <a:off x="4943315" y="2798058"/>
              <a:ext cx="466986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재정 수단의 두 가지 방식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3F6415D6-3CEE-C905-1039-EC7425183D8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D54C3FD5-2AD1-A149-2ADC-90659EE91FC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781428B-BDBB-1935-B966-0CD3881B2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B697ECF8-845E-45B1-6CE8-6F2BFC72E482}"/>
              </a:ext>
            </a:extLst>
          </p:cNvPr>
          <p:cNvGrpSpPr/>
          <p:nvPr/>
        </p:nvGrpSpPr>
        <p:grpSpPr>
          <a:xfrm>
            <a:off x="4823799" y="3143357"/>
            <a:ext cx="6149128" cy="571286"/>
            <a:chOff x="1013128" y="1841927"/>
            <a:chExt cx="6149128" cy="57128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E53255-7B95-6009-A208-B28ACD01D524}"/>
                </a:ext>
              </a:extLst>
            </p:cNvPr>
            <p:cNvSpPr txBox="1"/>
            <p:nvPr/>
          </p:nvSpPr>
          <p:spPr>
            <a:xfrm>
              <a:off x="1013128" y="1841927"/>
              <a:ext cx="614912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긍정적 인센티브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Positive Incentive)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223330B5-0878-1380-C935-15021029378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FB43793-8606-39AC-9F76-3D928381E92D}"/>
              </a:ext>
            </a:extLst>
          </p:cNvPr>
          <p:cNvGrpSpPr/>
          <p:nvPr/>
        </p:nvGrpSpPr>
        <p:grpSpPr>
          <a:xfrm>
            <a:off x="5331442" y="3847334"/>
            <a:ext cx="6465835" cy="463460"/>
            <a:chOff x="3965516" y="2790917"/>
            <a:chExt cx="6465835" cy="4634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C0C575-300D-1329-E469-FD71F38B52EA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바람직한 행동을 장려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89514605-C406-1AE0-BFB9-8994D67F77C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703CCED1-E487-187D-2C7D-850F2BA46C2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742D0318-E6AF-6908-4517-E304ED3CD0A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0004D847-1D2D-DB8D-F8C5-DA13E6A1A3EF}"/>
              </a:ext>
            </a:extLst>
          </p:cNvPr>
          <p:cNvGrpSpPr/>
          <p:nvPr/>
        </p:nvGrpSpPr>
        <p:grpSpPr>
          <a:xfrm>
            <a:off x="5331442" y="4395974"/>
            <a:ext cx="6465835" cy="463460"/>
            <a:chOff x="3965516" y="2790917"/>
            <a:chExt cx="6465835" cy="46346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598AB8F-75D1-1FB2-1A9F-62318EF57C0E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보조금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현금 지원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세금 감면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이용권 지급</a:t>
              </a: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EB7CB22D-EFF1-48B4-E35A-2055C666E57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9" name="원호 98">
                <a:extLst>
                  <a:ext uri="{FF2B5EF4-FFF2-40B4-BE49-F238E27FC236}">
                    <a16:creationId xmlns:a16="http://schemas.microsoft.com/office/drawing/2014/main" id="{8145CE21-B375-9096-A14A-99121E212E0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184766A3-830E-6356-24C7-3BEB7F449F5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81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83D66-7934-89EE-CD69-A83045D1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E9A3339-2F76-F7F9-CC44-4E04CF3055CB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79415310-11BF-0216-E99F-44536533F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A4BA8899-2968-B48B-DFBC-4E873AE48F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397A767-05EC-5B55-CFD3-E912897456A6}"/>
              </a:ext>
            </a:extLst>
          </p:cNvPr>
          <p:cNvGrpSpPr/>
          <p:nvPr/>
        </p:nvGrpSpPr>
        <p:grpSpPr>
          <a:xfrm>
            <a:off x="3324104" y="1575288"/>
            <a:ext cx="3685222" cy="2657103"/>
            <a:chOff x="56198" y="3003653"/>
            <a:chExt cx="5239702" cy="3777907"/>
          </a:xfrm>
        </p:grpSpPr>
        <p:pic>
          <p:nvPicPr>
            <p:cNvPr id="4" name="그림 3" descr="의류, 인간의 얼굴, 사람, 스케치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EB189CA-AC3D-0D6A-9E46-9D1E0B385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8" y="3077324"/>
              <a:ext cx="5239702" cy="3704236"/>
            </a:xfrm>
            <a:prstGeom prst="rect">
              <a:avLst/>
            </a:prstGeom>
            <a:effectLst>
              <a:softEdge rad="63500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4D79B7-4273-5D03-95A9-7B246D508094}"/>
                </a:ext>
              </a:extLst>
            </p:cNvPr>
            <p:cNvSpPr txBox="1"/>
            <p:nvPr/>
          </p:nvSpPr>
          <p:spPr>
            <a:xfrm>
              <a:off x="820014" y="3003653"/>
              <a:ext cx="3746086" cy="11181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0"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pc="-150" dirty="0">
                  <a:solidFill>
                    <a:prstClr val="black"/>
                  </a:solidFill>
                  <a:latin typeface="나눔스퀘어 네오 ExtraBold" panose="00000900000000000000" pitchFamily="2" charset="-127"/>
                  <a:ea typeface="나눔스퀘어 네오 ExtraBold" panose="00000900000000000000" pitchFamily="2" charset="-127"/>
                </a:rPr>
                <a:t>미세먼지 문제를 </a:t>
              </a:r>
              <a:br>
                <a:rPr lang="en-US" altLang="ko-KR" spc="-150" dirty="0">
                  <a:solidFill>
                    <a:prstClr val="black"/>
                  </a:solidFill>
                  <a:latin typeface="나눔스퀘어 네오 ExtraBold" panose="00000900000000000000" pitchFamily="2" charset="-127"/>
                  <a:ea typeface="나눔스퀘어 네오 ExtraBold" panose="00000900000000000000" pitchFamily="2" charset="-127"/>
                </a:rPr>
              </a:br>
              <a:r>
                <a:rPr lang="ko-KR" altLang="en-US" spc="-150" dirty="0">
                  <a:solidFill>
                    <a:prstClr val="black"/>
                  </a:solidFill>
                  <a:latin typeface="나눔스퀘어 네오 ExtraBold" panose="00000900000000000000" pitchFamily="2" charset="-127"/>
                  <a:ea typeface="나눔스퀘어 네오 ExtraBold" panose="00000900000000000000" pitchFamily="2" charset="-127"/>
                </a:rPr>
                <a:t>해결 해야 합니다</a:t>
              </a:r>
              <a:r>
                <a:rPr lang="en-US" altLang="ko-KR" spc="-150" dirty="0">
                  <a:solidFill>
                    <a:prstClr val="black"/>
                  </a:solidFill>
                  <a:latin typeface="나눔스퀘어 네오 ExtraBold" panose="00000900000000000000" pitchFamily="2" charset="-127"/>
                  <a:ea typeface="나눔스퀘어 네오 ExtraBold" panose="00000900000000000000" pitchFamily="2" charset="-127"/>
                </a:rPr>
                <a:t>.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67857B91-FBFD-E2BB-37FF-A1EC1F936616}"/>
              </a:ext>
            </a:extLst>
          </p:cNvPr>
          <p:cNvGrpSpPr/>
          <p:nvPr/>
        </p:nvGrpSpPr>
        <p:grpSpPr>
          <a:xfrm>
            <a:off x="2110987" y="3977914"/>
            <a:ext cx="5726059" cy="463460"/>
            <a:chOff x="3965516" y="2790917"/>
            <a:chExt cx="5726059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C6181E-84E8-8A8A-709E-0004C6D6BEE9}"/>
                </a:ext>
              </a:extLst>
            </p:cNvPr>
            <p:cNvSpPr txBox="1"/>
            <p:nvPr/>
          </p:nvSpPr>
          <p:spPr>
            <a:xfrm>
              <a:off x="4282222" y="2790917"/>
              <a:ext cx="540935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경유차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금지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9D2BFF2-D31C-AB3B-16C0-87BC54C9816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E6382F28-6D72-8CA5-B522-53BCCDDD8A1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1C5EE3C5-B14F-DB29-451E-C333358BF65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A1DEDC1-283F-9663-8CF8-6372879D9748}"/>
              </a:ext>
            </a:extLst>
          </p:cNvPr>
          <p:cNvGrpSpPr/>
          <p:nvPr/>
        </p:nvGrpSpPr>
        <p:grpSpPr>
          <a:xfrm>
            <a:off x="2110987" y="4456969"/>
            <a:ext cx="5726059" cy="463460"/>
            <a:chOff x="3965516" y="2790917"/>
            <a:chExt cx="5726059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6D150B-DD25-1174-13D5-F5870F2307FF}"/>
                </a:ext>
              </a:extLst>
            </p:cNvPr>
            <p:cNvSpPr txBox="1"/>
            <p:nvPr/>
          </p:nvSpPr>
          <p:spPr>
            <a:xfrm>
              <a:off x="4282222" y="2790917"/>
              <a:ext cx="540935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전기차 보조금 제시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16E649E6-88CB-4EEB-7260-073A098AEEC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38A7A526-9067-1253-1D59-0AB889044F4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8B05CE47-D02A-24DB-F24A-F3FDB5825E9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BF2B3FBF-616B-B23D-3FB6-819EA72D70E1}"/>
              </a:ext>
            </a:extLst>
          </p:cNvPr>
          <p:cNvGrpSpPr/>
          <p:nvPr/>
        </p:nvGrpSpPr>
        <p:grpSpPr>
          <a:xfrm>
            <a:off x="2110987" y="4936024"/>
            <a:ext cx="5726059" cy="463460"/>
            <a:chOff x="3965516" y="2790917"/>
            <a:chExt cx="5726059" cy="4634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5070FBC-86D4-5144-7B96-ED478F6B7746}"/>
                </a:ext>
              </a:extLst>
            </p:cNvPr>
            <p:cNvSpPr txBox="1"/>
            <p:nvPr/>
          </p:nvSpPr>
          <p:spPr>
            <a:xfrm>
              <a:off x="4282222" y="2790917"/>
              <a:ext cx="540935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마스크 착용 홍보</a:t>
              </a: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D980216F-A622-6718-62A8-7CC553A807E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6" name="원호 35">
                <a:extLst>
                  <a:ext uri="{FF2B5EF4-FFF2-40B4-BE49-F238E27FC236}">
                    <a16:creationId xmlns:a16="http://schemas.microsoft.com/office/drawing/2014/main" id="{ACF10A12-B40D-5B08-BA0C-71064C8CE95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AA606EC1-A615-57DC-004D-0E928D7DA59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EA573DC0-0CC0-9982-D2F1-5420A01B8618}"/>
              </a:ext>
            </a:extLst>
          </p:cNvPr>
          <p:cNvGrpSpPr/>
          <p:nvPr/>
        </p:nvGrpSpPr>
        <p:grpSpPr>
          <a:xfrm>
            <a:off x="2110987" y="5415080"/>
            <a:ext cx="5726059" cy="463460"/>
            <a:chOff x="3965516" y="2790917"/>
            <a:chExt cx="5726059" cy="46346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600D3C4-98B3-9C8C-4FF0-3F4E4FCE8DE1}"/>
                </a:ext>
              </a:extLst>
            </p:cNvPr>
            <p:cNvSpPr txBox="1"/>
            <p:nvPr/>
          </p:nvSpPr>
          <p:spPr>
            <a:xfrm>
              <a:off x="4282222" y="2790917"/>
              <a:ext cx="540935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공기 청정기 배포</a:t>
              </a:r>
            </a:p>
          </p:txBody>
        </p: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3651E57A-B725-04A2-ADB8-2497CDEFD59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2" name="원호 41">
                <a:extLst>
                  <a:ext uri="{FF2B5EF4-FFF2-40B4-BE49-F238E27FC236}">
                    <a16:creationId xmlns:a16="http://schemas.microsoft.com/office/drawing/2014/main" id="{B3637E8D-578D-042B-CD59-638DC68D41F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B6713160-33D4-AA1F-4983-9B515ACA2A9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91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9F333-77CF-0BDF-A47E-9A7334927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73363D1-30C6-4CB9-A3D7-DB2CDD393F36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7DA21C-F95E-D3DF-8B4B-795BCC4A9B45}"/>
              </a:ext>
            </a:extLst>
          </p:cNvPr>
          <p:cNvSpPr txBox="1"/>
          <p:nvPr/>
        </p:nvSpPr>
        <p:spPr>
          <a:xfrm>
            <a:off x="1134095" y="1593928"/>
            <a:ext cx="26834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재정수단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(Treasure)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BFC4001-FBB4-3CD7-AE1F-4A58EBD4BA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1BB15A1E-7196-A3D9-ADEA-BFA5F3B6BB5C}"/>
              </a:ext>
            </a:extLst>
          </p:cNvPr>
          <p:cNvGrpSpPr/>
          <p:nvPr/>
        </p:nvGrpSpPr>
        <p:grpSpPr>
          <a:xfrm>
            <a:off x="4441215" y="2316791"/>
            <a:ext cx="5238977" cy="630942"/>
            <a:chOff x="4374206" y="2798058"/>
            <a:chExt cx="5238977" cy="630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1C07E9-FD0B-5B6F-8B72-6BFDDF0788F8}"/>
                </a:ext>
              </a:extLst>
            </p:cNvPr>
            <p:cNvSpPr txBox="1"/>
            <p:nvPr/>
          </p:nvSpPr>
          <p:spPr>
            <a:xfrm>
              <a:off x="4943315" y="2798058"/>
              <a:ext cx="466986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재정 수단의 두 가지 방식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528F0477-8969-57FF-9A23-7BAF648DF10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1CD1836D-6AD9-F518-F0FA-D4621A55150E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C5AC081-B9C9-D92D-3058-A115799F0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9990CF6B-069C-CD0E-7AE0-44C8A6468698}"/>
              </a:ext>
            </a:extLst>
          </p:cNvPr>
          <p:cNvGrpSpPr/>
          <p:nvPr/>
        </p:nvGrpSpPr>
        <p:grpSpPr>
          <a:xfrm>
            <a:off x="4823799" y="3143357"/>
            <a:ext cx="6149128" cy="571286"/>
            <a:chOff x="1013128" y="1841927"/>
            <a:chExt cx="6149128" cy="57128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C98926-C08A-60E3-4C6D-0B57D7D92390}"/>
                </a:ext>
              </a:extLst>
            </p:cNvPr>
            <p:cNvSpPr txBox="1"/>
            <p:nvPr/>
          </p:nvSpPr>
          <p:spPr>
            <a:xfrm>
              <a:off x="1013128" y="1841927"/>
              <a:ext cx="614912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부정적 인센티브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Negative Incentive)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FDA6C911-7DA6-1BFC-49F3-5D776F8D7885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E2672CAB-41BF-F573-5ABA-A9D5E40DBE84}"/>
              </a:ext>
            </a:extLst>
          </p:cNvPr>
          <p:cNvGrpSpPr/>
          <p:nvPr/>
        </p:nvGrpSpPr>
        <p:grpSpPr>
          <a:xfrm>
            <a:off x="5331442" y="3847334"/>
            <a:ext cx="6465835" cy="463460"/>
            <a:chOff x="3965516" y="2790917"/>
            <a:chExt cx="6465835" cy="4634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5C13F7-B3C6-1C04-303C-4C42ACD16A53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바람직하지 않은 행동을 억제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9D761DB0-37B1-8482-D25F-D1EDDD7CDB2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BCEE721F-5642-A6F1-BAA2-44D4F00AB8D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5E4702B0-4363-7E6B-DEC0-85BDC4FD192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B0A983E9-87F5-8638-FE79-28ABFC39CC47}"/>
              </a:ext>
            </a:extLst>
          </p:cNvPr>
          <p:cNvGrpSpPr/>
          <p:nvPr/>
        </p:nvGrpSpPr>
        <p:grpSpPr>
          <a:xfrm>
            <a:off x="5331442" y="4395974"/>
            <a:ext cx="6465835" cy="463460"/>
            <a:chOff x="3965516" y="2790917"/>
            <a:chExt cx="6465835" cy="46346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A9C8C3E-CBC8-F806-DAD8-88249FCE5B0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담배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술세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탄소세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등</a:t>
              </a: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1FEE22ED-3A89-CB56-460B-92DDD13CE76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9" name="원호 98">
                <a:extLst>
                  <a:ext uri="{FF2B5EF4-FFF2-40B4-BE49-F238E27FC236}">
                    <a16:creationId xmlns:a16="http://schemas.microsoft.com/office/drawing/2014/main" id="{5A6F022E-B9EF-3627-CA64-DE6FB3451A0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9AB8C8CE-504A-F455-0B3D-079B79DC856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80637926-F5F3-39C2-8D1B-981FDD31E986}"/>
              </a:ext>
            </a:extLst>
          </p:cNvPr>
          <p:cNvGrpSpPr/>
          <p:nvPr/>
        </p:nvGrpSpPr>
        <p:grpSpPr>
          <a:xfrm>
            <a:off x="5331442" y="4944614"/>
            <a:ext cx="6465835" cy="463460"/>
            <a:chOff x="3965516" y="2790917"/>
            <a:chExt cx="6465835" cy="46346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56FE89F-C5EB-99EB-CB08-B987A071E1CC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 비용을 행위자가 직접 부담</a:t>
              </a:r>
            </a:p>
          </p:txBody>
        </p:sp>
        <p:grpSp>
          <p:nvGrpSpPr>
            <p:cNvPr id="104" name="그룹 103">
              <a:extLst>
                <a:ext uri="{FF2B5EF4-FFF2-40B4-BE49-F238E27FC236}">
                  <a16:creationId xmlns:a16="http://schemas.microsoft.com/office/drawing/2014/main" id="{5BFC95BA-01C6-8235-41FE-AD5D9D68118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5" name="원호 104">
                <a:extLst>
                  <a:ext uri="{FF2B5EF4-FFF2-40B4-BE49-F238E27FC236}">
                    <a16:creationId xmlns:a16="http://schemas.microsoft.com/office/drawing/2014/main" id="{7A4A5D30-29ED-29CD-F76C-003175FDB0B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6" name="자유형: 도형 105">
                <a:extLst>
                  <a:ext uri="{FF2B5EF4-FFF2-40B4-BE49-F238E27FC236}">
                    <a16:creationId xmlns:a16="http://schemas.microsoft.com/office/drawing/2014/main" id="{CE6C74B3-9433-1959-6967-3C08E104B55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219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3379F-69A6-C351-5F25-E14F9B411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20E0003-6432-3BAA-6C8A-D698A608A633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9EB63-BABB-3D5E-7FB6-8585C3099512}"/>
              </a:ext>
            </a:extLst>
          </p:cNvPr>
          <p:cNvSpPr txBox="1"/>
          <p:nvPr/>
        </p:nvSpPr>
        <p:spPr>
          <a:xfrm>
            <a:off x="1134095" y="1593928"/>
            <a:ext cx="26834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재정수단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(Treasure)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7531C0-BCCA-CF2D-1028-D5E1C876BC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C529BB4-444F-2541-3D2B-CDA6EA112FDD}"/>
              </a:ext>
            </a:extLst>
          </p:cNvPr>
          <p:cNvGrpSpPr/>
          <p:nvPr/>
        </p:nvGrpSpPr>
        <p:grpSpPr>
          <a:xfrm>
            <a:off x="4441215" y="2316791"/>
            <a:ext cx="4713192" cy="630942"/>
            <a:chOff x="4374206" y="2798058"/>
            <a:chExt cx="4713192" cy="630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EE6BC8-6389-4A51-C6F2-A55EA625BFC9}"/>
                </a:ext>
              </a:extLst>
            </p:cNvPr>
            <p:cNvSpPr txBox="1"/>
            <p:nvPr/>
          </p:nvSpPr>
          <p:spPr>
            <a:xfrm>
              <a:off x="4943315" y="2798058"/>
              <a:ext cx="41440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전기차 보급 정책 사례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A32DE738-AE11-41E2-12EF-8F42D3D6520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86EFC45E-9373-AF72-7F17-AB22C05578F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EA76BDC-D7DD-4783-EBFC-B2102B02D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7C3157A-6AC4-E11E-0035-2914D954A070}"/>
              </a:ext>
            </a:extLst>
          </p:cNvPr>
          <p:cNvGrpSpPr/>
          <p:nvPr/>
        </p:nvGrpSpPr>
        <p:grpSpPr>
          <a:xfrm>
            <a:off x="5089346" y="3068638"/>
            <a:ext cx="5190995" cy="463460"/>
            <a:chOff x="3965516" y="2790917"/>
            <a:chExt cx="5190995" cy="4634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986553-D44B-D00C-FD4A-4E9457BA2441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구매 유도 인센티브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CB860EFC-7554-ABDA-D3D6-2CA5AC501A0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A97EA77D-691A-0584-751E-BD559F929D2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02B137AD-C923-55D2-9E8B-3D9B74A1D08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56EFFF2-72C7-3C51-7378-0F09C1F9347A}"/>
              </a:ext>
            </a:extLst>
          </p:cNvPr>
          <p:cNvSpPr txBox="1"/>
          <p:nvPr/>
        </p:nvSpPr>
        <p:spPr>
          <a:xfrm>
            <a:off x="5597396" y="3597670"/>
            <a:ext cx="4858205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전기차 구매 보조금 직접 지원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취득세 최대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140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만 원 감면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개별소비세 감면 → 강력한 가격 신호 제공</a:t>
            </a:r>
          </a:p>
        </p:txBody>
      </p:sp>
    </p:spTree>
    <p:extLst>
      <p:ext uri="{BB962C8B-B14F-4D97-AF65-F5344CB8AC3E}">
        <p14:creationId xmlns:p14="http://schemas.microsoft.com/office/powerpoint/2010/main" val="17293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206DD-2FCD-76CF-A53A-800F5AD96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7522FFE-BCAF-4770-99BC-4353072DE277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9FA9D-7610-EE6B-323F-163BDFB0E008}"/>
              </a:ext>
            </a:extLst>
          </p:cNvPr>
          <p:cNvSpPr txBox="1"/>
          <p:nvPr/>
        </p:nvSpPr>
        <p:spPr>
          <a:xfrm>
            <a:off x="1134095" y="1593928"/>
            <a:ext cx="26834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재정수단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(Treasure)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CBF2CA-400D-83DF-E915-D6CC02B5C7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F2FBCFA4-5ACE-2121-AE74-FC40CE626B72}"/>
              </a:ext>
            </a:extLst>
          </p:cNvPr>
          <p:cNvGrpSpPr/>
          <p:nvPr/>
        </p:nvGrpSpPr>
        <p:grpSpPr>
          <a:xfrm>
            <a:off x="4441215" y="2316791"/>
            <a:ext cx="4713192" cy="630942"/>
            <a:chOff x="4374206" y="2798058"/>
            <a:chExt cx="4713192" cy="630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DED9A4-D846-95A1-B7DF-A1E09FB129D7}"/>
                </a:ext>
              </a:extLst>
            </p:cNvPr>
            <p:cNvSpPr txBox="1"/>
            <p:nvPr/>
          </p:nvSpPr>
          <p:spPr>
            <a:xfrm>
              <a:off x="4943315" y="2798058"/>
              <a:ext cx="41440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전기차 보급 정책 사례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EC3A2C26-C9C4-84CE-161B-2A9A9BAE4E3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FB74BF9A-F89F-CFD5-F49B-CE2CF416D7B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85A7235-D801-EF78-7839-84B590165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5D40C04A-6FA2-B25E-33D3-C3946103CB57}"/>
              </a:ext>
            </a:extLst>
          </p:cNvPr>
          <p:cNvGrpSpPr/>
          <p:nvPr/>
        </p:nvGrpSpPr>
        <p:grpSpPr>
          <a:xfrm>
            <a:off x="5089346" y="3068638"/>
            <a:ext cx="5190995" cy="463460"/>
            <a:chOff x="3965516" y="2790917"/>
            <a:chExt cx="5190995" cy="4634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D1B679-618D-C031-A933-2DA8F9EF0B40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충전 인프라 지원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101F2841-6787-0489-C933-31373F6CD41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6716FC77-72F4-B523-A173-A96F7679A5C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39D3F1AF-7964-414F-08AB-533BE7DB145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20E5A88-E887-1D02-F745-9669363E73F0}"/>
              </a:ext>
            </a:extLst>
          </p:cNvPr>
          <p:cNvSpPr txBox="1"/>
          <p:nvPr/>
        </p:nvSpPr>
        <p:spPr>
          <a:xfrm>
            <a:off x="5597396" y="3597670"/>
            <a:ext cx="485820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아파트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사업자 충전기 설치비 일부 지원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시장 진입 장벽 완화로 보급 확대 촉진</a:t>
            </a:r>
          </a:p>
        </p:txBody>
      </p:sp>
    </p:spTree>
    <p:extLst>
      <p:ext uri="{BB962C8B-B14F-4D97-AF65-F5344CB8AC3E}">
        <p14:creationId xmlns:p14="http://schemas.microsoft.com/office/powerpoint/2010/main" val="335188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FA7AE4-6F37-B3E2-5D43-183236FF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그림 16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45EEF4-2A8B-098B-B78A-0AEE263C3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87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08167089-68E9-A97C-447C-5AE1E46EF366}"/>
              </a:ext>
            </a:extLst>
          </p:cNvPr>
          <p:cNvGrpSpPr/>
          <p:nvPr/>
        </p:nvGrpSpPr>
        <p:grpSpPr>
          <a:xfrm>
            <a:off x="4323398" y="2078646"/>
            <a:ext cx="3546663" cy="2700707"/>
            <a:chOff x="2229297" y="2630948"/>
            <a:chExt cx="6377048" cy="2700707"/>
          </a:xfrm>
        </p:grpSpPr>
        <p:sp>
          <p:nvSpPr>
            <p:cNvPr id="20" name="Shape 54">
              <a:extLst>
                <a:ext uri="{FF2B5EF4-FFF2-40B4-BE49-F238E27FC236}">
                  <a16:creationId xmlns:a16="http://schemas.microsoft.com/office/drawing/2014/main" id="{DE2E8A3C-CF57-2BE9-687C-0C0764FF6235}"/>
                </a:ext>
              </a:extLst>
            </p:cNvPr>
            <p:cNvSpPr/>
            <p:nvPr/>
          </p:nvSpPr>
          <p:spPr>
            <a:xfrm>
              <a:off x="2229297" y="2630948"/>
              <a:ext cx="3094278" cy="1256108"/>
            </a:xfrm>
            <a:prstGeom prst="roundRect">
              <a:avLst>
                <a:gd name="adj" fmla="val 6002"/>
              </a:avLst>
            </a:prstGeom>
            <a:solidFill>
              <a:srgbClr val="EFF6FF"/>
            </a:solidFill>
            <a:ln/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1" name="Text 55">
              <a:extLst>
                <a:ext uri="{FF2B5EF4-FFF2-40B4-BE49-F238E27FC236}">
                  <a16:creationId xmlns:a16="http://schemas.microsoft.com/office/drawing/2014/main" id="{A2282092-CC69-6F70-7CD1-CBA29FEA0B85}"/>
                </a:ext>
              </a:extLst>
            </p:cNvPr>
            <p:cNvSpPr txBox="1"/>
            <p:nvPr/>
          </p:nvSpPr>
          <p:spPr>
            <a:xfrm>
              <a:off x="2354455" y="2756106"/>
              <a:ext cx="1705471" cy="31515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000" dirty="0">
                  <a:solidFill>
                    <a:srgbClr val="1E40AF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전기차 보급 대수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3" name="Text 56">
              <a:extLst>
                <a:ext uri="{FF2B5EF4-FFF2-40B4-BE49-F238E27FC236}">
                  <a16:creationId xmlns:a16="http://schemas.microsoft.com/office/drawing/2014/main" id="{9422CCC9-F0EC-EF06-7C26-09CAACD841AE}"/>
                </a:ext>
              </a:extLst>
            </p:cNvPr>
            <p:cNvSpPr txBox="1"/>
            <p:nvPr/>
          </p:nvSpPr>
          <p:spPr>
            <a:xfrm>
              <a:off x="2354455" y="3086344"/>
              <a:ext cx="1328488" cy="4086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3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50만 대+</a:t>
              </a:r>
              <a:endParaRPr lang="en-US" sz="13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4" name="Text 57">
              <a:extLst>
                <a:ext uri="{FF2B5EF4-FFF2-40B4-BE49-F238E27FC236}">
                  <a16:creationId xmlns:a16="http://schemas.microsoft.com/office/drawing/2014/main" id="{8450F2B6-3AD1-5C62-9C36-207FB7A61BB3}"/>
                </a:ext>
              </a:extLst>
            </p:cNvPr>
            <p:cNvSpPr txBox="1"/>
            <p:nvPr/>
          </p:nvSpPr>
          <p:spPr>
            <a:xfrm>
              <a:off x="2354455" y="3494993"/>
              <a:ext cx="2536345" cy="2684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900" dirty="0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2019년 대비 456% 증가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5" name="Shape 58">
              <a:extLst>
                <a:ext uri="{FF2B5EF4-FFF2-40B4-BE49-F238E27FC236}">
                  <a16:creationId xmlns:a16="http://schemas.microsoft.com/office/drawing/2014/main" id="{45A37DAF-5F9E-BF94-1E74-80B1AD091045}"/>
                </a:ext>
              </a:extLst>
            </p:cNvPr>
            <p:cNvSpPr/>
            <p:nvPr/>
          </p:nvSpPr>
          <p:spPr>
            <a:xfrm>
              <a:off x="5512067" y="2630948"/>
              <a:ext cx="3094278" cy="1256108"/>
            </a:xfrm>
            <a:prstGeom prst="roundRect">
              <a:avLst>
                <a:gd name="adj" fmla="val 6002"/>
              </a:avLst>
            </a:prstGeom>
            <a:solidFill>
              <a:srgbClr val="ECFDF5"/>
            </a:solidFill>
            <a:ln/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6" name="Text 59">
              <a:extLst>
                <a:ext uri="{FF2B5EF4-FFF2-40B4-BE49-F238E27FC236}">
                  <a16:creationId xmlns:a16="http://schemas.microsoft.com/office/drawing/2014/main" id="{0A59E8D3-8A33-B5E0-B464-CDFD7C172650}"/>
                </a:ext>
              </a:extLst>
            </p:cNvPr>
            <p:cNvSpPr txBox="1"/>
            <p:nvPr/>
          </p:nvSpPr>
          <p:spPr>
            <a:xfrm>
              <a:off x="5637225" y="2756106"/>
              <a:ext cx="1250077" cy="31515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000" dirty="0">
                  <a:solidFill>
                    <a:srgbClr val="065F46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충전 인프라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7" name="Text 60">
              <a:extLst>
                <a:ext uri="{FF2B5EF4-FFF2-40B4-BE49-F238E27FC236}">
                  <a16:creationId xmlns:a16="http://schemas.microsoft.com/office/drawing/2014/main" id="{A269105A-FCC7-ECCD-1989-141116840121}"/>
                </a:ext>
              </a:extLst>
            </p:cNvPr>
            <p:cNvSpPr txBox="1"/>
            <p:nvPr/>
          </p:nvSpPr>
          <p:spPr>
            <a:xfrm>
              <a:off x="5637225" y="3086344"/>
              <a:ext cx="1500393" cy="4086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3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2.3만 개소</a:t>
              </a:r>
              <a:endParaRPr lang="en-US" sz="13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8" name="Text 61">
              <a:extLst>
                <a:ext uri="{FF2B5EF4-FFF2-40B4-BE49-F238E27FC236}">
                  <a16:creationId xmlns:a16="http://schemas.microsoft.com/office/drawing/2014/main" id="{C8D670C5-0A05-43A6-69BC-975A1FB0CD3B}"/>
                </a:ext>
              </a:extLst>
            </p:cNvPr>
            <p:cNvSpPr txBox="1"/>
            <p:nvPr/>
          </p:nvSpPr>
          <p:spPr>
            <a:xfrm>
              <a:off x="5637224" y="3494993"/>
              <a:ext cx="2612893" cy="2684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900" dirty="0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급속충전기 9,500기 포함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9" name="Shape 62">
              <a:extLst>
                <a:ext uri="{FF2B5EF4-FFF2-40B4-BE49-F238E27FC236}">
                  <a16:creationId xmlns:a16="http://schemas.microsoft.com/office/drawing/2014/main" id="{69A40322-F74C-2A77-9973-7E17BDEADBE9}"/>
                </a:ext>
              </a:extLst>
            </p:cNvPr>
            <p:cNvSpPr/>
            <p:nvPr/>
          </p:nvSpPr>
          <p:spPr>
            <a:xfrm>
              <a:off x="2229297" y="4075547"/>
              <a:ext cx="3094278" cy="1256108"/>
            </a:xfrm>
            <a:prstGeom prst="roundRect">
              <a:avLst>
                <a:gd name="adj" fmla="val 6002"/>
              </a:avLst>
            </a:prstGeom>
            <a:solidFill>
              <a:srgbClr val="FFFBEB"/>
            </a:solidFill>
            <a:ln/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0" name="Text 63">
              <a:extLst>
                <a:ext uri="{FF2B5EF4-FFF2-40B4-BE49-F238E27FC236}">
                  <a16:creationId xmlns:a16="http://schemas.microsoft.com/office/drawing/2014/main" id="{773582B7-798C-A311-902B-EC42A41C7790}"/>
                </a:ext>
              </a:extLst>
            </p:cNvPr>
            <p:cNvSpPr txBox="1"/>
            <p:nvPr/>
          </p:nvSpPr>
          <p:spPr>
            <a:xfrm>
              <a:off x="2354455" y="4200705"/>
              <a:ext cx="1453648" cy="31515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000" dirty="0">
                  <a:solidFill>
                    <a:srgbClr val="92400E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온실가스 감축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1" name="Text 64">
              <a:extLst>
                <a:ext uri="{FF2B5EF4-FFF2-40B4-BE49-F238E27FC236}">
                  <a16:creationId xmlns:a16="http://schemas.microsoft.com/office/drawing/2014/main" id="{6D597021-0FA6-3861-E7EB-38E83A49C20A}"/>
                </a:ext>
              </a:extLst>
            </p:cNvPr>
            <p:cNvSpPr txBox="1"/>
            <p:nvPr/>
          </p:nvSpPr>
          <p:spPr>
            <a:xfrm>
              <a:off x="2354455" y="4530943"/>
              <a:ext cx="1752218" cy="4086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3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연간 82만 톤</a:t>
              </a:r>
              <a:endParaRPr lang="en-US" sz="13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96" name="Text 65">
              <a:extLst>
                <a:ext uri="{FF2B5EF4-FFF2-40B4-BE49-F238E27FC236}">
                  <a16:creationId xmlns:a16="http://schemas.microsoft.com/office/drawing/2014/main" id="{C9341C56-E5F8-98A7-1751-FF92D58CAA46}"/>
                </a:ext>
              </a:extLst>
            </p:cNvPr>
            <p:cNvSpPr txBox="1"/>
            <p:nvPr/>
          </p:nvSpPr>
          <p:spPr>
            <a:xfrm>
              <a:off x="2354455" y="4939592"/>
              <a:ext cx="2536345" cy="2684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900" dirty="0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승용차 기준 CO₂ 환산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97" name="Shape 66">
              <a:extLst>
                <a:ext uri="{FF2B5EF4-FFF2-40B4-BE49-F238E27FC236}">
                  <a16:creationId xmlns:a16="http://schemas.microsoft.com/office/drawing/2014/main" id="{BDBD3496-7EFC-1267-22D0-B26C2EC83CEF}"/>
                </a:ext>
              </a:extLst>
            </p:cNvPr>
            <p:cNvSpPr/>
            <p:nvPr/>
          </p:nvSpPr>
          <p:spPr>
            <a:xfrm>
              <a:off x="5512067" y="4075547"/>
              <a:ext cx="3094278" cy="1256108"/>
            </a:xfrm>
            <a:prstGeom prst="roundRect">
              <a:avLst>
                <a:gd name="adj" fmla="val 6002"/>
              </a:avLst>
            </a:prstGeom>
            <a:solidFill>
              <a:srgbClr val="F5F3FF"/>
            </a:solidFill>
            <a:ln/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98" name="Text 67">
              <a:extLst>
                <a:ext uri="{FF2B5EF4-FFF2-40B4-BE49-F238E27FC236}">
                  <a16:creationId xmlns:a16="http://schemas.microsoft.com/office/drawing/2014/main" id="{C48F48A6-B4D0-7EDF-0C70-5B8C93D0F7AB}"/>
                </a:ext>
              </a:extLst>
            </p:cNvPr>
            <p:cNvSpPr txBox="1"/>
            <p:nvPr/>
          </p:nvSpPr>
          <p:spPr>
            <a:xfrm>
              <a:off x="5637225" y="4200705"/>
              <a:ext cx="1186743" cy="31515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000" dirty="0">
                  <a:solidFill>
                    <a:srgbClr val="5B21B6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시장점유율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99" name="Text 68">
              <a:extLst>
                <a:ext uri="{FF2B5EF4-FFF2-40B4-BE49-F238E27FC236}">
                  <a16:creationId xmlns:a16="http://schemas.microsoft.com/office/drawing/2014/main" id="{BF83FBC7-2EF8-7E11-2DB8-B1F829C873D7}"/>
                </a:ext>
              </a:extLst>
            </p:cNvPr>
            <p:cNvSpPr txBox="1"/>
            <p:nvPr/>
          </p:nvSpPr>
          <p:spPr>
            <a:xfrm>
              <a:off x="5637225" y="4530943"/>
              <a:ext cx="919839" cy="4086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3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9.3%</a:t>
              </a:r>
              <a:endParaRPr lang="en-US" sz="13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00" name="Text 69">
              <a:extLst>
                <a:ext uri="{FF2B5EF4-FFF2-40B4-BE49-F238E27FC236}">
                  <a16:creationId xmlns:a16="http://schemas.microsoft.com/office/drawing/2014/main" id="{239DCB8E-868B-DC62-BE0A-FBC6238136C9}"/>
                </a:ext>
              </a:extLst>
            </p:cNvPr>
            <p:cNvSpPr txBox="1"/>
            <p:nvPr/>
          </p:nvSpPr>
          <p:spPr>
            <a:xfrm>
              <a:off x="5637224" y="4939592"/>
              <a:ext cx="2612893" cy="2684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900" dirty="0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2023년 신차 등록 기준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574A2E2D-06D5-4A01-B9E7-88F9025CAE43}"/>
              </a:ext>
            </a:extLst>
          </p:cNvPr>
          <p:cNvGrpSpPr/>
          <p:nvPr/>
        </p:nvGrpSpPr>
        <p:grpSpPr>
          <a:xfrm>
            <a:off x="1281213" y="979427"/>
            <a:ext cx="3400333" cy="630942"/>
            <a:chOff x="4374206" y="2798058"/>
            <a:chExt cx="3400333" cy="630942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253AB33-394A-4227-728E-0222D99AA570}"/>
                </a:ext>
              </a:extLst>
            </p:cNvPr>
            <p:cNvSpPr txBox="1"/>
            <p:nvPr/>
          </p:nvSpPr>
          <p:spPr>
            <a:xfrm>
              <a:off x="4943315" y="2798058"/>
              <a:ext cx="283122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정책 성과 종합</a:t>
              </a:r>
            </a:p>
          </p:txBody>
        </p:sp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32B3B9C0-4D3B-382A-2C7C-B1AB0D04570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C4A21514-FCA8-E22F-C65A-7BD9C266C1A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7" name="그림 10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7C631FF-014D-2323-CADD-7D0C94437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96697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96BA0-C999-2305-CAE1-677E08826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609D939-6E88-C76A-5A4D-391C26A84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87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D188BDFF-7D9E-C514-DE92-40D6E3018F6D}"/>
              </a:ext>
            </a:extLst>
          </p:cNvPr>
          <p:cNvGrpSpPr/>
          <p:nvPr/>
        </p:nvGrpSpPr>
        <p:grpSpPr>
          <a:xfrm>
            <a:off x="1281213" y="979427"/>
            <a:ext cx="3400333" cy="630942"/>
            <a:chOff x="4374206" y="2798058"/>
            <a:chExt cx="3400333" cy="630942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937E9E0-5C47-3731-39B1-F21166F949CB}"/>
                </a:ext>
              </a:extLst>
            </p:cNvPr>
            <p:cNvSpPr txBox="1"/>
            <p:nvPr/>
          </p:nvSpPr>
          <p:spPr>
            <a:xfrm>
              <a:off x="4943315" y="2798058"/>
              <a:ext cx="283122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정책 성과 종합</a:t>
              </a:r>
            </a:p>
          </p:txBody>
        </p:sp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BF00E4D1-DC23-2F19-A1E0-48625555B1A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718713EC-56C2-6A7E-3E42-7B9084105DE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7" name="그림 10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C83053B-AE44-6C4A-EB47-71099B19C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82C28031-B98E-DE46-C342-C9348E309EAD}"/>
              </a:ext>
            </a:extLst>
          </p:cNvPr>
          <p:cNvGrpSpPr/>
          <p:nvPr/>
        </p:nvGrpSpPr>
        <p:grpSpPr>
          <a:xfrm>
            <a:off x="2988799" y="1804326"/>
            <a:ext cx="6149128" cy="571286"/>
            <a:chOff x="1013128" y="1841927"/>
            <a:chExt cx="6149128" cy="571286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75FA472-624F-684A-3FB0-101774E5BAF9}"/>
                </a:ext>
              </a:extLst>
            </p:cNvPr>
            <p:cNvSpPr txBox="1"/>
            <p:nvPr/>
          </p:nvSpPr>
          <p:spPr>
            <a:xfrm>
              <a:off x="1013128" y="1841927"/>
              <a:ext cx="614912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재정 부담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11" name="타원 110">
              <a:extLst>
                <a:ext uri="{FF2B5EF4-FFF2-40B4-BE49-F238E27FC236}">
                  <a16:creationId xmlns:a16="http://schemas.microsoft.com/office/drawing/2014/main" id="{46F14AA2-7278-EED2-2474-9D1AEE95F09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CFD8F264-F26B-8346-5D9E-BBECCB64D9EC}"/>
              </a:ext>
            </a:extLst>
          </p:cNvPr>
          <p:cNvGrpSpPr/>
          <p:nvPr/>
        </p:nvGrpSpPr>
        <p:grpSpPr>
          <a:xfrm>
            <a:off x="3496442" y="2508303"/>
            <a:ext cx="6465835" cy="463460"/>
            <a:chOff x="3965516" y="2790917"/>
            <a:chExt cx="6465835" cy="463460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519EA27-24EB-9150-4A6A-06E04117E0B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전기차 보조금 등으로 막대한 예산 소요</a:t>
              </a:r>
            </a:p>
          </p:txBody>
        </p:sp>
        <p:grpSp>
          <p:nvGrpSpPr>
            <p:cNvPr id="114" name="그룹 113">
              <a:extLst>
                <a:ext uri="{FF2B5EF4-FFF2-40B4-BE49-F238E27FC236}">
                  <a16:creationId xmlns:a16="http://schemas.microsoft.com/office/drawing/2014/main" id="{9B6AE8C5-E21B-7FB7-6ECE-E905D0BDA3A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5" name="원호 114">
                <a:extLst>
                  <a:ext uri="{FF2B5EF4-FFF2-40B4-BE49-F238E27FC236}">
                    <a16:creationId xmlns:a16="http://schemas.microsoft.com/office/drawing/2014/main" id="{C4A7CA8F-3F20-BC71-F05A-340BE8CE422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6" name="자유형: 도형 115">
                <a:extLst>
                  <a:ext uri="{FF2B5EF4-FFF2-40B4-BE49-F238E27FC236}">
                    <a16:creationId xmlns:a16="http://schemas.microsoft.com/office/drawing/2014/main" id="{88E9C696-EA43-9A46-9ECE-CCCFF27308B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A2F13364-0897-750E-D325-BD2FCB29C921}"/>
              </a:ext>
            </a:extLst>
          </p:cNvPr>
          <p:cNvGrpSpPr/>
          <p:nvPr/>
        </p:nvGrpSpPr>
        <p:grpSpPr>
          <a:xfrm>
            <a:off x="3496442" y="3018843"/>
            <a:ext cx="6465835" cy="463460"/>
            <a:chOff x="3965516" y="2790917"/>
            <a:chExt cx="6465835" cy="463460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D40C198-9AEF-DA07-EDE9-AA75ECAFA20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결국 국민 세금으로 충당해야 함</a:t>
              </a:r>
            </a:p>
          </p:txBody>
        </p: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FC92A974-48B6-FAA7-75AF-C7758FEEF02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0" name="원호 119">
                <a:extLst>
                  <a:ext uri="{FF2B5EF4-FFF2-40B4-BE49-F238E27FC236}">
                    <a16:creationId xmlns:a16="http://schemas.microsoft.com/office/drawing/2014/main" id="{5F891BFA-406E-6B2F-9F64-BDF6349C210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1" name="자유형: 도형 120">
                <a:extLst>
                  <a:ext uri="{FF2B5EF4-FFF2-40B4-BE49-F238E27FC236}">
                    <a16:creationId xmlns:a16="http://schemas.microsoft.com/office/drawing/2014/main" id="{42308518-535B-FB8F-9EF3-F5CE948CED2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4DDF3832-0360-6FDC-3E3D-E0101111C4FD}"/>
              </a:ext>
            </a:extLst>
          </p:cNvPr>
          <p:cNvGrpSpPr/>
          <p:nvPr/>
        </p:nvGrpSpPr>
        <p:grpSpPr>
          <a:xfrm>
            <a:off x="2988799" y="3755046"/>
            <a:ext cx="6149128" cy="571286"/>
            <a:chOff x="1013128" y="1841927"/>
            <a:chExt cx="6149128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AA780F-459B-DCB7-1638-1CB68324D640}"/>
                </a:ext>
              </a:extLst>
            </p:cNvPr>
            <p:cNvSpPr txBox="1"/>
            <p:nvPr/>
          </p:nvSpPr>
          <p:spPr>
            <a:xfrm>
              <a:off x="1013128" y="1841927"/>
              <a:ext cx="614912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형평성 논란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26ABF35-4521-3FC3-B017-9023525CFDD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3D76A13E-E301-E7A6-C7EF-AD4734BD5447}"/>
              </a:ext>
            </a:extLst>
          </p:cNvPr>
          <p:cNvGrpSpPr/>
          <p:nvPr/>
        </p:nvGrpSpPr>
        <p:grpSpPr>
          <a:xfrm>
            <a:off x="3496442" y="4459023"/>
            <a:ext cx="6465835" cy="463460"/>
            <a:chOff x="3965516" y="2790917"/>
            <a:chExt cx="6465835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2E30E1-1202-0A9A-B6F8-ED25F9A1CA4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전기차 보조금 등으로 막대한 예산 소요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2FFA6486-463D-14FD-94BC-DBA16C5D269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151BE076-8B0A-EFFF-D97B-367244A7250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D04D9845-3C9C-641D-9C29-41D6F3C4121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70BBA81-8FB3-5A81-FF63-C05EEB013367}"/>
              </a:ext>
            </a:extLst>
          </p:cNvPr>
          <p:cNvGrpSpPr/>
          <p:nvPr/>
        </p:nvGrpSpPr>
        <p:grpSpPr>
          <a:xfrm>
            <a:off x="3496442" y="4969563"/>
            <a:ext cx="6465835" cy="463460"/>
            <a:chOff x="3965516" y="2790917"/>
            <a:chExt cx="646583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D6365E-9C59-018D-85B2-FF686B4FFEC3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결국 국민 세금으로 충당해야 함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CB4FD097-83A6-200C-D39B-7562970DC18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06F7CA48-8773-39C7-F83B-4EFF407A5A2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C2E56B29-1893-A38E-B0A5-1609B45B007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365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C5D38-2444-F19A-E35A-3858B0BC4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D40BF9A-4EE7-5B3B-3C99-CA61B295D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87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81A276FB-0550-3CF2-2E66-2E23A1A7E179}"/>
              </a:ext>
            </a:extLst>
          </p:cNvPr>
          <p:cNvGrpSpPr/>
          <p:nvPr/>
        </p:nvGrpSpPr>
        <p:grpSpPr>
          <a:xfrm>
            <a:off x="1281213" y="979427"/>
            <a:ext cx="3400333" cy="630942"/>
            <a:chOff x="4374206" y="2798058"/>
            <a:chExt cx="3400333" cy="630942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2FC8510-1AF1-D27A-91E4-A0A3C1369562}"/>
                </a:ext>
              </a:extLst>
            </p:cNvPr>
            <p:cNvSpPr txBox="1"/>
            <p:nvPr/>
          </p:nvSpPr>
          <p:spPr>
            <a:xfrm>
              <a:off x="4943315" y="2798058"/>
              <a:ext cx="283122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정책 성과 종합</a:t>
              </a:r>
            </a:p>
          </p:txBody>
        </p:sp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1C53852D-F69A-E84C-0ACB-6951D133382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BBCC519D-5348-38BF-7537-B2C417A8F8B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7" name="그림 10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9364620-4476-B57C-A225-6B1227951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8A6CB172-3B49-3128-A1FC-54D8EA21C5B4}"/>
              </a:ext>
            </a:extLst>
          </p:cNvPr>
          <p:cNvGrpSpPr/>
          <p:nvPr/>
        </p:nvGrpSpPr>
        <p:grpSpPr>
          <a:xfrm>
            <a:off x="2988799" y="1804326"/>
            <a:ext cx="6149128" cy="571286"/>
            <a:chOff x="1013128" y="1841927"/>
            <a:chExt cx="6149128" cy="571286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9BF755F-5001-5A41-0D54-EE7BE57D0893}"/>
                </a:ext>
              </a:extLst>
            </p:cNvPr>
            <p:cNvSpPr txBox="1"/>
            <p:nvPr/>
          </p:nvSpPr>
          <p:spPr>
            <a:xfrm>
              <a:off x="1013128" y="1841927"/>
              <a:ext cx="614912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시장 왜곡 문제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11" name="타원 110">
              <a:extLst>
                <a:ext uri="{FF2B5EF4-FFF2-40B4-BE49-F238E27FC236}">
                  <a16:creationId xmlns:a16="http://schemas.microsoft.com/office/drawing/2014/main" id="{477466DF-B769-14E9-5D6D-6D338CFE014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3BFA593A-4258-9752-D469-2F281F7A060A}"/>
              </a:ext>
            </a:extLst>
          </p:cNvPr>
          <p:cNvGrpSpPr/>
          <p:nvPr/>
        </p:nvGrpSpPr>
        <p:grpSpPr>
          <a:xfrm>
            <a:off x="3496442" y="2508303"/>
            <a:ext cx="6465835" cy="463460"/>
            <a:chOff x="3965516" y="2790917"/>
            <a:chExt cx="6465835" cy="463460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DFD42C3-A4E0-F785-6B78-F837A100B418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보조금이 제조사 가격 인하 유인 약화</a:t>
              </a:r>
            </a:p>
          </p:txBody>
        </p:sp>
        <p:grpSp>
          <p:nvGrpSpPr>
            <p:cNvPr id="114" name="그룹 113">
              <a:extLst>
                <a:ext uri="{FF2B5EF4-FFF2-40B4-BE49-F238E27FC236}">
                  <a16:creationId xmlns:a16="http://schemas.microsoft.com/office/drawing/2014/main" id="{BFE2C93F-E974-15E0-5F18-39AF946E0B7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5" name="원호 114">
                <a:extLst>
                  <a:ext uri="{FF2B5EF4-FFF2-40B4-BE49-F238E27FC236}">
                    <a16:creationId xmlns:a16="http://schemas.microsoft.com/office/drawing/2014/main" id="{D5EBBBBB-4509-45E5-9178-315BB49297E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6" name="자유형: 도형 115">
                <a:extLst>
                  <a:ext uri="{FF2B5EF4-FFF2-40B4-BE49-F238E27FC236}">
                    <a16:creationId xmlns:a16="http://schemas.microsoft.com/office/drawing/2014/main" id="{D65DA40C-5FD3-95D2-DA4A-A7CE731639D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D2CC1F65-A82E-AA6F-A362-B3E9E96C40A9}"/>
              </a:ext>
            </a:extLst>
          </p:cNvPr>
          <p:cNvGrpSpPr/>
          <p:nvPr/>
        </p:nvGrpSpPr>
        <p:grpSpPr>
          <a:xfrm>
            <a:off x="3496442" y="3018843"/>
            <a:ext cx="6465835" cy="463460"/>
            <a:chOff x="3965516" y="2790917"/>
            <a:chExt cx="6465835" cy="463460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1025878-7F52-02B5-46D4-5AF992761F54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혜택이 소비자보다 기업에 귀속되는 부작용</a:t>
              </a:r>
            </a:p>
          </p:txBody>
        </p: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73984548-9FB5-31A2-2FFE-AB0DE08AA46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0" name="원호 119">
                <a:extLst>
                  <a:ext uri="{FF2B5EF4-FFF2-40B4-BE49-F238E27FC236}">
                    <a16:creationId xmlns:a16="http://schemas.microsoft.com/office/drawing/2014/main" id="{91503BE7-D0D3-CFA5-1B4F-E6E154D4AE1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1" name="자유형: 도형 120">
                <a:extLst>
                  <a:ext uri="{FF2B5EF4-FFF2-40B4-BE49-F238E27FC236}">
                    <a16:creationId xmlns:a16="http://schemas.microsoft.com/office/drawing/2014/main" id="{35BE1C2B-041A-527D-41BA-80ED3DB1B4D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844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9C4BE-9423-1CC7-53BD-7FE1F1F78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094D84B-B839-196D-8E60-FD888DC36614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19D4C-70FF-789D-D958-01E3BCEBA81E}"/>
              </a:ext>
            </a:extLst>
          </p:cNvPr>
          <p:cNvSpPr txBox="1"/>
          <p:nvPr/>
        </p:nvSpPr>
        <p:spPr>
          <a:xfrm>
            <a:off x="1134095" y="1593928"/>
            <a:ext cx="26834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재정수단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(Treasure)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CFE507-4DD1-3F49-B318-5769DE489D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9A8BBEA-E8A0-E4C2-C544-43F91F1403B0}"/>
              </a:ext>
            </a:extLst>
          </p:cNvPr>
          <p:cNvGrpSpPr/>
          <p:nvPr/>
        </p:nvGrpSpPr>
        <p:grpSpPr>
          <a:xfrm>
            <a:off x="4441215" y="2316791"/>
            <a:ext cx="4713192" cy="630942"/>
            <a:chOff x="4374206" y="2798058"/>
            <a:chExt cx="4713192" cy="630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044D08-9C14-48D2-9AC2-9827C9D9E3A1}"/>
                </a:ext>
              </a:extLst>
            </p:cNvPr>
            <p:cNvSpPr txBox="1"/>
            <p:nvPr/>
          </p:nvSpPr>
          <p:spPr>
            <a:xfrm>
              <a:off x="4943315" y="2798058"/>
              <a:ext cx="41440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전기차 보급 정책 사례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B6370B10-D82F-E161-9710-9A3BF2DF446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B9C65F82-232F-620B-A63A-9C5C925EDBE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2BC4861-C14F-7C85-C1D5-4B18307AA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EB13B41-CE78-DB33-1FCE-53E94537AF2D}"/>
              </a:ext>
            </a:extLst>
          </p:cNvPr>
          <p:cNvGrpSpPr/>
          <p:nvPr/>
        </p:nvGrpSpPr>
        <p:grpSpPr>
          <a:xfrm>
            <a:off x="5070149" y="3331521"/>
            <a:ext cx="6051815" cy="758096"/>
            <a:chOff x="5030469" y="4502149"/>
            <a:chExt cx="5828031" cy="75809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EF20BB60-12C9-1C2E-960B-EF26159A6EF5}"/>
                </a:ext>
              </a:extLst>
            </p:cNvPr>
            <p:cNvSpPr/>
            <p:nvPr/>
          </p:nvSpPr>
          <p:spPr>
            <a:xfrm>
              <a:off x="5030469" y="4502149"/>
              <a:ext cx="5828031" cy="7580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3CE8AD-7CE0-D7A3-3444-BA914293EDF5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재정 수단은 효과는 빠르지만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비용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·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부작용이 큰 ‘양날의 검’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51B1623-41DA-FA02-0B7B-6D4A8FEEF53F}"/>
              </a:ext>
            </a:extLst>
          </p:cNvPr>
          <p:cNvGrpSpPr/>
          <p:nvPr/>
        </p:nvGrpSpPr>
        <p:grpSpPr>
          <a:xfrm>
            <a:off x="5070149" y="4360471"/>
            <a:ext cx="6051815" cy="469900"/>
            <a:chOff x="5030469" y="4502150"/>
            <a:chExt cx="5828031" cy="469900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68527E5D-7EBB-768C-F29D-0316280EE240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9DA10D-F1F8-D89E-C188-36871CF33268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정교한 설계와 지속적 점검이 필수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180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3D9B5-8B2F-7798-7588-65B61470F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0B20309-37AB-FC25-B33B-490D24672476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5DD7C-4476-51B1-B572-E54CD4290C94}"/>
              </a:ext>
            </a:extLst>
          </p:cNvPr>
          <p:cNvSpPr txBox="1"/>
          <p:nvPr/>
        </p:nvSpPr>
        <p:spPr>
          <a:xfrm>
            <a:off x="1134095" y="1593928"/>
            <a:ext cx="32267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조직수단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(Organization)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B9EBF8-047C-6D66-501F-57CD338563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1C5E76-58CA-81CC-6949-33B0441C8705}"/>
              </a:ext>
            </a:extLst>
          </p:cNvPr>
          <p:cNvSpPr txBox="1"/>
          <p:nvPr/>
        </p:nvSpPr>
        <p:spPr>
          <a:xfrm flipH="1">
            <a:off x="4120529" y="5665189"/>
            <a:ext cx="395094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조직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Organization)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04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AFF82-2488-0BD9-B192-3E6A5F246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FD30309-6C92-D29A-4EB4-F501063796F4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65F59-A793-24BA-C6EE-7F8A90A1F137}"/>
              </a:ext>
            </a:extLst>
          </p:cNvPr>
          <p:cNvSpPr txBox="1"/>
          <p:nvPr/>
        </p:nvSpPr>
        <p:spPr>
          <a:xfrm>
            <a:off x="1134095" y="1593928"/>
            <a:ext cx="32267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조직수단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(Organization)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A20636-D506-093E-4E64-1990BBA1D4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0A5AFC-3501-A974-B183-D6CC186B7A5A}"/>
              </a:ext>
            </a:extLst>
          </p:cNvPr>
          <p:cNvSpPr txBox="1"/>
          <p:nvPr/>
        </p:nvSpPr>
        <p:spPr>
          <a:xfrm flipH="1">
            <a:off x="2895948" y="2640964"/>
            <a:ext cx="5988972" cy="199950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정보로 설득하거나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규칙으로 강제하거나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돈으로 유도하는 방식이 통하지 않을 때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b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혹은 </a:t>
            </a:r>
            <a:r>
              <a:rPr lang="ko-KR" altLang="en-US" sz="21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그것만으로는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부족할 때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정부가 직접 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선수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로 나서는 방법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DF5A6-2F98-6303-7109-BB5CA43EC325}"/>
              </a:ext>
            </a:extLst>
          </p:cNvPr>
          <p:cNvSpPr txBox="1"/>
          <p:nvPr/>
        </p:nvSpPr>
        <p:spPr>
          <a:xfrm flipH="1">
            <a:off x="2895948" y="4703866"/>
            <a:ext cx="5988972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정부가 보유한 인력과 물적 자원을 총동원하여 공공서비스를 직접 생산하고 </a:t>
            </a:r>
            <a:r>
              <a:rPr lang="ko-KR" altLang="en-US" sz="21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공급하는 방식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23102908-DA42-F2E0-CB5D-CD1C7DE8D211}"/>
              </a:ext>
            </a:extLst>
          </p:cNvPr>
          <p:cNvGrpSpPr/>
          <p:nvPr/>
        </p:nvGrpSpPr>
        <p:grpSpPr>
          <a:xfrm>
            <a:off x="1008697" y="2616200"/>
            <a:ext cx="2671741" cy="3172125"/>
            <a:chOff x="3891852" y="2616200"/>
            <a:chExt cx="1878814" cy="1878814"/>
          </a:xfrm>
        </p:grpSpPr>
        <p:sp>
          <p:nvSpPr>
            <p:cNvPr id="9" name="사각형: 잘린 대각선 방향 모서리 8">
              <a:extLst>
                <a:ext uri="{FF2B5EF4-FFF2-40B4-BE49-F238E27FC236}">
                  <a16:creationId xmlns:a16="http://schemas.microsoft.com/office/drawing/2014/main" id="{EA43DB95-1459-9B15-D226-9BD154A8E506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0C0CB39-6C43-264F-94A8-77D3C77C8160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BF626D-056A-DB8E-BEAB-EC1C2697869A}"/>
                </a:ext>
              </a:extLst>
            </p:cNvPr>
            <p:cNvSpPr txBox="1"/>
            <p:nvPr/>
          </p:nvSpPr>
          <p:spPr>
            <a:xfrm>
              <a:off x="4147149" y="3282621"/>
              <a:ext cx="1368222" cy="54596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조직</a:t>
              </a:r>
              <a:br>
                <a:rPr lang="en-US" altLang="ko-KR" dirty="0"/>
              </a:br>
              <a:r>
                <a:rPr lang="en-US" altLang="ko-KR" sz="2000" dirty="0"/>
                <a:t>(</a:t>
              </a:r>
              <a:r>
                <a:rPr lang="pt-BR" altLang="ko-KR" sz="2000" dirty="0"/>
                <a:t>Organization)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3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A975B-5F54-5D93-21EB-27ADD64F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20573B7-2934-7BC1-B201-12E9463109CD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94E35-8FA5-8A0D-7D46-A32D8F3772D6}"/>
              </a:ext>
            </a:extLst>
          </p:cNvPr>
          <p:cNvSpPr txBox="1"/>
          <p:nvPr/>
        </p:nvSpPr>
        <p:spPr>
          <a:xfrm>
            <a:off x="1134095" y="1593928"/>
            <a:ext cx="32267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조직수단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(Organization)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830C51-54CC-08EE-D293-A4A5848093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BF78F47-23B6-D693-6DB4-13A7E763054B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ㅍ</a:t>
            </a:r>
            <a:endParaRPr lang="ko-KR" altLang="en-US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AE82FD0C-72C2-40FC-5FF2-68382BCC8B9B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FDD8DA33-92B2-4A2E-BA33-D9F7E42FCBE9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C5A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91BBF2-2873-F60F-BECD-335D1FAA8F94}"/>
              </a:ext>
            </a:extLst>
          </p:cNvPr>
          <p:cNvSpPr txBox="1"/>
          <p:nvPr/>
        </p:nvSpPr>
        <p:spPr>
          <a:xfrm>
            <a:off x="634309" y="3152977"/>
            <a:ext cx="2635657" cy="133575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도구</a:t>
            </a:r>
            <a:br>
              <a:rPr lang="en-US" altLang="ko-KR" sz="3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en-US" altLang="ko-KR" sz="3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= </a:t>
            </a:r>
            <a:r>
              <a:rPr lang="ko-KR" altLang="en-US" sz="3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정부 그 자체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D7AF201-3B28-A16D-848D-12312E221D9A}"/>
              </a:ext>
            </a:extLst>
          </p:cNvPr>
          <p:cNvGrpSpPr/>
          <p:nvPr/>
        </p:nvGrpSpPr>
        <p:grpSpPr>
          <a:xfrm>
            <a:off x="3879549" y="3094723"/>
            <a:ext cx="3006546" cy="463460"/>
            <a:chOff x="3965516" y="3562595"/>
            <a:chExt cx="3006546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627AA2-13A6-1000-9EA5-ED73F0087F34}"/>
                </a:ext>
              </a:extLst>
            </p:cNvPr>
            <p:cNvSpPr txBox="1"/>
            <p:nvPr/>
          </p:nvSpPr>
          <p:spPr>
            <a:xfrm>
              <a:off x="4282223" y="3562595"/>
              <a:ext cx="2689839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중앙부처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지방자치단체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9DEAD224-8504-18E0-A2CB-5BBFA5F82890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EEE4A9B9-72FB-0557-54AE-6AAC613386C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F19418BC-6BB3-59EB-A6D4-B43F118941B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38CAD9E-49CD-D9D6-7BFD-5AA16147DE35}"/>
              </a:ext>
            </a:extLst>
          </p:cNvPr>
          <p:cNvGrpSpPr/>
          <p:nvPr/>
        </p:nvGrpSpPr>
        <p:grpSpPr>
          <a:xfrm>
            <a:off x="3879549" y="3689693"/>
            <a:ext cx="4044651" cy="463460"/>
            <a:chOff x="3965516" y="3562595"/>
            <a:chExt cx="4044651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4BF0F1-E3B3-CE19-EC6B-C89822DFFE92}"/>
                </a:ext>
              </a:extLst>
            </p:cNvPr>
            <p:cNvSpPr txBox="1"/>
            <p:nvPr/>
          </p:nvSpPr>
          <p:spPr>
            <a:xfrm>
              <a:off x="4282223" y="3562595"/>
              <a:ext cx="3727944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국민연금공단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한국전력 등 공기업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DD228A0-4492-B17F-D5EE-DA6287E999E9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CED3927A-8155-F829-A6CE-F4006CFB21D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DA31097E-0133-E11F-457B-9A3E0D62DCC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7E70769-E9B2-190B-97F5-5AF082C63E8C}"/>
              </a:ext>
            </a:extLst>
          </p:cNvPr>
          <p:cNvGrpSpPr/>
          <p:nvPr/>
        </p:nvGrpSpPr>
        <p:grpSpPr>
          <a:xfrm>
            <a:off x="3879549" y="4284663"/>
            <a:ext cx="4978240" cy="463460"/>
            <a:chOff x="3965516" y="3562595"/>
            <a:chExt cx="4978240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DF37538-4E90-8F93-8650-1D0732219574}"/>
                </a:ext>
              </a:extLst>
            </p:cNvPr>
            <p:cNvSpPr txBox="1"/>
            <p:nvPr/>
          </p:nvSpPr>
          <p:spPr>
            <a:xfrm>
              <a:off x="4282223" y="3562595"/>
              <a:ext cx="4661533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국립중앙극장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국립과학관 등 책임운영기관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5C9BD39-2DDF-13AE-84AA-DCA6A982524A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75CDE040-5628-B25B-AE9E-AB35E38470A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56AE0EB0-0DE8-14FD-9CE6-AEF8EC71DEC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33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ADDEA-FC94-79DC-D2B6-69593AD51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DC3DE00-223B-75AC-B741-177B6C1D59AB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426520CE-745D-2229-0520-7253975E8B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6BFDE566-808B-0D5C-6373-AE8C3AA4DD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F5C44C8-6F6A-689E-396B-1F7EB7CDE191}"/>
              </a:ext>
            </a:extLst>
          </p:cNvPr>
          <p:cNvSpPr txBox="1"/>
          <p:nvPr/>
        </p:nvSpPr>
        <p:spPr>
          <a:xfrm>
            <a:off x="2424346" y="1644293"/>
            <a:ext cx="4185761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정책수단의 분류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BD92B78-7F21-76CD-C9E1-4FF9D0285607}"/>
              </a:ext>
            </a:extLst>
          </p:cNvPr>
          <p:cNvGrpSpPr/>
          <p:nvPr/>
        </p:nvGrpSpPr>
        <p:grpSpPr>
          <a:xfrm>
            <a:off x="711967" y="3074463"/>
            <a:ext cx="1734224" cy="1734224"/>
            <a:chOff x="1354978" y="2864738"/>
            <a:chExt cx="1734224" cy="1734224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2D34B203-5323-828B-1E85-234FF4DCFADA}"/>
                </a:ext>
              </a:extLst>
            </p:cNvPr>
            <p:cNvSpPr/>
            <p:nvPr/>
          </p:nvSpPr>
          <p:spPr>
            <a:xfrm>
              <a:off x="1354978" y="2864738"/>
              <a:ext cx="1734224" cy="17342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E5B79F-F43F-C450-2DC5-BA371591FC15}"/>
                </a:ext>
              </a:extLst>
            </p:cNvPr>
            <p:cNvSpPr txBox="1"/>
            <p:nvPr/>
          </p:nvSpPr>
          <p:spPr>
            <a:xfrm>
              <a:off x="1680280" y="3955300"/>
              <a:ext cx="1083630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Nodality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CC99C3-33DC-BA71-F2E1-CAE599B7F798}"/>
                </a:ext>
              </a:extLst>
            </p:cNvPr>
            <p:cNvSpPr txBox="1"/>
            <p:nvPr/>
          </p:nvSpPr>
          <p:spPr>
            <a:xfrm>
              <a:off x="1800181" y="3369052"/>
              <a:ext cx="843821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정보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8" name="그림 7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C18A9E4-DB83-F1B9-CB59-25C96C2E0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942586"/>
              <a:ext cx="614408" cy="520158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5B289651-41D7-017F-6A53-6A2203C1934A}"/>
              </a:ext>
            </a:extLst>
          </p:cNvPr>
          <p:cNvGrpSpPr/>
          <p:nvPr/>
        </p:nvGrpSpPr>
        <p:grpSpPr>
          <a:xfrm>
            <a:off x="2616249" y="3074463"/>
            <a:ext cx="1734224" cy="1734224"/>
            <a:chOff x="1354978" y="2864738"/>
            <a:chExt cx="1734224" cy="1734224"/>
          </a:xfrm>
        </p:grpSpPr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4B4E2279-0076-8F14-7CA0-F9D33804C4C9}"/>
                </a:ext>
              </a:extLst>
            </p:cNvPr>
            <p:cNvSpPr/>
            <p:nvPr/>
          </p:nvSpPr>
          <p:spPr>
            <a:xfrm>
              <a:off x="1354978" y="2864738"/>
              <a:ext cx="1734224" cy="17342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F89B17-ED49-DD82-F6C3-8B77EC38B12D}"/>
                </a:ext>
              </a:extLst>
            </p:cNvPr>
            <p:cNvSpPr txBox="1"/>
            <p:nvPr/>
          </p:nvSpPr>
          <p:spPr>
            <a:xfrm>
              <a:off x="1617282" y="3955300"/>
              <a:ext cx="1209627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Authority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4649A2-6468-9FB1-A957-E5D8F2BC83EC}"/>
                </a:ext>
              </a:extLst>
            </p:cNvPr>
            <p:cNvSpPr txBox="1"/>
            <p:nvPr/>
          </p:nvSpPr>
          <p:spPr>
            <a:xfrm>
              <a:off x="1800181" y="3369052"/>
              <a:ext cx="843821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권위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6" name="그림 15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72DA6170-42F8-A371-EE8C-7E916DE98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942586"/>
              <a:ext cx="614408" cy="520158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D05758C-A754-8592-16BF-7A04B4893327}"/>
              </a:ext>
            </a:extLst>
          </p:cNvPr>
          <p:cNvGrpSpPr/>
          <p:nvPr/>
        </p:nvGrpSpPr>
        <p:grpSpPr>
          <a:xfrm>
            <a:off x="4520531" y="3074463"/>
            <a:ext cx="1734224" cy="1734224"/>
            <a:chOff x="1354978" y="2864738"/>
            <a:chExt cx="1734224" cy="1734224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C74F2011-EE1D-7461-5170-9723538BD821}"/>
                </a:ext>
              </a:extLst>
            </p:cNvPr>
            <p:cNvSpPr/>
            <p:nvPr/>
          </p:nvSpPr>
          <p:spPr>
            <a:xfrm>
              <a:off x="1354978" y="2864738"/>
              <a:ext cx="1734224" cy="17342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EA350D-8023-9313-0DC2-D742928CD1CA}"/>
                </a:ext>
              </a:extLst>
            </p:cNvPr>
            <p:cNvSpPr txBox="1"/>
            <p:nvPr/>
          </p:nvSpPr>
          <p:spPr>
            <a:xfrm>
              <a:off x="1639403" y="3955300"/>
              <a:ext cx="1165384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Treasure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DAB204-7F37-7267-6C41-1C679DEB8845}"/>
                </a:ext>
              </a:extLst>
            </p:cNvPr>
            <p:cNvSpPr txBox="1"/>
            <p:nvPr/>
          </p:nvSpPr>
          <p:spPr>
            <a:xfrm>
              <a:off x="1800181" y="3369052"/>
              <a:ext cx="843821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재정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21" name="그림 20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160B268-2896-594F-7D1F-DD12AF618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942586"/>
              <a:ext cx="614408" cy="520158"/>
            </a:xfrm>
            <a:prstGeom prst="rect">
              <a:avLst/>
            </a:prstGeom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FF4C8EB9-C6EA-6A9B-BADE-B0B628CA0835}"/>
              </a:ext>
            </a:extLst>
          </p:cNvPr>
          <p:cNvGrpSpPr/>
          <p:nvPr/>
        </p:nvGrpSpPr>
        <p:grpSpPr>
          <a:xfrm>
            <a:off x="6424813" y="3074463"/>
            <a:ext cx="1734224" cy="1734224"/>
            <a:chOff x="1354978" y="2864738"/>
            <a:chExt cx="1734224" cy="1734224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E2C876E8-9048-38E5-627F-05FE7B8C6309}"/>
                </a:ext>
              </a:extLst>
            </p:cNvPr>
            <p:cNvSpPr/>
            <p:nvPr/>
          </p:nvSpPr>
          <p:spPr>
            <a:xfrm>
              <a:off x="1354978" y="2864738"/>
              <a:ext cx="1734224" cy="173422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C53422-8CC7-6DF9-043A-5D0E9CA66FF5}"/>
                </a:ext>
              </a:extLst>
            </p:cNvPr>
            <p:cNvSpPr txBox="1"/>
            <p:nvPr/>
          </p:nvSpPr>
          <p:spPr>
            <a:xfrm>
              <a:off x="1432295" y="3955300"/>
              <a:ext cx="1579600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Organization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666804-6B4F-B25F-E006-6F58E6E876BD}"/>
                </a:ext>
              </a:extLst>
            </p:cNvPr>
            <p:cNvSpPr txBox="1"/>
            <p:nvPr/>
          </p:nvSpPr>
          <p:spPr>
            <a:xfrm>
              <a:off x="1808998" y="3369052"/>
              <a:ext cx="826188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조직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26" name="그림 25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A95F27E-477B-1374-AABB-159731B0F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942586"/>
              <a:ext cx="614408" cy="520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95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93636-BB79-6E24-B6A2-EE0D0877D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BDEBE31-DA5C-94FC-6D45-7C654072A73A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1C6CF-5EF6-C920-19BF-2412EEF8467A}"/>
              </a:ext>
            </a:extLst>
          </p:cNvPr>
          <p:cNvSpPr txBox="1"/>
          <p:nvPr/>
        </p:nvSpPr>
        <p:spPr>
          <a:xfrm>
            <a:off x="1134095" y="1593928"/>
            <a:ext cx="32267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조직수단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(Organization)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F84091-6CE2-907E-A013-63CCD967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7D5D1F0B-EB45-FD76-AEB9-AA340C89ACE7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ㅍ</a:t>
            </a:r>
            <a:endParaRPr lang="ko-KR" altLang="en-US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950744D1-001E-6726-8486-034753FC7786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452DF8A7-7A8F-C7E2-D5EC-D96F09BC4F6C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C5A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7BDDCC-D91D-6DD0-BD16-DF18E7EDB7B0}"/>
              </a:ext>
            </a:extLst>
          </p:cNvPr>
          <p:cNvSpPr txBox="1"/>
          <p:nvPr/>
        </p:nvSpPr>
        <p:spPr>
          <a:xfrm>
            <a:off x="634309" y="3152977"/>
            <a:ext cx="2635657" cy="133575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도구</a:t>
            </a:r>
            <a:br>
              <a:rPr lang="en-US" altLang="ko-KR" sz="3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en-US" altLang="ko-KR" sz="3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= </a:t>
            </a:r>
            <a:r>
              <a:rPr lang="ko-KR" altLang="en-US" sz="32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정부 그 자체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151C812-E5B2-202B-FEC0-48F96BBD9F33}"/>
              </a:ext>
            </a:extLst>
          </p:cNvPr>
          <p:cNvGrpSpPr/>
          <p:nvPr/>
        </p:nvGrpSpPr>
        <p:grpSpPr>
          <a:xfrm>
            <a:off x="3879549" y="3109963"/>
            <a:ext cx="5409448" cy="463460"/>
            <a:chOff x="3965516" y="3562595"/>
            <a:chExt cx="5409448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FAC04-03BD-C9A1-D30F-FC8AD7B07077}"/>
                </a:ext>
              </a:extLst>
            </p:cNvPr>
            <p:cNvSpPr txBox="1"/>
            <p:nvPr/>
          </p:nvSpPr>
          <p:spPr>
            <a:xfrm>
              <a:off x="4282223" y="3562595"/>
              <a:ext cx="5092741" cy="463460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국방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치안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소방과 같은 국가의 본질적 기능 수행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53909C0-5E06-0002-CEE2-4049BA377541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93942ED5-978C-8A3B-3830-BAD9CAC9324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5D739CAD-2549-1B12-ABE3-C1AADF970E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83FB53D-129A-2658-5148-94B40C59F691}"/>
              </a:ext>
            </a:extLst>
          </p:cNvPr>
          <p:cNvGrpSpPr/>
          <p:nvPr/>
        </p:nvGrpSpPr>
        <p:grpSpPr>
          <a:xfrm>
            <a:off x="3879549" y="3680138"/>
            <a:ext cx="5234629" cy="863570"/>
            <a:chOff x="3965516" y="3562595"/>
            <a:chExt cx="5234629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5682B7-FCEC-317E-56E4-9A8627DC2E22}"/>
                </a:ext>
              </a:extLst>
            </p:cNvPr>
            <p:cNvSpPr txBox="1"/>
            <p:nvPr/>
          </p:nvSpPr>
          <p:spPr>
            <a:xfrm>
              <a:off x="4282223" y="3562595"/>
              <a:ext cx="491792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시장에 맡기기 어려운 교육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의료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복지 등의 서비스를 국민에게 제공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4C80AFF-43D1-94CB-E47A-2340C5A9783B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8E660EDB-D57D-15F3-6C69-0F044B2CF01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5C0A2D75-5A5A-4DCB-FAB4-143A5B10463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987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E3F3F-0352-570D-3DD6-41785425E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EEE831E-5E00-CA82-BCC6-A9CF5AF6CEE6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8237B-0003-DBA9-9EC7-465C522D6407}"/>
              </a:ext>
            </a:extLst>
          </p:cNvPr>
          <p:cNvSpPr txBox="1"/>
          <p:nvPr/>
        </p:nvSpPr>
        <p:spPr>
          <a:xfrm>
            <a:off x="1134095" y="1593928"/>
            <a:ext cx="32267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조직수단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(Organization)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188C54-0D57-A439-3ED3-6EDA94FC9D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DCAC1CED-C35F-EC76-B7FD-EFB043B7A805}"/>
              </a:ext>
            </a:extLst>
          </p:cNvPr>
          <p:cNvGrpSpPr/>
          <p:nvPr/>
        </p:nvGrpSpPr>
        <p:grpSpPr>
          <a:xfrm>
            <a:off x="947738" y="2428771"/>
            <a:ext cx="3916500" cy="630942"/>
            <a:chOff x="4374206" y="2798058"/>
            <a:chExt cx="391650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E308F-2B93-92D1-1892-F6F8D9C745BE}"/>
                </a:ext>
              </a:extLst>
            </p:cNvPr>
            <p:cNvSpPr txBox="1"/>
            <p:nvPr/>
          </p:nvSpPr>
          <p:spPr>
            <a:xfrm>
              <a:off x="4943315" y="2798058"/>
              <a:ext cx="33473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K-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방역 체계 사례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E78AC37C-C15A-3D3C-D682-06D8128DC8F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01AB59E4-851E-8E3E-8EF0-42B97CF8AF62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E2DA3A0-6098-D58D-A1CE-65973AFDE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pic>
        <p:nvPicPr>
          <p:cNvPr id="25" name="그림 24" descr="의류, 인간의 얼굴, 소매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69BFE4-F24A-8995-9D4E-8854E6A23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00" y="5370573"/>
            <a:ext cx="2904750" cy="1487427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4D053270-7653-DCED-AC89-6995D624DC11}"/>
              </a:ext>
            </a:extLst>
          </p:cNvPr>
          <p:cNvGrpSpPr/>
          <p:nvPr/>
        </p:nvGrpSpPr>
        <p:grpSpPr>
          <a:xfrm>
            <a:off x="1280800" y="3213600"/>
            <a:ext cx="7809860" cy="863570"/>
            <a:chOff x="3965516" y="2790917"/>
            <a:chExt cx="7809860" cy="86357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73C9C6-BB14-B015-D6AF-41B4F7FB0D60}"/>
                </a:ext>
              </a:extLst>
            </p:cNvPr>
            <p:cNvSpPr txBox="1"/>
            <p:nvPr/>
          </p:nvSpPr>
          <p:spPr>
            <a:xfrm>
              <a:off x="4282222" y="2790917"/>
              <a:ext cx="749315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2020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코로나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19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미증유의 위기가 닥쳤을 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대한민국 정부는 즉각적으로 국가의 방역 조직을 재정비하고 총력 대응에 나섰음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A35EEC39-C1E6-558A-57D2-C92C496DC4B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9" name="원호 28">
                <a:extLst>
                  <a:ext uri="{FF2B5EF4-FFF2-40B4-BE49-F238E27FC236}">
                    <a16:creationId xmlns:a16="http://schemas.microsoft.com/office/drawing/2014/main" id="{33E5E784-9995-A0F0-AA24-C35E8CC4916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264CEF36-FB2F-EC8F-BD0D-291B0AE1293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912FF1A-CF0D-2EE1-01B3-D22E449846B8}"/>
              </a:ext>
            </a:extLst>
          </p:cNvPr>
          <p:cNvGrpSpPr/>
          <p:nvPr/>
        </p:nvGrpSpPr>
        <p:grpSpPr>
          <a:xfrm>
            <a:off x="1280800" y="4216340"/>
            <a:ext cx="7809860" cy="863570"/>
            <a:chOff x="3965516" y="2790917"/>
            <a:chExt cx="7809860" cy="86357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1E55ED5-2D34-46A6-2FCC-11C730A74883}"/>
                </a:ext>
              </a:extLst>
            </p:cNvPr>
            <p:cNvSpPr txBox="1"/>
            <p:nvPr/>
          </p:nvSpPr>
          <p:spPr>
            <a:xfrm>
              <a:off x="4282222" y="2790917"/>
              <a:ext cx="749315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질병관리본부를 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급 기관에서 독립된 중앙행정기관인 질병관리청으로 승격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방역 정책을 총괄하는 강력한 컨트롤타워로 지정</a:t>
              </a:r>
            </a:p>
          </p:txBody>
        </p: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F8C215A4-CCAB-2862-C4D5-36B5ED3B538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8" name="원호 97">
                <a:extLst>
                  <a:ext uri="{FF2B5EF4-FFF2-40B4-BE49-F238E27FC236}">
                    <a16:creationId xmlns:a16="http://schemas.microsoft.com/office/drawing/2014/main" id="{C0C5F05F-D56C-201E-0DF2-B3268043548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13F667C2-172B-A78C-5A8F-71E5CB9B196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64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48B15-C5D2-A9F9-4410-66F07B274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그룹 115">
            <a:extLst>
              <a:ext uri="{FF2B5EF4-FFF2-40B4-BE49-F238E27FC236}">
                <a16:creationId xmlns:a16="http://schemas.microsoft.com/office/drawing/2014/main" id="{CE475BE0-639B-CB76-79CE-A3FACD48BD9C}"/>
              </a:ext>
            </a:extLst>
          </p:cNvPr>
          <p:cNvGrpSpPr/>
          <p:nvPr/>
        </p:nvGrpSpPr>
        <p:grpSpPr>
          <a:xfrm>
            <a:off x="5809795" y="2431107"/>
            <a:ext cx="5785994" cy="3776996"/>
            <a:chOff x="630631" y="1943405"/>
            <a:chExt cx="5356556" cy="3496666"/>
          </a:xfrm>
        </p:grpSpPr>
        <p:sp>
          <p:nvSpPr>
            <p:cNvPr id="11" name="Text 8">
              <a:extLst>
                <a:ext uri="{FF2B5EF4-FFF2-40B4-BE49-F238E27FC236}">
                  <a16:creationId xmlns:a16="http://schemas.microsoft.com/office/drawing/2014/main" id="{D3862F19-C42F-3E7E-3144-37692A90C141}"/>
                </a:ext>
              </a:extLst>
            </p:cNvPr>
            <p:cNvSpPr txBox="1"/>
            <p:nvPr/>
          </p:nvSpPr>
          <p:spPr>
            <a:xfrm>
              <a:off x="2446630" y="1943405"/>
              <a:ext cx="1838858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200" dirty="0">
                  <a:solidFill>
                    <a:srgbClr val="1D4ED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K-방역 상세 조직도 (2020)</a:t>
              </a:r>
              <a:endParaRPr lang="en-US" sz="12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2" name="Shape 9">
              <a:extLst>
                <a:ext uri="{FF2B5EF4-FFF2-40B4-BE49-F238E27FC236}">
                  <a16:creationId xmlns:a16="http://schemas.microsoft.com/office/drawing/2014/main" id="{9D7FAE7A-CA9B-C253-6FDB-C4713F33C909}"/>
                </a:ext>
              </a:extLst>
            </p:cNvPr>
            <p:cNvSpPr/>
            <p:nvPr/>
          </p:nvSpPr>
          <p:spPr>
            <a:xfrm>
              <a:off x="630631" y="2248815"/>
              <a:ext cx="5352898" cy="590702"/>
            </a:xfrm>
            <a:prstGeom prst="roundRect">
              <a:avLst>
                <a:gd name="adj" fmla="val 14981"/>
              </a:avLst>
            </a:prstGeom>
            <a:solidFill>
              <a:srgbClr val="BEE3F8"/>
            </a:solidFill>
            <a:ln w="25400">
              <a:solidFill>
                <a:srgbClr val="3182CE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3" name="Text 10">
              <a:extLst>
                <a:ext uri="{FF2B5EF4-FFF2-40B4-BE49-F238E27FC236}">
                  <a16:creationId xmlns:a16="http://schemas.microsoft.com/office/drawing/2014/main" id="{FF6BC7E6-EC54-EE9D-0203-B9014D4B22E2}"/>
                </a:ext>
              </a:extLst>
            </p:cNvPr>
            <p:cNvSpPr txBox="1"/>
            <p:nvPr/>
          </p:nvSpPr>
          <p:spPr>
            <a:xfrm>
              <a:off x="2693518" y="2343913"/>
              <a:ext cx="1329538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중앙재난안전대책본부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4" name="Text 11">
              <a:extLst>
                <a:ext uri="{FF2B5EF4-FFF2-40B4-BE49-F238E27FC236}">
                  <a16:creationId xmlns:a16="http://schemas.microsoft.com/office/drawing/2014/main" id="{041156E7-D046-E035-FCE2-8B2660D08B70}"/>
                </a:ext>
              </a:extLst>
            </p:cNvPr>
            <p:cNvSpPr txBox="1"/>
            <p:nvPr/>
          </p:nvSpPr>
          <p:spPr>
            <a:xfrm>
              <a:off x="2861767" y="2562454"/>
              <a:ext cx="981151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(본부장: 국무총리)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pic>
          <p:nvPicPr>
            <p:cNvPr id="15" name="Image 0" descr="preencoded.png">
              <a:extLst>
                <a:ext uri="{FF2B5EF4-FFF2-40B4-BE49-F238E27FC236}">
                  <a16:creationId xmlns:a16="http://schemas.microsoft.com/office/drawing/2014/main" id="{B83D7B51-5D0E-6305-081A-149D3965F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773" r="-1773"/>
            <a:stretch/>
          </p:blipFill>
          <p:spPr>
            <a:xfrm>
              <a:off x="3240329" y="2915413"/>
              <a:ext cx="133502" cy="171907"/>
            </a:xfrm>
            <a:prstGeom prst="rect">
              <a:avLst/>
            </a:prstGeom>
          </p:spPr>
        </p:pic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72183083-BE98-BE1B-46BA-46EF01D4D433}"/>
                </a:ext>
              </a:extLst>
            </p:cNvPr>
            <p:cNvSpPr/>
            <p:nvPr/>
          </p:nvSpPr>
          <p:spPr>
            <a:xfrm>
              <a:off x="630631" y="3163215"/>
              <a:ext cx="2638044" cy="590702"/>
            </a:xfrm>
            <a:prstGeom prst="roundRect">
              <a:avLst>
                <a:gd name="adj" fmla="val 14981"/>
              </a:avLst>
            </a:prstGeom>
            <a:solidFill>
              <a:srgbClr val="BEE3F8"/>
            </a:solidFill>
            <a:ln w="25400">
              <a:solidFill>
                <a:srgbClr val="3182CE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F3994341-6FAB-A651-976D-5B10992716EF}"/>
                </a:ext>
              </a:extLst>
            </p:cNvPr>
            <p:cNvSpPr/>
            <p:nvPr/>
          </p:nvSpPr>
          <p:spPr>
            <a:xfrm>
              <a:off x="3345485" y="3163215"/>
              <a:ext cx="2638044" cy="590702"/>
            </a:xfrm>
            <a:prstGeom prst="roundRect">
              <a:avLst>
                <a:gd name="adj" fmla="val 14981"/>
              </a:avLst>
            </a:prstGeom>
            <a:solidFill>
              <a:srgbClr val="BEE3F8"/>
            </a:solidFill>
            <a:ln w="25400">
              <a:solidFill>
                <a:srgbClr val="3182CE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8" name="Text 14">
              <a:extLst>
                <a:ext uri="{FF2B5EF4-FFF2-40B4-BE49-F238E27FC236}">
                  <a16:creationId xmlns:a16="http://schemas.microsoft.com/office/drawing/2014/main" id="{25154EA7-6E7F-17E6-6104-5294B21825E3}"/>
                </a:ext>
              </a:extLst>
            </p:cNvPr>
            <p:cNvSpPr txBox="1"/>
            <p:nvPr/>
          </p:nvSpPr>
          <p:spPr>
            <a:xfrm>
              <a:off x="1459078" y="3258313"/>
              <a:ext cx="1090879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중앙사고수습본부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9" name="Text 15">
              <a:extLst>
                <a:ext uri="{FF2B5EF4-FFF2-40B4-BE49-F238E27FC236}">
                  <a16:creationId xmlns:a16="http://schemas.microsoft.com/office/drawing/2014/main" id="{153CFB45-8443-8BDF-925E-E6B608CA6B93}"/>
                </a:ext>
              </a:extLst>
            </p:cNvPr>
            <p:cNvSpPr txBox="1"/>
            <p:nvPr/>
          </p:nvSpPr>
          <p:spPr>
            <a:xfrm>
              <a:off x="4173931" y="3258313"/>
              <a:ext cx="1090879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중앙방역대책본부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0" name="Text 16">
              <a:extLst>
                <a:ext uri="{FF2B5EF4-FFF2-40B4-BE49-F238E27FC236}">
                  <a16:creationId xmlns:a16="http://schemas.microsoft.com/office/drawing/2014/main" id="{D56011E8-4994-EDA8-5DD5-9E0FB5BA3F8D}"/>
                </a:ext>
              </a:extLst>
            </p:cNvPr>
            <p:cNvSpPr txBox="1"/>
            <p:nvPr/>
          </p:nvSpPr>
          <p:spPr>
            <a:xfrm>
              <a:off x="1330147" y="3476854"/>
              <a:ext cx="1334110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(본부장: 보건복지부 장관)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1" name="Text 17">
              <a:extLst>
                <a:ext uri="{FF2B5EF4-FFF2-40B4-BE49-F238E27FC236}">
                  <a16:creationId xmlns:a16="http://schemas.microsoft.com/office/drawing/2014/main" id="{6F5965AE-87D4-6F3D-8EF2-808A09D4C144}"/>
                </a:ext>
              </a:extLst>
            </p:cNvPr>
            <p:cNvSpPr txBox="1"/>
            <p:nvPr/>
          </p:nvSpPr>
          <p:spPr>
            <a:xfrm>
              <a:off x="4113581" y="3476854"/>
              <a:ext cx="1191463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(본부장: 질병관리청장)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2" name="Shape 18">
              <a:extLst>
                <a:ext uri="{FF2B5EF4-FFF2-40B4-BE49-F238E27FC236}">
                  <a16:creationId xmlns:a16="http://schemas.microsoft.com/office/drawing/2014/main" id="{D14DB04A-80A1-44AC-0F51-583385377222}"/>
                </a:ext>
              </a:extLst>
            </p:cNvPr>
            <p:cNvSpPr/>
            <p:nvPr/>
          </p:nvSpPr>
          <p:spPr>
            <a:xfrm>
              <a:off x="630631" y="3829813"/>
              <a:ext cx="2638044" cy="323698"/>
            </a:xfrm>
            <a:prstGeom prst="roundRect">
              <a:avLst>
                <a:gd name="adj" fmla="val 49850"/>
              </a:avLst>
            </a:prstGeom>
            <a:solidFill>
              <a:srgbClr val="EBF8FF"/>
            </a:solidFill>
            <a:ln w="25400">
              <a:solidFill>
                <a:srgbClr val="4299E1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47EE6360-EBAA-FDA8-390B-2930E48CD339}"/>
                </a:ext>
              </a:extLst>
            </p:cNvPr>
            <p:cNvSpPr/>
            <p:nvPr/>
          </p:nvSpPr>
          <p:spPr>
            <a:xfrm>
              <a:off x="630631" y="4191915"/>
              <a:ext cx="2638044" cy="323698"/>
            </a:xfrm>
            <a:prstGeom prst="roundRect">
              <a:avLst>
                <a:gd name="adj" fmla="val 49850"/>
              </a:avLst>
            </a:prstGeom>
            <a:solidFill>
              <a:srgbClr val="EBF8FF"/>
            </a:solidFill>
            <a:ln w="25400">
              <a:solidFill>
                <a:srgbClr val="4299E1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4" name="Shape 20">
              <a:extLst>
                <a:ext uri="{FF2B5EF4-FFF2-40B4-BE49-F238E27FC236}">
                  <a16:creationId xmlns:a16="http://schemas.microsoft.com/office/drawing/2014/main" id="{0540B136-16D3-3384-ADB9-C6576B0117D6}"/>
                </a:ext>
              </a:extLst>
            </p:cNvPr>
            <p:cNvSpPr/>
            <p:nvPr/>
          </p:nvSpPr>
          <p:spPr>
            <a:xfrm>
              <a:off x="3345485" y="3829813"/>
              <a:ext cx="2638044" cy="323698"/>
            </a:xfrm>
            <a:prstGeom prst="roundRect">
              <a:avLst>
                <a:gd name="adj" fmla="val 49850"/>
              </a:avLst>
            </a:prstGeom>
            <a:solidFill>
              <a:srgbClr val="EBF8FF"/>
            </a:solidFill>
            <a:ln w="25400">
              <a:solidFill>
                <a:srgbClr val="4299E1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00" name="Shape 21">
              <a:extLst>
                <a:ext uri="{FF2B5EF4-FFF2-40B4-BE49-F238E27FC236}">
                  <a16:creationId xmlns:a16="http://schemas.microsoft.com/office/drawing/2014/main" id="{1A0509E1-F176-E56C-C3CC-606BA61F23DD}"/>
                </a:ext>
              </a:extLst>
            </p:cNvPr>
            <p:cNvSpPr/>
            <p:nvPr/>
          </p:nvSpPr>
          <p:spPr>
            <a:xfrm>
              <a:off x="3345485" y="4191915"/>
              <a:ext cx="2638044" cy="323698"/>
            </a:xfrm>
            <a:prstGeom prst="roundRect">
              <a:avLst>
                <a:gd name="adj" fmla="val 49850"/>
              </a:avLst>
            </a:prstGeom>
            <a:solidFill>
              <a:srgbClr val="EBF8FF"/>
            </a:solidFill>
            <a:ln w="25400">
              <a:solidFill>
                <a:srgbClr val="4299E1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02" name="Text 22">
              <a:extLst>
                <a:ext uri="{FF2B5EF4-FFF2-40B4-BE49-F238E27FC236}">
                  <a16:creationId xmlns:a16="http://schemas.microsoft.com/office/drawing/2014/main" id="{2052140A-73AA-1571-8C9E-1B778AEB4E90}"/>
                </a:ext>
              </a:extLst>
            </p:cNvPr>
            <p:cNvSpPr txBox="1"/>
            <p:nvPr/>
          </p:nvSpPr>
          <p:spPr>
            <a:xfrm>
              <a:off x="1566063" y="3905708"/>
              <a:ext cx="857707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의료기관 지원팀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03" name="Text 23">
              <a:extLst>
                <a:ext uri="{FF2B5EF4-FFF2-40B4-BE49-F238E27FC236}">
                  <a16:creationId xmlns:a16="http://schemas.microsoft.com/office/drawing/2014/main" id="{18E7AEEE-F8F7-75CC-2D83-B07F9114BF64}"/>
                </a:ext>
              </a:extLst>
            </p:cNvPr>
            <p:cNvSpPr txBox="1"/>
            <p:nvPr/>
          </p:nvSpPr>
          <p:spPr>
            <a:xfrm>
              <a:off x="1566063" y="4267810"/>
              <a:ext cx="857707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방역물품 수급팀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04" name="Text 24">
              <a:extLst>
                <a:ext uri="{FF2B5EF4-FFF2-40B4-BE49-F238E27FC236}">
                  <a16:creationId xmlns:a16="http://schemas.microsoft.com/office/drawing/2014/main" id="{9B11413E-B076-DCF2-834D-3810032F1C5F}"/>
                </a:ext>
              </a:extLst>
            </p:cNvPr>
            <p:cNvSpPr txBox="1"/>
            <p:nvPr/>
          </p:nvSpPr>
          <p:spPr>
            <a:xfrm>
              <a:off x="4401617" y="3905708"/>
              <a:ext cx="619963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역학조사팀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05" name="Text 25">
              <a:extLst>
                <a:ext uri="{FF2B5EF4-FFF2-40B4-BE49-F238E27FC236}">
                  <a16:creationId xmlns:a16="http://schemas.microsoft.com/office/drawing/2014/main" id="{16B0CAA1-8F24-DE9A-0997-37287038374E}"/>
                </a:ext>
              </a:extLst>
            </p:cNvPr>
            <p:cNvSpPr txBox="1"/>
            <p:nvPr/>
          </p:nvSpPr>
          <p:spPr>
            <a:xfrm>
              <a:off x="4296461" y="4267810"/>
              <a:ext cx="829361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진단검사관리팀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pic>
          <p:nvPicPr>
            <p:cNvPr id="106" name="Image 1" descr="preencoded.png">
              <a:extLst>
                <a:ext uri="{FF2B5EF4-FFF2-40B4-BE49-F238E27FC236}">
                  <a16:creationId xmlns:a16="http://schemas.microsoft.com/office/drawing/2014/main" id="{34725E4C-B0AC-8847-A14F-A7BB5843D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773" r="-1773"/>
            <a:stretch/>
          </p:blipFill>
          <p:spPr>
            <a:xfrm>
              <a:off x="3240329" y="4629913"/>
              <a:ext cx="133502" cy="171907"/>
            </a:xfrm>
            <a:prstGeom prst="rect">
              <a:avLst/>
            </a:prstGeom>
          </p:spPr>
        </p:pic>
        <p:sp>
          <p:nvSpPr>
            <p:cNvPr id="107" name="Shape 26">
              <a:extLst>
                <a:ext uri="{FF2B5EF4-FFF2-40B4-BE49-F238E27FC236}">
                  <a16:creationId xmlns:a16="http://schemas.microsoft.com/office/drawing/2014/main" id="{07AF2055-CA6E-5374-004F-7D38F54A3C19}"/>
                </a:ext>
              </a:extLst>
            </p:cNvPr>
            <p:cNvSpPr/>
            <p:nvPr/>
          </p:nvSpPr>
          <p:spPr>
            <a:xfrm>
              <a:off x="630631" y="4877715"/>
              <a:ext cx="1762049" cy="562356"/>
            </a:xfrm>
            <a:prstGeom prst="roundRect">
              <a:avLst>
                <a:gd name="adj" fmla="val 16536"/>
              </a:avLst>
            </a:prstGeom>
            <a:solidFill>
              <a:srgbClr val="EBF8FF"/>
            </a:solidFill>
            <a:ln w="25400">
              <a:solidFill>
                <a:srgbClr val="3182CE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08" name="Shape 27">
              <a:extLst>
                <a:ext uri="{FF2B5EF4-FFF2-40B4-BE49-F238E27FC236}">
                  <a16:creationId xmlns:a16="http://schemas.microsoft.com/office/drawing/2014/main" id="{21667DEC-4AB4-703C-D811-37289A8AB066}"/>
                </a:ext>
              </a:extLst>
            </p:cNvPr>
            <p:cNvSpPr/>
            <p:nvPr/>
          </p:nvSpPr>
          <p:spPr>
            <a:xfrm>
              <a:off x="2427427" y="4877715"/>
              <a:ext cx="1762049" cy="562356"/>
            </a:xfrm>
            <a:prstGeom prst="roundRect">
              <a:avLst>
                <a:gd name="adj" fmla="val 16536"/>
              </a:avLst>
            </a:prstGeom>
            <a:solidFill>
              <a:srgbClr val="EBF8FF"/>
            </a:solidFill>
            <a:ln w="25400">
              <a:solidFill>
                <a:srgbClr val="3182CE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09" name="Shape 28">
              <a:extLst>
                <a:ext uri="{FF2B5EF4-FFF2-40B4-BE49-F238E27FC236}">
                  <a16:creationId xmlns:a16="http://schemas.microsoft.com/office/drawing/2014/main" id="{5814BA6F-9F2B-E077-BD3A-5A66305CA2E0}"/>
                </a:ext>
              </a:extLst>
            </p:cNvPr>
            <p:cNvSpPr/>
            <p:nvPr/>
          </p:nvSpPr>
          <p:spPr>
            <a:xfrm>
              <a:off x="4225138" y="4877715"/>
              <a:ext cx="1762049" cy="562356"/>
            </a:xfrm>
            <a:prstGeom prst="roundRect">
              <a:avLst>
                <a:gd name="adj" fmla="val 16536"/>
              </a:avLst>
            </a:prstGeom>
            <a:solidFill>
              <a:srgbClr val="EBF8FF"/>
            </a:solidFill>
            <a:ln w="25400">
              <a:solidFill>
                <a:srgbClr val="3182CE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10" name="Text 29">
              <a:extLst>
                <a:ext uri="{FF2B5EF4-FFF2-40B4-BE49-F238E27FC236}">
                  <a16:creationId xmlns:a16="http://schemas.microsoft.com/office/drawing/2014/main" id="{BDC2321D-4DC2-DE18-FBEA-16DD399ED4F3}"/>
                </a:ext>
              </a:extLst>
            </p:cNvPr>
            <p:cNvSpPr txBox="1"/>
            <p:nvPr/>
          </p:nvSpPr>
          <p:spPr>
            <a:xfrm>
              <a:off x="1339291" y="4972813"/>
              <a:ext cx="436169" cy="18105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지자체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11" name="Text 30">
              <a:extLst>
                <a:ext uri="{FF2B5EF4-FFF2-40B4-BE49-F238E27FC236}">
                  <a16:creationId xmlns:a16="http://schemas.microsoft.com/office/drawing/2014/main" id="{B4E6D3F3-C2AE-E883-7A10-449AD87EA126}"/>
                </a:ext>
              </a:extLst>
            </p:cNvPr>
            <p:cNvSpPr txBox="1"/>
            <p:nvPr/>
          </p:nvSpPr>
          <p:spPr>
            <a:xfrm>
              <a:off x="1054913" y="5158436"/>
              <a:ext cx="1007669" cy="18105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재난안전대책본부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12" name="Text 31">
              <a:extLst>
                <a:ext uri="{FF2B5EF4-FFF2-40B4-BE49-F238E27FC236}">
                  <a16:creationId xmlns:a16="http://schemas.microsoft.com/office/drawing/2014/main" id="{2105687C-C06A-DECA-DA43-F5C98F63D186}"/>
                </a:ext>
              </a:extLst>
            </p:cNvPr>
            <p:cNvSpPr txBox="1"/>
            <p:nvPr/>
          </p:nvSpPr>
          <p:spPr>
            <a:xfrm>
              <a:off x="2908402" y="4972813"/>
              <a:ext cx="893369" cy="18105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감염병전담병원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13" name="Text 32">
              <a:extLst>
                <a:ext uri="{FF2B5EF4-FFF2-40B4-BE49-F238E27FC236}">
                  <a16:creationId xmlns:a16="http://schemas.microsoft.com/office/drawing/2014/main" id="{9E810DB2-299E-0F27-1F1E-58DA1C3FB301}"/>
                </a:ext>
              </a:extLst>
            </p:cNvPr>
            <p:cNvSpPr txBox="1"/>
            <p:nvPr/>
          </p:nvSpPr>
          <p:spPr>
            <a:xfrm>
              <a:off x="3083052" y="5158436"/>
              <a:ext cx="550469" cy="18105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(67개소)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14" name="Text 33">
              <a:extLst>
                <a:ext uri="{FF2B5EF4-FFF2-40B4-BE49-F238E27FC236}">
                  <a16:creationId xmlns:a16="http://schemas.microsoft.com/office/drawing/2014/main" id="{7B2298DB-82D9-E03F-965C-1487BD67DBF8}"/>
                </a:ext>
              </a:extLst>
            </p:cNvPr>
            <p:cNvSpPr txBox="1"/>
            <p:nvPr/>
          </p:nvSpPr>
          <p:spPr>
            <a:xfrm>
              <a:off x="4819498" y="4972813"/>
              <a:ext cx="664769" cy="18105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선별진료소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15" name="Text 34">
              <a:extLst>
                <a:ext uri="{FF2B5EF4-FFF2-40B4-BE49-F238E27FC236}">
                  <a16:creationId xmlns:a16="http://schemas.microsoft.com/office/drawing/2014/main" id="{088FE84D-1673-2B78-64B5-C1492A4B2FA0}"/>
                </a:ext>
              </a:extLst>
            </p:cNvPr>
            <p:cNvSpPr txBox="1"/>
            <p:nvPr/>
          </p:nvSpPr>
          <p:spPr>
            <a:xfrm>
              <a:off x="4714342" y="5158436"/>
              <a:ext cx="874166" cy="18105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(전국 638개소)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36F7F6D3-63E4-4838-C858-D7DA9E57E833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6493B1E-9269-EA80-7E1C-EC8FAA8C2328}"/>
              </a:ext>
            </a:extLst>
          </p:cNvPr>
          <p:cNvSpPr txBox="1"/>
          <p:nvPr/>
        </p:nvSpPr>
        <p:spPr>
          <a:xfrm>
            <a:off x="1134095" y="1593928"/>
            <a:ext cx="32267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조직수단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(Organization)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119" name="그림 118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AD270D-6CD0-96DF-902E-2EACC81A00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9A1449C5-AD5D-317E-E3BF-061C48B48C2D}"/>
              </a:ext>
            </a:extLst>
          </p:cNvPr>
          <p:cNvGrpSpPr/>
          <p:nvPr/>
        </p:nvGrpSpPr>
        <p:grpSpPr>
          <a:xfrm>
            <a:off x="6153344" y="1592836"/>
            <a:ext cx="3916500" cy="630942"/>
            <a:chOff x="4374206" y="2798058"/>
            <a:chExt cx="3916500" cy="630942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46EB23D-9293-D8B7-840A-385131E0FDBC}"/>
                </a:ext>
              </a:extLst>
            </p:cNvPr>
            <p:cNvSpPr txBox="1"/>
            <p:nvPr/>
          </p:nvSpPr>
          <p:spPr>
            <a:xfrm>
              <a:off x="4943315" y="2798058"/>
              <a:ext cx="33473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K-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방역 체계 사례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2" name="그룹 121">
              <a:extLst>
                <a:ext uri="{FF2B5EF4-FFF2-40B4-BE49-F238E27FC236}">
                  <a16:creationId xmlns:a16="http://schemas.microsoft.com/office/drawing/2014/main" id="{D08B6A0A-F12C-F30B-DB72-D23D70A4043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23" name="타원 122">
                <a:extLst>
                  <a:ext uri="{FF2B5EF4-FFF2-40B4-BE49-F238E27FC236}">
                    <a16:creationId xmlns:a16="http://schemas.microsoft.com/office/drawing/2014/main" id="{DE15F406-D2E5-12BC-25E3-DF71B084F8D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4" name="그림 12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AAB9066-BD1D-F432-184A-001C70EC5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30646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28894-929F-9C0B-8DFF-CB3D90964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5371F76-B450-8B98-5ACD-14E183B8F957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CCAE56-14DC-0EA2-469B-B8C3F1BC7208}"/>
              </a:ext>
            </a:extLst>
          </p:cNvPr>
          <p:cNvSpPr txBox="1"/>
          <p:nvPr/>
        </p:nvSpPr>
        <p:spPr>
          <a:xfrm>
            <a:off x="1134095" y="1593928"/>
            <a:ext cx="32267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조직수단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(Organization)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B4AE971-BCC8-6864-9F50-FFAD3164EF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4AC9A467-AF5B-3B24-9F87-50A25A1662CD}"/>
              </a:ext>
            </a:extLst>
          </p:cNvPr>
          <p:cNvGrpSpPr/>
          <p:nvPr/>
        </p:nvGrpSpPr>
        <p:grpSpPr>
          <a:xfrm>
            <a:off x="4644584" y="2437696"/>
            <a:ext cx="3916500" cy="630942"/>
            <a:chOff x="4374206" y="2798058"/>
            <a:chExt cx="3916500" cy="6309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C3EAA6-67DD-75AE-48CC-AB4EEBA3127B}"/>
                </a:ext>
              </a:extLst>
            </p:cNvPr>
            <p:cNvSpPr txBox="1"/>
            <p:nvPr/>
          </p:nvSpPr>
          <p:spPr>
            <a:xfrm>
              <a:off x="4943315" y="2798058"/>
              <a:ext cx="33473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K-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방역 체계 사례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85DEEFF5-BAF6-8DA8-EF0A-6C058ECF5FC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CA6B3BD8-93FA-16EF-7A54-E7FBACD9846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" name="그림 1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12A563E-4551-2364-E72E-C21A6C0B6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340D427-C4DF-DBEE-61AB-56464E661E51}"/>
              </a:ext>
            </a:extLst>
          </p:cNvPr>
          <p:cNvGrpSpPr/>
          <p:nvPr/>
        </p:nvGrpSpPr>
        <p:grpSpPr>
          <a:xfrm>
            <a:off x="5213693" y="3197270"/>
            <a:ext cx="5190995" cy="463460"/>
            <a:chOff x="3965516" y="2790917"/>
            <a:chExt cx="5190995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7DD3A0-A3F8-D659-80DD-EBC760FD7119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성공 요인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5001C32-771C-1372-1855-CE1F2F6DD77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E96906A6-5BBB-ABF7-C1AD-995E6FA926C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9ECE9347-EFCB-95AD-F815-FB3F9AE50AD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57931F8-C7DF-886D-097A-3DD9ED11AF33}"/>
              </a:ext>
            </a:extLst>
          </p:cNvPr>
          <p:cNvSpPr txBox="1"/>
          <p:nvPr/>
        </p:nvSpPr>
        <p:spPr>
          <a:xfrm>
            <a:off x="6096000" y="4451110"/>
            <a:ext cx="513588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질병관리청 → 지자체 → 보건소 체계적 연계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현장 대응의 효율성 확보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798CC4F-FBC2-E117-77F1-D989A0485840}"/>
              </a:ext>
            </a:extLst>
          </p:cNvPr>
          <p:cNvGrpSpPr/>
          <p:nvPr/>
        </p:nvGrpSpPr>
        <p:grpSpPr>
          <a:xfrm>
            <a:off x="5486520" y="3735044"/>
            <a:ext cx="5425320" cy="571286"/>
            <a:chOff x="1013128" y="1841927"/>
            <a:chExt cx="5425320" cy="5712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4F5738-A886-728F-7DEF-6B12293DF0A4}"/>
                </a:ext>
              </a:extLst>
            </p:cNvPr>
            <p:cNvSpPr txBox="1"/>
            <p:nvPr/>
          </p:nvSpPr>
          <p:spPr>
            <a:xfrm>
              <a:off x="1013128" y="1841927"/>
              <a:ext cx="542532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유기적 공공의료 조직 구조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E5B28093-3734-1B8A-83DA-2EE23A8CBB2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58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8D794-1414-6744-A117-A82AB91B5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56A3835-0139-FC36-21B1-E5E62564F4DC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2DAD9-FBD8-89B7-F9A8-310F36D21CEE}"/>
              </a:ext>
            </a:extLst>
          </p:cNvPr>
          <p:cNvSpPr txBox="1"/>
          <p:nvPr/>
        </p:nvSpPr>
        <p:spPr>
          <a:xfrm>
            <a:off x="1134095" y="1593928"/>
            <a:ext cx="32267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조직수단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(Organization)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CA3AC4-0C46-982E-BCE3-1E879581C8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61FE97BA-FBCC-401A-3397-ED92964497A4}"/>
              </a:ext>
            </a:extLst>
          </p:cNvPr>
          <p:cNvGrpSpPr/>
          <p:nvPr/>
        </p:nvGrpSpPr>
        <p:grpSpPr>
          <a:xfrm>
            <a:off x="4644584" y="2437696"/>
            <a:ext cx="3916500" cy="630942"/>
            <a:chOff x="4374206" y="2798058"/>
            <a:chExt cx="3916500" cy="6309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982811-CD7C-6A05-3F51-AFA07ED67608}"/>
                </a:ext>
              </a:extLst>
            </p:cNvPr>
            <p:cNvSpPr txBox="1"/>
            <p:nvPr/>
          </p:nvSpPr>
          <p:spPr>
            <a:xfrm>
              <a:off x="4943315" y="2798058"/>
              <a:ext cx="33473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K-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방역 체계 사례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BBD2F44A-15B3-46DE-9449-85621ACD6C7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70199E01-4B45-286B-055D-221DD40C2E5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" name="그림 1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316319D-CE9A-CC37-7321-3A012407F7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D35CC0E-A9B8-B8C6-9AF7-0BE4C33B1FD2}"/>
              </a:ext>
            </a:extLst>
          </p:cNvPr>
          <p:cNvGrpSpPr/>
          <p:nvPr/>
        </p:nvGrpSpPr>
        <p:grpSpPr>
          <a:xfrm>
            <a:off x="5213693" y="3197270"/>
            <a:ext cx="5190995" cy="463460"/>
            <a:chOff x="3965516" y="2790917"/>
            <a:chExt cx="5190995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3E3C22-CFD1-9D53-EEA7-31A6C2B9491F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성공 요인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EF0B2FB9-9433-313F-4870-84D5BA14EAF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CD50229A-EF83-705D-47B1-CA11CEA8CD0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F6852608-625A-E365-7061-C51BABD6604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62D405D-AE5C-7FCD-A467-56204E49D5E0}"/>
              </a:ext>
            </a:extLst>
          </p:cNvPr>
          <p:cNvSpPr txBox="1"/>
          <p:nvPr/>
        </p:nvSpPr>
        <p:spPr>
          <a:xfrm>
            <a:off x="6096000" y="4451110"/>
            <a:ext cx="5135880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중앙재난안전대책본부 중심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매일 변화하는 상황에 즉각 대응 전략 수립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실행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83D1A01-0D0A-170B-6AED-B398F02FD982}"/>
              </a:ext>
            </a:extLst>
          </p:cNvPr>
          <p:cNvGrpSpPr/>
          <p:nvPr/>
        </p:nvGrpSpPr>
        <p:grpSpPr>
          <a:xfrm>
            <a:off x="5486520" y="3735044"/>
            <a:ext cx="5425320" cy="571286"/>
            <a:chOff x="1013128" y="1841927"/>
            <a:chExt cx="5425320" cy="5712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443B29-B0AA-3806-52DE-408D4BDADC96}"/>
                </a:ext>
              </a:extLst>
            </p:cNvPr>
            <p:cNvSpPr txBox="1"/>
            <p:nvPr/>
          </p:nvSpPr>
          <p:spPr>
            <a:xfrm>
              <a:off x="1013128" y="1841927"/>
              <a:ext cx="542532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신속한 의사결정 체계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5B527C59-9161-30CE-AC89-B423F83D1BA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280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91FF7-2D31-F4AD-F2D9-FA4D04092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F38B0D2-A512-E840-6E85-B39F19644417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C0822-6997-697F-363B-A88DB389E0B6}"/>
              </a:ext>
            </a:extLst>
          </p:cNvPr>
          <p:cNvSpPr txBox="1"/>
          <p:nvPr/>
        </p:nvSpPr>
        <p:spPr>
          <a:xfrm>
            <a:off x="1134095" y="1593928"/>
            <a:ext cx="32267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조직수단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(Organization)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03DE63-2D39-A3DB-F9D8-73221B41F7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5AFB39B-F623-F2FD-E10B-69CA84B0F57A}"/>
              </a:ext>
            </a:extLst>
          </p:cNvPr>
          <p:cNvGrpSpPr/>
          <p:nvPr/>
        </p:nvGrpSpPr>
        <p:grpSpPr>
          <a:xfrm>
            <a:off x="4644584" y="2437696"/>
            <a:ext cx="3916500" cy="630942"/>
            <a:chOff x="4374206" y="2798058"/>
            <a:chExt cx="3916500" cy="6309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F4D25A-9419-B9EE-FEEE-3E710BFEDAF0}"/>
                </a:ext>
              </a:extLst>
            </p:cNvPr>
            <p:cNvSpPr txBox="1"/>
            <p:nvPr/>
          </p:nvSpPr>
          <p:spPr>
            <a:xfrm>
              <a:off x="4943315" y="2798058"/>
              <a:ext cx="33473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K-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방역 체계 사례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C679988-FC68-CBF0-8525-AA9F846DBCB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A1764B7E-11D7-430F-122A-57C448F58C3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" name="그림 1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F7FF267-5840-5548-B3D4-C73E6167C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F5A9BCA-A989-35DD-7952-FE1C22D9BD91}"/>
              </a:ext>
            </a:extLst>
          </p:cNvPr>
          <p:cNvGrpSpPr/>
          <p:nvPr/>
        </p:nvGrpSpPr>
        <p:grpSpPr>
          <a:xfrm>
            <a:off x="5213693" y="3197270"/>
            <a:ext cx="5190995" cy="463460"/>
            <a:chOff x="3965516" y="2790917"/>
            <a:chExt cx="5190995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6F1648-9E9E-7236-1B77-6BC2CF77E6D9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한계와 과제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41B0D84-2562-89AC-79D7-7A89A99E321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0B8FA0C0-5D4F-26F6-5EC9-2F84B114CF7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755733F6-E164-46D8-55B3-4F5DF2FAF8E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0F2FEBF-E56F-A04A-1B6C-3C704D276105}"/>
              </a:ext>
            </a:extLst>
          </p:cNvPr>
          <p:cNvSpPr txBox="1"/>
          <p:nvPr/>
        </p:nvSpPr>
        <p:spPr>
          <a:xfrm>
            <a:off x="6096000" y="4451110"/>
            <a:ext cx="513588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코로나 환자 집중 → 일반 중환자 치료 지연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9E58E66-B2AF-EC5D-70BE-B2D86893B37A}"/>
              </a:ext>
            </a:extLst>
          </p:cNvPr>
          <p:cNvGrpSpPr/>
          <p:nvPr/>
        </p:nvGrpSpPr>
        <p:grpSpPr>
          <a:xfrm>
            <a:off x="5486520" y="3735044"/>
            <a:ext cx="5425320" cy="571286"/>
            <a:chOff x="1013128" y="1841927"/>
            <a:chExt cx="5425320" cy="5712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D1D876-87E7-07F6-0663-4B5447EE14EB}"/>
                </a:ext>
              </a:extLst>
            </p:cNvPr>
            <p:cNvSpPr txBox="1"/>
            <p:nvPr/>
          </p:nvSpPr>
          <p:spPr>
            <a:xfrm>
              <a:off x="1013128" y="1841927"/>
              <a:ext cx="542532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효율성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vs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공공성 충돌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15E94A80-2C3C-BCC0-D52B-FC68271B97D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80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FD23F-D80D-0A15-C055-D819CA7FC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892156B-4398-B907-ED4B-E688E9AC3058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12EFB8-A603-F1FB-9063-D33521E5ABFA}"/>
              </a:ext>
            </a:extLst>
          </p:cNvPr>
          <p:cNvSpPr txBox="1"/>
          <p:nvPr/>
        </p:nvSpPr>
        <p:spPr>
          <a:xfrm>
            <a:off x="1134095" y="1593928"/>
            <a:ext cx="32267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조직수단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(Organization)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9A09CE5-492C-82F1-69A7-ADE1700371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44DAC69C-ACAE-2BB4-A3C1-51928719A16B}"/>
              </a:ext>
            </a:extLst>
          </p:cNvPr>
          <p:cNvGrpSpPr/>
          <p:nvPr/>
        </p:nvGrpSpPr>
        <p:grpSpPr>
          <a:xfrm>
            <a:off x="4644584" y="2437696"/>
            <a:ext cx="3916500" cy="630942"/>
            <a:chOff x="4374206" y="2798058"/>
            <a:chExt cx="3916500" cy="6309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8F1917-1E7A-71A4-3B49-4BD64CAE83F5}"/>
                </a:ext>
              </a:extLst>
            </p:cNvPr>
            <p:cNvSpPr txBox="1"/>
            <p:nvPr/>
          </p:nvSpPr>
          <p:spPr>
            <a:xfrm>
              <a:off x="4943315" y="2798058"/>
              <a:ext cx="33473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K-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방역 체계 사례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262D928-8FC8-3255-868A-F71EBA2F73A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074FEF9A-EF56-3CBD-372E-5E07C26FB5E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" name="그림 1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B887492-46C7-5BFA-FA90-5A4F35EEB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9BE66C3-3BCF-53C2-D608-065FBA29E756}"/>
              </a:ext>
            </a:extLst>
          </p:cNvPr>
          <p:cNvGrpSpPr/>
          <p:nvPr/>
        </p:nvGrpSpPr>
        <p:grpSpPr>
          <a:xfrm>
            <a:off x="5213693" y="3197270"/>
            <a:ext cx="5190995" cy="463460"/>
            <a:chOff x="3965516" y="2790917"/>
            <a:chExt cx="5190995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F68E77-DAFB-F57B-DB7E-F55CED9C2FD2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한계와 과제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977DE299-F1C8-E2B4-7904-FD8DB216B77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501D7426-6428-A156-7647-C7735AB1CB9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B8E83705-2F4F-CABD-4CA6-CC9A4068462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A14D475-B8AF-0366-43DB-F09A0F183616}"/>
              </a:ext>
            </a:extLst>
          </p:cNvPr>
          <p:cNvSpPr txBox="1"/>
          <p:nvPr/>
        </p:nvSpPr>
        <p:spPr>
          <a:xfrm>
            <a:off x="6096000" y="4451110"/>
            <a:ext cx="513588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공공병원만으로는 위기 대응 역부족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민간병원과 협력 체계 구축 어려움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5773094-4895-7BF5-CB2D-564F21164A06}"/>
              </a:ext>
            </a:extLst>
          </p:cNvPr>
          <p:cNvGrpSpPr/>
          <p:nvPr/>
        </p:nvGrpSpPr>
        <p:grpSpPr>
          <a:xfrm>
            <a:off x="5486520" y="3735044"/>
            <a:ext cx="5425320" cy="571286"/>
            <a:chOff x="1013128" y="1841927"/>
            <a:chExt cx="5425320" cy="5712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520F17-B95C-1FE7-AA2C-7F0B6CF8099D}"/>
                </a:ext>
              </a:extLst>
            </p:cNvPr>
            <p:cNvSpPr txBox="1"/>
            <p:nvPr/>
          </p:nvSpPr>
          <p:spPr>
            <a:xfrm>
              <a:off x="1013128" y="1841927"/>
              <a:ext cx="542532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민간 부문 협력 한계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C3108B8E-44A2-699A-6BE5-3B7168E64CE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437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5D52F-D2CD-5FA5-4EA9-209C5F608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511C8DA-BC03-2655-2680-D9B83D2A715D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813E3-F47F-6F5A-645F-CD55C8092A50}"/>
              </a:ext>
            </a:extLst>
          </p:cNvPr>
          <p:cNvSpPr txBox="1"/>
          <p:nvPr/>
        </p:nvSpPr>
        <p:spPr>
          <a:xfrm>
            <a:off x="1134095" y="1593928"/>
            <a:ext cx="322678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조직수단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(Organization)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5616E8-B0AF-9BB9-F7EE-DE97CE69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B11446CD-D983-3AED-5D30-C2206730324A}"/>
              </a:ext>
            </a:extLst>
          </p:cNvPr>
          <p:cNvGrpSpPr/>
          <p:nvPr/>
        </p:nvGrpSpPr>
        <p:grpSpPr>
          <a:xfrm>
            <a:off x="4644584" y="2437696"/>
            <a:ext cx="3916500" cy="630942"/>
            <a:chOff x="4374206" y="2798058"/>
            <a:chExt cx="3916500" cy="6309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D3FADF-6D10-0C6E-BEB7-149C1E779C71}"/>
                </a:ext>
              </a:extLst>
            </p:cNvPr>
            <p:cNvSpPr txBox="1"/>
            <p:nvPr/>
          </p:nvSpPr>
          <p:spPr>
            <a:xfrm>
              <a:off x="4943315" y="2798058"/>
              <a:ext cx="33473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K-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방역 체계 사례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5012193B-8024-9DFD-6AF6-AE8AD2A6EEC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3DDDE27C-81E0-311D-335B-7F619A322E9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" name="그림 1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B5C1367-0B8D-BD63-D01C-369034EA8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92F19FB-AA78-CAE3-8B3A-2E6F12EDAABD}"/>
              </a:ext>
            </a:extLst>
          </p:cNvPr>
          <p:cNvGrpSpPr/>
          <p:nvPr/>
        </p:nvGrpSpPr>
        <p:grpSpPr>
          <a:xfrm>
            <a:off x="5213693" y="3197270"/>
            <a:ext cx="5190995" cy="463460"/>
            <a:chOff x="3965516" y="2790917"/>
            <a:chExt cx="5190995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08B12F-2DE3-2984-7E42-D6B84482700F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한계와 과제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B568A7F-8464-9B5C-EDC8-3D749101913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5662F6FF-5278-94C2-4355-91053603E58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89A97B5A-8D45-4A27-CD7E-64DD9486C33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CE1A4E9-AC00-4972-F73F-20A923D90062}"/>
              </a:ext>
            </a:extLst>
          </p:cNvPr>
          <p:cNvSpPr txBox="1"/>
          <p:nvPr/>
        </p:nvSpPr>
        <p:spPr>
          <a:xfrm>
            <a:off x="6096000" y="4451110"/>
            <a:ext cx="513588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예산 집행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인력 운용이 규정에 묶여 유연성 부족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915E54D-90B2-EC87-0DCD-113E044EF4F6}"/>
              </a:ext>
            </a:extLst>
          </p:cNvPr>
          <p:cNvGrpSpPr/>
          <p:nvPr/>
        </p:nvGrpSpPr>
        <p:grpSpPr>
          <a:xfrm>
            <a:off x="5486520" y="3735044"/>
            <a:ext cx="5425320" cy="571286"/>
            <a:chOff x="1013128" y="1841927"/>
            <a:chExt cx="5425320" cy="5712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574540-2974-336E-C481-7ECC87123D0B}"/>
                </a:ext>
              </a:extLst>
            </p:cNvPr>
            <p:cNvSpPr txBox="1"/>
            <p:nvPr/>
          </p:nvSpPr>
          <p:spPr>
            <a:xfrm>
              <a:off x="1013128" y="1841927"/>
              <a:ext cx="542532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관료제 경직성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A89339F7-8334-5BDF-7B29-343B23A00D5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904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D1188-D0CB-18B6-AA98-9BBF69572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B640B85-6907-B3F5-0CFE-95509EADBE10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497B5-5590-A9C8-23F1-129EF980952C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33393E-F62B-598E-E76A-B6C76FF439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902420-70F3-77A0-7934-C7E4F92B9635}"/>
              </a:ext>
            </a:extLst>
          </p:cNvPr>
          <p:cNvSpPr txBox="1"/>
          <p:nvPr/>
        </p:nvSpPr>
        <p:spPr>
          <a:xfrm flipH="1">
            <a:off x="3817620" y="5665189"/>
            <a:ext cx="455676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작동 메커니즘의 이해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851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09616-118A-52AC-055D-76AA5D51F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AC6B559-7A8C-1DC5-B893-2590BAE2076C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D51BB-BDE3-18FA-713D-CD9EC13CD5B3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34075BC-164A-2C79-660B-AF6478184C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605B2939-B821-6E39-5D52-69F4E9C0C2E9}"/>
              </a:ext>
            </a:extLst>
          </p:cNvPr>
          <p:cNvGrpSpPr/>
          <p:nvPr/>
        </p:nvGrpSpPr>
        <p:grpSpPr>
          <a:xfrm>
            <a:off x="947738" y="2192551"/>
            <a:ext cx="10998567" cy="630942"/>
            <a:chOff x="4374206" y="2798058"/>
            <a:chExt cx="10998567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942B1D-E1DE-E1A6-E0EF-541DD9DC28A1}"/>
                </a:ext>
              </a:extLst>
            </p:cNvPr>
            <p:cNvSpPr txBox="1"/>
            <p:nvPr/>
          </p:nvSpPr>
          <p:spPr>
            <a:xfrm>
              <a:off x="4943315" y="2798058"/>
              <a:ext cx="1042945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정보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(Nodality)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깨달음을 통한 자발적 변화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15714319-E174-370E-597A-58F787EB24A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E4834A05-6C30-A633-40D4-3D94D120CB4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8F07918-B07E-54C8-323E-4AD5F8396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7DE3BC4-FC05-C8C6-4698-96D0E570F8D9}"/>
              </a:ext>
            </a:extLst>
          </p:cNvPr>
          <p:cNvGrpSpPr/>
          <p:nvPr/>
        </p:nvGrpSpPr>
        <p:grpSpPr>
          <a:xfrm>
            <a:off x="1516847" y="2920331"/>
            <a:ext cx="5190995" cy="463460"/>
            <a:chOff x="3965516" y="2790917"/>
            <a:chExt cx="519099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EA450C-73E9-7ABE-3FDD-20B2C647D0DB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정보 제공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4F2998AC-E23D-56EA-FEE9-7CD888B9E65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F96BBD22-2A03-951F-94C9-7FAB0BE089B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E844343C-B6C8-56E6-35CD-83CAD183093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F55EBAB-FF8E-86F5-9482-53EF0B778850}"/>
              </a:ext>
            </a:extLst>
          </p:cNvPr>
          <p:cNvSpPr txBox="1"/>
          <p:nvPr/>
        </p:nvSpPr>
        <p:spPr>
          <a:xfrm>
            <a:off x="1849637" y="3383791"/>
            <a:ext cx="485820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정확하고 명확한 사실 전달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예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“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흡연은 폐암의 직접적 원인”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03D5710-7F7F-F691-8900-AF65AA2EB7FE}"/>
              </a:ext>
            </a:extLst>
          </p:cNvPr>
          <p:cNvGrpSpPr/>
          <p:nvPr/>
        </p:nvGrpSpPr>
        <p:grpSpPr>
          <a:xfrm>
            <a:off x="1516847" y="4246211"/>
            <a:ext cx="5190995" cy="463460"/>
            <a:chOff x="3965516" y="2790917"/>
            <a:chExt cx="5190995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41F00D-B394-F579-373F-2613F715BC24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인식의 전환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ECE6E984-CCA5-55E9-DB1F-FAB9B29EE60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247E66BF-63B8-E4E0-9EBB-23EC2198FFD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CA4AAC8B-DF38-B91D-9058-C89721B3D06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AD71C34-936C-F93B-9E04-67F7F4EFB394}"/>
              </a:ext>
            </a:extLst>
          </p:cNvPr>
          <p:cNvSpPr txBox="1"/>
          <p:nvPr/>
        </p:nvSpPr>
        <p:spPr>
          <a:xfrm>
            <a:off x="1849637" y="4709671"/>
            <a:ext cx="4858205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시민이 위험성을 이전보다 심각하게 인식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7BE6C31-67DA-ADF1-E665-5700C00A8DAF}"/>
              </a:ext>
            </a:extLst>
          </p:cNvPr>
          <p:cNvGrpSpPr/>
          <p:nvPr/>
        </p:nvGrpSpPr>
        <p:grpSpPr>
          <a:xfrm>
            <a:off x="1516847" y="5198711"/>
            <a:ext cx="5190995" cy="463460"/>
            <a:chOff x="3965516" y="2790917"/>
            <a:chExt cx="5190995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4CF0FD-66D9-3990-F62B-CB2B08E44274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자발적 행동 변화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458C7281-C4B4-77BE-236B-F55323D4AC4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2F90E4FC-B7A0-6865-0ED0-96766CD0005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34502C36-6EFC-0B74-7074-FF08DA2A246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F9730F6-600E-AAD8-B62C-F8155869B834}"/>
              </a:ext>
            </a:extLst>
          </p:cNvPr>
          <p:cNvSpPr txBox="1"/>
          <p:nvPr/>
        </p:nvSpPr>
        <p:spPr>
          <a:xfrm>
            <a:off x="1849637" y="5662171"/>
            <a:ext cx="4858205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금연 등 스스로 행동을 수정</a:t>
            </a:r>
          </a:p>
        </p:txBody>
      </p:sp>
    </p:spTree>
    <p:extLst>
      <p:ext uri="{BB962C8B-B14F-4D97-AF65-F5344CB8AC3E}">
        <p14:creationId xmlns:p14="http://schemas.microsoft.com/office/powerpoint/2010/main" val="2047537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289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59" y="3560553"/>
            <a:ext cx="4543873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정책수단의 조합과 조율</a:t>
            </a:r>
            <a:r>
              <a:rPr lang="en-US" altLang="ko-KR" dirty="0"/>
              <a:t>(Policy Mix)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59" y="2417553"/>
            <a:ext cx="3522824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b="1" dirty="0"/>
              <a:t>정책 수단</a:t>
            </a:r>
            <a:r>
              <a:rPr lang="en-US" altLang="ko-KR" b="1" dirty="0"/>
              <a:t>: NATO </a:t>
            </a:r>
            <a:r>
              <a:rPr lang="ko-KR" altLang="en-US" b="1" dirty="0"/>
              <a:t>프레임워크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937859" y="4703553"/>
            <a:ext cx="2669320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정책 수단의 선택 기준</a:t>
            </a: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4C72E-C128-4B5B-750C-1F4CECA5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D2D848F-FAFB-ACE5-6D81-9CF11B135538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1C5ECA-7027-AD2F-9DBB-3F58E76794CC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7ECE2E-E22F-86D6-07D2-0E6A276FB0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2E4EEB3A-1093-6E7A-1569-FD57703E18FA}"/>
              </a:ext>
            </a:extLst>
          </p:cNvPr>
          <p:cNvGrpSpPr/>
          <p:nvPr/>
        </p:nvGrpSpPr>
        <p:grpSpPr>
          <a:xfrm>
            <a:off x="947738" y="2192551"/>
            <a:ext cx="10998567" cy="630942"/>
            <a:chOff x="4374206" y="2798058"/>
            <a:chExt cx="10998567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6452ED-2B26-3D26-F81A-F98E63A7B8BF}"/>
                </a:ext>
              </a:extLst>
            </p:cNvPr>
            <p:cNvSpPr txBox="1"/>
            <p:nvPr/>
          </p:nvSpPr>
          <p:spPr>
            <a:xfrm>
              <a:off x="4943315" y="2798058"/>
              <a:ext cx="1042945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정보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(Nodality)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깨달음을 통한 자발적 변화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A47731D-74BC-54C2-C973-DB66720E3B9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9C703043-B0AB-B83C-F40F-1E2BA6B98BA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E3C8A28-CE01-6200-597B-0F1DB14B6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995D92C-E47A-06CA-4F0A-33EB83B0C0B6}"/>
              </a:ext>
            </a:extLst>
          </p:cNvPr>
          <p:cNvSpPr txBox="1"/>
          <p:nvPr/>
        </p:nvSpPr>
        <p:spPr>
          <a:xfrm>
            <a:off x="1676400" y="3770442"/>
            <a:ext cx="694944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출처가 신뢰할 수 있고 과학적 사실 기반이어야 함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신뢰 없이는 인식 전환 불가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CE00E12-FC49-12EC-AE07-F9CA0822C398}"/>
              </a:ext>
            </a:extLst>
          </p:cNvPr>
          <p:cNvGrpSpPr/>
          <p:nvPr/>
        </p:nvGrpSpPr>
        <p:grpSpPr>
          <a:xfrm>
            <a:off x="1066920" y="3054376"/>
            <a:ext cx="5425320" cy="571286"/>
            <a:chOff x="1013128" y="1841927"/>
            <a:chExt cx="5425320" cy="57128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0B0205-C3E7-AB30-EE2F-CBFB74193E70}"/>
                </a:ext>
              </a:extLst>
            </p:cNvPr>
            <p:cNvSpPr txBox="1"/>
            <p:nvPr/>
          </p:nvSpPr>
          <p:spPr>
            <a:xfrm>
              <a:off x="1013128" y="1841927"/>
              <a:ext cx="542532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정보의 신뢰성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2824E4CC-7B2E-BD38-9FFB-B401F62ACC6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30AE7054-8446-1826-2DBC-EEAA00FB6102}"/>
              </a:ext>
            </a:extLst>
          </p:cNvPr>
          <p:cNvSpPr txBox="1"/>
          <p:nvPr/>
        </p:nvSpPr>
        <p:spPr>
          <a:xfrm>
            <a:off x="1676400" y="5385882"/>
            <a:ext cx="694944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행동으로 옮길 수 있는 개인적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환경적 능력 필요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예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니코틴 중독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주변 지원 부족 시 금연 어려움</a:t>
            </a:r>
          </a:p>
        </p:txBody>
      </p: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929C80A3-26C9-4FF6-4751-7F1359EAC48B}"/>
              </a:ext>
            </a:extLst>
          </p:cNvPr>
          <p:cNvGrpSpPr/>
          <p:nvPr/>
        </p:nvGrpSpPr>
        <p:grpSpPr>
          <a:xfrm>
            <a:off x="1066920" y="4669816"/>
            <a:ext cx="5425320" cy="571286"/>
            <a:chOff x="1013128" y="1841927"/>
            <a:chExt cx="5425320" cy="571286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67AAFE8-1453-FC9A-6640-7DAAAFCC35A1}"/>
                </a:ext>
              </a:extLst>
            </p:cNvPr>
            <p:cNvSpPr txBox="1"/>
            <p:nvPr/>
          </p:nvSpPr>
          <p:spPr>
            <a:xfrm>
              <a:off x="1013128" y="1841927"/>
              <a:ext cx="542532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수용자의 실행 능력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00" name="타원 99">
              <a:extLst>
                <a:ext uri="{FF2B5EF4-FFF2-40B4-BE49-F238E27FC236}">
                  <a16:creationId xmlns:a16="http://schemas.microsoft.com/office/drawing/2014/main" id="{A3D85553-AF91-E2A8-51A2-9F26E2F1813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07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DCA8E-EE17-A158-8746-F5A882F85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EF037A5-02E5-A0D7-87BF-F24962670428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4012D-52F0-04DE-D697-536441779B84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375941-9C36-55CA-1550-56FD71E494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7C47D03-8D15-55EB-5347-A3EE013CC722}"/>
              </a:ext>
            </a:extLst>
          </p:cNvPr>
          <p:cNvGrpSpPr/>
          <p:nvPr/>
        </p:nvGrpSpPr>
        <p:grpSpPr>
          <a:xfrm>
            <a:off x="947738" y="2192551"/>
            <a:ext cx="6259962" cy="1169551"/>
            <a:chOff x="4374206" y="2798058"/>
            <a:chExt cx="6259962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D9CE86-D58D-47FE-0AEE-297E1EBC5495}"/>
                </a:ext>
              </a:extLst>
            </p:cNvPr>
            <p:cNvSpPr txBox="1"/>
            <p:nvPr/>
          </p:nvSpPr>
          <p:spPr>
            <a:xfrm>
              <a:off x="4943315" y="2798058"/>
              <a:ext cx="5690853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권위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(Authority)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강제력에 의한 의무적 순응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439517F-F622-2E6A-73AB-B4BBE972BCE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1CA32202-FE86-15C2-F484-F0D5BCC51AD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D394B88-34FD-B4FA-A30D-621D814EC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78B35F3-82F6-34E5-BD5A-393E96EF72F0}"/>
              </a:ext>
            </a:extLst>
          </p:cNvPr>
          <p:cNvGrpSpPr/>
          <p:nvPr/>
        </p:nvGrpSpPr>
        <p:grpSpPr>
          <a:xfrm>
            <a:off x="1280923" y="3572099"/>
            <a:ext cx="2117597" cy="725370"/>
            <a:chOff x="5030469" y="4502150"/>
            <a:chExt cx="5828031" cy="725370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90B9255A-16E4-E50D-88F2-594EA8A6C30B}"/>
                </a:ext>
              </a:extLst>
            </p:cNvPr>
            <p:cNvSpPr/>
            <p:nvPr/>
          </p:nvSpPr>
          <p:spPr>
            <a:xfrm>
              <a:off x="5030469" y="4502150"/>
              <a:ext cx="5828031" cy="7253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094B4D-0DE6-FC33-1E12-475A43E59035}"/>
                </a:ext>
              </a:extLst>
            </p:cNvPr>
            <p:cNvSpPr txBox="1"/>
            <p:nvPr/>
          </p:nvSpPr>
          <p:spPr>
            <a:xfrm>
              <a:off x="5256527" y="4662970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규칙 제정 </a:t>
              </a:r>
            </a:p>
          </p:txBody>
        </p:sp>
      </p:grpSp>
      <p:sp>
        <p:nvSpPr>
          <p:cNvPr id="17" name="화살표: 아래쪽 16">
            <a:extLst>
              <a:ext uri="{FF2B5EF4-FFF2-40B4-BE49-F238E27FC236}">
                <a16:creationId xmlns:a16="http://schemas.microsoft.com/office/drawing/2014/main" id="{EB40FDFF-7286-A6F3-4997-31FE4A08F9C1}"/>
              </a:ext>
            </a:extLst>
          </p:cNvPr>
          <p:cNvSpPr/>
          <p:nvPr/>
        </p:nvSpPr>
        <p:spPr>
          <a:xfrm rot="16200000">
            <a:off x="3507597" y="3742670"/>
            <a:ext cx="326728" cy="380608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D2D3D33-033C-6C16-2E55-4BABD5D401F3}"/>
              </a:ext>
            </a:extLst>
          </p:cNvPr>
          <p:cNvGrpSpPr/>
          <p:nvPr/>
        </p:nvGrpSpPr>
        <p:grpSpPr>
          <a:xfrm>
            <a:off x="4031743" y="3572099"/>
            <a:ext cx="2117597" cy="725370"/>
            <a:chOff x="5030469" y="4502150"/>
            <a:chExt cx="5828031" cy="725370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8D0D312C-4E44-8A55-F6FE-CD878DFAB933}"/>
                </a:ext>
              </a:extLst>
            </p:cNvPr>
            <p:cNvSpPr/>
            <p:nvPr/>
          </p:nvSpPr>
          <p:spPr>
            <a:xfrm>
              <a:off x="5030469" y="4502150"/>
              <a:ext cx="5828031" cy="7253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20576D-DD27-79CA-4235-D7269FFDD8C9}"/>
                </a:ext>
              </a:extLst>
            </p:cNvPr>
            <p:cNvSpPr txBox="1"/>
            <p:nvPr/>
          </p:nvSpPr>
          <p:spPr>
            <a:xfrm>
              <a:off x="5256526" y="4662970"/>
              <a:ext cx="53124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법적 의무 부과 </a:t>
              </a:r>
            </a:p>
          </p:txBody>
        </p:sp>
      </p:grpSp>
      <p:sp>
        <p:nvSpPr>
          <p:cNvPr id="21" name="화살표: 아래쪽 20">
            <a:extLst>
              <a:ext uri="{FF2B5EF4-FFF2-40B4-BE49-F238E27FC236}">
                <a16:creationId xmlns:a16="http://schemas.microsoft.com/office/drawing/2014/main" id="{8F38317F-D97F-A623-1658-8B343830C226}"/>
              </a:ext>
            </a:extLst>
          </p:cNvPr>
          <p:cNvSpPr/>
          <p:nvPr/>
        </p:nvSpPr>
        <p:spPr>
          <a:xfrm rot="16200000">
            <a:off x="6258417" y="3742670"/>
            <a:ext cx="326728" cy="380608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2FB433F0-C42D-E67A-B61D-E2B68FE33F2A}"/>
              </a:ext>
            </a:extLst>
          </p:cNvPr>
          <p:cNvGrpSpPr/>
          <p:nvPr/>
        </p:nvGrpSpPr>
        <p:grpSpPr>
          <a:xfrm>
            <a:off x="6782563" y="3572099"/>
            <a:ext cx="2117597" cy="725370"/>
            <a:chOff x="5030469" y="4502150"/>
            <a:chExt cx="5828031" cy="725370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3FDF6055-592E-D0F1-14EF-50669872BB17}"/>
                </a:ext>
              </a:extLst>
            </p:cNvPr>
            <p:cNvSpPr/>
            <p:nvPr/>
          </p:nvSpPr>
          <p:spPr>
            <a:xfrm>
              <a:off x="5030469" y="4502150"/>
              <a:ext cx="5828031" cy="7253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D3A4C5-E14D-EFE1-75EB-D577798422BA}"/>
                </a:ext>
              </a:extLst>
            </p:cNvPr>
            <p:cNvSpPr txBox="1"/>
            <p:nvPr/>
          </p:nvSpPr>
          <p:spPr>
            <a:xfrm>
              <a:off x="5256526" y="4662970"/>
              <a:ext cx="53124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강제적 순응</a:t>
              </a: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724150C6-D8AA-765F-1A38-D566B6DC5321}"/>
              </a:ext>
            </a:extLst>
          </p:cNvPr>
          <p:cNvGrpSpPr/>
          <p:nvPr/>
        </p:nvGrpSpPr>
        <p:grpSpPr>
          <a:xfrm>
            <a:off x="1587998" y="4633549"/>
            <a:ext cx="7258822" cy="463460"/>
            <a:chOff x="1904843" y="3521105"/>
            <a:chExt cx="7258822" cy="46346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831238-E9F1-4FD5-1701-7F538EF67CC5}"/>
                </a:ext>
              </a:extLst>
            </p:cNvPr>
            <p:cNvSpPr txBox="1"/>
            <p:nvPr/>
          </p:nvSpPr>
          <p:spPr>
            <a:xfrm>
              <a:off x="2221549" y="3521105"/>
              <a:ext cx="6942116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선택의 여지를 없애고 특정 행동을 강제하는 가장 직접적인 방식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87BE9A4F-9534-1CC1-154E-8F9DFDAE3FFF}"/>
                </a:ext>
              </a:extLst>
            </p:cNvPr>
            <p:cNvGrpSpPr/>
            <p:nvPr/>
          </p:nvGrpSpPr>
          <p:grpSpPr>
            <a:xfrm>
              <a:off x="1904843" y="3668042"/>
              <a:ext cx="229006" cy="229006"/>
              <a:chOff x="2345736" y="1936452"/>
              <a:chExt cx="546106" cy="546106"/>
            </a:xfrm>
          </p:grpSpPr>
          <p:sp>
            <p:nvSpPr>
              <p:cNvPr id="29" name="원호 28">
                <a:extLst>
                  <a:ext uri="{FF2B5EF4-FFF2-40B4-BE49-F238E27FC236}">
                    <a16:creationId xmlns:a16="http://schemas.microsoft.com/office/drawing/2014/main" id="{76A6026C-63D1-2DB6-E190-9392BD5C701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73DA760A-4653-FDC5-12C7-6B04BB2600C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45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F1BE7-DFA5-806A-95EA-DC484AFC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878D1F4-2F78-A988-9559-9DB1A370CDA5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EC1307-578C-1130-CC02-D9C4AF70DAB4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2F4F68-74E3-7569-6C36-8495476DE7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09CCEBA-E882-38B9-EB0E-DBCC2F7A3794}"/>
              </a:ext>
            </a:extLst>
          </p:cNvPr>
          <p:cNvGrpSpPr/>
          <p:nvPr/>
        </p:nvGrpSpPr>
        <p:grpSpPr>
          <a:xfrm>
            <a:off x="947738" y="2192551"/>
            <a:ext cx="6259962" cy="1169551"/>
            <a:chOff x="4374206" y="2798058"/>
            <a:chExt cx="6259962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C25AB1-AB05-2610-0F17-B60D83B034F3}"/>
                </a:ext>
              </a:extLst>
            </p:cNvPr>
            <p:cNvSpPr txBox="1"/>
            <p:nvPr/>
          </p:nvSpPr>
          <p:spPr>
            <a:xfrm>
              <a:off x="4943315" y="2798058"/>
              <a:ext cx="5690853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권위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(Authority)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강제력에 의한 의무적 순응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9E9040A-6F44-CAEC-75CF-A688A20FFDA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0EB332B7-90E6-EC91-7CF5-E5AD8F3160E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113652A-C62C-A36C-9247-E4E86DFC7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BEA94505-5231-FEDF-6DDC-6EE537DDF79E}"/>
              </a:ext>
            </a:extLst>
          </p:cNvPr>
          <p:cNvSpPr/>
          <p:nvPr/>
        </p:nvSpPr>
        <p:spPr>
          <a:xfrm>
            <a:off x="1633358" y="3458798"/>
            <a:ext cx="5933512" cy="106105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92F9ED-B227-5C7F-9FE9-0ED4E2076700}"/>
              </a:ext>
            </a:extLst>
          </p:cNvPr>
          <p:cNvSpPr txBox="1"/>
          <p:nvPr/>
        </p:nvSpPr>
        <p:spPr>
          <a:xfrm>
            <a:off x="2863606" y="3582842"/>
            <a:ext cx="4595002" cy="82496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실내 공중이용시설 흡연 금지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라는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법률 제정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20FFF1-6295-7AE1-75DE-B725D3055E57}"/>
              </a:ext>
            </a:extLst>
          </p:cNvPr>
          <p:cNvSpPr txBox="1"/>
          <p:nvPr/>
        </p:nvSpPr>
        <p:spPr>
          <a:xfrm>
            <a:off x="1753066" y="3668543"/>
            <a:ext cx="128670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예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7B72120-3170-EA76-1DFE-54047D601901}"/>
              </a:ext>
            </a:extLst>
          </p:cNvPr>
          <p:cNvGrpSpPr/>
          <p:nvPr/>
        </p:nvGrpSpPr>
        <p:grpSpPr>
          <a:xfrm>
            <a:off x="1332167" y="4666689"/>
            <a:ext cx="7056824" cy="463460"/>
            <a:chOff x="3965516" y="2790917"/>
            <a:chExt cx="7056824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3F112C-03EE-048B-5FF3-D34327A446FD}"/>
                </a:ext>
              </a:extLst>
            </p:cNvPr>
            <p:cNvSpPr txBox="1"/>
            <p:nvPr/>
          </p:nvSpPr>
          <p:spPr>
            <a:xfrm>
              <a:off x="4282222" y="2790917"/>
              <a:ext cx="674011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과태료 처벌을 피하기 위해 의무적으로 규칙을 따르게 됨</a:t>
              </a: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047DD409-C148-AE5E-81F8-2B4C8AA46B3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6" name="원호 95">
                <a:extLst>
                  <a:ext uri="{FF2B5EF4-FFF2-40B4-BE49-F238E27FC236}">
                    <a16:creationId xmlns:a16="http://schemas.microsoft.com/office/drawing/2014/main" id="{96087C28-C714-B99E-B758-B36533C7BB1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17AB6892-5D96-9E7C-9A74-CC0F7062413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DF512CAA-FA9F-D778-8F4A-21E963CCC040}"/>
              </a:ext>
            </a:extLst>
          </p:cNvPr>
          <p:cNvGrpSpPr/>
          <p:nvPr/>
        </p:nvGrpSpPr>
        <p:grpSpPr>
          <a:xfrm>
            <a:off x="1332167" y="5264072"/>
            <a:ext cx="7056824" cy="863570"/>
            <a:chOff x="3965516" y="2790917"/>
            <a:chExt cx="7056824" cy="863570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1E6719F-8CCA-7643-13BE-63BA0F23EF4D}"/>
                </a:ext>
              </a:extLst>
            </p:cNvPr>
            <p:cNvSpPr txBox="1"/>
            <p:nvPr/>
          </p:nvSpPr>
          <p:spPr>
            <a:xfrm>
              <a:off x="4282222" y="2790917"/>
              <a:ext cx="674011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개인의 자발적 의사와는 무관하게 행동의 변화가 즉각적으로 나타남</a:t>
              </a:r>
            </a:p>
          </p:txBody>
        </p:sp>
        <p:grpSp>
          <p:nvGrpSpPr>
            <p:cNvPr id="100" name="그룹 99">
              <a:extLst>
                <a:ext uri="{FF2B5EF4-FFF2-40B4-BE49-F238E27FC236}">
                  <a16:creationId xmlns:a16="http://schemas.microsoft.com/office/drawing/2014/main" id="{65661E8F-4FA3-A291-EAA1-70DFD209117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2" name="원호 101">
                <a:extLst>
                  <a:ext uri="{FF2B5EF4-FFF2-40B4-BE49-F238E27FC236}">
                    <a16:creationId xmlns:a16="http://schemas.microsoft.com/office/drawing/2014/main" id="{2A4CBBE1-AC45-4A53-8E5B-2A7DDED776E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3" name="자유형: 도형 102">
                <a:extLst>
                  <a:ext uri="{FF2B5EF4-FFF2-40B4-BE49-F238E27FC236}">
                    <a16:creationId xmlns:a16="http://schemas.microsoft.com/office/drawing/2014/main" id="{FA5F5C0F-76FD-99BB-E36E-F7E60AC6122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093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7A40C-6BC5-E9F6-7C6C-B1B149D7F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8FA4DF2-1B4D-D23B-1D78-1BD70BAF2810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DBD32-5B74-94E1-F521-CE6019ABAED0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90F3506-F7B8-E2AA-1224-EE4ABF4C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CB5C6D4-53E9-3501-50B5-9B49BB4AE8BD}"/>
              </a:ext>
            </a:extLst>
          </p:cNvPr>
          <p:cNvGrpSpPr/>
          <p:nvPr/>
        </p:nvGrpSpPr>
        <p:grpSpPr>
          <a:xfrm>
            <a:off x="947738" y="2192551"/>
            <a:ext cx="6259962" cy="1169551"/>
            <a:chOff x="4374206" y="2798058"/>
            <a:chExt cx="6259962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ED0C1-3516-A3F1-3DFF-D6B4113BE047}"/>
                </a:ext>
              </a:extLst>
            </p:cNvPr>
            <p:cNvSpPr txBox="1"/>
            <p:nvPr/>
          </p:nvSpPr>
          <p:spPr>
            <a:xfrm>
              <a:off x="4943315" y="2798058"/>
              <a:ext cx="5690853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권위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(Authority)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강제력에 의한 의무적 순응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98D8C927-2500-A5F0-DA80-2C6FD104A3C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D8A91E09-7B3D-4D13-021F-C114B977A80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FAA9E0B-41AC-979F-223D-89C0AE77F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005D093-A726-C095-8217-CCDBEE7D7BC8}"/>
              </a:ext>
            </a:extLst>
          </p:cNvPr>
          <p:cNvGrpSpPr/>
          <p:nvPr/>
        </p:nvGrpSpPr>
        <p:grpSpPr>
          <a:xfrm>
            <a:off x="1332167" y="4189984"/>
            <a:ext cx="6189857" cy="463460"/>
            <a:chOff x="3965516" y="2790917"/>
            <a:chExt cx="6189857" cy="463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881CA7-7EB7-5583-6FD6-A660566F1A7F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규칙의 명확성과 집행 확실성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401BE576-0895-8CB7-BF9A-C0FB9BF3C4F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6853C283-A404-3C9F-EE0D-FA2AA4D21DA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CBE0799B-D4B1-CC1E-BF7A-449335DF965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71689992-87B1-5FBC-6703-4866A74CF07B}"/>
              </a:ext>
            </a:extLst>
          </p:cNvPr>
          <p:cNvGrpSpPr/>
          <p:nvPr/>
        </p:nvGrpSpPr>
        <p:grpSpPr>
          <a:xfrm>
            <a:off x="1228278" y="3529642"/>
            <a:ext cx="6051815" cy="469900"/>
            <a:chOff x="5030469" y="4502150"/>
            <a:chExt cx="5828031" cy="469900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EC100D45-47D7-D060-E450-563E04D76CD5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DD28B9-3D68-65AE-90EB-C26203BA6B22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권위 수단의 성공 조건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ADD8EB9-8D0D-E830-531F-69B0369B0C9A}"/>
              </a:ext>
            </a:extLst>
          </p:cNvPr>
          <p:cNvSpPr txBox="1"/>
          <p:nvPr/>
        </p:nvSpPr>
        <p:spPr>
          <a:xfrm>
            <a:off x="1712477" y="4656331"/>
            <a:ext cx="485820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금지 행위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장소 명확히 규정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위반 시 반드시 단속 → 무용지화 방지</a:t>
            </a:r>
          </a:p>
        </p:txBody>
      </p:sp>
    </p:spTree>
    <p:extLst>
      <p:ext uri="{BB962C8B-B14F-4D97-AF65-F5344CB8AC3E}">
        <p14:creationId xmlns:p14="http://schemas.microsoft.com/office/powerpoint/2010/main" val="187881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A2487-9BC7-D340-D555-0D10CB3DB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259361A-5B1B-6DEA-68D0-B8B7F6B1E251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233EA-6758-08D8-2E59-7287AFC625AA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618F57-472D-08FB-AE7A-64A61702CB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F3A2827-BAEA-A355-4290-709E80019CDF}"/>
              </a:ext>
            </a:extLst>
          </p:cNvPr>
          <p:cNvGrpSpPr/>
          <p:nvPr/>
        </p:nvGrpSpPr>
        <p:grpSpPr>
          <a:xfrm>
            <a:off x="947738" y="2192551"/>
            <a:ext cx="6259962" cy="1169551"/>
            <a:chOff x="4374206" y="2798058"/>
            <a:chExt cx="6259962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745AAC-3CD6-F7DB-2EE8-6C03BE5B6E55}"/>
                </a:ext>
              </a:extLst>
            </p:cNvPr>
            <p:cNvSpPr txBox="1"/>
            <p:nvPr/>
          </p:nvSpPr>
          <p:spPr>
            <a:xfrm>
              <a:off x="4943315" y="2798058"/>
              <a:ext cx="5690853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권위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(Authority)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강제력에 의한 의무적 순응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0BEECAC9-7851-8E09-8D98-63A205818EC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1E6CA777-4757-3A9D-1DBB-64B1E479D7A2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3387FE8-7032-6D66-5B9C-9BA7B9BDA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8C5774F-EC12-0DE4-206B-A502A730DA85}"/>
              </a:ext>
            </a:extLst>
          </p:cNvPr>
          <p:cNvGrpSpPr/>
          <p:nvPr/>
        </p:nvGrpSpPr>
        <p:grpSpPr>
          <a:xfrm>
            <a:off x="1332167" y="4189984"/>
            <a:ext cx="6189857" cy="463460"/>
            <a:chOff x="3965516" y="2790917"/>
            <a:chExt cx="6189857" cy="463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0FF5EA-22D0-5AB3-4505-CAE4B979B89D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규제의 정당성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A7D6FDA8-0D48-4A56-1974-74A6F6D1E6E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DB437BB9-B782-526B-8072-92FC1E8D1C1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B6EC26A9-5392-A321-776A-C7FC2CD5E62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E9FAEE8-9F95-2684-3916-CEB2EB06DB56}"/>
              </a:ext>
            </a:extLst>
          </p:cNvPr>
          <p:cNvGrpSpPr/>
          <p:nvPr/>
        </p:nvGrpSpPr>
        <p:grpSpPr>
          <a:xfrm>
            <a:off x="1228278" y="3529642"/>
            <a:ext cx="6051815" cy="469900"/>
            <a:chOff x="5030469" y="4502150"/>
            <a:chExt cx="5828031" cy="469900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06173EB7-A2C0-5C4D-FF7D-5CB3BEE7A24D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385A24-3ED3-E7C3-5E41-82A53439931B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권위 수단의 성공 조건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32EEE81-C1F0-4A62-587E-76BAFA1ADFEF}"/>
              </a:ext>
            </a:extLst>
          </p:cNvPr>
          <p:cNvSpPr txBox="1"/>
          <p:nvPr/>
        </p:nvSpPr>
        <p:spPr>
          <a:xfrm>
            <a:off x="1712477" y="4656331"/>
            <a:ext cx="485820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사회적 합의 필요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공익 목적 없으면 저항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회피 발생</a:t>
            </a:r>
          </a:p>
        </p:txBody>
      </p:sp>
    </p:spTree>
    <p:extLst>
      <p:ext uri="{BB962C8B-B14F-4D97-AF65-F5344CB8AC3E}">
        <p14:creationId xmlns:p14="http://schemas.microsoft.com/office/powerpoint/2010/main" val="22111366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F607B-0600-0540-B424-CD04FB4C9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DCCB005-9501-5293-7B95-FC44DEE8CD6D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2CEFF-8527-E643-5381-7A52603C4D08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932373-73FF-11FC-1BCC-CA5AEE951B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16F1FC9-5DA3-0DB5-7E59-AFBF36799C7F}"/>
              </a:ext>
            </a:extLst>
          </p:cNvPr>
          <p:cNvGrpSpPr/>
          <p:nvPr/>
        </p:nvGrpSpPr>
        <p:grpSpPr>
          <a:xfrm>
            <a:off x="947738" y="2192551"/>
            <a:ext cx="7356545" cy="1169551"/>
            <a:chOff x="4374206" y="2798058"/>
            <a:chExt cx="7356545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35B5D2-F737-F891-D8F7-A85C400D6496}"/>
                </a:ext>
              </a:extLst>
            </p:cNvPr>
            <p:cNvSpPr txBox="1"/>
            <p:nvPr/>
          </p:nvSpPr>
          <p:spPr>
            <a:xfrm>
              <a:off x="4943315" y="2798058"/>
              <a:ext cx="6787436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재정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(Treasure)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비용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-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편익 계산을 통한 합리적 선택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B9BC6D85-B36A-7639-95C8-83730E45CCB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89D9838D-1123-7A14-3A27-567DE17BA7A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2722B02-75DC-FB19-5CCF-4F9A0424A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EC0B56C-8F60-F4E6-EACF-9D76936F2125}"/>
              </a:ext>
            </a:extLst>
          </p:cNvPr>
          <p:cNvGrpSpPr/>
          <p:nvPr/>
        </p:nvGrpSpPr>
        <p:grpSpPr>
          <a:xfrm>
            <a:off x="1280923" y="3404459"/>
            <a:ext cx="2117597" cy="725370"/>
            <a:chOff x="5030469" y="4502150"/>
            <a:chExt cx="5828031" cy="725370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B3F6B37E-DF29-5E15-81A2-048D8F2BDE35}"/>
                </a:ext>
              </a:extLst>
            </p:cNvPr>
            <p:cNvSpPr/>
            <p:nvPr/>
          </p:nvSpPr>
          <p:spPr>
            <a:xfrm>
              <a:off x="5030469" y="4502150"/>
              <a:ext cx="5828031" cy="7253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D42B29-3E10-4A48-E74C-F43EEB8BBA6E}"/>
                </a:ext>
              </a:extLst>
            </p:cNvPr>
            <p:cNvSpPr txBox="1"/>
            <p:nvPr/>
          </p:nvSpPr>
          <p:spPr>
            <a:xfrm>
              <a:off x="5256526" y="4662970"/>
              <a:ext cx="53124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인센티브 제공 </a:t>
              </a:r>
            </a:p>
          </p:txBody>
        </p:sp>
      </p:grpSp>
      <p:sp>
        <p:nvSpPr>
          <p:cNvPr id="13" name="화살표: 아래쪽 12">
            <a:extLst>
              <a:ext uri="{FF2B5EF4-FFF2-40B4-BE49-F238E27FC236}">
                <a16:creationId xmlns:a16="http://schemas.microsoft.com/office/drawing/2014/main" id="{9FF4F30D-86E5-F532-38B8-E3E82E96505A}"/>
              </a:ext>
            </a:extLst>
          </p:cNvPr>
          <p:cNvSpPr/>
          <p:nvPr/>
        </p:nvSpPr>
        <p:spPr>
          <a:xfrm rot="16200000">
            <a:off x="3507597" y="3575030"/>
            <a:ext cx="326728" cy="380608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047E295-D3F0-47EA-76AF-498018973850}"/>
              </a:ext>
            </a:extLst>
          </p:cNvPr>
          <p:cNvGrpSpPr/>
          <p:nvPr/>
        </p:nvGrpSpPr>
        <p:grpSpPr>
          <a:xfrm>
            <a:off x="4031743" y="3404459"/>
            <a:ext cx="2117597" cy="725370"/>
            <a:chOff x="5030469" y="4502150"/>
            <a:chExt cx="5828031" cy="725370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75F31B75-0CB2-2FE3-BD12-5011DCE71206}"/>
                </a:ext>
              </a:extLst>
            </p:cNvPr>
            <p:cNvSpPr/>
            <p:nvPr/>
          </p:nvSpPr>
          <p:spPr>
            <a:xfrm>
              <a:off x="5030469" y="4502150"/>
              <a:ext cx="5828031" cy="7253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5001AA-F69D-2ADE-D54E-37AF9E670030}"/>
                </a:ext>
              </a:extLst>
            </p:cNvPr>
            <p:cNvSpPr txBox="1"/>
            <p:nvPr/>
          </p:nvSpPr>
          <p:spPr>
            <a:xfrm>
              <a:off x="5256526" y="4518190"/>
              <a:ext cx="531241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비용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-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편익 구조 변화 </a:t>
              </a:r>
            </a:p>
          </p:txBody>
        </p:sp>
      </p:grpSp>
      <p:sp>
        <p:nvSpPr>
          <p:cNvPr id="17" name="화살표: 아래쪽 16">
            <a:extLst>
              <a:ext uri="{FF2B5EF4-FFF2-40B4-BE49-F238E27FC236}">
                <a16:creationId xmlns:a16="http://schemas.microsoft.com/office/drawing/2014/main" id="{AD47D43D-20D9-7847-9924-120C142CC317}"/>
              </a:ext>
            </a:extLst>
          </p:cNvPr>
          <p:cNvSpPr/>
          <p:nvPr/>
        </p:nvSpPr>
        <p:spPr>
          <a:xfrm rot="16200000">
            <a:off x="6258417" y="3575030"/>
            <a:ext cx="326728" cy="380608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DBD5F9C-0227-17E8-EA7D-852DE01295B9}"/>
              </a:ext>
            </a:extLst>
          </p:cNvPr>
          <p:cNvGrpSpPr/>
          <p:nvPr/>
        </p:nvGrpSpPr>
        <p:grpSpPr>
          <a:xfrm>
            <a:off x="6782563" y="3404459"/>
            <a:ext cx="2117597" cy="725370"/>
            <a:chOff x="5030469" y="4502150"/>
            <a:chExt cx="5828031" cy="725370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4E81D084-C47A-921C-BFC9-FEACE83A5B1C}"/>
                </a:ext>
              </a:extLst>
            </p:cNvPr>
            <p:cNvSpPr/>
            <p:nvPr/>
          </p:nvSpPr>
          <p:spPr>
            <a:xfrm>
              <a:off x="5030469" y="4502150"/>
              <a:ext cx="5828031" cy="7253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D0FAB1-426D-8662-83AA-640935C23C7D}"/>
                </a:ext>
              </a:extLst>
            </p:cNvPr>
            <p:cNvSpPr txBox="1"/>
            <p:nvPr/>
          </p:nvSpPr>
          <p:spPr>
            <a:xfrm>
              <a:off x="5256526" y="4662970"/>
              <a:ext cx="53124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합리적 선택 유도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0358129-1368-4181-C7D1-5773F6FC3AB6}"/>
              </a:ext>
            </a:extLst>
          </p:cNvPr>
          <p:cNvGrpSpPr/>
          <p:nvPr/>
        </p:nvGrpSpPr>
        <p:grpSpPr>
          <a:xfrm>
            <a:off x="1587998" y="4313509"/>
            <a:ext cx="7258822" cy="463460"/>
            <a:chOff x="1904843" y="3521105"/>
            <a:chExt cx="7258822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D17752-1E57-0EC8-B0E7-39664ACE9FE4}"/>
                </a:ext>
              </a:extLst>
            </p:cNvPr>
            <p:cNvSpPr txBox="1"/>
            <p:nvPr/>
          </p:nvSpPr>
          <p:spPr>
            <a:xfrm>
              <a:off x="2221549" y="3521105"/>
              <a:ext cx="6942116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전기차 구매 시 보조금을 지급하는 정책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90C6719C-F73E-0031-DB94-8FDE20288F87}"/>
                </a:ext>
              </a:extLst>
            </p:cNvPr>
            <p:cNvGrpSpPr/>
            <p:nvPr/>
          </p:nvGrpSpPr>
          <p:grpSpPr>
            <a:xfrm>
              <a:off x="1904843" y="3668042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6166F8CB-A0A5-3910-2A0D-28F06B8683C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66A31076-B67E-AF08-4D52-6D63C473D3C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E130C66-3F6B-E0FD-CA79-2A5E41C06FB1}"/>
              </a:ext>
            </a:extLst>
          </p:cNvPr>
          <p:cNvSpPr txBox="1"/>
          <p:nvPr/>
        </p:nvSpPr>
        <p:spPr>
          <a:xfrm>
            <a:off x="1712477" y="4869691"/>
            <a:ext cx="6776203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보조금은 내연기관차 대비 전기차의 높은 가격이라는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비용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을 낮춰주고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친환경이라는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편익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을 극대화함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749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596A8-0C6D-44A0-88F2-F0C846E20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A80D4E7-2900-2084-21A5-E837026FE8C2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4C40A-FB74-B38F-6EAB-AD257C95B4C0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F10F6E6-DBE5-301F-AD10-125BA404A1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C53C0B1-3937-E3B9-9410-E03A19BAA467}"/>
              </a:ext>
            </a:extLst>
          </p:cNvPr>
          <p:cNvGrpSpPr/>
          <p:nvPr/>
        </p:nvGrpSpPr>
        <p:grpSpPr>
          <a:xfrm>
            <a:off x="947738" y="2192551"/>
            <a:ext cx="7356545" cy="1169551"/>
            <a:chOff x="4374206" y="2798058"/>
            <a:chExt cx="7356545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7C9A83-4835-684E-8A2F-6B95836C2053}"/>
                </a:ext>
              </a:extLst>
            </p:cNvPr>
            <p:cNvSpPr txBox="1"/>
            <p:nvPr/>
          </p:nvSpPr>
          <p:spPr>
            <a:xfrm>
              <a:off x="4943315" y="2798058"/>
              <a:ext cx="6787436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재정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(Treasure)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비용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-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편익 계산을 통한 합리적 선택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F21383BA-FBF0-4A98-7215-14A31BF7971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88880A6A-096C-C9D5-53CF-D9944391747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B3BF93F-C1B1-FF78-0788-1F9C2AA42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D266249-6437-130C-E14B-BB4335465130}"/>
              </a:ext>
            </a:extLst>
          </p:cNvPr>
          <p:cNvGrpSpPr/>
          <p:nvPr/>
        </p:nvGrpSpPr>
        <p:grpSpPr>
          <a:xfrm>
            <a:off x="1332167" y="4189984"/>
            <a:ext cx="6189857" cy="463460"/>
            <a:chOff x="3965516" y="2790917"/>
            <a:chExt cx="618985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DE0971-0D56-977B-8933-EB57BEF7C3E3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인센티브의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충분성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BD84C4D4-D838-C40E-750A-F84A8204937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BF845CE0-AEAF-D3FF-D545-71EC6DB8FA5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49920509-F6A7-B071-F3AE-F45E9E3E186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23B98945-0453-3952-A337-37F0B01B96B2}"/>
              </a:ext>
            </a:extLst>
          </p:cNvPr>
          <p:cNvGrpSpPr/>
          <p:nvPr/>
        </p:nvGrpSpPr>
        <p:grpSpPr>
          <a:xfrm>
            <a:off x="1228278" y="3529642"/>
            <a:ext cx="6051815" cy="469900"/>
            <a:chOff x="5030469" y="4502150"/>
            <a:chExt cx="5828031" cy="469900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F81D95EC-3572-E82B-3B7F-1D207C40EDFC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22989A-C503-D727-4F2A-210C8881C446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재정 수단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(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인센티브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)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의 성공 조건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F189AC-3DCC-7748-B452-B19090FB3C54}"/>
              </a:ext>
            </a:extLst>
          </p:cNvPr>
          <p:cNvSpPr txBox="1"/>
          <p:nvPr/>
        </p:nvSpPr>
        <p:spPr>
          <a:xfrm>
            <a:off x="1712477" y="4656331"/>
            <a:ext cx="7126723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보조금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세제 혜택이 행동 변화 유도에 충분히 매력적이어야 함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ACDA88A-9A60-6E58-AF37-21FA64B16AB4}"/>
              </a:ext>
            </a:extLst>
          </p:cNvPr>
          <p:cNvGrpSpPr/>
          <p:nvPr/>
        </p:nvGrpSpPr>
        <p:grpSpPr>
          <a:xfrm>
            <a:off x="1332167" y="5165344"/>
            <a:ext cx="6189857" cy="463460"/>
            <a:chOff x="3965516" y="2790917"/>
            <a:chExt cx="6189857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52211C-D78B-657F-9957-C4D003C611C6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다른 장벽의 부재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C2B79C9C-C2BF-39A5-1D1C-9CA097FDFD1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56F57652-2205-2B7D-882F-506C3748EB1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E8F81452-ED71-61F4-B7F8-AB59136754D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07B0FBF-7D58-33FC-9B61-B0C3007DB3F8}"/>
              </a:ext>
            </a:extLst>
          </p:cNvPr>
          <p:cNvSpPr txBox="1"/>
          <p:nvPr/>
        </p:nvSpPr>
        <p:spPr>
          <a:xfrm>
            <a:off x="1712477" y="5631691"/>
            <a:ext cx="7126723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충전 인프라 부족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높은 수리비 등 장애물 제거 필요</a:t>
            </a:r>
          </a:p>
        </p:txBody>
      </p:sp>
    </p:spTree>
    <p:extLst>
      <p:ext uri="{BB962C8B-B14F-4D97-AF65-F5344CB8AC3E}">
        <p14:creationId xmlns:p14="http://schemas.microsoft.com/office/powerpoint/2010/main" val="310601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CF4B1-2C51-32E4-AC02-37B023690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AE4EB5E-EADB-F972-86BC-511056FEE3F3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F6D8E9-4C3D-3EF6-43A3-2007988BE071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49E6F-1A4E-6779-42FC-B0BCF6AB6D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827BE9D-63F7-DB48-7648-D4E8D8F0A35D}"/>
              </a:ext>
            </a:extLst>
          </p:cNvPr>
          <p:cNvGrpSpPr/>
          <p:nvPr/>
        </p:nvGrpSpPr>
        <p:grpSpPr>
          <a:xfrm>
            <a:off x="947738" y="2192551"/>
            <a:ext cx="6994714" cy="1169551"/>
            <a:chOff x="4374206" y="2798058"/>
            <a:chExt cx="6994714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434B9E-9A7D-A531-7363-A57EDB884CC6}"/>
                </a:ext>
              </a:extLst>
            </p:cNvPr>
            <p:cNvSpPr txBox="1"/>
            <p:nvPr/>
          </p:nvSpPr>
          <p:spPr>
            <a:xfrm>
              <a:off x="4943315" y="2798058"/>
              <a:ext cx="6425605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조직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(Organization)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직접 개입을 통한 결과 창출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9E1D2835-755D-F7EE-F2C6-FCED14B7000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64BAAF7E-46A1-08DB-3B9A-55AE399B6FE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198C113-7228-EA95-5C1B-B879985FB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5A68B56-B9E4-AB70-4D79-BBAE9E8C995E}"/>
              </a:ext>
            </a:extLst>
          </p:cNvPr>
          <p:cNvGrpSpPr/>
          <p:nvPr/>
        </p:nvGrpSpPr>
        <p:grpSpPr>
          <a:xfrm>
            <a:off x="1280923" y="3404459"/>
            <a:ext cx="2117597" cy="725370"/>
            <a:chOff x="5030469" y="4502150"/>
            <a:chExt cx="5828031" cy="725370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FEC39A54-58C0-201D-642A-FCD3FF8AD223}"/>
                </a:ext>
              </a:extLst>
            </p:cNvPr>
            <p:cNvSpPr/>
            <p:nvPr/>
          </p:nvSpPr>
          <p:spPr>
            <a:xfrm>
              <a:off x="5030469" y="4502150"/>
              <a:ext cx="5828031" cy="7253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1C070B-69D4-72B7-57EE-175D64AC1A7C}"/>
                </a:ext>
              </a:extLst>
            </p:cNvPr>
            <p:cNvSpPr txBox="1"/>
            <p:nvPr/>
          </p:nvSpPr>
          <p:spPr>
            <a:xfrm>
              <a:off x="5256526" y="4662970"/>
              <a:ext cx="53124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조직 설립 </a:t>
              </a:r>
            </a:p>
          </p:txBody>
        </p:sp>
      </p:grpSp>
      <p:sp>
        <p:nvSpPr>
          <p:cNvPr id="13" name="화살표: 아래쪽 12">
            <a:extLst>
              <a:ext uri="{FF2B5EF4-FFF2-40B4-BE49-F238E27FC236}">
                <a16:creationId xmlns:a16="http://schemas.microsoft.com/office/drawing/2014/main" id="{17DB672A-5249-0241-47D3-350301B55D14}"/>
              </a:ext>
            </a:extLst>
          </p:cNvPr>
          <p:cNvSpPr/>
          <p:nvPr/>
        </p:nvSpPr>
        <p:spPr>
          <a:xfrm rot="16200000">
            <a:off x="3507597" y="3575030"/>
            <a:ext cx="326728" cy="380608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386360A-8706-029D-D163-AF53150AF3E5}"/>
              </a:ext>
            </a:extLst>
          </p:cNvPr>
          <p:cNvGrpSpPr/>
          <p:nvPr/>
        </p:nvGrpSpPr>
        <p:grpSpPr>
          <a:xfrm>
            <a:off x="4031743" y="3404459"/>
            <a:ext cx="2117597" cy="725370"/>
            <a:chOff x="5030469" y="4502150"/>
            <a:chExt cx="5828031" cy="725370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EC3F04CA-94F6-E77D-1A10-0653576B757C}"/>
                </a:ext>
              </a:extLst>
            </p:cNvPr>
            <p:cNvSpPr/>
            <p:nvPr/>
          </p:nvSpPr>
          <p:spPr>
            <a:xfrm>
              <a:off x="5030469" y="4502150"/>
              <a:ext cx="5828031" cy="7253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CD461C-6B14-9199-F32B-2299ABEAF3BA}"/>
                </a:ext>
              </a:extLst>
            </p:cNvPr>
            <p:cNvSpPr txBox="1"/>
            <p:nvPr/>
          </p:nvSpPr>
          <p:spPr>
            <a:xfrm>
              <a:off x="5256526" y="4662970"/>
              <a:ext cx="53124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직접적 개입 </a:t>
              </a:r>
            </a:p>
          </p:txBody>
        </p:sp>
      </p:grpSp>
      <p:sp>
        <p:nvSpPr>
          <p:cNvPr id="17" name="화살표: 아래쪽 16">
            <a:extLst>
              <a:ext uri="{FF2B5EF4-FFF2-40B4-BE49-F238E27FC236}">
                <a16:creationId xmlns:a16="http://schemas.microsoft.com/office/drawing/2014/main" id="{FF6D1011-1FEE-5892-66CA-C041F2936606}"/>
              </a:ext>
            </a:extLst>
          </p:cNvPr>
          <p:cNvSpPr/>
          <p:nvPr/>
        </p:nvSpPr>
        <p:spPr>
          <a:xfrm rot="16200000">
            <a:off x="6258417" y="3575030"/>
            <a:ext cx="326728" cy="380608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FB22C45-7973-40B6-AA1A-F66C78104019}"/>
              </a:ext>
            </a:extLst>
          </p:cNvPr>
          <p:cNvGrpSpPr/>
          <p:nvPr/>
        </p:nvGrpSpPr>
        <p:grpSpPr>
          <a:xfrm>
            <a:off x="6782563" y="3404459"/>
            <a:ext cx="2117597" cy="725370"/>
            <a:chOff x="5030469" y="4502150"/>
            <a:chExt cx="5828031" cy="725370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2247E76D-8291-3C46-CA89-4B6143159D99}"/>
                </a:ext>
              </a:extLst>
            </p:cNvPr>
            <p:cNvSpPr/>
            <p:nvPr/>
          </p:nvSpPr>
          <p:spPr>
            <a:xfrm>
              <a:off x="5030469" y="4502150"/>
              <a:ext cx="5828031" cy="7253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B3D521-DFEA-D88C-FA82-E73D97833D26}"/>
                </a:ext>
              </a:extLst>
            </p:cNvPr>
            <p:cNvSpPr txBox="1"/>
            <p:nvPr/>
          </p:nvSpPr>
          <p:spPr>
            <a:xfrm>
              <a:off x="5256526" y="4662970"/>
              <a:ext cx="53124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서비스 공급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5031CB97-4577-F574-886F-32076ECF99BB}"/>
              </a:ext>
            </a:extLst>
          </p:cNvPr>
          <p:cNvGrpSpPr/>
          <p:nvPr/>
        </p:nvGrpSpPr>
        <p:grpSpPr>
          <a:xfrm>
            <a:off x="1587998" y="4313509"/>
            <a:ext cx="7258822" cy="463460"/>
            <a:chOff x="1904843" y="3521105"/>
            <a:chExt cx="7258822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FB4F8C-D274-5674-B096-295813F8D61A}"/>
                </a:ext>
              </a:extLst>
            </p:cNvPr>
            <p:cNvSpPr txBox="1"/>
            <p:nvPr/>
          </p:nvSpPr>
          <p:spPr>
            <a:xfrm>
              <a:off x="2221549" y="3521105"/>
              <a:ext cx="6942116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시장에 양질의 의료 서비스가 부족할 경우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3857FD34-CC92-4C73-7E08-5B5A05C31BCC}"/>
                </a:ext>
              </a:extLst>
            </p:cNvPr>
            <p:cNvGrpSpPr/>
            <p:nvPr/>
          </p:nvGrpSpPr>
          <p:grpSpPr>
            <a:xfrm>
              <a:off x="1904843" y="3668042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C41A6F7F-131A-1EFA-6046-3942DB5A8D6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4048F686-5D2F-F440-C04A-78A51BD3EF6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A6599C7-3E6D-B267-7616-5B8685984B36}"/>
              </a:ext>
            </a:extLst>
          </p:cNvPr>
          <p:cNvSpPr txBox="1"/>
          <p:nvPr/>
        </p:nvSpPr>
        <p:spPr>
          <a:xfrm>
            <a:off x="1712477" y="4869691"/>
            <a:ext cx="6776203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정부는 직접 공공병원을 설립하여 의료 서비스를 생산하고 공급함으로써 문제를 해결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53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B937D-152A-9D24-947D-1DEE32481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F737384-21AB-5A53-8824-5B1777046879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9F4993-C093-03E6-3396-DAB4BE0F8C42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847B0BD-DC64-2A5F-138C-A21F6EAAC8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B753FFD1-F734-7A33-3594-53864A9EBAF4}"/>
              </a:ext>
            </a:extLst>
          </p:cNvPr>
          <p:cNvGrpSpPr/>
          <p:nvPr/>
        </p:nvGrpSpPr>
        <p:grpSpPr>
          <a:xfrm>
            <a:off x="947738" y="2192551"/>
            <a:ext cx="6994714" cy="1169551"/>
            <a:chOff x="4374206" y="2798058"/>
            <a:chExt cx="6994714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7AD636-B051-478C-0F8D-14B27A62B92D}"/>
                </a:ext>
              </a:extLst>
            </p:cNvPr>
            <p:cNvSpPr txBox="1"/>
            <p:nvPr/>
          </p:nvSpPr>
          <p:spPr>
            <a:xfrm>
              <a:off x="4943315" y="2798058"/>
              <a:ext cx="6425605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조직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(Organization)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직접 개입을 통한 결과 창출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C32FC150-D3F2-D9E0-A9CD-B0D54C2CC7D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4CCF4215-8A99-8DD9-DE1C-B996CFB7F19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CE3C76A-2466-C42F-D158-755CF0F78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4536E887-81E8-ABF2-B6FF-806C911B27DF}"/>
              </a:ext>
            </a:extLst>
          </p:cNvPr>
          <p:cNvGrpSpPr/>
          <p:nvPr/>
        </p:nvGrpSpPr>
        <p:grpSpPr>
          <a:xfrm>
            <a:off x="1332167" y="4189984"/>
            <a:ext cx="6189857" cy="463460"/>
            <a:chOff x="3965516" y="2790917"/>
            <a:chExt cx="6189857" cy="4634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E49054-399F-B774-0D98-91B21D424525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자원 확보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1986D896-6B91-9F94-AE76-89C78553C14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C5ECD781-E0E8-4605-C273-69C42126C78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0D5CA995-1F8D-B095-980C-5A41F90581C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96095740-7CE0-AE56-37E5-6C962DE481F9}"/>
              </a:ext>
            </a:extLst>
          </p:cNvPr>
          <p:cNvGrpSpPr/>
          <p:nvPr/>
        </p:nvGrpSpPr>
        <p:grpSpPr>
          <a:xfrm>
            <a:off x="1228278" y="3529642"/>
            <a:ext cx="6051815" cy="469900"/>
            <a:chOff x="5030469" y="4502150"/>
            <a:chExt cx="5828031" cy="469900"/>
          </a:xfrm>
        </p:grpSpPr>
        <p:sp>
          <p:nvSpPr>
            <p:cNvPr id="97" name="사각형: 둥근 모서리 96">
              <a:extLst>
                <a:ext uri="{FF2B5EF4-FFF2-40B4-BE49-F238E27FC236}">
                  <a16:creationId xmlns:a16="http://schemas.microsoft.com/office/drawing/2014/main" id="{8CACAD2D-FEF9-48D4-ED94-7F424BB3C838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3A57365-0F8C-D1D5-4CCF-0E14EB55CD32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조직 수단의 성공 조건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67DAAFA0-724F-B5E9-D47E-8B8F1CFF0FB5}"/>
              </a:ext>
            </a:extLst>
          </p:cNvPr>
          <p:cNvSpPr txBox="1"/>
          <p:nvPr/>
        </p:nvSpPr>
        <p:spPr>
          <a:xfrm>
            <a:off x="1712477" y="4656331"/>
            <a:ext cx="4858205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초기 설립 비용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+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지속적 운영 예산 필요</a:t>
            </a:r>
          </a:p>
        </p:txBody>
      </p:sp>
    </p:spTree>
    <p:extLst>
      <p:ext uri="{BB962C8B-B14F-4D97-AF65-F5344CB8AC3E}">
        <p14:creationId xmlns:p14="http://schemas.microsoft.com/office/powerpoint/2010/main" val="249037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AE2E2-7363-925B-8233-5371AF6FF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B5197EA-7380-9638-33AA-85679E107D76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44463-24DF-8A58-DEA7-5F321B756620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CB6BB0-85EE-2263-07C0-A2C5A9CDC5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BB93D28-B952-5E9A-267C-436CA04847C6}"/>
              </a:ext>
            </a:extLst>
          </p:cNvPr>
          <p:cNvGrpSpPr/>
          <p:nvPr/>
        </p:nvGrpSpPr>
        <p:grpSpPr>
          <a:xfrm>
            <a:off x="947738" y="2192551"/>
            <a:ext cx="6994714" cy="1169551"/>
            <a:chOff x="4374206" y="2798058"/>
            <a:chExt cx="6994714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53F951-2F78-148D-BF54-3641D809A674}"/>
                </a:ext>
              </a:extLst>
            </p:cNvPr>
            <p:cNvSpPr txBox="1"/>
            <p:nvPr/>
          </p:nvSpPr>
          <p:spPr>
            <a:xfrm>
              <a:off x="4943315" y="2798058"/>
              <a:ext cx="6425605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조직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(Organization)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직접 개입을 통한 결과 창출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EE86A552-1B3E-49E1-5A16-FB1F9AAA05E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C500C9D6-1988-AC34-2EBF-58AAC91EDB6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91A3617-9E83-E441-1080-444A53520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29A400FE-BAF6-1031-D240-65D55E854D21}"/>
              </a:ext>
            </a:extLst>
          </p:cNvPr>
          <p:cNvGrpSpPr/>
          <p:nvPr/>
        </p:nvGrpSpPr>
        <p:grpSpPr>
          <a:xfrm>
            <a:off x="1332167" y="4189984"/>
            <a:ext cx="6189857" cy="463460"/>
            <a:chOff x="3965516" y="2790917"/>
            <a:chExt cx="6189857" cy="4634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825BE3-FA5D-03F4-5996-A896432353AD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효율적 운영 능력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94195CDF-EA56-C2CE-990A-3A4F356C5EE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8DAA785D-A65F-0ED7-9CA6-CC33D84CB77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A193EAFB-1345-34B9-1F9F-2C1DC7E9614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2D8F5953-0290-75AF-59ED-BFCA0BE875B6}"/>
              </a:ext>
            </a:extLst>
          </p:cNvPr>
          <p:cNvGrpSpPr/>
          <p:nvPr/>
        </p:nvGrpSpPr>
        <p:grpSpPr>
          <a:xfrm>
            <a:off x="1228278" y="3529642"/>
            <a:ext cx="6051815" cy="469900"/>
            <a:chOff x="5030469" y="4502150"/>
            <a:chExt cx="5828031" cy="469900"/>
          </a:xfrm>
        </p:grpSpPr>
        <p:sp>
          <p:nvSpPr>
            <p:cNvPr id="97" name="사각형: 둥근 모서리 96">
              <a:extLst>
                <a:ext uri="{FF2B5EF4-FFF2-40B4-BE49-F238E27FC236}">
                  <a16:creationId xmlns:a16="http://schemas.microsoft.com/office/drawing/2014/main" id="{DBDC6838-EB4E-2E0C-780E-55754B33AA9B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152350D-220C-B432-8AC8-3DE2FB5681AC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조직 수단의 성공 조건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AAA80814-960B-BA1B-FD10-15F7C6604CFE}"/>
              </a:ext>
            </a:extLst>
          </p:cNvPr>
          <p:cNvSpPr txBox="1"/>
          <p:nvPr/>
        </p:nvSpPr>
        <p:spPr>
          <a:xfrm>
            <a:off x="1712477" y="4656331"/>
            <a:ext cx="485820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공공 조직의 경직성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비효율성 관리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서비스 질 유지가 핵심</a:t>
            </a:r>
          </a:p>
        </p:txBody>
      </p:sp>
    </p:spTree>
    <p:extLst>
      <p:ext uri="{BB962C8B-B14F-4D97-AF65-F5344CB8AC3E}">
        <p14:creationId xmlns:p14="http://schemas.microsoft.com/office/powerpoint/2010/main" val="67504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CBB221-F3D3-A69C-A1D7-33B93BBF6229}"/>
              </a:ext>
            </a:extLst>
          </p:cNvPr>
          <p:cNvGrpSpPr/>
          <p:nvPr/>
        </p:nvGrpSpPr>
        <p:grpSpPr>
          <a:xfrm>
            <a:off x="2402275" y="2093964"/>
            <a:ext cx="6341675" cy="444865"/>
            <a:chOff x="2402275" y="2242645"/>
            <a:chExt cx="6341675" cy="4448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710A8-C676-EC46-AA32-216A4C243199}"/>
                </a:ext>
              </a:extLst>
            </p:cNvPr>
            <p:cNvSpPr txBox="1"/>
            <p:nvPr/>
          </p:nvSpPr>
          <p:spPr>
            <a:xfrm>
              <a:off x="2647950" y="2242645"/>
              <a:ext cx="6096000" cy="444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pt-BR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NATO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프레임워크에 대해 파악할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0BB7812-A62F-6EB1-2EAC-CC5E7237020A}"/>
                </a:ext>
              </a:extLst>
            </p:cNvPr>
            <p:cNvGrpSpPr/>
            <p:nvPr/>
          </p:nvGrpSpPr>
          <p:grpSpPr>
            <a:xfrm>
              <a:off x="2402275" y="2381964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69B263C6-9FCF-AD33-A88A-6CE4DB8C30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C46564BF-9E01-7F0B-FAF5-B8C68563C4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F284581-A377-DA8E-1677-42980DAEB4AB}"/>
              </a:ext>
            </a:extLst>
          </p:cNvPr>
          <p:cNvGrpSpPr/>
          <p:nvPr/>
        </p:nvGrpSpPr>
        <p:grpSpPr>
          <a:xfrm>
            <a:off x="2402275" y="3254075"/>
            <a:ext cx="6341675" cy="444865"/>
            <a:chOff x="2402275" y="3265794"/>
            <a:chExt cx="6341675" cy="4448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CB3F9C-EB04-B628-2F2C-5AEDB28B6141}"/>
                </a:ext>
              </a:extLst>
            </p:cNvPr>
            <p:cNvSpPr txBox="1"/>
            <p:nvPr/>
          </p:nvSpPr>
          <p:spPr>
            <a:xfrm>
              <a:off x="2647950" y="3265794"/>
              <a:ext cx="6096000" cy="444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정책수단의 조합과 조율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(Policy Mix)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파악할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9898B51-27CC-2090-35D4-8AD26FC346E0}"/>
                </a:ext>
              </a:extLst>
            </p:cNvPr>
            <p:cNvGrpSpPr/>
            <p:nvPr/>
          </p:nvGrpSpPr>
          <p:grpSpPr>
            <a:xfrm>
              <a:off x="2402275" y="3395571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5E4A1606-C2F6-36B7-571C-ADD3673056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06179D5-E450-4B58-E98B-1A1FCF8BC2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E8697F-77C8-F373-60D9-F1F3A5EE27C7}"/>
              </a:ext>
            </a:extLst>
          </p:cNvPr>
          <p:cNvGrpSpPr/>
          <p:nvPr/>
        </p:nvGrpSpPr>
        <p:grpSpPr>
          <a:xfrm>
            <a:off x="2402275" y="4414186"/>
            <a:ext cx="6341675" cy="444865"/>
            <a:chOff x="2402275" y="4451673"/>
            <a:chExt cx="6341675" cy="4448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94DD80-B274-A00B-753D-E413F81F9FBA}"/>
                </a:ext>
              </a:extLst>
            </p:cNvPr>
            <p:cNvSpPr txBox="1"/>
            <p:nvPr/>
          </p:nvSpPr>
          <p:spPr>
            <a:xfrm>
              <a:off x="2647950" y="4451673"/>
              <a:ext cx="6096000" cy="444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 수단의 선택 기준을 파악할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D3E799E-DCA3-6950-4E14-B3EEFB796829}"/>
                </a:ext>
              </a:extLst>
            </p:cNvPr>
            <p:cNvGrpSpPr/>
            <p:nvPr/>
          </p:nvGrpSpPr>
          <p:grpSpPr>
            <a:xfrm>
              <a:off x="2402275" y="4576671"/>
              <a:ext cx="229006" cy="229006"/>
              <a:chOff x="2345736" y="1936452"/>
              <a:chExt cx="546106" cy="546106"/>
            </a:xfrm>
          </p:grpSpPr>
          <p:sp>
            <p:nvSpPr>
              <p:cNvPr id="48" name="원호 47">
                <a:extLst>
                  <a:ext uri="{FF2B5EF4-FFF2-40B4-BE49-F238E27FC236}">
                    <a16:creationId xmlns:a16="http://schemas.microsoft.com/office/drawing/2014/main" id="{E9D0A924-EAD5-2153-D6C9-5BBA4E641E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F3C3AD21-3C89-7E9F-9AD4-FCAD00A2E8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39" y="2896452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39" y="4056563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39" y="5216672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CCF6E-3A00-D341-5AEC-64D0E9B6E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2171CFA-16CF-F81A-57C7-15C406ED4841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3E0791-E02B-3C08-3A36-0C7793CA6BD0}"/>
              </a:ext>
            </a:extLst>
          </p:cNvPr>
          <p:cNvSpPr txBox="1"/>
          <p:nvPr/>
        </p:nvSpPr>
        <p:spPr>
          <a:xfrm>
            <a:off x="1134095" y="1593928"/>
            <a:ext cx="29094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각 수단의 작동 메커니즘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BF0737-7E08-64D8-3146-2EB2045566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F4737FC-0A5B-41F1-B33C-0129343DEC35}"/>
              </a:ext>
            </a:extLst>
          </p:cNvPr>
          <p:cNvGrpSpPr/>
          <p:nvPr/>
        </p:nvGrpSpPr>
        <p:grpSpPr>
          <a:xfrm>
            <a:off x="947738" y="2192551"/>
            <a:ext cx="6994714" cy="1169551"/>
            <a:chOff x="4374206" y="2798058"/>
            <a:chExt cx="6994714" cy="1169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CA5E7C-C157-8C32-C52F-7DC9FCC27C0B}"/>
                </a:ext>
              </a:extLst>
            </p:cNvPr>
            <p:cNvSpPr txBox="1"/>
            <p:nvPr/>
          </p:nvSpPr>
          <p:spPr>
            <a:xfrm>
              <a:off x="4943315" y="2798058"/>
              <a:ext cx="6425605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조직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(Organization)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메커니즘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직접 개입을 통한 결과 창출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ED89B893-4033-0F07-F502-A1157DBFFEC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162EA181-35E4-0BE7-F904-4FD71F3BC25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EE33A5F-006C-25EB-B138-105765DE2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3E873422-F5B4-B6A8-4218-6CE6F6DAC3F6}"/>
              </a:ext>
            </a:extLst>
          </p:cNvPr>
          <p:cNvGrpSpPr/>
          <p:nvPr/>
        </p:nvGrpSpPr>
        <p:grpSpPr>
          <a:xfrm>
            <a:off x="1332167" y="4189984"/>
            <a:ext cx="6189857" cy="463460"/>
            <a:chOff x="3965516" y="2790917"/>
            <a:chExt cx="6189857" cy="4634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5DEB9E-8783-8855-B2C5-6835C30B1686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각 수단의 작동 메커니즘 이해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DF6B050E-4176-7901-9E78-0EA224209E1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C792C69B-06AD-D8C7-2E63-C9E184C308D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C06517B8-2477-2BC9-0160-67F1EE47D22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DE6B86E8-B781-7C23-4D64-4F51BF68013F}"/>
              </a:ext>
            </a:extLst>
          </p:cNvPr>
          <p:cNvGrpSpPr/>
          <p:nvPr/>
        </p:nvGrpSpPr>
        <p:grpSpPr>
          <a:xfrm>
            <a:off x="1228278" y="3529642"/>
            <a:ext cx="6051815" cy="469900"/>
            <a:chOff x="5030469" y="4502150"/>
            <a:chExt cx="5828031" cy="469900"/>
          </a:xfrm>
        </p:grpSpPr>
        <p:sp>
          <p:nvSpPr>
            <p:cNvPr id="97" name="사각형: 둥근 모서리 96">
              <a:extLst>
                <a:ext uri="{FF2B5EF4-FFF2-40B4-BE49-F238E27FC236}">
                  <a16:creationId xmlns:a16="http://schemas.microsoft.com/office/drawing/2014/main" id="{E5F50CB6-78A4-892C-57DF-38109DD7D82B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30D55EB-6517-CB94-8809-D25CA82E4E4C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정책 설계 핵심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AE2F30A-9C36-AB16-DCD5-FCECC922E67A}"/>
              </a:ext>
            </a:extLst>
          </p:cNvPr>
          <p:cNvGrpSpPr/>
          <p:nvPr/>
        </p:nvGrpSpPr>
        <p:grpSpPr>
          <a:xfrm>
            <a:off x="1332167" y="4738624"/>
            <a:ext cx="6189857" cy="463460"/>
            <a:chOff x="3965516" y="2790917"/>
            <a:chExt cx="618985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6C931D-9A48-D087-CA0F-D923A2C70FAA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성공 전제 조건 고려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8FD0358A-E2FF-A720-72B0-46653A4945E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6F1F168E-8067-73BD-C0EC-52AA73B1832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6FB580EE-7F74-1F24-CD23-CE786813B94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D26A060-8722-A63E-1261-C596A1E7ECF2}"/>
              </a:ext>
            </a:extLst>
          </p:cNvPr>
          <p:cNvGrpSpPr/>
          <p:nvPr/>
        </p:nvGrpSpPr>
        <p:grpSpPr>
          <a:xfrm>
            <a:off x="1332167" y="5287264"/>
            <a:ext cx="6189857" cy="463460"/>
            <a:chOff x="3965516" y="2790917"/>
            <a:chExt cx="6189857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11FA20-4F66-9E64-E522-F490FFC36F1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특성과 대상에 맞는 수단 선택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조합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B8399522-86B0-20A7-A601-9A26A294B5D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42086199-FE69-196D-DBE1-1DBCF5F2783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4AB56785-56DC-E559-B7CE-AB1226063B6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116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221CF-8997-6BBF-8B65-1C03C695A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112FA2-69F2-1F1A-E3EF-F38CACEB6B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C5F274-559F-72C3-39C3-B45B55E03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419B87-B4B0-BC00-D998-CD7947DB124F}"/>
              </a:ext>
            </a:extLst>
          </p:cNvPr>
          <p:cNvSpPr txBox="1"/>
          <p:nvPr/>
        </p:nvSpPr>
        <p:spPr>
          <a:xfrm>
            <a:off x="2167042" y="2529890"/>
            <a:ext cx="78579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정책수단의 조합과 조율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(Policy Mix) 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331473E-E3E8-6622-4491-C702B6861F16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29C9A4AA-36B2-1C86-34BE-70C5CB6692AC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2474EA73-A2D9-1275-7796-C47B03FF847E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FC654D2-242C-3383-1DC9-CC98647CBA2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B45969D3-265A-DCCC-94C2-9F01631AE73E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757A4320-125E-3A51-EC64-05FE2DA7A953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1525D27-5C8D-F99B-3360-06BC82F22C9A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38EF70-B361-8804-6334-4D4E4FE8C2DA}"/>
              </a:ext>
            </a:extLst>
          </p:cNvPr>
          <p:cNvSpPr txBox="1"/>
          <p:nvPr/>
        </p:nvSpPr>
        <p:spPr>
          <a:xfrm>
            <a:off x="6021351" y="1593371"/>
            <a:ext cx="46679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7487561-B9B2-7D4C-0D43-4B2EC29D4AD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B45374FC-1963-0ABE-C05A-75D08C12CBE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9AB87654-C968-8BD5-D191-6401A19E5C43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0134DBC3-3460-426D-58D1-DBAC3B44713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36FBDC2-9320-7AAD-5B31-D6CC9B4EF89E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35AB655B-F991-4041-3978-EDBB9BAAED43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6D4A9031-2DF6-656E-3B9F-35309840D995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E39D342E-AFC9-5DA1-BAFC-F983D0DDAB5A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85762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7ECC9-918C-939F-405D-1EF05F91C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03A3947-DB21-C109-A7E4-EB3B8CDF6186}"/>
              </a:ext>
            </a:extLst>
          </p:cNvPr>
          <p:cNvSpPr txBox="1"/>
          <p:nvPr/>
        </p:nvSpPr>
        <p:spPr>
          <a:xfrm>
            <a:off x="778495" y="673792"/>
            <a:ext cx="5085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정책수단의 조합과 조율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(Policy Mix)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D1A29F-BE0C-ABE1-DB64-BE91E8237008}"/>
              </a:ext>
            </a:extLst>
          </p:cNvPr>
          <p:cNvSpPr txBox="1"/>
          <p:nvPr/>
        </p:nvSpPr>
        <p:spPr>
          <a:xfrm>
            <a:off x="1134095" y="1593928"/>
            <a:ext cx="47160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혼합 심층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음주운전 근절 정책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20F744-172F-0B69-2FD8-4C153D4772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28CF02-55FB-9040-3DFD-F70535D83ED6}"/>
              </a:ext>
            </a:extLst>
          </p:cNvPr>
          <p:cNvSpPr txBox="1"/>
          <p:nvPr/>
        </p:nvSpPr>
        <p:spPr>
          <a:xfrm flipH="1">
            <a:off x="3444240" y="5665189"/>
            <a:ext cx="530352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음주운전 근절 </a:t>
            </a: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정책을 통한 심층적 분석 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BF3A2-F6A3-EEA2-3317-9BE92A9FE3F7}"/>
              </a:ext>
            </a:extLst>
          </p:cNvPr>
          <p:cNvSpPr txBox="1"/>
          <p:nvPr/>
        </p:nvSpPr>
        <p:spPr>
          <a:xfrm>
            <a:off x="1232056" y="3429000"/>
            <a:ext cx="3206647" cy="10177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하나의 도구만으로는 </a:t>
            </a:r>
            <a:br>
              <a:rPr kumimoji="0" lang="en-US" altLang="ko-KR" sz="24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kumimoji="0" lang="ko-KR" altLang="en-US" sz="24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문제를 해결하기 어려움</a:t>
            </a:r>
            <a:endParaRPr kumimoji="0" lang="en-US" altLang="ko-KR" sz="2400" b="0" i="0" u="none" strike="noStrike" kern="1200" cap="none" spc="-30" normalizeH="0" noProof="0" dirty="0">
              <a:ln>
                <a:solidFill>
                  <a:srgbClr val="9A5CC8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3E3CB-0552-3D3E-6D23-F2FBF17D6391}"/>
              </a:ext>
            </a:extLst>
          </p:cNvPr>
          <p:cNvSpPr txBox="1"/>
          <p:nvPr/>
        </p:nvSpPr>
        <p:spPr>
          <a:xfrm>
            <a:off x="7575762" y="3429000"/>
            <a:ext cx="4037118" cy="1017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400" spc="-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어떻게 정교하게 조합되어 강력한 시너지 효과를 내는가</a:t>
            </a:r>
            <a:r>
              <a:rPr lang="en-US" altLang="ko-KR" sz="2400" spc="-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</a:t>
            </a:r>
            <a:endParaRPr kumimoji="0" lang="en-US" altLang="ko-KR" sz="2400" b="0" i="0" u="none" strike="noStrike" kern="1200" cap="none" spc="-30" normalizeH="0" noProof="0" dirty="0">
              <a:ln>
                <a:solidFill>
                  <a:srgbClr val="9A5CC8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215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37FFA-159D-51FE-E37B-5CCB5C9E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병, 청량 음료, 교통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F69942-C005-F6EE-AD6D-BFC0DCB92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 b="7787"/>
          <a:stretch>
            <a:fillRect/>
          </a:stretch>
        </p:blipFill>
        <p:spPr>
          <a:xfrm>
            <a:off x="0" y="0"/>
            <a:ext cx="1218819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3039360-AB62-CB2A-0A66-6BDB44761D08}"/>
              </a:ext>
            </a:extLst>
          </p:cNvPr>
          <p:cNvSpPr/>
          <p:nvPr/>
        </p:nvSpPr>
        <p:spPr>
          <a:xfrm>
            <a:off x="-4899" y="0"/>
            <a:ext cx="548368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2CDE5EB-0AE4-57B7-50ED-F22E87133849}"/>
              </a:ext>
            </a:extLst>
          </p:cNvPr>
          <p:cNvGrpSpPr/>
          <p:nvPr/>
        </p:nvGrpSpPr>
        <p:grpSpPr>
          <a:xfrm>
            <a:off x="561580" y="934546"/>
            <a:ext cx="4734320" cy="869469"/>
            <a:chOff x="3965516" y="2790917"/>
            <a:chExt cx="4734320" cy="86946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F004FB-B121-BC3E-BEF9-F5D8887D8307}"/>
                </a:ext>
              </a:extLst>
            </p:cNvPr>
            <p:cNvSpPr txBox="1"/>
            <p:nvPr/>
          </p:nvSpPr>
          <p:spPr>
            <a:xfrm>
              <a:off x="4282222" y="2790917"/>
              <a:ext cx="4417614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과거 한국 사회는 음주운전에 관대했지만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그로 인한 인명 피해가 컸음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63BA8FBD-2747-2ED3-377C-A58255C9D01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E3F21998-B1A4-B25A-F42D-31D947B1A6A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18EAD2DD-86D6-88F2-006F-03E386AB454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BEFC39E-BF68-E8B4-1AA6-8863BA8AB5F7}"/>
              </a:ext>
            </a:extLst>
          </p:cNvPr>
          <p:cNvGrpSpPr/>
          <p:nvPr/>
        </p:nvGrpSpPr>
        <p:grpSpPr>
          <a:xfrm>
            <a:off x="561580" y="2044981"/>
            <a:ext cx="4479347" cy="1269578"/>
            <a:chOff x="3965516" y="2790917"/>
            <a:chExt cx="4479347" cy="12695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7572FA-362D-28D9-5B1B-FDFB90F99D6C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26957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2010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년 음주운전 사망자는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781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명에 달했으나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2024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년에는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138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명으로 감소했음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0FBF9ABB-A9DD-3CFE-9379-4A2C41607E8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A6638D63-858F-FAC5-00AC-13A4FF8664F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418C343-D5D2-EB95-F41A-F85A84AC30F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8E59EAC-4CD0-7BB3-CD7F-59FB3677379D}"/>
              </a:ext>
            </a:extLst>
          </p:cNvPr>
          <p:cNvGrpSpPr/>
          <p:nvPr/>
        </p:nvGrpSpPr>
        <p:grpSpPr>
          <a:xfrm>
            <a:off x="561580" y="3555525"/>
            <a:ext cx="4479347" cy="869469"/>
            <a:chOff x="3965516" y="2790917"/>
            <a:chExt cx="4479347" cy="86946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7843A0-B1C7-E884-5056-BE1C17F0A478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변화는 정부의 적극적인 정책 개입 덕분이었다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CA6A37AF-E7D0-EF22-0803-6A11BBF72A8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B6CC2144-C576-C512-ABB9-0596AEBF01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958A7971-C704-58D2-F8D7-65CEAC589E3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6A89E8CB-9C10-2674-34E2-B026759750EB}"/>
              </a:ext>
            </a:extLst>
          </p:cNvPr>
          <p:cNvGrpSpPr/>
          <p:nvPr/>
        </p:nvGrpSpPr>
        <p:grpSpPr>
          <a:xfrm>
            <a:off x="561580" y="4665960"/>
            <a:ext cx="4479347" cy="1269578"/>
            <a:chOff x="3965516" y="2790917"/>
            <a:chExt cx="4479347" cy="126957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6E3838-5316-97E9-0902-3864A3D7C162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126957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NATO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프레임워크의 네 가지 수단을 모두 활용해 사회적 인식을 바꾸었음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784CAD1F-88F9-FD14-92B0-117E0F7D054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521B4935-519C-934F-F827-068237F2A31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9C80F603-3F6E-787A-77CF-80D47E35639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683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69AB8-E324-4BD0-341D-27B365EC9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F717B22-77EE-0635-474E-6B1227FA7625}"/>
              </a:ext>
            </a:extLst>
          </p:cNvPr>
          <p:cNvSpPr txBox="1"/>
          <p:nvPr/>
        </p:nvSpPr>
        <p:spPr>
          <a:xfrm>
            <a:off x="778495" y="673792"/>
            <a:ext cx="5085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정책수단의 조합과 조율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(Policy Mix)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83C0A-0511-E5F7-5DA9-9717FD97BB94}"/>
              </a:ext>
            </a:extLst>
          </p:cNvPr>
          <p:cNvSpPr txBox="1"/>
          <p:nvPr/>
        </p:nvSpPr>
        <p:spPr>
          <a:xfrm>
            <a:off x="1134095" y="1593928"/>
            <a:ext cx="47160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혼합 심층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음주운전 근절 정책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9B17B6-29DF-A57E-540B-CDC9040F14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93D9A7F-5631-A9C0-CB8B-A58137E7609C}"/>
              </a:ext>
            </a:extLst>
          </p:cNvPr>
          <p:cNvGrpSpPr/>
          <p:nvPr/>
        </p:nvGrpSpPr>
        <p:grpSpPr>
          <a:xfrm>
            <a:off x="4644584" y="2437696"/>
            <a:ext cx="6686489" cy="1169551"/>
            <a:chOff x="4374206" y="2798058"/>
            <a:chExt cx="6686489" cy="11695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57B061-C90B-6423-8F90-E679F2F8E3A2}"/>
                </a:ext>
              </a:extLst>
            </p:cNvPr>
            <p:cNvSpPr txBox="1"/>
            <p:nvPr/>
          </p:nvSpPr>
          <p:spPr>
            <a:xfrm>
              <a:off x="4943315" y="2798058"/>
              <a:ext cx="611738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정보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(Nodality)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실수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에서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범죄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로의 인식 전환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DDB360EE-3E26-D0BD-9345-DEBF761EE25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52E6DC73-2CF7-DFC5-8EA6-34106684795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1D73C8B-4688-8C3D-AF6E-DAF790F2E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F6E7B5A-1257-DC6D-0E2A-FD341BB5081E}"/>
              </a:ext>
            </a:extLst>
          </p:cNvPr>
          <p:cNvGrpSpPr/>
          <p:nvPr/>
        </p:nvGrpSpPr>
        <p:grpSpPr>
          <a:xfrm>
            <a:off x="5213693" y="3616370"/>
            <a:ext cx="5583847" cy="463460"/>
            <a:chOff x="3965516" y="2790917"/>
            <a:chExt cx="558384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1F4AB1-42D2-4DDB-F247-9918AB86A284}"/>
                </a:ext>
              </a:extLst>
            </p:cNvPr>
            <p:cNvSpPr txBox="1"/>
            <p:nvPr/>
          </p:nvSpPr>
          <p:spPr>
            <a:xfrm>
              <a:off x="4282222" y="2790917"/>
              <a:ext cx="526714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핵심 목표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음주운전에 대한 사회적 인식 변화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5BDFA0D2-49AD-F438-1D67-EFE3604727D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A3664229-3E67-E1F1-98A1-894CAC2BF55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9068136A-CF5D-0C36-F5C5-EA874DB9A50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3D808CC3-AC37-902C-387A-FCA240E4E4CD}"/>
              </a:ext>
            </a:extLst>
          </p:cNvPr>
          <p:cNvGrpSpPr/>
          <p:nvPr/>
        </p:nvGrpSpPr>
        <p:grpSpPr>
          <a:xfrm>
            <a:off x="5213693" y="4235323"/>
            <a:ext cx="5583847" cy="463460"/>
            <a:chOff x="3965516" y="2790917"/>
            <a:chExt cx="5583847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48C424-72EE-512E-6678-2ADAB1FD9E46}"/>
                </a:ext>
              </a:extLst>
            </p:cNvPr>
            <p:cNvSpPr txBox="1"/>
            <p:nvPr/>
          </p:nvSpPr>
          <p:spPr>
            <a:xfrm>
              <a:off x="4282222" y="2790917"/>
              <a:ext cx="526714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핵심 메시지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“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음주운전은 실수가 아닌 살인행위”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CA499F2F-C058-B9C9-907C-1CABF33BDC2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2B97090F-1B39-A79F-6CE3-19904D65C26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4D6806B7-683F-0A4D-2002-F4D47446F02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467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6B9D-9BE0-351A-8904-38144D00C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9FEE28A-7DB9-88DD-BDF3-24D59C6E7A2C}"/>
              </a:ext>
            </a:extLst>
          </p:cNvPr>
          <p:cNvSpPr txBox="1"/>
          <p:nvPr/>
        </p:nvSpPr>
        <p:spPr>
          <a:xfrm>
            <a:off x="778495" y="673792"/>
            <a:ext cx="5085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정책수단의 조합과 조율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(Policy Mix)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57717-A5A0-671A-A6D9-530F7E17DDA1}"/>
              </a:ext>
            </a:extLst>
          </p:cNvPr>
          <p:cNvSpPr txBox="1"/>
          <p:nvPr/>
        </p:nvSpPr>
        <p:spPr>
          <a:xfrm>
            <a:off x="1134095" y="1593928"/>
            <a:ext cx="47160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혼합 심층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음주운전 근절 정책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42093D-41BA-6158-46BE-3A993F6443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092D088-8CBB-8414-1FC6-FE0D5204394A}"/>
              </a:ext>
            </a:extLst>
          </p:cNvPr>
          <p:cNvGrpSpPr/>
          <p:nvPr/>
        </p:nvGrpSpPr>
        <p:grpSpPr>
          <a:xfrm>
            <a:off x="4644584" y="2437696"/>
            <a:ext cx="6686489" cy="1169551"/>
            <a:chOff x="4374206" y="2798058"/>
            <a:chExt cx="6686489" cy="11695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2CA575-1007-E7F4-3996-C3D935C522FB}"/>
                </a:ext>
              </a:extLst>
            </p:cNvPr>
            <p:cNvSpPr txBox="1"/>
            <p:nvPr/>
          </p:nvSpPr>
          <p:spPr>
            <a:xfrm>
              <a:off x="4943315" y="2798058"/>
              <a:ext cx="611738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정보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(Nodality)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실수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에서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범죄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로의 인식 전환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C48AD596-B623-F34F-E18B-CB1B111CA5D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4B9B2164-2554-1D4E-6BF3-BF599FAE88CE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6864BFC-8513-552F-DAA2-F644F1212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2417196-75FF-F61B-C375-C8EAFC6DAE3B}"/>
              </a:ext>
            </a:extLst>
          </p:cNvPr>
          <p:cNvGrpSpPr/>
          <p:nvPr/>
        </p:nvGrpSpPr>
        <p:grpSpPr>
          <a:xfrm>
            <a:off x="5213693" y="3616370"/>
            <a:ext cx="5583847" cy="463460"/>
            <a:chOff x="3965516" y="2790917"/>
            <a:chExt cx="558384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3E7057-AFF7-4FC7-C7AD-F43C0ECD03AD}"/>
                </a:ext>
              </a:extLst>
            </p:cNvPr>
            <p:cNvSpPr txBox="1"/>
            <p:nvPr/>
          </p:nvSpPr>
          <p:spPr>
            <a:xfrm>
              <a:off x="4282222" y="2790917"/>
              <a:ext cx="526714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전략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CD0643CE-9CC1-15B6-DE10-C3A83564DEE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FF261DFA-75D1-1B0B-C2F3-8B19D031608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4269CAD4-BFF3-B47D-E725-614F9439232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2373530-8103-0C90-C5E5-1F98451C8DCB}"/>
              </a:ext>
            </a:extLst>
          </p:cNvPr>
          <p:cNvSpPr txBox="1"/>
          <p:nvPr/>
        </p:nvSpPr>
        <p:spPr>
          <a:xfrm>
            <a:off x="5652017" y="4088953"/>
            <a:ext cx="6212323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유명인 참여 공익광고와 언론 보도를 통한 감정적 호소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사고 사례 영상으로 경각심 극대화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7C4E88-C537-7C1D-1908-B1215C645C45}"/>
              </a:ext>
            </a:extLst>
          </p:cNvPr>
          <p:cNvGrpSpPr/>
          <p:nvPr/>
        </p:nvGrpSpPr>
        <p:grpSpPr>
          <a:xfrm>
            <a:off x="5213693" y="5041310"/>
            <a:ext cx="5583847" cy="463460"/>
            <a:chOff x="3965516" y="2790917"/>
            <a:chExt cx="558384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8566FB-FB05-7906-6225-D6402930FC41}"/>
                </a:ext>
              </a:extLst>
            </p:cNvPr>
            <p:cNvSpPr txBox="1"/>
            <p:nvPr/>
          </p:nvSpPr>
          <p:spPr>
            <a:xfrm>
              <a:off x="4282222" y="2790917"/>
              <a:ext cx="526714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성과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B84B8FF-B959-D5BE-A8C4-608ABB40B13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66ABC0AE-CCC5-448C-986D-B247BD340A9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DFAFC913-4374-95FF-5CCF-ACCAED038EE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B1B8D4B-E135-8BA6-21CC-634C1B91026C}"/>
              </a:ext>
            </a:extLst>
          </p:cNvPr>
          <p:cNvSpPr txBox="1"/>
          <p:nvPr/>
        </p:nvSpPr>
        <p:spPr>
          <a:xfrm>
            <a:off x="5652017" y="5513893"/>
            <a:ext cx="6212323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음주운전을 개인 실수가 아닌 공동체를 위협하는 범죄로 인식하게 함</a:t>
            </a:r>
          </a:p>
        </p:txBody>
      </p:sp>
    </p:spTree>
    <p:extLst>
      <p:ext uri="{BB962C8B-B14F-4D97-AF65-F5344CB8AC3E}">
        <p14:creationId xmlns:p14="http://schemas.microsoft.com/office/powerpoint/2010/main" val="222851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061D9-559A-B806-550C-79DBDDE5D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E546C87-6D28-9E45-DED7-FE626F06A65C}"/>
              </a:ext>
            </a:extLst>
          </p:cNvPr>
          <p:cNvSpPr txBox="1"/>
          <p:nvPr/>
        </p:nvSpPr>
        <p:spPr>
          <a:xfrm>
            <a:off x="778495" y="673792"/>
            <a:ext cx="5085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정책수단의 조합과 조율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(Policy Mix)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C2F850-A5F1-1D37-6B7B-04440B7EBF7D}"/>
              </a:ext>
            </a:extLst>
          </p:cNvPr>
          <p:cNvSpPr txBox="1"/>
          <p:nvPr/>
        </p:nvSpPr>
        <p:spPr>
          <a:xfrm>
            <a:off x="1134095" y="1593928"/>
            <a:ext cx="47160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혼합 심층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음주운전 근절 정책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BF03A4-5208-A406-A386-2E39E157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37FB7CF-F8DB-FB6C-D6BD-57029A309499}"/>
              </a:ext>
            </a:extLst>
          </p:cNvPr>
          <p:cNvGrpSpPr/>
          <p:nvPr/>
        </p:nvGrpSpPr>
        <p:grpSpPr>
          <a:xfrm>
            <a:off x="4644584" y="2437696"/>
            <a:ext cx="5477825" cy="1169551"/>
            <a:chOff x="4374206" y="2798058"/>
            <a:chExt cx="5477825" cy="11695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6A2D83-82BF-4DEE-4CE2-AAEBAEA42F61}"/>
                </a:ext>
              </a:extLst>
            </p:cNvPr>
            <p:cNvSpPr txBox="1"/>
            <p:nvPr/>
          </p:nvSpPr>
          <p:spPr>
            <a:xfrm>
              <a:off x="4943315" y="2798058"/>
              <a:ext cx="4908716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권위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(Authority)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법적 처벌의 획기적 강화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BBB99AF5-818D-7E2B-2B5F-C60FE95F275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AAEA12C1-0716-F597-093A-F69743EE6CA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1F4F055-AD0C-D21D-B766-AA607FBD7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226937B-A418-0585-AD55-503ADDC275B0}"/>
              </a:ext>
            </a:extLst>
          </p:cNvPr>
          <p:cNvGrpSpPr/>
          <p:nvPr/>
        </p:nvGrpSpPr>
        <p:grpSpPr>
          <a:xfrm>
            <a:off x="5213693" y="3616370"/>
            <a:ext cx="6155347" cy="463460"/>
            <a:chOff x="3965516" y="2790917"/>
            <a:chExt cx="6155347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C90969-EAD2-CDD2-DA3F-B715E48F7C80}"/>
                </a:ext>
              </a:extLst>
            </p:cNvPr>
            <p:cNvSpPr txBox="1"/>
            <p:nvPr/>
          </p:nvSpPr>
          <p:spPr>
            <a:xfrm>
              <a:off x="4282222" y="2790917"/>
              <a:ext cx="583864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계기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2018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년 윤창호 사건 → 국민적 공분과 여론 결집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D724F990-3DE8-AD5B-826D-6E14A798FD2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8FB859D8-840E-72A9-7ADB-4ED58220F4C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1FB8F39A-74C5-CCF5-315C-B4518FB9AF6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6448BF9-BC5A-F9BE-8AA5-FC41C2D17514}"/>
              </a:ext>
            </a:extLst>
          </p:cNvPr>
          <p:cNvGrpSpPr/>
          <p:nvPr/>
        </p:nvGrpSpPr>
        <p:grpSpPr>
          <a:xfrm>
            <a:off x="5213693" y="4113403"/>
            <a:ext cx="5583847" cy="463460"/>
            <a:chOff x="3965516" y="2790917"/>
            <a:chExt cx="5583847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18D19F-A430-7A23-3EA9-351554EC9873}"/>
                </a:ext>
              </a:extLst>
            </p:cNvPr>
            <p:cNvSpPr txBox="1"/>
            <p:nvPr/>
          </p:nvSpPr>
          <p:spPr>
            <a:xfrm>
              <a:off x="4282222" y="2790917"/>
              <a:ext cx="526714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조치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2019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년 「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윤창호법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」 제정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910294E5-4955-42CD-77C0-00DF3133132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B769B039-438B-AA40-9E15-62DF0064213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C9B5621F-0C08-1DBB-F119-92E37DF644C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E99F5CC-F264-5F4F-5AF1-563E01CDA2A2}"/>
              </a:ext>
            </a:extLst>
          </p:cNvPr>
          <p:cNvSpPr txBox="1"/>
          <p:nvPr/>
        </p:nvSpPr>
        <p:spPr>
          <a:xfrm>
            <a:off x="5652017" y="4576633"/>
            <a:ext cx="6212323" cy="166090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사망사고 처벌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최대 무기징역으로 상향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면허 기준 강화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정지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0.05% → 0.03%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취소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0.1% → 0.08%</a:t>
            </a:r>
          </a:p>
        </p:txBody>
      </p:sp>
    </p:spTree>
    <p:extLst>
      <p:ext uri="{BB962C8B-B14F-4D97-AF65-F5344CB8AC3E}">
        <p14:creationId xmlns:p14="http://schemas.microsoft.com/office/powerpoint/2010/main" val="32400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D47D1-1E93-A0EB-DD0D-3C22D60CD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46E3E8D-610A-8A5B-D9A0-4091C4C1C11F}"/>
              </a:ext>
            </a:extLst>
          </p:cNvPr>
          <p:cNvSpPr txBox="1"/>
          <p:nvPr/>
        </p:nvSpPr>
        <p:spPr>
          <a:xfrm>
            <a:off x="778495" y="673792"/>
            <a:ext cx="5085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정책수단의 조합과 조율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(Policy Mix)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E8C07-F747-DB24-0078-A60214F9A05E}"/>
              </a:ext>
            </a:extLst>
          </p:cNvPr>
          <p:cNvSpPr txBox="1"/>
          <p:nvPr/>
        </p:nvSpPr>
        <p:spPr>
          <a:xfrm>
            <a:off x="1134095" y="1593928"/>
            <a:ext cx="47160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혼합 심층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음주운전 근절 정책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79E7019-834E-10A1-C074-E9A618F784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AF0939E-DADD-4AAC-2576-AD90D498272E}"/>
              </a:ext>
            </a:extLst>
          </p:cNvPr>
          <p:cNvGrpSpPr/>
          <p:nvPr/>
        </p:nvGrpSpPr>
        <p:grpSpPr>
          <a:xfrm>
            <a:off x="4644584" y="2437696"/>
            <a:ext cx="5436147" cy="1169551"/>
            <a:chOff x="4374206" y="2798058"/>
            <a:chExt cx="5436147" cy="11695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331CC9-0BC1-6DD1-E0B0-879D21984E8D}"/>
                </a:ext>
              </a:extLst>
            </p:cNvPr>
            <p:cNvSpPr txBox="1"/>
            <p:nvPr/>
          </p:nvSpPr>
          <p:spPr>
            <a:xfrm>
              <a:off x="4943315" y="2798058"/>
              <a:ext cx="4867038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재정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(Treasure)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경제적 계산의 변화 유도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BDF865AA-91EE-BCCB-BCC0-D3C33B26120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097C3FED-15A1-D28A-0091-EF3F078EE7F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DECDD6A-A046-4A48-571B-C90213A32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5349189-A900-B1FC-B900-73E23D85460F}"/>
              </a:ext>
            </a:extLst>
          </p:cNvPr>
          <p:cNvGrpSpPr/>
          <p:nvPr/>
        </p:nvGrpSpPr>
        <p:grpSpPr>
          <a:xfrm>
            <a:off x="5213693" y="3616370"/>
            <a:ext cx="5583847" cy="463460"/>
            <a:chOff x="3965516" y="2790917"/>
            <a:chExt cx="5583847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7F219E-C5F2-EDB2-C0EF-AF848C41EF06}"/>
                </a:ext>
              </a:extLst>
            </p:cNvPr>
            <p:cNvSpPr txBox="1"/>
            <p:nvPr/>
          </p:nvSpPr>
          <p:spPr>
            <a:xfrm>
              <a:off x="4282222" y="2790917"/>
              <a:ext cx="526714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부정적 인센티브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6AA5DA7F-C8C1-5716-A4C2-3A4DF674826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5E742CE9-48E3-96F8-3902-B5C6D96D687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F1D03315-2442-F7A4-5CBE-AC2EB22865E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F630604-7EAB-2452-C2A0-8A4D2629A95A}"/>
              </a:ext>
            </a:extLst>
          </p:cNvPr>
          <p:cNvSpPr txBox="1"/>
          <p:nvPr/>
        </p:nvSpPr>
        <p:spPr>
          <a:xfrm>
            <a:off x="5652017" y="4066093"/>
            <a:ext cx="6212323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자동차보험료 할증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사고부담금 대폭 상향 → 음주운전의 ‘비용’ 현실화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26AD3605-8826-839D-A274-2188F8B6D97E}"/>
              </a:ext>
            </a:extLst>
          </p:cNvPr>
          <p:cNvGrpSpPr/>
          <p:nvPr/>
        </p:nvGrpSpPr>
        <p:grpSpPr>
          <a:xfrm>
            <a:off x="5213693" y="4904150"/>
            <a:ext cx="5583847" cy="463460"/>
            <a:chOff x="3965516" y="2790917"/>
            <a:chExt cx="5583847" cy="4634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40DC87D-E203-B580-2280-82887712D21E}"/>
                </a:ext>
              </a:extLst>
            </p:cNvPr>
            <p:cNvSpPr txBox="1"/>
            <p:nvPr/>
          </p:nvSpPr>
          <p:spPr>
            <a:xfrm>
              <a:off x="4282222" y="2790917"/>
              <a:ext cx="526714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긍정적 인센티브</a:t>
              </a:r>
            </a:p>
          </p:txBody>
        </p: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378D9611-1FA0-BFF1-E8F6-F0A8C4799EC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7" name="원호 96">
                <a:extLst>
                  <a:ext uri="{FF2B5EF4-FFF2-40B4-BE49-F238E27FC236}">
                    <a16:creationId xmlns:a16="http://schemas.microsoft.com/office/drawing/2014/main" id="{71B9B750-08C0-AE1F-99AF-CF1B060932A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86ED7A2A-8A7E-8B05-2C58-1E60A47C07A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EFA8C468-ADE1-E192-BE7C-A91EB07CFC80}"/>
              </a:ext>
            </a:extLst>
          </p:cNvPr>
          <p:cNvSpPr txBox="1"/>
          <p:nvPr/>
        </p:nvSpPr>
        <p:spPr>
          <a:xfrm>
            <a:off x="5652017" y="5353873"/>
            <a:ext cx="6212323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심야 대중교통 연장 운행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대리운전 할인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포인트 제공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통신사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카드사 제휴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034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BB520-C535-6C08-3AD8-84B5EF1FF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3B0B9B5-8A67-C07A-8ECB-BFAE4BE32187}"/>
              </a:ext>
            </a:extLst>
          </p:cNvPr>
          <p:cNvSpPr txBox="1"/>
          <p:nvPr/>
        </p:nvSpPr>
        <p:spPr>
          <a:xfrm>
            <a:off x="778495" y="673792"/>
            <a:ext cx="5085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정책수단의 조합과 조율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(Policy Mix)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686D5-D3F4-41DC-CE4E-21B8F8436970}"/>
              </a:ext>
            </a:extLst>
          </p:cNvPr>
          <p:cNvSpPr txBox="1"/>
          <p:nvPr/>
        </p:nvSpPr>
        <p:spPr>
          <a:xfrm>
            <a:off x="1134095" y="1593928"/>
            <a:ext cx="47160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혼합 심층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음주운전 근절 정책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6948D0-ED89-4358-79D8-FD1796345D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65CCFEF-CA56-F765-49DB-946FB6F58FBC}"/>
              </a:ext>
            </a:extLst>
          </p:cNvPr>
          <p:cNvGrpSpPr/>
          <p:nvPr/>
        </p:nvGrpSpPr>
        <p:grpSpPr>
          <a:xfrm>
            <a:off x="4644584" y="2437696"/>
            <a:ext cx="6749006" cy="1169551"/>
            <a:chOff x="4374206" y="2798058"/>
            <a:chExt cx="6749006" cy="11695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7BB027-7753-7C9B-4942-DDD889AF90ED}"/>
                </a:ext>
              </a:extLst>
            </p:cNvPr>
            <p:cNvSpPr txBox="1"/>
            <p:nvPr/>
          </p:nvSpPr>
          <p:spPr>
            <a:xfrm>
              <a:off x="4943315" y="2798058"/>
              <a:ext cx="6179897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조직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(Organization)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집행 가능성에 대한 확고한 신호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34D49EB1-2782-3A7B-3FAC-E42D5BD3090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EA9052BC-F4A6-7847-3CCF-E2B1391250A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062F7857-4CE3-8519-76BB-4B1EF04B6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2C5D9C4-8697-CE93-84B6-B21E51D295BB}"/>
              </a:ext>
            </a:extLst>
          </p:cNvPr>
          <p:cNvGrpSpPr/>
          <p:nvPr/>
        </p:nvGrpSpPr>
        <p:grpSpPr>
          <a:xfrm>
            <a:off x="5213693" y="3616370"/>
            <a:ext cx="5190995" cy="463460"/>
            <a:chOff x="3965516" y="2790917"/>
            <a:chExt cx="519099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CDEAF4-9E4E-348E-B31E-32FEF5074388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경찰의 상시 단속 체계 구축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FB2C28E-4090-CD59-D38A-08A5F62A0FA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5631A3B6-6596-541C-D74C-2A8453FFDCE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ACC03570-F265-D5E0-BF06-2667820286F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D717FDC-2FB8-4705-54C3-72574B43D0CB}"/>
              </a:ext>
            </a:extLst>
          </p:cNvPr>
          <p:cNvSpPr txBox="1"/>
          <p:nvPr/>
        </p:nvSpPr>
        <p:spPr>
          <a:xfrm>
            <a:off x="5530399" y="4079830"/>
            <a:ext cx="5135880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특정 시기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장소가 아닌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365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일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전국 어디서나 단속 가능”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3E1ADBC-DB11-ACD6-3973-7F30AD6867E3}"/>
              </a:ext>
            </a:extLst>
          </p:cNvPr>
          <p:cNvGrpSpPr/>
          <p:nvPr/>
        </p:nvGrpSpPr>
        <p:grpSpPr>
          <a:xfrm>
            <a:off x="5213693" y="5010830"/>
            <a:ext cx="5190995" cy="463460"/>
            <a:chOff x="3965516" y="2790917"/>
            <a:chExt cx="5190995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742BF2-9E3B-5BB6-A68D-72ECB2059B13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사회적 인식 확산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D2C4642F-2B96-9A9C-0A28-C860FF5C821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99F93302-AAED-8DDD-BDF9-288AEF107D5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CDDBD0D8-52F9-BB60-36A0-94EC1A006E7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B306545-C253-4D53-5154-EB75F76792A6}"/>
              </a:ext>
            </a:extLst>
          </p:cNvPr>
          <p:cNvSpPr txBox="1"/>
          <p:nvPr/>
        </p:nvSpPr>
        <p:spPr>
          <a:xfrm>
            <a:off x="5530399" y="5474290"/>
            <a:ext cx="5135880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“언제든 단속될 수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있다”는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억제 효과 형성</a:t>
            </a:r>
          </a:p>
        </p:txBody>
      </p:sp>
    </p:spTree>
    <p:extLst>
      <p:ext uri="{BB962C8B-B14F-4D97-AF65-F5344CB8AC3E}">
        <p14:creationId xmlns:p14="http://schemas.microsoft.com/office/powerpoint/2010/main" val="109347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FC03C-ACA3-AE44-F623-09BA554DA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E107B1D-50DE-A669-5C4C-98C0FC8E70AB}"/>
              </a:ext>
            </a:extLst>
          </p:cNvPr>
          <p:cNvSpPr txBox="1"/>
          <p:nvPr/>
        </p:nvSpPr>
        <p:spPr>
          <a:xfrm>
            <a:off x="778495" y="673792"/>
            <a:ext cx="5085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정책수단의 조합과 조율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(Policy Mix)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96506-488C-7FC2-ECAE-A15D1C674708}"/>
              </a:ext>
            </a:extLst>
          </p:cNvPr>
          <p:cNvSpPr txBox="1"/>
          <p:nvPr/>
        </p:nvSpPr>
        <p:spPr>
          <a:xfrm>
            <a:off x="1134095" y="1593928"/>
            <a:ext cx="47160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혼합 심층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음주운전 근절 정책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730928-32BE-EDD3-F609-69CFF1361C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B0B4D85-B40E-AC06-44B5-DC6550FCAD6D}"/>
              </a:ext>
            </a:extLst>
          </p:cNvPr>
          <p:cNvGrpSpPr/>
          <p:nvPr/>
        </p:nvGrpSpPr>
        <p:grpSpPr>
          <a:xfrm>
            <a:off x="4644584" y="2437696"/>
            <a:ext cx="6749006" cy="1169551"/>
            <a:chOff x="4374206" y="2798058"/>
            <a:chExt cx="6749006" cy="11695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0EA226-BF80-5948-D01C-678E3C4ADB08}"/>
                </a:ext>
              </a:extLst>
            </p:cNvPr>
            <p:cNvSpPr txBox="1"/>
            <p:nvPr/>
          </p:nvSpPr>
          <p:spPr>
            <a:xfrm>
              <a:off x="4943315" y="2798058"/>
              <a:ext cx="6179897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조직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(Organization)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집행 가능성에 대한 확고한 신호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052BD35E-72CA-3026-8DCB-1252049F644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FE7F4FD4-9E0A-F971-66E7-C406CF58CA6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31D98AD-7C45-C943-7CAC-F7229BD94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BB150D31-C11B-F0A7-B66D-C9D56B7F3674}"/>
              </a:ext>
            </a:extLst>
          </p:cNvPr>
          <p:cNvGrpSpPr/>
          <p:nvPr/>
        </p:nvGrpSpPr>
        <p:grpSpPr>
          <a:xfrm>
            <a:off x="5213693" y="3616370"/>
            <a:ext cx="5190995" cy="463460"/>
            <a:chOff x="3965516" y="2790917"/>
            <a:chExt cx="519099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E2FE57-9B1B-E44C-5FDF-07956E576741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정책 혼합의 결과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D7B91E45-CA37-7976-6DD4-5606501E058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B04BBD2A-5F8C-6500-3E2A-B3F0593F74D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C22ABB26-8772-96FD-A998-944F6117ABB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84CDB4E-5320-8F46-53C1-6AE699BD1D2F}"/>
              </a:ext>
            </a:extLst>
          </p:cNvPr>
          <p:cNvSpPr txBox="1"/>
          <p:nvPr/>
        </p:nvSpPr>
        <p:spPr>
          <a:xfrm>
            <a:off x="5530399" y="4079830"/>
            <a:ext cx="5135880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권위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재정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조직 수단이 유기적으로 작동 → 음주운전 사고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8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천 건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5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천 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약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50%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감소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923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1198956" y="2529890"/>
            <a:ext cx="979409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A38EC-9649-67EE-8F57-DC0FE3554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E7FB004-6E3D-03EE-92F2-30E23BD2A3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B8F9858-A7E4-920A-0B20-C771FB4BF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6FB648-502D-47BE-2C2F-0AD0E6DB26EE}"/>
              </a:ext>
            </a:extLst>
          </p:cNvPr>
          <p:cNvSpPr txBox="1"/>
          <p:nvPr/>
        </p:nvSpPr>
        <p:spPr>
          <a:xfrm>
            <a:off x="2408293" y="2529890"/>
            <a:ext cx="7375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정책 수단의 선택 기준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2DB6C407-A4A1-C0AB-0CA1-FA85740C00A7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460D4836-A9C5-EC1D-1070-BE77D2048723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76D3D65D-A9AB-DEA4-AB0C-0B9ACAB84302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9ABB86D0-CA9F-760B-841A-4A3D34B4CB74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7479975-8878-3EEF-C235-10A757AF445A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818F9F74-C9CF-5E21-D814-466577087583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85DEF98-9115-0DCF-CBFD-4CC5A66046CB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8B5029-711E-155A-D54A-ED26F82C9C6F}"/>
              </a:ext>
            </a:extLst>
          </p:cNvPr>
          <p:cNvSpPr txBox="1"/>
          <p:nvPr/>
        </p:nvSpPr>
        <p:spPr>
          <a:xfrm>
            <a:off x="6014939" y="1593371"/>
            <a:ext cx="4796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A5AD5C1-31CB-F5B7-C25B-5F76B63CDB60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4C225FD6-B48C-816D-5904-D44D17C4987F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C2BA0EAB-AAC1-BD84-F3B7-4DA9EFFA103E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FE13F979-9F82-A6F3-0E7D-CE61514D7D13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E169F285-A848-3163-A109-D6ED17A2483C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EDA5D16D-AC90-4688-1DDA-45F7B00F58B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15A333BF-062A-7996-8B04-C2A71186063E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74C921D4-1E5C-F843-6E09-E17ADEB075DB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64006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175D1-DC9B-8D90-B579-B07A510E6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31E6F89-9CDA-E015-F625-9CA56317A4B0}"/>
              </a:ext>
            </a:extLst>
          </p:cNvPr>
          <p:cNvSpPr txBox="1"/>
          <p:nvPr/>
        </p:nvSpPr>
        <p:spPr>
          <a:xfrm>
            <a:off x="778495" y="673792"/>
            <a:ext cx="2999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수단의 선택 기준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B151F-79C4-1EEB-74EF-11CDA9238275}"/>
              </a:ext>
            </a:extLst>
          </p:cNvPr>
          <p:cNvSpPr txBox="1"/>
          <p:nvPr/>
        </p:nvSpPr>
        <p:spPr>
          <a:xfrm flipH="1">
            <a:off x="3169920" y="5665189"/>
            <a:ext cx="585216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어떤 기준으로 최적의 수단을 </a:t>
            </a: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선택하게 될까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115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64898-29F6-D344-6D72-BF649996B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291D547-6252-E305-3906-4F19C27FE497}"/>
              </a:ext>
            </a:extLst>
          </p:cNvPr>
          <p:cNvSpPr txBox="1"/>
          <p:nvPr/>
        </p:nvSpPr>
        <p:spPr>
          <a:xfrm>
            <a:off x="778495" y="673792"/>
            <a:ext cx="2999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수단의 선택 기준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06A5CC-A0E3-BFA5-3277-C1311B25F053}"/>
              </a:ext>
            </a:extLst>
          </p:cNvPr>
          <p:cNvSpPr txBox="1"/>
          <p:nvPr/>
        </p:nvSpPr>
        <p:spPr>
          <a:xfrm>
            <a:off x="1134095" y="1593928"/>
            <a:ext cx="31888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효과성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Effectiveness)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0448B3-4F09-CB09-A085-C4B461DF7E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09714B-88C2-F2C7-B0FB-36BBAD71D587}"/>
              </a:ext>
            </a:extLst>
          </p:cNvPr>
          <p:cNvSpPr txBox="1"/>
          <p:nvPr/>
        </p:nvSpPr>
        <p:spPr>
          <a:xfrm>
            <a:off x="1234162" y="2198255"/>
            <a:ext cx="698535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그래서</a:t>
            </a:r>
            <a:r>
              <a:rPr lang="en-US" altLang="ko-KR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br>
              <a:rPr lang="en-US" altLang="ko-KR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목표 달성이 가능한가</a:t>
            </a:r>
            <a:r>
              <a:rPr lang="en-US" altLang="ko-KR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?" 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B6945293-ED2B-71AE-6DD5-1244F33C9E27}"/>
              </a:ext>
            </a:extLst>
          </p:cNvPr>
          <p:cNvGrpSpPr/>
          <p:nvPr/>
        </p:nvGrpSpPr>
        <p:grpSpPr>
          <a:xfrm>
            <a:off x="1398004" y="3625123"/>
            <a:ext cx="7006856" cy="463460"/>
            <a:chOff x="3965516" y="2790917"/>
            <a:chExt cx="7006856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B51DF8-EC44-CC50-3F6A-5DD7AFE74832}"/>
                </a:ext>
              </a:extLst>
            </p:cNvPr>
            <p:cNvSpPr txBox="1"/>
            <p:nvPr/>
          </p:nvSpPr>
          <p:spPr>
            <a:xfrm>
              <a:off x="4282222" y="2790917"/>
              <a:ext cx="669015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명확한 성과지표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+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인과관계 입증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9DE78E24-AF97-7C4D-C179-D39400957B3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18EBCD28-8E00-837F-72F7-EEED72BE64E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D9DCFE66-49B2-0FCD-E5DF-0FA58FCD8A0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812E94C-E29A-53C7-3393-2191B91485F4}"/>
              </a:ext>
            </a:extLst>
          </p:cNvPr>
          <p:cNvGrpSpPr/>
          <p:nvPr/>
        </p:nvGrpSpPr>
        <p:grpSpPr>
          <a:xfrm>
            <a:off x="1398004" y="5235952"/>
            <a:ext cx="7006856" cy="463460"/>
            <a:chOff x="3965516" y="2790917"/>
            <a:chExt cx="7006856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DD4831-602D-6146-33D8-00699FE986D9}"/>
                </a:ext>
              </a:extLst>
            </p:cNvPr>
            <p:cNvSpPr txBox="1"/>
            <p:nvPr/>
          </p:nvSpPr>
          <p:spPr>
            <a:xfrm>
              <a:off x="4282222" y="2790917"/>
              <a:ext cx="669015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증거 기반 정책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Evidence-Based Policy)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출발점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082505B-3487-46A8-2A82-4103758642B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FC6CA8F7-B642-F33B-5D63-4794BA24440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652AEB3D-2C7F-FB82-1DEF-D8D781114C6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3E7C6FC-1393-0DC1-693C-79AC2CB01EAF}"/>
              </a:ext>
            </a:extLst>
          </p:cNvPr>
          <p:cNvSpPr txBox="1"/>
          <p:nvPr/>
        </p:nvSpPr>
        <p:spPr>
          <a:xfrm>
            <a:off x="1743258" y="4140790"/>
            <a:ext cx="6806381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음주운전 사망자 수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', 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미세먼지 농도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', 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전기차 보급 대수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와 같이 측정 가능한 성과 지표 명확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431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0ADD0-F4D4-3F31-010F-DB3082F89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345A5A7-2EA9-D6C3-D77A-5CFC891DFA4B}"/>
              </a:ext>
            </a:extLst>
          </p:cNvPr>
          <p:cNvSpPr txBox="1"/>
          <p:nvPr/>
        </p:nvSpPr>
        <p:spPr>
          <a:xfrm>
            <a:off x="778495" y="673792"/>
            <a:ext cx="2999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수단의 선택 기준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9E5E3-D271-8983-479C-B6222C2116D6}"/>
              </a:ext>
            </a:extLst>
          </p:cNvPr>
          <p:cNvSpPr txBox="1"/>
          <p:nvPr/>
        </p:nvSpPr>
        <p:spPr>
          <a:xfrm>
            <a:off x="1134095" y="1593928"/>
            <a:ext cx="262020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효율성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Efficiency)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033909-51D0-5B49-3F0E-4DFDCFF461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754497-A2CA-5D92-CDE7-FD3608EBC54D}"/>
              </a:ext>
            </a:extLst>
          </p:cNvPr>
          <p:cNvSpPr txBox="1"/>
          <p:nvPr/>
        </p:nvSpPr>
        <p:spPr>
          <a:xfrm>
            <a:off x="1234162" y="2506031"/>
            <a:ext cx="69853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“그만한 가치가 있는가</a:t>
            </a:r>
            <a:r>
              <a:rPr lang="en-US" altLang="ko-KR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?”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E507E44-CF00-42C2-472A-1E8B5C81167B}"/>
              </a:ext>
            </a:extLst>
          </p:cNvPr>
          <p:cNvGrpSpPr/>
          <p:nvPr/>
        </p:nvGrpSpPr>
        <p:grpSpPr>
          <a:xfrm>
            <a:off x="1398004" y="3297463"/>
            <a:ext cx="7006856" cy="463460"/>
            <a:chOff x="3965516" y="2790917"/>
            <a:chExt cx="7006856" cy="4634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59C189-B99F-3C80-6134-B6D7914CAB1F}"/>
                </a:ext>
              </a:extLst>
            </p:cNvPr>
            <p:cNvSpPr txBox="1"/>
            <p:nvPr/>
          </p:nvSpPr>
          <p:spPr>
            <a:xfrm>
              <a:off x="4282222" y="2790917"/>
              <a:ext cx="669015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투입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비용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대비 산출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성과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 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가성비 평가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15E38E89-15CA-32D5-0B86-4040BBCA9F3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CD687446-B3A9-2B99-EC5F-2381E5A1941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E161FBC6-E46B-A20F-1B17-EACA3E7480E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116FBCA-77C6-1E25-57A8-C74AF3489956}"/>
              </a:ext>
            </a:extLst>
          </p:cNvPr>
          <p:cNvGrpSpPr/>
          <p:nvPr/>
        </p:nvGrpSpPr>
        <p:grpSpPr>
          <a:xfrm>
            <a:off x="1398004" y="4024372"/>
            <a:ext cx="7006856" cy="463460"/>
            <a:chOff x="3965516" y="2790917"/>
            <a:chExt cx="7006856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B2A08C-F348-5134-3199-BD7B886C0AB8}"/>
                </a:ext>
              </a:extLst>
            </p:cNvPr>
            <p:cNvSpPr txBox="1"/>
            <p:nvPr/>
          </p:nvSpPr>
          <p:spPr>
            <a:xfrm>
              <a:off x="4282222" y="2790917"/>
              <a:ext cx="669015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비용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-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편익 분석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(CBA)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통한 판단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A07A06EF-26AE-1885-188C-FA1E8F97AF2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3D091A11-538E-6954-C582-32DFBF2AE0C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F3EB3A8D-7F4E-C2E4-0A6E-B12DF20F3F1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41C10EE-D6D6-A2B7-4FCE-026C2F730DD9}"/>
              </a:ext>
            </a:extLst>
          </p:cNvPr>
          <p:cNvSpPr txBox="1"/>
          <p:nvPr/>
        </p:nvSpPr>
        <p:spPr>
          <a:xfrm>
            <a:off x="1743258" y="4552270"/>
            <a:ext cx="6806381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100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억 원을 투입한 금연 캠페인으로 국민의 기대수명이 늘어나고 의료비 지출이 줄어드는 효과가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200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억 원의 가치가 있다면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 정책은 효율적이라고 판단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576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587C1-EBBD-80A4-56F2-F0F60B250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10E7BA5-0262-1505-A4CF-4A35AB30C2AA}"/>
              </a:ext>
            </a:extLst>
          </p:cNvPr>
          <p:cNvSpPr txBox="1"/>
          <p:nvPr/>
        </p:nvSpPr>
        <p:spPr>
          <a:xfrm>
            <a:off x="778495" y="673792"/>
            <a:ext cx="2999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수단의 선택 기준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B635F-5A6D-38FA-DB24-9A6B92759048}"/>
              </a:ext>
            </a:extLst>
          </p:cNvPr>
          <p:cNvSpPr txBox="1"/>
          <p:nvPr/>
        </p:nvSpPr>
        <p:spPr>
          <a:xfrm>
            <a:off x="1134095" y="1593928"/>
            <a:ext cx="21296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형평성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Equity)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3F8B45-555B-06F5-C956-CEDE5AD1F5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33BE1F-B292-A214-B117-55F1A5400FC8}"/>
              </a:ext>
            </a:extLst>
          </p:cNvPr>
          <p:cNvSpPr txBox="1"/>
          <p:nvPr/>
        </p:nvSpPr>
        <p:spPr>
          <a:xfrm>
            <a:off x="1234162" y="2506031"/>
            <a:ext cx="69853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“부담과 혜택은 공정한가</a:t>
            </a:r>
            <a:r>
              <a:rPr lang="en-US" altLang="ko-KR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?”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308DE629-2AF9-8D57-99AD-06F9474EB808}"/>
              </a:ext>
            </a:extLst>
          </p:cNvPr>
          <p:cNvGrpSpPr/>
          <p:nvPr/>
        </p:nvGrpSpPr>
        <p:grpSpPr>
          <a:xfrm>
            <a:off x="1398004" y="3297463"/>
            <a:ext cx="7006856" cy="463460"/>
            <a:chOff x="3965516" y="2790917"/>
            <a:chExt cx="7006856" cy="4634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344043-213D-F058-85BA-DA9CE0EDED6B}"/>
                </a:ext>
              </a:extLst>
            </p:cNvPr>
            <p:cNvSpPr txBox="1"/>
            <p:nvPr/>
          </p:nvSpPr>
          <p:spPr>
            <a:xfrm>
              <a:off x="4282222" y="2790917"/>
              <a:ext cx="669015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수혜자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부담자 분석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분배적 정의 고려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D4E7F1DC-2C69-DF2C-EDEE-7B3E532A62D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485230A0-CBB1-AD9F-A045-96F393618D5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18C01E01-2F7A-E957-4B65-EA40484940C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595D171-A700-375E-8836-7A79A7B61513}"/>
              </a:ext>
            </a:extLst>
          </p:cNvPr>
          <p:cNvGrpSpPr/>
          <p:nvPr/>
        </p:nvGrpSpPr>
        <p:grpSpPr>
          <a:xfrm>
            <a:off x="1398004" y="4024372"/>
            <a:ext cx="7006856" cy="463460"/>
            <a:chOff x="3965516" y="2790917"/>
            <a:chExt cx="7006856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CDF56-448B-30DC-3B8B-16FE7C8E0A8B}"/>
                </a:ext>
              </a:extLst>
            </p:cNvPr>
            <p:cNvSpPr txBox="1"/>
            <p:nvPr/>
          </p:nvSpPr>
          <p:spPr>
            <a:xfrm>
              <a:off x="4282222" y="2790917"/>
              <a:ext cx="669015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전기차 보조금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담뱃세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사례처럼 정책의 불균형 효과 점검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4BC90FB2-E2AD-D463-06C5-7B3EBDDCADC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E0155EA6-0A42-C71C-0AA3-8790256DF45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F3BFBA37-BD33-9779-6B3A-EC3D7A63537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84EC4F9-FB4B-92AB-FEA0-46A6ADDF016F}"/>
              </a:ext>
            </a:extLst>
          </p:cNvPr>
          <p:cNvSpPr txBox="1"/>
          <p:nvPr/>
        </p:nvSpPr>
        <p:spPr>
          <a:xfrm>
            <a:off x="1743258" y="4552270"/>
            <a:ext cx="6806381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정책의 수혜자와 부담자가 누구인지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그 분배적 효과가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사회 정의에 부합하는지 분석하는 것은 매우 중요한 기준임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288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2DA93-B576-C0DD-F29A-D0595701A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4DC7143-5D27-DBB0-FD2E-5222B13A971F}"/>
              </a:ext>
            </a:extLst>
          </p:cNvPr>
          <p:cNvSpPr txBox="1"/>
          <p:nvPr/>
        </p:nvSpPr>
        <p:spPr>
          <a:xfrm>
            <a:off x="778495" y="673792"/>
            <a:ext cx="2999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수단의 선택 기준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1B308-82C0-404D-C2E5-DFE839016CB7}"/>
              </a:ext>
            </a:extLst>
          </p:cNvPr>
          <p:cNvSpPr txBox="1"/>
          <p:nvPr/>
        </p:nvSpPr>
        <p:spPr>
          <a:xfrm>
            <a:off x="1134095" y="1593928"/>
            <a:ext cx="316355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실현가능성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Feasibility)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770F1D-F4D9-8E7D-D49F-5741C160E9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22157C-C176-D18F-E671-E4DFA339EB73}"/>
              </a:ext>
            </a:extLst>
          </p:cNvPr>
          <p:cNvSpPr txBox="1"/>
          <p:nvPr/>
        </p:nvSpPr>
        <p:spPr>
          <a:xfrm>
            <a:off x="1234162" y="2506031"/>
            <a:ext cx="69853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실제로 실행할 수 있는가</a:t>
            </a:r>
            <a:r>
              <a:rPr lang="en-US" altLang="ko-KR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?" 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CD1B33E-4F03-39DB-F8A3-26FA7ABCCC33}"/>
              </a:ext>
            </a:extLst>
          </p:cNvPr>
          <p:cNvGrpSpPr/>
          <p:nvPr/>
        </p:nvGrpSpPr>
        <p:grpSpPr>
          <a:xfrm>
            <a:off x="1398004" y="3297463"/>
            <a:ext cx="7006856" cy="463460"/>
            <a:chOff x="3965516" y="2790917"/>
            <a:chExt cx="7006856" cy="4634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77AE01-59EC-EF95-BA73-4199FC3D5D7F}"/>
                </a:ext>
              </a:extLst>
            </p:cNvPr>
            <p:cNvSpPr txBox="1"/>
            <p:nvPr/>
          </p:nvSpPr>
          <p:spPr>
            <a:xfrm>
              <a:off x="4282222" y="2790917"/>
              <a:ext cx="669015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정치적 가능성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여론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이익집단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284EA79-D7FA-0198-CBC9-F8A64A213F0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F2D9400B-26D9-63FD-BE94-3839146ED24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CD94D560-D784-4E77-2B82-AD10C4ADD79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38BC2E3-2063-B84B-F63F-997BF87605EA}"/>
              </a:ext>
            </a:extLst>
          </p:cNvPr>
          <p:cNvGrpSpPr/>
          <p:nvPr/>
        </p:nvGrpSpPr>
        <p:grpSpPr>
          <a:xfrm>
            <a:off x="1398004" y="4024372"/>
            <a:ext cx="7006856" cy="463460"/>
            <a:chOff x="3965516" y="2790917"/>
            <a:chExt cx="7006856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5EE703-8885-2ABD-8AB3-71E0E06D6493}"/>
                </a:ext>
              </a:extLst>
            </p:cNvPr>
            <p:cNvSpPr txBox="1"/>
            <p:nvPr/>
          </p:nvSpPr>
          <p:spPr>
            <a:xfrm>
              <a:off x="4282222" y="2790917"/>
              <a:ext cx="669015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행정적 가능성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전문성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3A8DD52A-085E-5EF6-B7C9-E6F390D7756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52F6A065-6A0E-15D6-4B23-224305B8696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2CFAEEA7-003A-2DF3-3E47-63C29E7965D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149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A85DB-C545-3754-B144-CE9FC0923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901289C-4557-8210-F533-14ADF60E63B6}"/>
              </a:ext>
            </a:extLst>
          </p:cNvPr>
          <p:cNvSpPr txBox="1"/>
          <p:nvPr/>
        </p:nvSpPr>
        <p:spPr>
          <a:xfrm>
            <a:off x="778495" y="673792"/>
            <a:ext cx="2999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수단의 선택 기준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77C58-8E4D-A170-DF01-3CBD88FCCD90}"/>
              </a:ext>
            </a:extLst>
          </p:cNvPr>
          <p:cNvSpPr txBox="1"/>
          <p:nvPr/>
        </p:nvSpPr>
        <p:spPr>
          <a:xfrm>
            <a:off x="1134095" y="1593928"/>
            <a:ext cx="30726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수용성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Acceptability)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70805E-8104-73CC-FE2C-9E01DCD6D2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D485A-EDB0-1833-A0B9-319EF91E531A}"/>
              </a:ext>
            </a:extLst>
          </p:cNvPr>
          <p:cNvSpPr txBox="1"/>
          <p:nvPr/>
        </p:nvSpPr>
        <p:spPr>
          <a:xfrm>
            <a:off x="1234162" y="2506031"/>
            <a:ext cx="69853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“국민이 받아들이고 따를 것인가</a:t>
            </a:r>
            <a:r>
              <a:rPr lang="en-US" altLang="ko-KR" sz="4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?”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77AA2C-1315-F0F0-2D45-117486B4B356}"/>
              </a:ext>
            </a:extLst>
          </p:cNvPr>
          <p:cNvGrpSpPr/>
          <p:nvPr/>
        </p:nvGrpSpPr>
        <p:grpSpPr>
          <a:xfrm>
            <a:off x="1398004" y="3297463"/>
            <a:ext cx="7006856" cy="463460"/>
            <a:chOff x="3965516" y="2790917"/>
            <a:chExt cx="7006856" cy="4634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E7DCF6-B327-82B1-6C59-6D3AF0B75FEC}"/>
                </a:ext>
              </a:extLst>
            </p:cNvPr>
            <p:cNvSpPr txBox="1"/>
            <p:nvPr/>
          </p:nvSpPr>
          <p:spPr>
            <a:xfrm>
              <a:off x="4282222" y="2790917"/>
              <a:ext cx="669015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절차적 공정성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+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시민 참여 → 정책의 정당성 확보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EED0521-8F3E-142C-28DC-AAFCA290704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407F95E4-4AF0-C973-CA9B-7F13971E384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CF58EAE4-8A01-46E0-788B-4544AB48185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C048FC4-1275-9359-CDBF-6A2D92D43689}"/>
              </a:ext>
            </a:extLst>
          </p:cNvPr>
          <p:cNvGrpSpPr/>
          <p:nvPr/>
        </p:nvGrpSpPr>
        <p:grpSpPr>
          <a:xfrm>
            <a:off x="1398004" y="4024372"/>
            <a:ext cx="7006856" cy="1263679"/>
            <a:chOff x="3965516" y="2790917"/>
            <a:chExt cx="7006856" cy="12636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44631D-90B6-5BD4-9422-53F9FEBB8436}"/>
                </a:ext>
              </a:extLst>
            </p:cNvPr>
            <p:cNvSpPr txBox="1"/>
            <p:nvPr/>
          </p:nvSpPr>
          <p:spPr>
            <a:xfrm>
              <a:off x="4282222" y="2790917"/>
              <a:ext cx="6690150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정부가 일방적으로 밀어붙인다면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시민들은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왜 내가 이걸 따라야 하지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심리적 저항에 부딪히게 되고 정책 실패로 이어질 가능성이 큼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86FD4FF1-63A0-D417-4426-573C8559282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52581A4C-276C-D9AE-8284-5C58FA55BA3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B41468DA-9AE7-2C82-16F3-C62C2CCB023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991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98C91-9CA8-1FE0-F79F-D997B1399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1AE654E-196D-6108-E16D-94129B895BF7}"/>
              </a:ext>
            </a:extLst>
          </p:cNvPr>
          <p:cNvSpPr txBox="1"/>
          <p:nvPr/>
        </p:nvSpPr>
        <p:spPr>
          <a:xfrm>
            <a:off x="778495" y="673792"/>
            <a:ext cx="2999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수단의 선택 기준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44A28-F183-7512-3E48-BA1EC96315C6}"/>
              </a:ext>
            </a:extLst>
          </p:cNvPr>
          <p:cNvSpPr txBox="1"/>
          <p:nvPr/>
        </p:nvSpPr>
        <p:spPr>
          <a:xfrm>
            <a:off x="1134095" y="1593928"/>
            <a:ext cx="6963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결론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3F110D-AD82-914E-3FFF-96D96B29FD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C119B-F753-F6BB-9F09-B697E83E80B7}"/>
              </a:ext>
            </a:extLst>
          </p:cNvPr>
          <p:cNvSpPr txBox="1"/>
          <p:nvPr/>
        </p:nvSpPr>
        <p:spPr>
          <a:xfrm flipH="1">
            <a:off x="2461948" y="5612922"/>
            <a:ext cx="738309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최적의 균형점 찾기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=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유능한 정책 디자이너의 역량</a:t>
            </a: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463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F8A92E-5C5B-7CE0-94B3-BBA87A7B9375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B044A04-65AA-BD49-F517-AED0BAE46AF0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네 가지 핵심 정책수단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097F6C3-C86E-CF40-EB3D-EEBF7C368240}"/>
              </a:ext>
            </a:extLst>
          </p:cNvPr>
          <p:cNvGrpSpPr/>
          <p:nvPr/>
        </p:nvGrpSpPr>
        <p:grpSpPr>
          <a:xfrm>
            <a:off x="3276298" y="3801403"/>
            <a:ext cx="5807377" cy="463460"/>
            <a:chOff x="3965516" y="2790917"/>
            <a:chExt cx="5807377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6A663F2-35B2-930A-5003-732274BA9042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정보 수단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(Nodality)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43214A48-D489-1697-8ECE-B26989C42DB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71F2A8BF-4DE4-8318-A970-0FF24D79D91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768D1C0D-2DFE-604B-055B-058343E963F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C889BA4-19A7-FEFE-D77C-2B5F7868872F}"/>
              </a:ext>
            </a:extLst>
          </p:cNvPr>
          <p:cNvGrpSpPr/>
          <p:nvPr/>
        </p:nvGrpSpPr>
        <p:grpSpPr>
          <a:xfrm>
            <a:off x="3276298" y="4362743"/>
            <a:ext cx="5807377" cy="463460"/>
            <a:chOff x="3965516" y="2790917"/>
            <a:chExt cx="5807377" cy="4634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9137FA-20D1-A6D6-D215-C9C79BB3873D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권위 수단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Authority)</a:t>
              </a: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564EF804-9770-B2DD-83B5-B3C72014C2A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3" name="원호 32">
                <a:extLst>
                  <a:ext uri="{FF2B5EF4-FFF2-40B4-BE49-F238E27FC236}">
                    <a16:creationId xmlns:a16="http://schemas.microsoft.com/office/drawing/2014/main" id="{C1F7B68C-194C-1E31-FE9B-6B82C582AF2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7C833E9A-E628-6A5B-F5EF-D15B931643D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FB44E311-7C5E-B6AD-EE79-99C31328FCEA}"/>
              </a:ext>
            </a:extLst>
          </p:cNvPr>
          <p:cNvGrpSpPr/>
          <p:nvPr/>
        </p:nvGrpSpPr>
        <p:grpSpPr>
          <a:xfrm>
            <a:off x="3276298" y="4924083"/>
            <a:ext cx="5807377" cy="463460"/>
            <a:chOff x="3965516" y="2790917"/>
            <a:chExt cx="5807377" cy="46346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002859-ADA0-56D5-C9EE-0714A5158915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재정 수단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Treasure)</a:t>
              </a: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0FB60B7A-6D43-343B-42B2-C03D2543423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8" name="원호 37">
                <a:extLst>
                  <a:ext uri="{FF2B5EF4-FFF2-40B4-BE49-F238E27FC236}">
                    <a16:creationId xmlns:a16="http://schemas.microsoft.com/office/drawing/2014/main" id="{069ECB9C-C585-282E-DA60-009C97352C5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3DFC48E3-8690-7D3D-F1E6-32ACAA025C9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D43DBF63-1C87-A651-87AB-5D268384FBC5}"/>
              </a:ext>
            </a:extLst>
          </p:cNvPr>
          <p:cNvGrpSpPr/>
          <p:nvPr/>
        </p:nvGrpSpPr>
        <p:grpSpPr>
          <a:xfrm>
            <a:off x="3276298" y="5485423"/>
            <a:ext cx="5807377" cy="463460"/>
            <a:chOff x="3965516" y="2790917"/>
            <a:chExt cx="5807377" cy="46346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00B6FB7-D5B9-95F4-9E2A-FC3E23EEE01E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조직 수단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Organization)</a:t>
              </a:r>
            </a:p>
          </p:txBody>
        </p: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612E9CD8-EF2C-6264-10B2-C8A47E58177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3" name="원호 42">
                <a:extLst>
                  <a:ext uri="{FF2B5EF4-FFF2-40B4-BE49-F238E27FC236}">
                    <a16:creationId xmlns:a16="http://schemas.microsoft.com/office/drawing/2014/main" id="{4333CF4D-DE23-3336-359A-137AE0B7086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id="{179992CC-E09C-58BC-6B38-5D46F500AA8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096758"/>
            <a:ext cx="572916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3200" spc="-15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정책 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설계 현장에서 마주하게 될 핵심적인 질문들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5" y="1593928"/>
            <a:ext cx="2568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정보수단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(Nodality)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55A6B-C694-889E-0FF3-BF788718C4CF}"/>
              </a:ext>
            </a:extLst>
          </p:cNvPr>
          <p:cNvSpPr txBox="1"/>
          <p:nvPr/>
        </p:nvSpPr>
        <p:spPr>
          <a:xfrm flipH="1">
            <a:off x="4120529" y="5665189"/>
            <a:ext cx="395094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정보수단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Nodality)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64C5A-79A0-5ADA-C0D9-B966D0F7E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68F4C76-1C3D-21B1-5B4F-C76E1EE98F96}"/>
              </a:ext>
            </a:extLst>
          </p:cNvPr>
          <p:cNvSpPr txBox="1"/>
          <p:nvPr/>
        </p:nvSpPr>
        <p:spPr>
          <a:xfrm>
            <a:off x="778495" y="673792"/>
            <a:ext cx="3958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수단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NATO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프레임워크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51369E-B7B6-CECA-4746-32A0A73DCA59}"/>
              </a:ext>
            </a:extLst>
          </p:cNvPr>
          <p:cNvSpPr txBox="1"/>
          <p:nvPr/>
        </p:nvSpPr>
        <p:spPr>
          <a:xfrm>
            <a:off x="1134095" y="1593928"/>
            <a:ext cx="2568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정보수단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(Nodality)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942193-C0CC-36E5-2411-5BDE861F7E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82E00D63-A905-AB1D-E664-939534846360}"/>
              </a:ext>
            </a:extLst>
          </p:cNvPr>
          <p:cNvGrpSpPr/>
          <p:nvPr/>
        </p:nvGrpSpPr>
        <p:grpSpPr>
          <a:xfrm>
            <a:off x="949078" y="2398608"/>
            <a:ext cx="3640784" cy="630942"/>
            <a:chOff x="4374206" y="2798058"/>
            <a:chExt cx="3640784" cy="6309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21E28A-1149-1638-7009-5BF2567FAF9B}"/>
                </a:ext>
              </a:extLst>
            </p:cNvPr>
            <p:cNvSpPr txBox="1"/>
            <p:nvPr/>
          </p:nvSpPr>
          <p:spPr>
            <a:xfrm>
              <a:off x="4943315" y="2798058"/>
              <a:ext cx="307167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정보수단의 본질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FC6B547-21D9-9CC9-4F8B-58820A6DFC9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B0E57F92-EF32-3318-F6C2-29BD2F5EEE9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0" name="그림 1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2F5650E-D1E7-C6A4-8732-86C703B71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2BEEA23-FDCA-6F15-06E8-091E6FBC16DC}"/>
              </a:ext>
            </a:extLst>
          </p:cNvPr>
          <p:cNvGrpSpPr/>
          <p:nvPr/>
        </p:nvGrpSpPr>
        <p:grpSpPr>
          <a:xfrm>
            <a:off x="1134095" y="3111157"/>
            <a:ext cx="6973585" cy="463460"/>
            <a:chOff x="3965516" y="2790917"/>
            <a:chExt cx="6973585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2C4EA5-EBEA-6898-CBB6-D147F5D37040}"/>
                </a:ext>
              </a:extLst>
            </p:cNvPr>
            <p:cNvSpPr txBox="1"/>
            <p:nvPr/>
          </p:nvSpPr>
          <p:spPr>
            <a:xfrm>
              <a:off x="4282222" y="2790917"/>
              <a:ext cx="665687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정부는 사회 정보의 중심 허브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(Node)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역할을 수행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041E84D7-03F4-E55F-7174-DBE9CB1D161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923657CF-A50E-F6E4-0FDC-56B9EC9FCE9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A67222F7-E20C-988E-61A9-2D811A59480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8EB68855-1135-FF1D-67E6-B9C3685AE452}"/>
              </a:ext>
            </a:extLst>
          </p:cNvPr>
          <p:cNvGrpSpPr/>
          <p:nvPr/>
        </p:nvGrpSpPr>
        <p:grpSpPr>
          <a:xfrm>
            <a:off x="1134095" y="3817877"/>
            <a:ext cx="6973585" cy="463460"/>
            <a:chOff x="3965516" y="2790917"/>
            <a:chExt cx="6973585" cy="46346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17FC10F-79DB-64FB-26FF-B21B02A17F75}"/>
                </a:ext>
              </a:extLst>
            </p:cNvPr>
            <p:cNvSpPr txBox="1"/>
            <p:nvPr/>
          </p:nvSpPr>
          <p:spPr>
            <a:xfrm>
              <a:off x="4282222" y="2790917"/>
              <a:ext cx="665687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공공데이터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통계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연구결과 등 방대한 정보를 선점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집중 보유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A1AC2865-6030-40E0-16C5-C4DEEF6C209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9" name="원호 28">
                <a:extLst>
                  <a:ext uri="{FF2B5EF4-FFF2-40B4-BE49-F238E27FC236}">
                    <a16:creationId xmlns:a16="http://schemas.microsoft.com/office/drawing/2014/main" id="{3A2B8464-BC25-F5C4-DD08-215B78517A1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EC8AF667-3124-C33D-81F0-62C71721ED2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F2E8C9A5-0C71-44BC-3E28-A5B36F49A401}"/>
              </a:ext>
            </a:extLst>
          </p:cNvPr>
          <p:cNvGrpSpPr/>
          <p:nvPr/>
        </p:nvGrpSpPr>
        <p:grpSpPr>
          <a:xfrm>
            <a:off x="1134095" y="4524597"/>
            <a:ext cx="6973585" cy="463460"/>
            <a:chOff x="3965516" y="2790917"/>
            <a:chExt cx="6973585" cy="46346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08F83D-F80D-B846-D050-6A2247067784}"/>
                </a:ext>
              </a:extLst>
            </p:cNvPr>
            <p:cNvSpPr txBox="1"/>
            <p:nvPr/>
          </p:nvSpPr>
          <p:spPr>
            <a:xfrm>
              <a:off x="4282222" y="2790917"/>
              <a:ext cx="665687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이러한 정보력을 기반으로 시민의 인식과 행동 변화를 유도</a:t>
              </a: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4902DF32-C680-1327-B153-5A4CEAF858D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4" name="원호 33">
                <a:extLst>
                  <a:ext uri="{FF2B5EF4-FFF2-40B4-BE49-F238E27FC236}">
                    <a16:creationId xmlns:a16="http://schemas.microsoft.com/office/drawing/2014/main" id="{B7EE2597-41D2-9194-1719-3CC2ACF8E14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5" name="자유형: 도형 34">
                <a:extLst>
                  <a:ext uri="{FF2B5EF4-FFF2-40B4-BE49-F238E27FC236}">
                    <a16:creationId xmlns:a16="http://schemas.microsoft.com/office/drawing/2014/main" id="{80318076-5F33-D35E-1A2A-622DC50327D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E119643-54EB-B251-3A37-96FACFEF763E}"/>
              </a:ext>
            </a:extLst>
          </p:cNvPr>
          <p:cNvGrpSpPr/>
          <p:nvPr/>
        </p:nvGrpSpPr>
        <p:grpSpPr>
          <a:xfrm>
            <a:off x="1134095" y="5231317"/>
            <a:ext cx="7247905" cy="463460"/>
            <a:chOff x="3965516" y="2790917"/>
            <a:chExt cx="7247905" cy="46346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7274DD-61BD-7CB1-8FD5-204AAFB30B12}"/>
                </a:ext>
              </a:extLst>
            </p:cNvPr>
            <p:cNvSpPr txBox="1"/>
            <p:nvPr/>
          </p:nvSpPr>
          <p:spPr>
            <a:xfrm>
              <a:off x="4282222" y="2790917"/>
              <a:ext cx="693119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강제보다 정보 전달을 통한 자발적 변화를 이끄는 세련된 정책 수단</a:t>
              </a:r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DC1B5DC6-2946-575C-54AB-079EDD3CBAE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9" name="원호 38">
                <a:extLst>
                  <a:ext uri="{FF2B5EF4-FFF2-40B4-BE49-F238E27FC236}">
                    <a16:creationId xmlns:a16="http://schemas.microsoft.com/office/drawing/2014/main" id="{14ECB280-6386-B6D9-BB9B-91F9EB6BE62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0" name="자유형: 도형 39">
                <a:extLst>
                  <a:ext uri="{FF2B5EF4-FFF2-40B4-BE49-F238E27FC236}">
                    <a16:creationId xmlns:a16="http://schemas.microsoft.com/office/drawing/2014/main" id="{C3220419-A853-35AE-A6F6-48608FC7635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252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11796</TotalTime>
  <Words>6455</Words>
  <Application>Microsoft Office PowerPoint</Application>
  <PresentationFormat>와이드스크린</PresentationFormat>
  <Paragraphs>671</Paragraphs>
  <Slides>79</Slides>
  <Notes>76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79</vt:i4>
      </vt:variant>
    </vt:vector>
  </HeadingPairs>
  <TitlesOfParts>
    <vt:vector size="89" baseType="lpstr">
      <vt:lpstr>나눔스퀘어 ExtraBold</vt:lpstr>
      <vt:lpstr>나눔스퀘어 네오 Bold</vt:lpstr>
      <vt:lpstr>나눔스퀘어 네오 ExtraBold</vt:lpstr>
      <vt:lpstr>나눔스퀘어 네오 Heavy</vt:lpstr>
      <vt:lpstr>나눔스퀘어 네오 Regular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USER</cp:lastModifiedBy>
  <cp:revision>1297</cp:revision>
  <dcterms:created xsi:type="dcterms:W3CDTF">2025-08-10T23:59:04Z</dcterms:created>
  <dcterms:modified xsi:type="dcterms:W3CDTF">2025-10-13T03:28:12Z</dcterms:modified>
</cp:coreProperties>
</file>