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2" r:id="rId2"/>
    <p:sldId id="276" r:id="rId3"/>
    <p:sldId id="626" r:id="rId4"/>
    <p:sldId id="373" r:id="rId5"/>
    <p:sldId id="258" r:id="rId6"/>
    <p:sldId id="519" r:id="rId7"/>
    <p:sldId id="650" r:id="rId8"/>
    <p:sldId id="627" r:id="rId9"/>
    <p:sldId id="651" r:id="rId10"/>
    <p:sldId id="628" r:id="rId11"/>
    <p:sldId id="421" r:id="rId12"/>
    <p:sldId id="585" r:id="rId13"/>
    <p:sldId id="629" r:id="rId14"/>
    <p:sldId id="630" r:id="rId15"/>
    <p:sldId id="652" r:id="rId16"/>
    <p:sldId id="631" r:id="rId17"/>
    <p:sldId id="426" r:id="rId18"/>
    <p:sldId id="619" r:id="rId19"/>
    <p:sldId id="653" r:id="rId20"/>
    <p:sldId id="632" r:id="rId21"/>
    <p:sldId id="633" r:id="rId22"/>
    <p:sldId id="634" r:id="rId23"/>
    <p:sldId id="635" r:id="rId24"/>
    <p:sldId id="654" r:id="rId25"/>
    <p:sldId id="547" r:id="rId26"/>
    <p:sldId id="621" r:id="rId27"/>
    <p:sldId id="636" r:id="rId28"/>
    <p:sldId id="655" r:id="rId29"/>
    <p:sldId id="637" r:id="rId30"/>
    <p:sldId id="638" r:id="rId31"/>
    <p:sldId id="639" r:id="rId32"/>
    <p:sldId id="640" r:id="rId33"/>
    <p:sldId id="641" r:id="rId34"/>
    <p:sldId id="586" r:id="rId35"/>
    <p:sldId id="587" r:id="rId36"/>
    <p:sldId id="642" r:id="rId37"/>
    <p:sldId id="622" r:id="rId38"/>
    <p:sldId id="623" r:id="rId39"/>
    <p:sldId id="644" r:id="rId40"/>
    <p:sldId id="656" r:id="rId41"/>
    <p:sldId id="625" r:id="rId42"/>
    <p:sldId id="645" r:id="rId43"/>
    <p:sldId id="646" r:id="rId44"/>
    <p:sldId id="657" r:id="rId45"/>
    <p:sldId id="298" r:id="rId46"/>
    <p:sldId id="647" r:id="rId47"/>
    <p:sldId id="648" r:id="rId48"/>
    <p:sldId id="649" r:id="rId49"/>
    <p:sldId id="404" r:id="rId50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01"/>
    <a:srgbClr val="9A5CC8"/>
    <a:srgbClr val="0B2EB7"/>
    <a:srgbClr val="072087"/>
    <a:srgbClr val="FF7674"/>
    <a:srgbClr val="C5A3DF"/>
    <a:srgbClr val="8495DA"/>
    <a:srgbClr val="C2CAED"/>
    <a:srgbClr val="7A52C4"/>
    <a:srgbClr val="644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0" autoAdjust="0"/>
    <p:restoredTop sz="63117" autoAdjust="0"/>
  </p:normalViewPr>
  <p:slideViewPr>
    <p:cSldViewPr snapToGrid="0">
      <p:cViewPr varScale="1">
        <p:scale>
          <a:sx n="47" d="100"/>
          <a:sy n="47" d="100"/>
        </p:scale>
        <p:origin x="36" y="474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EEB310-8674-483F-929D-C190C8882D8F}" type="datetimeFigureOut">
              <a:rPr lang="ko-KR" altLang="en-US" smtClean="0"/>
              <a:t>2025-11-15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3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통계를 어떻게 이야기로 번역할 것인지 구체적으로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정책을 설명할 때 우리는 종종 통계에 의존합니다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빈곤율이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43.8%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말하면 정확한 정보를 전달한 것 같지만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청중의 마음에는 잘 와닿지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숫자는 머리로는 이해되지만 가슴으로는 느껴지지 않기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이것을 어떻게 바꿀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정보를 이렇게 표현해보겠습니다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지하철에서 마주치는 어르신 두 분 중 한 분은 오늘 저녁 끼니를 걱정하고 계십니다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정보의 정확성은 동일하지만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우리는 구체적인 장면을 떠올릴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아침 지하철에서 본 그 할머니가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어제 엘리베이터에서 만난 그 할아버지가 떠오르면서 문제가 실감나게 다가옵니다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5B852-D738-2AEE-3350-264DCCB6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21C583D-0991-39BC-3939-651BE3646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109740-DA4C-1B62-6324-5F6CF013F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규모를 전달할 때도 같은 원칙을 적용할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연간 음식물 쓰레기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톤 발생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수치를 들으면 어떤 느낌이 드십니까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아마 별다른 느낌이 없을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톤이 얼마나 많은 양인지 감이 오지 않기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이렇게 바꿔보면 어떨까요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버리는 음식물로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빌딩을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채울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갑자기 엄청난 양이라는 것이 느껴집니다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명이 먹을 수 있는 음식을 버리고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표현하면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낭비의 심각성과 함께 도덕적 책임감까지 느끼게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E95999-CEE9-CAC0-B3DD-67B7172AD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706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E7822-FDD1-AC93-215A-C775BB280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1E2B5E-208D-A28C-07FB-7B10E418B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00C158-AC27-03D0-A395-23E6D9ECB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변환의 핵심은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추상을 구체로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숫자를 경험으로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통계를 이야기로 바꾸는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뇌는 진화 과정에서 이야기를 통해 정보를 처리하고 기억하도록 발달했습니다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수학 공식은 잊어버려도 어린 시절 들었던 이야기는 기억하는 이유가 바로 여기에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효과적인 방법은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페르소나를 활용하는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페르소나란 정책 대상자의 전형적 특성을 담은 가상의 인물입니다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단순한 통계적 평균이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존재할 법한 구체적인 사람을 만들어내는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5662530-FF0C-2894-D8F6-54A0D6363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7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1AE07-5F07-4CD5-0DE5-C34CE52DD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0C3DE35-3759-C683-5AB1-18EDFFE62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D335B2-288E-5F95-C9AF-7E85ACFCD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영수 할아버지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페르소나를 만들어봅시다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72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관악구의 작은 원룸에 홀로 사십니다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기초연금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원이 유일한 정기 수입입니다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매일 새벽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시에 일어나 폐지를 수집합니다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늦으면 다른 할아버지들과 경쟁에서 밀리기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시간을 돌아다녀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 원을 법니다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시간당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최저임금의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영수 할아버지의 소망이 무엇일까요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#6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병원 갈 때 택시라도 타고 싶다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무릎이 아파 걷기 힘들지만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버스비도 아까워 참고 걷습니다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#7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한 사람의 구체적인 하루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고민이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빈곤율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43.8%'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숫자보다 훨씬 강력하게 정책의 필요성을 전달합니다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CD61F4-9BED-FFFE-5E95-F27323958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429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95335-BF03-9AF1-4864-CB880469F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AF905E3-4CA9-BA93-615A-965FE847F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1C579FA-89A6-96C0-B0D6-7D1618E2C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주의할 점이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페르소나는 실제 데이터와 연구에 기반해야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상상으로만 만들면 현실과 동떨어진 캐리커처가 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하나의 페르소나가 모든 대상자를 대표할 수는 없으므로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페르소나를 준비하는 것이 좋습니다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0AA5DE-71AC-A54B-A3A6-169D08D7B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08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1C2B-26C0-23D0-524E-3E5F0B8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FDB981-8740-C4D2-096A-72E87EE9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B6B245-F794-3E71-3233-7CB0F3840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프레이밍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전략에 대해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프레이밍이란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정보를 다른 관점에서 제시하는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액자를 바꾸면 같은 그림도 다르게 보이듯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프레임을 바꾸면 같은 정책도 다르게 인식됩니다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9B7C1D-B731-FAA0-1160-ADB450113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08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12D0B-D703-73BE-7C3B-F94AC2294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C7121E8-5A1E-41ED-6D35-30AA7D220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3243B3-F1FD-982C-553A-3BDED2282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기본적인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손실 프레임과 이득 프레임의 구분입니다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금연하지 않으면 수명이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단축됩니다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손실 프레임입니다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잃는 것을 강조하는 방식이죠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금연하면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년을 더 살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이득 프레임입니다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얻는 것을 강조합니다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어느 것이 더 효과적일까요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#4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카너먼과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트버스키의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전망이론에 따르면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사람들은 이득보다 손실에 더 민감하게 반응합니다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원을 얻는 기쁨보다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원을 잃는 고통이 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 더 크게 느껴진다는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일반적으로는 손실 프레임이 더 강력합니다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E6A5FB-4955-9D3F-6F68-D9C7A690D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688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8A6C-B426-9261-D309-5C695B168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4C3A3A4-9459-5508-7406-0C8B31C8E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3B9D9A-2531-CC14-DAD0-F895931F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상황에 따라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예방 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나쁜 일이 일어나지 않도록 조심하는 행동을 유도할 때는 손실 프레임이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마스크를 쓰지 않으면 감염됩니다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증진 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더 나은 상태를 추구하는 행동을 유도할 때는 이득 프레임이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운동하면 컨디션이 회복되고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긍정적인 영향을 미칩니다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말이죠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793775-9AEF-6E7A-E88F-62589307F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588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13C93-C23F-7C18-5886-136552879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1F2A55-D1F0-A9C1-D2D0-B9C1C6231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6DF1CF3-D6EE-F465-F89E-ED19218C3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문제 프레임과 기회 프레임입니다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실업 위기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하면 심각하고 부정적인 느낌입니다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해결해야 할 골칫거리로 인식됩니다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미활용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청년 인재 자원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하면 어떻습니까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갑자기 놓치고 있는 기회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활용하면 이익이 되는 자원으로 인식됩니다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정책결정자들을 설득할 때는 기회 프레임이 특히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왜냐하면 정치인들은 문제 해결자보다는 기회 창출자로 보이고 싶어 하기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문제를 해결했다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기회를 포착했다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더 매력적인 성과로 들립니다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BB0829-3BF2-9D86-99D4-8585C2EDF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522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FC3D9-62AA-4330-F0F5-CB1117A55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1E9C590-76DC-5F6A-0B27-51A5EB10B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7E8A7C-7F3E-AD14-EFA4-8A27A0F2D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위기 프레임과 희망 프레임이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기후 재앙이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안에 닥친다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위기 프레임은 즉각적인 관심과 행동을 유도합니다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너무 자주 사용하면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재앙 피로감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생겨 오히려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무감각해집니다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함께 지속가능한 미래를 만들 수 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희망 프레임은 장기적 참여를 유도하는 데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사람들은 절망적인 싸움보다는 희망적인 도전에 더 기꺼이 참여합니다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EABC87-8850-B6A1-DD6D-70853C6BD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11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강의를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상황을 하나 가정해보겠습니다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엘리베이터에서 우연히 정책결정자를 만났습니다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층까지 올라가는 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분의 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준비한 정책 아이디어를 효과적으로 전달할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엘리베이터 피치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본질입니다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실리콘밸리의 벤처 투자 문화에서 시작된 이 개념은 이제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커뮤니케이션의 핵심 역량으로 자리잡았습니다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제한된 시간 내에 복잡한 아이디어의 핵심을 전달하는 능력은 정책의 성패를 좌우할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DFE2D-1293-D362-434A-73C19AB6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0DF190-B3A4-3D4D-C348-C154BFA6A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EF4424A-4157-4079-4EEF-F04BCFF81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일관성입니다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문서나 캠페인 안에서 프레임을 자주 바꾸면 메시지가 혼란스러워집니다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 청중과 목표를 명확히 한 다음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그에 맞는 프레임을 선택하고 일관되게 유지해야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윤리적 고려도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프레이밍은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강력한 설득 도구이지만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사실을 왜곡하거나 조작하는 수단이 되어서는 안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프레임으로 제시하되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정보의 정확성과 완전성은 항상 유지해야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811278-F153-2851-4B19-E445C4808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915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296F8-1C6A-49B7-4F71-F79E18BD9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96A68A4-9D43-5B72-4557-8F10161B0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951F91B-6B5A-A5F0-7272-E0686DD92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실습을 하나 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개발한 정책을 세 가지 다른 프레임으로 표현해보는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손실 프레임으로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정책을 시행하지 않으면 무엇을 잃는가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이득 프레임으로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정책으로 무엇을 얻을 수 있는가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기회 프레임으로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정책이 어떤 새로운 가능성을 여는가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답변을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해보시길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정책이 전혀 다른 모습으로 보일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프레이밍의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정책의 본질은 바꾸지 않으면서도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그것을 바라보는 관점을 조정함으로써 더 효과적으로 소통할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6E6B8E-7E46-6499-5B56-742A85C94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20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2DF7-D468-65EA-30FE-079D7E2B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16126D-C712-8DA1-EA90-72B0CDCA1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1ECCD5-A7E6-027B-2608-66C60FCC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정책의 시각적 커뮤니케이션에 대해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정책도 복잡하게 보이면 사람들이 이해하지 못합니다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시각화의 핵심은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정보를 단순하고 직관적으로 만드는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51D64B-4F0A-8949-5A38-9684C52DB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842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2FA2-8905-AA70-1B01-56169E06E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60ACD9-469E-910A-FABA-A70356CB8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407B28-3A77-2AE7-F79D-A6E99036F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정보 위계 설계의 중요성을 말씀드리겠습니다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사람들이 여러분의 정책 자료를 볼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단계적으로 정보를 받아들입니다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 동안은 핵심 메시지 하나만 파악합니다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실업률 반으로 줄이기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큰 제목만 보는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관심이 생기면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 정도 더 투자해서 핵심 수치를 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대상이 청년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명이고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억이라는 정도의 정보입니다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정말 관심 있는 사람만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 이상 투자해서 구체적인 실행 방법까지 살펴봅니다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일경험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창업 지원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 교육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취업 매칭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해외 진출 같은 세부 내용을 보는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자료를 만들 때는 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구조를 염두에 두고 설계해야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중요한 메시지를 가장 크고 명확하게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그다음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정보를 중간 크기로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 사항은 작지만 읽기 쉽게 배치하는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C750E3-A6F2-3A85-C85B-F85FC1961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529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9423-CFC8-04BB-1A6E-1610063AD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D06BCD-38A9-D9D5-3B4D-92F795DF5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376AFC-4370-37F9-F7DD-B5A7908CF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중요한 인지과학적 원칙이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심리학자 조지 밀러가 발견한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마법의 숫자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7±(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플러스 마이너스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)2'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인간이 단기 기억에서 한 번에 처리할 수 있는 정보는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정도라는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정책 자료에 적용하면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자료를 보여주는 슬라이드에는 하나의 핵심 메시지만 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주요한 포인트는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넘지 않도록 하는 것이 좋습니다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B1D9F-DA15-4B61-9DB4-D7D25FF0D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004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7488-3C80-E59C-2898-2749CC1D5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C51BC6D-31E5-E8A3-2866-C9360F0C2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C203D6-7989-6D55-5ED2-09EFE8D29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시각화할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때 가장 먼저 고민해야 할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 보여주고 싶은가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목적에 따라 적절한 방식을 선택해야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비교를 보여주고 싶다면 막대 그래프가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시행 전후의 변화를 한눈에 보여줄 수 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시간에 따른 추세를 보여주려면 선 그래프를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 청년 취업률 변화 같은 것을 표현하기 좋습니다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전체에서 차지하는 비율을 보여줄 때는 파이 차트를 쓰는데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항목이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넘으면 오히려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복잡해지니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주의해야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변수 간의 상관관계를 보여주려면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산점도가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적합합니다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교육 투자액과 취업률의 관계 같은 것을 분석할 때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지역별 분포나 밀도를 보여줄 때는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히트맵을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활용하면 직관적으로 패턴을 파악할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4A603D-749B-C41C-51D7-786B0E3AE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488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8AFEB-9847-55F1-26BA-D03F270C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69A082-2734-C48D-C291-3E3F67915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55E5B3D-0E5D-E1CB-B5F3-C4DCC8C68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색상 선택도 전략적으로 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색상 심리학 연구에 따르면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색상은 특정한 감정과 연결되어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빨간색은 긴급함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중요성을 나타냅니다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파란색은 신뢰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공식적인 느낌을 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초록색은 성장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친환경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긍정적 변화를 상징합니다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노란색은 주의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혁신을 나타내고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회색은 중립적이거나 과거의 상태를 표현할 때 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정책 자료에서는 주로 파란색으로 신뢰감을 주고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초록색으로 희망적 메시지를 전달하는 것이 일반적입니다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5A1E27-F876-4D70-B88F-F77D4649E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11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8BE17-0997-97C3-6EA6-AB55C6C0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B1DC97-36DE-3548-D684-ED5273018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62A6163-B1F6-DC02-18A9-CF63BB02E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효과적인 시각화 기법 중 하나는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'Before &amp; After'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대비시키는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 재생 프로젝트를 예로 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왼쪽에는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회색톤의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황폐한 거리 사진과 함께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빈 상가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유동인구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우범지역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텍스트를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오른쪽에는 컬러풀하고 활기찬 거리 사진과 함께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입주율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95%,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유동인구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문화거리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텍스트를 배치하는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시각적 대비는 정책의 효과를 극적으로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BA31A0-E4B8-13F2-C932-536EFCE67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43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B40D8-19E4-7E5D-3B11-3F4B9AC88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D27DE4-6A36-853C-921C-6057BB6D7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46BFE1-CC3E-2A48-F7E8-C874943BE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인포그래픽을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만들 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정보를 스토리 흐름에 따라 배치해야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사람들의 관심을 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(Hook)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충격적인 통계나 질문이 될 수 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그다음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문제를 명확히 제시하고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해결책을 소개합니다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그것이 어떻게 작동하는지 설명하고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기대되는 효과를 보여준 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행동을 유도하는 메시지로 마무리합니다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흐름은 자연스럽게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독자를 설득 과정으로 이끌어갑니다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추상적인 개념을 전달할 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메타포가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매우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정책의 확산을 표현할 때는 물결이나 파동 이미지를 사용하고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성장을 나타낼 때는 나무나 계단을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협력을 표현할 때는 퍼즐 조각이나 다리를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보호를 나타낼 때는 우산이나 방패를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 사례로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 우산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프로젝트를 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우산은 정부의 보호막을 상징하고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비는 시민들이 마주하는 각종 사회적 위험을 나타내며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우산 아래 있는 사람들은 보호받는 시민을 표현합니다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메타포를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사용하면 복잡한 정책 개념도 직관적으로 이해됩니다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아이콘과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픽토그램도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효과적인 시각 언어입니다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이미 보편적으로 인식되는 아이콘들을 활용하면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언어 장벽 없이 메시지를 전달할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 모양 아이콘은 개인이나 집단을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말풍선은 소통을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상승 그래프는 성과를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시계는 시간적 요소를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동전 아이콘은 예산을 즉각적으로 인식시킵니다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367AE4-85DE-A60C-ECF7-798336649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96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F154-E121-265B-99FC-F85F7FB38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465681C-7580-DEA3-BF3C-E4D3F2F11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13AFD3-941D-9D3F-2CFF-1F3A3997C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 원칙들을 적용할 때 가장 중요한 것은 일관성입니다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문서나 프레젠테이션 내에서 동일한 시각 언어를 유지해야 독자가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혼란스러워하지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 청중의 시각적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리터러시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수준을 고려해야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전문가 대상이라면 복잡한 차트도 가능하지만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 시민 대상이라면 최대한 단순하고 직관적으로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시각화는 단순한 장식이 아니라 정보 전달의 핵심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잘 디자인된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인포그래픽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하나가 수십 페이지의 보고서보다 더 효과적으로 정책을 설명할 수 있다는 점을 항상 기억하시기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C951B3-F412-5B3F-E8F3-1465CC02A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9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4AAD-B041-CF8A-DB24-5E4C1ED2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C7235F-A1A1-B623-9170-865A8A31E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00A60F-0D77-8F30-CCC5-16701EA0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기후행동 정상회의에서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그레타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툰베리가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행한 연설을 생각해보겠습니다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그녀는 복잡한 데이터를 나열하지 않았습니다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"How dare you"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직관적인 메시지로 세대 간 정의와 도덕적 책임을 전면에 내세웠습니다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짧은 연설은 전 세계 미디어의 헤드라인을 장식했고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기후 담론의 프레임을 바꿨습니다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0C4CA5-0BAB-3C77-4F5E-E0F4A6703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827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D487-523B-8561-3242-3CEC7397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A700D0-DDF5-DE10-FF25-481868629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CF2A51-6517-E5D0-291B-E7153A13D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여러분의 정책 아이디어를 실제로 발표하는 방법을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효과적인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피치덱은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보통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 내외로 구성되며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슬라이드는 전체 스토리의 한 장면처럼 연결되어야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DC7887-C245-05AF-571F-393B08F44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104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F7BA-216E-2190-3F6D-BB4F1D7BA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4C4DB6-B2A2-C385-0ED0-8C91DBF84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3908DD-88B8-4AC0-F16E-868AA4607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슬라이드는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낚시 바늘입니다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청중의 주의를 단번에 사로잡아야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자녀가 대학 졸업 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 백수라면 어떠시겠습니까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질문으로 시작하면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부모 세대 청중은 즉시 집중하게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충격적인 통계나 도발적인 질문으로 시작하되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과장해서는 안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슬라이드에서는 문제를 명확히 정의합니다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문제의 규모가 얼마나 큰지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영향을 받는지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문제를 방치했을 때 사회적 비용이 얼마인지를 구체적으로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추상적인 설명보다는 구체적인 수치와 사례를 활용하는 것이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슬라이드는 솔루션 제시입니다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핵심은 복잡한 정책을 한 문장으로 요약하는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작동 원리를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정도로 간단히 설명하고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접근법과 어떻게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차별화 포인트를 명확히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슬라이드에서는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지금인가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설명합니다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타이밍의 중요성을 강조하는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작년도 아니고 내년도 아닌 지금 이 정책이 필요한지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기회의 창이 열려 있는 이유는 무엇인지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늦으면 어떤 기회비용이 발생하는지를 설득력 있게 제시해야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번째 슬라이드는 실행 계획입니다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타임라인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마일스톤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단계별 책임 주체를 명확히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막연한 계획이 아니라 실행 가능한 로드맵임을 보여주는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여섯 번째 슬라이드에서는 팀과 파트너십을 소개합니다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정책을 실행할 핵심 역량이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파트너들과 협력할 것인지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거버넌스 구조는 어떻게 되는지를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신뢰성을 구축하는 중요한 슬라이드입니다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일곱 번째 슬라이드는 예산과 자원입니다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예산을 항목별로 분석하고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투자 대비 수익률을 제시하며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자원 조달 계획을 명확히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정책결정자들이 가장 관심 있어 하는 부분이므로 정확하고 현실적으로 작성해야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#8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여덟 번째 슬라이드는 기대 효과입니다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후의 단기 성과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후의 중기 성과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후의 장기 비전을 단계적으로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낙관적이지도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너무 보수적이지도 않은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균형잡힌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전망이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#9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아홉 번째 슬라이드에서는 리스크와 대응 전략을 다룹니다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중요한 위험 요소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가지를 정직하게 제시하고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각각에 대한 대응 전략과 플랜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준비했음을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오히려 신뢰도를 높이는 효과가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#10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 열 번째 슬라이드는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to Action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청중에게 구체적으로 무엇을 요청하는지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단계는 무엇인지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연락하면 되는지를 명확히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모호한 마무리는 아무런 행동도 이끌어내지 못합니다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788484-126F-97F6-F92D-F5DDAF801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447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4B2C-913B-1F9F-E91D-8D7C094D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5B5815-140D-E66F-EEB1-6CBA984AB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EE7BA2-CD0C-C7E6-391A-AC31A0D97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중요한 포인트입니다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정책이라도 누구에게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발표하느냐에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 완전히 다른 방식으로 접근해야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정책결정자를 대상으로 할 때는 그들의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관심사를 정확히 파악해야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그들은 정치적으로 실현 가능한지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 대비 효과가 충분한지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리스크는 관리 가능한지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여론이 어떻게 반응할지를 가장 궁금해합니다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투자수익률이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 만족도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시장님의 선거 공약과 완벽히 일치합니다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언어를 사용해야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분으로 핵심만 간결하게 전달하는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그들은 매우 바쁘니까요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365B77-6BD4-012E-0F7F-C4FB6A58C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493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71169-E016-5356-5B75-F9EE32BE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24CCA0F-5CC5-8B6E-9B3B-89A5BEDC6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B18E9F-795C-CCBE-80B6-597F1C395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실무자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공무원들을 대상으로 할 때는 접근이 달라집니다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그들은 실제로 이것을 실행할 수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 인력이 필요한지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자신들의 업무 부담이 늘어나는지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성과를 어떻게 측정할지를 걱정합니다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시스템과 완벽하게 호환됩니다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단계별 상세 매뉴얼을 제공하겠습니다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지자체에서 이미 검증된 모델입니다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메시지가 효과적입니다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15-20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정도 시간을 갖고 상세하게 설명할 필요가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F660FB-9E59-0D98-84B3-79955AA84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4636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8E87-8052-1BBF-8F6B-222F45D7A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9827B3-B39E-A707-1616-B84A2EFC7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F5355F5-16C2-5FA8-D0E2-DC8BA148A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 시민을 대상으로 할 때는 또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그들은 이 정책이 자신의 일상에 어떤 영향을 미치는지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참여할 수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 비용은 없는지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실제로 어떤 혜택을 받는지를 알고 싶어합니다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일상이 이렇게 편해집니다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커피 한 잔 값으로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분이면 신청 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구체적이고 생활밀착형 언어를 써야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SNS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용이라면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설명회라면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정도가 적당합니다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C1BA99-D3AA-C49B-6C4D-DDC147E1F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92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94A1B-7A18-888E-C4C0-9C79B94C3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6C58E4-DAD9-59AA-C74D-C649C7917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B34CD4-9408-5005-8F51-7286D2D63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설득의 핵심 기술들을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마케팅에서 오래 사용된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AIDA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모델을 정책 프레젠테이션에 적용할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Attention,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주의 끌기입니다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초가 전체 프레젠테이션의 성패를 결정합니다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충격적인 통계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도발적인 질문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강렬한 비주얼로 시작해야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스마트폰을 보던 청중이 고개를 들게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Interest,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관심 유지입니다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계속 들어야 하는지 이유를 제공해야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문제가 청중 개인과 어떻게 연결되는지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독특한 접근인지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예상 밖의 사실이 있는지를 보여주면서 관심을 유지시킵니다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Desire,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욕구 자극입니다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문제를 아는 것을 넘어서 해결을 원하게 만들어야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정책이 가져올 이익을 구체적으로 제시하고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함께 만들어갈 비전을 공유하며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곳의 성공 사례를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행동 유도입니다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프레젠테이션이 끝났을 때 청중이 무엇을 해야 하는지 명확해야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단계를 구체적으로 제시하고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첫걸음은 최대한 쉽게 만들며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 행동해야 하는 긴급성을 부여합니다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7683C4-D0A5-BA3D-FE66-CCBB09525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363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DCC04-0EAC-2A89-19B4-6C29FF0AE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FD20434-69D8-B735-F8C5-2D82874F5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5CD261-C0ED-ED56-0E69-0D5865D30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 의견에 대한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선제적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대응도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예산이 너무 많이 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비판이 예상된다면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이를 인정하고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초기 투자는 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내에 사회적 비용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억을 절감할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오히려 하지 않을 때의 비용이 더 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대응하는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정책과 뭐가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질문에는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가지가 명확히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라며 구체적인 차별점을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실패하면 어떻게 하나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우려에는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 파일럿으로 먼저 검증하고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단계마다 중단할 수 있는 출구 전략이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43340F-27D2-516A-91A1-218B7C598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033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037F1-FE46-5F9E-5D87-C8C3488B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D5363C-6B52-B6A3-AD6F-E095C2A5B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DF04828-166F-7443-16F4-C14FD0BE9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증거의 위계를 이해해야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 의견보다는 전문가 의견이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전문가 의견보다는 사례 연구가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사례 연구보다는 통계 데이터가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통계보다는 과학적 연구가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가장 강력한 것은 여러 연구를 종합한 메타 분석입니다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가능한 한 높은 수준의 증거를 활용해야 설득력이 높아집니다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06AD30-8E20-0088-AF51-1FE31A63F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7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AD8B-B092-0210-F310-51E8EA386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AC285DF-6D89-3BAD-7420-6089B7DF9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C31426-D359-9BAA-415E-ABA8B50C6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프레젠테이션 기술들은 단순한 발표 테크닉이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정책 아이디어가 실제로 채택되고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실행되느냐를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결정짓는 중요한 역량입니다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좋은 아이디어도 제대로 전달하지 못하면 죽은 아이디어가 되고 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반대로 평범한 아이디어도 탁월한 프레젠테이션으로 생명력을 얻을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32D13C-566F-C176-483C-B8A87EEDE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283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우리는 정책을 효과적으로 전달하는 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다시 말해 정책을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팔 수 있는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상품으로 만드는 커뮤니케이션 전략을 학습했습니다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가지 핵심 원칙을 정리하면서 마무리하겠습니다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"Simple but not Simplistic" 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단순하되 단순화하지 말라는 원칙입니다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정책의 복잡성을 인정하고 존중하면서도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그것을 명확하고 이해 가능한 방식으로 전달해야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현실을 지나치게 단순화하면 신뢰를 잃지만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그대로 전달하면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이해받지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못합니다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균형점을 찾는 것이 핵심입니다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"Show, Don't Just Tell" 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말로만 설명하지 말고 보여주라는 원칙입니다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추상적인 정책 개념을 구체적인 이미지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 시각화를 통해 전달할 때 비로소 청중의 마음에 닿습니다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 마디 설명보다 한 장의 잘 만든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인포그래픽이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더 강력할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"Connect, Don't Just Communicate" 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단순히 정보를 전달하는 것이 아니라 감정적 연결을 만들어야 한다는 원칙입니다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정책은 결국 사람을 위한 것이고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사람은 이성보다 감정으로 움직입니다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데이터와 논리도 중요하지만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공감과 연결이 없으면 행동 변화를 이끌어낼 수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오늘 우리가 탐구할 핵심 질문으로 이어집니다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공공정책 아이디어를 정책 결정자와 대중에게 명확하고 설득력 있게 전달하기 위한 효과적인 커뮤니케이션 전략은 무엇인가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연구와 실천 경험을 종합하면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효과적인 정책 커뮤니케이션은 세 가지 핵심 요소로 구성됩니다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782A9-7AF7-8D2C-2751-C15003726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EDE605-F257-91FF-F38E-DC6F6C7E7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E18AD92-1116-A46B-E0A5-BCDEE0CE4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한 가지 중요한 점을 짚고 넘어가야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큰 힘에는 큰 책임이 따른다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많이들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스파이더맨의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명대사로 알고 있지만 사실 이 말의 원조는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세기 프랑스 철학자 볼테르입니다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오늘 배운 설득의 기술은 분명 강력한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우리는 상품을 파는 마케터가 아니라 공공의 이익을 추구하는 정책 디자이너라는 점을 항상 명심해야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따라서 몇 가지 윤리적 원칙을 지켜야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효과를 과장하지 않아야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약자의 측면에서도 생각할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실현할 수 없는 약속을 해서는 안됩니다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 의견도 정당한 관점으로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존중해야합니다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훌륭한 커뮤니케이션 능력은 정책의 수용성을 높이는 도구이지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시민을 조작하는 수단이 되어서는 안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진정성 있는 소통만이 지속가능한 신뢰를 구축할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C01692-65B7-77AC-383C-42C7D8751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9593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8441-FAE1-343C-CAAA-C3461851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77FD684-608F-E111-46CB-740F489B1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0B7A91-538B-9460-F0E6-BC6AD7C86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차시에서는 커뮤니케이션을 넘어서 실제 실행 전략을 다룹니다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아무리 잘 전달된 정책도 실행되지 않으면 의미가 없으니까요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구체적으로 다룰 내용은 다음과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이해관계자들을 어떻게 관리하고 조율할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자원을 어떻게 확보하고 효율적으로 배분할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정치적 변화나 담당자 교체에도 흔들리지 않는 지속가능한 정책을 어떻게 만들 것인가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실무적이고 전략적인 내용들을 학습하게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F35AC9-B0D7-DBDE-A471-96CB8A52E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1521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CAD83-3ECF-0171-D5DC-44B700821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22CDFFF-F594-B2D3-528E-C7ADEA205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3AC01D-92FE-DF74-FEAC-B081C2EDE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마무리하기 전에 실전에서 즉시 활용할 수 있는 팁을 하나 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문장에 모든 것을 걸어라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신문 기사의 리드 문단처럼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정책 설명도 첫 문장에 핵심을 모두 담아야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바쁜 정책결정자는 첫 문장만 듣고 관심 여부를 결정할 수도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기회는 없을 수도 있다는 각오로 첫 문장을 작성하십시오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과제를 하나 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지금까지 개발한 정책 아이디어를 단 한 문장으로 표현해보십시오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한 문장 안에 무엇을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누구를 위해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하는지가 모두 담겨야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쉽지 않을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 연습을 통해 정책의 핵심을 명확히 이해하고 전달하는 능력을 기를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커뮤니케이션은 결국 다리를 놓는 일입니다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머릿속에 있는 아이디어와 그것을 필요로 하는 세상을 연결하는 다리 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다리가 튼튼하고 아름답게 지어질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많은 사람들이 건너와 함께 더 나은 세상을 만들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237D12-06A0-6E33-C3ED-20AD44BBF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9960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다음에서는 이 다리를 실제로 건설하는 구체적인 방법을 배우겠습니다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수고하셨습니다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중요한 과학적 사실부터 말씀드리면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뇌는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스토리를 기억하도록 진화했습니다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신경과학 연구에 따르면 이야기 형태로 전달된 정보는 단순한 사실 나열보다 더 잘 기억된다고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통계 수치는 잊어버려도 감동적인 이야기는 오래 기억하는 이유가 바로 여기에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A629-F8C6-FFCD-48A4-D571B262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B31C3C-22CA-0337-609C-7F2713C4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B94520-0F71-AEE7-EEE0-98055674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정책을 어떻게 이야기로 만들 수 있을까요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효과적인 방법은 아리스토텔레스가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제시한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 구조를 활용하는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막에서는 문제와 갈등을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실업 정책을 예로 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 도시의 청년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 중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명이 일자리를 찾지 못하고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통계로 시작할 수도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효과적인 방법이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김민수 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졸업한 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년이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그는 매일 아침 도서관에 출근하듯 가서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시간씩 공부합니다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지금까지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곳이 넘는 기업에 지원했지만 모두 서류 전형에서 탈락했습니다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인물과 상황을 제시하면 정책의 필요성이 즉각적으로 전달됩니다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4FAC65-AD59-85F2-BB7D-77A026C5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1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1F97-C44F-EB3A-0797-799998220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2137F8-5EFB-D31C-2F7B-DE35DC444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8BA30C-398C-5B65-8B8C-A09AE67B7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막에서는 해결 과정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정책 개입을 보여줍니다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민수 씨는 시에서 운영하는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일경험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프로그램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참여하게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개월간 관심 있던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스타트업에서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인턴으로 일하며 실무를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 입장에서는 인건비 부담 없이 잠재적 인재를 평가할 기회를 얻었고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민수 씨는 드디어 이력서에 쓸 수 있는 실무 경험을 쌓게 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22CD3F-DB21-8E77-40FD-EB39C1D3D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34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C71FF-4741-1BC7-1D94-EFEB0E21F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E4E1F7-C284-92E6-7169-1A492482B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A81E1E-0DBA-B943-6A3B-CAF6B0BA1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막에서는 변화와 새로운 미래를 제시합니다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인턴십이 끝난 후 민수 씨는 그 회사에 정규직으로 채용되었습니다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프로그램 참여자의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 내에 취업에 성공했습니다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우리는 이 프로그램을 전국으로 확대하려고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개인의 성공 스토리를 통해 정책의 효과와 확산 가능성을 자연스럽게 전달할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4090A3-08CB-552F-3508-A3E4EF6C3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0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816BC-EAD2-6BEE-14E4-471070308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BB95850-5173-092C-3EC1-5532B11B1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0E0A435-D8AB-6F94-9605-BACCF6DAF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다른 강력한 서사 구조는 조셉 캠벨의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영웅의 여정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구조는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(Departure),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(Initiation),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귀환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(Return)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세 단계로 나누어집니다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핵심은 정책 수혜자를 수동적 대상이 아닌 능동적 주체로 그리는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평범한 시민이 정책을 통해 어떻게 성장하고 변화하는지를 보여주는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평범한 주부였던 박영희 씨가 마을공동체 사업에 참여하면서 지역 리더로 성장했습니다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한 문장 안에도 일상의 출발점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성장이라는 여정이 담겨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B0D44B-E105-DE1A-392C-E89075379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7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30A987D-965C-7B38-0A31-44FA0E2BAB3B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87BC059-8297-7B75-FC88-17413EB6D4B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05FA134A-C782-6649-1B4D-ACA840785BEB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5C950547-E6D3-C418-FC80-9EEE9EFBDBAF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9BC8A15-FD9A-DD2A-124A-3F252CD389C1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6EEE481E-3EF9-C160-999D-7996B98871D6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3B05066-4494-1CB6-B55D-0F161CA67859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DEE44DA-A310-1FD3-8D5E-D63ED4D9E160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8BFF4850-39D5-7AD9-D263-829FEF011411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8C1C029B-99A0-9ACF-C71A-3AE3FA326C44}"/>
              </a:ext>
            </a:extLst>
          </p:cNvPr>
          <p:cNvGrpSpPr/>
          <p:nvPr userDrawn="1"/>
        </p:nvGrpSpPr>
        <p:grpSpPr>
          <a:xfrm>
            <a:off x="635560" y="291960"/>
            <a:ext cx="3989879" cy="413683"/>
            <a:chOff x="635560" y="291960"/>
            <a:chExt cx="3989879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4866095-39EF-5858-E1E3-99CF5EFA7CD3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49E64CC6-C48A-5211-DDB5-5CA6B51CCA6F}"/>
                </a:ext>
              </a:extLst>
            </p:cNvPr>
            <p:cNvSpPr/>
            <p:nvPr/>
          </p:nvSpPr>
          <p:spPr>
            <a:xfrm>
              <a:off x="635560" y="291960"/>
              <a:ext cx="3989879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(2)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성과 지표 개발 및 정책 효과 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3962402" y="291961"/>
            <a:ext cx="4267198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테스트 및 평가</a:t>
            </a:r>
            <a:r>
              <a:rPr lang="en-US" altLang="ko-KR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(2) - 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성과 지표 개발 및 정책 효과 분석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52090" y="3920649"/>
                <a:ext cx="93006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14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6221575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테스트 및 평가</a:t>
              </a:r>
              <a:r>
                <a:rPr lang="en-US" altLang="ko-KR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(2) - 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성과 지표 개발 및 정책 효과 분석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93DAF-0A4B-2544-AD28-D1E7CAD56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3F2B296-3D01-A195-085C-59447AAD15A6}"/>
              </a:ext>
            </a:extLst>
          </p:cNvPr>
          <p:cNvSpPr txBox="1"/>
          <p:nvPr/>
        </p:nvSpPr>
        <p:spPr>
          <a:xfrm>
            <a:off x="778495" y="673792"/>
            <a:ext cx="1943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F71655-5909-831B-5CCE-874D09CE10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D7DA07-4FCD-1847-E800-2A4ED92F8790}"/>
              </a:ext>
            </a:extLst>
          </p:cNvPr>
          <p:cNvSpPr txBox="1"/>
          <p:nvPr/>
        </p:nvSpPr>
        <p:spPr>
          <a:xfrm>
            <a:off x="1134095" y="1593928"/>
            <a:ext cx="29238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조셉 캠벨의 영웅의 여정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503B6E3-935D-04D9-97EF-4783D5F9EEBD}"/>
              </a:ext>
            </a:extLst>
          </p:cNvPr>
          <p:cNvGrpSpPr/>
          <p:nvPr/>
        </p:nvGrpSpPr>
        <p:grpSpPr>
          <a:xfrm>
            <a:off x="1049349" y="2225452"/>
            <a:ext cx="2889603" cy="1369803"/>
            <a:chOff x="1049349" y="2225452"/>
            <a:chExt cx="2889603" cy="1369803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1E78CE14-8914-7226-B348-0F4D6E7CBA49}"/>
                </a:ext>
              </a:extLst>
            </p:cNvPr>
            <p:cNvSpPr/>
            <p:nvPr/>
          </p:nvSpPr>
          <p:spPr>
            <a:xfrm>
              <a:off x="1328119" y="2225452"/>
              <a:ext cx="2332062" cy="13698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3B0D5F-6453-31AC-FF9E-BC95C5E7D24E}"/>
                </a:ext>
              </a:extLst>
            </p:cNvPr>
            <p:cNvSpPr txBox="1"/>
            <p:nvPr/>
          </p:nvSpPr>
          <p:spPr>
            <a:xfrm>
              <a:off x="1049349" y="2897388"/>
              <a:ext cx="2889603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schemeClr val="bg1">
                      <a:lumMod val="50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Departure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FD22F0-B2BA-4048-20BD-E911D067075C}"/>
                </a:ext>
              </a:extLst>
            </p:cNvPr>
            <p:cNvSpPr txBox="1"/>
            <p:nvPr/>
          </p:nvSpPr>
          <p:spPr>
            <a:xfrm>
              <a:off x="1328121" y="2315819"/>
              <a:ext cx="233205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출발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9E700F0-B8AC-B280-0F1B-C181149FC839}"/>
              </a:ext>
            </a:extLst>
          </p:cNvPr>
          <p:cNvGrpSpPr/>
          <p:nvPr/>
        </p:nvGrpSpPr>
        <p:grpSpPr>
          <a:xfrm>
            <a:off x="3660180" y="2225452"/>
            <a:ext cx="3038492" cy="1369803"/>
            <a:chOff x="3660180" y="2225452"/>
            <a:chExt cx="3038492" cy="1369803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707830C4-05ED-B289-3A80-B168190BB5CD}"/>
                </a:ext>
              </a:extLst>
            </p:cNvPr>
            <p:cNvSpPr/>
            <p:nvPr/>
          </p:nvSpPr>
          <p:spPr>
            <a:xfrm>
              <a:off x="4064725" y="2225452"/>
              <a:ext cx="2332062" cy="13698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6FCC74-2469-EA69-AD0E-AC64C3E18099}"/>
                </a:ext>
              </a:extLst>
            </p:cNvPr>
            <p:cNvSpPr txBox="1"/>
            <p:nvPr/>
          </p:nvSpPr>
          <p:spPr>
            <a:xfrm>
              <a:off x="3873604" y="2878181"/>
              <a:ext cx="2714302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schemeClr val="bg1">
                      <a:lumMod val="50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Initiation</a:t>
              </a:r>
              <a:endParaRPr lang="ko-KR" altLang="en-US" sz="1900" spc="-70" dirty="0">
                <a:solidFill>
                  <a:schemeClr val="bg1">
                    <a:lumMod val="50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E6B4DB-2A0F-35FF-6B09-431FC0AA0C8C}"/>
                </a:ext>
              </a:extLst>
            </p:cNvPr>
            <p:cNvSpPr txBox="1"/>
            <p:nvPr/>
          </p:nvSpPr>
          <p:spPr>
            <a:xfrm>
              <a:off x="3762841" y="2313238"/>
              <a:ext cx="2935831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입문</a:t>
              </a:r>
            </a:p>
          </p:txBody>
        </p:sp>
        <p:sp>
          <p:nvSpPr>
            <p:cNvPr id="16" name="화살표: 오른쪽 15">
              <a:extLst>
                <a:ext uri="{FF2B5EF4-FFF2-40B4-BE49-F238E27FC236}">
                  <a16:creationId xmlns:a16="http://schemas.microsoft.com/office/drawing/2014/main" id="{7F674DA6-2D1D-1A49-4018-7773E636C2D0}"/>
                </a:ext>
              </a:extLst>
            </p:cNvPr>
            <p:cNvSpPr/>
            <p:nvPr/>
          </p:nvSpPr>
          <p:spPr>
            <a:xfrm>
              <a:off x="3660180" y="2692990"/>
              <a:ext cx="381432" cy="283874"/>
            </a:xfrm>
            <a:prstGeom prst="right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BC61F5E-017E-453B-23B9-F093E5389B80}"/>
              </a:ext>
            </a:extLst>
          </p:cNvPr>
          <p:cNvGrpSpPr/>
          <p:nvPr/>
        </p:nvGrpSpPr>
        <p:grpSpPr>
          <a:xfrm>
            <a:off x="6389685" y="2225452"/>
            <a:ext cx="3022478" cy="1369803"/>
            <a:chOff x="6389685" y="2225452"/>
            <a:chExt cx="3022478" cy="1369803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2EB29245-8871-C365-B6FD-627DFDEB6AD1}"/>
                </a:ext>
              </a:extLst>
            </p:cNvPr>
            <p:cNvSpPr/>
            <p:nvPr/>
          </p:nvSpPr>
          <p:spPr>
            <a:xfrm>
              <a:off x="6801330" y="2225452"/>
              <a:ext cx="2332062" cy="13698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813D51-029E-79AB-BA61-100FEE1B3EF0}"/>
                </a:ext>
              </a:extLst>
            </p:cNvPr>
            <p:cNvSpPr txBox="1"/>
            <p:nvPr/>
          </p:nvSpPr>
          <p:spPr>
            <a:xfrm>
              <a:off x="6522560" y="2897388"/>
              <a:ext cx="2889603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schemeClr val="bg1">
                      <a:lumMod val="50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Return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336ACE-8AB6-0FF3-5DEC-E1319D79D44E}"/>
                </a:ext>
              </a:extLst>
            </p:cNvPr>
            <p:cNvSpPr txBox="1"/>
            <p:nvPr/>
          </p:nvSpPr>
          <p:spPr>
            <a:xfrm>
              <a:off x="6801332" y="2315819"/>
              <a:ext cx="233205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귀환</a:t>
              </a:r>
            </a:p>
          </p:txBody>
        </p:sp>
        <p:sp>
          <p:nvSpPr>
            <p:cNvPr id="17" name="화살표: 오른쪽 16">
              <a:extLst>
                <a:ext uri="{FF2B5EF4-FFF2-40B4-BE49-F238E27FC236}">
                  <a16:creationId xmlns:a16="http://schemas.microsoft.com/office/drawing/2014/main" id="{540D9974-6F9D-162F-8E69-BC1C9AF6C046}"/>
                </a:ext>
              </a:extLst>
            </p:cNvPr>
            <p:cNvSpPr/>
            <p:nvPr/>
          </p:nvSpPr>
          <p:spPr>
            <a:xfrm>
              <a:off x="6389685" y="2692990"/>
              <a:ext cx="381432" cy="283874"/>
            </a:xfrm>
            <a:prstGeom prst="right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F2D103A-5F17-0EC8-EC5E-D382D2154132}"/>
              </a:ext>
            </a:extLst>
          </p:cNvPr>
          <p:cNvSpPr txBox="1"/>
          <p:nvPr/>
        </p:nvSpPr>
        <p:spPr>
          <a:xfrm>
            <a:off x="1328119" y="3887989"/>
            <a:ext cx="775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 수혜자를 능동적 주체로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8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C54206B-D4E8-A070-083F-8A531E696C2A}"/>
              </a:ext>
            </a:extLst>
          </p:cNvPr>
          <p:cNvGrpSpPr/>
          <p:nvPr/>
        </p:nvGrpSpPr>
        <p:grpSpPr>
          <a:xfrm>
            <a:off x="2701194" y="4418299"/>
            <a:ext cx="5370331" cy="1518374"/>
            <a:chOff x="3150048" y="3735964"/>
            <a:chExt cx="5370331" cy="1518374"/>
          </a:xfrm>
        </p:grpSpPr>
        <p:sp>
          <p:nvSpPr>
            <p:cNvPr id="25" name="사각형: 잘린 한쪽 모서리 24">
              <a:extLst>
                <a:ext uri="{FF2B5EF4-FFF2-40B4-BE49-F238E27FC236}">
                  <a16:creationId xmlns:a16="http://schemas.microsoft.com/office/drawing/2014/main" id="{155B83C7-92C0-A135-9A3C-664DAB3EB4DD}"/>
                </a:ext>
              </a:extLst>
            </p:cNvPr>
            <p:cNvSpPr/>
            <p:nvPr/>
          </p:nvSpPr>
          <p:spPr>
            <a:xfrm flipV="1">
              <a:off x="3150048" y="3905250"/>
              <a:ext cx="5370331" cy="1349088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A3D57A-BD15-28E3-5FBD-F44FB4052371}"/>
                </a:ext>
              </a:extLst>
            </p:cNvPr>
            <p:cNvSpPr txBox="1"/>
            <p:nvPr/>
          </p:nvSpPr>
          <p:spPr>
            <a:xfrm>
              <a:off x="3262673" y="4168402"/>
              <a:ext cx="5042960" cy="88049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4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평범한 주부였던 박영희 씨가 마을공동체 사업에 참여하면서 지역 리더로 성장했습니다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E82BDD-5926-CA0C-B167-DB3DD0121202}"/>
                </a:ext>
              </a:extLst>
            </p:cNvPr>
            <p:cNvSpPr txBox="1"/>
            <p:nvPr/>
          </p:nvSpPr>
          <p:spPr>
            <a:xfrm>
              <a:off x="3158581" y="3735964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3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2457506" y="2529890"/>
            <a:ext cx="72769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감정과 데이터의 결합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2949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감정과 데이터의 결합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11791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페르소나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265B89F-B818-9D47-C5CE-FC37B1B87FD7}"/>
              </a:ext>
            </a:extLst>
          </p:cNvPr>
          <p:cNvGrpSpPr/>
          <p:nvPr/>
        </p:nvGrpSpPr>
        <p:grpSpPr>
          <a:xfrm>
            <a:off x="2474233" y="2214001"/>
            <a:ext cx="4781750" cy="1079401"/>
            <a:chOff x="2580597" y="2553437"/>
            <a:chExt cx="4781750" cy="10794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8653B5-0148-D29F-A9BE-2CD84B1477BC}"/>
                </a:ext>
              </a:extLst>
            </p:cNvPr>
            <p:cNvSpPr txBox="1"/>
            <p:nvPr/>
          </p:nvSpPr>
          <p:spPr>
            <a:xfrm>
              <a:off x="2580597" y="3169378"/>
              <a:ext cx="478175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정확하지만 감정적 영향력이 부족한 정보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E89C53-AFA0-5C18-CFE9-D6D0F831E3AE}"/>
                </a:ext>
              </a:extLst>
            </p:cNvPr>
            <p:cNvSpPr txBox="1"/>
            <p:nvPr/>
          </p:nvSpPr>
          <p:spPr>
            <a:xfrm>
              <a:off x="3486441" y="2553437"/>
              <a:ext cx="3075201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노인 </a:t>
              </a:r>
              <a:r>
                <a:rPr lang="ko-KR" altLang="en-US" sz="30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빈곤율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 </a:t>
              </a: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43.8%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BF8AF35-1A72-57F2-8800-1D478AC9388D}"/>
              </a:ext>
            </a:extLst>
          </p:cNvPr>
          <p:cNvGrpSpPr/>
          <p:nvPr/>
        </p:nvGrpSpPr>
        <p:grpSpPr>
          <a:xfrm>
            <a:off x="1621831" y="3429000"/>
            <a:ext cx="6486555" cy="1357599"/>
            <a:chOff x="1621831" y="4904509"/>
            <a:chExt cx="6486555" cy="1357599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B8C60D40-F4E7-49EA-C023-9FABA9A38A4A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지하철에서 마주치는 어르신 두 분 중 한 분은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오늘 저녁 끼니를 걱정하고 계십니다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1" name="화살표: 아래쪽 10">
              <a:extLst>
                <a:ext uri="{FF2B5EF4-FFF2-40B4-BE49-F238E27FC236}">
                  <a16:creationId xmlns:a16="http://schemas.microsoft.com/office/drawing/2014/main" id="{44C85045-BC63-0B3E-6F9D-411CDD8B0E16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7E71-575C-E505-86ED-C1966942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D4271A0-03E6-C7AC-5C31-5AE6626BFD3F}"/>
              </a:ext>
            </a:extLst>
          </p:cNvPr>
          <p:cNvSpPr txBox="1"/>
          <p:nvPr/>
        </p:nvSpPr>
        <p:spPr>
          <a:xfrm>
            <a:off x="778495" y="673792"/>
            <a:ext cx="2949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감정과 데이터의 결합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BEF5CAB-8885-0485-42A0-103F26655F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57727-CEE8-88DD-0A5E-4EAC0FE5D335}"/>
              </a:ext>
            </a:extLst>
          </p:cNvPr>
          <p:cNvSpPr txBox="1"/>
          <p:nvPr/>
        </p:nvSpPr>
        <p:spPr>
          <a:xfrm>
            <a:off x="1134095" y="1593928"/>
            <a:ext cx="11791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페르소나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B787B-416E-13B2-279C-7DF4EE9A79D8}"/>
              </a:ext>
            </a:extLst>
          </p:cNvPr>
          <p:cNvSpPr txBox="1"/>
          <p:nvPr/>
        </p:nvSpPr>
        <p:spPr>
          <a:xfrm rot="21293598" flipH="1">
            <a:off x="796219" y="2182253"/>
            <a:ext cx="38800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규모 전달 시에도 적용 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08BFCB8-671C-B3BB-9019-C4232BED708A}"/>
              </a:ext>
            </a:extLst>
          </p:cNvPr>
          <p:cNvGrpSpPr/>
          <p:nvPr/>
        </p:nvGrpSpPr>
        <p:grpSpPr>
          <a:xfrm>
            <a:off x="2305424" y="2802163"/>
            <a:ext cx="5224508" cy="1079401"/>
            <a:chOff x="2411788" y="2553437"/>
            <a:chExt cx="5224508" cy="107940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A4F824-D4E8-4C09-AAE9-34565ED859E7}"/>
                </a:ext>
              </a:extLst>
            </p:cNvPr>
            <p:cNvSpPr txBox="1"/>
            <p:nvPr/>
          </p:nvSpPr>
          <p:spPr>
            <a:xfrm>
              <a:off x="2580597" y="3169378"/>
              <a:ext cx="478175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정확하지만 감정적 영향력이 부족한 정보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D23730-296F-0F35-B176-A00BAB08A436}"/>
                </a:ext>
              </a:extLst>
            </p:cNvPr>
            <p:cNvSpPr txBox="1"/>
            <p:nvPr/>
          </p:nvSpPr>
          <p:spPr>
            <a:xfrm>
              <a:off x="2411788" y="2553437"/>
              <a:ext cx="5224508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연간 음식물 쓰레기 </a:t>
              </a: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500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만 톤 발생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3FA4CCE-3D35-D0C6-835C-06850C92A125}"/>
              </a:ext>
            </a:extLst>
          </p:cNvPr>
          <p:cNvGrpSpPr/>
          <p:nvPr/>
        </p:nvGrpSpPr>
        <p:grpSpPr>
          <a:xfrm>
            <a:off x="1950890" y="4017162"/>
            <a:ext cx="5828438" cy="2341272"/>
            <a:chOff x="1950890" y="4904509"/>
            <a:chExt cx="5828438" cy="2341272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F447668A-B970-77A6-5155-5630F544FF3E}"/>
                </a:ext>
              </a:extLst>
            </p:cNvPr>
            <p:cNvSpPr/>
            <p:nvPr/>
          </p:nvSpPr>
          <p:spPr>
            <a:xfrm>
              <a:off x="1950890" y="5400883"/>
              <a:ext cx="5828438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우리가 버리는 음식물로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63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빌딩을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 채울 수 있습니다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0" name="화살표: 아래쪽 9">
              <a:extLst>
                <a:ext uri="{FF2B5EF4-FFF2-40B4-BE49-F238E27FC236}">
                  <a16:creationId xmlns:a16="http://schemas.microsoft.com/office/drawing/2014/main" id="{43BDC95B-7C3E-FA9C-BCD0-BBCFEEF3D856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CFC389A3-77C0-8CC7-62FF-6EF130D6903C}"/>
                </a:ext>
              </a:extLst>
            </p:cNvPr>
            <p:cNvSpPr/>
            <p:nvPr/>
          </p:nvSpPr>
          <p:spPr>
            <a:xfrm>
              <a:off x="1950890" y="6384556"/>
              <a:ext cx="5828438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매일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명이 먹을 수 있는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음식을 버리고 있습니다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5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F2F8D-6DF9-C7DA-0CD6-4EB308592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1A9D1F8-912C-1BB6-1CD9-3AD40BC08E5E}"/>
              </a:ext>
            </a:extLst>
          </p:cNvPr>
          <p:cNvSpPr txBox="1"/>
          <p:nvPr/>
        </p:nvSpPr>
        <p:spPr>
          <a:xfrm>
            <a:off x="778495" y="673792"/>
            <a:ext cx="2949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감정과 데이터의 결합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66BAD3-B1C3-E4AB-8AA6-5A324AA09A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96C106-A123-10ED-3456-D7AA10493C66}"/>
              </a:ext>
            </a:extLst>
          </p:cNvPr>
          <p:cNvSpPr txBox="1"/>
          <p:nvPr/>
        </p:nvSpPr>
        <p:spPr>
          <a:xfrm>
            <a:off x="1134095" y="1593928"/>
            <a:ext cx="11791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페르소나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B74B383-186A-DB2D-5338-9140ED4F3D8F}"/>
              </a:ext>
            </a:extLst>
          </p:cNvPr>
          <p:cNvGrpSpPr/>
          <p:nvPr/>
        </p:nvGrpSpPr>
        <p:grpSpPr>
          <a:xfrm>
            <a:off x="7391174" y="2370823"/>
            <a:ext cx="4849317" cy="469359"/>
            <a:chOff x="3965516" y="2790917"/>
            <a:chExt cx="4849317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F26953-9F27-5C8E-676C-D537913EFA6B}"/>
                </a:ext>
              </a:extLst>
            </p:cNvPr>
            <p:cNvSpPr txBox="1"/>
            <p:nvPr/>
          </p:nvSpPr>
          <p:spPr>
            <a:xfrm>
              <a:off x="4282223" y="2790917"/>
              <a:ext cx="453261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구체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F8E37E4-86B6-3B33-6554-CAC46FDFA2B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D79FB98A-D351-DD5B-0694-DCE8CC3EF91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A6A3EFCF-92CC-F518-0699-23DA8976AE6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8DB5FC0-68BD-F609-1F66-AB641E983541}"/>
              </a:ext>
            </a:extLst>
          </p:cNvPr>
          <p:cNvGrpSpPr/>
          <p:nvPr/>
        </p:nvGrpSpPr>
        <p:grpSpPr>
          <a:xfrm>
            <a:off x="7391174" y="2961979"/>
            <a:ext cx="4904735" cy="469359"/>
            <a:chOff x="3965516" y="2790917"/>
            <a:chExt cx="4904735" cy="469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B064A7-20B0-0873-87FF-68C25CD6263E}"/>
                </a:ext>
              </a:extLst>
            </p:cNvPr>
            <p:cNvSpPr txBox="1"/>
            <p:nvPr/>
          </p:nvSpPr>
          <p:spPr>
            <a:xfrm>
              <a:off x="4282222" y="2790917"/>
              <a:ext cx="45880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숫자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경험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FF37784-FB7B-C680-A6C5-F6DA7B943C1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8A8EEA77-ECEB-4098-0AA2-10DB7F173F8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EE329DDD-443A-65C4-EDFC-0CE473BCD7D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CEF364D-5822-3C90-FAAA-5BC9EDC74FD5}"/>
              </a:ext>
            </a:extLst>
          </p:cNvPr>
          <p:cNvGrpSpPr/>
          <p:nvPr/>
        </p:nvGrpSpPr>
        <p:grpSpPr>
          <a:xfrm>
            <a:off x="7391174" y="3575411"/>
            <a:ext cx="4773116" cy="469359"/>
            <a:chOff x="3965516" y="2790917"/>
            <a:chExt cx="4773116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3B8138-C641-EE4D-9A92-B17051175D68}"/>
                </a:ext>
              </a:extLst>
            </p:cNvPr>
            <p:cNvSpPr txBox="1"/>
            <p:nvPr/>
          </p:nvSpPr>
          <p:spPr>
            <a:xfrm>
              <a:off x="4282222" y="2790917"/>
              <a:ext cx="445641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이야기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8844AB5-4037-FA81-445A-9AC8FCC0A1D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9A501909-C6F1-58D2-9FBB-6A891D1F9D9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CB6184E-A3F3-0858-1154-958A7B6CE1F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A421110-ACC1-3956-7A5C-9422A7694EFC}"/>
              </a:ext>
            </a:extLst>
          </p:cNvPr>
          <p:cNvSpPr txBox="1"/>
          <p:nvPr/>
        </p:nvSpPr>
        <p:spPr>
          <a:xfrm rot="21293598" flipH="1">
            <a:off x="8282925" y="4063529"/>
            <a:ext cx="25459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페르소나 활용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11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82DA-92A8-1457-24F2-2EAC6DBD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1CFA104-C539-E511-300B-2CEE226D94C9}"/>
              </a:ext>
            </a:extLst>
          </p:cNvPr>
          <p:cNvSpPr txBox="1"/>
          <p:nvPr/>
        </p:nvSpPr>
        <p:spPr>
          <a:xfrm>
            <a:off x="778495" y="673792"/>
            <a:ext cx="2949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감정과 데이터의 결합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29483A-F648-743E-0E3E-F06CAEF1D8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AF987-600C-EFD5-CF27-7E4B46778580}"/>
              </a:ext>
            </a:extLst>
          </p:cNvPr>
          <p:cNvSpPr txBox="1"/>
          <p:nvPr/>
        </p:nvSpPr>
        <p:spPr>
          <a:xfrm>
            <a:off x="1134095" y="1593928"/>
            <a:ext cx="17607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페르소나 예시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CE952F0-9E27-9D32-755D-D5250DC6EB5C}"/>
              </a:ext>
            </a:extLst>
          </p:cNvPr>
          <p:cNvGrpSpPr/>
          <p:nvPr/>
        </p:nvGrpSpPr>
        <p:grpSpPr>
          <a:xfrm>
            <a:off x="1270246" y="2173978"/>
            <a:ext cx="7002563" cy="787278"/>
            <a:chOff x="1547337" y="4508469"/>
            <a:chExt cx="7002563" cy="78727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C7FDF1-EE58-5269-738C-36E95E4A5BDE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영수 할아버지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(72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)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0473E16-A70A-0E2C-E02B-5E1EEF7AEE8B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A37CDD4A-2EC0-1E48-05B1-34BD65EACEC8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6829434D-2583-0165-08ED-E99F77F46FE0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291D174-CC91-F623-960D-5CD66F9B5E56}"/>
              </a:ext>
            </a:extLst>
          </p:cNvPr>
          <p:cNvSpPr txBox="1"/>
          <p:nvPr/>
        </p:nvSpPr>
        <p:spPr>
          <a:xfrm>
            <a:off x="1913379" y="2965540"/>
            <a:ext cx="6151418" cy="2679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관악구의 작은 원룸에 홀로 거주</a:t>
            </a:r>
            <a:endParaRPr kumimoji="0" lang="en-US" altLang="ko-KR" sz="2000" b="0" i="0" u="none" strike="noStrike" kern="1200" cap="none" spc="-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기초연금 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30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만원이 유일한 정기 수입</a:t>
            </a:r>
          </a:p>
          <a:p>
            <a:pPr marL="176213" marR="0" lvl="0" indent="-176213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매일 새벽 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시 기상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폐지 수집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경쟁 때문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)</a:t>
            </a:r>
          </a:p>
          <a:p>
            <a:pPr marL="176213" marR="0" lvl="0" indent="-176213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4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시간 노동으로 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5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천원 수입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시간당 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1,250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원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)</a:t>
            </a:r>
          </a:p>
          <a:p>
            <a:pPr marL="176213" marR="0" lvl="0" indent="-176213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소망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: "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병원 갈 때 택시라도 타고 싶다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"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E6C9A7D-A1CD-BB5A-18E4-A3913B4995AF}"/>
              </a:ext>
            </a:extLst>
          </p:cNvPr>
          <p:cNvGrpSpPr/>
          <p:nvPr/>
        </p:nvGrpSpPr>
        <p:grpSpPr>
          <a:xfrm>
            <a:off x="6740236" y="3068638"/>
            <a:ext cx="2015837" cy="2576353"/>
            <a:chOff x="6740236" y="3068638"/>
            <a:chExt cx="2015837" cy="2576353"/>
          </a:xfrm>
        </p:grpSpPr>
        <p:sp>
          <p:nvSpPr>
            <p:cNvPr id="13" name="오른쪽 중괄호 12">
              <a:extLst>
                <a:ext uri="{FF2B5EF4-FFF2-40B4-BE49-F238E27FC236}">
                  <a16:creationId xmlns:a16="http://schemas.microsoft.com/office/drawing/2014/main" id="{58936606-4626-8AB6-A4CD-CB5A5038D936}"/>
                </a:ext>
              </a:extLst>
            </p:cNvPr>
            <p:cNvSpPr/>
            <p:nvPr/>
          </p:nvSpPr>
          <p:spPr>
            <a:xfrm>
              <a:off x="6740236" y="3068638"/>
              <a:ext cx="692728" cy="2576353"/>
            </a:xfrm>
            <a:prstGeom prst="rightBrace">
              <a:avLst>
                <a:gd name="adj1" fmla="val 99250"/>
                <a:gd name="adj2" fmla="val 50000"/>
              </a:avLst>
            </a:prstGeom>
            <a:ln>
              <a:solidFill>
                <a:srgbClr val="0720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572979-800D-64BF-E7DF-9F3AD58BED16}"/>
                </a:ext>
              </a:extLst>
            </p:cNvPr>
            <p:cNvSpPr txBox="1"/>
            <p:nvPr/>
          </p:nvSpPr>
          <p:spPr>
            <a:xfrm>
              <a:off x="7245927" y="3792575"/>
              <a:ext cx="1510146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정책의 필요성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전달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3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2BB7B-70D6-2DC5-2215-8D8DF0140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3B860E0-3EBD-0104-0949-D5817BCE029C}"/>
              </a:ext>
            </a:extLst>
          </p:cNvPr>
          <p:cNvSpPr txBox="1"/>
          <p:nvPr/>
        </p:nvSpPr>
        <p:spPr>
          <a:xfrm>
            <a:off x="778495" y="673792"/>
            <a:ext cx="2949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감정과 데이터의 결합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696096-5618-7F09-5F7E-F202D6B414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23F14-836E-C304-AFDB-7AE7F8ECC50F}"/>
              </a:ext>
            </a:extLst>
          </p:cNvPr>
          <p:cNvSpPr txBox="1"/>
          <p:nvPr/>
        </p:nvSpPr>
        <p:spPr>
          <a:xfrm>
            <a:off x="1134095" y="1593928"/>
            <a:ext cx="11935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주의사항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D5163-1E27-E8A4-8D9F-9D938333E3D8}"/>
              </a:ext>
            </a:extLst>
          </p:cNvPr>
          <p:cNvSpPr txBox="1"/>
          <p:nvPr/>
        </p:nvSpPr>
        <p:spPr>
          <a:xfrm flipH="1">
            <a:off x="2273418" y="5668470"/>
            <a:ext cx="744765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페르소나는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실제 데이터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와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연구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에 기반해야 함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9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3690696" y="2529890"/>
            <a:ext cx="48106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4435-361A-B107-A125-93CBE4BC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E8A3738-C07F-8514-87A7-94376D77A5B0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4CF0DB-7BC4-4B32-CECB-A9D732C5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70824-73A4-9E63-ECF7-FD2741383916}"/>
              </a:ext>
            </a:extLst>
          </p:cNvPr>
          <p:cNvSpPr txBox="1"/>
          <p:nvPr/>
        </p:nvSpPr>
        <p:spPr>
          <a:xfrm>
            <a:off x="1134095" y="1593928"/>
            <a:ext cx="2612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전략의 이해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4D7F473-2F97-09C9-2485-5D0853060756}"/>
              </a:ext>
            </a:extLst>
          </p:cNvPr>
          <p:cNvGrpSpPr/>
          <p:nvPr/>
        </p:nvGrpSpPr>
        <p:grpSpPr>
          <a:xfrm>
            <a:off x="7928245" y="2698905"/>
            <a:ext cx="3922084" cy="463460"/>
            <a:chOff x="3965516" y="2790917"/>
            <a:chExt cx="3922084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76B3DF-98ED-5E83-A377-7E3CC1A876DE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같은 정보를 다른 관점에서 제시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07C5BC0-0475-738B-8290-9ABDBAF01CF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570669D0-00D8-214E-2097-A5DACBBA999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528312BD-37DC-A455-8D04-7E30ECCBA18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0BEBDAE-701E-C88F-3800-62675DE5F354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0" name="사각형: 잘린 대각선 방향 모서리 9">
              <a:extLst>
                <a:ext uri="{FF2B5EF4-FFF2-40B4-BE49-F238E27FC236}">
                  <a16:creationId xmlns:a16="http://schemas.microsoft.com/office/drawing/2014/main" id="{DE4E4996-420B-FDCB-8B88-4D90D5C81E86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CC37FC9-5105-16CF-56F7-B6248B9D1919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807892-A118-733F-E4B6-FCE48C5A8F23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 err="1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프레이밍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206EE-CE02-D772-84DD-BA3AEE766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40AC089-CDE0-BC69-D304-01D7FA711712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0E17B0-F0EF-AE92-E882-4497A52F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B5DFA-6871-A012-E0FF-5E1CD9ED2A01}"/>
              </a:ext>
            </a:extLst>
          </p:cNvPr>
          <p:cNvSpPr txBox="1"/>
          <p:nvPr/>
        </p:nvSpPr>
        <p:spPr>
          <a:xfrm>
            <a:off x="1134095" y="1593928"/>
            <a:ext cx="31508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손실 프레임과 이득 프레임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840F211-BEE5-0A20-9277-CAC2E07E3C1B}"/>
              </a:ext>
            </a:extLst>
          </p:cNvPr>
          <p:cNvGrpSpPr/>
          <p:nvPr/>
        </p:nvGrpSpPr>
        <p:grpSpPr>
          <a:xfrm>
            <a:off x="961808" y="2309395"/>
            <a:ext cx="10213481" cy="2308380"/>
            <a:chOff x="961808" y="2309395"/>
            <a:chExt cx="10213481" cy="2308380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8A389B68-755D-3730-8EC6-AF8938E797D9}"/>
                </a:ext>
              </a:extLst>
            </p:cNvPr>
            <p:cNvSpPr/>
            <p:nvPr/>
          </p:nvSpPr>
          <p:spPr>
            <a:xfrm>
              <a:off x="961808" y="2309395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9B926DAA-2473-89BD-3D8B-56F5959AF509}"/>
                </a:ext>
              </a:extLst>
            </p:cNvPr>
            <p:cNvSpPr/>
            <p:nvPr/>
          </p:nvSpPr>
          <p:spPr>
            <a:xfrm>
              <a:off x="8866909" y="2309395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A5CC8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2B4D95-581A-1B0E-F7E8-2BAC02508A15}"/>
                </a:ext>
              </a:extLst>
            </p:cNvPr>
            <p:cNvSpPr txBox="1"/>
            <p:nvPr/>
          </p:nvSpPr>
          <p:spPr>
            <a:xfrm>
              <a:off x="1404906" y="3549875"/>
              <a:ext cx="1422184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Loss Frame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E7A674-1538-420B-248B-DA6875A7556F}"/>
                </a:ext>
              </a:extLst>
            </p:cNvPr>
            <p:cNvSpPr txBox="1"/>
            <p:nvPr/>
          </p:nvSpPr>
          <p:spPr>
            <a:xfrm>
              <a:off x="1227614" y="3052527"/>
              <a:ext cx="1776769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손실 프레임 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DBDA73-3143-FB2B-9BFE-452030F07B96}"/>
                </a:ext>
              </a:extLst>
            </p:cNvPr>
            <p:cNvSpPr txBox="1"/>
            <p:nvPr/>
          </p:nvSpPr>
          <p:spPr>
            <a:xfrm>
              <a:off x="9316099" y="3549875"/>
              <a:ext cx="1410001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Gain Frame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8B93ED-58DF-2296-57F2-48E22209A1EC}"/>
                </a:ext>
              </a:extLst>
            </p:cNvPr>
            <p:cNvSpPr txBox="1"/>
            <p:nvPr/>
          </p:nvSpPr>
          <p:spPr>
            <a:xfrm>
              <a:off x="9132717" y="3052527"/>
              <a:ext cx="1776768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이득 프레임 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pic>
          <p:nvPicPr>
            <p:cNvPr id="11" name="그림 10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1A275CA-13F6-B27E-8EF9-98247F7E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344" r="-3436"/>
            <a:stretch>
              <a:fillRect/>
            </a:stretch>
          </p:blipFill>
          <p:spPr>
            <a:xfrm>
              <a:off x="9711453" y="2493385"/>
              <a:ext cx="614408" cy="520158"/>
            </a:xfrm>
            <a:prstGeom prst="rect">
              <a:avLst/>
            </a:prstGeom>
          </p:spPr>
        </p:pic>
        <p:pic>
          <p:nvPicPr>
            <p:cNvPr id="12" name="그림 1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E504937-B7F9-1F64-44F1-B8943401D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1876" y="2493385"/>
              <a:ext cx="614408" cy="52015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3228453-7C50-128E-D55C-F8FA165086E2}"/>
              </a:ext>
            </a:extLst>
          </p:cNvPr>
          <p:cNvSpPr txBox="1"/>
          <p:nvPr/>
        </p:nvSpPr>
        <p:spPr>
          <a:xfrm>
            <a:off x="709762" y="4745515"/>
            <a:ext cx="2812472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tabLst/>
              <a:defRPr/>
            </a:pP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금연하지 않으면 </a:t>
            </a:r>
            <a:b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수명이 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10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년 단축됩니다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9FE9F-E25E-278D-FB7A-7691700FF703}"/>
              </a:ext>
            </a:extLst>
          </p:cNvPr>
          <p:cNvSpPr txBox="1"/>
          <p:nvPr/>
        </p:nvSpPr>
        <p:spPr>
          <a:xfrm>
            <a:off x="8617527" y="4745515"/>
            <a:ext cx="2812472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SzTx/>
              <a:tabLst/>
              <a:defRPr/>
            </a:pP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금연하면 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10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년을 </a:t>
            </a:r>
            <a:b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더 살 수 있습니다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F72470-19C5-1DBE-76CC-211BC470E9DA}"/>
              </a:ext>
            </a:extLst>
          </p:cNvPr>
          <p:cNvSpPr txBox="1"/>
          <p:nvPr/>
        </p:nvSpPr>
        <p:spPr>
          <a:xfrm rot="21293598" flipH="1">
            <a:off x="1341796" y="4086233"/>
            <a:ext cx="25459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손실에 더 민감</a:t>
            </a:r>
          </a:p>
        </p:txBody>
      </p:sp>
    </p:spTree>
    <p:extLst>
      <p:ext uri="{BB962C8B-B14F-4D97-AF65-F5344CB8AC3E}">
        <p14:creationId xmlns:p14="http://schemas.microsoft.com/office/powerpoint/2010/main" val="10240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그림 3" descr="사람, 의류, 정장 차림, 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26521F-6342-9EA3-8F22-94BD3EC59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3"/>
          <a:stretch>
            <a:fillRect/>
          </a:stretch>
        </p:blipFill>
        <p:spPr>
          <a:xfrm>
            <a:off x="0" y="5136"/>
            <a:ext cx="12190873" cy="6852864"/>
          </a:xfrm>
          <a:prstGeom prst="rect">
            <a:avLst/>
          </a:prstGeom>
        </p:spPr>
      </p:pic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F91BC87C-B6AC-5DA5-ED56-394DA51CA58A}"/>
              </a:ext>
            </a:extLst>
          </p:cNvPr>
          <p:cNvSpPr/>
          <p:nvPr/>
        </p:nvSpPr>
        <p:spPr>
          <a:xfrm>
            <a:off x="-1" y="-1467854"/>
            <a:ext cx="12212273" cy="8325854"/>
          </a:xfrm>
          <a:prstGeom prst="rtTriangle">
            <a:avLst/>
          </a:prstGeom>
          <a:solidFill>
            <a:schemeClr val="bg1">
              <a:alpha val="6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12621-D725-B105-C22D-FFE0AED9519E}"/>
              </a:ext>
            </a:extLst>
          </p:cNvPr>
          <p:cNvSpPr txBox="1"/>
          <p:nvPr/>
        </p:nvSpPr>
        <p:spPr>
          <a:xfrm>
            <a:off x="363796" y="3484837"/>
            <a:ext cx="48595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40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엘리베이터 피치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F1764-09D6-73B1-B3CC-977040E0F7D5}"/>
              </a:ext>
            </a:extLst>
          </p:cNvPr>
          <p:cNvSpPr txBox="1"/>
          <p:nvPr/>
        </p:nvSpPr>
        <p:spPr>
          <a:xfrm>
            <a:off x="424811" y="4265646"/>
            <a:ext cx="6329280" cy="12636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lnSpc>
                <a:spcPct val="130000"/>
              </a:lnSpc>
              <a:buClr>
                <a:schemeClr val="tx1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엘리베이터에서 우연히 정책결정자를 만났을 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</a:t>
            </a:r>
          </a:p>
          <a:p>
            <a:pPr lvl="0" latinLnBrk="0">
              <a:lnSpc>
                <a:spcPct val="130000"/>
              </a:lnSpc>
              <a:buClr>
                <a:schemeClr val="tx1"/>
              </a:buClr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15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층까지 올라가는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약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분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시간 동안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latinLnBrk="0">
              <a:lnSpc>
                <a:spcPct val="130000"/>
              </a:lnSpc>
              <a:buClr>
                <a:schemeClr val="tx1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준비한 정책 아이디어를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효과적으로 전달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할 수 있을까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2BED08-0FA2-1DAA-41FA-871CBDD41C07}"/>
              </a:ext>
            </a:extLst>
          </p:cNvPr>
          <p:cNvSpPr txBox="1"/>
          <p:nvPr/>
        </p:nvSpPr>
        <p:spPr>
          <a:xfrm rot="21293598" flipH="1">
            <a:off x="4031983" y="5562940"/>
            <a:ext cx="466612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정책 커뮤니케이션의 핵심 역량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F71E5-08D7-F924-0EB0-047B9229C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E0D8043-0713-05DF-96CB-4EA040C790ED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60DCD9-808D-9B99-8A47-2D34C6F674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DD73E2-7B9C-C310-1AC2-9B1DD9BA06DC}"/>
              </a:ext>
            </a:extLst>
          </p:cNvPr>
          <p:cNvSpPr txBox="1"/>
          <p:nvPr/>
        </p:nvSpPr>
        <p:spPr>
          <a:xfrm>
            <a:off x="1134095" y="1593928"/>
            <a:ext cx="31508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손실 프레임과 이득 프레임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2468DA0-5E76-3752-F053-B3667FD19A82}"/>
              </a:ext>
            </a:extLst>
          </p:cNvPr>
          <p:cNvGrpSpPr/>
          <p:nvPr/>
        </p:nvGrpSpPr>
        <p:grpSpPr>
          <a:xfrm>
            <a:off x="1298695" y="2213678"/>
            <a:ext cx="6455642" cy="928093"/>
            <a:chOff x="1298695" y="2213678"/>
            <a:chExt cx="6455642" cy="928093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BF91140B-F0E8-9E1C-2AA4-007CB69DB798}"/>
                </a:ext>
              </a:extLst>
            </p:cNvPr>
            <p:cNvSpPr/>
            <p:nvPr/>
          </p:nvSpPr>
          <p:spPr>
            <a:xfrm>
              <a:off x="1298695" y="2213678"/>
              <a:ext cx="2884921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예방 행동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0" name="화살표: 오른쪽 9">
              <a:extLst>
                <a:ext uri="{FF2B5EF4-FFF2-40B4-BE49-F238E27FC236}">
                  <a16:creationId xmlns:a16="http://schemas.microsoft.com/office/drawing/2014/main" id="{BB287289-3A0A-4838-1061-B5B9889D481F}"/>
                </a:ext>
              </a:extLst>
            </p:cNvPr>
            <p:cNvSpPr/>
            <p:nvPr/>
          </p:nvSpPr>
          <p:spPr>
            <a:xfrm>
              <a:off x="4183616" y="2490687"/>
              <a:ext cx="685800" cy="374073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052CDE99-166B-F304-C84F-8DBAA9F842F3}"/>
                </a:ext>
              </a:extLst>
            </p:cNvPr>
            <p:cNvSpPr/>
            <p:nvPr/>
          </p:nvSpPr>
          <p:spPr>
            <a:xfrm>
              <a:off x="4869416" y="2213678"/>
              <a:ext cx="2884921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손실 프레임 효과적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C20892C-7C7F-94CC-0B28-9CDCA30B80B5}"/>
              </a:ext>
            </a:extLst>
          </p:cNvPr>
          <p:cNvGrpSpPr/>
          <p:nvPr/>
        </p:nvGrpSpPr>
        <p:grpSpPr>
          <a:xfrm>
            <a:off x="1298695" y="3418780"/>
            <a:ext cx="6455642" cy="928093"/>
            <a:chOff x="1298695" y="3418780"/>
            <a:chExt cx="6455642" cy="928093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1A0AE84E-13AB-7504-F19A-2FF4DB91D217}"/>
                </a:ext>
              </a:extLst>
            </p:cNvPr>
            <p:cNvSpPr/>
            <p:nvPr/>
          </p:nvSpPr>
          <p:spPr>
            <a:xfrm>
              <a:off x="1298695" y="3418780"/>
              <a:ext cx="2884921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증진 행동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3" name="화살표: 오른쪽 12">
              <a:extLst>
                <a:ext uri="{FF2B5EF4-FFF2-40B4-BE49-F238E27FC236}">
                  <a16:creationId xmlns:a16="http://schemas.microsoft.com/office/drawing/2014/main" id="{A103ED9B-0E89-FE62-F0CE-161E621E8FDA}"/>
                </a:ext>
              </a:extLst>
            </p:cNvPr>
            <p:cNvSpPr/>
            <p:nvPr/>
          </p:nvSpPr>
          <p:spPr>
            <a:xfrm>
              <a:off x="4183616" y="3695789"/>
              <a:ext cx="685800" cy="374073"/>
            </a:xfrm>
            <a:prstGeom prst="right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70E5DCE7-174B-7965-A22C-84CDFB336B85}"/>
                </a:ext>
              </a:extLst>
            </p:cNvPr>
            <p:cNvSpPr/>
            <p:nvPr/>
          </p:nvSpPr>
          <p:spPr>
            <a:xfrm>
              <a:off x="4869416" y="3418780"/>
              <a:ext cx="2884921" cy="92809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이득 프레임 효과적</a:t>
              </a:r>
              <a:endPara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2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A4EF5-3848-3984-9CB4-9157390FD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380B402-244A-1456-3A4B-765E0943C8B2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CCDA93-1EC9-3485-DC4F-D990866BE7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7E4AC1-8879-58FB-0F7E-8ACE87202601}"/>
              </a:ext>
            </a:extLst>
          </p:cNvPr>
          <p:cNvSpPr txBox="1"/>
          <p:nvPr/>
        </p:nvSpPr>
        <p:spPr>
          <a:xfrm>
            <a:off x="1134095" y="1593928"/>
            <a:ext cx="31652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문제 프레임과 기회 프레임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1689394-55A9-ACBD-C7AF-996D1BD9C32A}"/>
              </a:ext>
            </a:extLst>
          </p:cNvPr>
          <p:cNvGrpSpPr/>
          <p:nvPr/>
        </p:nvGrpSpPr>
        <p:grpSpPr>
          <a:xfrm>
            <a:off x="4376203" y="2438681"/>
            <a:ext cx="7171560" cy="1419810"/>
            <a:chOff x="4376203" y="2438681"/>
            <a:chExt cx="7171560" cy="16056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FFAC67-4BDF-0DBF-3F13-599DC1D7C32E}"/>
                </a:ext>
              </a:extLst>
            </p:cNvPr>
            <p:cNvSpPr txBox="1"/>
            <p:nvPr/>
          </p:nvSpPr>
          <p:spPr>
            <a:xfrm flipH="1">
              <a:off x="5927024" y="2723117"/>
              <a:ext cx="5620739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청년 실업 위기</a:t>
              </a:r>
              <a:endParaRPr lang="en-US" altLang="ko-KR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endParaRPr>
            </a:p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부정적이며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해결해야 할 골칫거리로 인식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328E7096-3888-F90C-BD6D-BD324DAB26D0}"/>
                </a:ext>
              </a:extLst>
            </p:cNvPr>
            <p:cNvGrpSpPr/>
            <p:nvPr/>
          </p:nvGrpSpPr>
          <p:grpSpPr>
            <a:xfrm>
              <a:off x="4376203" y="2438681"/>
              <a:ext cx="2243732" cy="1605694"/>
              <a:chOff x="3891852" y="2616200"/>
              <a:chExt cx="1878814" cy="1878814"/>
            </a:xfrm>
          </p:grpSpPr>
          <p:sp>
            <p:nvSpPr>
              <p:cNvPr id="18" name="사각형: 잘린 대각선 방향 모서리 17">
                <a:extLst>
                  <a:ext uri="{FF2B5EF4-FFF2-40B4-BE49-F238E27FC236}">
                    <a16:creationId xmlns:a16="http://schemas.microsoft.com/office/drawing/2014/main" id="{C9797CB5-69BC-0A5C-844B-21513D6E0D4C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B0F31EE1-36B1-D001-7942-D632D1C26BA0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A38AD6-DC78-3645-ADBB-D682B112CDFF}"/>
                  </a:ext>
                </a:extLst>
              </p:cNvPr>
              <p:cNvSpPr txBox="1"/>
              <p:nvPr/>
            </p:nvSpPr>
            <p:spPr>
              <a:xfrm>
                <a:off x="4050850" y="3214384"/>
                <a:ext cx="1560818" cy="68244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문제 프레임</a:t>
                </a: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056100C6-AE80-3D64-B548-02A011572034}"/>
              </a:ext>
            </a:extLst>
          </p:cNvPr>
          <p:cNvGrpSpPr/>
          <p:nvPr/>
        </p:nvGrpSpPr>
        <p:grpSpPr>
          <a:xfrm>
            <a:off x="4376203" y="3997576"/>
            <a:ext cx="7171560" cy="1419810"/>
            <a:chOff x="4376203" y="2438681"/>
            <a:chExt cx="7171560" cy="16056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663737-63B7-D0C9-0F07-DA70187F4D52}"/>
                </a:ext>
              </a:extLst>
            </p:cNvPr>
            <p:cNvSpPr txBox="1"/>
            <p:nvPr/>
          </p:nvSpPr>
          <p:spPr>
            <a:xfrm flipH="1">
              <a:off x="5927024" y="2723117"/>
              <a:ext cx="5620739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미활용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 청년 인재 자원</a:t>
              </a:r>
              <a:endParaRPr lang="en-US" altLang="ko-KR" sz="21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endParaRPr>
            </a:p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활용하면 이익이 되는 자원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기회 요소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13BDE6C4-7792-E74E-33EC-DD8F204623B7}"/>
                </a:ext>
              </a:extLst>
            </p:cNvPr>
            <p:cNvGrpSpPr/>
            <p:nvPr/>
          </p:nvGrpSpPr>
          <p:grpSpPr>
            <a:xfrm>
              <a:off x="4376203" y="2438681"/>
              <a:ext cx="2243732" cy="1605694"/>
              <a:chOff x="3891852" y="2616200"/>
              <a:chExt cx="1878814" cy="1878814"/>
            </a:xfrm>
          </p:grpSpPr>
          <p:sp>
            <p:nvSpPr>
              <p:cNvPr id="25" name="사각형: 잘린 대각선 방향 모서리 24">
                <a:extLst>
                  <a:ext uri="{FF2B5EF4-FFF2-40B4-BE49-F238E27FC236}">
                    <a16:creationId xmlns:a16="http://schemas.microsoft.com/office/drawing/2014/main" id="{BAAA6B6E-45A2-935F-62DC-7622E3FC9650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D91E18A6-8450-C8DB-4E75-18BD2C397E86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7856C8-785A-C9D7-EB51-1FC568602F13}"/>
                  </a:ext>
                </a:extLst>
              </p:cNvPr>
              <p:cNvSpPr txBox="1"/>
              <p:nvPr/>
            </p:nvSpPr>
            <p:spPr>
              <a:xfrm>
                <a:off x="4050850" y="3214384"/>
                <a:ext cx="1560818" cy="68244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기회 프레임</a:t>
                </a: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822A8E6-558E-F686-591E-F027B3201E0A}"/>
              </a:ext>
            </a:extLst>
          </p:cNvPr>
          <p:cNvGrpSpPr/>
          <p:nvPr/>
        </p:nvGrpSpPr>
        <p:grpSpPr>
          <a:xfrm>
            <a:off x="6096000" y="5410409"/>
            <a:ext cx="3484419" cy="616816"/>
            <a:chOff x="4156364" y="4052455"/>
            <a:chExt cx="3484419" cy="616816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B3CE41B6-6427-8F4C-E642-679852AD7013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6A8EBD-851B-D060-65EC-B224B0F1A819}"/>
                </a:ext>
              </a:extLst>
            </p:cNvPr>
            <p:cNvSpPr txBox="1"/>
            <p:nvPr/>
          </p:nvSpPr>
          <p:spPr>
            <a:xfrm>
              <a:off x="4461165" y="4199912"/>
              <a:ext cx="317961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정책결정자 설득에 효과적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446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3EEF1-236D-4D92-3F6D-4961DBDEF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76EB9CA-1C31-DEBD-DF83-FF864252C79E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92AA4F-B3AA-0E77-F1BA-CD0CF940BF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CFEFFA-B725-5669-EDA4-A4CB579EE7DF}"/>
              </a:ext>
            </a:extLst>
          </p:cNvPr>
          <p:cNvSpPr txBox="1"/>
          <p:nvPr/>
        </p:nvSpPr>
        <p:spPr>
          <a:xfrm>
            <a:off x="1134095" y="1593928"/>
            <a:ext cx="31797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위기 프레임과 희망 프레임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E6434C1-875A-6413-3A6A-2E2766A66552}"/>
              </a:ext>
            </a:extLst>
          </p:cNvPr>
          <p:cNvGrpSpPr/>
          <p:nvPr/>
        </p:nvGrpSpPr>
        <p:grpSpPr>
          <a:xfrm>
            <a:off x="4376203" y="2438681"/>
            <a:ext cx="7171560" cy="1419810"/>
            <a:chOff x="4376203" y="2438681"/>
            <a:chExt cx="7171560" cy="16056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24BABE-A110-D758-8F5F-BE6E40CD82BB}"/>
                </a:ext>
              </a:extLst>
            </p:cNvPr>
            <p:cNvSpPr txBox="1"/>
            <p:nvPr/>
          </p:nvSpPr>
          <p:spPr>
            <a:xfrm flipH="1">
              <a:off x="5927024" y="2657671"/>
              <a:ext cx="5620739" cy="1130639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기후 재앙이 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10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년 안에 닥친다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!</a:t>
              </a:r>
            </a:p>
            <a:p>
              <a:pPr>
                <a:lnSpc>
                  <a:spcPct val="110000"/>
                </a:lnSpc>
              </a:pPr>
              <a:r>
                <a:rPr lang="ko-KR" altLang="en-US" sz="21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즉각적인 관심</a:t>
              </a:r>
              <a:r>
                <a:rPr lang="en-US" altLang="ko-KR" sz="21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/</a:t>
              </a:r>
              <a:r>
                <a:rPr lang="ko-KR" altLang="en-US" sz="21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행동을 유도하는 강력한 방식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D6EBB22-8507-C43C-E6CD-5DCD2229F844}"/>
                </a:ext>
              </a:extLst>
            </p:cNvPr>
            <p:cNvGrpSpPr/>
            <p:nvPr/>
          </p:nvGrpSpPr>
          <p:grpSpPr>
            <a:xfrm>
              <a:off x="4376203" y="2438681"/>
              <a:ext cx="2243732" cy="1605694"/>
              <a:chOff x="3891852" y="2616200"/>
              <a:chExt cx="1878814" cy="1878814"/>
            </a:xfrm>
          </p:grpSpPr>
          <p:sp>
            <p:nvSpPr>
              <p:cNvPr id="6" name="사각형: 잘린 대각선 방향 모서리 5">
                <a:extLst>
                  <a:ext uri="{FF2B5EF4-FFF2-40B4-BE49-F238E27FC236}">
                    <a16:creationId xmlns:a16="http://schemas.microsoft.com/office/drawing/2014/main" id="{CDC31243-310B-1523-C5A9-5DBFB1A6DD7E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5B117E8E-6B82-E294-C54D-46505A06097B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8CB0DC-91C2-DD86-FDCC-18C00F36D279}"/>
                  </a:ext>
                </a:extLst>
              </p:cNvPr>
              <p:cNvSpPr txBox="1"/>
              <p:nvPr/>
            </p:nvSpPr>
            <p:spPr>
              <a:xfrm>
                <a:off x="4043468" y="3169712"/>
                <a:ext cx="1575583" cy="771789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위기 프레임</a:t>
                </a: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E285C40-F1DF-1E48-C3C3-A9BC1ABC1EE9}"/>
              </a:ext>
            </a:extLst>
          </p:cNvPr>
          <p:cNvGrpSpPr/>
          <p:nvPr/>
        </p:nvGrpSpPr>
        <p:grpSpPr>
          <a:xfrm>
            <a:off x="4376203" y="3997576"/>
            <a:ext cx="7171560" cy="1419810"/>
            <a:chOff x="4376203" y="2438681"/>
            <a:chExt cx="7171560" cy="16056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F09719-8AEB-4312-5DBB-6222B88E0B00}"/>
                </a:ext>
              </a:extLst>
            </p:cNvPr>
            <p:cNvSpPr txBox="1"/>
            <p:nvPr/>
          </p:nvSpPr>
          <p:spPr>
            <a:xfrm flipH="1">
              <a:off x="5927024" y="2657671"/>
              <a:ext cx="5620739" cy="1130639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우리가 함께 지속가능한 미래를 만들 수 있다</a:t>
              </a:r>
              <a:r>
                <a:rPr lang="en-US" altLang="ko-KR" sz="21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!</a:t>
              </a:r>
            </a:p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참여 의지를 북돋우는 긍정적 메시지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0D0BF4DE-F6A0-5BF3-634D-9C5226BB317A}"/>
                </a:ext>
              </a:extLst>
            </p:cNvPr>
            <p:cNvGrpSpPr/>
            <p:nvPr/>
          </p:nvGrpSpPr>
          <p:grpSpPr>
            <a:xfrm>
              <a:off x="4376203" y="2438681"/>
              <a:ext cx="2243732" cy="1605694"/>
              <a:chOff x="3891852" y="2616200"/>
              <a:chExt cx="1878814" cy="1878814"/>
            </a:xfrm>
          </p:grpSpPr>
          <p:sp>
            <p:nvSpPr>
              <p:cNvPr id="13" name="사각형: 잘린 대각선 방향 모서리 12">
                <a:extLst>
                  <a:ext uri="{FF2B5EF4-FFF2-40B4-BE49-F238E27FC236}">
                    <a16:creationId xmlns:a16="http://schemas.microsoft.com/office/drawing/2014/main" id="{75CFF481-75E4-5DFD-7A70-55E4100A73E4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21B0C1D8-9F67-C90F-5E58-B4A7B83CE7A2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4B8309-3042-7C10-BAB0-717CC4CAC2ED}"/>
                  </a:ext>
                </a:extLst>
              </p:cNvPr>
              <p:cNvSpPr txBox="1"/>
              <p:nvPr/>
            </p:nvSpPr>
            <p:spPr>
              <a:xfrm>
                <a:off x="4043468" y="3169712"/>
                <a:ext cx="1575583" cy="771789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희망 프레임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42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29E56-CDA9-1CB5-AD17-37CD2D50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EF6E133-746D-32CF-838C-0624DB3B04ED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64CC7F1-81F4-C90C-C50E-B44E083526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04B41-F602-F56D-BC63-E50DA1967D49}"/>
              </a:ext>
            </a:extLst>
          </p:cNvPr>
          <p:cNvSpPr txBox="1"/>
          <p:nvPr/>
        </p:nvSpPr>
        <p:spPr>
          <a:xfrm>
            <a:off x="1134095" y="1593928"/>
            <a:ext cx="31797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위기 프레임과 희망 프레임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03A37-A849-746D-F735-A0C32B130E87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정책의 목적과 타겟 청중에 맞춰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일관된 프레임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선택 및 유지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4EFA3D-63FD-9687-9BF5-05123297F79F}"/>
              </a:ext>
            </a:extLst>
          </p:cNvPr>
          <p:cNvGrpSpPr/>
          <p:nvPr/>
        </p:nvGrpSpPr>
        <p:grpSpPr>
          <a:xfrm>
            <a:off x="7391174" y="2370823"/>
            <a:ext cx="4433681" cy="469359"/>
            <a:chOff x="3965516" y="2790917"/>
            <a:chExt cx="4433681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FC9824-DEEE-AA7C-A933-DA8544965387}"/>
                </a:ext>
              </a:extLst>
            </p:cNvPr>
            <p:cNvSpPr txBox="1"/>
            <p:nvPr/>
          </p:nvSpPr>
          <p:spPr>
            <a:xfrm>
              <a:off x="4282223" y="2790917"/>
              <a:ext cx="411697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윤리적 고려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 필요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0804E61-1B71-A659-2609-80E93E7F521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EBC0C1E0-22F5-F7E6-39A9-826E57B14D1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389AEEC-47F2-83D0-D28E-037FD94CBAF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0313932-7560-94AD-C7B5-D13C473CB6CA}"/>
              </a:ext>
            </a:extLst>
          </p:cNvPr>
          <p:cNvGrpSpPr/>
          <p:nvPr/>
        </p:nvGrpSpPr>
        <p:grpSpPr>
          <a:xfrm>
            <a:off x="7391174" y="2959641"/>
            <a:ext cx="4433681" cy="869469"/>
            <a:chOff x="3965516" y="2790917"/>
            <a:chExt cx="4433681" cy="8694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CEFC28-1D06-1F57-470D-6F970054F3D6}"/>
                </a:ext>
              </a:extLst>
            </p:cNvPr>
            <p:cNvSpPr txBox="1"/>
            <p:nvPr/>
          </p:nvSpPr>
          <p:spPr>
            <a:xfrm>
              <a:off x="4282223" y="2790917"/>
              <a:ext cx="4116974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다양한 프레임으로 제시하되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정보의 정확성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및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완전성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은 항상 유지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323CBD1D-E4E3-B4F3-100A-C53FA266C1B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A5065A4A-D5AB-DF66-1A1F-00DE0B41F0D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C54CA817-81DC-41B5-FBB5-22640115515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3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ACAAB-B7DB-693E-8497-FDE09D6D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6D30D9-437E-DB9E-D9BC-9E6D8775F917}"/>
              </a:ext>
            </a:extLst>
          </p:cNvPr>
          <p:cNvSpPr txBox="1"/>
          <p:nvPr/>
        </p:nvSpPr>
        <p:spPr>
          <a:xfrm flipH="1">
            <a:off x="1693787" y="2217100"/>
            <a:ext cx="645268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개발한 정책을 세 가지 다른 프레임으로 표현해보기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14277D6-AEF8-AA04-EA99-AF41CE15061F}"/>
              </a:ext>
            </a:extLst>
          </p:cNvPr>
          <p:cNvGrpSpPr/>
          <p:nvPr/>
        </p:nvGrpSpPr>
        <p:grpSpPr>
          <a:xfrm>
            <a:off x="1009417" y="2965282"/>
            <a:ext cx="7691237" cy="824805"/>
            <a:chOff x="1009417" y="2314719"/>
            <a:chExt cx="7691237" cy="824805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A86BC47-3289-D2B5-B51B-16634817C2F2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손실 프레임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"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이 정책을 시행하지 않으면 무엇을 잃는가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?" </a:t>
              </a:r>
              <a:endParaRPr lang="ko-KR" altLang="en-US" dirty="0"/>
            </a:p>
          </p:txBody>
        </p:sp>
        <p:pic>
          <p:nvPicPr>
            <p:cNvPr id="7" name="그림 6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CC78B72-24A8-ACF6-011F-7A562435E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F7DF2BA-4E35-1A6F-92FD-93C1BEAE1DC4}"/>
              </a:ext>
            </a:extLst>
          </p:cNvPr>
          <p:cNvGrpSpPr/>
          <p:nvPr/>
        </p:nvGrpSpPr>
        <p:grpSpPr>
          <a:xfrm>
            <a:off x="1009417" y="3877848"/>
            <a:ext cx="7691237" cy="824805"/>
            <a:chOff x="1009417" y="2314719"/>
            <a:chExt cx="7691237" cy="824805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285732F8-9794-8697-83DE-7C0451CEC5FB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이득 프레임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"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이 정책으로 무엇을 얻을 수 있는가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  <a:endParaRPr lang="ko-KR" altLang="en-US" dirty="0"/>
            </a:p>
          </p:txBody>
        </p:sp>
        <p:pic>
          <p:nvPicPr>
            <p:cNvPr id="11" name="그림 10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F362924-8326-1F54-A589-397611CEA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4FCAAC4-3EDF-CED5-6703-A003D8417DFA}"/>
              </a:ext>
            </a:extLst>
          </p:cNvPr>
          <p:cNvGrpSpPr/>
          <p:nvPr/>
        </p:nvGrpSpPr>
        <p:grpSpPr>
          <a:xfrm>
            <a:off x="1009417" y="4816823"/>
            <a:ext cx="7691237" cy="824805"/>
            <a:chOff x="1009417" y="2314719"/>
            <a:chExt cx="7691237" cy="824805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98FA7D21-43BA-052B-0CEF-3E6D36666CFA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기회 프레임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"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이 정책이 어떤 새로운 가능성을 여는가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?</a:t>
              </a:r>
              <a:endParaRPr lang="ko-KR" altLang="en-US" dirty="0"/>
            </a:p>
          </p:txBody>
        </p:sp>
        <p:pic>
          <p:nvPicPr>
            <p:cNvPr id="14" name="그림 1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A5F8DCE0-35C9-E747-D533-3490B109F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D7C3D0-99F9-564A-AA93-5A5145DC86A1}"/>
              </a:ext>
            </a:extLst>
          </p:cNvPr>
          <p:cNvSpPr txBox="1"/>
          <p:nvPr/>
        </p:nvSpPr>
        <p:spPr>
          <a:xfrm>
            <a:off x="778495" y="673792"/>
            <a:ext cx="19867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프레이밍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전략</a:t>
            </a:r>
          </a:p>
        </p:txBody>
      </p:sp>
      <p:pic>
        <p:nvPicPr>
          <p:cNvPr id="16" name="그림 15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C8E2FA-8CAC-9698-FA85-77EFB453715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6344A2-C8AB-4373-0A7F-9C788959F835}"/>
              </a:ext>
            </a:extLst>
          </p:cNvPr>
          <p:cNvSpPr txBox="1"/>
          <p:nvPr/>
        </p:nvSpPr>
        <p:spPr>
          <a:xfrm>
            <a:off x="1134095" y="1593928"/>
            <a:ext cx="31797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위기 프레임과 희망 프레임</a:t>
            </a:r>
          </a:p>
        </p:txBody>
      </p:sp>
    </p:spTree>
    <p:extLst>
      <p:ext uri="{BB962C8B-B14F-4D97-AF65-F5344CB8AC3E}">
        <p14:creationId xmlns:p14="http://schemas.microsoft.com/office/powerpoint/2010/main" val="24327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1286832" y="2529890"/>
            <a:ext cx="96183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1857-1F55-C1B0-5D74-C4CBD7DB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4215BDC-7875-D12D-9192-CD59C31AA233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7A0936-DDD0-ED69-973E-D0C15CA0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F83F5-DAF5-8FDE-E558-8D7149DCE166}"/>
              </a:ext>
            </a:extLst>
          </p:cNvPr>
          <p:cNvSpPr txBox="1"/>
          <p:nvPr/>
        </p:nvSpPr>
        <p:spPr>
          <a:xfrm>
            <a:off x="1134095" y="1593928"/>
            <a:ext cx="259814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복잡성 단순화의 원칙</a:t>
            </a:r>
          </a:p>
        </p:txBody>
      </p:sp>
      <p:pic>
        <p:nvPicPr>
          <p:cNvPr id="2" name="그림 1" descr="클립아트, 노랑, 만화 영화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6C5B4B-F6BE-6FC2-49A4-8C7111C93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2"/>
          <a:stretch>
            <a:fillRect/>
          </a:stretch>
        </p:blipFill>
        <p:spPr>
          <a:xfrm flipH="1">
            <a:off x="-1" y="2193278"/>
            <a:ext cx="3260171" cy="2970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D0628-3F74-C838-2FE8-250798729F96}"/>
              </a:ext>
            </a:extLst>
          </p:cNvPr>
          <p:cNvSpPr txBox="1"/>
          <p:nvPr/>
        </p:nvSpPr>
        <p:spPr>
          <a:xfrm>
            <a:off x="2527235" y="2824483"/>
            <a:ext cx="74416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시각화의 핵심</a:t>
            </a:r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</a:t>
            </a:r>
            <a:b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복잡한 정보를 단순화하여 </a:t>
            </a:r>
            <a:b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즉각적인 이해를 돕는 것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6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E5B03-FCBD-6198-126B-42AA1B03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91EBFCD-F8EC-C5DB-074D-AD649B813CDA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5F505B-2560-8962-DC5E-8E2C1A1606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9062D9-FBFE-1A14-050E-24754E92FD35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정보 위계 설계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D2CB5B4-816D-3E14-A4E8-D69486522585}"/>
              </a:ext>
            </a:extLst>
          </p:cNvPr>
          <p:cNvGrpSpPr/>
          <p:nvPr/>
        </p:nvGrpSpPr>
        <p:grpSpPr>
          <a:xfrm>
            <a:off x="3844998" y="2206903"/>
            <a:ext cx="7596342" cy="630942"/>
            <a:chOff x="4374206" y="2798058"/>
            <a:chExt cx="7596342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3402BE-E242-18FA-6B9B-4599A8D55A75}"/>
                </a:ext>
              </a:extLst>
            </p:cNvPr>
            <p:cNvSpPr txBox="1"/>
            <p:nvPr/>
          </p:nvSpPr>
          <p:spPr>
            <a:xfrm>
              <a:off x="4943313" y="2798058"/>
              <a:ext cx="702723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초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-10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초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-30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초 법칙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BEDE6A8-7D0F-0857-2F84-8E4FD0FA589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2CBDC50F-223D-31D5-5FF9-9B20BE54DC02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F60B65C3-CF21-928F-5739-61358CFD8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38C73BB-5BC7-29A5-5D30-18D8E7C5FEC7}"/>
              </a:ext>
            </a:extLst>
          </p:cNvPr>
          <p:cNvGrpSpPr/>
          <p:nvPr/>
        </p:nvGrpSpPr>
        <p:grpSpPr>
          <a:xfrm>
            <a:off x="2076571" y="2982004"/>
            <a:ext cx="2724030" cy="2594451"/>
            <a:chOff x="1328119" y="2225452"/>
            <a:chExt cx="2332062" cy="988300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CE69ACFF-CE35-9D2B-F9F6-25E195D02BD9}"/>
                </a:ext>
              </a:extLst>
            </p:cNvPr>
            <p:cNvSpPr/>
            <p:nvPr/>
          </p:nvSpPr>
          <p:spPr>
            <a:xfrm>
              <a:off x="1328119" y="2225452"/>
              <a:ext cx="2332062" cy="9883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F03665-C8E3-2A37-8960-6B0AA7B66B5D}"/>
                </a:ext>
              </a:extLst>
            </p:cNvPr>
            <p:cNvSpPr txBox="1"/>
            <p:nvPr/>
          </p:nvSpPr>
          <p:spPr>
            <a:xfrm>
              <a:off x="1328121" y="2601138"/>
              <a:ext cx="2332059" cy="449747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메시지 하나</a:t>
              </a:r>
            </a:p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실업률 반으로 줄이기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9D2889-172F-590E-17F5-83DA4E2DFA42}"/>
                </a:ext>
              </a:extLst>
            </p:cNvPr>
            <p:cNvSpPr txBox="1"/>
            <p:nvPr/>
          </p:nvSpPr>
          <p:spPr>
            <a:xfrm>
              <a:off x="1328121" y="2315819"/>
              <a:ext cx="2332059" cy="3115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초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7E932BBC-B35F-7EBC-8D27-B106E01C7266}"/>
              </a:ext>
            </a:extLst>
          </p:cNvPr>
          <p:cNvGrpSpPr/>
          <p:nvPr/>
        </p:nvGrpSpPr>
        <p:grpSpPr>
          <a:xfrm>
            <a:off x="4937535" y="2982004"/>
            <a:ext cx="2724030" cy="2707501"/>
            <a:chOff x="1328119" y="2225452"/>
            <a:chExt cx="2332062" cy="1031364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DE975153-574F-6396-0B4B-97098173C38F}"/>
                </a:ext>
              </a:extLst>
            </p:cNvPr>
            <p:cNvSpPr/>
            <p:nvPr/>
          </p:nvSpPr>
          <p:spPr>
            <a:xfrm>
              <a:off x="1328119" y="2225452"/>
              <a:ext cx="2332062" cy="9883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88E450-7FED-8EB7-E7AD-881FA2E7F1A8}"/>
                </a:ext>
              </a:extLst>
            </p:cNvPr>
            <p:cNvSpPr txBox="1"/>
            <p:nvPr/>
          </p:nvSpPr>
          <p:spPr>
            <a:xfrm>
              <a:off x="1328121" y="2601136"/>
              <a:ext cx="2332059" cy="65568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수치 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</a:t>
              </a:r>
            </a:p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대상 청년 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명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기간 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1,000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BAA5EB-A02A-32E7-6803-A1781F0F8DFF}"/>
                </a:ext>
              </a:extLst>
            </p:cNvPr>
            <p:cNvSpPr txBox="1"/>
            <p:nvPr/>
          </p:nvSpPr>
          <p:spPr>
            <a:xfrm>
              <a:off x="1328121" y="2315819"/>
              <a:ext cx="2332059" cy="3115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10</a:t>
              </a: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초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729BBFF-37D7-74AF-8D4E-411D28FBF58F}"/>
              </a:ext>
            </a:extLst>
          </p:cNvPr>
          <p:cNvGrpSpPr/>
          <p:nvPr/>
        </p:nvGrpSpPr>
        <p:grpSpPr>
          <a:xfrm>
            <a:off x="7867771" y="2982002"/>
            <a:ext cx="2724030" cy="2594451"/>
            <a:chOff x="1328119" y="2225452"/>
            <a:chExt cx="2332062" cy="988300"/>
          </a:xfrm>
        </p:grpSpPr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F4341DC6-B35E-5AAF-8958-D76CE2F18061}"/>
                </a:ext>
              </a:extLst>
            </p:cNvPr>
            <p:cNvSpPr/>
            <p:nvPr/>
          </p:nvSpPr>
          <p:spPr>
            <a:xfrm>
              <a:off x="1328119" y="2225452"/>
              <a:ext cx="2332062" cy="98830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2ED00A-E3B9-5BC7-2EE2-327642E4D856}"/>
                </a:ext>
              </a:extLst>
            </p:cNvPr>
            <p:cNvSpPr txBox="1"/>
            <p:nvPr/>
          </p:nvSpPr>
          <p:spPr>
            <a:xfrm>
              <a:off x="1328121" y="2601138"/>
              <a:ext cx="2332059" cy="57391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 실행 방법</a:t>
              </a:r>
              <a:endParaRPr lang="en-US" altLang="ko-KR" spc="-7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 err="1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일경험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프로그램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창업 지원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직업 교육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취업 매칭</a:t>
              </a:r>
              <a: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해외 진출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0B8D18-7D99-3ACE-610E-EACC127A3857}"/>
                </a:ext>
              </a:extLst>
            </p:cNvPr>
            <p:cNvSpPr txBox="1"/>
            <p:nvPr/>
          </p:nvSpPr>
          <p:spPr>
            <a:xfrm>
              <a:off x="1328121" y="2315819"/>
              <a:ext cx="2332059" cy="3115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30</a:t>
              </a: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3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FB14-EE98-B6D1-4C28-DB8CDE803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5919837-DE38-3A53-DC00-DC2D47C8B652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753229-28BB-86A2-4C6B-A3571CA9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A3029A-9517-1086-A1A2-18426E29723F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정보 위계 설계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43D4A21-E094-819B-2D0B-00866B3DA1D2}"/>
              </a:ext>
            </a:extLst>
          </p:cNvPr>
          <p:cNvGrpSpPr/>
          <p:nvPr/>
        </p:nvGrpSpPr>
        <p:grpSpPr>
          <a:xfrm>
            <a:off x="978229" y="2206903"/>
            <a:ext cx="8010790" cy="1276236"/>
            <a:chOff x="978229" y="2206903"/>
            <a:chExt cx="8010790" cy="1276236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1E0EEB5-E166-D8C1-C8D7-1E1FA90B6860}"/>
                </a:ext>
              </a:extLst>
            </p:cNvPr>
            <p:cNvGrpSpPr/>
            <p:nvPr/>
          </p:nvGrpSpPr>
          <p:grpSpPr>
            <a:xfrm>
              <a:off x="1516847" y="3019679"/>
              <a:ext cx="7458993" cy="463460"/>
              <a:chOff x="3965516" y="2790917"/>
              <a:chExt cx="7458993" cy="46346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7FDE86-B2BA-BC10-D4F8-F965F692467A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7142287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심리학자 조지 밀러가 발견한 인지 원칙</a:t>
                </a:r>
              </a:p>
            </p:txBody>
          </p:sp>
          <p:grpSp>
            <p:nvGrpSpPr>
              <p:cNvPr id="4" name="그룹 3">
                <a:extLst>
                  <a:ext uri="{FF2B5EF4-FFF2-40B4-BE49-F238E27FC236}">
                    <a16:creationId xmlns:a16="http://schemas.microsoft.com/office/drawing/2014/main" id="{A8207425-6A7B-A579-1CF7-F06502507482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5" name="원호 4">
                  <a:extLst>
                    <a:ext uri="{FF2B5EF4-FFF2-40B4-BE49-F238E27FC236}">
                      <a16:creationId xmlns:a16="http://schemas.microsoft.com/office/drawing/2014/main" id="{C8361790-03FC-8B7F-B6EE-1A957D0D1808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6" name="자유형: 도형 5">
                  <a:extLst>
                    <a:ext uri="{FF2B5EF4-FFF2-40B4-BE49-F238E27FC236}">
                      <a16:creationId xmlns:a16="http://schemas.microsoft.com/office/drawing/2014/main" id="{1D159FEC-1336-246F-A1CD-59DD14FCE04A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F6663EE-190B-4498-5F2E-B4FC5FA77A99}"/>
                </a:ext>
              </a:extLst>
            </p:cNvPr>
            <p:cNvGrpSpPr/>
            <p:nvPr/>
          </p:nvGrpSpPr>
          <p:grpSpPr>
            <a:xfrm>
              <a:off x="978229" y="2206903"/>
              <a:ext cx="8010790" cy="630942"/>
              <a:chOff x="4374206" y="2798058"/>
              <a:chExt cx="8010790" cy="63094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72758-EA59-3CD9-A9B0-4C9B54D527A0}"/>
                  </a:ext>
                </a:extLst>
              </p:cNvPr>
              <p:cNvSpPr txBox="1"/>
              <p:nvPr/>
            </p:nvSpPr>
            <p:spPr>
              <a:xfrm>
                <a:off x="4943314" y="2798058"/>
                <a:ext cx="7441682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defRPr sz="35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gradFill>
                      <a:gsLst>
                        <a:gs pos="0">
                          <a:srgbClr val="2F91D1"/>
                        </a:gs>
                        <a:gs pos="50500">
                          <a:srgbClr val="379FB9"/>
                        </a:gs>
                        <a:gs pos="100000">
                          <a:srgbClr val="30B085"/>
                        </a:gs>
                      </a:gsLst>
                      <a:lin ang="0" scaled="0"/>
                    </a:gradFill>
                    <a:effectLst>
                      <a:outerShdw dist="63500" dir="2700000" algn="tl" rotWithShape="0">
                        <a:schemeClr val="bg1"/>
                      </a:outerShdw>
                    </a:effectLst>
                    <a:latin typeface="여기어때 잘난체" panose="020B0600000101010101" pitchFamily="50" charset="-127"/>
                    <a:ea typeface="여기어때 잘난체" panose="020B0600000101010101" pitchFamily="50" charset="-127"/>
                  </a:defRPr>
                </a:lvl1pPr>
              </a:lstStyle>
              <a:p>
                <a:r>
                  <a:rPr lang="ko-KR" altLang="en-US" b="1" dirty="0">
                    <a:solidFill>
                      <a:srgbClr val="072087"/>
                    </a:solidFill>
                    <a:effectLst/>
                    <a:latin typeface="카페24 아네모네" pitchFamily="2" charset="-127"/>
                    <a:ea typeface="카페24 아네모네" pitchFamily="2" charset="-127"/>
                  </a:rPr>
                  <a:t>마법의 숫자 </a:t>
                </a:r>
                <a:r>
                  <a:rPr lang="en-US" altLang="ko-KR" b="1" dirty="0">
                    <a:solidFill>
                      <a:srgbClr val="072087"/>
                    </a:solidFill>
                    <a:effectLst/>
                    <a:latin typeface="카페24 아네모네" pitchFamily="2" charset="-127"/>
                    <a:ea typeface="카페24 아네모네" pitchFamily="2" charset="-127"/>
                  </a:rPr>
                  <a:t>7</a:t>
                </a:r>
                <a:r>
                  <a:rPr lang="en-US" altLang="ko-KR" b="1" dirty="0">
                    <a:solidFill>
                      <a:srgbClr val="072087"/>
                    </a:solidFill>
                    <a:effectLst/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±</a:t>
                </a:r>
                <a:r>
                  <a:rPr lang="en-US" altLang="ko-KR" b="1" dirty="0">
                    <a:solidFill>
                      <a:srgbClr val="072087"/>
                    </a:solidFill>
                    <a:effectLst/>
                    <a:latin typeface="카페24 아네모네" pitchFamily="2" charset="-127"/>
                    <a:ea typeface="카페24 아네모네" pitchFamily="2" charset="-127"/>
                  </a:rPr>
                  <a:t>2</a:t>
                </a:r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C253619D-4EF2-1929-6E37-2BC567796346}"/>
                  </a:ext>
                </a:extLst>
              </p:cNvPr>
              <p:cNvGrpSpPr/>
              <p:nvPr/>
            </p:nvGrpSpPr>
            <p:grpSpPr>
              <a:xfrm>
                <a:off x="4374206" y="2876594"/>
                <a:ext cx="473870" cy="473870"/>
                <a:chOff x="2466213" y="5434333"/>
                <a:chExt cx="473870" cy="473870"/>
              </a:xfrm>
            </p:grpSpPr>
            <p:sp>
              <p:nvSpPr>
                <p:cNvPr id="11" name="타원 10">
                  <a:extLst>
                    <a:ext uri="{FF2B5EF4-FFF2-40B4-BE49-F238E27FC236}">
                      <a16:creationId xmlns:a16="http://schemas.microsoft.com/office/drawing/2014/main" id="{BF1719B0-9179-DB17-40EC-6403F7E7BEDA}"/>
                    </a:ext>
                  </a:extLst>
                </p:cNvPr>
                <p:cNvSpPr/>
                <p:nvPr/>
              </p:nvSpPr>
              <p:spPr>
                <a:xfrm>
                  <a:off x="2466213" y="5434333"/>
                  <a:ext cx="473870" cy="473870"/>
                </a:xfrm>
                <a:prstGeom prst="ellipse">
                  <a:avLst/>
                </a:prstGeom>
                <a:solidFill>
                  <a:srgbClr val="0B2EB7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2" name="그림 11" descr="스크린샷, 제어판, 밤, 게이지이(가) 표시된 사진&#10;&#10;AI 생성 콘텐츠는 정확하지 않을 수 있습니다.">
                  <a:extLst>
                    <a:ext uri="{FF2B5EF4-FFF2-40B4-BE49-F238E27FC236}">
                      <a16:creationId xmlns:a16="http://schemas.microsoft.com/office/drawing/2014/main" id="{402DC57D-0304-381C-1A25-F076EF222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505074" y="5480051"/>
                  <a:ext cx="412751" cy="38735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06D49BD-B77D-D5D5-E24B-5FD1E3C99AC6}"/>
              </a:ext>
            </a:extLst>
          </p:cNvPr>
          <p:cNvGrpSpPr/>
          <p:nvPr/>
        </p:nvGrpSpPr>
        <p:grpSpPr>
          <a:xfrm>
            <a:off x="1516847" y="3580180"/>
            <a:ext cx="7315426" cy="463460"/>
            <a:chOff x="3965516" y="2790917"/>
            <a:chExt cx="7315426" cy="4634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EC51A0-60CA-1C11-34D1-E802D4772215}"/>
                </a:ext>
              </a:extLst>
            </p:cNvPr>
            <p:cNvSpPr txBox="1"/>
            <p:nvPr/>
          </p:nvSpPr>
          <p:spPr>
            <a:xfrm>
              <a:off x="4282222" y="2790917"/>
              <a:ext cx="699872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인간이 단기 기억에서 한 번에 처리할 수 있는 정보는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5-9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</a:t>
              </a: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C5DE4A9-9BC6-8553-2590-805E2CBD42A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9" name="원호 28">
                <a:extLst>
                  <a:ext uri="{FF2B5EF4-FFF2-40B4-BE49-F238E27FC236}">
                    <a16:creationId xmlns:a16="http://schemas.microsoft.com/office/drawing/2014/main" id="{011E6E16-6191-66A0-BB75-5DBBAC8EC77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DADF8F5C-02C5-D0AD-6089-DE449F63CA1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E928DA4-2B5B-5009-5F01-3321DF8E4782}"/>
              </a:ext>
            </a:extLst>
          </p:cNvPr>
          <p:cNvGrpSpPr/>
          <p:nvPr/>
        </p:nvGrpSpPr>
        <p:grpSpPr>
          <a:xfrm>
            <a:off x="1923538" y="4140681"/>
            <a:ext cx="7314850" cy="469359"/>
            <a:chOff x="1743429" y="4953085"/>
            <a:chExt cx="7314850" cy="469359"/>
          </a:xfrm>
        </p:grpSpPr>
        <p:sp>
          <p:nvSpPr>
            <p:cNvPr id="37" name="화살표: 아래쪽 36">
              <a:extLst>
                <a:ext uri="{FF2B5EF4-FFF2-40B4-BE49-F238E27FC236}">
                  <a16:creationId xmlns:a16="http://schemas.microsoft.com/office/drawing/2014/main" id="{6335CB26-D41E-161D-B989-D4C3BF632E74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CA422D-F4B1-5B3A-D362-E51A7FE11437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슬라이드당 핵심 포인트 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 이하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이상적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115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A6C66-4662-9C70-F02C-4C13BC71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64276A5-FB76-DB50-DC09-25ED92E2B5FE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91BA882-B867-674A-3D3B-29FA910D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24339E-AFDA-BB7C-CF4F-94C80585BB74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효과적인 데이터 시각화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26D83-EA8B-AD9C-E681-6D6DB36298B2}"/>
              </a:ext>
            </a:extLst>
          </p:cNvPr>
          <p:cNvSpPr txBox="1"/>
          <p:nvPr/>
        </p:nvSpPr>
        <p:spPr>
          <a:xfrm flipH="1">
            <a:off x="1669915" y="2182254"/>
            <a:ext cx="665393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무엇을 보여주고 싶은가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?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F36D297-C4B8-09BD-4683-91FC39D169D9}"/>
              </a:ext>
            </a:extLst>
          </p:cNvPr>
          <p:cNvGrpSpPr/>
          <p:nvPr/>
        </p:nvGrpSpPr>
        <p:grpSpPr>
          <a:xfrm>
            <a:off x="1934393" y="2895590"/>
            <a:ext cx="6465835" cy="469359"/>
            <a:chOff x="3965516" y="2790917"/>
            <a:chExt cx="6465835" cy="469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EB9291-CD8B-E3BE-331D-BA71A7FFFE6C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막대 그래프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비교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시행 전후 변화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E8E4F95-3738-838A-12E2-1ED292A9570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6A29C309-77F3-3F61-B1A2-C2ECD8FCEEF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02A819D3-792C-CB3F-1B54-6F7879D9664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075493A-F7EB-3A6B-910E-53B90CE1EC89}"/>
              </a:ext>
            </a:extLst>
          </p:cNvPr>
          <p:cNvGrpSpPr/>
          <p:nvPr/>
        </p:nvGrpSpPr>
        <p:grpSpPr>
          <a:xfrm>
            <a:off x="1934393" y="3451642"/>
            <a:ext cx="6465835" cy="469359"/>
            <a:chOff x="3965516" y="2790917"/>
            <a:chExt cx="6465835" cy="469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5F8C3A-B072-0CF8-6755-93C2582CC3CC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선 그래프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시간에 따른 추세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년간 청년 취업률 변화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F78968-21C9-DC02-6E2E-4174A5EAFAA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B535DD71-1D6C-8DC1-6F1E-374B7242EA3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9B257B5A-C86B-8BC5-447E-3910BA85188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FE9569C-262F-B5F0-BB3D-575EC798A9DC}"/>
              </a:ext>
            </a:extLst>
          </p:cNvPr>
          <p:cNvGrpSpPr/>
          <p:nvPr/>
        </p:nvGrpSpPr>
        <p:grpSpPr>
          <a:xfrm>
            <a:off x="1934393" y="4017808"/>
            <a:ext cx="6800898" cy="469359"/>
            <a:chOff x="3965516" y="2790917"/>
            <a:chExt cx="6800898" cy="4693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9908D5-BC0C-C844-04CA-627753BED95C}"/>
                </a:ext>
              </a:extLst>
            </p:cNvPr>
            <p:cNvSpPr txBox="1"/>
            <p:nvPr/>
          </p:nvSpPr>
          <p:spPr>
            <a:xfrm>
              <a:off x="4282222" y="2790917"/>
              <a:ext cx="6484192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파이 차트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전체에서 차지하는 비율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 항목 이하로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!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F62F4AC-28B4-F2AF-A313-E625F776A02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41166B9B-C028-1A0C-A886-2D56981F46B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7CF49224-3BB5-BB18-FFA8-351F9A32CFF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B22E279-245B-931D-2001-D680A352E457}"/>
              </a:ext>
            </a:extLst>
          </p:cNvPr>
          <p:cNvGrpSpPr/>
          <p:nvPr/>
        </p:nvGrpSpPr>
        <p:grpSpPr>
          <a:xfrm>
            <a:off x="1934393" y="4573860"/>
            <a:ext cx="7278880" cy="469359"/>
            <a:chOff x="3965516" y="2790917"/>
            <a:chExt cx="7278880" cy="4693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48FF36-3E11-17AB-C7F3-1E505013FBBB}"/>
                </a:ext>
              </a:extLst>
            </p:cNvPr>
            <p:cNvSpPr txBox="1"/>
            <p:nvPr/>
          </p:nvSpPr>
          <p:spPr>
            <a:xfrm>
              <a:off x="4282222" y="2790917"/>
              <a:ext cx="6962174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산점도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두 변수 간의 상관관계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교육 투자액과 취업률의 관계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2E80499A-AA98-A75E-F99B-C1D083251A3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948B6DBF-F11D-0757-2072-33661EDDDC4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9544D02F-2A7D-6E5B-373E-BA7489967AF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4B51589-C26D-5270-8985-560739EA20FE}"/>
              </a:ext>
            </a:extLst>
          </p:cNvPr>
          <p:cNvGrpSpPr/>
          <p:nvPr/>
        </p:nvGrpSpPr>
        <p:grpSpPr>
          <a:xfrm>
            <a:off x="1934393" y="5148823"/>
            <a:ext cx="6465835" cy="469359"/>
            <a:chOff x="3965516" y="2790917"/>
            <a:chExt cx="6465835" cy="4693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B0C434-4708-05CC-572E-33F72F7D6B47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히트맵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지역별 분포나 밀도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직관적으로 패턴 파악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FE7A5969-B06A-D9E3-21E3-EEAF410D8DD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6F09C073-2165-76C9-4DCC-9A4F2CFA6DC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FECF9E16-3CB8-B8D5-623E-DA7DA8BB931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31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F1958-82AA-B535-4FC4-766ED80C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318E4C3A-A31D-D928-F1A3-ECA2F319D3AF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3CB12F2-7F9C-8EB6-F6DB-315A616C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8347BF4-A72C-67D0-4AFB-EC5FDEEFDB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F5276B-B289-1F34-9165-5D64F543BFD3}"/>
              </a:ext>
            </a:extLst>
          </p:cNvPr>
          <p:cNvSpPr txBox="1"/>
          <p:nvPr/>
        </p:nvSpPr>
        <p:spPr>
          <a:xfrm>
            <a:off x="3378903" y="1593928"/>
            <a:ext cx="3067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3200" i="1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How dare you.</a:t>
            </a:r>
            <a:endParaRPr lang="ko-KR" altLang="en-US" sz="3200" i="1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C1259-BF94-2CE7-6ECF-2D78A86EAB1A}"/>
              </a:ext>
            </a:extLst>
          </p:cNvPr>
          <p:cNvSpPr txBox="1"/>
          <p:nvPr/>
        </p:nvSpPr>
        <p:spPr>
          <a:xfrm>
            <a:off x="1747920" y="2219951"/>
            <a:ext cx="6329280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schemeClr val="tx1"/>
              </a:buClr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그레타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툰베리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UN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기후행동 정상회의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(2019) -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3D2E9A6-8CC5-03B1-7AF5-FC9A4904F642}"/>
              </a:ext>
            </a:extLst>
          </p:cNvPr>
          <p:cNvGrpSpPr/>
          <p:nvPr/>
        </p:nvGrpSpPr>
        <p:grpSpPr>
          <a:xfrm>
            <a:off x="1669282" y="2908397"/>
            <a:ext cx="6486555" cy="1357599"/>
            <a:chOff x="1621831" y="4904509"/>
            <a:chExt cx="6486555" cy="1357599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3959C86E-9101-0CE7-1CD3-71D0E53E5E12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복잡한 데이터 대신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직관적이고 강력한 메시지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 세계 미디어 헤드라인을 장식</a:t>
              </a:r>
            </a:p>
          </p:txBody>
        </p:sp>
        <p:sp>
          <p:nvSpPr>
            <p:cNvPr id="14" name="화살표: 아래쪽 13">
              <a:extLst>
                <a:ext uri="{FF2B5EF4-FFF2-40B4-BE49-F238E27FC236}">
                  <a16:creationId xmlns:a16="http://schemas.microsoft.com/office/drawing/2014/main" id="{CF82D5A9-9044-AA8A-642D-18B92A55E595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E6CB9-BC30-3416-AA96-613548890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C95CED2-15F5-C41D-B74A-FFCC3842BB98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BBAE59-F13A-D19F-66EF-37C728ACBA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0AED67-6D9A-FB8D-DA27-AA32C5A2226C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효과적인 데이터 시각화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94B53-D9D6-839F-97F5-6D512002A83D}"/>
              </a:ext>
            </a:extLst>
          </p:cNvPr>
          <p:cNvSpPr txBox="1"/>
          <p:nvPr/>
        </p:nvSpPr>
        <p:spPr>
          <a:xfrm flipH="1">
            <a:off x="3721295" y="2182254"/>
            <a:ext cx="501070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색상 심리학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E3ACA7D2-5B76-B7A8-A399-3DDBEDF0E7AC}"/>
              </a:ext>
            </a:extLst>
          </p:cNvPr>
          <p:cNvSpPr/>
          <p:nvPr/>
        </p:nvSpPr>
        <p:spPr>
          <a:xfrm>
            <a:off x="1572524" y="3123735"/>
            <a:ext cx="1773349" cy="1773349"/>
          </a:xfrm>
          <a:prstGeom prst="ellipse">
            <a:avLst/>
          </a:prstGeom>
          <a:solidFill>
            <a:srgbClr val="C00000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긴급함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위험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중요성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48C1A540-F893-5C04-017A-CE53F5B53988}"/>
              </a:ext>
            </a:extLst>
          </p:cNvPr>
          <p:cNvSpPr/>
          <p:nvPr/>
        </p:nvSpPr>
        <p:spPr>
          <a:xfrm>
            <a:off x="3477524" y="3123735"/>
            <a:ext cx="1773349" cy="1773349"/>
          </a:xfrm>
          <a:prstGeom prst="ellipse">
            <a:avLst/>
          </a:prstGeom>
          <a:solidFill>
            <a:srgbClr val="0B2EB7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신뢰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안정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공식적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E88BC00-DDBE-C1C4-92BE-EF4D99E12457}"/>
              </a:ext>
            </a:extLst>
          </p:cNvPr>
          <p:cNvSpPr/>
          <p:nvPr/>
        </p:nvSpPr>
        <p:spPr>
          <a:xfrm>
            <a:off x="5405326" y="3123735"/>
            <a:ext cx="1773349" cy="177334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성장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친환경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긍정적 변화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86848D9-CF44-2F5F-2A82-7F44C077CA5C}"/>
              </a:ext>
            </a:extLst>
          </p:cNvPr>
          <p:cNvSpPr/>
          <p:nvPr/>
        </p:nvSpPr>
        <p:spPr>
          <a:xfrm>
            <a:off x="7310326" y="3123735"/>
            <a:ext cx="1773349" cy="1773349"/>
          </a:xfrm>
          <a:prstGeom prst="ellipse">
            <a:avLst/>
          </a:prstGeom>
          <a:solidFill>
            <a:srgbClr val="F3CA0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주의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활력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혁신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1E8AE74-3C0A-B4DF-4FB1-DDE6196EE02D}"/>
              </a:ext>
            </a:extLst>
          </p:cNvPr>
          <p:cNvSpPr/>
          <p:nvPr/>
        </p:nvSpPr>
        <p:spPr>
          <a:xfrm>
            <a:off x="9215326" y="3123735"/>
            <a:ext cx="1773349" cy="1773349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중립</a:t>
            </a:r>
            <a: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</a:t>
            </a: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br>
              <a:rPr lang="en-US" altLang="ko-KR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과거의 상태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7E7C9-983C-679D-AB70-3CBD3E9C3F2C}"/>
              </a:ext>
            </a:extLst>
          </p:cNvPr>
          <p:cNvSpPr txBox="1"/>
          <p:nvPr/>
        </p:nvSpPr>
        <p:spPr>
          <a:xfrm>
            <a:off x="1046705" y="5134053"/>
            <a:ext cx="1035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정부 정책 자료에는 주로 파란색 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&amp; </a:t>
            </a: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초록색 사용</a:t>
            </a:r>
            <a:endParaRPr lang="ko-KR" altLang="en-US" sz="28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8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F2249-873D-BC76-BABC-7FC481F6B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그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C28EE00-C922-EDD9-7286-34CA575D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D2CFF27-5F2B-D51E-A1DB-DD480F5A3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r="13427"/>
          <a:stretch/>
        </p:blipFill>
        <p:spPr>
          <a:xfrm>
            <a:off x="6096000" y="0"/>
            <a:ext cx="6110028" cy="468999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67EDAB0-5393-8EB3-468C-ED7F1CCD2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8" r="6748"/>
          <a:stretch/>
        </p:blipFill>
        <p:spPr>
          <a:xfrm>
            <a:off x="-14028" y="-18827"/>
            <a:ext cx="6110028" cy="47088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BBAE890-9645-50BA-EA91-972F307279C5}"/>
              </a:ext>
            </a:extLst>
          </p:cNvPr>
          <p:cNvSpPr txBox="1"/>
          <p:nvPr/>
        </p:nvSpPr>
        <p:spPr>
          <a:xfrm>
            <a:off x="611189" y="4910457"/>
            <a:ext cx="485959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빈 상가 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70% </a:t>
            </a:r>
            <a:b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유동인구 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100</a:t>
            </a:r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명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/</a:t>
            </a:r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일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우범지역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29B8E1-50E8-D30B-3A5C-A8A43316104B}"/>
              </a:ext>
            </a:extLst>
          </p:cNvPr>
          <p:cNvSpPr txBox="1"/>
          <p:nvPr/>
        </p:nvSpPr>
        <p:spPr>
          <a:xfrm>
            <a:off x="6653878" y="4910457"/>
            <a:ext cx="485959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0"/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상가 </a:t>
            </a:r>
            <a:r>
              <a:rPr lang="ko-KR" altLang="en-US" sz="320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입주율</a:t>
            </a:r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95%</a:t>
            </a:r>
          </a:p>
          <a:p>
            <a:pPr algn="ctr" latinLnBrk="0"/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유동인구 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1,000</a:t>
            </a:r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명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/</a:t>
            </a:r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일</a:t>
            </a:r>
            <a:r>
              <a:rPr lang="en-US" altLang="ko-KR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</a:t>
            </a:r>
          </a:p>
          <a:p>
            <a:pPr algn="ctr" latinLnBrk="0"/>
            <a:r>
              <a:rPr lang="ko-KR" altLang="en-US" sz="320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7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문화거리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0FB022-2368-93C0-800E-E3559BBF989F}"/>
              </a:ext>
            </a:extLst>
          </p:cNvPr>
          <p:cNvSpPr txBox="1"/>
          <p:nvPr/>
        </p:nvSpPr>
        <p:spPr>
          <a:xfrm>
            <a:off x="2761001" y="509721"/>
            <a:ext cx="62518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Before &amp; After</a:t>
            </a:r>
            <a:endParaRPr lang="ko-KR" altLang="en-US" dirty="0">
              <a:solidFill>
                <a:schemeClr val="bg1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8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FD6E-4D3D-D2DA-F533-36EEFF9EB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C569121-C007-BC3F-4921-CF779F7C1045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95770BF-4C5B-1EE8-7745-1C9DC0E6FA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70F67E-E73F-1CBA-F6A6-24A296E9CF21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인포그래픽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디자인 요소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128F46D-6D10-F28C-F0ED-E2ADB4D501F9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2F2827-BFB7-6E1B-35E0-FD89FB9C5BBA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스토리 흐름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 따라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정보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배치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A1B52FB-EF69-CED4-C563-2A9544A6D7A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4AB6D794-921A-53BD-B7F6-C11520C4F70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0B5AD5B3-E095-6768-DF43-7637D7C911B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80AA16E-1510-036F-9EC0-7F7D0F01817F}"/>
              </a:ext>
            </a:extLst>
          </p:cNvPr>
          <p:cNvSpPr txBox="1"/>
          <p:nvPr/>
        </p:nvSpPr>
        <p:spPr>
          <a:xfrm>
            <a:off x="1618446" y="2944502"/>
            <a:ext cx="6673499" cy="70788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훅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(Hook) 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문제 제시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해결책 소개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설명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기대 효과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행동 유도 메시지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29F24-5055-086B-5744-8F7BC5A665E2}"/>
              </a:ext>
            </a:extLst>
          </p:cNvPr>
          <p:cNvSpPr txBox="1"/>
          <p:nvPr/>
        </p:nvSpPr>
        <p:spPr>
          <a:xfrm rot="21293598" flipH="1">
            <a:off x="6116373" y="3471065"/>
            <a:ext cx="25459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독자 설득 과정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BA5D67A-71EA-E8FF-4784-6778530511F9}"/>
              </a:ext>
            </a:extLst>
          </p:cNvPr>
          <p:cNvGrpSpPr/>
          <p:nvPr/>
        </p:nvGrpSpPr>
        <p:grpSpPr>
          <a:xfrm>
            <a:off x="1232829" y="4017819"/>
            <a:ext cx="7229215" cy="469359"/>
            <a:chOff x="3965516" y="2790917"/>
            <a:chExt cx="7229215" cy="4693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E83F36-04BB-3E22-C576-74B41431DF9B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시각적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메타포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84CD4DA-C231-F90F-2886-D7C8461000F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E499B3FD-34B0-D439-E63E-0D538B01E3F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B5E7753-92EE-83F7-92BF-7F014EE107A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04C595-8C60-2262-6BEA-E641111350C0}"/>
              </a:ext>
            </a:extLst>
          </p:cNvPr>
          <p:cNvSpPr txBox="1"/>
          <p:nvPr/>
        </p:nvSpPr>
        <p:spPr>
          <a:xfrm>
            <a:off x="1618446" y="4519956"/>
            <a:ext cx="6673499" cy="4001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추상 개념을 물결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나무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우산 등으로 시각화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CE8EEAA-DBFD-40A0-711C-8C0013C01717}"/>
              </a:ext>
            </a:extLst>
          </p:cNvPr>
          <p:cNvGrpSpPr/>
          <p:nvPr/>
        </p:nvGrpSpPr>
        <p:grpSpPr>
          <a:xfrm>
            <a:off x="1232829" y="5022093"/>
            <a:ext cx="7229215" cy="469359"/>
            <a:chOff x="3965516" y="2790917"/>
            <a:chExt cx="7229215" cy="4693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8695BF-CAF2-3394-A64C-E46C524E6C54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아이콘 및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픽토그램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D743272C-D87E-4D97-338F-542190FE9F7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46FAAFD3-7D5D-06A5-3C1A-71AD2880B57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5300FC5-CE4B-9A4A-095E-529DB12AD41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8DD1DFA-56BD-D7E0-661D-3F185F4BCBF8}"/>
              </a:ext>
            </a:extLst>
          </p:cNvPr>
          <p:cNvSpPr txBox="1"/>
          <p:nvPr/>
        </p:nvSpPr>
        <p:spPr>
          <a:xfrm>
            <a:off x="1618446" y="5524230"/>
            <a:ext cx="6673499" cy="4001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언어 장벽 없이 정보 인식 가능한 시각 요소</a:t>
            </a:r>
          </a:p>
        </p:txBody>
      </p:sp>
    </p:spTree>
    <p:extLst>
      <p:ext uri="{BB962C8B-B14F-4D97-AF65-F5344CB8AC3E}">
        <p14:creationId xmlns:p14="http://schemas.microsoft.com/office/powerpoint/2010/main" val="409101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1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4E69D-3CE6-D38D-3995-6FAFD500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36E4899-1E66-2B55-F1BD-0C230E4D34D9}"/>
              </a:ext>
            </a:extLst>
          </p:cNvPr>
          <p:cNvSpPr txBox="1"/>
          <p:nvPr/>
        </p:nvSpPr>
        <p:spPr>
          <a:xfrm>
            <a:off x="778495" y="673792"/>
            <a:ext cx="38683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시각화와 복잡성 단순화 원칙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C9A444-B750-15C3-E040-0CF71A3829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9FD9DC-1D3A-28A9-31B0-B24A85E639BD}"/>
              </a:ext>
            </a:extLst>
          </p:cNvPr>
          <p:cNvSpPr txBox="1"/>
          <p:nvPr/>
        </p:nvSpPr>
        <p:spPr>
          <a:xfrm>
            <a:off x="1134095" y="1593928"/>
            <a:ext cx="28684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인포그래픽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디자인 요소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AC22D6A-58F2-F9E8-FF96-814C72D7F624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A29477-23CC-91DE-0362-FC118BF3E012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시각화 원칙들을 적용할 때 가장 중요한 것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일관성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1EFB58BA-27E5-EBF8-2C67-46212408252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E71C94B9-B782-DEB1-1E49-1A54AD020A4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17F052D8-6183-4158-6C82-F65F1709B5F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D9DA459-BBE5-D9B9-8B89-0FA25FBB78AC}"/>
              </a:ext>
            </a:extLst>
          </p:cNvPr>
          <p:cNvGrpSpPr/>
          <p:nvPr/>
        </p:nvGrpSpPr>
        <p:grpSpPr>
          <a:xfrm>
            <a:off x="1232829" y="2959641"/>
            <a:ext cx="7229215" cy="469359"/>
            <a:chOff x="3965516" y="2790917"/>
            <a:chExt cx="7229215" cy="4693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AEC3E0-DE91-400E-E8DB-CF81D60B807F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타겟 청중의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시각적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리터러시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수준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고려 필요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ED2D4B1-0E89-C79D-B930-115F368F6DC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E1587197-F096-AD3B-CFEF-BFEAED45803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547684B5-1A14-86A6-D952-5D0D1A683BA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30B20C5-9A8B-63DA-65B0-A76FB3966122}"/>
              </a:ext>
            </a:extLst>
          </p:cNvPr>
          <p:cNvSpPr txBox="1"/>
          <p:nvPr/>
        </p:nvSpPr>
        <p:spPr>
          <a:xfrm flipH="1">
            <a:off x="1461835" y="3695396"/>
            <a:ext cx="659363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시각화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는 단순한 장식이 아닌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정보 전달의 핵심 도구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03E-862F-DACD-2A0E-F59CED40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E117C-2C4D-80E8-915D-94AB8FA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65D22-B4E9-00B1-69BF-A340E4FB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31A92-F7C3-6DC7-2256-CAB18B385D60}"/>
              </a:ext>
            </a:extLst>
          </p:cNvPr>
          <p:cNvSpPr txBox="1"/>
          <p:nvPr/>
        </p:nvSpPr>
        <p:spPr>
          <a:xfrm>
            <a:off x="4064516" y="2529890"/>
            <a:ext cx="40629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피치덱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구성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0E83E84-FFAB-614B-D710-81DD27D35137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4179DEA-127B-35E5-4317-4FBDEE599AB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1E8A2F2-15AF-6548-C0C4-7230D4F5BC7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727479-B946-021B-9104-6F1C7A28F96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E1CF171-344F-E564-8D24-697AD1BA3A44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74D970B-3206-0348-6C51-8CF24AC1B0A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C29A42-B2E5-7226-5D0B-5CF81BDA5B19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A6D-3FCA-CF1D-BD1B-A1409EBA7E70}"/>
              </a:ext>
            </a:extLst>
          </p:cNvPr>
          <p:cNvSpPr txBox="1"/>
          <p:nvPr/>
        </p:nvSpPr>
        <p:spPr>
          <a:xfrm>
            <a:off x="6018947" y="1593371"/>
            <a:ext cx="4716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A6EC7E7-368B-08EF-193A-5A3F950E3B9C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BA2B21B-45A5-D66C-A500-E3824B95C8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D145F2D-4FCB-0373-25D0-2021ECD8FB4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529BF5B-FF82-64DB-8138-9D472448EE7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DED3D2-12BE-6944-CFF2-7057EAE523F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DE59AB1-C74C-C0A6-6F73-75024213182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C538F59-348B-1D19-2892-7C3F073C410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820A018-8ADF-5A50-447D-51BD844636F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42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9BA5-FA85-72CC-9839-232DC297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62B627E-7039-2227-889F-3BC6AD45FC50}"/>
              </a:ext>
            </a:extLst>
          </p:cNvPr>
          <p:cNvSpPr txBox="1"/>
          <p:nvPr/>
        </p:nvSpPr>
        <p:spPr>
          <a:xfrm>
            <a:off x="778495" y="673792"/>
            <a:ext cx="16972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피치덱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2D54-CDB9-1CAC-77BC-FBA3793B691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EDBF03-0F33-3A28-25B1-63D1CCFF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D268C9-3878-E690-01C6-D9ABCC3273A2}"/>
              </a:ext>
            </a:extLst>
          </p:cNvPr>
          <p:cNvSpPr txBox="1"/>
          <p:nvPr/>
        </p:nvSpPr>
        <p:spPr>
          <a:xfrm>
            <a:off x="1134095" y="1593928"/>
            <a:ext cx="34958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효과적인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피치덱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10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장 구성법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2F92131-585D-6D97-2C8D-FE3932016B0D}"/>
              </a:ext>
            </a:extLst>
          </p:cNvPr>
          <p:cNvGrpSpPr/>
          <p:nvPr/>
        </p:nvGrpSpPr>
        <p:grpSpPr>
          <a:xfrm>
            <a:off x="4376203" y="2438681"/>
            <a:ext cx="7330887" cy="1605694"/>
            <a:chOff x="4376203" y="2438681"/>
            <a:chExt cx="7330887" cy="16056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04142A-8733-8D4B-3A50-6DB60459DAB8}"/>
                </a:ext>
              </a:extLst>
            </p:cNvPr>
            <p:cNvSpPr txBox="1"/>
            <p:nvPr/>
          </p:nvSpPr>
          <p:spPr>
            <a:xfrm flipH="1">
              <a:off x="5927024" y="2723117"/>
              <a:ext cx="5780066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3CA01"/>
                  </a:solidFill>
                  <a:latin typeface="카페24 아네모네" pitchFamily="2" charset="-127"/>
                  <a:ea typeface="카페24 아네모네" pitchFamily="2" charset="-127"/>
                </a:rPr>
                <a:t>10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3CA01"/>
                  </a:solidFill>
                  <a:latin typeface="카페24 아네모네" pitchFamily="2" charset="-127"/>
                  <a:ea typeface="카페24 아네모네" pitchFamily="2" charset="-127"/>
                </a:rPr>
                <a:t>장 내외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로 구성되며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각 슬라이드는 </a:t>
              </a:r>
              <a:b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전체 스토리의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3CA01"/>
                  </a:solidFill>
                  <a:latin typeface="카페24 아네모네" pitchFamily="2" charset="-127"/>
                  <a:ea typeface="카페24 아네모네" pitchFamily="2" charset="-127"/>
                </a:rPr>
                <a:t>한 장면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처럼 자연스럽게 연결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2654354-CFF0-270B-AC1A-923FBC3249E2}"/>
                </a:ext>
              </a:extLst>
            </p:cNvPr>
            <p:cNvGrpSpPr/>
            <p:nvPr/>
          </p:nvGrpSpPr>
          <p:grpSpPr>
            <a:xfrm>
              <a:off x="4376203" y="2438681"/>
              <a:ext cx="2243732" cy="1605694"/>
              <a:chOff x="3891852" y="2616200"/>
              <a:chExt cx="1878814" cy="1878814"/>
            </a:xfrm>
          </p:grpSpPr>
          <p:sp>
            <p:nvSpPr>
              <p:cNvPr id="11" name="사각형: 잘린 대각선 방향 모서리 10">
                <a:extLst>
                  <a:ext uri="{FF2B5EF4-FFF2-40B4-BE49-F238E27FC236}">
                    <a16:creationId xmlns:a16="http://schemas.microsoft.com/office/drawing/2014/main" id="{B5C08641-7455-BB88-9F47-DE2426B7F114}"/>
                  </a:ext>
                </a:extLst>
              </p:cNvPr>
              <p:cNvSpPr/>
              <p:nvPr/>
            </p:nvSpPr>
            <p:spPr>
              <a:xfrm>
                <a:off x="3891852" y="2616200"/>
                <a:ext cx="1878814" cy="1878814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AA817E-FB16-2934-B008-EBB27D49CADC}"/>
                  </a:ext>
                </a:extLst>
              </p:cNvPr>
              <p:cNvSpPr/>
              <p:nvPr/>
            </p:nvSpPr>
            <p:spPr>
              <a:xfrm>
                <a:off x="4009839" y="2734187"/>
                <a:ext cx="1642840" cy="164284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BBB92-8FC5-3381-3F46-048376430233}"/>
                  </a:ext>
                </a:extLst>
              </p:cNvPr>
              <p:cNvSpPr txBox="1"/>
              <p:nvPr/>
            </p:nvSpPr>
            <p:spPr>
              <a:xfrm>
                <a:off x="4217429" y="2927183"/>
                <a:ext cx="1227660" cy="1256845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효과적인</a:t>
                </a:r>
                <a:br>
                  <a:rPr lang="en-US" altLang="ko-KR" dirty="0"/>
                </a:br>
                <a:r>
                  <a:rPr lang="ko-KR" altLang="en-US" dirty="0" err="1"/>
                  <a:t>피치덱</a:t>
                </a:r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337BB-F673-9046-9CB6-84E78F7F7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C4F8629-07F3-248D-B19C-A36A4BCB969D}"/>
              </a:ext>
            </a:extLst>
          </p:cNvPr>
          <p:cNvSpPr txBox="1"/>
          <p:nvPr/>
        </p:nvSpPr>
        <p:spPr>
          <a:xfrm>
            <a:off x="778495" y="673792"/>
            <a:ext cx="16972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피치덱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구성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219BA-46E9-BC13-D877-B73BFAA938B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9938BE-79B5-941B-5E27-6C8D44914F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AC689B-F8C4-B98A-C7DF-20DC4E86D909}"/>
              </a:ext>
            </a:extLst>
          </p:cNvPr>
          <p:cNvSpPr txBox="1"/>
          <p:nvPr/>
        </p:nvSpPr>
        <p:spPr>
          <a:xfrm>
            <a:off x="1134095" y="1593928"/>
            <a:ext cx="34958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효과적인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피치덱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10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장 구성법</a:t>
            </a: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2A8F0294-BFC5-73FB-3435-6AA5557F8481}"/>
              </a:ext>
            </a:extLst>
          </p:cNvPr>
          <p:cNvGrpSpPr/>
          <p:nvPr/>
        </p:nvGrpSpPr>
        <p:grpSpPr>
          <a:xfrm>
            <a:off x="594412" y="2134547"/>
            <a:ext cx="2167740" cy="2049526"/>
            <a:chOff x="594412" y="2134547"/>
            <a:chExt cx="2167740" cy="204952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EE3B978-BDF0-09EB-2B2D-20CB0643D08A}"/>
                </a:ext>
              </a:extLst>
            </p:cNvPr>
            <p:cNvSpPr/>
            <p:nvPr/>
          </p:nvSpPr>
          <p:spPr>
            <a:xfrm>
              <a:off x="722696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6BD898-AB88-0969-28BB-08D4D6917523}"/>
                </a:ext>
              </a:extLst>
            </p:cNvPr>
            <p:cNvSpPr txBox="1"/>
            <p:nvPr/>
          </p:nvSpPr>
          <p:spPr>
            <a:xfrm>
              <a:off x="738754" y="2957557"/>
              <a:ext cx="2007341" cy="84514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청중의 관심을 단번에 사로잡는 충격적 통계나 질문으로 시작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A86C66-DB10-CE11-5C84-BA574DC875BA}"/>
                </a:ext>
              </a:extLst>
            </p:cNvPr>
            <p:cNvSpPr txBox="1"/>
            <p:nvPr/>
          </p:nvSpPr>
          <p:spPr>
            <a:xfrm>
              <a:off x="932411" y="2441283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후크</a:t>
              </a: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(Hook)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B77661D-6B88-95A0-2755-5796721697DF}"/>
                </a:ext>
              </a:extLst>
            </p:cNvPr>
            <p:cNvSpPr/>
            <p:nvPr/>
          </p:nvSpPr>
          <p:spPr>
            <a:xfrm>
              <a:off x="594412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8289F9AF-FBEF-D493-C5CA-22F7260176A5}"/>
              </a:ext>
            </a:extLst>
          </p:cNvPr>
          <p:cNvGrpSpPr/>
          <p:nvPr/>
        </p:nvGrpSpPr>
        <p:grpSpPr>
          <a:xfrm>
            <a:off x="2952075" y="2220044"/>
            <a:ext cx="2039456" cy="1964029"/>
            <a:chOff x="2952075" y="2220044"/>
            <a:chExt cx="2039456" cy="1964029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96E9B33F-31F2-14A0-5147-EFD831E2E136}"/>
                </a:ext>
              </a:extLst>
            </p:cNvPr>
            <p:cNvSpPr/>
            <p:nvPr/>
          </p:nvSpPr>
          <p:spPr>
            <a:xfrm>
              <a:off x="2952075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3231B3-E30F-49A5-EE83-31A08C518B02}"/>
                </a:ext>
              </a:extLst>
            </p:cNvPr>
            <p:cNvSpPr txBox="1"/>
            <p:nvPr/>
          </p:nvSpPr>
          <p:spPr>
            <a:xfrm>
              <a:off x="2968133" y="2957557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문제의 규모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영향 대상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방치 시 사회적 비용을 구체적으로 제시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39DF19-D022-8E7C-94CB-1C3D0A3B8D98}"/>
                </a:ext>
              </a:extLst>
            </p:cNvPr>
            <p:cNvSpPr txBox="1"/>
            <p:nvPr/>
          </p:nvSpPr>
          <p:spPr>
            <a:xfrm>
              <a:off x="3161790" y="2441283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문제</a:t>
              </a: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AAF9472A-2D23-F031-7C96-481F9F084430}"/>
              </a:ext>
            </a:extLst>
          </p:cNvPr>
          <p:cNvSpPr/>
          <p:nvPr/>
        </p:nvSpPr>
        <p:spPr>
          <a:xfrm>
            <a:off x="2823791" y="2134547"/>
            <a:ext cx="488680" cy="488679"/>
          </a:xfrm>
          <a:prstGeom prst="ellipse">
            <a:avLst/>
          </a:prstGeom>
          <a:solidFill>
            <a:srgbClr val="0B2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7CB185E-65EF-0960-156B-7EBD95C4FAFA}"/>
              </a:ext>
            </a:extLst>
          </p:cNvPr>
          <p:cNvGrpSpPr/>
          <p:nvPr/>
        </p:nvGrpSpPr>
        <p:grpSpPr>
          <a:xfrm>
            <a:off x="5053374" y="2134547"/>
            <a:ext cx="2167740" cy="2049526"/>
            <a:chOff x="5053374" y="2134547"/>
            <a:chExt cx="2167740" cy="2049526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C0E2C3DA-B3F7-3749-DFD6-FD6CF6400AD7}"/>
                </a:ext>
              </a:extLst>
            </p:cNvPr>
            <p:cNvSpPr/>
            <p:nvPr/>
          </p:nvSpPr>
          <p:spPr>
            <a:xfrm>
              <a:off x="5181658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AF0C61-75A2-1997-936D-61C22DAAEEA4}"/>
                </a:ext>
              </a:extLst>
            </p:cNvPr>
            <p:cNvSpPr txBox="1"/>
            <p:nvPr/>
          </p:nvSpPr>
          <p:spPr>
            <a:xfrm>
              <a:off x="5197716" y="2957557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한 문장으로 요약된 정책 해결책과 작동 원리 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 간략 설명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407DCB-E806-629D-0775-A75485D7FAC0}"/>
                </a:ext>
              </a:extLst>
            </p:cNvPr>
            <p:cNvSpPr txBox="1"/>
            <p:nvPr/>
          </p:nvSpPr>
          <p:spPr>
            <a:xfrm>
              <a:off x="5391373" y="2441283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솔루션</a:t>
              </a: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8CD32E6C-CF6A-0912-2DB5-C70D725BF973}"/>
                </a:ext>
              </a:extLst>
            </p:cNvPr>
            <p:cNvSpPr/>
            <p:nvPr/>
          </p:nvSpPr>
          <p:spPr>
            <a:xfrm>
              <a:off x="5053374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408561A1-4401-4788-C174-388ED6FFEC49}"/>
              </a:ext>
            </a:extLst>
          </p:cNvPr>
          <p:cNvGrpSpPr/>
          <p:nvPr/>
        </p:nvGrpSpPr>
        <p:grpSpPr>
          <a:xfrm>
            <a:off x="7282753" y="2134547"/>
            <a:ext cx="2167740" cy="2049526"/>
            <a:chOff x="7282753" y="2134547"/>
            <a:chExt cx="2167740" cy="2049526"/>
          </a:xfrm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6252D24F-16DD-6AA0-90B3-E130DC1ECC44}"/>
                </a:ext>
              </a:extLst>
            </p:cNvPr>
            <p:cNvSpPr/>
            <p:nvPr/>
          </p:nvSpPr>
          <p:spPr>
            <a:xfrm>
              <a:off x="7411037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6F2AF8-634C-A7FB-7115-F3C1750B5CAB}"/>
                </a:ext>
              </a:extLst>
            </p:cNvPr>
            <p:cNvSpPr txBox="1"/>
            <p:nvPr/>
          </p:nvSpPr>
          <p:spPr>
            <a:xfrm>
              <a:off x="7427095" y="2957557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왜 지금 이 정책이 필요한지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기회의 창이 열린 이유와 시급성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1E34DF-2A33-AB89-ED8C-1FBCEBFA4DCA}"/>
                </a:ext>
              </a:extLst>
            </p:cNvPr>
            <p:cNvSpPr txBox="1"/>
            <p:nvPr/>
          </p:nvSpPr>
          <p:spPr>
            <a:xfrm>
              <a:off x="7620752" y="2441283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타이밍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524F91A9-733D-4D08-6D10-3BBEEE15B419}"/>
                </a:ext>
              </a:extLst>
            </p:cNvPr>
            <p:cNvSpPr/>
            <p:nvPr/>
          </p:nvSpPr>
          <p:spPr>
            <a:xfrm>
              <a:off x="7282753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D68C3B51-1A80-E690-C13E-15DFF13575F6}"/>
              </a:ext>
            </a:extLst>
          </p:cNvPr>
          <p:cNvGrpSpPr/>
          <p:nvPr/>
        </p:nvGrpSpPr>
        <p:grpSpPr>
          <a:xfrm>
            <a:off x="9483933" y="2134547"/>
            <a:ext cx="2167740" cy="2049526"/>
            <a:chOff x="9483933" y="2134547"/>
            <a:chExt cx="2167740" cy="2049526"/>
          </a:xfrm>
        </p:grpSpPr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FFFB4158-9624-B297-B0E8-28D6436A1BA9}"/>
                </a:ext>
              </a:extLst>
            </p:cNvPr>
            <p:cNvSpPr/>
            <p:nvPr/>
          </p:nvSpPr>
          <p:spPr>
            <a:xfrm>
              <a:off x="9612217" y="2220044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C57506-7731-9999-9B71-3DCCF3EF50CB}"/>
                </a:ext>
              </a:extLst>
            </p:cNvPr>
            <p:cNvSpPr txBox="1"/>
            <p:nvPr/>
          </p:nvSpPr>
          <p:spPr>
            <a:xfrm>
              <a:off x="9628275" y="2957557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 타임라인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마일스톤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단계별 책임 주체 명확히 제시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BDD4DDA-DED1-5E2D-2F2C-7C20C7666A18}"/>
                </a:ext>
              </a:extLst>
            </p:cNvPr>
            <p:cNvSpPr txBox="1"/>
            <p:nvPr/>
          </p:nvSpPr>
          <p:spPr>
            <a:xfrm>
              <a:off x="9821932" y="2441283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실행 계획</a:t>
              </a: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34368CE8-40A2-79F1-27FC-1F5204509731}"/>
                </a:ext>
              </a:extLst>
            </p:cNvPr>
            <p:cNvSpPr/>
            <p:nvPr/>
          </p:nvSpPr>
          <p:spPr>
            <a:xfrm>
              <a:off x="9483933" y="2134547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2FD6BF79-6E50-67CB-9E67-C1A896FBF638}"/>
              </a:ext>
            </a:extLst>
          </p:cNvPr>
          <p:cNvGrpSpPr/>
          <p:nvPr/>
        </p:nvGrpSpPr>
        <p:grpSpPr>
          <a:xfrm>
            <a:off x="594412" y="4325906"/>
            <a:ext cx="2167740" cy="2049526"/>
            <a:chOff x="594412" y="4325906"/>
            <a:chExt cx="2167740" cy="204952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BB8583F8-DE02-A184-550B-676DC8F847AC}"/>
                </a:ext>
              </a:extLst>
            </p:cNvPr>
            <p:cNvSpPr/>
            <p:nvPr/>
          </p:nvSpPr>
          <p:spPr>
            <a:xfrm>
              <a:off x="722696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A74556-828C-790E-78AC-39E44F3265E1}"/>
                </a:ext>
              </a:extLst>
            </p:cNvPr>
            <p:cNvSpPr txBox="1"/>
            <p:nvPr/>
          </p:nvSpPr>
          <p:spPr>
            <a:xfrm>
              <a:off x="738754" y="5148916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역량 보유 팀과 협력 파트너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거버넌스 구조 소개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F49A4DB-32E3-67C2-2D4A-84F4915D1714}"/>
                </a:ext>
              </a:extLst>
            </p:cNvPr>
            <p:cNvSpPr txBox="1"/>
            <p:nvPr/>
          </p:nvSpPr>
          <p:spPr>
            <a:xfrm>
              <a:off x="932411" y="4632642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팀</a:t>
              </a: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/</a:t>
              </a: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파트너십</a:t>
              </a: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CAE17784-C478-ACD3-4DCB-B5F0E4A2E692}"/>
                </a:ext>
              </a:extLst>
            </p:cNvPr>
            <p:cNvSpPr/>
            <p:nvPr/>
          </p:nvSpPr>
          <p:spPr>
            <a:xfrm>
              <a:off x="594412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6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80252E1D-95F1-D0DC-BC95-B685D83B95C5}"/>
              </a:ext>
            </a:extLst>
          </p:cNvPr>
          <p:cNvGrpSpPr/>
          <p:nvPr/>
        </p:nvGrpSpPr>
        <p:grpSpPr>
          <a:xfrm>
            <a:off x="2823791" y="4325906"/>
            <a:ext cx="2167740" cy="2049526"/>
            <a:chOff x="2823791" y="4325906"/>
            <a:chExt cx="2167740" cy="204952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37F41016-956F-7C5E-17BA-276A4D1A1B28}"/>
                </a:ext>
              </a:extLst>
            </p:cNvPr>
            <p:cNvSpPr/>
            <p:nvPr/>
          </p:nvSpPr>
          <p:spPr>
            <a:xfrm>
              <a:off x="2952075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E7FBA3-2A77-CFE7-6FC9-496383662078}"/>
                </a:ext>
              </a:extLst>
            </p:cNvPr>
            <p:cNvSpPr txBox="1"/>
            <p:nvPr/>
          </p:nvSpPr>
          <p:spPr>
            <a:xfrm>
              <a:off x="2968133" y="5148916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항목별 예산 분석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투자 대비 수익률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자원 조달 계획 제시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DE7B9-70B7-337E-501E-ED5730EB4661}"/>
                </a:ext>
              </a:extLst>
            </p:cNvPr>
            <p:cNvSpPr txBox="1"/>
            <p:nvPr/>
          </p:nvSpPr>
          <p:spPr>
            <a:xfrm>
              <a:off x="3161790" y="4632642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예산</a:t>
              </a: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/</a:t>
              </a: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자원</a:t>
              </a:r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D1ACFB7D-D8CC-E7FF-02CB-F95C40D1230D}"/>
                </a:ext>
              </a:extLst>
            </p:cNvPr>
            <p:cNvSpPr/>
            <p:nvPr/>
          </p:nvSpPr>
          <p:spPr>
            <a:xfrm>
              <a:off x="2823791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7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BC859D2B-32C3-AAAB-A287-0C0813AFC61D}"/>
              </a:ext>
            </a:extLst>
          </p:cNvPr>
          <p:cNvGrpSpPr/>
          <p:nvPr/>
        </p:nvGrpSpPr>
        <p:grpSpPr>
          <a:xfrm>
            <a:off x="5053374" y="4325906"/>
            <a:ext cx="2167740" cy="2049526"/>
            <a:chOff x="5053374" y="4325906"/>
            <a:chExt cx="2167740" cy="2049526"/>
          </a:xfrm>
        </p:grpSpPr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54F07B70-9297-7923-4E8F-B8D67C0259E4}"/>
                </a:ext>
              </a:extLst>
            </p:cNvPr>
            <p:cNvSpPr/>
            <p:nvPr/>
          </p:nvSpPr>
          <p:spPr>
            <a:xfrm>
              <a:off x="5181658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F2E6A9-2186-C357-1D15-D4F7C3E134A7}"/>
                </a:ext>
              </a:extLst>
            </p:cNvPr>
            <p:cNvSpPr txBox="1"/>
            <p:nvPr/>
          </p:nvSpPr>
          <p:spPr>
            <a:xfrm>
              <a:off x="5197716" y="5148916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단기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(1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중기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(3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장기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(10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성과를 </a:t>
              </a:r>
              <a:r>
                <a:rPr lang="ko-KR" altLang="en-US" sz="16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균형있게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제시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2AB232-43D8-21F3-5E1F-106CADC098C2}"/>
                </a:ext>
              </a:extLst>
            </p:cNvPr>
            <p:cNvSpPr txBox="1"/>
            <p:nvPr/>
          </p:nvSpPr>
          <p:spPr>
            <a:xfrm>
              <a:off x="5391373" y="4632642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기대 효과</a:t>
              </a:r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0FB2ABA4-D9B4-41F9-CBC9-3F596BA1DAD6}"/>
                </a:ext>
              </a:extLst>
            </p:cNvPr>
            <p:cNvSpPr/>
            <p:nvPr/>
          </p:nvSpPr>
          <p:spPr>
            <a:xfrm>
              <a:off x="5053374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8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EDEED97-D347-B139-47FC-44F5F33A34B2}"/>
              </a:ext>
            </a:extLst>
          </p:cNvPr>
          <p:cNvGrpSpPr/>
          <p:nvPr/>
        </p:nvGrpSpPr>
        <p:grpSpPr>
          <a:xfrm>
            <a:off x="7282753" y="4325906"/>
            <a:ext cx="2167740" cy="2049526"/>
            <a:chOff x="7282753" y="4325906"/>
            <a:chExt cx="2167740" cy="2049526"/>
          </a:xfrm>
        </p:grpSpPr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D853D753-CA2D-9C8E-F31B-CDD2BB122862}"/>
                </a:ext>
              </a:extLst>
            </p:cNvPr>
            <p:cNvSpPr/>
            <p:nvPr/>
          </p:nvSpPr>
          <p:spPr>
            <a:xfrm>
              <a:off x="7411037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C7FEB9-B2AE-25AC-AAE3-D2E4924F167B}"/>
                </a:ext>
              </a:extLst>
            </p:cNvPr>
            <p:cNvSpPr txBox="1"/>
            <p:nvPr/>
          </p:nvSpPr>
          <p:spPr>
            <a:xfrm>
              <a:off x="7427095" y="5148916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위험 요소 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가지와 각각에 대한 대응 전략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플랜 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B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준비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5E8A936-5A98-3B00-8B50-D58303D9E9AD}"/>
                </a:ext>
              </a:extLst>
            </p:cNvPr>
            <p:cNvSpPr txBox="1"/>
            <p:nvPr/>
          </p:nvSpPr>
          <p:spPr>
            <a:xfrm>
              <a:off x="7620752" y="4632642"/>
              <a:ext cx="1620028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리스크</a:t>
              </a:r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93EA3F98-F981-934E-542D-B82523C1BF82}"/>
                </a:ext>
              </a:extLst>
            </p:cNvPr>
            <p:cNvSpPr/>
            <p:nvPr/>
          </p:nvSpPr>
          <p:spPr>
            <a:xfrm>
              <a:off x="7282753" y="4325906"/>
              <a:ext cx="488680" cy="488679"/>
            </a:xfrm>
            <a:prstGeom prst="ellipse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9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68818D29-587D-8BA3-D3A5-E63D10581079}"/>
              </a:ext>
            </a:extLst>
          </p:cNvPr>
          <p:cNvGrpSpPr/>
          <p:nvPr/>
        </p:nvGrpSpPr>
        <p:grpSpPr>
          <a:xfrm>
            <a:off x="9347273" y="4325906"/>
            <a:ext cx="2304400" cy="2049526"/>
            <a:chOff x="9347273" y="4325906"/>
            <a:chExt cx="2304400" cy="2049526"/>
          </a:xfrm>
        </p:grpSpPr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81BCECA2-71A9-BFBC-6C0F-4D7BFD3BC75C}"/>
                </a:ext>
              </a:extLst>
            </p:cNvPr>
            <p:cNvSpPr/>
            <p:nvPr/>
          </p:nvSpPr>
          <p:spPr>
            <a:xfrm>
              <a:off x="9612217" y="4411403"/>
              <a:ext cx="2039456" cy="196402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F21494-76A3-8703-40EC-243B77E291DB}"/>
                </a:ext>
              </a:extLst>
            </p:cNvPr>
            <p:cNvSpPr txBox="1"/>
            <p:nvPr/>
          </p:nvSpPr>
          <p:spPr>
            <a:xfrm>
              <a:off x="9628275" y="5148916"/>
              <a:ext cx="2007341" cy="102938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청중에게 구체적 요청사항과 다음 단계</a:t>
              </a:r>
              <a:r>
                <a:rPr lang="en-US" altLang="ko-KR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연락 방법 명확히 제시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621A2-1739-CA17-7F14-4B21A5A176D1}"/>
                </a:ext>
              </a:extLst>
            </p:cNvPr>
            <p:cNvSpPr txBox="1"/>
            <p:nvPr/>
          </p:nvSpPr>
          <p:spPr>
            <a:xfrm>
              <a:off x="9612219" y="4632642"/>
              <a:ext cx="2039454" cy="54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Call to Action</a:t>
              </a:r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AAB129BC-A8EA-8D3E-04F4-58E944436311}"/>
                </a:ext>
              </a:extLst>
            </p:cNvPr>
            <p:cNvGrpSpPr/>
            <p:nvPr/>
          </p:nvGrpSpPr>
          <p:grpSpPr>
            <a:xfrm>
              <a:off x="9347273" y="4325906"/>
              <a:ext cx="762000" cy="488679"/>
              <a:chOff x="9347273" y="4325906"/>
              <a:chExt cx="762000" cy="488679"/>
            </a:xfrm>
          </p:grpSpPr>
          <p:sp>
            <p:nvSpPr>
              <p:cNvPr id="61" name="타원 60">
                <a:extLst>
                  <a:ext uri="{FF2B5EF4-FFF2-40B4-BE49-F238E27FC236}">
                    <a16:creationId xmlns:a16="http://schemas.microsoft.com/office/drawing/2014/main" id="{172240BA-DE29-F16A-871E-7D6EC4DDC174}"/>
                  </a:ext>
                </a:extLst>
              </p:cNvPr>
              <p:cNvSpPr/>
              <p:nvPr/>
            </p:nvSpPr>
            <p:spPr>
              <a:xfrm>
                <a:off x="9483933" y="4325906"/>
                <a:ext cx="488680" cy="488679"/>
              </a:xfrm>
              <a:prstGeom prst="ellipse">
                <a:avLst/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0530545-3F4C-C022-77FE-BCE8048EBC88}"/>
                  </a:ext>
                </a:extLst>
              </p:cNvPr>
              <p:cNvSpPr txBox="1"/>
              <p:nvPr/>
            </p:nvSpPr>
            <p:spPr>
              <a:xfrm>
                <a:off x="9347273" y="4370190"/>
                <a:ext cx="76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-130" normalizeH="0" baseline="0" noProof="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10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11000402020202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630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70FD-2C2F-72DD-962B-2D13FC2B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DC4711-3F7D-C97F-11C2-C6D32AD6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328BB5-11B3-D5C5-3BB3-79ECB8C0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CAF1E6-26DC-C1BB-B595-AC428821F7E0}"/>
              </a:ext>
            </a:extLst>
          </p:cNvPr>
          <p:cNvSpPr txBox="1"/>
          <p:nvPr/>
        </p:nvSpPr>
        <p:spPr>
          <a:xfrm>
            <a:off x="3246824" y="2529890"/>
            <a:ext cx="56983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청중별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맞춤 전략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E6A1AE2-2628-FBA8-5A7B-1C3C600BF663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35AD82-2D82-1C5A-6F29-A0C1C5954C6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8A2C1C15-E0F4-4ECA-502C-04F0CCF46EE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9CB6685-8177-BC6C-E8BC-ADCD3A60D0FA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D3C2980-E8BB-D0C1-1C25-125987C2187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625918ED-EBE1-3243-24DE-D3EA73495854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9D5767-C2A3-FE6F-C50A-661694DB4574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8EE4C1-0A87-B63B-0345-4678402BB7B9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6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FCA14D5-70C1-59A1-B745-B9561F8FFDE3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E13204F-39BD-B0B4-1CE9-729941941303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816FF14-B482-AD96-CA26-C1BF8D05776E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CE6F105-7F61-A047-DDE9-99E8F4515857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184ED2C-D71D-FC94-FF60-71BA609309D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334C5058-00CD-84E1-4A3E-6A0CEF15CFF8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7C88016-8967-48B9-8723-D22610FDB3B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2A01C1E-E828-BE4C-9FA0-1F4CFDA0CCA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68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6E1F-3A42-1927-D5B1-EFA49D05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C004B6-DD5F-010B-5B8C-A3E82A0724EC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청중별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맞춤 전략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DE58C-228F-1340-7623-8514A418E80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403519-012D-E2FA-4569-94E441E924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D6470-86FA-1209-D9CF-F312F9BE5D12}"/>
              </a:ext>
            </a:extLst>
          </p:cNvPr>
          <p:cNvSpPr txBox="1"/>
          <p:nvPr/>
        </p:nvSpPr>
        <p:spPr>
          <a:xfrm>
            <a:off x="1134095" y="1593928"/>
            <a:ext cx="3676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청중별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맞춤 정책 커뮤니케이션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027B55E-8F0F-8915-AE2D-2D8451204539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042A82-09A1-B55B-E42A-297F31F586DE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관심사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5E7793AB-717A-F185-1110-F58325486D3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522ED6C4-DA76-8462-5248-684DEF3D2AB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F95FE2DD-7734-5F6C-D931-344742E42BF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E53AE34-56D1-83D0-955F-FE0511D1E7EB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B3AE5E-210E-A1D6-9A6F-169C0C53B012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정책결정자</a:t>
              </a: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6BF5C644-F75B-CBE7-63E6-7BFBAF7AC41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374310F7-0085-6D96-E6FC-C3FB6FEB580E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4" name="그림 3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DC7142E-781D-1FBC-8670-704C3D66D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A96AA089-504B-859E-C655-97534A2279A4}"/>
              </a:ext>
            </a:extLst>
          </p:cNvPr>
          <p:cNvGrpSpPr/>
          <p:nvPr/>
        </p:nvGrpSpPr>
        <p:grpSpPr>
          <a:xfrm>
            <a:off x="1972111" y="3554102"/>
            <a:ext cx="5408827" cy="861774"/>
            <a:chOff x="1972111" y="3554102"/>
            <a:chExt cx="5408827" cy="861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50EEF2-D3D2-D118-8D93-E1E2CE5B3DA9}"/>
                </a:ext>
              </a:extLst>
            </p:cNvPr>
            <p:cNvSpPr txBox="1"/>
            <p:nvPr/>
          </p:nvSpPr>
          <p:spPr>
            <a:xfrm>
              <a:off x="1972111" y="3554102"/>
              <a:ext cx="2838953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정치적 실현 가능성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 대비 효과성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234A17-738A-6535-06C8-E1D29CF9ED8C}"/>
                </a:ext>
              </a:extLst>
            </p:cNvPr>
            <p:cNvSpPr txBox="1"/>
            <p:nvPr/>
          </p:nvSpPr>
          <p:spPr>
            <a:xfrm>
              <a:off x="4541985" y="3554102"/>
              <a:ext cx="2838953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리스크 관리 가능성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여론과 지지도 영향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5DB6EC6-D1E4-6AE7-97C8-F15C8FCBF6ED}"/>
              </a:ext>
            </a:extLst>
          </p:cNvPr>
          <p:cNvGrpSpPr/>
          <p:nvPr/>
        </p:nvGrpSpPr>
        <p:grpSpPr>
          <a:xfrm>
            <a:off x="1516847" y="4446697"/>
            <a:ext cx="7458993" cy="463460"/>
            <a:chOff x="3965516" y="2790917"/>
            <a:chExt cx="7458993" cy="4634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351A88-4A22-879F-AF99-A35805B3D7B8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효과적 언어</a:t>
              </a: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BDD1B493-3AEE-B055-3D1D-7C9BC0127DF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3C30A080-B5D2-6713-1193-028F08C8376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69DC85A-8651-EF32-75C8-ACE9D05323E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220D7F1-9FDF-DEAE-6AA6-790B93FECF9E}"/>
              </a:ext>
            </a:extLst>
          </p:cNvPr>
          <p:cNvSpPr txBox="1"/>
          <p:nvPr/>
        </p:nvSpPr>
        <p:spPr>
          <a:xfrm>
            <a:off x="1972111" y="4981120"/>
            <a:ext cx="5578616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투자수익률이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3.5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배입니다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시민 만족도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85%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예상됩니다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시장님의 선거 공약과 일치합니다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E4C2E5-F692-65CA-BACF-F023AC5F4DF2}"/>
              </a:ext>
            </a:extLst>
          </p:cNvPr>
          <p:cNvSpPr txBox="1"/>
          <p:nvPr/>
        </p:nvSpPr>
        <p:spPr>
          <a:xfrm rot="21293598" flipH="1">
            <a:off x="5981476" y="5045146"/>
            <a:ext cx="2725841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권장 시간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3~5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분</a:t>
            </a:r>
          </a:p>
        </p:txBody>
      </p:sp>
    </p:spTree>
    <p:extLst>
      <p:ext uri="{BB962C8B-B14F-4D97-AF65-F5344CB8AC3E}">
        <p14:creationId xmlns:p14="http://schemas.microsoft.com/office/powerpoint/2010/main" val="18709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62445-DA64-5827-24BB-B9737A18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C9A91E4-DD15-ACC9-AAAB-63655255EE7B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청중별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맞춤 전략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558A5-2F83-C16A-E4D1-91802D1F41C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FAF0CC-0F40-9169-30B9-2F0D1EF588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CC90787-E1E6-2360-6BB9-B0EAE5CCE293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6C4AA2-97C4-CB4B-3118-23A172155A5C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관심사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6A6BEF6-FE8E-4A70-889B-8730C8F99CC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81D33C72-F2ED-99B5-FE7B-04597B35CE4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416169F4-AE7C-8238-DAF2-09F4408674C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51DB227-AF1C-742F-84E1-B663DBB49340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8F23F4-BEAF-781A-B40D-A347E95BAC80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실무자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공무원</a:t>
              </a:r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DF584AE-DE08-0833-E02C-D74B7B55589F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41712F77-8699-21FA-830B-00CFB2970C09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E393008-2FDC-7400-CA8C-D04847B8E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0DC2136-CF3E-1A4E-D9E5-20C912BD25EF}"/>
              </a:ext>
            </a:extLst>
          </p:cNvPr>
          <p:cNvGrpSpPr/>
          <p:nvPr/>
        </p:nvGrpSpPr>
        <p:grpSpPr>
          <a:xfrm>
            <a:off x="1972111" y="3554102"/>
            <a:ext cx="5677906" cy="861774"/>
            <a:chOff x="1972111" y="3554102"/>
            <a:chExt cx="5677906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3C2D89-23CB-784A-FB6D-19A3AE51F834}"/>
                </a:ext>
              </a:extLst>
            </p:cNvPr>
            <p:cNvSpPr txBox="1"/>
            <p:nvPr/>
          </p:nvSpPr>
          <p:spPr>
            <a:xfrm>
              <a:off x="1972111" y="3554102"/>
              <a:ext cx="2838953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실행 가능성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추가 인력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자원 필요성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FCDE8D-1CFA-2AC8-2892-CFFF903A68C7}"/>
                </a:ext>
              </a:extLst>
            </p:cNvPr>
            <p:cNvSpPr txBox="1"/>
            <p:nvPr/>
          </p:nvSpPr>
          <p:spPr>
            <a:xfrm>
              <a:off x="4811064" y="3554102"/>
              <a:ext cx="2838953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업무 부담 증가 여부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성과 측정 방법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CC505AF-5FAC-15AD-D252-CAE3518E71C8}"/>
              </a:ext>
            </a:extLst>
          </p:cNvPr>
          <p:cNvGrpSpPr/>
          <p:nvPr/>
        </p:nvGrpSpPr>
        <p:grpSpPr>
          <a:xfrm>
            <a:off x="1516847" y="4446697"/>
            <a:ext cx="7458993" cy="463460"/>
            <a:chOff x="3965516" y="2790917"/>
            <a:chExt cx="7458993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D3B3D6-3F78-550D-A11B-01E31FA0F66C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효과적 언어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B656256-F5E8-A085-EDC5-E7755DDC236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16E143EA-868A-C3E9-09E9-5227B87D449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A5578F7E-0259-1634-4380-7ABD4014DFC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C215E10-30A6-D3DE-0DE6-E3799D50733C}"/>
              </a:ext>
            </a:extLst>
          </p:cNvPr>
          <p:cNvSpPr txBox="1"/>
          <p:nvPr/>
        </p:nvSpPr>
        <p:spPr>
          <a:xfrm>
            <a:off x="1972111" y="4981120"/>
            <a:ext cx="5578616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시스템과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완벽히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호환됩니다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marL="176213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단계별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매뉴얼을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제공합니다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marL="176213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이미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타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지자체에서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검증되었습니다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BBC2EE-EBED-E861-DE70-73101856B607}"/>
              </a:ext>
            </a:extLst>
          </p:cNvPr>
          <p:cNvSpPr txBox="1"/>
          <p:nvPr/>
        </p:nvSpPr>
        <p:spPr>
          <a:xfrm rot="21293598" flipH="1">
            <a:off x="5981476" y="5045146"/>
            <a:ext cx="2725841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권장 시간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15~20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1FFEF1-1C55-0287-76A9-C43ABD7D7C8D}"/>
              </a:ext>
            </a:extLst>
          </p:cNvPr>
          <p:cNvSpPr txBox="1"/>
          <p:nvPr/>
        </p:nvSpPr>
        <p:spPr>
          <a:xfrm>
            <a:off x="1134095" y="1593928"/>
            <a:ext cx="3676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청중별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맞춤 정책 커뮤니케이션</a:t>
            </a:r>
          </a:p>
        </p:txBody>
      </p:sp>
    </p:spTree>
    <p:extLst>
      <p:ext uri="{BB962C8B-B14F-4D97-AF65-F5344CB8AC3E}">
        <p14:creationId xmlns:p14="http://schemas.microsoft.com/office/powerpoint/2010/main" val="26821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4435474" cy="4132183"/>
            <a:chOff x="2197100" y="2146004"/>
            <a:chExt cx="4435474" cy="564740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469137"/>
              <a:ext cx="2618024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감정과 데이터의 결합</a:t>
              </a:r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7"/>
              <a:ext cx="1729961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스토리의 구조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612138"/>
              <a:ext cx="1768433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 err="1"/>
                <a:t>프레이밍</a:t>
              </a:r>
              <a:r>
                <a:rPr lang="ko-KR" altLang="en-US" b="1" dirty="0"/>
                <a:t> 전략</a:t>
              </a:r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782846"/>
              <a:ext cx="3429144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시각화와 복잡성 단순화 원칙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2C43043-9D67-0377-706D-717C8EDE7556}"/>
                </a:ext>
              </a:extLst>
            </p:cNvPr>
            <p:cNvSpPr/>
            <p:nvPr/>
          </p:nvSpPr>
          <p:spPr>
            <a:xfrm>
              <a:off x="2197100" y="6751708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9E68AC1-375B-72C9-EC80-7B989C2F910E}"/>
                </a:ext>
              </a:extLst>
            </p:cNvPr>
            <p:cNvSpPr/>
            <p:nvPr/>
          </p:nvSpPr>
          <p:spPr>
            <a:xfrm>
              <a:off x="2197100" y="6751707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9CEB22-74CF-0AF8-E35B-6765A9E8B325}"/>
                </a:ext>
              </a:extLst>
            </p:cNvPr>
            <p:cNvSpPr txBox="1"/>
            <p:nvPr/>
          </p:nvSpPr>
          <p:spPr>
            <a:xfrm>
              <a:off x="2937859" y="6931841"/>
              <a:ext cx="1515158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 err="1"/>
                <a:t>피치덱</a:t>
              </a:r>
              <a:r>
                <a:rPr lang="ko-KR" altLang="en-US" b="1" dirty="0"/>
                <a:t> 구성</a:t>
              </a:r>
              <a:endParaRPr lang="ko-KR" altLang="en-US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0100862-9D0C-8ED6-6568-FDC0974307BE}"/>
              </a:ext>
            </a:extLst>
          </p:cNvPr>
          <p:cNvGrpSpPr/>
          <p:nvPr/>
        </p:nvGrpSpPr>
        <p:grpSpPr>
          <a:xfrm>
            <a:off x="6918326" y="2146005"/>
            <a:ext cx="4435474" cy="1598534"/>
            <a:chOff x="2197100" y="2146004"/>
            <a:chExt cx="4435474" cy="218469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D06388-7242-FF7D-95E2-4A983C489FB2}"/>
                </a:ext>
              </a:extLst>
            </p:cNvPr>
            <p:cNvSpPr/>
            <p:nvPr/>
          </p:nvSpPr>
          <p:spPr>
            <a:xfrm>
              <a:off x="2197100" y="2146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A99A771-1E3C-B589-6FB4-D43B9DFA9C35}"/>
                </a:ext>
              </a:extLst>
            </p:cNvPr>
            <p:cNvSpPr/>
            <p:nvPr/>
          </p:nvSpPr>
          <p:spPr>
            <a:xfrm>
              <a:off x="2197100" y="3289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54DC146-A1B0-429C-44CA-40B10040DC80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4B28E01-85FC-E0F0-1F61-F57F5A00F9CA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93A1E3-EB32-BACF-2E2F-A593DCC3BFFE}"/>
                </a:ext>
              </a:extLst>
            </p:cNvPr>
            <p:cNvSpPr txBox="1"/>
            <p:nvPr/>
          </p:nvSpPr>
          <p:spPr>
            <a:xfrm>
              <a:off x="2937859" y="3469137"/>
              <a:ext cx="1502334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설득의 기술</a:t>
              </a:r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307456-D78A-2DCB-F7F1-6C5DA8E64297}"/>
                </a:ext>
              </a:extLst>
            </p:cNvPr>
            <p:cNvSpPr txBox="1"/>
            <p:nvPr/>
          </p:nvSpPr>
          <p:spPr>
            <a:xfrm>
              <a:off x="2937859" y="2326137"/>
              <a:ext cx="2085827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 err="1"/>
                <a:t>청중별</a:t>
              </a:r>
              <a:r>
                <a:rPr lang="ko-KR" altLang="en-US" b="1" dirty="0"/>
                <a:t> 맞춤 전략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3C93-AF88-EE10-4F13-07E499987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FCC28-046C-9880-65E9-DC6F76DA32CD}"/>
              </a:ext>
            </a:extLst>
          </p:cNvPr>
          <p:cNvSpPr txBox="1"/>
          <p:nvPr/>
        </p:nvSpPr>
        <p:spPr>
          <a:xfrm>
            <a:off x="778495" y="673792"/>
            <a:ext cx="2341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청중별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맞춤 전략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3319E-234E-A3D4-381C-B45BB28B507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839958-B377-4D48-52CC-644C034F55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CFA6D3C6-C9CE-0FC8-0CA7-64AAADA28E5A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579893-65E9-AD19-5628-E044F0AB046F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관심사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0005033-BF28-25C1-F785-BC151D7812B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9E753100-0271-8950-63A7-A5094EF7358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4DB64B4-D154-6BFB-6345-1A90D7DD7F1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CDCE3BD-4E77-33D8-7C25-C1D09BB0DE5E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EE413F-5404-B67C-69B9-A48A224363B4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일반 시민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80FFCA5-8445-FB22-E76E-150105BDFEF2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E19EC46-70CA-68D0-403F-8BD3FFDEB2A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3" name="그림 1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B7D6163-4743-4C81-6F1C-7D1C0038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333C6D9-4A96-5CB4-D182-8A5FC6F43D90}"/>
              </a:ext>
            </a:extLst>
          </p:cNvPr>
          <p:cNvGrpSpPr/>
          <p:nvPr/>
        </p:nvGrpSpPr>
        <p:grpSpPr>
          <a:xfrm>
            <a:off x="1972111" y="3554102"/>
            <a:ext cx="5408827" cy="861774"/>
            <a:chOff x="1972111" y="3554102"/>
            <a:chExt cx="5408827" cy="861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43C64-2F73-E392-FBA2-DA7165AE444D}"/>
                </a:ext>
              </a:extLst>
            </p:cNvPr>
            <p:cNvSpPr txBox="1"/>
            <p:nvPr/>
          </p:nvSpPr>
          <p:spPr>
            <a:xfrm>
              <a:off x="1972111" y="3554102"/>
              <a:ext cx="2838953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일상생활 영향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방법의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편의성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94CF87-FEBE-A9C1-DEA4-EBE234259640}"/>
                </a:ext>
              </a:extLst>
            </p:cNvPr>
            <p:cNvSpPr txBox="1"/>
            <p:nvPr/>
          </p:nvSpPr>
          <p:spPr>
            <a:xfrm>
              <a:off x="4541985" y="3554102"/>
              <a:ext cx="2838953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비용과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혜택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즉각적인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체감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효과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45CB835-9032-90EA-4CB3-BCD81BADA0F8}"/>
              </a:ext>
            </a:extLst>
          </p:cNvPr>
          <p:cNvGrpSpPr/>
          <p:nvPr/>
        </p:nvGrpSpPr>
        <p:grpSpPr>
          <a:xfrm>
            <a:off x="1516847" y="4446697"/>
            <a:ext cx="7458993" cy="463460"/>
            <a:chOff x="3965516" y="2790917"/>
            <a:chExt cx="7458993" cy="4634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B33062-EA3E-8E6B-E9EE-4E0D3BB31ECF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효과적 언어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93955E6-3E83-A53B-9CFB-13859C8D171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519256A4-3A35-BB93-208C-225336036A7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B91D4E80-1792-7C67-F967-C17EBF44673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21EA37A-41F8-6F6B-FC87-CB9F72A4AF0F}"/>
              </a:ext>
            </a:extLst>
          </p:cNvPr>
          <p:cNvSpPr txBox="1"/>
          <p:nvPr/>
        </p:nvSpPr>
        <p:spPr>
          <a:xfrm>
            <a:off x="1972111" y="4981120"/>
            <a:ext cx="5578616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여러분의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일상이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이렇게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편해집니다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월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커피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한 잔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값으로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가능합니다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스마트폰으로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3분이면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끝입니다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AEDCB6-1509-81EC-C790-63FF73A25934}"/>
              </a:ext>
            </a:extLst>
          </p:cNvPr>
          <p:cNvSpPr txBox="1"/>
          <p:nvPr/>
        </p:nvSpPr>
        <p:spPr>
          <a:xfrm rot="21293598" flipH="1">
            <a:off x="6274506" y="4534071"/>
            <a:ext cx="26812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SNS 30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초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~1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AD6557-0942-F697-D248-3BE6B018D845}"/>
              </a:ext>
            </a:extLst>
          </p:cNvPr>
          <p:cNvSpPr txBox="1"/>
          <p:nvPr/>
        </p:nvSpPr>
        <p:spPr>
          <a:xfrm>
            <a:off x="1134095" y="1593928"/>
            <a:ext cx="3676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청중별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맞춤 정책 커뮤니케이션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005611-0492-6347-3D68-2770773C7CC1}"/>
              </a:ext>
            </a:extLst>
          </p:cNvPr>
          <p:cNvSpPr txBox="1"/>
          <p:nvPr/>
        </p:nvSpPr>
        <p:spPr>
          <a:xfrm rot="21293598" flipH="1">
            <a:off x="6210112" y="5306078"/>
            <a:ext cx="26812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설명회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5~10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분</a:t>
            </a:r>
          </a:p>
        </p:txBody>
      </p:sp>
    </p:spTree>
    <p:extLst>
      <p:ext uri="{BB962C8B-B14F-4D97-AF65-F5344CB8AC3E}">
        <p14:creationId xmlns:p14="http://schemas.microsoft.com/office/powerpoint/2010/main" val="32005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204C8-A5BE-4F96-96B3-1B2C6512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98F1D6D-92DE-91BF-0AB3-9A37B82033BD}"/>
              </a:ext>
            </a:extLst>
          </p:cNvPr>
          <p:cNvSpPr txBox="1"/>
          <p:nvPr/>
        </p:nvSpPr>
        <p:spPr>
          <a:xfrm>
            <a:off x="778495" y="673792"/>
            <a:ext cx="16828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설득의 기술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DFDB9-DC59-0AB9-74F3-57D2EABCAF6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8922BE-7872-FEB0-738F-43124804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84A60A-D570-8A0D-EE1E-286A4B6E17B0}"/>
              </a:ext>
            </a:extLst>
          </p:cNvPr>
          <p:cNvSpPr txBox="1"/>
          <p:nvPr/>
        </p:nvSpPr>
        <p:spPr>
          <a:xfrm>
            <a:off x="1134095" y="1593928"/>
            <a:ext cx="28349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AIDA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모델과 증거 위계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1479334-5A3A-3A41-48D3-A4236BCD545B}"/>
              </a:ext>
            </a:extLst>
          </p:cNvPr>
          <p:cNvGrpSpPr/>
          <p:nvPr/>
        </p:nvGrpSpPr>
        <p:grpSpPr>
          <a:xfrm>
            <a:off x="766763" y="2274810"/>
            <a:ext cx="2460930" cy="3504386"/>
            <a:chOff x="766763" y="2274810"/>
            <a:chExt cx="2460930" cy="3504386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2DE882AF-A7DE-AB1D-4C70-E2E3C1E43FB3}"/>
                </a:ext>
              </a:extLst>
            </p:cNvPr>
            <p:cNvSpPr/>
            <p:nvPr/>
          </p:nvSpPr>
          <p:spPr>
            <a:xfrm>
              <a:off x="892360" y="227481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B2EB7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673F89-752C-BBA6-021C-6A0E27ED0C28}"/>
                </a:ext>
              </a:extLst>
            </p:cNvPr>
            <p:cNvSpPr txBox="1"/>
            <p:nvPr/>
          </p:nvSpPr>
          <p:spPr>
            <a:xfrm>
              <a:off x="766763" y="4691206"/>
              <a:ext cx="2460930" cy="10879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첫 </a:t>
              </a: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</a:t>
              </a: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초가 전체 성패 좌우</a:t>
              </a:r>
              <a:endParaRPr lang="en-US" altLang="ko-KR" sz="1700" spc="-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충격적 통계</a:t>
              </a: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b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도발적 질문으로 시작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B18BA4-AD2B-F47E-ED2B-2009C6A6DFAB}"/>
                </a:ext>
              </a:extLst>
            </p:cNvPr>
            <p:cNvSpPr txBox="1"/>
            <p:nvPr/>
          </p:nvSpPr>
          <p:spPr>
            <a:xfrm>
              <a:off x="1196190" y="3325125"/>
              <a:ext cx="1700722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Attention</a:t>
              </a:r>
            </a:p>
          </p:txBody>
        </p:sp>
        <p:pic>
          <p:nvPicPr>
            <p:cNvPr id="18" name="그림 17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8939DA7-3401-A1CE-4797-820C30A04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39345" y="2804967"/>
              <a:ext cx="614408" cy="520158"/>
            </a:xfrm>
            <a:prstGeom prst="rect">
              <a:avLst/>
            </a:prstGeom>
          </p:spPr>
        </p:pic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A7114C9-4F4E-1D51-47BE-936EA2CC1C3B}"/>
              </a:ext>
            </a:extLst>
          </p:cNvPr>
          <p:cNvGrpSpPr/>
          <p:nvPr/>
        </p:nvGrpSpPr>
        <p:grpSpPr>
          <a:xfrm>
            <a:off x="3317913" y="2274810"/>
            <a:ext cx="2410275" cy="3504386"/>
            <a:chOff x="3317913" y="2274810"/>
            <a:chExt cx="2410275" cy="3504386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352EC9ED-359A-4560-150A-1A65F4D562CC}"/>
                </a:ext>
              </a:extLst>
            </p:cNvPr>
            <p:cNvSpPr/>
            <p:nvPr/>
          </p:nvSpPr>
          <p:spPr>
            <a:xfrm>
              <a:off x="3368860" y="227481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DB26D2-FDCB-1616-9263-01F6C491708B}"/>
                </a:ext>
              </a:extLst>
            </p:cNvPr>
            <p:cNvSpPr txBox="1"/>
            <p:nvPr/>
          </p:nvSpPr>
          <p:spPr>
            <a:xfrm>
              <a:off x="3774737" y="3325125"/>
              <a:ext cx="1496628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Interest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6613AA-E78D-1E85-8754-EC42FE9824FF}"/>
                </a:ext>
              </a:extLst>
            </p:cNvPr>
            <p:cNvSpPr txBox="1"/>
            <p:nvPr/>
          </p:nvSpPr>
          <p:spPr>
            <a:xfrm>
              <a:off x="3317913" y="4691206"/>
              <a:ext cx="2410275" cy="10879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왜 계속 들어야 하는지 </a:t>
              </a:r>
              <a:b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청중과의 연결점 제시</a:t>
              </a: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b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예상 밖 사실로 관심 유지</a:t>
              </a:r>
            </a:p>
          </p:txBody>
        </p:sp>
        <p:pic>
          <p:nvPicPr>
            <p:cNvPr id="24" name="그림 23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B5377BE-7DFC-97AC-1408-BD2BF29DC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15846" y="2804967"/>
              <a:ext cx="614408" cy="520158"/>
            </a:xfrm>
            <a:prstGeom prst="rect">
              <a:avLst/>
            </a:prstGeom>
          </p:spPr>
        </p:pic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8B4F79F-A780-D34D-C82C-6CCC8A1B9699}"/>
              </a:ext>
            </a:extLst>
          </p:cNvPr>
          <p:cNvGrpSpPr/>
          <p:nvPr/>
        </p:nvGrpSpPr>
        <p:grpSpPr>
          <a:xfrm>
            <a:off x="6034293" y="2274810"/>
            <a:ext cx="2309607" cy="3504386"/>
            <a:chOff x="6034293" y="2274810"/>
            <a:chExt cx="2309607" cy="350438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6536D5A1-8552-5E78-3C5F-C061B08CABE3}"/>
                </a:ext>
              </a:extLst>
            </p:cNvPr>
            <p:cNvSpPr/>
            <p:nvPr/>
          </p:nvSpPr>
          <p:spPr>
            <a:xfrm>
              <a:off x="6035520" y="227481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644BC2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27D407-429D-86B1-07C5-54C7C695EADD}"/>
                </a:ext>
              </a:extLst>
            </p:cNvPr>
            <p:cNvSpPr txBox="1"/>
            <p:nvPr/>
          </p:nvSpPr>
          <p:spPr>
            <a:xfrm>
              <a:off x="6583231" y="3325125"/>
              <a:ext cx="1212960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7A52C4"/>
                  </a:solidFill>
                  <a:latin typeface="카페24 아네모네" pitchFamily="2" charset="-127"/>
                  <a:ea typeface="카페24 아네모네" pitchFamily="2" charset="-127"/>
                </a:rPr>
                <a:t>Desire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AA2478-186F-284D-0EBF-A20A9989E665}"/>
                </a:ext>
              </a:extLst>
            </p:cNvPr>
            <p:cNvSpPr txBox="1"/>
            <p:nvPr/>
          </p:nvSpPr>
          <p:spPr>
            <a:xfrm>
              <a:off x="6034293" y="4691206"/>
              <a:ext cx="2158283" cy="10879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잠재적 이익과 혜택을 </a:t>
              </a:r>
              <a:b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구체적으로 제시</a:t>
              </a: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이것이 실현되면</a:t>
              </a: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..."</a:t>
              </a:r>
            </a:p>
          </p:txBody>
        </p:sp>
        <p:pic>
          <p:nvPicPr>
            <p:cNvPr id="25" name="그림 24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14F4443-BAA0-9F62-97EB-D728D6DFF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82506" y="2804967"/>
              <a:ext cx="614408" cy="520158"/>
            </a:xfrm>
            <a:prstGeom prst="rect">
              <a:avLst/>
            </a:prstGeom>
          </p:spPr>
        </p:pic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4C65C98-F400-8A99-26ED-955D0CDAD520}"/>
              </a:ext>
            </a:extLst>
          </p:cNvPr>
          <p:cNvGrpSpPr/>
          <p:nvPr/>
        </p:nvGrpSpPr>
        <p:grpSpPr>
          <a:xfrm>
            <a:off x="8512020" y="2274810"/>
            <a:ext cx="2308380" cy="3504386"/>
            <a:chOff x="8512020" y="2274810"/>
            <a:chExt cx="2308380" cy="3504386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BB19963-EE60-2C7C-87C6-40DB5A2B3AE0}"/>
                </a:ext>
              </a:extLst>
            </p:cNvPr>
            <p:cNvSpPr/>
            <p:nvPr/>
          </p:nvSpPr>
          <p:spPr>
            <a:xfrm>
              <a:off x="8512020" y="2274810"/>
              <a:ext cx="2308380" cy="230838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9A5CC8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130CC-5BB7-A02E-7C2E-7D840836AE22}"/>
                </a:ext>
              </a:extLst>
            </p:cNvPr>
            <p:cNvSpPr txBox="1"/>
            <p:nvPr/>
          </p:nvSpPr>
          <p:spPr>
            <a:xfrm>
              <a:off x="9048318" y="3325125"/>
              <a:ext cx="1235788" cy="6013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Action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9924B-55A8-DC87-DCD0-08180A4CCB96}"/>
                </a:ext>
              </a:extLst>
            </p:cNvPr>
            <p:cNvSpPr txBox="1"/>
            <p:nvPr/>
          </p:nvSpPr>
          <p:spPr>
            <a:xfrm>
              <a:off x="8584640" y="4691206"/>
              <a:ext cx="2109232" cy="10879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명확한 다음 단계와 </a:t>
              </a:r>
              <a:b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 행동 요청</a:t>
              </a: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kumimoji="0" lang="ko-KR" altLang="en-US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애매한 마무리는 금물</a:t>
              </a:r>
            </a:p>
          </p:txBody>
        </p:sp>
        <p:pic>
          <p:nvPicPr>
            <p:cNvPr id="26" name="그림 2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FC05AD5-3405-F98B-5A0E-FA22A8DD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59007" y="2804967"/>
              <a:ext cx="614408" cy="520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5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63A1-C1E5-BF7B-D5B0-47485E03F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D17FDC0-51E8-7BCF-B7C1-56AEC1BA8665}"/>
              </a:ext>
            </a:extLst>
          </p:cNvPr>
          <p:cNvSpPr txBox="1"/>
          <p:nvPr/>
        </p:nvSpPr>
        <p:spPr>
          <a:xfrm>
            <a:off x="778495" y="673792"/>
            <a:ext cx="16828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설득의 기술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BF598-CF36-BF9C-9BBD-C24A244AEDED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84C3A9-8D99-1C7B-8DFB-B7803F2912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4B9F0-9BB2-4840-27C7-ABCBE3253ADF}"/>
              </a:ext>
            </a:extLst>
          </p:cNvPr>
          <p:cNvSpPr txBox="1"/>
          <p:nvPr/>
        </p:nvSpPr>
        <p:spPr>
          <a:xfrm>
            <a:off x="1134095" y="1593928"/>
            <a:ext cx="24266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반대 의견 대응 전략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BB5F3F5-4636-3659-5906-AD0004808CA2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4ED562-2400-7F61-A1C9-C3638709A95D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선제적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 논박 기법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952FC5E-E007-FF3B-57A4-72BED13A9D1E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FAC1C8A6-CF61-2844-CC69-9309377264A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89B037C-1F7E-240B-8641-A24F7AD968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CE59E14-E9EE-011C-502B-122C0DCC913B}"/>
              </a:ext>
            </a:extLst>
          </p:cNvPr>
          <p:cNvGrpSpPr/>
          <p:nvPr/>
        </p:nvGrpSpPr>
        <p:grpSpPr>
          <a:xfrm>
            <a:off x="5312958" y="2908996"/>
            <a:ext cx="6189857" cy="863570"/>
            <a:chOff x="3965516" y="2790917"/>
            <a:chExt cx="6189857" cy="863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6AA122-7FE5-008E-1229-2203ADDFDB9F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반대 주장을 미리 언급하고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그에 대한 답변을 준비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청중은 여러분이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균형 잡힌 관점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갖고 있다고 인식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69FC2C3-49AF-AEAA-E32F-2D88EA83664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9722EE56-3C41-3925-F099-23063B20450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9B2F679F-51C0-9E5C-FC5B-8F21EC6184C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F82633C-FE59-8624-14F3-A4C3FB734149}"/>
              </a:ext>
            </a:extLst>
          </p:cNvPr>
          <p:cNvGrpSpPr/>
          <p:nvPr/>
        </p:nvGrpSpPr>
        <p:grpSpPr>
          <a:xfrm>
            <a:off x="5717556" y="3843717"/>
            <a:ext cx="6141935" cy="1187388"/>
            <a:chOff x="1547337" y="4508469"/>
            <a:chExt cx="6141935" cy="11873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4B9813-527D-175D-7FE4-9A9EB9AFEA3C}"/>
                </a:ext>
              </a:extLst>
            </p:cNvPr>
            <p:cNvSpPr txBox="1"/>
            <p:nvPr/>
          </p:nvSpPr>
          <p:spPr>
            <a:xfrm>
              <a:off x="2190470" y="4832287"/>
              <a:ext cx="5498802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비판 예상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빠른 인정 및 대응 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비교 질문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구체적인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차별점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제시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B76B78EE-29E3-3072-F86A-75D483639BB7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D1F9364-3C14-B230-180A-3CFCF4292BAF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F9AECDF7-1051-DB39-DEBB-42236D8834D6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7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7B8C8-B410-ABFA-AB3D-6E0383BDF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F8BE4B3-0F37-45EB-2A96-ECB79DCC1AD9}"/>
              </a:ext>
            </a:extLst>
          </p:cNvPr>
          <p:cNvSpPr txBox="1"/>
          <p:nvPr/>
        </p:nvSpPr>
        <p:spPr>
          <a:xfrm>
            <a:off x="778495" y="673792"/>
            <a:ext cx="16828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설득의 기술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4C536-0A93-615C-50E5-AB4DE0A764A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B705355-03FC-8F6E-C1FB-AC6B2D6B41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817F1-1199-920A-8E16-DD94DBC23D97}"/>
              </a:ext>
            </a:extLst>
          </p:cNvPr>
          <p:cNvSpPr txBox="1"/>
          <p:nvPr/>
        </p:nvSpPr>
        <p:spPr>
          <a:xfrm>
            <a:off x="1134095" y="1593928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증거의 위계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C9791-F0A5-8C70-70AE-ACA741DF0F3C}"/>
              </a:ext>
            </a:extLst>
          </p:cNvPr>
          <p:cNvSpPr txBox="1"/>
          <p:nvPr/>
        </p:nvSpPr>
        <p:spPr>
          <a:xfrm flipH="1">
            <a:off x="1278151" y="2182254"/>
            <a:ext cx="67089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더 강력한 증거로 주장을 뒷받침할수록 설득력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↑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56A5B-4334-C8DC-23CD-3544E4ECB0B6}"/>
              </a:ext>
            </a:extLst>
          </p:cNvPr>
          <p:cNvSpPr txBox="1"/>
          <p:nvPr/>
        </p:nvSpPr>
        <p:spPr>
          <a:xfrm>
            <a:off x="4239491" y="3166175"/>
            <a:ext cx="3311236" cy="270843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개인 의견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전문가 의견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사례 연구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통계 데이터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과학적 연구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lvl="0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메타 분석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/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체계적 문헌 고찰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A7B96350-C3D0-5FEC-C6E7-0BB11F1815AE}"/>
              </a:ext>
            </a:extLst>
          </p:cNvPr>
          <p:cNvSpPr/>
          <p:nvPr/>
        </p:nvSpPr>
        <p:spPr>
          <a:xfrm>
            <a:off x="3851563" y="3166175"/>
            <a:ext cx="387928" cy="2708434"/>
          </a:xfrm>
          <a:prstGeom prst="downArrow">
            <a:avLst/>
          </a:prstGeom>
          <a:solidFill>
            <a:srgbClr val="9A5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2B511-ABD3-2B8A-2C46-8F12B0C08A69}"/>
              </a:ext>
            </a:extLst>
          </p:cNvPr>
          <p:cNvSpPr txBox="1"/>
          <p:nvPr/>
        </p:nvSpPr>
        <p:spPr>
          <a:xfrm>
            <a:off x="2079821" y="3990520"/>
            <a:ext cx="1709397" cy="40011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설득력 높아짐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9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A93E6-3140-2007-8A2D-FC72E2943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932B96C-4999-A1EA-C22C-7FE3A4D29D76}"/>
              </a:ext>
            </a:extLst>
          </p:cNvPr>
          <p:cNvSpPr txBox="1"/>
          <p:nvPr/>
        </p:nvSpPr>
        <p:spPr>
          <a:xfrm>
            <a:off x="778495" y="673792"/>
            <a:ext cx="16828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설득의 기술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F91BB-B2A8-135B-7D48-33652F6FD97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4E0929-AAEC-4316-5952-BCBC522A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FC9F69-678F-CABD-3906-45BF8DB5D07E}"/>
              </a:ext>
            </a:extLst>
          </p:cNvPr>
          <p:cNvSpPr txBox="1"/>
          <p:nvPr/>
        </p:nvSpPr>
        <p:spPr>
          <a:xfrm>
            <a:off x="1134095" y="1593928"/>
            <a:ext cx="15193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증거의 위계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9BAFB-3736-6DD9-D14C-890AE8AFF2F6}"/>
              </a:ext>
            </a:extLst>
          </p:cNvPr>
          <p:cNvSpPr txBox="1"/>
          <p:nvPr/>
        </p:nvSpPr>
        <p:spPr>
          <a:xfrm flipH="1">
            <a:off x="1922235" y="5097185"/>
            <a:ext cx="8150020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프레젠테이션 기술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은 단순한 발표 테크닉이 아닌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정책 아이디어가 실제로 채택 및 실행을 결정짓는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중요한 역량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04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커뮤니케이션 전략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Simple but not Simplistic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8B3B32-C797-9610-AACD-B8C2165FCED6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3348B-208E-76B9-0DA8-920BBA98C53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Show, Don't Just Tell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C98B834-5F51-451E-5082-652476B0D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9CD8ACF-EDF3-D51E-FDB9-213865792C2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E8C8980-EAC8-1C60-E075-4405ADD0B2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5047939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Connect, Don't Just Communicate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D7F56-77D6-96EC-7DF6-A9F027A16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E0E585-3E51-EDFA-DD22-4B86E5E8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0DCEC-5935-7737-ACB5-7478D1126D7B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12A1967-2FA0-9BE2-127F-AF57F4B18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23894-52D0-93D2-BAC5-4743743A0574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큰 힘에는 큰 책임이 따른다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6E02ABF-67E0-C21C-92A8-B2ACB5D08D5D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09892A9C-8A79-0C2C-3078-CB43DF178F7E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BC84DB-61BD-F2DB-4309-6DDDF714ED70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공공의 이익을 추구하는 정책 디자이너임을 명심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8FBCFD5-EF02-A5C7-0DE3-2C08311F50F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98B45BE-DDE0-81A1-D9C2-6C2AC148DC5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43DA5BB-9EDD-50FA-A6D4-ADEE93F3249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ECED460-70A8-BB34-E970-06060B9A77E1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904B22-33DF-DA4A-DE3D-FBAB0C821012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몇 가지 윤리적 원칙 필요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9E1C7549-F128-67C2-3FB0-6482595D0B5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7653E89C-CEF2-0917-F0F2-C99E82A3556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01DF62C5-E5D1-2971-8EDB-DABFC47F1DD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9797381-26A8-464F-A2FB-2DBCD81C35D0}"/>
              </a:ext>
            </a:extLst>
          </p:cNvPr>
          <p:cNvGrpSpPr/>
          <p:nvPr/>
        </p:nvGrpSpPr>
        <p:grpSpPr>
          <a:xfrm>
            <a:off x="3276298" y="5047939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BAFD73-14A4-488A-9FE7-465685DF7EB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반대 의견도 정당한 관점으로 존중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15B005F-FF3C-9523-7506-9FB99F47060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05A97DB9-E420-8423-8F1C-5E7D128A270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AABFAA3-FFC0-370E-ADD8-72A28814C48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275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C397-A7E1-F900-1DB2-7B6BC0FBD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3912B98-774D-744D-1D61-7CA1D178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8770A-FAE6-0ED4-2417-3AF64E713856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CFE681-8C34-02A4-EDF0-478549E7D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3CB83-1824-91A5-4B64-E1BE87B2DBAD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다음 시간 안내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E9C882D-4E6F-F0CE-CFE1-4B1FB0BEDD0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4AFFDF00-5F7E-38A8-0D5E-6C9D2ACBE17E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DB4307-8C39-A85F-06A4-8C7DD8619BC9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다양한 이해관계자 관리 및 조율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75C1186-2828-51D2-44B4-B98C33C4DDB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31CBFCB6-83D4-56C0-E680-87A1D9FD333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F2F7EA75-9389-7AF8-4D5A-387DE5547A1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B0D0278-5BF3-1CC8-116D-B4578D78C717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3A652C-E240-C0E7-0746-72E132E03736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필요한 자원 확보 방법 및 효율적 배분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B3EDCD5-1139-E9AB-B78A-F6FBEE1164F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53A5C2E1-7124-B536-0451-BF7F9D13855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9C4BE363-0A12-054A-9BCA-F041B68E3A0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CC7850A-F632-8A0C-E127-5FB989253D23}"/>
              </a:ext>
            </a:extLst>
          </p:cNvPr>
          <p:cNvGrpSpPr/>
          <p:nvPr/>
        </p:nvGrpSpPr>
        <p:grpSpPr>
          <a:xfrm>
            <a:off x="3276298" y="5047939"/>
            <a:ext cx="6027029" cy="863570"/>
            <a:chOff x="3965516" y="2790917"/>
            <a:chExt cx="6027029" cy="8635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406886-E01B-E9D8-F6C3-F601F17981F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정치적 변화 또는 담당자 교체에도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지속가능한 정책 방법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9DD91E9C-E62C-54C8-EC17-4D624D5B803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1D47370A-3636-F37B-1C80-6D09E80A9DA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214F01FD-A6A4-9572-7334-7D4E17E6CF4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866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F88F-669D-B202-7773-4F6DA3D8E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446349-1AC9-BE0D-3E8F-EBB7797C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276CB4-2317-A1BB-D12B-E2CF3796CBF8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316044-5844-72A6-E2B7-81FB849DD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35A58C-113A-38F1-4F52-07C31911ABAB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첫 문장에 모든 것을 걸어라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E77A0F2-2638-5106-DF0A-E4EECF3A6DBD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CC31754C-91E7-FB7F-B6F7-25AB5FFE240A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33DA0C-31B7-01E3-9856-09C3C169B6C1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청중은 첫 문장만 듣고 관심 여부를 결정할 수도 있음</a:t>
              </a:r>
              <a:endParaRPr lang="en-US" altLang="ko-KR" sz="2000" spc="-8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C287CAC-0FC4-2C68-DD32-442C7484BDF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0DCE8F8C-D801-0E2F-1C8D-CCBBCA773AC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FF41165-36CD-832D-92B4-6934F70CFDD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4F3F898-1323-D661-6327-874CE7DEFED0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4B37CF-54DE-578F-EDCF-E5E6AA93B08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가장 강력한 메시지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와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임팩트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첫 문장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 기재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F8DCD2C-DECB-8129-0D08-93974050C10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28DF0438-5481-4883-62A0-77F09791E22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E49E605A-A23D-3F63-06DF-376701F423A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4E0A84FE-47CD-818C-9C65-3D055DE308FF}"/>
              </a:ext>
            </a:extLst>
          </p:cNvPr>
          <p:cNvGrpSpPr/>
          <p:nvPr/>
        </p:nvGrpSpPr>
        <p:grpSpPr>
          <a:xfrm>
            <a:off x="3276298" y="5047939"/>
            <a:ext cx="6027029" cy="463460"/>
            <a:chOff x="3965516" y="2790917"/>
            <a:chExt cx="6027029" cy="4634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B5B8B6-2ACF-91AB-CBEA-EB0F9254070B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정책의 핵심을 명확히 이해하고 전달하는 능력 양성</a:t>
              </a: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FDA19229-832F-E91C-93B4-9133B792DA1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7" name="원호 36">
                <a:extLst>
                  <a:ext uri="{FF2B5EF4-FFF2-40B4-BE49-F238E27FC236}">
                    <a16:creationId xmlns:a16="http://schemas.microsoft.com/office/drawing/2014/main" id="{943C37BE-6EE2-9797-440D-07A9F16B7CD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0054F8B-5B08-4842-E619-5553762468F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0713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342979"/>
            <a:ext cx="69487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정책 성과 측정과 지표 설계의 함정과 해법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3753212" y="2529890"/>
            <a:ext cx="46855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스토리의 구조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1943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B8745-466B-8C9B-3E58-F47A9058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327B5-D76E-2B1C-BB50-60C66A75903A}"/>
              </a:ext>
            </a:extLst>
          </p:cNvPr>
          <p:cNvSpPr txBox="1"/>
          <p:nvPr/>
        </p:nvSpPr>
        <p:spPr>
          <a:xfrm>
            <a:off x="1134095" y="1593928"/>
            <a:ext cx="39106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정책을 드라마로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  <p:pic>
        <p:nvPicPr>
          <p:cNvPr id="8" name="그림 7" descr="뇌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943C1D0-0E54-51BC-B968-01EDB9B4A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678" y="3153115"/>
            <a:ext cx="3258849" cy="3696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EA2E39-EFC4-A63F-BB2A-967268175134}"/>
              </a:ext>
            </a:extLst>
          </p:cNvPr>
          <p:cNvSpPr txBox="1"/>
          <p:nvPr/>
        </p:nvSpPr>
        <p:spPr>
          <a:xfrm>
            <a:off x="3208779" y="2742338"/>
            <a:ext cx="6359430" cy="46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인간의 뇌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→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스토리를 위해 진화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D907C-8850-A221-EC75-1D7487302180}"/>
              </a:ext>
            </a:extLst>
          </p:cNvPr>
          <p:cNvSpPr txBox="1"/>
          <p:nvPr/>
        </p:nvSpPr>
        <p:spPr>
          <a:xfrm>
            <a:off x="3208779" y="3205798"/>
            <a:ext cx="5824385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신경과학 연구에 따르면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이야기 형태로 전달된 정보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는 단순한 사실 나열보다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더 잘 기억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15D6-306C-F444-C458-344992A4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DE1F9FA-4176-58E3-B9A8-05732843360A}"/>
              </a:ext>
            </a:extLst>
          </p:cNvPr>
          <p:cNvSpPr txBox="1"/>
          <p:nvPr/>
        </p:nvSpPr>
        <p:spPr>
          <a:xfrm>
            <a:off x="778495" y="673792"/>
            <a:ext cx="1943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C05060-E898-64E1-4182-DB93CF50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09900-2B4C-5B3A-D53D-9EFD158E3EDB}"/>
              </a:ext>
            </a:extLst>
          </p:cNvPr>
          <p:cNvSpPr txBox="1"/>
          <p:nvPr/>
        </p:nvSpPr>
        <p:spPr>
          <a:xfrm>
            <a:off x="1134095" y="1593928"/>
            <a:ext cx="324544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아리스토텔레스의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막 구조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23DAC5D-CD68-6978-E713-FD78A0C820F7}"/>
              </a:ext>
            </a:extLst>
          </p:cNvPr>
          <p:cNvGrpSpPr/>
          <p:nvPr/>
        </p:nvGrpSpPr>
        <p:grpSpPr>
          <a:xfrm>
            <a:off x="1287594" y="2352132"/>
            <a:ext cx="5826715" cy="571286"/>
            <a:chOff x="1013127" y="1841927"/>
            <a:chExt cx="5826715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70D357-1C62-813D-4996-F38DD99F88D4}"/>
                </a:ext>
              </a:extLst>
            </p:cNvPr>
            <p:cNvSpPr txBox="1"/>
            <p:nvPr/>
          </p:nvSpPr>
          <p:spPr>
            <a:xfrm>
              <a:off x="1013127" y="1841927"/>
              <a:ext cx="582671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1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막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문제와 갈등 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CC38E55-3A4D-2F11-7E12-1B6B3CEC72F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591CE2F-0A4A-514A-7A7D-B305C4AAA033}"/>
              </a:ext>
            </a:extLst>
          </p:cNvPr>
          <p:cNvGrpSpPr/>
          <p:nvPr/>
        </p:nvGrpSpPr>
        <p:grpSpPr>
          <a:xfrm>
            <a:off x="1795238" y="3879129"/>
            <a:ext cx="7617445" cy="787278"/>
            <a:chOff x="1547337" y="4508469"/>
            <a:chExt cx="7617445" cy="7872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7D5AC9-CF73-FD8F-B384-D844B60FBEAF}"/>
                </a:ext>
              </a:extLst>
            </p:cNvPr>
            <p:cNvSpPr txBox="1"/>
            <p:nvPr/>
          </p:nvSpPr>
          <p:spPr>
            <a:xfrm>
              <a:off x="2190470" y="4832287"/>
              <a:ext cx="6974312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김민수 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28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졸업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100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곳 이상 기업 지원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모두 서류 탈락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ADCBA8E-ACA0-D18F-FF5D-A8BED69746F9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A3684964-3802-1DF7-145D-EA2211334205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6" name="사각형: 둥근 모서리 15">
                <a:extLst>
                  <a:ext uri="{FF2B5EF4-FFF2-40B4-BE49-F238E27FC236}">
                    <a16:creationId xmlns:a16="http://schemas.microsoft.com/office/drawing/2014/main" id="{3B507ACE-9867-C6F3-90FC-3CF59B163C3E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8AB3A1F-9D0E-F56A-B354-B47FC9D4202D}"/>
              </a:ext>
            </a:extLst>
          </p:cNvPr>
          <p:cNvGrpSpPr/>
          <p:nvPr/>
        </p:nvGrpSpPr>
        <p:grpSpPr>
          <a:xfrm>
            <a:off x="2630144" y="4695290"/>
            <a:ext cx="7314850" cy="469359"/>
            <a:chOff x="1743429" y="4953085"/>
            <a:chExt cx="7314850" cy="469359"/>
          </a:xfrm>
        </p:grpSpPr>
        <p:sp>
          <p:nvSpPr>
            <p:cNvPr id="18" name="화살표: 아래쪽 17">
              <a:extLst>
                <a:ext uri="{FF2B5EF4-FFF2-40B4-BE49-F238E27FC236}">
                  <a16:creationId xmlns:a16="http://schemas.microsoft.com/office/drawing/2014/main" id="{4FCE9D34-334E-02E9-C1DA-23092C5A149C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DE7ECF-7441-A02E-7A86-B829F62B2C00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구체적인 문제 제시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4C78A82-746B-E7BA-54F7-F7B32DD34B6E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F30985-371D-CEEE-9FA8-DFC3417125BD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 상황의 문제점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436D2F0C-76DF-6416-819D-EB8F62D14DF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473DBAF1-A1B1-8305-D17B-E65AD9114E0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AF431748-11F3-49E6-64FE-44C3BA6FB63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1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F4616-3D9A-81BD-DF9A-F66D77B4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8FF1B0F-151A-6EBA-5E4C-665F0D179DCA}"/>
              </a:ext>
            </a:extLst>
          </p:cNvPr>
          <p:cNvSpPr txBox="1"/>
          <p:nvPr/>
        </p:nvSpPr>
        <p:spPr>
          <a:xfrm>
            <a:off x="778495" y="673792"/>
            <a:ext cx="1943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FB2D2E-14EB-BB10-9820-9B7F453C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2F213-BA75-E52E-B063-40F665DABF92}"/>
              </a:ext>
            </a:extLst>
          </p:cNvPr>
          <p:cNvSpPr txBox="1"/>
          <p:nvPr/>
        </p:nvSpPr>
        <p:spPr>
          <a:xfrm>
            <a:off x="1134095" y="1593928"/>
            <a:ext cx="39106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정책을 드라마로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B5C2D3A-6319-393B-EBAA-D63A72F25E19}"/>
              </a:ext>
            </a:extLst>
          </p:cNvPr>
          <p:cNvGrpSpPr/>
          <p:nvPr/>
        </p:nvGrpSpPr>
        <p:grpSpPr>
          <a:xfrm>
            <a:off x="1287594" y="2352132"/>
            <a:ext cx="5826715" cy="571286"/>
            <a:chOff x="1013127" y="1841927"/>
            <a:chExt cx="5826715" cy="571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94B64B-6D49-4C02-3C91-DF9E4DD385DC}"/>
                </a:ext>
              </a:extLst>
            </p:cNvPr>
            <p:cNvSpPr txBox="1"/>
            <p:nvPr/>
          </p:nvSpPr>
          <p:spPr>
            <a:xfrm>
              <a:off x="1013127" y="1841927"/>
              <a:ext cx="582671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2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막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해결 과정 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F5420D10-B207-A394-6DE2-079CB4452DB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4253299-2102-08BF-E43F-35C153394BCE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FEC83A-3233-F8B0-CA39-5C7C28729A4C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개입과 변화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7FC1001E-0DD9-B3AE-0FB4-1415A441492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9" name="원호 28">
                <a:extLst>
                  <a:ext uri="{FF2B5EF4-FFF2-40B4-BE49-F238E27FC236}">
                    <a16:creationId xmlns:a16="http://schemas.microsoft.com/office/drawing/2014/main" id="{1FEE5A95-BF4A-BD6F-7CE2-BDA0F358E99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CC3A0625-8551-2DD6-77B5-4F326627C6B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418D9D9-AF6E-BEC5-3756-64DC1059FEA3}"/>
              </a:ext>
            </a:extLst>
          </p:cNvPr>
          <p:cNvGrpSpPr/>
          <p:nvPr/>
        </p:nvGrpSpPr>
        <p:grpSpPr>
          <a:xfrm>
            <a:off x="1795238" y="3879129"/>
            <a:ext cx="7617445" cy="787278"/>
            <a:chOff x="1547337" y="4508469"/>
            <a:chExt cx="7617445" cy="78727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7B8ABC-78B8-960C-38BD-8272A53410CD}"/>
                </a:ext>
              </a:extLst>
            </p:cNvPr>
            <p:cNvSpPr txBox="1"/>
            <p:nvPr/>
          </p:nvSpPr>
          <p:spPr>
            <a:xfrm>
              <a:off x="2190470" y="4832287"/>
              <a:ext cx="6974312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시의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일경험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프로그램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’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3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개월간 스타트업 인턴십 경험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BAE143EE-10DC-434D-06E0-467A889451E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37AB83C0-C0DF-F01E-A2E6-45985A722321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84DE1D70-B43E-1D1F-562A-C18F7EF059E5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71139BF-B657-6809-9D0F-0B88031B7B5C}"/>
              </a:ext>
            </a:extLst>
          </p:cNvPr>
          <p:cNvGrpSpPr/>
          <p:nvPr/>
        </p:nvGrpSpPr>
        <p:grpSpPr>
          <a:xfrm>
            <a:off x="2630144" y="4695290"/>
            <a:ext cx="7314850" cy="469359"/>
            <a:chOff x="1743429" y="4953085"/>
            <a:chExt cx="7314850" cy="469359"/>
          </a:xfrm>
        </p:grpSpPr>
        <p:sp>
          <p:nvSpPr>
            <p:cNvPr id="37" name="화살표: 아래쪽 36">
              <a:extLst>
                <a:ext uri="{FF2B5EF4-FFF2-40B4-BE49-F238E27FC236}">
                  <a16:creationId xmlns:a16="http://schemas.microsoft.com/office/drawing/2014/main" id="{CE2B867A-48F0-36D2-DDFD-8DD39A8A0045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014581-E030-4CF4-4046-BE753AD88DBC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해결 과정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82AC7-3BE2-F5DA-E378-7A2D7C496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CFE0AC9-F3DE-6A2B-5C94-87C657998271}"/>
              </a:ext>
            </a:extLst>
          </p:cNvPr>
          <p:cNvSpPr txBox="1"/>
          <p:nvPr/>
        </p:nvSpPr>
        <p:spPr>
          <a:xfrm>
            <a:off x="778495" y="673792"/>
            <a:ext cx="1943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8FE2E6-7047-1BDF-A112-7BF5B21CDB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C5890-BC86-41B6-809E-012167055181}"/>
              </a:ext>
            </a:extLst>
          </p:cNvPr>
          <p:cNvSpPr txBox="1"/>
          <p:nvPr/>
        </p:nvSpPr>
        <p:spPr>
          <a:xfrm>
            <a:off x="1134095" y="1593928"/>
            <a:ext cx="39106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스토리의 구조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정책을 드라마로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8EC5B81-9130-2770-78DA-F23A860E3AEB}"/>
              </a:ext>
            </a:extLst>
          </p:cNvPr>
          <p:cNvGrpSpPr/>
          <p:nvPr/>
        </p:nvGrpSpPr>
        <p:grpSpPr>
          <a:xfrm>
            <a:off x="1287594" y="2352132"/>
            <a:ext cx="5826715" cy="571286"/>
            <a:chOff x="1013127" y="1841927"/>
            <a:chExt cx="5826715" cy="5712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4245B7-A62B-C28C-8FFD-96E46F8C7F18}"/>
                </a:ext>
              </a:extLst>
            </p:cNvPr>
            <p:cNvSpPr txBox="1"/>
            <p:nvPr/>
          </p:nvSpPr>
          <p:spPr>
            <a:xfrm>
              <a:off x="1013127" y="1841927"/>
              <a:ext cx="5826715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3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막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: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변화와 미래 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AC38357-D312-0DC4-C241-1429C255757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CFB190B-018E-9AD0-AAD6-F47C87D005DF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77283C-7094-A818-619D-90F7BB05D188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효과와 비전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2F9A5EFC-11D5-7417-CFC2-78C6B6E96F1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9" name="원호 28">
                <a:extLst>
                  <a:ext uri="{FF2B5EF4-FFF2-40B4-BE49-F238E27FC236}">
                    <a16:creationId xmlns:a16="http://schemas.microsoft.com/office/drawing/2014/main" id="{18F30B75-EB19-A421-4859-4F2E5DA4A4C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6218AEF6-59E7-2292-BCCA-7A7A622035A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715C660-5BE9-E6D7-84A8-50C8974F6F45}"/>
              </a:ext>
            </a:extLst>
          </p:cNvPr>
          <p:cNvGrpSpPr/>
          <p:nvPr/>
        </p:nvGrpSpPr>
        <p:grpSpPr>
          <a:xfrm>
            <a:off x="1795238" y="3879129"/>
            <a:ext cx="7617445" cy="787278"/>
            <a:chOff x="1547337" y="4508469"/>
            <a:chExt cx="7617445" cy="78727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51E1D5-FB9F-29E0-13CA-3201230531A9}"/>
                </a:ext>
              </a:extLst>
            </p:cNvPr>
            <p:cNvSpPr txBox="1"/>
            <p:nvPr/>
          </p:nvSpPr>
          <p:spPr>
            <a:xfrm>
              <a:off x="2190470" y="4832287"/>
              <a:ext cx="6974312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프로그램 후 정규직 채용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참여자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70%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개월 내 취업 성공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F981C32F-A07D-8A62-D201-669E1E1E573F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591602D-CF61-F6B0-5865-84BD188175D6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6F5684A2-C32B-92D1-9D48-7662DC0562ED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D82592B-7297-A52E-7D28-8CBF22A91B9F}"/>
              </a:ext>
            </a:extLst>
          </p:cNvPr>
          <p:cNvGrpSpPr/>
          <p:nvPr/>
        </p:nvGrpSpPr>
        <p:grpSpPr>
          <a:xfrm>
            <a:off x="2630144" y="4695290"/>
            <a:ext cx="7314850" cy="469359"/>
            <a:chOff x="1743429" y="4953085"/>
            <a:chExt cx="7314850" cy="469359"/>
          </a:xfrm>
        </p:grpSpPr>
        <p:sp>
          <p:nvSpPr>
            <p:cNvPr id="37" name="화살표: 아래쪽 36">
              <a:extLst>
                <a:ext uri="{FF2B5EF4-FFF2-40B4-BE49-F238E27FC236}">
                  <a16:creationId xmlns:a16="http://schemas.microsoft.com/office/drawing/2014/main" id="{50C6779F-38EF-302F-5E3A-8BC384B49F63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70F90E-16EF-D895-1B95-4CC9496ADB78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개인의 성공 스토리를 통해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정책의 효과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와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확산 가능성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전달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14326</TotalTime>
  <Words>5417</Words>
  <Application>Microsoft Office PowerPoint</Application>
  <PresentationFormat>와이드스크린</PresentationFormat>
  <Paragraphs>491</Paragraphs>
  <Slides>49</Slides>
  <Notes>43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7" baseType="lpstr">
      <vt:lpstr>나눔스퀘어 네오 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3439</cp:revision>
  <dcterms:created xsi:type="dcterms:W3CDTF">2025-08-10T23:59:04Z</dcterms:created>
  <dcterms:modified xsi:type="dcterms:W3CDTF">2025-11-15T13:49:47Z</dcterms:modified>
</cp:coreProperties>
</file>