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72" r:id="rId2"/>
    <p:sldId id="276" r:id="rId3"/>
    <p:sldId id="555" r:id="rId4"/>
    <p:sldId id="556" r:id="rId5"/>
    <p:sldId id="582" r:id="rId6"/>
    <p:sldId id="373" r:id="rId7"/>
    <p:sldId id="274" r:id="rId8"/>
    <p:sldId id="258" r:id="rId9"/>
    <p:sldId id="519" r:id="rId10"/>
    <p:sldId id="559" r:id="rId11"/>
    <p:sldId id="583" r:id="rId12"/>
    <p:sldId id="560" r:id="rId13"/>
    <p:sldId id="561" r:id="rId14"/>
    <p:sldId id="584" r:id="rId15"/>
    <p:sldId id="562" r:id="rId16"/>
    <p:sldId id="421" r:id="rId17"/>
    <p:sldId id="554" r:id="rId18"/>
    <p:sldId id="563" r:id="rId19"/>
    <p:sldId id="564" r:id="rId20"/>
    <p:sldId id="585" r:id="rId21"/>
    <p:sldId id="565" r:id="rId22"/>
    <p:sldId id="566" r:id="rId23"/>
    <p:sldId id="567" r:id="rId24"/>
    <p:sldId id="568" r:id="rId25"/>
    <p:sldId id="586" r:id="rId26"/>
    <p:sldId id="569" r:id="rId27"/>
    <p:sldId id="570" r:id="rId28"/>
    <p:sldId id="571" r:id="rId29"/>
    <p:sldId id="572" r:id="rId30"/>
    <p:sldId id="573" r:id="rId31"/>
    <p:sldId id="574" r:id="rId32"/>
    <p:sldId id="426" r:id="rId33"/>
    <p:sldId id="532" r:id="rId34"/>
    <p:sldId id="587" r:id="rId35"/>
    <p:sldId id="575" r:id="rId36"/>
    <p:sldId id="588" r:id="rId37"/>
    <p:sldId id="576" r:id="rId38"/>
    <p:sldId id="577" r:id="rId39"/>
    <p:sldId id="578" r:id="rId40"/>
    <p:sldId id="579" r:id="rId41"/>
    <p:sldId id="580" r:id="rId42"/>
    <p:sldId id="581" r:id="rId43"/>
    <p:sldId id="298" r:id="rId44"/>
    <p:sldId id="589" r:id="rId45"/>
    <p:sldId id="557" r:id="rId46"/>
    <p:sldId id="404" r:id="rId4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5722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1BE"/>
    <a:srgbClr val="05186B"/>
    <a:srgbClr val="0B2EB7"/>
    <a:srgbClr val="7A52C4"/>
    <a:srgbClr val="C5A3DF"/>
    <a:srgbClr val="C2CAED"/>
    <a:srgbClr val="644BC2"/>
    <a:srgbClr val="F3CA01"/>
    <a:srgbClr val="9A5CC8"/>
    <a:srgbClr val="072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2" autoAdjust="0"/>
    <p:restoredTop sz="86639" autoAdjust="0"/>
  </p:normalViewPr>
  <p:slideViewPr>
    <p:cSldViewPr snapToGrid="0">
      <p:cViewPr varScale="1">
        <p:scale>
          <a:sx n="98" d="100"/>
          <a:sy n="98" d="100"/>
        </p:scale>
        <p:origin x="900" y="72"/>
      </p:cViewPr>
      <p:guideLst>
        <p:guide orient="horz" pos="1933"/>
        <p:guide pos="5722"/>
        <p:guide pos="483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EB310-8674-483F-929D-C190C8882D8F}" type="datetimeFigureOut">
              <a:rPr lang="ko-KR" altLang="en-US" smtClean="0"/>
              <a:t>2025-11-02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7B529-AFF3-4E5E-A5AE-5801984EB5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32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444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3E537-AC46-A3DF-A59A-09325AEE5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F3CFDBB-5F3D-24F9-9431-019E2CC2D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73DAEA9-3ABC-C0FA-33E8-120CE26D5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번째는 핵심 가치 제안입니다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아이디어가 제공하는 고유한 가치가 무엇인지를 명확히 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다른 유사한 서비스나 정책과 구별되는 차별점이 무엇인지를 보여주어야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가치 제안을 작성할 때는 다음 공식을 활용하시면 도움이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구체적 대상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구체적 해결책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제공하여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명확한 문제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해결합니다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디지털 소외를 경험하는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노인분들에게 맞춤형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교육을 제공하여 일상생활에서 겪는 디지털 격차 문제를 해결합니다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같이 표현할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중요한 것은 대상을 구체적으로 특정하고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문제와 해결책을 명확히 연결하는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CAAD541-71AA-7D0B-AB91-25EEBAC520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237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5190E-007B-92A3-1F25-1D621844A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4761251-A46D-7DB7-971F-A1E68AB7A4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BAD482A-1DF5-2898-1D5B-B5B250141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번째는 주요 기능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자주 하는 실수는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너무 많은 기능을 나열하려고 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스케치 단계에서는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핵심적인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 기능만 선별해서 제시하는 것이 중요합니다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아이디어의 복잡성을 줄이고 실현가능성을 높이는 데 도움이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실버 스마트 멘토링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경우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기능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맞춤 교육으로 카카오톡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배달앱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유튜브 등 실생활 필수 앱을 다루는 것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기능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반복 학습 지원으로 동일한 멘토가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회에 걸쳐 방문하여 학습 연속성을 보장하는 것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기능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실생활 즉시 적용으로 장보기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병원 예약 등을 직접 실습해보는 것으로 설정할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기능은 서로 연관성이 있으면서도 독립적으로 이해될 수 있어야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6E6F7F6-EE96-E165-A5E2-D620E1F60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080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17FBD-5D33-07E4-DA4C-93CFEEE91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79FE38B-FD37-0E7A-19EF-F5F2083B70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71A0A06-2E46-BCA3-9D95-6FD773D71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 번째는 예상 효과입니다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단순한 희망 사항이 아니라 구체적이고 측정 가능한 성과 지표를 제시해야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시간대별로 단기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장기 효과로 구분해서 제시하면 더욱 설득력이 높아집니다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단기 효과는 보통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3-6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개월 내에 나타날 수 있는 직접적 성과로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 노인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이상이 기본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 앱을 독립적으로 사용 가능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같이 구체적 수치와 함께 제시합니다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중기 효과는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후의 변화로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온라인 서비스 이용률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증가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디지털 서비스 만족도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점 이상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처럼 행동 변화를 측정할 수 있는 지표를 포함합니다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장기 효과는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이상의 근본적 변화로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사회적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연결감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향상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우울감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감소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삶의 질 지수 개선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등 사회적 임팩트까지 포함할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3112268-5205-8F42-8DDE-D14EC948C5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886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2AE3D-ECC6-461A-5CD6-A9741DD7B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9A64B61-226F-8C0F-46F4-709D94A766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0501B8A-615F-2AE5-94D0-A1937BAF9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다섯 번째는 간단한 스케치입니다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주의할 점은 복잡하고 정교한 그림을 그리려고 하지 않는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목적은 예술적 완성도가 아니라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아이디어의 핵심 구조와 흐름을 시각적으로 보여주는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단순한 도형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화살표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스틱 피겨 등을 활용해서 주요 이해관계자들의 관계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서비스의 흐름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핵심 터치포인트 등을 표현하면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7D8C65C-2D95-371B-6392-B0C3DC50C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677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C796A-55FE-3A6D-6CEE-F2285D44D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C89657A-0F9A-61FB-42AB-D0D1EC4AA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C5C8FAB-8C48-BAE4-F695-955FA68F5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대학생 멘토와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노인 학습자를 간단한 원으로 표현하고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이들 사이의 상호작용을 화살표로 연결하며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스마트폰과 앱들을 작은 사각형으로 나타내는 식입니다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완성된 아이디어 스케치를 보면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장에 모든 핵심 정보가 체계적으로 정리되어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이것만 봐도 누구나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 안에 이 아이디어의 전체적인 모습을 이해할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실무에서는 이런 스케치를 바탕으로 초기 피드백을 받고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필요한 수정사항을 파악하며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 단계인 상세 계획 수립으로 넘어갈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 스케치의 핵심은 완벽함이 아니라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명확함입니다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처음에는 부족해 보여도 계속 수정하고 보완해 나가는 과정에서 아이디어가 더욱 구체화되고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실현가능해집니다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4AB3DD9-4581-2CFE-1865-01EC754B8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378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03BA9-EEB8-7052-06CE-7055DC558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4B19271-1A2D-F70E-98B1-09D3BE7F7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0C46372-BE20-CF9B-1D5D-2DFFBBEDC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아이디어 구체화 도구는 시나리오입니다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시나리오는 여러분의 아이디어가 실제 현실에서 어떻게 작동하는지를 구체적인 이야기로 보여주는 매우 강력한 도구입니다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추상적인 계획서나 기능 목록만으로는 전달하기 어려운 사용자의 경험과 감정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서비스의 실제 흐름을 생생하게 표현할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05FB666-9B96-01C9-3AB0-0373263DE9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5204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7C194-A2CA-AE16-0A11-D3E42C1F2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AFF2C4F-717D-1AC0-D966-EB75545A7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D9B8046-D284-CEFA-5275-4B54DDB044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시나리오가 왜 중요한지 먼저 설명해드리겠습니다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인간의 뇌는 데이터나 논리보다 이야기에 더 강하게 반응하도록 설계되어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복잡한 정책 내용을 나열하는 것보다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이런 분이 이런 상황에서 이렇게 변화했습니다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이야기로 설명하면 훨씬 깊은 이해와 공감을 얻을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시나리오를 작성하는 과정에서 미처 생각하지 못했던 문제점이나 개선사항들이 자연스럽게 드러나게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시나리오는 크게 두 가지 유형으로 구분됩니다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1DDBBD-42DD-2A32-2035-244905ED66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3416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100D8-437C-43EB-3551-9B9D30079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8D97CD0-58D7-D20B-E254-DC2B6571D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4452253-5309-494A-DB42-4EB7ACDC5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 시나리오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(User Scenario)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 시나리오는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실제 서비스 이용자의 관점에서 하루 또는 일정 기간의 여정을 따라가며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우리의 서비스가 그들의 일상에 어떻게 자연스럽게 개입하고 변화를 만들어내는지를 보여주는 방법입니다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3037C6-623D-905F-D7E1-33254A003C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2018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D647F-EE40-F4B5-7D1C-D75073E16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D180155-2761-952B-E161-509460F05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644C071-7679-1B4F-913E-22E519EDD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효과적인 사용자 시나리오를 작성하기 위해서는 먼저 구체적인 페르소나를 설정해야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페르소나는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가상의 인물이지만 실제 대상 집단의 특성을 대표할 수 있어야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우리가 이전 수업에서 만들었던 김영희 할머니의 케이스를 활용해보도록 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이름은 김영희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72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 상황은 독거노인으로 자녀들은 모두 멀리 살고 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스마트폰은 가지고 있지만 전화 기능만 사용할 줄 압니다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가장 큰 니즈는 멀리 사는 손자와 영상통화를 하고 싶다는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복잡한 기기 조작에 대한 두려움과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나이 들어서 새로운 것을 배우기 어렵다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심리적 장벽이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구체적인 설정이 있어야 현실감 있는 시나리오를 작성할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594C6FC-209A-EDC3-AB3D-E9484F7502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7355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E58D1-4313-BB52-8FA9-63518EB5A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1E222B9-0A77-3AAF-5562-AEFFD45D6A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648E5E5-DB83-1EEB-A86F-62983A309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영희 할머니의 여정을 시간 순서대로 그려보겠습니다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시나리오는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보통 문제 인식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발견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이용 과정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결과 확인이라는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 구조를 따릅니다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시작 단계인 문제 인식에서는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영희 할머니는 아파트 복도에서 이웃 할머니가 손자와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영상통화하는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모습을 보고 부러워합니다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나도 저렇게 우리 손자 얼굴을 볼 수 있다면 얼마나 좋을까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복잡해 보이는 스마트폰 때문에 엄두가 나지 않습니다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중간 단계인 서비스 발견에서는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며칠 후 주민센터에 볼일로 갔다가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실버 스마트 멘토링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안내 포스터를 발견합니다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'1:1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맞춤 교육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집에서 편안하게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문구에 마음이 움직여 조심스럽게 신청서를 작성합니다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클라이맥스인 학습 과정에서는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 주 화요일 오후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대학생 멘토 지은이가 방문합니다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지은이는 할머니의 눈높이에 맞춰 천천히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반복해서 가르칩니다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할머니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초록색 전화 모양 버튼만 누르면 돼요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어려우시면 몇 번이라도 다시 해봐요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처음에는 실수를 연발하던 할머니도 조금씩 자신감을 얻어갑니다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결말 단계에서는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 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영희 할머니는 드디어 손자와 첫 영상통화에 성공합니다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화면 속 손자가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할머니 얼굴 보니까 정말 좋아요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건강해 보이세요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말하자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할머니는 감격해서 눈물을 흘립니다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매주 일요일 오후는 손자와의 특별한 시간이 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9BCDFA-EA0A-CA0A-086F-2C2D8285C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29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안녕하세요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이번 강의를 시작하겠습니다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우리 앞에는 새로운 도전이 기다리고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바로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선정된 아이디어를 어떻게 실행 가능한 구체적 계획으로 만들어낼 것인가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질문입니다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정책디자인 과정에서 매우 중요한 전환점이라고 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9482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89303-BFE6-6A75-8A64-2897A7CAA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34F6B32-91E2-BABF-DC1A-92CF38B33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9C2FC19-5637-37CC-973E-7E38BF6E21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시나리오를 작성할 때 반드시 고려해야 할 것은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감정 변화의 흐름입니다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사용자의 감정을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점에서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점까지의 척도로 표현해보면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시작 시점에서는 소외감과 두려움으로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발견 후에는 기대와 불안이 섞여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학습 과정에서는 좌절과 도전이 반복되며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점에서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점을 오가다가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최종 성공 시에는 성취감과 기쁨으로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점에 도달하는 여정을 그릴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24124D9-6E80-D5D6-2329-97ADC84ABA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0588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48790-6B3F-7A92-797E-8F2BE7B11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3B4A483-037B-464B-D052-D2A226E2E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C488E79-44C7-44EC-6E59-28FB42D0C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시나리오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(Service Scenario)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유형인 서비스 시나리오에 대해 알아보겠습니다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시나리오는 앞서 살펴본 사용자 시나리오와는 완전히 다른 관점에서 접근하는 방법입니다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 시나리오가 고객의 경험에 초점을 맞춘다면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시나리오는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제공자의 관점에서 전체 운영 프로세스와 시스템이 어떻게 작동하는지를 체계적으로 보여주는 도구입니다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시나리오를 작성할 때 가장 유용한 도구가 바로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서비스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년대 서비스 마케팅 분야에서 개발된 방법론으로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현재는 정책 설계 분야에서도 널리 활용되고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핵심 개념은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서비스를 프론트 스테이지와 백 스테이지로 구분해서 분석하는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9DF821-8C18-6B2C-D154-B3B43F102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3280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04919-1FED-8691-B664-F83392993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D58F0D0-3D51-BB2D-7EEA-49EB678D61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DF63E0E-4928-F735-7789-7387D01A4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프론트 스테이지는 말 그대로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고객이 직접 경험하고 볼 수 있는 모든 부분을 의미합니다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우리의 실버 스마트 멘토링 사례로 설명하면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주민센터에 붙어 있는 홍보 포스터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고객이 작성하는 신청서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멘토가 직접 방문해서 진행하는 교육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교육 완료 후 받게 되는 만족도 설문조사 등이 모두 프론트 스테이지에 해당합니다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부분들은 고객이 서비스의 품질을 판단하는 직접적인 기준이 되기 때문에 매우 세심하게 설계되어야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B203A42-589F-3219-91AA-044FE7ACEC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4851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DEFC2-5193-F579-3EAF-FF70E547F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6F16C3A-836F-03C7-E06B-AB7587358B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10EB3B4-FD4D-4CC4-D419-CC79BA106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반면 백 스테이지는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고객은 보지 못하지만 서비스 운영에 절대적으로 필요한 모든 과정들을 포함합니다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대학생 멘토를 어떻게 모집하고 선발하는지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멘토들에게 어떤 교육 훈련을 제공하는지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신청자와 멘토를 어떤 알고리즘으로 매칭하는지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 일정을 어떻게 조정하는지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품질을 어떻게 관리하는지 등이 모두 백 스테이지 영역입니다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고객은 이런 과정들을 직접 보지는 못하지만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부분이 제대로 작동하지 않으면 프론트 스테이지에서의 경험도 만족스럽지 못하게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01812BB-8504-30D9-C8B2-721D341C15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499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88982-5A58-D51D-C55E-391EEB03F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6741345-8679-BC64-4F35-58DD375C74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44592BD-165D-4973-C83E-53784EEB6D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 실제 사례를 통해 구체적으로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실버 스마트 멘토링 서비스를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단계로 나누어 각 단계별로 프론트 스테이지와 백 스테이지를 설계해보겠습니다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단계는 홍보 및 접수 단계입니다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프론트 스테이지에서 고객이 가장 먼저 만나게 되는 것은 주민센터에 붙어 있는 포스터일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포스터에는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"1:1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무료 스마트폰 교육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집에서 편안하게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같이 고객의 니즈에 직접적으로 어필할 수 있는 메시지가 담겨 있어야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신청서는 가능한 한 간단하게 만들어서 이름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연락처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희망 교육 내용 정도만 기재하도록 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온라인 신청이 어려운 어르신들을 위해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어르신 전용 상담 전화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따로 운영하는 것도 중요한 터치포인트가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이런 프론트 스테이지가 원활하게 작동하려면 백 스테이지에서 많은 준비가 이루어져야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지역 대학교 봉사동아리와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체결해서 안정적인 멘토 공급망을 확보해야 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멘토 모집 공고와 선발 시스템을 구축해야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신청서가 들어오면 즉시 처리할 수 있는 데이터베이스 관리 시스템도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57104C5-CCD4-DC38-E8FA-BC160B358C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351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F5702-93E5-FB5D-F874-D1952C53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3A20838-C058-57B0-7C14-3A342FF923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C3965A3-BB5A-565C-0F7F-245F12B4BE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단계는 매칭 및 일정 조정 단계입니다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프론트 스테이지에서는 신청 접수 확인 문자를 보내고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내에 매칭 결과를 전화로 안내하게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이지은 학생이 다음 주 화요일 오후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시에 방문 예정입니다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같이 구체적인 정보를 제공해야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백 스테이지에서는 거주지를 기반으로 한 자동 매칭 알고리즘이 작동하고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멘토의 가용 시간과 어르신의 선호 시간을 조율하는 시스템이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각 멘토에게는 담당하게 될 어르신에 대한 사전 브리핑 자료를 제공해야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C662C36-347F-B718-9F90-ED51C207E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37481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9CFAE-2421-7C22-A338-4CFCB6DD1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93BBC4E-4BB3-B1A2-B533-1A9C103E9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582AC06-EBA6-0C5A-52AC-6A9324086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 단계는 실제 교육이 진행되는 단계입니다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프론트 스테이지에서는 멘토가 정시에 방문해서 정중하게 자기소개를 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미리 준비된 표준 교안에 따라 단계별로 교육을 진행합니다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실습용 연습 앱과 개인별 진도 카드를 활용해서 어르신의 학습 속도에 맞춰 진행하는 것이 중요합니다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백 스테이지에서는 모든 멘토가 사전에 필수 교육을 이수했는지 확인하는 시스템이 있어야 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 진행 상황을 실시간으로 모니터링할 수 있는 체계가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만약 교육 중에 응급상황이 발생했을 때를 대비한 대응 매뉴얼과 연락체계도 구축되어 있어야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BB136F3-AB31-A4A9-A277-F8D78AA36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63518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EA8B9-F60B-5F23-9852-0395BDB7E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9EE18D7-1DB3-0CF5-F9D0-F5534F2C28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B6A3453-5E1E-5BB4-E5F6-52F7B65EC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 번째 단계는 완료 및 후속 관리 단계입니다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프론트 스테이지에서는 교육 완료 시 수료증과 함께 멘토의 연락처가 적힌 명함을 제공하고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점 척도로 구성된 만족도 설문조사를 실시합니다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심화 과정이나 정기 모임에 대한 안내도 함께 제공합니다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백 스테이지에서는 교육 효과를 장기적으로 추적할 수 있는 시스템을 운영해서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6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개월 후에 전화로 근황을 확인하고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만족도 데이터를 분석해서 서비스 개선에 반영하는 체계가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우수한 성과를 보인 멘토에 대해서는 별도의 포상 시스템도 운영해야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4DA24F7-2086-D89E-19D7-C2B4BC3BC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2774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3E542-FFB6-BE6E-80F7-5F78A1597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AD5F9CA-463B-CBE0-E746-AD0028CB88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53CEADA-51CD-AAF4-CEB1-AB144FA0A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과정에서 특히 중요한 것이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터치포인트 맵핑입니다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고객이 서비스와 만나는 모든 접점에서 무엇이 필요한지 구체적으로 명시해야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신청 접점에서는 어르신들도 쉽게 읽을 수 있도록 큰 글씨로 된 포스터가 필요하고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신청서는 복잡하지 않게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 항목 정도로 구성해야 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전화 응대 시에는 친절하고 인내심 있는 응대 매뉴얼이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매칭 접점에서는 신청 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 내에 연락한다는 원칙을 지켜야 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만약 첫 번째 매칭이 적절하지 않다면 즉시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재매칭을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해주어야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멘토의 간단한 프로필을 사전에 안내해서 어르신이 안심할 수 있도록 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 내용도 개인의 진도에 맞춰 유연하게 조정할 수 있는 커리큘럼이 준비되어 있어야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완료 접점에서는 진심 어린 감사 인사와 함께 지속적인 연락이 가능한 연락처를 제공하고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혼자서도 계속 학습할 수 있도록 후속 프로그램에 대한 안내를 빠뜨리지 않아야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26337A-F3D8-BCA5-3963-B1CFF2E089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7800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E502-BE2B-61E2-39CD-9D78E9327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12C55EB-24EA-297B-7B78-E89BBD78C8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45E0891-7610-A605-B9DF-64C9E4933E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체계적으로 작성된 서비스 시나리오는 단순한 설명 자료의 차원을 넘어서 실제 서비스 개발과 운영의 구체적인 가이드라인 역할을 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운영진은 이 시나리오를 통해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단계별로 필요한 인적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물적 자원을 정확히 파악할 수 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예상되는 문제점들을 미리 발견해서 대비책을 마련할 수 있으며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품질을 일정 수준 이상으로 관리할 수 있는 구체적인 방안을 수립할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협력 기관 등 다양한 이해관계자들과 소통할 때도 추상적인 정책 개념을 설명하는 것보다는 이런 구체적인 운영 프로세스를 보여주는 것이 훨씬 효과적인 설득과 협력을 이끌어낼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다음으로는 이런 시나리오를 더욱 시각적이고 임팩트 있게 표현할 수 있는 스토리보드 제작법에 대해 알아보겠습니다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D127BD-FAB8-E487-C413-ACFFABC233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043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A1E23-93B7-7316-3F54-E04EA0414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01FD92D-E7B1-6CF1-8AC6-4CB0D95596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53E850A-2756-C4A4-BA05-D586D82F34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구체적인 예시를 통해 이 문제를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만약 여러분이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 매트릭스를 통해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노인 디지털 교육 프로그램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아이디어를 최종 선정했다고 가정해봅시다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분명히 좋은 아이디어입니다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고령화 사회의 디지털 격차 해소라는 중요한 사회적 과제를 다루고 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실현가능성과 영향력 모두에서 높은 점수를 받았을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현실적으로 이 아이디어만 가지고 실제 정책을 실행할 수 있을까요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수많은 구체적인 질문들이 떠오릅니다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과연 무엇을 가르칠 것인가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스마트폰 사용법인가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온라인 쇼핑인가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아니면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SNS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활용법인가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방식으로 교육을 진행할 것인가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집합 교육인가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개별 교육인가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온라인인가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오프라인인가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중요한 것은 정작 우리의 주요 대상인 노인분들이 실제로 이 프로그램에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참여하실까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하는 문제입니다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 동기는 무엇이고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방식으로 접근해야 거부감 없이 참여하실 수 있을까요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교육이 끝난 후에는 어떤 구체적인 변화가 일어날 것으로 기대할 수 있을까요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B17FF60-2C64-731C-6B14-6E7C29ED7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01481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76C98-8642-5D46-33DB-E0905E604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B7110A2-AFA3-F821-BE90-2ACE2E98B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1113F53-DB4A-08F4-22CB-482F94ABA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 이제 오늘 강의의 하이라이트인 스토리보드에 대해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스토리보드는 여러분의 아이디어를 마치 만화나 영화의 한 장면처럼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시각화하는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매우 강력한 도구입니다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단순한 그림 그리기가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복잡한 정책 아이디어를 누구나 쉽게 이해할 수 있는 시각적 언어로 번역하는 과정입니다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8750E6-7D0E-3A9F-CF6A-AC4D1D0D4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6519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5CD4E-7666-7994-487E-FA33A45B8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6D1CEE5-2BF9-4BEC-E713-BFC711B261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BA2ACF2-0857-7F2B-AA5D-C6D8C7697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스토리보드가 정책디자인에서 특히 중요한 이유를 설명해드리겠습니다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인간의 뇌는 시각적 정보를 텍스트보다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배 빠르게 처리합니다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아무리 훌륭한 정책 보고서라도 읽고 이해하는 데 시간이 걸리지만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잘 만들어진 스토리보드는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 안에 핵심을 전달할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스토리보드는 추상적인 개념을 구체적인 상황으로 만들어 이해관계자들의 공감을 이끌어냅니다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제작 과정에서 미처 생각하지 못했던 실행상의 문제점들이 자연스럽게 드러나게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7EBF289-541A-ED5C-668B-F0A72BB4E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72384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B75B2-F566-5B4E-B488-1AE10B9F7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3958C43-56A3-B5F4-3EF2-C4B35169A2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B3A65D1-2B90-1937-7A1C-91E677B3D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Before-After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프레임워크</a:t>
            </a: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정책디자인에서는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'Before-After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프레임워크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주로 사용합니다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정책의 본질이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현재의 문제 상황을 바람직한 미래로 변화시키는 것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이기 때문입니다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665829F-78E6-2144-35FC-1718F5EAB8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0119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E0789-59FF-C4A9-00E3-81EA9F31D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6836D9C-4D35-DF69-CFDE-C101231950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63DED78-05C4-86B9-325E-F7234B39A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프레임워크는 세 부분으로 구성됩니다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Before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부분은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프레임으로 현재의 문제 상황을 보여줍니다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중요한 것은 단순히 문제가 있다는 것을 보여주는 것이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문제가 실제 사람들의 삶에 어떤 구체적인 영향을 미치는지를 감정적으로 와닿게 표현하는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Turning Point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부분은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프레임으로 해결책이 도입되는 순간을 보여줍니다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드라마틱한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순간이라기보다는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자연스럽고 현실적인 개입의 모습이어야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After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부분은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프레임으로 변화된 미래의 모습을 보여줍니다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중요한 것은 과장되지 않은 현실적이면서도 긍정적인 변화를 표현하는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8ABEE8-A1F7-F01B-678B-E4EDCA1AB0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3093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807A2-8B1D-53B3-CE0A-3D1A440D7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F4FA645-F97D-5F13-DB1C-C31DEDDA8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30DA0EB-1268-9B84-F965-EC16DFCF70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핵심 메시지 정하기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스토리보드 제작의 첫 번째 단계는 전달하고자 하는 핵심 메시지를 명확히 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한 문장으로 정리할 수 있어야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디지털 교육을 통해 노인의 일상이 세상과 연결된다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처럼 구체적이면서도 감정적 호소력이 있는 메시지여야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핵심 메시지를 정할 때 주의할 점은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너무 기능적이거나 기술적인 표현을 피하는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노인 대상 스마트폰 교육 서비스 제공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보다는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할머니의 하루에 손자의 웃음소리가 들려옵니다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훨씬 강력한 메시지입니다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88F43E6-B687-CDBA-EF79-FF3FE5133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1402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73B54-41AC-9363-1766-D505901EE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5019F75-2DA5-47C4-41B4-C1CBD1B1E0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8446345-08F2-06E9-6A45-BB59CA1B8D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장면 구성하기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단계는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 프레임으로 전체 이야기를 구성하는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프레임은 독립적으로도 의미가 있어야 하지만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전체적으로는 하나의 일관된 이야기를 만들어야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5A8A4FE-D0BA-45AF-802D-909A94F621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23456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E0558-43E3-A743-CEEF-F55850D3E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1F06D45-1128-2674-6725-7DF48434F1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4B7969C-0F02-6DD8-83F0-D193D716F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 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 문제 상황에서는 주인공의 현재 모습을 보여줍니다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그림으로는 홀로 거실에서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보고 있는 노인의 모습을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텍스트로는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영희 할머니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하루종일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혼자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표현합니다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중요한 것은 단순히 혼자 있다는 사실이 아니라 그로 인한 정서적 상태를 암시하는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Frame 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 문제 심화에서는 구체적인 어려움을 보여줍니다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스마트폰을 들고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어색해하는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할머니의 모습과 함께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손자가 보낸 사진도 볼 수 없어 답답합니다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텍스트로 디지털 격차로 인한 소외감을 구체화합니다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Frame 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 해결책 등장에서는 멘토와 할머니가 처음 만나는 장면을 보여줍니다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대학생 멘토 지은이가 할머니를 찾아왔습니다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텍스트와 함께 새로운 가능성의 시작을 표현합니다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Frame 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 변화 시작에서는 함께 스마트폰을 배우는 모습을 보여줍니다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천천히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반복해서 배웁니다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텍스트로 학습 과정의 특성을 강조합니다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Frame 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 성공 순간에서는 드디어 영상통화에 성공한 할머니의 기쁜 모습을 보여줍니다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드디어 손자 얼굴을 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텍스트로 감정적 클라이맥스를 만듭니다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Frame 6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 새로운 일상에서는 다양한 앱을 자유롭게 사용하는 할머니의 모습을 보여줍니다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세상과 연결되었습니다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텍스트로 근본적인 변화를 표현합니다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5D9FB7D-BF73-8926-CDE1-9FC417CABD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2801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F604D-3431-93C4-F47F-66C2C4BA2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A11235E-50A3-CFFE-E92E-5CDE033D0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911855D-8FFD-C47E-54C1-34B26343D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시각적 요소 추가하기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 단계는 효과적인 시각적 요소를 추가하는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중요한 것은 예술적 완성도가 아니라 명확한 의사소통입니다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색상 활용도 중요합니다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Before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단계에서는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회색톤을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사용해 문제 상황의 우울함을 표현하고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Turning Point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에서는 중간 톤을 사용해 변화의 시작을 나타내며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After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단계에서는 밝은 컬러를 사용해 긍정적 변화를 강조할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AFC5E86-751A-0CA3-FD4B-31FFA91ED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57683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52817-E6B9-39BF-C52A-649A1BBDB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4458586-2AF7-3FAD-D05E-E5A5CE103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32CE7B6-EE0F-E9A3-E4C7-8B522511B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좋은 스토리보드인지 확인할 수 있는 체크리스트를 제시해드리겠습니다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한눈에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이해되는가입니다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설명 없이도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 안에 전체 내용을 파악할 수 있어야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감정적 공감대가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형성되는가입니다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보는 사람이 주인공의 상황과 감정에 공감할 수 있어야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변화가 명확히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보이는가입니다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Before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차이가 구체적이고 측정 가능해야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넷째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실행 과정이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구체적인가입니다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 변화가 일어나는지 과정이 현실적으로 표현되어야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기대 효과가 설득력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있는가입니다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과장되지 않으면서도 충분히 매력적인 미래상을 제시해야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7C68A4-5EED-F6AB-528B-ABDE5B4CE5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0933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81007-B5C5-025B-0BFE-809102178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5937215-9DFB-39C6-89B6-B8718F1E70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6673BCA-07C3-18D2-C820-ABC0D4706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스토리보드는 완성된 후에도 계속 수정하고 발전시켜 나가는 살아있는 도구입니다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다양한 사람들의 피드백을 받아 더욱 효과적인 이야기로 발전시켜 나가시기 바랍니다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5B82D14-0C6D-2490-4293-430D36C5F6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95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D8B04-0C2E-ACB8-E03C-9E53FC6CF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2B68B8C-1785-AAC5-497C-CA52AB159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5488FAF-CA9D-51B7-A00B-26D2C4827B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질문들에 명확한 답을 하지 못한다면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아무리 훌륭한 아이디어라도 실제 현장에서는 실행 불가능하거나 기대했던 효과를 거두지 못할 가능성이 높습니다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 현장에서 자주 목격되는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좋은 아이디어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실망스러운 결과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대부분이 바로 이 구체화 과정의 부족에서 비롯됩니다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7FC31F-D869-4877-E0BF-60849BB1C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15265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배운 구체화 도구들을 다시 한번 정리해보겠습니다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번째는 아이디어 스케치로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복잡한 아이디어를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장에 체계적으로 요약하는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기법이였습니다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제목과 한 줄 설명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핵심 가치 제안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주요 기능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예상 효과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간단한 시각적 표현을 통해 아이디어의 전체 윤곽을 명확히 할 수 있었습니다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4105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FC522-E4FF-4D29-3807-835A55F8F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8C2C4C1-1BC7-7903-C820-5C2CD438EC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6DB7B39-1637-F859-F6F6-9426A0FD7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번째는 시나리오 작성법으로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 시나리오와 서비스 시나리오 두 가지 접근법을 통해 아이디어가 실제로 작동하는 모습을 이야기로 구현하는 방법을 배웠습니다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특히 사용자의 감정 변화와 경험 여정을 구체적으로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그려봄으로써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서비스의 실제 임팩트를 예측할 수 있게 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번째는 스토리보드 제작법으로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Before-After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프레임워크를 활용해 변화의 과정을 시각적으로 표현하는 방법을 익혔습니다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6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 프레임을 통해 문제 상황에서 해결된 미래까지의 전체 여정을 한눈에 보여줄 수 있는 강력한 소통 도구를 만들 수 있게 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2A0A56B-0318-AAC8-1E83-E10B865B61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13371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FAA8E-B872-0106-DEC0-389E7A104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60BFA19-99BB-4625-C925-138B4AFFC7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1B265C7-64D4-DDDF-E96E-09EB4CA37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도구를 언제 사용해야 하는지에 대한 가이드라인도 제시해드리겠습니다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팀 내부나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이해관계자들과의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공감대 형성이 필요할 때는 사용자 시나리오가 효과적입니다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추상적인 정책 개념보다는 구체적인 사람의 이야기가 훨씬 강한 설득력을 갖기 때문입니다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서비스나 정책의 운영 프로세스를 설계할 때는 서비스 시나리오를 활용하십시오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프론트 스테이지와 백 스테이지의 전체적인 운영 체계를 점검하고 개선점을 찾는 데 도움이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최종 프레젠테이션이나 대외 발표 시에는 스토리보드가 가장 강력한 도구입니다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복잡한 설명 없이도 핵심 메시지를 직관적으로 전달할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여러분의 아이디어는 단순한 개념에서 구체적인 모습을 갖춘 실행 계획으로 한 단계 발전했습니다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매우 의미 있는 진전입니다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더 중요한 것은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앞으로입니다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배운 도구들을 활용해서 여러분의 아이디어를 계속해서 발전시켜 나가시기 바랍니다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정책 현장에서는 이런 구체화 과정을 여러 번 반복하면서 점점 더 정교하고 실현가능한 방안을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만들어나가게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7681DF1-2885-FFC8-A570-C6D4BD691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9616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58918-4FDA-7CFF-FB5B-667F4793F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C0D57F1-C0E2-59C2-B82B-B4FF943FC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47B2C95-985A-3EE0-59DC-7B3735131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지금까지 학습해온 정책디자인의 여정을 돌아보면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 발견부터 시작해서 이해관계자 분석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시스테믹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디자인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오늘의 아이디어 구체화까지 정말 많은 것을 배우고 성장했습니다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그 모든 학습이 하나로 연결되어 실제 사회 문제를 해결할 수 있는 구체적인 정책으로 만들어질 준비가 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 강의에서는 더욱 발전된 모습으로 만나게 될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그때까지 오늘 학습한 내용을 바탕으로 여러분의 아이디어를 더욱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구체화해보시길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바랍니다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수고하셨습니다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ADE391-0E02-A288-1173-3BAE3999D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4471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DCCBD-470F-F1AB-19BE-8448A7755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2CF9715-1947-1CB0-E097-A2A0894451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B7C05FE-2569-CD68-B610-B3CB510F9E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따라서 우리는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추상적이고 개념적인 아이디어를 누구나 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만지고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경험할 수 있는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구체적이고 실체적인 형태로 변환해야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바로 오늘 학습하게 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 구체화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핵심입니다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 구체화란 단순히 세부 계획을 수립하는 것을 넘어서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해당 정책이나 서비스를 이용하게 될 사람들의 관점에서 전체적인 경험을 설계하는 과정입니다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사용자가 어떤 상황에서 우리의 서비스와 처음 만나게 되는지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과정에서 어떤 감정을 느끼게 되는지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어려움을 겪을 수 있는지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최종적으로 어떤 변화를 경험하게 되는지를 시간의 흐름에 따라 구체적으로 그려내는 작업입니다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7D9328-708A-C771-2E4D-173CECD4CB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8404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6B8D5-EF0B-F60A-5F0F-6FFE23D3B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06445B-B7C4-40A8-FAD1-E797D6876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4A4265E-E135-0F08-6CDB-354DAE3C4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오늘의 학습 목표는 명확합니다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지난 시간에 선정한 아이디어를 누구나 쉽게 이해하고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 실행할 수 있는 구체적이고 실용적인 계획으로 전환하는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위해 스토리보드라는 강력한 시각적 도구를 활용하게 될 것이며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정책 사례들을 통해 구체화의 다양한 접근법들을 학습할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6D3FE7-E169-517F-2328-192B991FC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112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과정을 통해 여러분은 정책디자이너로서 가져야 할 핵심 역량 중 하나인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구체화 능력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기르게 될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단순히 학문적 지식이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정책 현장에서 성공과 실패를 가르는 결정적 요소 중 하나입니다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 이제 본격적으로 아이디어 구체화의 세계로 들어가 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017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8E95F-EDF3-9837-03D2-2C8897CC7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6A7BF3B-95AA-2DD3-919C-5D6172D82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51F1302-7F78-5DBC-7EF6-0C3949FA5E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 이제 아이디어 구체화의 첫 번째 도구인 아이디어 스케치부터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 스케치는 여러분의 복잡하고 추상적인 아이디어를 한 장의 종이에 명확하고 체계적으로 요약하는 매우 실용적인 기법입니다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 스케치가 왜 중요한지부터 설명해드리겠습니다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머릿속으로 생각하는 아이디어는 대부분 모호하고 불완전한 상태입니다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이를 종이에 적어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시각화하는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순간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놓쳤던 부분들이 명확해지고 부족한 요소들이 드러나게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다른 사람들과 아이디어를 공유하고 피드백을 받을 때도 구조화된 스케치가 있으면 훨씬 효과적인 소통이 가능합니다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FBF62EA-57B0-9B38-7608-E229D0132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00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9D817-9FDE-2CB3-D201-C815E8D7E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5A61D77-F4CE-5BE9-5661-A16DD76AD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E6AC7C1-D149-5105-16B1-4B6DACB594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 스케치는 다섯 가지 핵심 요소로 구성됩니다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요소별로 자세히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번째는 제목과 한 줄 설명입니다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제목은 여러분의 아이디어를 한 단어로 표현하는 것이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핵심 특성을 드러내는 기억하기 쉬운 이름을 만드는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너무 추상적이어도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너무 기술적이어도 안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노인 디지털 교육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일반적인 제목보다는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실버 스마트 멘토링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처럼 대상과 방식이 드러나는 제목이 더 효과적입니다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줄 설명은 이 아이디어의 핵심을 누구나 이해할 수 있는 평이한 언어로 표현하는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대학생이 노인에게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스마트폰 사용법을 가르치는 세대연결 프로그램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처럼 주체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방법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목적이 모두 담겨 있어야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2E1FC1-D1CB-D91E-03AA-D68F44F5F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26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61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EEF4808-3EB3-70C1-1E03-B5FF9D6B0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91" y="1476"/>
            <a:ext cx="12293599" cy="1217003"/>
          </a:xfrm>
          <a:prstGeom prst="rect">
            <a:avLst/>
          </a:prstGeom>
        </p:spPr>
      </p:pic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8C747F7-9804-B31E-542F-53F2E6C66C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89BF23B-7CC1-5604-44FD-A553A293AE11}"/>
              </a:ext>
            </a:extLst>
          </p:cNvPr>
          <p:cNvGrpSpPr/>
          <p:nvPr userDrawn="1"/>
        </p:nvGrpSpPr>
        <p:grpSpPr>
          <a:xfrm>
            <a:off x="635561" y="291960"/>
            <a:ext cx="2107639" cy="413683"/>
            <a:chOff x="635561" y="291960"/>
            <a:chExt cx="2107639" cy="41368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011B703D-F672-1F33-1385-797AFEDFD93E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E4A80A57-3C6F-008A-FFC2-D841C44A048D}"/>
                </a:ext>
              </a:extLst>
            </p:cNvPr>
            <p:cNvSpPr/>
            <p:nvPr/>
          </p:nvSpPr>
          <p:spPr>
            <a:xfrm>
              <a:off x="635561" y="291960"/>
              <a:ext cx="2107639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아이디어 수렴 및 구체화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9153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2F5E34B-F838-1B32-A888-5A21443A0930}"/>
              </a:ext>
            </a:extLst>
          </p:cNvPr>
          <p:cNvSpPr/>
          <p:nvPr userDrawn="1"/>
        </p:nvSpPr>
        <p:spPr>
          <a:xfrm>
            <a:off x="-101600" y="5898"/>
            <a:ext cx="12293600" cy="1201547"/>
          </a:xfrm>
          <a:prstGeom prst="rect">
            <a:avLst/>
          </a:prstGeom>
          <a:gradFill>
            <a:gsLst>
              <a:gs pos="16000">
                <a:srgbClr val="0B2EB7">
                  <a:alpha val="0"/>
                </a:srgbClr>
              </a:gs>
              <a:gs pos="100000">
                <a:srgbClr val="0B2EB7">
                  <a:alpha val="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 descr="블러, 다채로움, 스크린샷, 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6D9D54-EBEE-3EA0-06E2-13518C3CB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8"/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4241800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55D078-2B25-1F64-EB6A-FA3A86D38C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00DC927C-2D59-387B-EC2A-DCD1A48508B1}"/>
              </a:ext>
            </a:extLst>
          </p:cNvPr>
          <p:cNvGrpSpPr/>
          <p:nvPr userDrawn="1"/>
        </p:nvGrpSpPr>
        <p:grpSpPr>
          <a:xfrm>
            <a:off x="635561" y="291960"/>
            <a:ext cx="2107639" cy="413683"/>
            <a:chOff x="635561" y="291960"/>
            <a:chExt cx="2107639" cy="41368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39ABB1C2-025F-16CF-42DD-481E00DE426D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ADD471D2-5215-B577-2583-7630EBC70034}"/>
                </a:ext>
              </a:extLst>
            </p:cNvPr>
            <p:cNvSpPr/>
            <p:nvPr/>
          </p:nvSpPr>
          <p:spPr>
            <a:xfrm>
              <a:off x="635561" y="291960"/>
              <a:ext cx="2107639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아이디어 수렴 및 구체화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07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그림 112" descr="스크린샷, 어둠, 블루, 우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5244B76-ED28-20E7-A34C-8E5F0EB4B5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19400"/>
            <a:ext cx="12192000" cy="40386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2F5E34B-F838-1B32-A888-5A21443A0930}"/>
              </a:ext>
            </a:extLst>
          </p:cNvPr>
          <p:cNvSpPr/>
          <p:nvPr userDrawn="1"/>
        </p:nvSpPr>
        <p:spPr>
          <a:xfrm>
            <a:off x="-101600" y="-1"/>
            <a:ext cx="12293600" cy="1201547"/>
          </a:xfrm>
          <a:prstGeom prst="rect">
            <a:avLst/>
          </a:prstGeom>
          <a:gradFill>
            <a:gsLst>
              <a:gs pos="16000">
                <a:srgbClr val="0B2EB7">
                  <a:alpha val="0"/>
                </a:srgbClr>
              </a:gs>
              <a:gs pos="100000">
                <a:srgbClr val="0B2EB7">
                  <a:alpha val="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 descr="블러, 다채로움, 스크린샷, 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6D9D54-EBEE-3EA0-06E2-13518C3CB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8"/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4241800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0CB4EA0-3B1C-8AB3-D97E-C0EEF1A252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928E2B0-2554-7EF6-5E39-A9999EF0FEFE}"/>
              </a:ext>
            </a:extLst>
          </p:cNvPr>
          <p:cNvGrpSpPr/>
          <p:nvPr userDrawn="1"/>
        </p:nvGrpSpPr>
        <p:grpSpPr>
          <a:xfrm>
            <a:off x="635561" y="291960"/>
            <a:ext cx="2107639" cy="413683"/>
            <a:chOff x="635561" y="291960"/>
            <a:chExt cx="2107639" cy="413683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B412B335-897A-5A73-10C4-DCB281F7E5FB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38B913BC-E708-0B9C-773E-EA4B64879CF6}"/>
                </a:ext>
              </a:extLst>
            </p:cNvPr>
            <p:cNvSpPr/>
            <p:nvPr/>
          </p:nvSpPr>
          <p:spPr>
            <a:xfrm>
              <a:off x="635561" y="291960"/>
              <a:ext cx="2107639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아이디어 수렴 및 구체화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70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 descr="야외, 수평선, 자연, 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DD45F26-0A2F-1696-A477-E4EEEF547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12192000" cy="0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188C506-B8A7-B343-290B-1DA4A183FA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79A030D7-82F1-6980-6E6B-67DF149B67A0}"/>
              </a:ext>
            </a:extLst>
          </p:cNvPr>
          <p:cNvGrpSpPr/>
          <p:nvPr userDrawn="1"/>
        </p:nvGrpSpPr>
        <p:grpSpPr>
          <a:xfrm>
            <a:off x="635561" y="291960"/>
            <a:ext cx="2107639" cy="413683"/>
            <a:chOff x="635561" y="291960"/>
            <a:chExt cx="2107639" cy="413683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8105C1D6-5F2F-8F38-7991-C531C7467BAE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2390FA1A-5BEE-C7C1-2DF8-F9CC420FD6AF}"/>
                </a:ext>
              </a:extLst>
            </p:cNvPr>
            <p:cNvSpPr/>
            <p:nvPr/>
          </p:nvSpPr>
          <p:spPr>
            <a:xfrm>
              <a:off x="635561" y="291960"/>
              <a:ext cx="2107639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아이디어 수렴 및 구체화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45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70F10D-5BCA-EC72-08A9-6A051E929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6F08442-FAEE-2429-A127-79BA523EC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6BC533-0C69-58BA-EDE4-DD21CBF45C0A}"/>
              </a:ext>
            </a:extLst>
          </p:cNvPr>
          <p:cNvCxnSpPr/>
          <p:nvPr userDrawn="1"/>
        </p:nvCxnSpPr>
        <p:spPr>
          <a:xfrm>
            <a:off x="0" y="13614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사다리꼴 7">
            <a:extLst>
              <a:ext uri="{FF2B5EF4-FFF2-40B4-BE49-F238E27FC236}">
                <a16:creationId xmlns:a16="http://schemas.microsoft.com/office/drawing/2014/main" id="{8150AC52-6D2C-6CF1-5A9A-53DE5D22FE7B}"/>
              </a:ext>
            </a:extLst>
          </p:cNvPr>
          <p:cNvSpPr/>
          <p:nvPr userDrawn="1"/>
        </p:nvSpPr>
        <p:spPr>
          <a:xfrm rot="10800000">
            <a:off x="4532671" y="-1"/>
            <a:ext cx="3126658" cy="422788"/>
          </a:xfrm>
          <a:prstGeom prst="trapezoid">
            <a:avLst>
              <a:gd name="adj" fmla="val 105000"/>
            </a:avLst>
          </a:prstGeom>
          <a:blipFill dpi="0" rotWithShape="1">
            <a:blip r:embed="rId4"/>
            <a:srcRect/>
            <a:tile tx="0" ty="-698500" sx="70000" sy="92000" flip="none" algn="ctr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6653EE2-26AE-818F-0179-E14744A655F3}"/>
              </a:ext>
            </a:extLst>
          </p:cNvPr>
          <p:cNvSpPr/>
          <p:nvPr userDrawn="1"/>
        </p:nvSpPr>
        <p:spPr>
          <a:xfrm>
            <a:off x="4398954" y="291961"/>
            <a:ext cx="3394094" cy="2813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  <a:effectLst>
            <a:outerShdw blurRad="88900" dist="889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0" rIns="216000" bIns="0" rtlCol="0" anchor="ctr">
            <a:spAutoFit/>
          </a:bodyPr>
          <a:lstStyle/>
          <a:p>
            <a:pPr algn="ctr"/>
            <a:r>
              <a:rPr lang="ko-KR" altLang="en-US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아이디어 수렴 및 구체화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75E7125-D16D-2140-A07A-DB78C0E16B8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14786" y="584096"/>
            <a:ext cx="777319" cy="777319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8FF04912-7C69-5FEC-223A-9FB58D6B5729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98808CF9-1A7F-28A7-7A8E-454C1901C95D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5F9AA307-5B7C-106A-F83D-891FBF2AC9A7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557A0091-3568-5A8F-D0F0-046C48F55F4E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그림 1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81ECD51-F0B6-8BAB-E5A0-C75C9F1792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67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37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2" r:id="rId2"/>
    <p:sldLayoutId id="2147483654" r:id="rId3"/>
    <p:sldLayoutId id="2147483655" r:id="rId4"/>
    <p:sldLayoutId id="2147483653" r:id="rId5"/>
    <p:sldLayoutId id="2147483656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openxmlformats.org/officeDocument/2006/relationships/image" Target="../media/image26.jpe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778A0B3-1E7B-BA67-CD7D-44BEB415CB1E}"/>
              </a:ext>
            </a:extLst>
          </p:cNvPr>
          <p:cNvGrpSpPr/>
          <p:nvPr/>
        </p:nvGrpSpPr>
        <p:grpSpPr>
          <a:xfrm>
            <a:off x="0" y="0"/>
            <a:ext cx="12192193" cy="6858000"/>
            <a:chOff x="0" y="0"/>
            <a:chExt cx="12192193" cy="6858000"/>
          </a:xfrm>
        </p:grpSpPr>
        <p:pic>
          <p:nvPicPr>
            <p:cNvPr id="118" name="그림 117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384D913-529E-5D2C-6B3F-3CC87E990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cxnSp>
          <p:nvCxnSpPr>
            <p:cNvPr id="119" name="직선 연결선 118">
              <a:extLst>
                <a:ext uri="{FF2B5EF4-FFF2-40B4-BE49-F238E27FC236}">
                  <a16:creationId xmlns:a16="http://schemas.microsoft.com/office/drawing/2014/main" id="{54294B0B-5092-7DE8-DE7A-74BA4783919C}"/>
                </a:ext>
              </a:extLst>
            </p:cNvPr>
            <p:cNvCxnSpPr/>
            <p:nvPr/>
          </p:nvCxnSpPr>
          <p:spPr>
            <a:xfrm>
              <a:off x="0" y="1232214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>
              <a:extLst>
                <a:ext uri="{FF2B5EF4-FFF2-40B4-BE49-F238E27FC236}">
                  <a16:creationId xmlns:a16="http://schemas.microsoft.com/office/drawing/2014/main" id="{EC6F9B13-5556-AD99-3970-06ADFD4184B7}"/>
                </a:ext>
              </a:extLst>
            </p:cNvPr>
            <p:cNvCxnSpPr/>
            <p:nvPr/>
          </p:nvCxnSpPr>
          <p:spPr>
            <a:xfrm>
              <a:off x="0" y="3790982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>
              <a:extLst>
                <a:ext uri="{FF2B5EF4-FFF2-40B4-BE49-F238E27FC236}">
                  <a16:creationId xmlns:a16="http://schemas.microsoft.com/office/drawing/2014/main" id="{03AD25B7-B7CD-0055-65F7-604048DD2927}"/>
                </a:ext>
              </a:extLst>
            </p:cNvPr>
            <p:cNvCxnSpPr/>
            <p:nvPr/>
          </p:nvCxnSpPr>
          <p:spPr>
            <a:xfrm>
              <a:off x="0" y="4410107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>
              <a:extLst>
                <a:ext uri="{FF2B5EF4-FFF2-40B4-BE49-F238E27FC236}">
                  <a16:creationId xmlns:a16="http://schemas.microsoft.com/office/drawing/2014/main" id="{7359754F-5C5B-8422-7C4E-843C17986F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0"/>
              <a:ext cx="2462212" cy="2462212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>
              <a:extLst>
                <a:ext uri="{FF2B5EF4-FFF2-40B4-BE49-F238E27FC236}">
                  <a16:creationId xmlns:a16="http://schemas.microsoft.com/office/drawing/2014/main" id="{646C73CE-FAFC-D19E-5FE2-CD380011CA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0543" y="5086350"/>
              <a:ext cx="1771650" cy="177165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94FA73C5-C12B-244E-9EBD-7A5A89DBFF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920649"/>
              <a:ext cx="1399984" cy="1399984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5" name="그림 124" descr="텍스트, 스크린샷, 폰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4A67A4F-EF5F-F4FE-3D5F-CA3773EC0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144000" y="355600"/>
              <a:ext cx="2667000" cy="558800"/>
            </a:xfrm>
            <a:prstGeom prst="rect">
              <a:avLst/>
            </a:prstGeom>
          </p:spPr>
        </p:pic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C2388F86-5751-5438-AAA1-4F1E0CD8A2BA}"/>
                </a:ext>
              </a:extLst>
            </p:cNvPr>
            <p:cNvGrpSpPr/>
            <p:nvPr/>
          </p:nvGrpSpPr>
          <p:grpSpPr>
            <a:xfrm>
              <a:off x="802482" y="378145"/>
              <a:ext cx="54768" cy="569116"/>
              <a:chOff x="895351" y="378145"/>
              <a:chExt cx="54768" cy="569116"/>
            </a:xfrm>
          </p:grpSpPr>
          <p:sp>
            <p:nvSpPr>
              <p:cNvPr id="127" name="타원 126">
                <a:extLst>
                  <a:ext uri="{FF2B5EF4-FFF2-40B4-BE49-F238E27FC236}">
                    <a16:creationId xmlns:a16="http://schemas.microsoft.com/office/drawing/2014/main" id="{1D476CE6-0570-415D-F7F0-A90931B25395}"/>
                  </a:ext>
                </a:extLst>
              </p:cNvPr>
              <p:cNvSpPr/>
              <p:nvPr/>
            </p:nvSpPr>
            <p:spPr>
              <a:xfrm>
                <a:off x="895351" y="37814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8" name="타원 127">
                <a:extLst>
                  <a:ext uri="{FF2B5EF4-FFF2-40B4-BE49-F238E27FC236}">
                    <a16:creationId xmlns:a16="http://schemas.microsoft.com/office/drawing/2014/main" id="{58FCE246-6494-2359-CB39-8394D624C4FA}"/>
                  </a:ext>
                </a:extLst>
              </p:cNvPr>
              <p:cNvSpPr/>
              <p:nvPr/>
            </p:nvSpPr>
            <p:spPr>
              <a:xfrm>
                <a:off x="895351" y="547214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9" name="타원 128">
                <a:extLst>
                  <a:ext uri="{FF2B5EF4-FFF2-40B4-BE49-F238E27FC236}">
                    <a16:creationId xmlns:a16="http://schemas.microsoft.com/office/drawing/2014/main" id="{4018CE1C-80B1-1298-AD24-17CC562B0542}"/>
                  </a:ext>
                </a:extLst>
              </p:cNvPr>
              <p:cNvSpPr/>
              <p:nvPr/>
            </p:nvSpPr>
            <p:spPr>
              <a:xfrm>
                <a:off x="895351" y="89249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61181452-3445-F801-0B89-DFB92F442A8E}"/>
                </a:ext>
              </a:extLst>
            </p:cNvPr>
            <p:cNvGrpSpPr/>
            <p:nvPr/>
          </p:nvGrpSpPr>
          <p:grpSpPr>
            <a:xfrm>
              <a:off x="6643688" y="5329558"/>
              <a:ext cx="54768" cy="569116"/>
              <a:chOff x="895351" y="378145"/>
              <a:chExt cx="54768" cy="569116"/>
            </a:xfrm>
          </p:grpSpPr>
          <p:sp>
            <p:nvSpPr>
              <p:cNvPr id="131" name="타원 130">
                <a:extLst>
                  <a:ext uri="{FF2B5EF4-FFF2-40B4-BE49-F238E27FC236}">
                    <a16:creationId xmlns:a16="http://schemas.microsoft.com/office/drawing/2014/main" id="{B17E927C-D271-65CC-03E9-75DDC5C78E36}"/>
                  </a:ext>
                </a:extLst>
              </p:cNvPr>
              <p:cNvSpPr/>
              <p:nvPr/>
            </p:nvSpPr>
            <p:spPr>
              <a:xfrm>
                <a:off x="895351" y="37814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2" name="타원 131">
                <a:extLst>
                  <a:ext uri="{FF2B5EF4-FFF2-40B4-BE49-F238E27FC236}">
                    <a16:creationId xmlns:a16="http://schemas.microsoft.com/office/drawing/2014/main" id="{E0D27114-C95D-9501-BF1B-DF2539D5A6F6}"/>
                  </a:ext>
                </a:extLst>
              </p:cNvPr>
              <p:cNvSpPr/>
              <p:nvPr/>
            </p:nvSpPr>
            <p:spPr>
              <a:xfrm>
                <a:off x="895351" y="547214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3" name="타원 132">
                <a:extLst>
                  <a:ext uri="{FF2B5EF4-FFF2-40B4-BE49-F238E27FC236}">
                    <a16:creationId xmlns:a16="http://schemas.microsoft.com/office/drawing/2014/main" id="{8E30A757-9DAD-713E-655C-9774DE527FEC}"/>
                  </a:ext>
                </a:extLst>
              </p:cNvPr>
              <p:cNvSpPr/>
              <p:nvPr/>
            </p:nvSpPr>
            <p:spPr>
              <a:xfrm>
                <a:off x="895351" y="89249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A0CC498-ECA8-9011-AD59-CCF158365F4E}"/>
                </a:ext>
              </a:extLst>
            </p:cNvPr>
            <p:cNvSpPr txBox="1"/>
            <p:nvPr/>
          </p:nvSpPr>
          <p:spPr>
            <a:xfrm>
              <a:off x="1063625" y="2200275"/>
              <a:ext cx="5477782" cy="1585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700" spc="-4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blipFill dpi="0" rotWithShape="1">
                    <a:blip r:embed="rId5"/>
                    <a:srcRect/>
                    <a:tile tx="0" ty="-482600" sx="70000" sy="70000" flip="none" algn="ctr"/>
                  </a:blipFill>
                  <a:latin typeface="카페24 아네모네" pitchFamily="2" charset="-127"/>
                  <a:ea typeface="카페24 아네모네" pitchFamily="2" charset="-127"/>
                </a:rPr>
                <a:t>정책디자인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F2BA08F-CCAA-0266-1565-BF78CCF24BFD}"/>
                </a:ext>
              </a:extLst>
            </p:cNvPr>
            <p:cNvSpPr txBox="1"/>
            <p:nvPr/>
          </p:nvSpPr>
          <p:spPr>
            <a:xfrm>
              <a:off x="1047750" y="1447800"/>
              <a:ext cx="54412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000" spc="-18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에어" pitchFamily="2" charset="-127"/>
                  <a:ea typeface="카페24 아네모네에어" pitchFamily="2" charset="-127"/>
                </a:rPr>
                <a:t>사회문제 해결을 위한</a:t>
              </a:r>
            </a:p>
          </p:txBody>
        </p:sp>
        <p:grpSp>
          <p:nvGrpSpPr>
            <p:cNvPr id="136" name="그룹 135">
              <a:extLst>
                <a:ext uri="{FF2B5EF4-FFF2-40B4-BE49-F238E27FC236}">
                  <a16:creationId xmlns:a16="http://schemas.microsoft.com/office/drawing/2014/main" id="{05099BFA-4AB8-E3B6-F881-B904E3269AF2}"/>
                </a:ext>
              </a:extLst>
            </p:cNvPr>
            <p:cNvGrpSpPr/>
            <p:nvPr/>
          </p:nvGrpSpPr>
          <p:grpSpPr>
            <a:xfrm>
              <a:off x="5469730" y="0"/>
              <a:ext cx="5295106" cy="3792563"/>
              <a:chOff x="5493544" y="0"/>
              <a:chExt cx="5295106" cy="3792563"/>
            </a:xfrm>
          </p:grpSpPr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6BA3D972-D55E-F778-77A6-7163DC53F538}"/>
                  </a:ext>
                </a:extLst>
              </p:cNvPr>
              <p:cNvSpPr/>
              <p:nvPr/>
            </p:nvSpPr>
            <p:spPr>
              <a:xfrm flipH="1">
                <a:off x="5738810" y="1433511"/>
                <a:ext cx="5049840" cy="2116139"/>
              </a:xfrm>
              <a:custGeom>
                <a:avLst/>
                <a:gdLst>
                  <a:gd name="connsiteX0" fmla="*/ 2933702 w 5049840"/>
                  <a:gd name="connsiteY0" fmla="*/ 0 h 2116139"/>
                  <a:gd name="connsiteX1" fmla="*/ 2933701 w 5049840"/>
                  <a:gd name="connsiteY1" fmla="*/ 0 h 2116139"/>
                  <a:gd name="connsiteX2" fmla="*/ 0 w 5049840"/>
                  <a:gd name="connsiteY2" fmla="*/ 0 h 2116139"/>
                  <a:gd name="connsiteX3" fmla="*/ 0 w 5049840"/>
                  <a:gd name="connsiteY3" fmla="*/ 2116139 h 2116139"/>
                  <a:gd name="connsiteX4" fmla="*/ 2933701 w 5049840"/>
                  <a:gd name="connsiteY4" fmla="*/ 2116139 h 2116139"/>
                  <a:gd name="connsiteX5" fmla="*/ 2933702 w 5049840"/>
                  <a:gd name="connsiteY5" fmla="*/ 2116139 h 2116139"/>
                  <a:gd name="connsiteX6" fmla="*/ 5049840 w 5049840"/>
                  <a:gd name="connsiteY6" fmla="*/ 2116139 h 2116139"/>
                  <a:gd name="connsiteX7" fmla="*/ 2933702 w 5049840"/>
                  <a:gd name="connsiteY7" fmla="*/ 1 h 211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9840" h="2116139">
                    <a:moveTo>
                      <a:pt x="2933702" y="0"/>
                    </a:moveTo>
                    <a:lnTo>
                      <a:pt x="2933701" y="0"/>
                    </a:lnTo>
                    <a:lnTo>
                      <a:pt x="0" y="0"/>
                    </a:lnTo>
                    <a:lnTo>
                      <a:pt x="0" y="2116139"/>
                    </a:lnTo>
                    <a:lnTo>
                      <a:pt x="2933701" y="2116139"/>
                    </a:lnTo>
                    <a:lnTo>
                      <a:pt x="2933702" y="2116139"/>
                    </a:lnTo>
                    <a:lnTo>
                      <a:pt x="5049840" y="2116139"/>
                    </a:lnTo>
                    <a:lnTo>
                      <a:pt x="2933702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138" name="직선 연결선 137">
                <a:extLst>
                  <a:ext uri="{FF2B5EF4-FFF2-40B4-BE49-F238E27FC236}">
                    <a16:creationId xmlns:a16="http://schemas.microsoft.com/office/drawing/2014/main" id="{8459E8C2-1C24-0DE2-F1E3-057C5AD4FF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93544" y="0"/>
                <a:ext cx="3792563" cy="3792563"/>
              </a:xfrm>
              <a:prstGeom prst="line">
                <a:avLst/>
              </a:prstGeom>
              <a:ln w="6350">
                <a:solidFill>
                  <a:srgbClr val="1F3C67">
                    <a:alpha val="20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그룹 138">
              <a:extLst>
                <a:ext uri="{FF2B5EF4-FFF2-40B4-BE49-F238E27FC236}">
                  <a16:creationId xmlns:a16="http://schemas.microsoft.com/office/drawing/2014/main" id="{2A1142DF-AD9A-287F-ECBD-E90B46F435C0}"/>
                </a:ext>
              </a:extLst>
            </p:cNvPr>
            <p:cNvGrpSpPr/>
            <p:nvPr/>
          </p:nvGrpSpPr>
          <p:grpSpPr>
            <a:xfrm>
              <a:off x="1150573" y="5434333"/>
              <a:ext cx="473870" cy="473870"/>
              <a:chOff x="1150573" y="5434333"/>
              <a:chExt cx="473870" cy="473870"/>
            </a:xfrm>
          </p:grpSpPr>
          <p:sp>
            <p:nvSpPr>
              <p:cNvPr id="140" name="타원 139">
                <a:extLst>
                  <a:ext uri="{FF2B5EF4-FFF2-40B4-BE49-F238E27FC236}">
                    <a16:creationId xmlns:a16="http://schemas.microsoft.com/office/drawing/2014/main" id="{D33EC226-1FC0-E12A-00B7-03E4057344DA}"/>
                  </a:ext>
                </a:extLst>
              </p:cNvPr>
              <p:cNvSpPr/>
              <p:nvPr/>
            </p:nvSpPr>
            <p:spPr>
              <a:xfrm>
                <a:off x="115057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1" name="그림 140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0F4300C-2B6A-24FB-9E6E-21D2B6D05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71574" y="5480051"/>
                <a:ext cx="441325" cy="387350"/>
              </a:xfrm>
              <a:prstGeom prst="rect">
                <a:avLst/>
              </a:prstGeom>
            </p:spPr>
          </p:pic>
        </p:grpSp>
        <p:grpSp>
          <p:nvGrpSpPr>
            <p:cNvPr id="142" name="그룹 141">
              <a:extLst>
                <a:ext uri="{FF2B5EF4-FFF2-40B4-BE49-F238E27FC236}">
                  <a16:creationId xmlns:a16="http://schemas.microsoft.com/office/drawing/2014/main" id="{EED4200B-41C2-85BE-4AD6-0CCA8A97E182}"/>
                </a:ext>
              </a:extLst>
            </p:cNvPr>
            <p:cNvGrpSpPr/>
            <p:nvPr/>
          </p:nvGrpSpPr>
          <p:grpSpPr>
            <a:xfrm>
              <a:off x="1808393" y="5434333"/>
              <a:ext cx="473870" cy="473870"/>
              <a:chOff x="1808393" y="5434333"/>
              <a:chExt cx="473870" cy="473870"/>
            </a:xfrm>
          </p:grpSpPr>
          <p:sp>
            <p:nvSpPr>
              <p:cNvPr id="143" name="타원 142">
                <a:extLst>
                  <a:ext uri="{FF2B5EF4-FFF2-40B4-BE49-F238E27FC236}">
                    <a16:creationId xmlns:a16="http://schemas.microsoft.com/office/drawing/2014/main" id="{57EBD714-5BB6-D949-E90F-B522E218C6C2}"/>
                  </a:ext>
                </a:extLst>
              </p:cNvPr>
              <p:cNvSpPr/>
              <p:nvPr/>
            </p:nvSpPr>
            <p:spPr>
              <a:xfrm>
                <a:off x="180839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4" name="그림 143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1211A61-7063-6442-7356-7A891C911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60550" y="5499099"/>
                <a:ext cx="358775" cy="368301"/>
              </a:xfrm>
              <a:prstGeom prst="rect">
                <a:avLst/>
              </a:prstGeom>
            </p:spPr>
          </p:pic>
        </p:grpSp>
        <p:grpSp>
          <p:nvGrpSpPr>
            <p:cNvPr id="145" name="그룹 144">
              <a:extLst>
                <a:ext uri="{FF2B5EF4-FFF2-40B4-BE49-F238E27FC236}">
                  <a16:creationId xmlns:a16="http://schemas.microsoft.com/office/drawing/2014/main" id="{75378133-4B41-A919-1F4D-618C55F61C99}"/>
                </a:ext>
              </a:extLst>
            </p:cNvPr>
            <p:cNvGrpSpPr/>
            <p:nvPr/>
          </p:nvGrpSpPr>
          <p:grpSpPr>
            <a:xfrm>
              <a:off x="2466213" y="5434333"/>
              <a:ext cx="473870" cy="473870"/>
              <a:chOff x="2466213" y="5434333"/>
              <a:chExt cx="473870" cy="473870"/>
            </a:xfrm>
          </p:grpSpPr>
          <p:sp>
            <p:nvSpPr>
              <p:cNvPr id="146" name="타원 145">
                <a:extLst>
                  <a:ext uri="{FF2B5EF4-FFF2-40B4-BE49-F238E27FC236}">
                    <a16:creationId xmlns:a16="http://schemas.microsoft.com/office/drawing/2014/main" id="{B75A1735-0CBE-68E5-27D8-4D1166F0D54A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7" name="그림 146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8F2A8321-6E12-C3E6-EBEF-10E7E6B54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id="{84D6E644-BFFD-2D92-7A35-746B125BAA3D}"/>
                </a:ext>
              </a:extLst>
            </p:cNvPr>
            <p:cNvGrpSpPr/>
            <p:nvPr/>
          </p:nvGrpSpPr>
          <p:grpSpPr>
            <a:xfrm>
              <a:off x="3124033" y="5434333"/>
              <a:ext cx="473870" cy="473870"/>
              <a:chOff x="3124033" y="5434333"/>
              <a:chExt cx="473870" cy="473870"/>
            </a:xfrm>
          </p:grpSpPr>
          <p:sp>
            <p:nvSpPr>
              <p:cNvPr id="149" name="타원 148">
                <a:extLst>
                  <a:ext uri="{FF2B5EF4-FFF2-40B4-BE49-F238E27FC236}">
                    <a16:creationId xmlns:a16="http://schemas.microsoft.com/office/drawing/2014/main" id="{B0AAF1AB-1178-5A31-47DE-A409035F9989}"/>
                  </a:ext>
                </a:extLst>
              </p:cNvPr>
              <p:cNvSpPr/>
              <p:nvPr/>
            </p:nvSpPr>
            <p:spPr>
              <a:xfrm>
                <a:off x="312403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50" name="그림 149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46CEA1A-BD66-5AEC-3C4B-319F25327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00400" y="5480051"/>
                <a:ext cx="339725" cy="387350"/>
              </a:xfrm>
              <a:prstGeom prst="rect">
                <a:avLst/>
              </a:prstGeom>
            </p:spPr>
          </p:pic>
        </p:grpSp>
        <p:grpSp>
          <p:nvGrpSpPr>
            <p:cNvPr id="151" name="그룹 150">
              <a:extLst>
                <a:ext uri="{FF2B5EF4-FFF2-40B4-BE49-F238E27FC236}">
                  <a16:creationId xmlns:a16="http://schemas.microsoft.com/office/drawing/2014/main" id="{FAA27F9E-0949-9834-8E0B-F8BECC7B60E2}"/>
                </a:ext>
              </a:extLst>
            </p:cNvPr>
            <p:cNvGrpSpPr/>
            <p:nvPr/>
          </p:nvGrpSpPr>
          <p:grpSpPr>
            <a:xfrm>
              <a:off x="3781854" y="5434333"/>
              <a:ext cx="473870" cy="473870"/>
              <a:chOff x="3781854" y="5434333"/>
              <a:chExt cx="473870" cy="473870"/>
            </a:xfrm>
          </p:grpSpPr>
          <p:sp>
            <p:nvSpPr>
              <p:cNvPr id="152" name="타원 151">
                <a:extLst>
                  <a:ext uri="{FF2B5EF4-FFF2-40B4-BE49-F238E27FC236}">
                    <a16:creationId xmlns:a16="http://schemas.microsoft.com/office/drawing/2014/main" id="{0CBE33A6-5EE0-05CF-2F58-9E092B886D41}"/>
                  </a:ext>
                </a:extLst>
              </p:cNvPr>
              <p:cNvSpPr/>
              <p:nvPr/>
            </p:nvSpPr>
            <p:spPr>
              <a:xfrm>
                <a:off x="3781854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53" name="그림 15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541CF9D-80B3-43C3-2258-6AC6C169D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863974" y="5480051"/>
                <a:ext cx="390525" cy="387350"/>
              </a:xfrm>
              <a:prstGeom prst="rect">
                <a:avLst/>
              </a:prstGeom>
            </p:spPr>
          </p:pic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6C17F00F-8092-56BC-9AEB-7D3D2754DA11}"/>
                </a:ext>
              </a:extLst>
            </p:cNvPr>
            <p:cNvGrpSpPr/>
            <p:nvPr/>
          </p:nvGrpSpPr>
          <p:grpSpPr>
            <a:xfrm>
              <a:off x="1033462" y="3920649"/>
              <a:ext cx="1543051" cy="400110"/>
              <a:chOff x="1033462" y="3920649"/>
              <a:chExt cx="1543051" cy="400110"/>
            </a:xfrm>
          </p:grpSpPr>
          <p:sp>
            <p:nvSpPr>
              <p:cNvPr id="42" name="평행 사변형 41">
                <a:extLst>
                  <a:ext uri="{FF2B5EF4-FFF2-40B4-BE49-F238E27FC236}">
                    <a16:creationId xmlns:a16="http://schemas.microsoft.com/office/drawing/2014/main" id="{5D9C7DF5-8FC1-C78B-3BEA-BBCB641E0F4C}"/>
                  </a:ext>
                </a:extLst>
              </p:cNvPr>
              <p:cNvSpPr/>
              <p:nvPr/>
            </p:nvSpPr>
            <p:spPr>
              <a:xfrm>
                <a:off x="1033462" y="3925253"/>
                <a:ext cx="1543051" cy="365760"/>
              </a:xfrm>
              <a:prstGeom prst="parallelogram">
                <a:avLst>
                  <a:gd name="adj" fmla="val 99218"/>
                </a:avLst>
              </a:prstGeom>
              <a:solidFill>
                <a:srgbClr val="0B2EB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85CF771-E4EE-E50B-392A-2EB59E513DB9}"/>
                  </a:ext>
                </a:extLst>
              </p:cNvPr>
              <p:cNvSpPr txBox="1"/>
              <p:nvPr/>
            </p:nvSpPr>
            <p:spPr>
              <a:xfrm>
                <a:off x="1384150" y="3920649"/>
                <a:ext cx="865942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ko-KR" sz="2000" dirty="0">
                    <a:ln>
                      <a:solidFill>
                        <a:srgbClr val="1F3C67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11</a:t>
                </a:r>
                <a:r>
                  <a:rPr lang="ko-KR" altLang="en-US" sz="2000" dirty="0">
                    <a:ln>
                      <a:solidFill>
                        <a:srgbClr val="1F3C67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주차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27EAED6-C3E9-5D38-B2EC-6274B3FCEA5D}"/>
                </a:ext>
              </a:extLst>
            </p:cNvPr>
            <p:cNvSpPr txBox="1"/>
            <p:nvPr/>
          </p:nvSpPr>
          <p:spPr>
            <a:xfrm>
              <a:off x="2533650" y="3903980"/>
              <a:ext cx="2929007" cy="46166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아이디어 수렴 및 구체화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24F479-CD41-8375-3A82-1EEBFC0E9DF7}"/>
                </a:ext>
              </a:extLst>
            </p:cNvPr>
            <p:cNvSpPr txBox="1"/>
            <p:nvPr/>
          </p:nvSpPr>
          <p:spPr>
            <a:xfrm>
              <a:off x="4885711" y="5221605"/>
              <a:ext cx="1087157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박 형 준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99BE83-3286-C91F-6B99-B75006D25F32}"/>
                </a:ext>
              </a:extLst>
            </p:cNvPr>
            <p:cNvSpPr txBox="1"/>
            <p:nvPr/>
          </p:nvSpPr>
          <p:spPr>
            <a:xfrm>
              <a:off x="4537744" y="5666848"/>
              <a:ext cx="1828386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ko-KR" altLang="en-US" sz="1400" spc="-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성균관대학교 행정학과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CE2D3C4-40B9-4FB1-1B81-0A40309420F5}"/>
                </a:ext>
              </a:extLst>
            </p:cNvPr>
            <p:cNvSpPr txBox="1"/>
            <p:nvPr/>
          </p:nvSpPr>
          <p:spPr>
            <a:xfrm>
              <a:off x="5859581" y="5311248"/>
              <a:ext cx="506549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ko-KR" altLang="en-US" sz="1400" spc="-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교수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11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FFAAA-3872-D0E2-8B94-A8552E290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5BB4012-26E5-4967-5A0F-75D3D34A39FA}"/>
              </a:ext>
            </a:extLst>
          </p:cNvPr>
          <p:cNvSpPr txBox="1"/>
          <p:nvPr/>
        </p:nvSpPr>
        <p:spPr>
          <a:xfrm>
            <a:off x="778495" y="673792"/>
            <a:ext cx="23557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아이디어 스케치</a:t>
            </a:r>
          </a:p>
        </p:txBody>
      </p:sp>
      <p:pic>
        <p:nvPicPr>
          <p:cNvPr id="7" name="그림 6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DD334D5-143B-6767-8D4B-67F1109283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ACF346-5C0D-F9E3-D2F7-6F98A84AF576}"/>
              </a:ext>
            </a:extLst>
          </p:cNvPr>
          <p:cNvSpPr txBox="1"/>
          <p:nvPr/>
        </p:nvSpPr>
        <p:spPr>
          <a:xfrm>
            <a:off x="1134095" y="1593928"/>
            <a:ext cx="391934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스케치의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대 핵심 요소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230A531-7966-D4D7-A4E9-A541B6F5B1F1}"/>
              </a:ext>
            </a:extLst>
          </p:cNvPr>
          <p:cNvGrpSpPr/>
          <p:nvPr/>
        </p:nvGrpSpPr>
        <p:grpSpPr>
          <a:xfrm>
            <a:off x="1287594" y="2352132"/>
            <a:ext cx="6912509" cy="571286"/>
            <a:chOff x="1013127" y="1841927"/>
            <a:chExt cx="6912509" cy="5712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C86410E-ABCA-1185-33AF-B2368A62148F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제목 및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한 줄 설명 </a:t>
              </a:r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3525634A-975B-FC17-FD72-A9419CBAFE3B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68D03D9-2104-C310-3531-7D565AAE3E61}"/>
              </a:ext>
            </a:extLst>
          </p:cNvPr>
          <p:cNvGrpSpPr/>
          <p:nvPr/>
        </p:nvGrpSpPr>
        <p:grpSpPr>
          <a:xfrm>
            <a:off x="1650374" y="3235346"/>
            <a:ext cx="7229215" cy="469359"/>
            <a:chOff x="3965516" y="2790917"/>
            <a:chExt cx="7229215" cy="4693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B585F9-5F2C-250E-87A8-BB06506B2E4C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아이디어의 정체성과 핵심을 드러내는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명료한 이름</a:t>
              </a:r>
              <a:r>
                <a:rPr lang="en-US" altLang="ko-KR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및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설명</a:t>
              </a: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6F037465-176F-19CC-16DC-8FA50293B9D6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8D9F4305-5249-4883-785D-31016A16482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59B39874-7DEA-1A3C-6DF3-8CBD855BBCAD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987995A-CE5A-D33E-9733-C459BFB5491E}"/>
              </a:ext>
            </a:extLst>
          </p:cNvPr>
          <p:cNvGrpSpPr/>
          <p:nvPr/>
        </p:nvGrpSpPr>
        <p:grpSpPr>
          <a:xfrm>
            <a:off x="1967080" y="3781106"/>
            <a:ext cx="7002563" cy="2295383"/>
            <a:chOff x="1547337" y="4508469"/>
            <a:chExt cx="7002563" cy="229538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986150-EA72-1AC8-3B8C-19F54E5CE28C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19715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6213" marR="0" indent="-176213" fontAlgn="auto" latinLnBrk="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노인 디지털 교육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(X)</a:t>
              </a:r>
            </a:p>
            <a:p>
              <a:pPr marL="176213" marR="0" indent="-176213" fontAlgn="auto" latinLnBrk="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실버 스마트 멘토링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(O)</a:t>
              </a:r>
            </a:p>
            <a:p>
              <a:pPr marL="176213" marR="0" indent="-176213" fontAlgn="auto" latinLnBrk="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대학생이 노인에게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1:1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로 스마트폰 사용법을 가르치는 세대연결 프로그램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(O)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E69B1AB8-C012-7236-14E1-A1CFC530E04C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1D4A7180-BE23-4D31-7919-A21A2B3B75E6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C5AD64C1-27D5-CBCD-7289-2DC960DEE86D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94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30E89-1FB4-7F1B-BC3C-98CB24B5E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499D88A-3A00-FB4D-7642-3496BE7A9A7E}"/>
              </a:ext>
            </a:extLst>
          </p:cNvPr>
          <p:cNvSpPr txBox="1"/>
          <p:nvPr/>
        </p:nvSpPr>
        <p:spPr>
          <a:xfrm>
            <a:off x="778495" y="673792"/>
            <a:ext cx="23557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아이디어 스케치</a:t>
            </a:r>
          </a:p>
        </p:txBody>
      </p:sp>
      <p:pic>
        <p:nvPicPr>
          <p:cNvPr id="7" name="그림 6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B5E52C8-96FE-363F-2AE6-B2F1E0DF3A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AF54AE-2CD0-748E-CB33-5B04C6353026}"/>
              </a:ext>
            </a:extLst>
          </p:cNvPr>
          <p:cNvSpPr txBox="1"/>
          <p:nvPr/>
        </p:nvSpPr>
        <p:spPr>
          <a:xfrm>
            <a:off x="1134095" y="1593928"/>
            <a:ext cx="391934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스케치의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대 핵심 요소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74C0694-D2D8-2237-5E98-13604C26BCCB}"/>
              </a:ext>
            </a:extLst>
          </p:cNvPr>
          <p:cNvGrpSpPr/>
          <p:nvPr/>
        </p:nvGrpSpPr>
        <p:grpSpPr>
          <a:xfrm>
            <a:off x="1287594" y="2352132"/>
            <a:ext cx="6912509" cy="571286"/>
            <a:chOff x="1013127" y="1841927"/>
            <a:chExt cx="6912509" cy="5712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A1CB57F-DCA2-2C78-EBFB-5BDE4575A1FE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핵심 가치 제안 </a:t>
              </a:r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A7A6786A-68D9-5C63-4DF4-9304743464CF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5ED3EE37-7AC8-9A42-F9B0-E74D375D9FFB}"/>
              </a:ext>
            </a:extLst>
          </p:cNvPr>
          <p:cNvGrpSpPr/>
          <p:nvPr/>
        </p:nvGrpSpPr>
        <p:grpSpPr>
          <a:xfrm>
            <a:off x="1650374" y="3235346"/>
            <a:ext cx="6773190" cy="469359"/>
            <a:chOff x="3965516" y="2790917"/>
            <a:chExt cx="6773190" cy="4693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A77C59-1220-EA9C-1B33-E44B3B4DB626}"/>
                </a:ext>
              </a:extLst>
            </p:cNvPr>
            <p:cNvSpPr txBox="1"/>
            <p:nvPr/>
          </p:nvSpPr>
          <p:spPr>
            <a:xfrm>
              <a:off x="4282222" y="2790917"/>
              <a:ext cx="6456484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아이디어가 제공하는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고유한 가치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 무엇인지를 명확히 전달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7E543F7-A1A8-D3F4-E525-207D2ABA0E7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B0278A15-9D2B-C2E3-45D3-730C66F7AB2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0514514B-B5A6-1F22-5606-8C16663FDBE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27793B5D-1A45-0370-3DA1-296C026327AC}"/>
              </a:ext>
            </a:extLst>
          </p:cNvPr>
          <p:cNvGrpSpPr/>
          <p:nvPr/>
        </p:nvGrpSpPr>
        <p:grpSpPr>
          <a:xfrm>
            <a:off x="1650374" y="3815449"/>
            <a:ext cx="7341226" cy="469359"/>
            <a:chOff x="3965516" y="2790917"/>
            <a:chExt cx="7341226" cy="46935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42028F-C67E-8CDE-0C77-2378C2024DB3}"/>
                </a:ext>
              </a:extLst>
            </p:cNvPr>
            <p:cNvSpPr txBox="1"/>
            <p:nvPr/>
          </p:nvSpPr>
          <p:spPr>
            <a:xfrm>
              <a:off x="4282222" y="2790917"/>
              <a:ext cx="7024520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"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우리는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[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대상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]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에게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[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해결책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]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을 제공하여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[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문제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]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해결합니다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"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D9E7D93B-9BF5-3BDD-D08F-0C24EC8E644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113BA0D3-1E82-D0B2-0FE3-4D42243B15D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4B4AD70B-1407-5897-839D-AB5E887A15A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4C4D8C45-A67E-33AB-2B29-9C05F08AD839}"/>
              </a:ext>
            </a:extLst>
          </p:cNvPr>
          <p:cNvGrpSpPr/>
          <p:nvPr/>
        </p:nvGrpSpPr>
        <p:grpSpPr>
          <a:xfrm>
            <a:off x="1967080" y="4395552"/>
            <a:ext cx="7002563" cy="1587497"/>
            <a:chOff x="1547337" y="4508469"/>
            <a:chExt cx="7002563" cy="158749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8E286B-1998-4508-19F9-56758E0775CD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12636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6213" marR="0" indent="-176213" fontAlgn="auto" latinLnBrk="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우리는 디지털 소외를 경험하는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65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세 이상 노인분들에게 맞춤형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1:1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교육을 제공하여 일상생활에서 겪는 디지털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격차 문제를 해결합니다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8F4373AB-1D25-18FF-0864-D23BC9CFA73E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A8799A24-AFF9-5A4B-134F-9C7E8FD75C6F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71E9B9C1-2B00-09EF-5A58-81044C3B99B4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286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D4F65-5059-622B-443A-68D630B4E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425B8C1-8FC4-E47F-3DBD-4B90238AD40C}"/>
              </a:ext>
            </a:extLst>
          </p:cNvPr>
          <p:cNvSpPr txBox="1"/>
          <p:nvPr/>
        </p:nvSpPr>
        <p:spPr>
          <a:xfrm>
            <a:off x="778495" y="673792"/>
            <a:ext cx="23557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아이디어 스케치</a:t>
            </a:r>
          </a:p>
        </p:txBody>
      </p:sp>
      <p:pic>
        <p:nvPicPr>
          <p:cNvPr id="7" name="그림 6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49746E5-90C9-E010-6271-262E297A69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84AC5D-B909-D01C-6341-7F2CF6D84970}"/>
              </a:ext>
            </a:extLst>
          </p:cNvPr>
          <p:cNvSpPr txBox="1"/>
          <p:nvPr/>
        </p:nvSpPr>
        <p:spPr>
          <a:xfrm>
            <a:off x="1134095" y="1593928"/>
            <a:ext cx="391934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스케치의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대 핵심 요소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E5B3AA0-207B-F1B5-759A-E6D59E07348E}"/>
              </a:ext>
            </a:extLst>
          </p:cNvPr>
          <p:cNvGrpSpPr/>
          <p:nvPr/>
        </p:nvGrpSpPr>
        <p:grpSpPr>
          <a:xfrm>
            <a:off x="1287594" y="2352132"/>
            <a:ext cx="6912509" cy="571286"/>
            <a:chOff x="1013127" y="1841927"/>
            <a:chExt cx="6912509" cy="5712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6928961-49D7-029B-61BA-D2429513469D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주요 기능 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3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가지 </a:t>
              </a:r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8CF8F117-2958-9359-3A03-BAE423280915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BF76A46-71EE-AF3A-1F5C-5B7F8DC96877}"/>
              </a:ext>
            </a:extLst>
          </p:cNvPr>
          <p:cNvGrpSpPr/>
          <p:nvPr/>
        </p:nvGrpSpPr>
        <p:grpSpPr>
          <a:xfrm>
            <a:off x="1650374" y="3235346"/>
            <a:ext cx="6773190" cy="469359"/>
            <a:chOff x="3965516" y="2790917"/>
            <a:chExt cx="6773190" cy="4693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BDF513-0A2B-F409-DBE1-6BB4DA9A2F9D}"/>
                </a:ext>
              </a:extLst>
            </p:cNvPr>
            <p:cNvSpPr txBox="1"/>
            <p:nvPr/>
          </p:nvSpPr>
          <p:spPr>
            <a:xfrm>
              <a:off x="4282222" y="2790917"/>
              <a:ext cx="6456484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복잡성 줄이고 실현가능성 높이는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핵심 기능 </a:t>
              </a:r>
              <a:r>
                <a:rPr lang="en-US" altLang="ko-KR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3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가지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만 선별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F53C2ACD-C33F-14A5-17DB-3BC89D8519E9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6501EADC-F635-AF18-DA49-95D2E03EF66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5BF3520D-86BF-ADBB-45AF-BD9E80E1828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AE1F8349-A28F-07B7-515D-99034670F66A}"/>
              </a:ext>
            </a:extLst>
          </p:cNvPr>
          <p:cNvGrpSpPr/>
          <p:nvPr/>
        </p:nvGrpSpPr>
        <p:grpSpPr>
          <a:xfrm>
            <a:off x="1967080" y="3781106"/>
            <a:ext cx="7002563" cy="2372328"/>
            <a:chOff x="1547337" y="4508469"/>
            <a:chExt cx="7002563" cy="2372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4882EF5-4F06-F8AB-E59E-D23AAE73A895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20485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실버 스마트 멘토링의 경우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marL="457200" lvl="0" indent="-457200" latinLnBrk="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+mj-ea"/>
                <a:buAutoNum type="circleNumDbPlain"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1:1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맞춤 교육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457200" lvl="0" indent="-457200" latinLnBrk="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+mj-ea"/>
                <a:buAutoNum type="circleNumDbPlain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학습 연속성 보장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457200" lvl="0" indent="-457200" latinLnBrk="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+mj-ea"/>
                <a:buAutoNum type="circleNumDbPlain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실생활 즉시 적용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CDF4F22-61C7-7AED-C636-5340F866F645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1311803A-E11B-70E4-9F42-BDDC9887FD0C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6CD714E7-5CE2-A549-8815-97E7D31822F5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52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13BEF-CAE9-9847-D8BD-15C161ECD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DB596FD-CACB-5EFF-0EEC-59435AAB6659}"/>
              </a:ext>
            </a:extLst>
          </p:cNvPr>
          <p:cNvSpPr txBox="1"/>
          <p:nvPr/>
        </p:nvSpPr>
        <p:spPr>
          <a:xfrm>
            <a:off x="778495" y="673792"/>
            <a:ext cx="23557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아이디어 스케치</a:t>
            </a:r>
          </a:p>
        </p:txBody>
      </p:sp>
      <p:pic>
        <p:nvPicPr>
          <p:cNvPr id="7" name="그림 6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5759A54-D38D-69D8-5AD0-79AC01AEED0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8B91C4-306C-B2A2-D03E-766C1F939A92}"/>
              </a:ext>
            </a:extLst>
          </p:cNvPr>
          <p:cNvSpPr txBox="1"/>
          <p:nvPr/>
        </p:nvSpPr>
        <p:spPr>
          <a:xfrm>
            <a:off x="1134095" y="1593928"/>
            <a:ext cx="391934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스케치의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대 핵심 요소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1A0B218-84C8-A0E7-265D-9A3230FB8C47}"/>
              </a:ext>
            </a:extLst>
          </p:cNvPr>
          <p:cNvGrpSpPr/>
          <p:nvPr/>
        </p:nvGrpSpPr>
        <p:grpSpPr>
          <a:xfrm>
            <a:off x="1287594" y="2352132"/>
            <a:ext cx="6912509" cy="571286"/>
            <a:chOff x="1013127" y="1841927"/>
            <a:chExt cx="6912509" cy="5712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CCEFA83-AE95-7A24-A0C6-362D2A3BF342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예상 효과 </a:t>
              </a:r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2B447D62-6B3A-3FB7-B8A3-F289DD2D68BB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4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72287FDB-55BD-C477-AD2E-A8EE3DB049E8}"/>
              </a:ext>
            </a:extLst>
          </p:cNvPr>
          <p:cNvGrpSpPr/>
          <p:nvPr/>
        </p:nvGrpSpPr>
        <p:grpSpPr>
          <a:xfrm>
            <a:off x="1650374" y="3235346"/>
            <a:ext cx="6773190" cy="469359"/>
            <a:chOff x="3965516" y="2790917"/>
            <a:chExt cx="6773190" cy="4693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6C4838-B094-B8ED-8CB5-B0172B1BB3D9}"/>
                </a:ext>
              </a:extLst>
            </p:cNvPr>
            <p:cNvSpPr txBox="1"/>
            <p:nvPr/>
          </p:nvSpPr>
          <p:spPr>
            <a:xfrm>
              <a:off x="4282222" y="2790917"/>
              <a:ext cx="6456484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구체적이고 측정 가능한 성과 지표 제시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43B340CA-E90F-C308-994F-438AF66C9D0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FB3027B9-C573-A9C1-B996-571966BEEAD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88344297-C3A1-FD6A-C679-C2F34A3521A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EB3A36D-CE0D-D9DE-E868-8EBB0B87966E}"/>
              </a:ext>
            </a:extLst>
          </p:cNvPr>
          <p:cNvGrpSpPr/>
          <p:nvPr/>
        </p:nvGrpSpPr>
        <p:grpSpPr>
          <a:xfrm>
            <a:off x="1967080" y="3781106"/>
            <a:ext cx="7002563" cy="1187388"/>
            <a:chOff x="1547337" y="4508469"/>
            <a:chExt cx="7002563" cy="11873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FEF135-D04A-6841-BCE9-FED18EA0C95E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863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latinLnBrk="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단기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(3-6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개월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),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중기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(6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개월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-1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),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장기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(1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+)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별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구체적 성과 지표 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AD865E4-F053-BB6D-98A9-4679D5EDD70E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E3CC1811-673A-3C39-7E98-FF71FC355968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2C1C57C5-6AF6-BC45-769E-0937FAAF5CE5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708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D68B7-D6C9-53E1-4E1F-687E3905A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996F94B-439C-4021-5BD2-C6B4142B674D}"/>
              </a:ext>
            </a:extLst>
          </p:cNvPr>
          <p:cNvSpPr txBox="1"/>
          <p:nvPr/>
        </p:nvSpPr>
        <p:spPr>
          <a:xfrm>
            <a:off x="778495" y="673792"/>
            <a:ext cx="23557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아이디어 스케치</a:t>
            </a:r>
          </a:p>
        </p:txBody>
      </p:sp>
      <p:pic>
        <p:nvPicPr>
          <p:cNvPr id="7" name="그림 6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35DEEBF-3F21-0635-ABED-D193424C31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9A6D26-0020-1F16-2BA7-FBF7CA3BC8D0}"/>
              </a:ext>
            </a:extLst>
          </p:cNvPr>
          <p:cNvSpPr txBox="1"/>
          <p:nvPr/>
        </p:nvSpPr>
        <p:spPr>
          <a:xfrm>
            <a:off x="1134095" y="1593928"/>
            <a:ext cx="391934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스케치의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대 핵심 요소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A3B9443-66BF-24F5-7695-0F6E567EABB1}"/>
              </a:ext>
            </a:extLst>
          </p:cNvPr>
          <p:cNvGrpSpPr/>
          <p:nvPr/>
        </p:nvGrpSpPr>
        <p:grpSpPr>
          <a:xfrm>
            <a:off x="1287594" y="2352132"/>
            <a:ext cx="6912509" cy="571286"/>
            <a:chOff x="1013127" y="1841927"/>
            <a:chExt cx="6912509" cy="5712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C76A640-9FB6-1290-B62B-07144F351B13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간단한 스케치 </a:t>
              </a:r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4A29595C-7879-F7DD-79F8-C16E5AE3ECB3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5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ABA68ACF-63B7-3E22-02E9-7AA03465827A}"/>
              </a:ext>
            </a:extLst>
          </p:cNvPr>
          <p:cNvGrpSpPr/>
          <p:nvPr/>
        </p:nvGrpSpPr>
        <p:grpSpPr>
          <a:xfrm>
            <a:off x="1650374" y="3235346"/>
            <a:ext cx="6773190" cy="469359"/>
            <a:chOff x="3965516" y="2790917"/>
            <a:chExt cx="6773190" cy="4693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B240C1-5A0D-1A25-B2D9-1F7D1EE9D69C}"/>
                </a:ext>
              </a:extLst>
            </p:cNvPr>
            <p:cNvSpPr txBox="1"/>
            <p:nvPr/>
          </p:nvSpPr>
          <p:spPr>
            <a:xfrm>
              <a:off x="4282222" y="2790917"/>
              <a:ext cx="6456484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복잡하고 정교한 그림을 그리려고 하지 않도록 주의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!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FF56FE3C-800F-ED7F-4B02-5FD0AD4F102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E4E95BDE-9D7E-3ABB-4F03-2EC1F093FD8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C525151B-298C-2631-4C5D-13DE174175F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E9DE3D-2849-70DC-5340-83F13B73DC7E}"/>
              </a:ext>
            </a:extLst>
          </p:cNvPr>
          <p:cNvGrpSpPr/>
          <p:nvPr/>
        </p:nvGrpSpPr>
        <p:grpSpPr>
          <a:xfrm>
            <a:off x="1650374" y="3815449"/>
            <a:ext cx="7341226" cy="863570"/>
            <a:chOff x="3965516" y="2790917"/>
            <a:chExt cx="7341226" cy="86357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703B2A-836A-36F1-9B10-5F92D2953FF7}"/>
                </a:ext>
              </a:extLst>
            </p:cNvPr>
            <p:cNvSpPr txBox="1"/>
            <p:nvPr/>
          </p:nvSpPr>
          <p:spPr>
            <a:xfrm>
              <a:off x="4282222" y="2790917"/>
              <a:ext cx="7024520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단순한 도형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화살표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스틱 피겨 등을 활용하여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관계</a:t>
              </a:r>
              <a:r>
                <a:rPr lang="en-US" altLang="ko-KR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흐름</a:t>
              </a:r>
              <a:r>
                <a:rPr lang="en-US" altLang="ko-KR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터치포인트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시각적으로 표현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6FC21FB2-BB5F-BFC1-D6D8-7FA23485B9B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0" name="원호 19">
                <a:extLst>
                  <a:ext uri="{FF2B5EF4-FFF2-40B4-BE49-F238E27FC236}">
                    <a16:creationId xmlns:a16="http://schemas.microsoft.com/office/drawing/2014/main" id="{A22C6729-C66C-80FC-7723-7FCF8CD004D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268AFF70-158D-6377-1325-BF196BE7E12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737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85A7A-EFBB-856F-3FD1-5E29805F6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E9CA4D5C-F93A-7FBF-3AC6-01546B8D448C}"/>
              </a:ext>
            </a:extLst>
          </p:cNvPr>
          <p:cNvSpPr txBox="1"/>
          <p:nvPr/>
        </p:nvSpPr>
        <p:spPr>
          <a:xfrm>
            <a:off x="778495" y="673792"/>
            <a:ext cx="23557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아이디어 스케치</a:t>
            </a:r>
          </a:p>
        </p:txBody>
      </p:sp>
      <p:pic>
        <p:nvPicPr>
          <p:cNvPr id="7" name="그림 6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DD2C9D5-3786-2BBE-03A6-A6B878B9C5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507CBA-7275-A8A0-FB81-200F1E914919}"/>
              </a:ext>
            </a:extLst>
          </p:cNvPr>
          <p:cNvSpPr txBox="1"/>
          <p:nvPr/>
        </p:nvSpPr>
        <p:spPr>
          <a:xfrm>
            <a:off x="1134095" y="1593928"/>
            <a:ext cx="23278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평가 기준의 중요성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851F6BC-A1FA-B76D-4EEC-2238E36E33EF}"/>
              </a:ext>
            </a:extLst>
          </p:cNvPr>
          <p:cNvGrpSpPr/>
          <p:nvPr/>
        </p:nvGrpSpPr>
        <p:grpSpPr>
          <a:xfrm>
            <a:off x="4868394" y="2105747"/>
            <a:ext cx="2114379" cy="2114379"/>
            <a:chOff x="4868394" y="2105747"/>
            <a:chExt cx="2114379" cy="21143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F2A68D39-D027-B722-4159-F514C89BBE14}"/>
                </a:ext>
              </a:extLst>
            </p:cNvPr>
            <p:cNvSpPr/>
            <p:nvPr/>
          </p:nvSpPr>
          <p:spPr>
            <a:xfrm>
              <a:off x="4868394" y="2105747"/>
              <a:ext cx="2114379" cy="21143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57521F-435B-E2FF-020B-32EC44344B4B}"/>
                </a:ext>
              </a:extLst>
            </p:cNvPr>
            <p:cNvSpPr txBox="1"/>
            <p:nvPr/>
          </p:nvSpPr>
          <p:spPr>
            <a:xfrm>
              <a:off x="5247753" y="2595228"/>
              <a:ext cx="1355662" cy="1180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8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대학생</a:t>
              </a:r>
              <a:br>
                <a:rPr lang="en-US" altLang="ko-KR" sz="28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8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멘토</a:t>
              </a:r>
              <a:endParaRPr lang="en-US" altLang="ko-KR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EE5EEE98-CCFC-3B7D-24C6-86126A556056}"/>
              </a:ext>
            </a:extLst>
          </p:cNvPr>
          <p:cNvGrpSpPr/>
          <p:nvPr/>
        </p:nvGrpSpPr>
        <p:grpSpPr>
          <a:xfrm>
            <a:off x="8920849" y="2105747"/>
            <a:ext cx="2114379" cy="2114379"/>
            <a:chOff x="8920849" y="2105747"/>
            <a:chExt cx="2114379" cy="2114379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2DB282F9-75FD-B75B-87F0-1A9F6150A793}"/>
                </a:ext>
              </a:extLst>
            </p:cNvPr>
            <p:cNvSpPr/>
            <p:nvPr/>
          </p:nvSpPr>
          <p:spPr>
            <a:xfrm>
              <a:off x="8920849" y="2105747"/>
              <a:ext cx="2114379" cy="21143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0DE4A8-6A4E-8649-4064-97AE1D521ED1}"/>
                </a:ext>
              </a:extLst>
            </p:cNvPr>
            <p:cNvSpPr txBox="1"/>
            <p:nvPr/>
          </p:nvSpPr>
          <p:spPr>
            <a:xfrm>
              <a:off x="9083675" y="2595228"/>
              <a:ext cx="1788727" cy="1180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8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노인 학습자</a:t>
              </a:r>
              <a:endParaRPr lang="en-US" altLang="ko-KR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endParaRPr>
            </a:p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8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멘티</a:t>
              </a:r>
              <a:endParaRPr lang="en-US" altLang="ko-KR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77928400-974E-C31A-3908-79510B5A5078}"/>
              </a:ext>
            </a:extLst>
          </p:cNvPr>
          <p:cNvGrpSpPr/>
          <p:nvPr/>
        </p:nvGrpSpPr>
        <p:grpSpPr>
          <a:xfrm>
            <a:off x="7111137" y="3020291"/>
            <a:ext cx="1574151" cy="214745"/>
            <a:chOff x="7111137" y="3020291"/>
            <a:chExt cx="1574151" cy="214745"/>
          </a:xfrm>
        </p:grpSpPr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19C6B76D-11AD-A5F4-13B0-76A6A54CE9F7}"/>
                </a:ext>
              </a:extLst>
            </p:cNvPr>
            <p:cNvCxnSpPr/>
            <p:nvPr/>
          </p:nvCxnSpPr>
          <p:spPr>
            <a:xfrm>
              <a:off x="7111137" y="3020291"/>
              <a:ext cx="1574151" cy="0"/>
            </a:xfrm>
            <a:prstGeom prst="straightConnector1">
              <a:avLst/>
            </a:prstGeom>
            <a:ln>
              <a:solidFill>
                <a:srgbClr val="0B2EB7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947BC5C8-F1F8-F76B-31BF-88E66046E8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11137" y="3235036"/>
              <a:ext cx="1574151" cy="0"/>
            </a:xfrm>
            <a:prstGeom prst="straightConnector1">
              <a:avLst/>
            </a:prstGeom>
            <a:ln>
              <a:solidFill>
                <a:srgbClr val="0B2EB7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EE0F520F-96EE-F2F5-734D-4E84D314D347}"/>
              </a:ext>
            </a:extLst>
          </p:cNvPr>
          <p:cNvGrpSpPr/>
          <p:nvPr/>
        </p:nvGrpSpPr>
        <p:grpSpPr>
          <a:xfrm>
            <a:off x="7290232" y="3429000"/>
            <a:ext cx="1323157" cy="782773"/>
            <a:chOff x="7290232" y="3429000"/>
            <a:chExt cx="1323157" cy="782773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5AF8B181-80FB-93D9-D283-85AC9A047941}"/>
                </a:ext>
              </a:extLst>
            </p:cNvPr>
            <p:cNvSpPr/>
            <p:nvPr/>
          </p:nvSpPr>
          <p:spPr>
            <a:xfrm>
              <a:off x="7290232" y="3429000"/>
              <a:ext cx="621515" cy="78277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APP</a:t>
              </a:r>
              <a:endParaRPr lang="ko-KR" altLang="en-US" sz="1600" dirty="0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583AF9D6-FF71-F195-F450-BF0170297611}"/>
                </a:ext>
              </a:extLst>
            </p:cNvPr>
            <p:cNvSpPr/>
            <p:nvPr/>
          </p:nvSpPr>
          <p:spPr>
            <a:xfrm>
              <a:off x="7991874" y="3429000"/>
              <a:ext cx="621515" cy="78277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스마트폰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045E413-D78B-656C-682F-FF8D84771FDD}"/>
              </a:ext>
            </a:extLst>
          </p:cNvPr>
          <p:cNvSpPr txBox="1"/>
          <p:nvPr/>
        </p:nvSpPr>
        <p:spPr>
          <a:xfrm flipH="1">
            <a:off x="4977314" y="4569728"/>
            <a:ext cx="605791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A4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한 장에 모든 핵심 정보가 체계적으로 정리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921B5E-DC69-CCF7-ECE3-98D88658102A}"/>
              </a:ext>
            </a:extLst>
          </p:cNvPr>
          <p:cNvSpPr txBox="1"/>
          <p:nvPr/>
        </p:nvSpPr>
        <p:spPr>
          <a:xfrm>
            <a:off x="5935022" y="5324987"/>
            <a:ext cx="4142497" cy="61189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아이디어 스케치의 핵심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→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</a:t>
            </a:r>
            <a:r>
              <a:rPr lang="ko-KR" altLang="en-US" sz="28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명확함</a:t>
            </a:r>
            <a:endParaRPr lang="ko-KR" altLang="en-US" sz="2000" b="1" spc="-8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639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046C6-09C7-F1EE-ADA1-C5056E907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444A2D1-806F-E20F-FA8D-B4A6B8AA46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1421220-75EF-936B-EACF-C4D49F934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AB61C6-9F88-B8A6-1C70-0C2D6713FBA8}"/>
              </a:ext>
            </a:extLst>
          </p:cNvPr>
          <p:cNvSpPr txBox="1"/>
          <p:nvPr/>
        </p:nvSpPr>
        <p:spPr>
          <a:xfrm>
            <a:off x="3690695" y="2529890"/>
            <a:ext cx="48106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시나리오 작성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44A3E45-2A2A-D3DE-6E27-E59932A8B340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D0D4BE1-E4A0-8798-C207-CB7480FBB4A1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196FFEDB-2CB9-9DE2-56BE-B68E2E5C7594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C79CCA4-E10E-9ADE-01B9-15E60B13C567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3C67040-2669-46C5-FA15-3EBA8BC09EDA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B0AB4739-ED59-2DB6-4767-14C832E89CD6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20A5F93-1ECE-219E-BDF9-C950BF5853C5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3F1EB3-1531-9E3B-37F1-1A6B6505846B}"/>
              </a:ext>
            </a:extLst>
          </p:cNvPr>
          <p:cNvSpPr txBox="1"/>
          <p:nvPr/>
        </p:nvSpPr>
        <p:spPr>
          <a:xfrm>
            <a:off x="6021351" y="1593371"/>
            <a:ext cx="46679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2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4A50152-14A4-1CCC-12B2-039D29C84492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CD45A9AC-6B12-C17F-9475-CF5AF376C33F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C4284330-27C6-7C76-B97F-14E7F365BB90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B1F87D26-E396-6121-680F-27EF8D7E8B12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F7A2DF56-EDE7-74DD-2360-B4A8D3ED8F8D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1DA5971B-DAFA-D907-2BB9-8F84BBEA4646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B43B43D6-2679-26BC-C1CB-E781FEBC9DCF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9E1485E1-F70A-8457-9879-E7AFAC178628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4641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5FB95-3883-873B-5C5F-6517A40ED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2BB03CE-6A6E-31F3-6704-8212A7A15457}"/>
              </a:ext>
            </a:extLst>
          </p:cNvPr>
          <p:cNvSpPr txBox="1"/>
          <p:nvPr/>
        </p:nvSpPr>
        <p:spPr>
          <a:xfrm>
            <a:off x="778495" y="673792"/>
            <a:ext cx="19867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시나리오 작성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D27BC26-B6C9-CD0A-2ED4-C709AB7150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BAC337-B061-A653-37D5-9348AADB7BB8}"/>
              </a:ext>
            </a:extLst>
          </p:cNvPr>
          <p:cNvSpPr txBox="1"/>
          <p:nvPr/>
        </p:nvSpPr>
        <p:spPr>
          <a:xfrm>
            <a:off x="1134095" y="1593928"/>
            <a:ext cx="36250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도구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2 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시나리오 작성법이란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?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B529B94-CADF-F18F-6E28-550EAA37B0AF}"/>
              </a:ext>
            </a:extLst>
          </p:cNvPr>
          <p:cNvGrpSpPr/>
          <p:nvPr/>
        </p:nvGrpSpPr>
        <p:grpSpPr>
          <a:xfrm>
            <a:off x="750660" y="2213566"/>
            <a:ext cx="8146471" cy="1534186"/>
            <a:chOff x="2892969" y="2263858"/>
            <a:chExt cx="9976437" cy="18788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4BF497-BD23-91C0-AD5E-D66EC649CEE2}"/>
                </a:ext>
              </a:extLst>
            </p:cNvPr>
            <p:cNvSpPr txBox="1"/>
            <p:nvPr/>
          </p:nvSpPr>
          <p:spPr>
            <a:xfrm flipH="1">
              <a:off x="5745455" y="2551680"/>
              <a:ext cx="7123951" cy="1282627"/>
            </a:xfrm>
            <a:prstGeom prst="roundRect">
              <a:avLst>
                <a:gd name="adj" fmla="val 50000"/>
              </a:avLst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txBody>
            <a:bodyPr wrap="square" lIns="720000" tIns="0" rIns="216000" bIns="0" rtlCol="0" anchor="ctr">
              <a:spAutoFit/>
            </a:bodyPr>
            <a:lstStyle/>
            <a:p>
              <a:pPr latinLnBrk="0">
                <a:lnSpc>
                  <a:spcPct val="110000"/>
                </a:lnSpc>
              </a:pPr>
              <a:r>
                <a:rPr lang="ko-KR" altLang="en-US" sz="2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아이디어가 실제 현실에서 어떻게 작동하는지 구체적 이야기로 보여주는 도구</a:t>
              </a: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AF190929-8804-61AF-0133-F6CA9C213EF9}"/>
                </a:ext>
              </a:extLst>
            </p:cNvPr>
            <p:cNvGrpSpPr/>
            <p:nvPr/>
          </p:nvGrpSpPr>
          <p:grpSpPr>
            <a:xfrm>
              <a:off x="2892969" y="2263858"/>
              <a:ext cx="3362936" cy="1878814"/>
              <a:chOff x="2854506" y="2320025"/>
              <a:chExt cx="3362936" cy="1878814"/>
            </a:xfrm>
          </p:grpSpPr>
          <p:sp>
            <p:nvSpPr>
              <p:cNvPr id="7" name="사각형: 잘린 대각선 방향 모서리 6">
                <a:extLst>
                  <a:ext uri="{FF2B5EF4-FFF2-40B4-BE49-F238E27FC236}">
                    <a16:creationId xmlns:a16="http://schemas.microsoft.com/office/drawing/2014/main" id="{6B7F54E8-A978-B1FA-9B08-8CE586997418}"/>
                  </a:ext>
                </a:extLst>
              </p:cNvPr>
              <p:cNvSpPr/>
              <p:nvPr/>
            </p:nvSpPr>
            <p:spPr>
              <a:xfrm>
                <a:off x="2854506" y="2320025"/>
                <a:ext cx="3362936" cy="1878814"/>
              </a:xfrm>
              <a:prstGeom prst="snip2DiagRect">
                <a:avLst>
                  <a:gd name="adj1" fmla="val 19886"/>
                  <a:gd name="adj2" fmla="val 0"/>
                </a:avLst>
              </a:prstGeom>
              <a:gradFill>
                <a:gsLst>
                  <a:gs pos="0">
                    <a:srgbClr val="0B2EB7">
                      <a:alpha val="30000"/>
                    </a:srgbClr>
                  </a:gs>
                  <a:gs pos="100000">
                    <a:srgbClr val="9A5CC8">
                      <a:alpha val="30000"/>
                    </a:srgbClr>
                  </a:gs>
                </a:gsLst>
                <a:lin ang="2700000" scaled="0"/>
              </a:gradFill>
              <a:ln w="2540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F39171E3-F949-31E5-233C-5D05FCB2204F}"/>
                  </a:ext>
                </a:extLst>
              </p:cNvPr>
              <p:cNvSpPr/>
              <p:nvPr/>
            </p:nvSpPr>
            <p:spPr>
              <a:xfrm>
                <a:off x="2975134" y="2438012"/>
                <a:ext cx="3124321" cy="1642840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90BE9B-3B88-0F69-28CD-3F6322DBBF39}"/>
                  </a:ext>
                </a:extLst>
              </p:cNvPr>
              <p:cNvSpPr txBox="1"/>
              <p:nvPr/>
            </p:nvSpPr>
            <p:spPr>
              <a:xfrm>
                <a:off x="3718612" y="2902306"/>
                <a:ext cx="1795442" cy="714251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900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srgbClr val="072087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시나리오</a:t>
                </a:r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BBF56BF-7386-8B96-E8C7-9E2D4F5753CB}"/>
              </a:ext>
            </a:extLst>
          </p:cNvPr>
          <p:cNvGrpSpPr/>
          <p:nvPr/>
        </p:nvGrpSpPr>
        <p:grpSpPr>
          <a:xfrm>
            <a:off x="3595238" y="3651407"/>
            <a:ext cx="5412731" cy="863570"/>
            <a:chOff x="3965516" y="2790917"/>
            <a:chExt cx="5412731" cy="86357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36AC97-A2A3-2088-7728-F4DAD8AFB78F}"/>
                </a:ext>
              </a:extLst>
            </p:cNvPr>
            <p:cNvSpPr txBox="1"/>
            <p:nvPr/>
          </p:nvSpPr>
          <p:spPr>
            <a:xfrm>
              <a:off x="4282222" y="2790917"/>
              <a:ext cx="5096025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사용자의 경험과 감정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서비스의 실제 흐름을 생생하게 표현 가능</a:t>
              </a: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F395F0B0-9F8A-8979-57F4-768ECD81984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3" name="원호 12">
                <a:extLst>
                  <a:ext uri="{FF2B5EF4-FFF2-40B4-BE49-F238E27FC236}">
                    <a16:creationId xmlns:a16="http://schemas.microsoft.com/office/drawing/2014/main" id="{5F7CF267-99EB-5A28-3448-6D2FD727E58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EB3A6DAB-33B5-C001-8A7A-11A9775370D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602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B4389-A780-83A2-5F9D-03C3C5379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4C5FD4F-5044-ECE2-0856-D6750B57DF07}"/>
              </a:ext>
            </a:extLst>
          </p:cNvPr>
          <p:cNvSpPr txBox="1"/>
          <p:nvPr/>
        </p:nvSpPr>
        <p:spPr>
          <a:xfrm>
            <a:off x="778495" y="673792"/>
            <a:ext cx="19867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시나리오 작성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2E78CBD-99AC-BDF1-7A3C-2C4038813A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C8C606-A7EF-035B-DE88-F53B62C8AB57}"/>
              </a:ext>
            </a:extLst>
          </p:cNvPr>
          <p:cNvSpPr txBox="1"/>
          <p:nvPr/>
        </p:nvSpPr>
        <p:spPr>
          <a:xfrm>
            <a:off x="1134095" y="1593928"/>
            <a:ext cx="36250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도구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2 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시나리오 작성법이란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?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9B82CF3-9D9F-349E-DF0D-267A9F885213}"/>
              </a:ext>
            </a:extLst>
          </p:cNvPr>
          <p:cNvGrpSpPr/>
          <p:nvPr/>
        </p:nvGrpSpPr>
        <p:grpSpPr>
          <a:xfrm>
            <a:off x="1516847" y="3019679"/>
            <a:ext cx="7458993" cy="463460"/>
            <a:chOff x="3965516" y="2790917"/>
            <a:chExt cx="7458993" cy="4634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06BB6D-8C76-5443-B611-21DF2252A894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인간의 뇌는 이야기에 더 강하게 반응</a:t>
              </a: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09D86BD4-7B75-6230-A1FB-2522BEEC3C5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7" name="원호 6">
                <a:extLst>
                  <a:ext uri="{FF2B5EF4-FFF2-40B4-BE49-F238E27FC236}">
                    <a16:creationId xmlns:a16="http://schemas.microsoft.com/office/drawing/2014/main" id="{F5096AF4-D662-2104-012F-C877C08055B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24C3A760-753E-6251-4FF4-714FE7180EF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9D8B6092-896C-32ED-3E28-55CBF7338F43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867E74-F864-A6C3-FA86-307F62508D09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시나리오 장점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A17FA174-F424-2DA2-A947-F1EFECA8CDB4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008C5544-6DF7-F0E2-DDC3-80897DB6EC97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" name="그림 1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A1F928DC-5E7A-0FAD-5177-F2E4A7806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45879A5-1762-9BED-935E-6EF778545085}"/>
              </a:ext>
            </a:extLst>
          </p:cNvPr>
          <p:cNvGrpSpPr/>
          <p:nvPr/>
        </p:nvGrpSpPr>
        <p:grpSpPr>
          <a:xfrm>
            <a:off x="1516847" y="3549769"/>
            <a:ext cx="7458993" cy="463460"/>
            <a:chOff x="3965516" y="2790917"/>
            <a:chExt cx="7458993" cy="4634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512B7B-F64E-A059-6C61-0F1ABC7F9468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정책의 깊은 이해와 공감 유도</a:t>
              </a: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DE295843-2163-154D-E633-5400028DB64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4D53A964-DF04-08AF-78A9-8C65D9E72DD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2EF431A1-A682-301E-47D9-460D3D27F7F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90B96D05-3BBE-C131-896D-91811D4CC6ED}"/>
              </a:ext>
            </a:extLst>
          </p:cNvPr>
          <p:cNvGrpSpPr/>
          <p:nvPr/>
        </p:nvGrpSpPr>
        <p:grpSpPr>
          <a:xfrm>
            <a:off x="1516847" y="4082583"/>
            <a:ext cx="7458993" cy="463460"/>
            <a:chOff x="3965516" y="2790917"/>
            <a:chExt cx="7458993" cy="46346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1E83B60-85E6-7F28-A51C-003D0B6FEF54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미처 생각하지 못했던 문제점 발견</a:t>
              </a: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35AEB007-8102-5B4A-8CF7-BD1B958A0AA9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A152D8A8-1495-F78E-0362-276DE76A078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0939C6FC-28D3-886B-B4CF-75DFA4BBE76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31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EFF02-8374-F26D-F1CA-7ECAABFA4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32ABB7E-303A-648F-5009-0F11A110CA04}"/>
              </a:ext>
            </a:extLst>
          </p:cNvPr>
          <p:cNvSpPr txBox="1"/>
          <p:nvPr/>
        </p:nvSpPr>
        <p:spPr>
          <a:xfrm>
            <a:off x="778495" y="673792"/>
            <a:ext cx="19867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시나리오 작성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E71B452-8CF4-F8B0-0E61-9ED162BCC79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DB56B0-56EE-8E04-5272-4697E244BE3C}"/>
              </a:ext>
            </a:extLst>
          </p:cNvPr>
          <p:cNvSpPr txBox="1"/>
          <p:nvPr/>
        </p:nvSpPr>
        <p:spPr>
          <a:xfrm>
            <a:off x="1134095" y="1593928"/>
            <a:ext cx="426411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사용자 시나리오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(User Scenario)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87342C0-538D-894C-8BEA-0B109DBE1079}"/>
              </a:ext>
            </a:extLst>
          </p:cNvPr>
          <p:cNvGrpSpPr/>
          <p:nvPr/>
        </p:nvGrpSpPr>
        <p:grpSpPr>
          <a:xfrm>
            <a:off x="1572524" y="3068638"/>
            <a:ext cx="2784409" cy="2784409"/>
            <a:chOff x="1067900" y="2691960"/>
            <a:chExt cx="2308380" cy="2308380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8DC90D90-DF10-5077-C9B2-A45F0F522DDF}"/>
                </a:ext>
              </a:extLst>
            </p:cNvPr>
            <p:cNvSpPr/>
            <p:nvPr/>
          </p:nvSpPr>
          <p:spPr>
            <a:xfrm>
              <a:off x="1067900" y="2691960"/>
              <a:ext cx="2308380" cy="23083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E49339-4838-66F9-5B82-9A70212454C8}"/>
                </a:ext>
              </a:extLst>
            </p:cNvPr>
            <p:cNvSpPr txBox="1"/>
            <p:nvPr/>
          </p:nvSpPr>
          <p:spPr>
            <a:xfrm>
              <a:off x="1514428" y="4008640"/>
              <a:ext cx="1415332" cy="3380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User Scenario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C7AE13-0F06-E363-49FE-F9A59904CC89}"/>
                </a:ext>
              </a:extLst>
            </p:cNvPr>
            <p:cNvSpPr txBox="1"/>
            <p:nvPr/>
          </p:nvSpPr>
          <p:spPr>
            <a:xfrm>
              <a:off x="1167570" y="3460492"/>
              <a:ext cx="2109044" cy="5454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사용자 시나리오</a:t>
              </a:r>
              <a:endParaRPr lang="en-US" altLang="ko-KR" sz="3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pic>
          <p:nvPicPr>
            <p:cNvPr id="8" name="그림 7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A9ADAF99-0519-A6A2-D2BA-F19AC1088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929600" y="2942586"/>
              <a:ext cx="614408" cy="520158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528332F2-22BA-9C1B-D78D-FC0623640721}"/>
              </a:ext>
            </a:extLst>
          </p:cNvPr>
          <p:cNvGrpSpPr/>
          <p:nvPr/>
        </p:nvGrpSpPr>
        <p:grpSpPr>
          <a:xfrm>
            <a:off x="7928245" y="3442509"/>
            <a:ext cx="3922084" cy="463460"/>
            <a:chOff x="3965516" y="2790917"/>
            <a:chExt cx="3922084" cy="4634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5FE604-4464-CA46-4C16-21FEF8C3F2B5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고객 관점의 경험 여정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D758D377-0D49-C415-6B8F-015648492C0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6FE8F2F9-75E9-7C9D-9C3F-5D82349E24B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2B82E2D3-A959-A13C-D0AA-EC67823FE9F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478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FFC1FA32-7EB2-8DA9-3E6A-C1870BC8D91C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07682DB8-D4EF-5275-7109-075451E75C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2FA952B8-8DFE-888F-A4F2-5B38C6FF81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F7DE3C8-BC67-3379-5BA5-BC0B8AE4025D}"/>
              </a:ext>
            </a:extLst>
          </p:cNvPr>
          <p:cNvGrpSpPr/>
          <p:nvPr/>
        </p:nvGrpSpPr>
        <p:grpSpPr>
          <a:xfrm>
            <a:off x="1752873" y="1972508"/>
            <a:ext cx="5633332" cy="2190398"/>
            <a:chOff x="1752873" y="1972508"/>
            <a:chExt cx="5633332" cy="219039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141ECC2-4636-66DF-5B4C-348598DD8E65}"/>
                </a:ext>
              </a:extLst>
            </p:cNvPr>
            <p:cNvSpPr txBox="1"/>
            <p:nvPr/>
          </p:nvSpPr>
          <p:spPr>
            <a:xfrm>
              <a:off x="1752873" y="2656153"/>
              <a:ext cx="5633332" cy="8249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선정된 아이디어를 어떻게 실행 가능한 </a:t>
              </a:r>
              <a:b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19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구체적 계획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으로 만들어낼 것인가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</a:t>
              </a:r>
            </a:p>
          </p:txBody>
        </p: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479B4D54-61C3-3636-A9FF-792F58135D0E}"/>
                </a:ext>
              </a:extLst>
            </p:cNvPr>
            <p:cNvGrpSpPr/>
            <p:nvPr/>
          </p:nvGrpSpPr>
          <p:grpSpPr>
            <a:xfrm>
              <a:off x="4381849" y="1972508"/>
              <a:ext cx="375380" cy="467414"/>
              <a:chOff x="7786255" y="1766527"/>
              <a:chExt cx="375380" cy="467414"/>
            </a:xfrm>
          </p:grpSpPr>
          <p:grpSp>
            <p:nvGrpSpPr>
              <p:cNvPr id="4" name="그룹 3">
                <a:extLst>
                  <a:ext uri="{FF2B5EF4-FFF2-40B4-BE49-F238E27FC236}">
                    <a16:creationId xmlns:a16="http://schemas.microsoft.com/office/drawing/2014/main" id="{12AF15A3-EDFC-27FF-F9CE-AA7EB736AD20}"/>
                  </a:ext>
                </a:extLst>
              </p:cNvPr>
              <p:cNvGrpSpPr/>
              <p:nvPr/>
            </p:nvGrpSpPr>
            <p:grpSpPr>
              <a:xfrm>
                <a:off x="7863763" y="1766527"/>
                <a:ext cx="297872" cy="467414"/>
                <a:chOff x="7786255" y="1766527"/>
                <a:chExt cx="297872" cy="467414"/>
              </a:xfrm>
              <a:solidFill>
                <a:srgbClr val="C2CAED"/>
              </a:solidFill>
            </p:grpSpPr>
            <p:sp>
              <p:nvSpPr>
                <p:cNvPr id="8" name="타원 7">
                  <a:extLst>
                    <a:ext uri="{FF2B5EF4-FFF2-40B4-BE49-F238E27FC236}">
                      <a16:creationId xmlns:a16="http://schemas.microsoft.com/office/drawing/2014/main" id="{ECE20A4E-1AE2-DC9E-804E-BD3AC9FDD2C9}"/>
                    </a:ext>
                  </a:extLst>
                </p:cNvPr>
                <p:cNvSpPr/>
                <p:nvPr/>
              </p:nvSpPr>
              <p:spPr>
                <a:xfrm>
                  <a:off x="7786255" y="1936069"/>
                  <a:ext cx="297872" cy="2978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이등변 삼각형 11">
                  <a:extLst>
                    <a:ext uri="{FF2B5EF4-FFF2-40B4-BE49-F238E27FC236}">
                      <a16:creationId xmlns:a16="http://schemas.microsoft.com/office/drawing/2014/main" id="{3FDACAFC-820A-2315-0BDC-EC7D52E21890}"/>
                    </a:ext>
                  </a:extLst>
                </p:cNvPr>
                <p:cNvSpPr/>
                <p:nvPr/>
              </p:nvSpPr>
              <p:spPr>
                <a:xfrm rot="1802947">
                  <a:off x="7908568" y="1766527"/>
                  <a:ext cx="108255" cy="29787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5" name="그룹 4">
                <a:extLst>
                  <a:ext uri="{FF2B5EF4-FFF2-40B4-BE49-F238E27FC236}">
                    <a16:creationId xmlns:a16="http://schemas.microsoft.com/office/drawing/2014/main" id="{58690A26-1556-739C-9305-FE01336440FB}"/>
                  </a:ext>
                </a:extLst>
              </p:cNvPr>
              <p:cNvGrpSpPr/>
              <p:nvPr/>
            </p:nvGrpSpPr>
            <p:grpSpPr>
              <a:xfrm>
                <a:off x="7786255" y="1766527"/>
                <a:ext cx="297872" cy="467414"/>
                <a:chOff x="7786255" y="1766527"/>
                <a:chExt cx="297872" cy="467414"/>
              </a:xfrm>
            </p:grpSpPr>
            <p:sp>
              <p:nvSpPr>
                <p:cNvPr id="6" name="타원 5">
                  <a:extLst>
                    <a:ext uri="{FF2B5EF4-FFF2-40B4-BE49-F238E27FC236}">
                      <a16:creationId xmlns:a16="http://schemas.microsoft.com/office/drawing/2014/main" id="{89CA0819-4C18-E926-B13C-DAFA88D94EEB}"/>
                    </a:ext>
                  </a:extLst>
                </p:cNvPr>
                <p:cNvSpPr/>
                <p:nvPr/>
              </p:nvSpPr>
              <p:spPr>
                <a:xfrm>
                  <a:off x="7786255" y="1936069"/>
                  <a:ext cx="297872" cy="297872"/>
                </a:xfrm>
                <a:prstGeom prst="ellipse">
                  <a:avLst/>
                </a:prstGeom>
                <a:solidFill>
                  <a:srgbClr val="4741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" name="이등변 삼각형 6">
                  <a:extLst>
                    <a:ext uri="{FF2B5EF4-FFF2-40B4-BE49-F238E27FC236}">
                      <a16:creationId xmlns:a16="http://schemas.microsoft.com/office/drawing/2014/main" id="{C3E48A83-387A-E530-BF2D-1BF2D7BC69AE}"/>
                    </a:ext>
                  </a:extLst>
                </p:cNvPr>
                <p:cNvSpPr/>
                <p:nvPr/>
              </p:nvSpPr>
              <p:spPr>
                <a:xfrm rot="1802947">
                  <a:off x="7908568" y="1766527"/>
                  <a:ext cx="108255" cy="297872"/>
                </a:xfrm>
                <a:prstGeom prst="triangle">
                  <a:avLst/>
                </a:prstGeom>
                <a:solidFill>
                  <a:srgbClr val="4741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76774F64-1748-3A3D-6E30-E34184F643F0}"/>
                </a:ext>
              </a:extLst>
            </p:cNvPr>
            <p:cNvGrpSpPr/>
            <p:nvPr/>
          </p:nvGrpSpPr>
          <p:grpSpPr>
            <a:xfrm rot="10800000">
              <a:off x="4381850" y="3695492"/>
              <a:ext cx="375380" cy="467414"/>
              <a:chOff x="7786255" y="1766527"/>
              <a:chExt cx="375380" cy="467414"/>
            </a:xfrm>
          </p:grpSpPr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DB8D681D-AF86-9D28-2B6B-6ABB77ED5348}"/>
                  </a:ext>
                </a:extLst>
              </p:cNvPr>
              <p:cNvGrpSpPr/>
              <p:nvPr/>
            </p:nvGrpSpPr>
            <p:grpSpPr>
              <a:xfrm>
                <a:off x="7863763" y="1766527"/>
                <a:ext cx="297872" cy="467414"/>
                <a:chOff x="7786255" y="1766527"/>
                <a:chExt cx="297872" cy="467414"/>
              </a:xfrm>
              <a:solidFill>
                <a:srgbClr val="C2CAED"/>
              </a:solidFill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6274A60E-D176-651E-5508-6AD769B40C86}"/>
                    </a:ext>
                  </a:extLst>
                </p:cNvPr>
                <p:cNvSpPr/>
                <p:nvPr/>
              </p:nvSpPr>
              <p:spPr>
                <a:xfrm>
                  <a:off x="7786255" y="1936069"/>
                  <a:ext cx="297872" cy="2978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이등변 삼각형 18">
                  <a:extLst>
                    <a:ext uri="{FF2B5EF4-FFF2-40B4-BE49-F238E27FC236}">
                      <a16:creationId xmlns:a16="http://schemas.microsoft.com/office/drawing/2014/main" id="{16512237-BC85-836A-AFFE-301394DB2499}"/>
                    </a:ext>
                  </a:extLst>
                </p:cNvPr>
                <p:cNvSpPr/>
                <p:nvPr/>
              </p:nvSpPr>
              <p:spPr>
                <a:xfrm rot="1802947">
                  <a:off x="7908568" y="1766527"/>
                  <a:ext cx="108255" cy="29787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5" name="그룹 14">
                <a:extLst>
                  <a:ext uri="{FF2B5EF4-FFF2-40B4-BE49-F238E27FC236}">
                    <a16:creationId xmlns:a16="http://schemas.microsoft.com/office/drawing/2014/main" id="{B6AFF70B-D4EA-5E9D-9A61-02B4BD79FC66}"/>
                  </a:ext>
                </a:extLst>
              </p:cNvPr>
              <p:cNvGrpSpPr/>
              <p:nvPr/>
            </p:nvGrpSpPr>
            <p:grpSpPr>
              <a:xfrm>
                <a:off x="7786255" y="1766527"/>
                <a:ext cx="297872" cy="467414"/>
                <a:chOff x="7786255" y="1766527"/>
                <a:chExt cx="297872" cy="467414"/>
              </a:xfrm>
            </p:grpSpPr>
            <p:sp>
              <p:nvSpPr>
                <p:cNvPr id="16" name="타원 15">
                  <a:extLst>
                    <a:ext uri="{FF2B5EF4-FFF2-40B4-BE49-F238E27FC236}">
                      <a16:creationId xmlns:a16="http://schemas.microsoft.com/office/drawing/2014/main" id="{23EFAEC6-0EA9-6B58-4A72-0575410D789C}"/>
                    </a:ext>
                  </a:extLst>
                </p:cNvPr>
                <p:cNvSpPr/>
                <p:nvPr/>
              </p:nvSpPr>
              <p:spPr>
                <a:xfrm>
                  <a:off x="7786255" y="1936069"/>
                  <a:ext cx="297872" cy="297872"/>
                </a:xfrm>
                <a:prstGeom prst="ellipse">
                  <a:avLst/>
                </a:prstGeom>
                <a:solidFill>
                  <a:srgbClr val="4741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이등변 삼각형 16">
                  <a:extLst>
                    <a:ext uri="{FF2B5EF4-FFF2-40B4-BE49-F238E27FC236}">
                      <a16:creationId xmlns:a16="http://schemas.microsoft.com/office/drawing/2014/main" id="{7C9950FE-F855-BFFB-9C6B-FAF8F8A464E8}"/>
                    </a:ext>
                  </a:extLst>
                </p:cNvPr>
                <p:cNvSpPr/>
                <p:nvPr/>
              </p:nvSpPr>
              <p:spPr>
                <a:xfrm rot="1802947">
                  <a:off x="7908568" y="1766527"/>
                  <a:ext cx="108255" cy="297872"/>
                </a:xfrm>
                <a:prstGeom prst="triangle">
                  <a:avLst/>
                </a:prstGeom>
                <a:solidFill>
                  <a:srgbClr val="4741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4190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860E2-0912-C3C5-0AC7-AA33F57A3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14CA78F-58B6-8A32-E9F1-0413C4098DD3}"/>
              </a:ext>
            </a:extLst>
          </p:cNvPr>
          <p:cNvSpPr txBox="1"/>
          <p:nvPr/>
        </p:nvSpPr>
        <p:spPr>
          <a:xfrm>
            <a:off x="778495" y="673792"/>
            <a:ext cx="19867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시나리오 작성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1A88BC9-940C-0DC5-A24E-F17C1A4CA07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437161-91FF-2208-C1C2-01DE55D530D7}"/>
              </a:ext>
            </a:extLst>
          </p:cNvPr>
          <p:cNvSpPr txBox="1"/>
          <p:nvPr/>
        </p:nvSpPr>
        <p:spPr>
          <a:xfrm>
            <a:off x="1134095" y="1593928"/>
            <a:ext cx="426411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사용자 시나리오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(User Scenario)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9122E8D-99EC-34DE-43C0-5D1BC0ABF16B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188D0D-BE37-60E7-EB78-F5E368994C66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구체적인 페르소나 설정 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63B8671B-298F-CB43-9893-6EFBFBFFDE88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E9EE9505-7FB3-9798-43F9-949A2D4D85A8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" name="그림 1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82C9B7C5-D45C-A3F6-7CA4-751122DFB5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263E50CF-DDE2-7955-D940-9A1BC294EAD2}"/>
              </a:ext>
            </a:extLst>
          </p:cNvPr>
          <p:cNvGrpSpPr/>
          <p:nvPr/>
        </p:nvGrpSpPr>
        <p:grpSpPr>
          <a:xfrm>
            <a:off x="5312958" y="2908996"/>
            <a:ext cx="6189857" cy="463460"/>
            <a:chOff x="3965516" y="2790917"/>
            <a:chExt cx="6189857" cy="46346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E0DB92-5F2F-4BDD-C2F7-51DD5F12AB82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가상의 인물이지만 실제 대상 집단의 특성 반영 </a:t>
              </a:r>
              <a:r>
                <a:rPr lang="ko-KR" altLang="en-US" sz="2000" b="1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必</a:t>
              </a: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D82A795F-A3D8-A602-1FC1-785E458AEBE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A6F3E95C-F51A-7D84-3A31-7EA88B25808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F6B7FC8F-8508-F987-468B-7C9500389FD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DA4B52C6-B3A8-F583-E4C7-19047BC10482}"/>
              </a:ext>
            </a:extLst>
          </p:cNvPr>
          <p:cNvGrpSpPr/>
          <p:nvPr/>
        </p:nvGrpSpPr>
        <p:grpSpPr>
          <a:xfrm>
            <a:off x="5745264" y="3485545"/>
            <a:ext cx="6058809" cy="2695493"/>
            <a:chOff x="1547337" y="4508469"/>
            <a:chExt cx="6058809" cy="269549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A1A50D-07A3-F36D-A824-C5CF2EFB7880}"/>
                </a:ext>
              </a:extLst>
            </p:cNvPr>
            <p:cNvSpPr txBox="1"/>
            <p:nvPr/>
          </p:nvSpPr>
          <p:spPr>
            <a:xfrm>
              <a:off x="2190470" y="4832287"/>
              <a:ext cx="5415676" cy="23716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김영희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(72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세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)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할머니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marL="176213" lvl="0" indent="-176213" latinLnBrk="0">
                <a:lnSpc>
                  <a:spcPct val="130000"/>
                </a:lnSpc>
                <a:spcBef>
                  <a:spcPts val="600"/>
                </a:spcBef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독거노인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lnSpc>
                  <a:spcPct val="130000"/>
                </a:lnSpc>
                <a:spcBef>
                  <a:spcPts val="600"/>
                </a:spcBef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스마트폰은 있지만 전화 기능만 사용 가능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lnSpc>
                  <a:spcPct val="130000"/>
                </a:lnSpc>
                <a:spcBef>
                  <a:spcPts val="600"/>
                </a:spcBef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손자와 영상통화 하길 희망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lnSpc>
                  <a:spcPct val="130000"/>
                </a:lnSpc>
                <a:spcBef>
                  <a:spcPts val="600"/>
                </a:spcBef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기기 조작에 대한 두려움 및 심리적 장벽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1376DDA2-785C-2DFB-6A1C-6108F0AC6D35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243AF8CE-2D7E-DCCA-0C53-46667374AC50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9" name="사각형: 둥근 모서리 28">
                <a:extLst>
                  <a:ext uri="{FF2B5EF4-FFF2-40B4-BE49-F238E27FC236}">
                    <a16:creationId xmlns:a16="http://schemas.microsoft.com/office/drawing/2014/main" id="{89EDCE0E-C721-C0B9-74C5-2F075ED23897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187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4501A-E6C2-E92D-496B-0C67E6420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76CD6D9-0795-50C0-1B6A-12F7E421E143}"/>
              </a:ext>
            </a:extLst>
          </p:cNvPr>
          <p:cNvSpPr txBox="1"/>
          <p:nvPr/>
        </p:nvSpPr>
        <p:spPr>
          <a:xfrm>
            <a:off x="778495" y="673792"/>
            <a:ext cx="19867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시나리오 작성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E4DA589-F8FD-D13D-F3ED-722172C3C4C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AD3546-2916-2648-BA28-2ECA2AD6B430}"/>
              </a:ext>
            </a:extLst>
          </p:cNvPr>
          <p:cNvSpPr txBox="1"/>
          <p:nvPr/>
        </p:nvSpPr>
        <p:spPr>
          <a:xfrm>
            <a:off x="1134095" y="1593928"/>
            <a:ext cx="426411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사용자 시나리오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(User Scenario)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4B4A81C-54C8-3E7F-C28C-B2D7F8F9BB2D}"/>
              </a:ext>
            </a:extLst>
          </p:cNvPr>
          <p:cNvGrpSpPr/>
          <p:nvPr/>
        </p:nvGrpSpPr>
        <p:grpSpPr>
          <a:xfrm>
            <a:off x="1271714" y="3147557"/>
            <a:ext cx="9674316" cy="917447"/>
            <a:chOff x="1271714" y="3355376"/>
            <a:chExt cx="9674316" cy="917447"/>
          </a:xfrm>
        </p:grpSpPr>
        <p:sp>
          <p:nvSpPr>
            <p:cNvPr id="3" name="Shape 59">
              <a:extLst>
                <a:ext uri="{FF2B5EF4-FFF2-40B4-BE49-F238E27FC236}">
                  <a16:creationId xmlns:a16="http://schemas.microsoft.com/office/drawing/2014/main" id="{D54AFEB7-4DB5-815F-CF95-9611AF2ACE30}"/>
                </a:ext>
              </a:extLst>
            </p:cNvPr>
            <p:cNvSpPr/>
            <p:nvPr/>
          </p:nvSpPr>
          <p:spPr>
            <a:xfrm>
              <a:off x="1965960" y="3583976"/>
              <a:ext cx="8268005" cy="38405"/>
            </a:xfrm>
            <a:prstGeom prst="rect">
              <a:avLst/>
            </a:prstGeom>
            <a:solidFill>
              <a:srgbClr val="E2E8F0"/>
            </a:solidFill>
            <a:ln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" name="Shape 60">
              <a:extLst>
                <a:ext uri="{FF2B5EF4-FFF2-40B4-BE49-F238E27FC236}">
                  <a16:creationId xmlns:a16="http://schemas.microsoft.com/office/drawing/2014/main" id="{4A4EFBC9-4262-E191-D174-1D0965424D90}"/>
                </a:ext>
              </a:extLst>
            </p:cNvPr>
            <p:cNvSpPr/>
            <p:nvPr/>
          </p:nvSpPr>
          <p:spPr>
            <a:xfrm>
              <a:off x="1840687" y="3355376"/>
              <a:ext cx="457200" cy="457200"/>
            </a:xfrm>
            <a:prstGeom prst="ellipse">
              <a:avLst/>
            </a:prstGeom>
            <a:solidFill>
              <a:srgbClr val="E2E8F0"/>
            </a:solidFill>
            <a:ln/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6" name="Image 2" descr="preencoded.png">
              <a:extLst>
                <a:ext uri="{FF2B5EF4-FFF2-40B4-BE49-F238E27FC236}">
                  <a16:creationId xmlns:a16="http://schemas.microsoft.com/office/drawing/2014/main" id="{45ACD585-8331-B160-C38D-5A28CE1EA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954987" y="3469676"/>
              <a:ext cx="228600" cy="228600"/>
            </a:xfrm>
            <a:prstGeom prst="rect">
              <a:avLst/>
            </a:prstGeom>
          </p:spPr>
        </p:pic>
        <p:sp>
          <p:nvSpPr>
            <p:cNvPr id="7" name="Shape 62">
              <a:extLst>
                <a:ext uri="{FF2B5EF4-FFF2-40B4-BE49-F238E27FC236}">
                  <a16:creationId xmlns:a16="http://schemas.microsoft.com/office/drawing/2014/main" id="{8559A53B-EE3E-1184-1458-E5231ED0DE09}"/>
                </a:ext>
              </a:extLst>
            </p:cNvPr>
            <p:cNvSpPr/>
            <p:nvPr/>
          </p:nvSpPr>
          <p:spPr>
            <a:xfrm>
              <a:off x="4525366" y="3355376"/>
              <a:ext cx="457200" cy="457200"/>
            </a:xfrm>
            <a:prstGeom prst="ellipse">
              <a:avLst/>
            </a:prstGeom>
            <a:solidFill>
              <a:srgbClr val="E2E8F0"/>
            </a:solidFill>
            <a:ln/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8" name="Image 3" descr="preencoded.png">
              <a:extLst>
                <a:ext uri="{FF2B5EF4-FFF2-40B4-BE49-F238E27FC236}">
                  <a16:creationId xmlns:a16="http://schemas.microsoft.com/office/drawing/2014/main" id="{DD1C0265-06B1-222F-FD25-2FB139647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639666" y="3469676"/>
              <a:ext cx="228600" cy="228600"/>
            </a:xfrm>
            <a:prstGeom prst="rect">
              <a:avLst/>
            </a:prstGeom>
          </p:spPr>
        </p:pic>
        <p:sp>
          <p:nvSpPr>
            <p:cNvPr id="9" name="Shape 65">
              <a:extLst>
                <a:ext uri="{FF2B5EF4-FFF2-40B4-BE49-F238E27FC236}">
                  <a16:creationId xmlns:a16="http://schemas.microsoft.com/office/drawing/2014/main" id="{A7097FB4-F44F-625E-9ED0-D98163B00F11}"/>
                </a:ext>
              </a:extLst>
            </p:cNvPr>
            <p:cNvSpPr/>
            <p:nvPr/>
          </p:nvSpPr>
          <p:spPr>
            <a:xfrm>
              <a:off x="7210044" y="3355376"/>
              <a:ext cx="457200" cy="457200"/>
            </a:xfrm>
            <a:prstGeom prst="ellipse">
              <a:avLst/>
            </a:prstGeom>
            <a:solidFill>
              <a:srgbClr val="E2E8F0"/>
            </a:solidFill>
            <a:ln/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10" name="Image 4" descr="preencoded.png">
              <a:extLst>
                <a:ext uri="{FF2B5EF4-FFF2-40B4-BE49-F238E27FC236}">
                  <a16:creationId xmlns:a16="http://schemas.microsoft.com/office/drawing/2014/main" id="{BF70C799-A607-462F-C598-B54550D62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-80" r="-80"/>
            <a:stretch/>
          </p:blipFill>
          <p:spPr>
            <a:xfrm>
              <a:off x="7295083" y="3469676"/>
              <a:ext cx="286207" cy="228600"/>
            </a:xfrm>
            <a:prstGeom prst="rect">
              <a:avLst/>
            </a:prstGeom>
          </p:spPr>
        </p:pic>
        <p:sp>
          <p:nvSpPr>
            <p:cNvPr id="11" name="Shape 67">
              <a:extLst>
                <a:ext uri="{FF2B5EF4-FFF2-40B4-BE49-F238E27FC236}">
                  <a16:creationId xmlns:a16="http://schemas.microsoft.com/office/drawing/2014/main" id="{233A886E-8057-AE84-AFD6-7E535F5A3B70}"/>
                </a:ext>
              </a:extLst>
            </p:cNvPr>
            <p:cNvSpPr/>
            <p:nvPr/>
          </p:nvSpPr>
          <p:spPr>
            <a:xfrm>
              <a:off x="9893808" y="3355376"/>
              <a:ext cx="457200" cy="457200"/>
            </a:xfrm>
            <a:prstGeom prst="ellipse">
              <a:avLst/>
            </a:prstGeom>
            <a:solidFill>
              <a:srgbClr val="E2E8F0"/>
            </a:solidFill>
            <a:ln/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12" name="Image 5" descr="preencoded.png">
              <a:extLst>
                <a:ext uri="{FF2B5EF4-FFF2-40B4-BE49-F238E27FC236}">
                  <a16:creationId xmlns:a16="http://schemas.microsoft.com/office/drawing/2014/main" id="{333DC435-4AA0-FE71-28CB-2301F1F68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0008108" y="3469676"/>
              <a:ext cx="228600" cy="2286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B0FE8C-6713-C5B3-0A61-F7D2D1C198F9}"/>
                </a:ext>
              </a:extLst>
            </p:cNvPr>
            <p:cNvSpPr txBox="1"/>
            <p:nvPr/>
          </p:nvSpPr>
          <p:spPr>
            <a:xfrm>
              <a:off x="1271714" y="3809363"/>
              <a:ext cx="1595146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algn="ctr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문제 인식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9A5114-372A-0DFC-B549-15D6ACFCC7AA}"/>
                </a:ext>
              </a:extLst>
            </p:cNvPr>
            <p:cNvSpPr txBox="1"/>
            <p:nvPr/>
          </p:nvSpPr>
          <p:spPr>
            <a:xfrm>
              <a:off x="3956393" y="3809363"/>
              <a:ext cx="1595146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algn="ctr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서비스 발견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84F7F0-7BFB-3101-704F-2CA50879F7AC}"/>
                </a:ext>
              </a:extLst>
            </p:cNvPr>
            <p:cNvSpPr txBox="1"/>
            <p:nvPr/>
          </p:nvSpPr>
          <p:spPr>
            <a:xfrm>
              <a:off x="6666205" y="3809363"/>
              <a:ext cx="1595146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algn="ctr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이용 과정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57D0BF-323A-235B-57A5-BDBD4B6A96EC}"/>
                </a:ext>
              </a:extLst>
            </p:cNvPr>
            <p:cNvSpPr txBox="1"/>
            <p:nvPr/>
          </p:nvSpPr>
          <p:spPr>
            <a:xfrm>
              <a:off x="9350884" y="3809363"/>
              <a:ext cx="1595146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algn="ctr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결과 확인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BD45C6D-1EEA-9659-6C6E-2C308162D44D}"/>
              </a:ext>
            </a:extLst>
          </p:cNvPr>
          <p:cNvSpPr txBox="1"/>
          <p:nvPr/>
        </p:nvSpPr>
        <p:spPr>
          <a:xfrm>
            <a:off x="1134095" y="4176091"/>
            <a:ext cx="2002096" cy="8635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영상통화 욕구 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및 두려움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4F906-2DC2-0EA8-7C02-804D2CD7B85E}"/>
              </a:ext>
            </a:extLst>
          </p:cNvPr>
          <p:cNvSpPr txBox="1"/>
          <p:nvPr/>
        </p:nvSpPr>
        <p:spPr>
          <a:xfrm>
            <a:off x="3752918" y="4176091"/>
            <a:ext cx="2002096" cy="8635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프로그램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참여 결정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128B58-2C4D-1900-9336-69F7E47AB26F}"/>
              </a:ext>
            </a:extLst>
          </p:cNvPr>
          <p:cNvSpPr txBox="1"/>
          <p:nvPr/>
        </p:nvSpPr>
        <p:spPr>
          <a:xfrm>
            <a:off x="6537368" y="4176091"/>
            <a:ext cx="2002096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멘토 방문 및 학습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AE4ABE-C189-64DA-1519-5AA20EF36AC3}"/>
              </a:ext>
            </a:extLst>
          </p:cNvPr>
          <p:cNvSpPr txBox="1"/>
          <p:nvPr/>
        </p:nvSpPr>
        <p:spPr>
          <a:xfrm>
            <a:off x="9156191" y="4176091"/>
            <a:ext cx="2002096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성공 경험 및 변화</a:t>
            </a:r>
          </a:p>
        </p:txBody>
      </p:sp>
    </p:spTree>
    <p:extLst>
      <p:ext uri="{BB962C8B-B14F-4D97-AF65-F5344CB8AC3E}">
        <p14:creationId xmlns:p14="http://schemas.microsoft.com/office/powerpoint/2010/main" val="78719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A68FB-6914-8FFD-0550-7849A01F9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F08FD2A-C42B-950A-6528-D6D8330DF499}"/>
              </a:ext>
            </a:extLst>
          </p:cNvPr>
          <p:cNvSpPr txBox="1"/>
          <p:nvPr/>
        </p:nvSpPr>
        <p:spPr>
          <a:xfrm>
            <a:off x="778495" y="673792"/>
            <a:ext cx="19867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시나리오 작성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8F835CD-69FB-3EDC-0201-FB9571FC82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6F5B91-4016-CBC0-53FF-9349E3EC3058}"/>
              </a:ext>
            </a:extLst>
          </p:cNvPr>
          <p:cNvSpPr txBox="1"/>
          <p:nvPr/>
        </p:nvSpPr>
        <p:spPr>
          <a:xfrm>
            <a:off x="1134095" y="1593928"/>
            <a:ext cx="426411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사용자 시나리오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(User Scenario)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7072D70-5C63-4F2E-9009-015FD338EDC2}"/>
              </a:ext>
            </a:extLst>
          </p:cNvPr>
          <p:cNvGrpSpPr/>
          <p:nvPr/>
        </p:nvGrpSpPr>
        <p:grpSpPr>
          <a:xfrm>
            <a:off x="1271714" y="3147557"/>
            <a:ext cx="9674316" cy="917447"/>
            <a:chOff x="1271714" y="3355376"/>
            <a:chExt cx="9674316" cy="917447"/>
          </a:xfrm>
        </p:grpSpPr>
        <p:sp>
          <p:nvSpPr>
            <p:cNvPr id="5" name="Shape 59">
              <a:extLst>
                <a:ext uri="{FF2B5EF4-FFF2-40B4-BE49-F238E27FC236}">
                  <a16:creationId xmlns:a16="http://schemas.microsoft.com/office/drawing/2014/main" id="{565DAFA1-DED0-3445-44DE-5CABC8A450E8}"/>
                </a:ext>
              </a:extLst>
            </p:cNvPr>
            <p:cNvSpPr/>
            <p:nvPr/>
          </p:nvSpPr>
          <p:spPr>
            <a:xfrm>
              <a:off x="1965960" y="3583976"/>
              <a:ext cx="8268005" cy="38405"/>
            </a:xfrm>
            <a:prstGeom prst="rect">
              <a:avLst/>
            </a:prstGeom>
            <a:solidFill>
              <a:srgbClr val="E2E8F0"/>
            </a:solidFill>
            <a:ln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" name="Shape 60">
              <a:extLst>
                <a:ext uri="{FF2B5EF4-FFF2-40B4-BE49-F238E27FC236}">
                  <a16:creationId xmlns:a16="http://schemas.microsoft.com/office/drawing/2014/main" id="{4BCA0897-C58D-9828-BD63-4213BBCE9E8B}"/>
                </a:ext>
              </a:extLst>
            </p:cNvPr>
            <p:cNvSpPr/>
            <p:nvPr/>
          </p:nvSpPr>
          <p:spPr>
            <a:xfrm>
              <a:off x="1840687" y="3355376"/>
              <a:ext cx="457200" cy="457200"/>
            </a:xfrm>
            <a:prstGeom prst="ellipse">
              <a:avLst/>
            </a:prstGeom>
            <a:solidFill>
              <a:srgbClr val="E2E8F0"/>
            </a:solidFill>
            <a:ln/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7" name="Image 2" descr="preencoded.png">
              <a:extLst>
                <a:ext uri="{FF2B5EF4-FFF2-40B4-BE49-F238E27FC236}">
                  <a16:creationId xmlns:a16="http://schemas.microsoft.com/office/drawing/2014/main" id="{4D1A8F3F-0FF6-D5F7-8868-ED7E3D439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954987" y="3469676"/>
              <a:ext cx="228600" cy="228600"/>
            </a:xfrm>
            <a:prstGeom prst="rect">
              <a:avLst/>
            </a:prstGeom>
          </p:spPr>
        </p:pic>
        <p:sp>
          <p:nvSpPr>
            <p:cNvPr id="8" name="Shape 62">
              <a:extLst>
                <a:ext uri="{FF2B5EF4-FFF2-40B4-BE49-F238E27FC236}">
                  <a16:creationId xmlns:a16="http://schemas.microsoft.com/office/drawing/2014/main" id="{B7655141-9B3C-24EA-0C40-4D570E6AA547}"/>
                </a:ext>
              </a:extLst>
            </p:cNvPr>
            <p:cNvSpPr/>
            <p:nvPr/>
          </p:nvSpPr>
          <p:spPr>
            <a:xfrm>
              <a:off x="4525366" y="3355376"/>
              <a:ext cx="457200" cy="457200"/>
            </a:xfrm>
            <a:prstGeom prst="ellipse">
              <a:avLst/>
            </a:prstGeom>
            <a:solidFill>
              <a:srgbClr val="E2E8F0"/>
            </a:solidFill>
            <a:ln/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9" name="Image 3" descr="preencoded.png">
              <a:extLst>
                <a:ext uri="{FF2B5EF4-FFF2-40B4-BE49-F238E27FC236}">
                  <a16:creationId xmlns:a16="http://schemas.microsoft.com/office/drawing/2014/main" id="{24F0CB5C-92FD-5F17-B36D-B23AD9380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639666" y="3469676"/>
              <a:ext cx="228600" cy="228600"/>
            </a:xfrm>
            <a:prstGeom prst="rect">
              <a:avLst/>
            </a:prstGeom>
          </p:spPr>
        </p:pic>
        <p:sp>
          <p:nvSpPr>
            <p:cNvPr id="10" name="Shape 65">
              <a:extLst>
                <a:ext uri="{FF2B5EF4-FFF2-40B4-BE49-F238E27FC236}">
                  <a16:creationId xmlns:a16="http://schemas.microsoft.com/office/drawing/2014/main" id="{62B95685-7589-C36F-28EC-3D3CA10E7C19}"/>
                </a:ext>
              </a:extLst>
            </p:cNvPr>
            <p:cNvSpPr/>
            <p:nvPr/>
          </p:nvSpPr>
          <p:spPr>
            <a:xfrm>
              <a:off x="7210044" y="3355376"/>
              <a:ext cx="457200" cy="457200"/>
            </a:xfrm>
            <a:prstGeom prst="ellipse">
              <a:avLst/>
            </a:prstGeom>
            <a:solidFill>
              <a:srgbClr val="E2E8F0"/>
            </a:solidFill>
            <a:ln/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11" name="Image 4" descr="preencoded.png">
              <a:extLst>
                <a:ext uri="{FF2B5EF4-FFF2-40B4-BE49-F238E27FC236}">
                  <a16:creationId xmlns:a16="http://schemas.microsoft.com/office/drawing/2014/main" id="{8BA4BE3D-7159-8178-970E-FA42EF595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-80" r="-80"/>
            <a:stretch/>
          </p:blipFill>
          <p:spPr>
            <a:xfrm>
              <a:off x="7295083" y="3469676"/>
              <a:ext cx="286207" cy="228600"/>
            </a:xfrm>
            <a:prstGeom prst="rect">
              <a:avLst/>
            </a:prstGeom>
          </p:spPr>
        </p:pic>
        <p:sp>
          <p:nvSpPr>
            <p:cNvPr id="12" name="Shape 67">
              <a:extLst>
                <a:ext uri="{FF2B5EF4-FFF2-40B4-BE49-F238E27FC236}">
                  <a16:creationId xmlns:a16="http://schemas.microsoft.com/office/drawing/2014/main" id="{55F6B3C2-30AA-68FC-2C86-886C77E4384C}"/>
                </a:ext>
              </a:extLst>
            </p:cNvPr>
            <p:cNvSpPr/>
            <p:nvPr/>
          </p:nvSpPr>
          <p:spPr>
            <a:xfrm>
              <a:off x="9893808" y="3355376"/>
              <a:ext cx="457200" cy="457200"/>
            </a:xfrm>
            <a:prstGeom prst="ellipse">
              <a:avLst/>
            </a:prstGeom>
            <a:solidFill>
              <a:srgbClr val="E2E8F0"/>
            </a:solidFill>
            <a:ln/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13" name="Image 5" descr="preencoded.png">
              <a:extLst>
                <a:ext uri="{FF2B5EF4-FFF2-40B4-BE49-F238E27FC236}">
                  <a16:creationId xmlns:a16="http://schemas.microsoft.com/office/drawing/2014/main" id="{5DFE0B56-CFDA-4796-70BE-EF1656CCB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0008108" y="3469676"/>
              <a:ext cx="228600" cy="2286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71A1A2-A47E-2FA3-DDE5-BD606D17A468}"/>
                </a:ext>
              </a:extLst>
            </p:cNvPr>
            <p:cNvSpPr txBox="1"/>
            <p:nvPr/>
          </p:nvSpPr>
          <p:spPr>
            <a:xfrm>
              <a:off x="1271714" y="3809363"/>
              <a:ext cx="1595146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algn="ctr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문제 인식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A2E37C-80E2-6E78-5093-2F8FB8D36A38}"/>
                </a:ext>
              </a:extLst>
            </p:cNvPr>
            <p:cNvSpPr txBox="1"/>
            <p:nvPr/>
          </p:nvSpPr>
          <p:spPr>
            <a:xfrm>
              <a:off x="3956393" y="3809363"/>
              <a:ext cx="1595146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algn="ctr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서비스 발견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95DBB4-4F01-E90F-F148-A21B04B2BDD2}"/>
                </a:ext>
              </a:extLst>
            </p:cNvPr>
            <p:cNvSpPr txBox="1"/>
            <p:nvPr/>
          </p:nvSpPr>
          <p:spPr>
            <a:xfrm>
              <a:off x="6666205" y="3809363"/>
              <a:ext cx="1595146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algn="ctr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이용 과정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6C296F-26D7-298B-E1A8-78A060387E30}"/>
                </a:ext>
              </a:extLst>
            </p:cNvPr>
            <p:cNvSpPr txBox="1"/>
            <p:nvPr/>
          </p:nvSpPr>
          <p:spPr>
            <a:xfrm>
              <a:off x="9350884" y="3809363"/>
              <a:ext cx="1595146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algn="ctr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결과 확인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55D4726-E3F2-739B-C44B-18786D44D58B}"/>
              </a:ext>
            </a:extLst>
          </p:cNvPr>
          <p:cNvSpPr txBox="1"/>
          <p:nvPr/>
        </p:nvSpPr>
        <p:spPr>
          <a:xfrm>
            <a:off x="1134095" y="4176091"/>
            <a:ext cx="2002096" cy="8635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영상통화 욕구 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및 두려움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B0E317-5657-BB06-4810-808522124CAA}"/>
              </a:ext>
            </a:extLst>
          </p:cNvPr>
          <p:cNvSpPr txBox="1"/>
          <p:nvPr/>
        </p:nvSpPr>
        <p:spPr>
          <a:xfrm>
            <a:off x="3752918" y="4176091"/>
            <a:ext cx="2002096" cy="8635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프로그램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참여 결정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17C536-EDA2-5305-E33F-7484E3449FD4}"/>
              </a:ext>
            </a:extLst>
          </p:cNvPr>
          <p:cNvSpPr txBox="1"/>
          <p:nvPr/>
        </p:nvSpPr>
        <p:spPr>
          <a:xfrm>
            <a:off x="6537368" y="4176091"/>
            <a:ext cx="2002096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멘토 방문 및 학습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24E350-23CD-5C3A-5EA6-0F74E4671526}"/>
              </a:ext>
            </a:extLst>
          </p:cNvPr>
          <p:cNvSpPr txBox="1"/>
          <p:nvPr/>
        </p:nvSpPr>
        <p:spPr>
          <a:xfrm>
            <a:off x="9156191" y="4176091"/>
            <a:ext cx="2002096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성공 경험 및 변화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780AFF-6E7F-08BF-DFCD-D09743F1E110}"/>
              </a:ext>
            </a:extLst>
          </p:cNvPr>
          <p:cNvSpPr txBox="1"/>
          <p:nvPr/>
        </p:nvSpPr>
        <p:spPr>
          <a:xfrm rot="21293598" flipH="1">
            <a:off x="8616447" y="4949148"/>
            <a:ext cx="2783322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감정 변화의 흐름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235C00-2B71-F990-4AE9-D37E48702886}"/>
              </a:ext>
            </a:extLst>
          </p:cNvPr>
          <p:cNvSpPr txBox="1"/>
          <p:nvPr/>
        </p:nvSpPr>
        <p:spPr>
          <a:xfrm>
            <a:off x="1068239" y="2605178"/>
            <a:ext cx="2002096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-3</a:t>
            </a:r>
            <a:endParaRPr lang="ko-KR" altLang="en-US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416F20-1FB3-6EB1-2FE9-67AA4E4C8385}"/>
              </a:ext>
            </a:extLst>
          </p:cNvPr>
          <p:cNvSpPr txBox="1"/>
          <p:nvPr/>
        </p:nvSpPr>
        <p:spPr>
          <a:xfrm>
            <a:off x="3709748" y="2605178"/>
            <a:ext cx="2002096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0</a:t>
            </a:r>
            <a:endParaRPr lang="ko-KR" altLang="en-US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43D783-D0F0-70E3-9CD0-BFF84CF23370}"/>
              </a:ext>
            </a:extLst>
          </p:cNvPr>
          <p:cNvSpPr txBox="1"/>
          <p:nvPr/>
        </p:nvSpPr>
        <p:spPr>
          <a:xfrm>
            <a:off x="6373582" y="2605178"/>
            <a:ext cx="2002096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+1</a:t>
            </a:r>
            <a:endParaRPr lang="ko-KR" altLang="en-US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DAB5D1-BB3A-3A60-471A-E81B0C63EDF7}"/>
              </a:ext>
            </a:extLst>
          </p:cNvPr>
          <p:cNvSpPr txBox="1"/>
          <p:nvPr/>
        </p:nvSpPr>
        <p:spPr>
          <a:xfrm>
            <a:off x="9015091" y="2605178"/>
            <a:ext cx="2002096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+5</a:t>
            </a:r>
            <a:endParaRPr lang="ko-KR" altLang="en-US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678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086BD-6FDD-EA5E-6541-9A2C9D07E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A4E322C-B772-31EA-79C8-BAD98F7C6D88}"/>
              </a:ext>
            </a:extLst>
          </p:cNvPr>
          <p:cNvSpPr txBox="1"/>
          <p:nvPr/>
        </p:nvSpPr>
        <p:spPr>
          <a:xfrm>
            <a:off x="778495" y="673792"/>
            <a:ext cx="19867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시나리오 작성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3456A6F-3CF9-12F3-80DC-3853C0CD77E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F39EFA-B429-C07C-637B-5258CFE0A96F}"/>
              </a:ext>
            </a:extLst>
          </p:cNvPr>
          <p:cNvSpPr txBox="1"/>
          <p:nvPr/>
        </p:nvSpPr>
        <p:spPr>
          <a:xfrm>
            <a:off x="1134095" y="1593928"/>
            <a:ext cx="467557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시나리오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(Service Scenario)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FD7721F-BDA3-4D87-E1AC-F61A04D9AAC5}"/>
              </a:ext>
            </a:extLst>
          </p:cNvPr>
          <p:cNvGrpSpPr/>
          <p:nvPr/>
        </p:nvGrpSpPr>
        <p:grpSpPr>
          <a:xfrm>
            <a:off x="1572524" y="3068638"/>
            <a:ext cx="2784409" cy="2784409"/>
            <a:chOff x="1067900" y="2691960"/>
            <a:chExt cx="2308380" cy="2308380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E84B134C-F4CA-1454-7EB7-3BCF5DDC3ACB}"/>
                </a:ext>
              </a:extLst>
            </p:cNvPr>
            <p:cNvSpPr/>
            <p:nvPr/>
          </p:nvSpPr>
          <p:spPr>
            <a:xfrm>
              <a:off x="1067900" y="2691960"/>
              <a:ext cx="2308380" cy="23083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0C2BF6-5467-04C0-24FE-D81F7D921DF1}"/>
                </a:ext>
              </a:extLst>
            </p:cNvPr>
            <p:cNvSpPr txBox="1"/>
            <p:nvPr/>
          </p:nvSpPr>
          <p:spPr>
            <a:xfrm>
              <a:off x="1385653" y="4008640"/>
              <a:ext cx="1672883" cy="3380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Service Scenario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DB9735-6283-E73E-DD19-8668EB37C988}"/>
                </a:ext>
              </a:extLst>
            </p:cNvPr>
            <p:cNvSpPr txBox="1"/>
            <p:nvPr/>
          </p:nvSpPr>
          <p:spPr>
            <a:xfrm>
              <a:off x="1167570" y="3460492"/>
              <a:ext cx="2109044" cy="5454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서비스 시나리오</a:t>
              </a:r>
              <a:endParaRPr lang="en-US" altLang="ko-KR" sz="3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pic>
          <p:nvPicPr>
            <p:cNvPr id="8" name="그림 7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A459EF23-8F59-1CA3-4E8A-CD22BDEF0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929600" y="2942586"/>
              <a:ext cx="614408" cy="520158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91A4C7CF-775A-4B07-1661-3E605243DE0C}"/>
              </a:ext>
            </a:extLst>
          </p:cNvPr>
          <p:cNvGrpSpPr/>
          <p:nvPr/>
        </p:nvGrpSpPr>
        <p:grpSpPr>
          <a:xfrm>
            <a:off x="7928245" y="3197270"/>
            <a:ext cx="3922084" cy="463460"/>
            <a:chOff x="3965516" y="2790917"/>
            <a:chExt cx="3922084" cy="4634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94E8AF-C1A5-BDF7-F547-7F51F8266A47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제공자 관점의 운영 과정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ABFB0E24-5C8D-B2EE-924B-4EE98DF5F9B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B4EDB283-5B28-F81E-DB00-643C32595D8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D1CF6848-3609-26EC-D586-53D0EC5DA41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E12D7138-2C82-AD46-583B-97C501A6E5F9}"/>
              </a:ext>
            </a:extLst>
          </p:cNvPr>
          <p:cNvGrpSpPr/>
          <p:nvPr/>
        </p:nvGrpSpPr>
        <p:grpSpPr>
          <a:xfrm>
            <a:off x="7928245" y="3847622"/>
            <a:ext cx="3922084" cy="463460"/>
            <a:chOff x="3965516" y="2790917"/>
            <a:chExt cx="3922084" cy="4634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D0EF05-F9B9-E10E-2756-079C8B68B94F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서비스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블루프린트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0BDD48AD-7104-25B5-44B8-19AA962887A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766C87D8-90FA-DDCE-E283-03B2E70190C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5E5AFA7F-599E-BFED-7713-BE662384322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F5A718B-2487-23A8-DEB4-BF49EA558F78}"/>
              </a:ext>
            </a:extLst>
          </p:cNvPr>
          <p:cNvSpPr txBox="1"/>
          <p:nvPr/>
        </p:nvSpPr>
        <p:spPr>
          <a:xfrm>
            <a:off x="8244951" y="4348358"/>
            <a:ext cx="3605378" cy="863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 indent="-176213" latinLnBrk="0">
              <a:lnSpc>
                <a:spcPct val="130000"/>
              </a:lnSpc>
              <a:spcBef>
                <a:spcPts val="600"/>
              </a:spcBef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프론트 스테이지와 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백 스테이지로 구분하여 분석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67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F0D60-E4A4-2EB3-D220-3B726A61E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13161C5-5034-D784-8EA1-9F28F93A0BAB}"/>
              </a:ext>
            </a:extLst>
          </p:cNvPr>
          <p:cNvSpPr txBox="1"/>
          <p:nvPr/>
        </p:nvSpPr>
        <p:spPr>
          <a:xfrm>
            <a:off x="778495" y="673792"/>
            <a:ext cx="19867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시나리오 작성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9E4D661-D42B-948E-410C-8B5A7C5219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FF316E-43BF-8775-5124-E5B1FDB0E2D4}"/>
              </a:ext>
            </a:extLst>
          </p:cNvPr>
          <p:cNvSpPr txBox="1"/>
          <p:nvPr/>
        </p:nvSpPr>
        <p:spPr>
          <a:xfrm>
            <a:off x="1134095" y="1593928"/>
            <a:ext cx="467557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시나리오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(Service Scenario)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4E092DD-F91F-0C89-2655-8A62649A3D6C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A2FE5F-3329-CF7C-3813-46153C734332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프론트 스테이지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E293759B-1B05-6DC2-D6C1-C71C39185023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16CCA217-CFA3-4382-0112-EBCB1821D470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8" name="그림 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7A6EFAC-3225-CB15-54A2-A9A67C7F00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7E39703A-83CC-7FEF-9181-6880B664970A}"/>
              </a:ext>
            </a:extLst>
          </p:cNvPr>
          <p:cNvGrpSpPr/>
          <p:nvPr/>
        </p:nvGrpSpPr>
        <p:grpSpPr>
          <a:xfrm>
            <a:off x="5312958" y="2908996"/>
            <a:ext cx="6189857" cy="463460"/>
            <a:chOff x="3965516" y="2790917"/>
            <a:chExt cx="6189857" cy="4634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05AA64-BE7A-14B0-65D8-192809DA909F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사용자가 직접 경험하는 모든 요소</a:t>
              </a:r>
              <a:endParaRPr lang="ko-KR" altLang="en-US" sz="2000" b="1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C8E6EA5C-A8AA-D8A5-01C4-36810F5A8DB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28D491A0-5D65-618A-C76F-0D0334C7321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45143B06-9991-FC93-0C95-0AE82C0C792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16427ED-F09D-72AA-4C34-8F7A3A146D7C}"/>
              </a:ext>
            </a:extLst>
          </p:cNvPr>
          <p:cNvGrpSpPr/>
          <p:nvPr/>
        </p:nvGrpSpPr>
        <p:grpSpPr>
          <a:xfrm>
            <a:off x="5745264" y="3485545"/>
            <a:ext cx="6058809" cy="2218439"/>
            <a:chOff x="1547337" y="4508469"/>
            <a:chExt cx="6058809" cy="221843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551DC3-3B80-F3E5-1209-C814C980194B}"/>
                </a:ext>
              </a:extLst>
            </p:cNvPr>
            <p:cNvSpPr txBox="1"/>
            <p:nvPr/>
          </p:nvSpPr>
          <p:spPr>
            <a:xfrm>
              <a:off x="2190470" y="4832287"/>
              <a:ext cx="5415676" cy="18946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6213" lvl="0" indent="-176213" latinLnBrk="0">
                <a:lnSpc>
                  <a:spcPct val="130000"/>
                </a:lnSpc>
                <a:spcBef>
                  <a:spcPts val="600"/>
                </a:spcBef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주민센터에 붙어 있는 홍보 포스터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lnSpc>
                  <a:spcPct val="130000"/>
                </a:lnSpc>
                <a:spcBef>
                  <a:spcPts val="600"/>
                </a:spcBef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고객이 작성하는 신청서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lnSpc>
                  <a:spcPct val="130000"/>
                </a:lnSpc>
                <a:spcBef>
                  <a:spcPts val="600"/>
                </a:spcBef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멘토가 직접 방문해서 진행하는 교육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lnSpc>
                  <a:spcPct val="130000"/>
                </a:lnSpc>
                <a:spcBef>
                  <a:spcPts val="600"/>
                </a:spcBef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교육 완료 후 받게 되는 만족도 설문조사 등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2B1242A8-FE34-69C0-EA3B-C4B2C94F9DAF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7B10540D-4510-F7FF-E11A-ED78B94EF70F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18" name="사각형: 둥근 모서리 17">
                <a:extLst>
                  <a:ext uri="{FF2B5EF4-FFF2-40B4-BE49-F238E27FC236}">
                    <a16:creationId xmlns:a16="http://schemas.microsoft.com/office/drawing/2014/main" id="{60CAB44B-8C27-EE7D-1089-56E4F3D4F385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E8D0DF8-699D-CBE9-2289-9455169DD3AB}"/>
              </a:ext>
            </a:extLst>
          </p:cNvPr>
          <p:cNvGrpSpPr/>
          <p:nvPr/>
        </p:nvGrpSpPr>
        <p:grpSpPr>
          <a:xfrm>
            <a:off x="5312958" y="5796072"/>
            <a:ext cx="6189857" cy="463460"/>
            <a:chOff x="3965516" y="2790917"/>
            <a:chExt cx="6189857" cy="46346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BA874D-66BB-8057-C6D3-517ACAEEDA16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매우 세심하게 설계 </a:t>
              </a:r>
              <a:r>
                <a:rPr lang="ko-KR" altLang="en-US" sz="2000" b="1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必</a:t>
              </a: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7E7777A6-1C9E-4468-3516-BB49E71DF36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27DF0A2D-A43F-1AD6-AB71-97AEB13C657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5EAD5794-CA44-8499-D142-137943F7B720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264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6C772-5C97-0B9D-0622-D33FF57B5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ACBEDA6-F70D-687D-092C-74D66016F6E2}"/>
              </a:ext>
            </a:extLst>
          </p:cNvPr>
          <p:cNvSpPr txBox="1"/>
          <p:nvPr/>
        </p:nvSpPr>
        <p:spPr>
          <a:xfrm>
            <a:off x="778495" y="673792"/>
            <a:ext cx="19867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시나리오 작성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A951945-2660-6652-A689-69DB1E8D393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E8D330-9F09-3380-B4B5-3731036104F6}"/>
              </a:ext>
            </a:extLst>
          </p:cNvPr>
          <p:cNvSpPr txBox="1"/>
          <p:nvPr/>
        </p:nvSpPr>
        <p:spPr>
          <a:xfrm>
            <a:off x="1134095" y="1593928"/>
            <a:ext cx="467557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시나리오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(Service Scenario)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50D0E63-D544-8A34-CBED-CE2EA0A2BF51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433056-7E6C-89C0-7A50-585CF7FCB155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백 스테이지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B1E60707-68B0-E9AF-080F-09BE9C8ABA64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76217C9B-39A1-474F-1152-03AD3F754DF2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8" name="그림 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894B4D4E-1B60-7C6F-A049-3138E062B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AB61ED61-ED3A-876D-A090-0936A9DE1F39}"/>
              </a:ext>
            </a:extLst>
          </p:cNvPr>
          <p:cNvGrpSpPr/>
          <p:nvPr/>
        </p:nvGrpSpPr>
        <p:grpSpPr>
          <a:xfrm>
            <a:off x="5312958" y="2908996"/>
            <a:ext cx="6189857" cy="463460"/>
            <a:chOff x="3965516" y="2790917"/>
            <a:chExt cx="6189857" cy="4634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218D5B-554C-DF8C-0AF9-D3CCF1A984EE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보이지 않는 운영 시스템 </a:t>
              </a:r>
              <a:endParaRPr lang="ko-KR" altLang="en-US" sz="2000" b="1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3A7FA7BC-05FC-2FE2-F4A8-3C8D6B368F0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2D5D141A-DD06-55B5-A517-3489354E4FC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FD4BA68A-1728-587F-2BFC-C2CB181CD1E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91140E73-41A6-C3A8-7028-8C68F206B24B}"/>
              </a:ext>
            </a:extLst>
          </p:cNvPr>
          <p:cNvGrpSpPr/>
          <p:nvPr/>
        </p:nvGrpSpPr>
        <p:grpSpPr>
          <a:xfrm>
            <a:off x="5745264" y="3485545"/>
            <a:ext cx="6058809" cy="1741386"/>
            <a:chOff x="1547337" y="4508469"/>
            <a:chExt cx="6058809" cy="17413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BC93A5-8726-3031-4592-B531DEB1C375}"/>
                </a:ext>
              </a:extLst>
            </p:cNvPr>
            <p:cNvSpPr txBox="1"/>
            <p:nvPr/>
          </p:nvSpPr>
          <p:spPr>
            <a:xfrm>
              <a:off x="2190470" y="4832287"/>
              <a:ext cx="5415676" cy="14175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6213" lvl="0" indent="-176213" latinLnBrk="0">
                <a:lnSpc>
                  <a:spcPct val="130000"/>
                </a:lnSpc>
                <a:spcBef>
                  <a:spcPts val="600"/>
                </a:spcBef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멘토 선발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방식 및 교육 훈련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lnSpc>
                  <a:spcPct val="130000"/>
                </a:lnSpc>
                <a:spcBef>
                  <a:spcPts val="600"/>
                </a:spcBef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데이터베이스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lnSpc>
                  <a:spcPct val="130000"/>
                </a:lnSpc>
                <a:spcBef>
                  <a:spcPts val="600"/>
                </a:spcBef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매칭 알고리즘 등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F40902E5-7B2A-F6E9-0CF1-6C9887AA87EE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A4D73899-1D5D-FFA8-020F-AE38628FABF0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18" name="사각형: 둥근 모서리 17">
                <a:extLst>
                  <a:ext uri="{FF2B5EF4-FFF2-40B4-BE49-F238E27FC236}">
                    <a16:creationId xmlns:a16="http://schemas.microsoft.com/office/drawing/2014/main" id="{68297F8B-266D-B915-4884-F95BC3B6C4AA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965C4F84-56C4-4069-7433-D5121A73D9BC}"/>
              </a:ext>
            </a:extLst>
          </p:cNvPr>
          <p:cNvGrpSpPr/>
          <p:nvPr/>
        </p:nvGrpSpPr>
        <p:grpSpPr>
          <a:xfrm>
            <a:off x="5312958" y="5289304"/>
            <a:ext cx="6189857" cy="463460"/>
            <a:chOff x="3965516" y="2790917"/>
            <a:chExt cx="6189857" cy="46346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3F1CC9B-FF95-839E-FB88-AED84A86DEF9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프론트 스테이지에서의 만족 유무에 영향 </a:t>
              </a:r>
              <a:endParaRPr lang="ko-KR" altLang="en-US" sz="2000" b="1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8364C9D1-1DAE-792D-8EB1-D9740FF4895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B61C8A71-3047-A80F-2CEC-56B1D3D9DB7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F499846B-8328-8D47-4E09-1241AC1B2AD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1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C79B6-F034-6B26-5FE4-064378FCF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5BEA056-3E94-40A8-1CD8-35C6B2BF1519}"/>
              </a:ext>
            </a:extLst>
          </p:cNvPr>
          <p:cNvSpPr txBox="1"/>
          <p:nvPr/>
        </p:nvSpPr>
        <p:spPr>
          <a:xfrm>
            <a:off x="778495" y="673792"/>
            <a:ext cx="19867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시나리오 작성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468CB6A-F5C5-0DC7-E44E-DDB2AAB7E2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FCD609-1B21-A8E8-3BB8-5C51F4FC8FEA}"/>
              </a:ext>
            </a:extLst>
          </p:cNvPr>
          <p:cNvSpPr txBox="1"/>
          <p:nvPr/>
        </p:nvSpPr>
        <p:spPr>
          <a:xfrm>
            <a:off x="1134095" y="1593928"/>
            <a:ext cx="380713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실버 스마트 멘토링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4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</a:t>
            </a:r>
          </a:p>
        </p:txBody>
      </p:sp>
      <p:sp>
        <p:nvSpPr>
          <p:cNvPr id="20" name="Shape 27">
            <a:extLst>
              <a:ext uri="{FF2B5EF4-FFF2-40B4-BE49-F238E27FC236}">
                <a16:creationId xmlns:a16="http://schemas.microsoft.com/office/drawing/2014/main" id="{86C03AF2-250E-179D-E455-7496790D9923}"/>
              </a:ext>
            </a:extLst>
          </p:cNvPr>
          <p:cNvSpPr/>
          <p:nvPr/>
        </p:nvSpPr>
        <p:spPr>
          <a:xfrm>
            <a:off x="947457" y="3258478"/>
            <a:ext cx="2381098" cy="9144"/>
          </a:xfrm>
          <a:prstGeom prst="rect">
            <a:avLst/>
          </a:prstGeom>
          <a:solidFill>
            <a:srgbClr val="E2E8F0"/>
          </a:solidFill>
          <a:ln>
            <a:solidFill>
              <a:srgbClr val="0B2EB7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1" name="Shape 29">
            <a:extLst>
              <a:ext uri="{FF2B5EF4-FFF2-40B4-BE49-F238E27FC236}">
                <a16:creationId xmlns:a16="http://schemas.microsoft.com/office/drawing/2014/main" id="{5579D742-F551-FA92-13FA-0E3D02FB41ED}"/>
              </a:ext>
            </a:extLst>
          </p:cNvPr>
          <p:cNvSpPr/>
          <p:nvPr/>
        </p:nvSpPr>
        <p:spPr>
          <a:xfrm>
            <a:off x="3597389" y="3258478"/>
            <a:ext cx="2381098" cy="9144"/>
          </a:xfrm>
          <a:prstGeom prst="rect">
            <a:avLst/>
          </a:prstGeom>
          <a:solidFill>
            <a:srgbClr val="E2E8F0"/>
          </a:solidFill>
          <a:ln>
            <a:solidFill>
              <a:srgbClr val="0B2EB7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2" name="Shape 31">
            <a:extLst>
              <a:ext uri="{FF2B5EF4-FFF2-40B4-BE49-F238E27FC236}">
                <a16:creationId xmlns:a16="http://schemas.microsoft.com/office/drawing/2014/main" id="{9B9D342A-E3C2-D911-E21A-B0F881CDFD92}"/>
              </a:ext>
            </a:extLst>
          </p:cNvPr>
          <p:cNvSpPr/>
          <p:nvPr/>
        </p:nvSpPr>
        <p:spPr>
          <a:xfrm>
            <a:off x="6247320" y="3258478"/>
            <a:ext cx="2381098" cy="9144"/>
          </a:xfrm>
          <a:prstGeom prst="rect">
            <a:avLst/>
          </a:prstGeom>
          <a:solidFill>
            <a:srgbClr val="E2E8F0"/>
          </a:solidFill>
          <a:ln>
            <a:solidFill>
              <a:srgbClr val="0B2EB7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3" name="Shape 33">
            <a:extLst>
              <a:ext uri="{FF2B5EF4-FFF2-40B4-BE49-F238E27FC236}">
                <a16:creationId xmlns:a16="http://schemas.microsoft.com/office/drawing/2014/main" id="{30F92595-20AF-7DF0-7DF8-C4825B2A140F}"/>
              </a:ext>
            </a:extLst>
          </p:cNvPr>
          <p:cNvSpPr/>
          <p:nvPr/>
        </p:nvSpPr>
        <p:spPr>
          <a:xfrm>
            <a:off x="8897251" y="3258478"/>
            <a:ext cx="2381098" cy="9144"/>
          </a:xfrm>
          <a:prstGeom prst="rect">
            <a:avLst/>
          </a:prstGeom>
          <a:solidFill>
            <a:srgbClr val="E2E8F0"/>
          </a:solidFill>
          <a:ln>
            <a:solidFill>
              <a:srgbClr val="0B2EB7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C4BB14-EF81-ABEA-517D-0F06F154CDC4}"/>
              </a:ext>
            </a:extLst>
          </p:cNvPr>
          <p:cNvSpPr txBox="1"/>
          <p:nvPr/>
        </p:nvSpPr>
        <p:spPr>
          <a:xfrm>
            <a:off x="1383375" y="2280608"/>
            <a:ext cx="1654286" cy="8635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단계</a:t>
            </a:r>
            <a:endParaRPr lang="en-US" altLang="ko-KR" sz="2000" spc="-7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홍보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접수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B586F4-E18B-1A83-1F2A-9BADF6B2FFF5}"/>
              </a:ext>
            </a:extLst>
          </p:cNvPr>
          <p:cNvSpPr txBox="1"/>
          <p:nvPr/>
        </p:nvSpPr>
        <p:spPr>
          <a:xfrm>
            <a:off x="4012001" y="2280608"/>
            <a:ext cx="1654286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2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단계</a:t>
            </a:r>
            <a:endParaRPr lang="en-US" altLang="ko-KR" sz="2000" spc="-7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8EA0BD-E0B2-D861-0CB9-921BD4316C28}"/>
              </a:ext>
            </a:extLst>
          </p:cNvPr>
          <p:cNvSpPr txBox="1"/>
          <p:nvPr/>
        </p:nvSpPr>
        <p:spPr>
          <a:xfrm>
            <a:off x="6640627" y="2280608"/>
            <a:ext cx="1654286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3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단계</a:t>
            </a:r>
            <a:endParaRPr lang="en-US" altLang="ko-KR" sz="2000" spc="-7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AE3F28-48B0-ED21-A10F-0B440DB6F459}"/>
              </a:ext>
            </a:extLst>
          </p:cNvPr>
          <p:cNvSpPr txBox="1"/>
          <p:nvPr/>
        </p:nvSpPr>
        <p:spPr>
          <a:xfrm>
            <a:off x="9269253" y="2280608"/>
            <a:ext cx="1654286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4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단계</a:t>
            </a:r>
            <a:endParaRPr lang="en-US" altLang="ko-KR" sz="2000" spc="-7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8465A9-E53F-9501-0E03-03C59AB8304E}"/>
              </a:ext>
            </a:extLst>
          </p:cNvPr>
          <p:cNvSpPr txBox="1"/>
          <p:nvPr/>
        </p:nvSpPr>
        <p:spPr>
          <a:xfrm>
            <a:off x="932845" y="3590379"/>
            <a:ext cx="2381099" cy="1276052"/>
          </a:xfrm>
          <a:prstGeom prst="roundRect">
            <a:avLst>
              <a:gd name="adj" fmla="val 9801"/>
            </a:avLst>
          </a:prstGeom>
          <a:gradFill>
            <a:gsLst>
              <a:gs pos="0">
                <a:srgbClr val="4D79CF">
                  <a:alpha val="20000"/>
                </a:srgbClr>
              </a:gs>
              <a:gs pos="100000">
                <a:srgbClr val="9A5CC8">
                  <a:alpha val="20000"/>
                </a:srgbClr>
              </a:gs>
            </a:gsLst>
            <a:lin ang="2700000" scaled="0"/>
          </a:gradFill>
        </p:spPr>
        <p:txBody>
          <a:bodyPr wrap="square" lIns="72000" tIns="0" rIns="72000" bIns="0" rtlCol="0" anchor="ctr">
            <a:no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포스터</a:t>
            </a:r>
            <a:r>
              <a:rPr lang="en-US" altLang="ko-KR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간단한 신청서</a:t>
            </a:r>
            <a:r>
              <a:rPr lang="en-US" altLang="ko-KR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어르신 전용 전화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68F1BF-7EA4-6C49-B0F4-37A08E0035A4}"/>
              </a:ext>
            </a:extLst>
          </p:cNvPr>
          <p:cNvSpPr txBox="1"/>
          <p:nvPr/>
        </p:nvSpPr>
        <p:spPr>
          <a:xfrm>
            <a:off x="932845" y="4997749"/>
            <a:ext cx="2381099" cy="1276052"/>
          </a:xfrm>
          <a:prstGeom prst="roundRect">
            <a:avLst>
              <a:gd name="adj" fmla="val 9801"/>
            </a:avLst>
          </a:prstGeom>
          <a:gradFill>
            <a:gsLst>
              <a:gs pos="0">
                <a:schemeClr val="accent3">
                  <a:lumMod val="40000"/>
                  <a:lumOff val="60000"/>
                  <a:alpha val="29000"/>
                </a:schemeClr>
              </a:gs>
              <a:gs pos="100000">
                <a:srgbClr val="F3CA01">
                  <a:alpha val="40000"/>
                </a:srgbClr>
              </a:gs>
            </a:gsLst>
            <a:lin ang="2700000" scaled="0"/>
          </a:gradFill>
        </p:spPr>
        <p:txBody>
          <a:bodyPr wrap="square" lIns="72000" tIns="0" rIns="72000" bIns="0" rtlCol="0" anchor="ctr">
            <a:noAutofit/>
          </a:bodyPr>
          <a:lstStyle>
            <a:defPPr>
              <a:defRPr lang="ko-KR"/>
            </a:defPPr>
            <a:lvl1pPr marR="0" lv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-8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defRPr>
            </a:lvl1pPr>
          </a:lstStyle>
          <a:p>
            <a:pPr latinLnBrk="0"/>
            <a:r>
              <a:rPr lang="ko-KR" altLang="en-US" sz="1800" dirty="0"/>
              <a:t>지역대학 </a:t>
            </a:r>
            <a:r>
              <a:rPr lang="en-US" altLang="ko-KR" sz="1800" dirty="0"/>
              <a:t>MOU, </a:t>
            </a:r>
            <a:r>
              <a:rPr lang="ko-KR" altLang="en-US" sz="1800" dirty="0"/>
              <a:t>멘토 모집</a:t>
            </a:r>
            <a:r>
              <a:rPr lang="en-US" altLang="ko-KR" sz="1800" dirty="0"/>
              <a:t>·</a:t>
            </a:r>
            <a:r>
              <a:rPr lang="ko-KR" altLang="en-US" sz="1800" dirty="0"/>
              <a:t>선발</a:t>
            </a:r>
            <a:r>
              <a:rPr lang="en-US" altLang="ko-KR" sz="1800" dirty="0"/>
              <a:t>, DB </a:t>
            </a:r>
            <a:r>
              <a:rPr lang="ko-KR" altLang="en-US" sz="1800" dirty="0"/>
              <a:t>구축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5CFF13-3B1C-6344-E0DE-1973DD5C9DED}"/>
              </a:ext>
            </a:extLst>
          </p:cNvPr>
          <p:cNvSpPr txBox="1"/>
          <p:nvPr/>
        </p:nvSpPr>
        <p:spPr>
          <a:xfrm>
            <a:off x="590700" y="3720573"/>
            <a:ext cx="2937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프론트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057FD3-E194-7330-45D4-B005E1B87F6F}"/>
              </a:ext>
            </a:extLst>
          </p:cNvPr>
          <p:cNvSpPr txBox="1"/>
          <p:nvPr/>
        </p:nvSpPr>
        <p:spPr>
          <a:xfrm>
            <a:off x="590700" y="5435720"/>
            <a:ext cx="293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백</a:t>
            </a:r>
          </a:p>
        </p:txBody>
      </p:sp>
    </p:spTree>
    <p:extLst>
      <p:ext uri="{BB962C8B-B14F-4D97-AF65-F5344CB8AC3E}">
        <p14:creationId xmlns:p14="http://schemas.microsoft.com/office/powerpoint/2010/main" val="50686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78ECF-4EAF-F8AD-8A21-BEE0A01AC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C7A5BC5-5ADD-5077-A805-61C49F2E8AB6}"/>
              </a:ext>
            </a:extLst>
          </p:cNvPr>
          <p:cNvSpPr txBox="1"/>
          <p:nvPr/>
        </p:nvSpPr>
        <p:spPr>
          <a:xfrm>
            <a:off x="778495" y="673792"/>
            <a:ext cx="19867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시나리오 작성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0E08456-7C90-A369-D728-12CE6BCD3F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5413D6-FA44-7F65-4329-359348DF0668}"/>
              </a:ext>
            </a:extLst>
          </p:cNvPr>
          <p:cNvSpPr txBox="1"/>
          <p:nvPr/>
        </p:nvSpPr>
        <p:spPr>
          <a:xfrm>
            <a:off x="1134095" y="1593928"/>
            <a:ext cx="380713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실버 스마트 멘토링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4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</a:t>
            </a:r>
          </a:p>
        </p:txBody>
      </p:sp>
      <p:sp>
        <p:nvSpPr>
          <p:cNvPr id="3" name="Shape 27">
            <a:extLst>
              <a:ext uri="{FF2B5EF4-FFF2-40B4-BE49-F238E27FC236}">
                <a16:creationId xmlns:a16="http://schemas.microsoft.com/office/drawing/2014/main" id="{9E731CDA-06BB-F716-626F-6128D54BA5F0}"/>
              </a:ext>
            </a:extLst>
          </p:cNvPr>
          <p:cNvSpPr/>
          <p:nvPr/>
        </p:nvSpPr>
        <p:spPr>
          <a:xfrm>
            <a:off x="947457" y="3258478"/>
            <a:ext cx="2381098" cy="9144"/>
          </a:xfrm>
          <a:prstGeom prst="rect">
            <a:avLst/>
          </a:prstGeom>
          <a:solidFill>
            <a:srgbClr val="E2E8F0"/>
          </a:solidFill>
          <a:ln>
            <a:solidFill>
              <a:srgbClr val="0B2EB7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" name="Shape 29">
            <a:extLst>
              <a:ext uri="{FF2B5EF4-FFF2-40B4-BE49-F238E27FC236}">
                <a16:creationId xmlns:a16="http://schemas.microsoft.com/office/drawing/2014/main" id="{5F82F173-74FE-FFD3-9E3F-91D06018C19B}"/>
              </a:ext>
            </a:extLst>
          </p:cNvPr>
          <p:cNvSpPr/>
          <p:nvPr/>
        </p:nvSpPr>
        <p:spPr>
          <a:xfrm>
            <a:off x="3597389" y="3258478"/>
            <a:ext cx="2381098" cy="9144"/>
          </a:xfrm>
          <a:prstGeom prst="rect">
            <a:avLst/>
          </a:prstGeom>
          <a:solidFill>
            <a:srgbClr val="E2E8F0"/>
          </a:solidFill>
          <a:ln>
            <a:solidFill>
              <a:srgbClr val="0B2EB7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" name="Shape 31">
            <a:extLst>
              <a:ext uri="{FF2B5EF4-FFF2-40B4-BE49-F238E27FC236}">
                <a16:creationId xmlns:a16="http://schemas.microsoft.com/office/drawing/2014/main" id="{CAD851D7-6EB0-01E0-E433-B713F3614159}"/>
              </a:ext>
            </a:extLst>
          </p:cNvPr>
          <p:cNvSpPr/>
          <p:nvPr/>
        </p:nvSpPr>
        <p:spPr>
          <a:xfrm>
            <a:off x="6247320" y="3258478"/>
            <a:ext cx="2381098" cy="9144"/>
          </a:xfrm>
          <a:prstGeom prst="rect">
            <a:avLst/>
          </a:prstGeom>
          <a:solidFill>
            <a:srgbClr val="E2E8F0"/>
          </a:solidFill>
          <a:ln>
            <a:solidFill>
              <a:srgbClr val="0B2EB7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Shape 33">
            <a:extLst>
              <a:ext uri="{FF2B5EF4-FFF2-40B4-BE49-F238E27FC236}">
                <a16:creationId xmlns:a16="http://schemas.microsoft.com/office/drawing/2014/main" id="{4315A1E4-1825-0DA6-BB24-AB92C60A4670}"/>
              </a:ext>
            </a:extLst>
          </p:cNvPr>
          <p:cNvSpPr/>
          <p:nvPr/>
        </p:nvSpPr>
        <p:spPr>
          <a:xfrm>
            <a:off x="8897251" y="3258478"/>
            <a:ext cx="2381098" cy="9144"/>
          </a:xfrm>
          <a:prstGeom prst="rect">
            <a:avLst/>
          </a:prstGeom>
          <a:solidFill>
            <a:srgbClr val="E2E8F0"/>
          </a:solidFill>
          <a:ln>
            <a:solidFill>
              <a:srgbClr val="0B2EB7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86D601-8589-4E32-518F-FA3BF912EC1D}"/>
              </a:ext>
            </a:extLst>
          </p:cNvPr>
          <p:cNvSpPr txBox="1"/>
          <p:nvPr/>
        </p:nvSpPr>
        <p:spPr>
          <a:xfrm>
            <a:off x="1383375" y="2280608"/>
            <a:ext cx="1654286" cy="8635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단계</a:t>
            </a:r>
            <a:endParaRPr lang="en-US" altLang="ko-KR" sz="2000" spc="-7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홍보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접수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E679F3-B45D-30B3-A4BE-A9EE8B7E045F}"/>
              </a:ext>
            </a:extLst>
          </p:cNvPr>
          <p:cNvSpPr txBox="1"/>
          <p:nvPr/>
        </p:nvSpPr>
        <p:spPr>
          <a:xfrm>
            <a:off x="4012001" y="2280608"/>
            <a:ext cx="1654286" cy="8635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2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단계</a:t>
            </a:r>
            <a:endParaRPr lang="en-US" altLang="ko-KR" sz="2000" spc="-7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매칭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일정조정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6DD28-DFAB-DC21-1B9C-38D610731529}"/>
              </a:ext>
            </a:extLst>
          </p:cNvPr>
          <p:cNvSpPr txBox="1"/>
          <p:nvPr/>
        </p:nvSpPr>
        <p:spPr>
          <a:xfrm>
            <a:off x="6640627" y="2280608"/>
            <a:ext cx="1654286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3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단계</a:t>
            </a:r>
            <a:endParaRPr lang="en-US" altLang="ko-KR" sz="2000" spc="-7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98EC7B-CAC3-5F33-7664-30424007B5B9}"/>
              </a:ext>
            </a:extLst>
          </p:cNvPr>
          <p:cNvSpPr txBox="1"/>
          <p:nvPr/>
        </p:nvSpPr>
        <p:spPr>
          <a:xfrm>
            <a:off x="9269253" y="2280608"/>
            <a:ext cx="1654286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4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단계</a:t>
            </a:r>
            <a:endParaRPr lang="en-US" altLang="ko-KR" sz="2000" spc="-7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FB978D-E2DB-1F07-24C4-00B16738C9B6}"/>
              </a:ext>
            </a:extLst>
          </p:cNvPr>
          <p:cNvSpPr txBox="1"/>
          <p:nvPr/>
        </p:nvSpPr>
        <p:spPr>
          <a:xfrm>
            <a:off x="932845" y="3590379"/>
            <a:ext cx="2381099" cy="1276052"/>
          </a:xfrm>
          <a:prstGeom prst="roundRect">
            <a:avLst>
              <a:gd name="adj" fmla="val 9801"/>
            </a:avLst>
          </a:prstGeom>
          <a:gradFill>
            <a:gsLst>
              <a:gs pos="0">
                <a:srgbClr val="4D79CF">
                  <a:alpha val="20000"/>
                </a:srgbClr>
              </a:gs>
              <a:gs pos="100000">
                <a:srgbClr val="9A5CC8">
                  <a:alpha val="20000"/>
                </a:srgbClr>
              </a:gs>
            </a:gsLst>
            <a:lin ang="2700000" scaled="0"/>
          </a:gradFill>
        </p:spPr>
        <p:txBody>
          <a:bodyPr wrap="square" lIns="72000" tIns="0" rIns="72000" bIns="0" rtlCol="0" anchor="ctr">
            <a:no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포스터</a:t>
            </a:r>
            <a:r>
              <a:rPr lang="en-US" altLang="ko-KR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간단한 신청서</a:t>
            </a:r>
            <a:r>
              <a:rPr lang="en-US" altLang="ko-KR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어르신 전용 전화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A29CF4-3EFB-298D-7AFC-84D64E9593CF}"/>
              </a:ext>
            </a:extLst>
          </p:cNvPr>
          <p:cNvSpPr txBox="1"/>
          <p:nvPr/>
        </p:nvSpPr>
        <p:spPr>
          <a:xfrm>
            <a:off x="3597388" y="3590379"/>
            <a:ext cx="2381099" cy="1276052"/>
          </a:xfrm>
          <a:prstGeom prst="roundRect">
            <a:avLst>
              <a:gd name="adj" fmla="val 9801"/>
            </a:avLst>
          </a:prstGeom>
          <a:gradFill>
            <a:gsLst>
              <a:gs pos="0">
                <a:srgbClr val="4D79CF">
                  <a:alpha val="20000"/>
                </a:srgbClr>
              </a:gs>
              <a:gs pos="100000">
                <a:srgbClr val="9A5CC8">
                  <a:alpha val="20000"/>
                </a:srgbClr>
              </a:gs>
            </a:gsLst>
            <a:lin ang="2700000" scaled="0"/>
          </a:gradFill>
        </p:spPr>
        <p:txBody>
          <a:bodyPr wrap="square" lIns="72000" tIns="0" rIns="7200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확인 문자</a:t>
            </a:r>
            <a:r>
              <a:rPr kumimoji="0" lang="en-US" altLang="ko-KR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, </a:t>
            </a:r>
            <a:r>
              <a:rPr kumimoji="0" lang="ko-KR" altLang="en-US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전화 안내</a:t>
            </a:r>
            <a:r>
              <a:rPr kumimoji="0" lang="en-US" altLang="ko-KR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, </a:t>
            </a:r>
            <a:r>
              <a:rPr kumimoji="0" lang="ko-KR" altLang="en-US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멘토 소개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0C09A3-6C76-B4C5-4B53-E16E61CAD156}"/>
              </a:ext>
            </a:extLst>
          </p:cNvPr>
          <p:cNvSpPr txBox="1"/>
          <p:nvPr/>
        </p:nvSpPr>
        <p:spPr>
          <a:xfrm>
            <a:off x="932845" y="4997749"/>
            <a:ext cx="2381099" cy="1276052"/>
          </a:xfrm>
          <a:prstGeom prst="roundRect">
            <a:avLst>
              <a:gd name="adj" fmla="val 9801"/>
            </a:avLst>
          </a:prstGeom>
          <a:gradFill>
            <a:gsLst>
              <a:gs pos="0">
                <a:schemeClr val="accent3">
                  <a:lumMod val="40000"/>
                  <a:lumOff val="60000"/>
                  <a:alpha val="29000"/>
                </a:schemeClr>
              </a:gs>
              <a:gs pos="100000">
                <a:srgbClr val="F3CA01">
                  <a:alpha val="40000"/>
                </a:srgbClr>
              </a:gs>
            </a:gsLst>
            <a:lin ang="2700000" scaled="0"/>
          </a:gradFill>
        </p:spPr>
        <p:txBody>
          <a:bodyPr wrap="square" lIns="72000" tIns="0" rIns="72000" bIns="0" rtlCol="0" anchor="ctr">
            <a:noAutofit/>
          </a:bodyPr>
          <a:lstStyle>
            <a:defPPr>
              <a:defRPr lang="ko-KR"/>
            </a:defPPr>
            <a:lvl1pPr marR="0" lv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-8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defRPr>
            </a:lvl1pPr>
          </a:lstStyle>
          <a:p>
            <a:pPr latinLnBrk="0"/>
            <a:r>
              <a:rPr lang="ko-KR" altLang="en-US" sz="1800" dirty="0"/>
              <a:t>지역대학 </a:t>
            </a:r>
            <a:r>
              <a:rPr lang="en-US" altLang="ko-KR" sz="1800" dirty="0"/>
              <a:t>MOU, </a:t>
            </a:r>
            <a:r>
              <a:rPr lang="ko-KR" altLang="en-US" sz="1800" dirty="0"/>
              <a:t>멘토 모집</a:t>
            </a:r>
            <a:r>
              <a:rPr lang="en-US" altLang="ko-KR" sz="1800" dirty="0"/>
              <a:t>·</a:t>
            </a:r>
            <a:r>
              <a:rPr lang="ko-KR" altLang="en-US" sz="1800" dirty="0"/>
              <a:t>선발</a:t>
            </a:r>
            <a:r>
              <a:rPr lang="en-US" altLang="ko-KR" sz="1800" dirty="0"/>
              <a:t>, DB </a:t>
            </a:r>
            <a:r>
              <a:rPr lang="ko-KR" altLang="en-US" sz="1800" dirty="0"/>
              <a:t>구축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A5CBBE-0859-F2C1-4248-3EA45250D313}"/>
              </a:ext>
            </a:extLst>
          </p:cNvPr>
          <p:cNvSpPr txBox="1"/>
          <p:nvPr/>
        </p:nvSpPr>
        <p:spPr>
          <a:xfrm>
            <a:off x="3597388" y="4997749"/>
            <a:ext cx="2381099" cy="1276052"/>
          </a:xfrm>
          <a:prstGeom prst="roundRect">
            <a:avLst>
              <a:gd name="adj" fmla="val 9801"/>
            </a:avLst>
          </a:prstGeom>
          <a:gradFill>
            <a:gsLst>
              <a:gs pos="0">
                <a:schemeClr val="accent3">
                  <a:lumMod val="40000"/>
                  <a:lumOff val="60000"/>
                  <a:alpha val="29000"/>
                </a:schemeClr>
              </a:gs>
              <a:gs pos="100000">
                <a:srgbClr val="F3CA01">
                  <a:alpha val="40000"/>
                </a:srgbClr>
              </a:gs>
            </a:gsLst>
            <a:lin ang="2700000" scaled="0"/>
          </a:gradFill>
        </p:spPr>
        <p:txBody>
          <a:bodyPr wrap="square" lIns="72000" tIns="0" rIns="7200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지역기반 매칭 알고리즘</a:t>
            </a:r>
            <a:r>
              <a:rPr kumimoji="0" lang="en-US" altLang="ko-KR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, </a:t>
            </a:r>
            <a:br>
              <a:rPr kumimoji="0" lang="en-US" altLang="ko-KR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</a:br>
            <a:r>
              <a:rPr kumimoji="0" lang="ko-KR" altLang="en-US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일정관리 시스템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6572E9-4340-A452-6C4D-451BB1F2D895}"/>
              </a:ext>
            </a:extLst>
          </p:cNvPr>
          <p:cNvSpPr txBox="1"/>
          <p:nvPr/>
        </p:nvSpPr>
        <p:spPr>
          <a:xfrm>
            <a:off x="590700" y="3720573"/>
            <a:ext cx="2937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프론트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439741-05C9-2106-1203-D98EF5066ABE}"/>
              </a:ext>
            </a:extLst>
          </p:cNvPr>
          <p:cNvSpPr txBox="1"/>
          <p:nvPr/>
        </p:nvSpPr>
        <p:spPr>
          <a:xfrm>
            <a:off x="590700" y="5435720"/>
            <a:ext cx="293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백</a:t>
            </a:r>
          </a:p>
        </p:txBody>
      </p:sp>
    </p:spTree>
    <p:extLst>
      <p:ext uri="{BB962C8B-B14F-4D97-AF65-F5344CB8AC3E}">
        <p14:creationId xmlns:p14="http://schemas.microsoft.com/office/powerpoint/2010/main" val="379122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9C504-64D4-76AB-6125-4E00F5C51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EF5EF8D2-8070-B103-5DA7-474D1497B354}"/>
              </a:ext>
            </a:extLst>
          </p:cNvPr>
          <p:cNvSpPr txBox="1"/>
          <p:nvPr/>
        </p:nvSpPr>
        <p:spPr>
          <a:xfrm>
            <a:off x="778495" y="673792"/>
            <a:ext cx="19867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시나리오 작성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79E21B6-A80F-5C0D-6359-745E5A21BF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E24323-E9A9-3D8A-52E3-0554E5D9AF40}"/>
              </a:ext>
            </a:extLst>
          </p:cNvPr>
          <p:cNvSpPr txBox="1"/>
          <p:nvPr/>
        </p:nvSpPr>
        <p:spPr>
          <a:xfrm>
            <a:off x="1134095" y="1593928"/>
            <a:ext cx="380713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실버 스마트 멘토링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4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</a:t>
            </a:r>
          </a:p>
        </p:txBody>
      </p:sp>
      <p:sp>
        <p:nvSpPr>
          <p:cNvPr id="3" name="Shape 27">
            <a:extLst>
              <a:ext uri="{FF2B5EF4-FFF2-40B4-BE49-F238E27FC236}">
                <a16:creationId xmlns:a16="http://schemas.microsoft.com/office/drawing/2014/main" id="{6B80D719-F908-F3B8-4B48-08063B537779}"/>
              </a:ext>
            </a:extLst>
          </p:cNvPr>
          <p:cNvSpPr/>
          <p:nvPr/>
        </p:nvSpPr>
        <p:spPr>
          <a:xfrm>
            <a:off x="947457" y="3258478"/>
            <a:ext cx="2381098" cy="9144"/>
          </a:xfrm>
          <a:prstGeom prst="rect">
            <a:avLst/>
          </a:prstGeom>
          <a:solidFill>
            <a:srgbClr val="E2E8F0"/>
          </a:solidFill>
          <a:ln>
            <a:solidFill>
              <a:srgbClr val="0B2EB7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" name="Shape 29">
            <a:extLst>
              <a:ext uri="{FF2B5EF4-FFF2-40B4-BE49-F238E27FC236}">
                <a16:creationId xmlns:a16="http://schemas.microsoft.com/office/drawing/2014/main" id="{52ED186C-D9C6-49F5-0AA1-3F8A8F63D31E}"/>
              </a:ext>
            </a:extLst>
          </p:cNvPr>
          <p:cNvSpPr/>
          <p:nvPr/>
        </p:nvSpPr>
        <p:spPr>
          <a:xfrm>
            <a:off x="3597389" y="3258478"/>
            <a:ext cx="2381098" cy="9144"/>
          </a:xfrm>
          <a:prstGeom prst="rect">
            <a:avLst/>
          </a:prstGeom>
          <a:solidFill>
            <a:srgbClr val="E2E8F0"/>
          </a:solidFill>
          <a:ln>
            <a:solidFill>
              <a:srgbClr val="0B2EB7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" name="Shape 31">
            <a:extLst>
              <a:ext uri="{FF2B5EF4-FFF2-40B4-BE49-F238E27FC236}">
                <a16:creationId xmlns:a16="http://schemas.microsoft.com/office/drawing/2014/main" id="{52B5AEA6-A12D-9D94-F8FC-06D9314C179F}"/>
              </a:ext>
            </a:extLst>
          </p:cNvPr>
          <p:cNvSpPr/>
          <p:nvPr/>
        </p:nvSpPr>
        <p:spPr>
          <a:xfrm>
            <a:off x="6247320" y="3258478"/>
            <a:ext cx="2381098" cy="9144"/>
          </a:xfrm>
          <a:prstGeom prst="rect">
            <a:avLst/>
          </a:prstGeom>
          <a:solidFill>
            <a:srgbClr val="E2E8F0"/>
          </a:solidFill>
          <a:ln>
            <a:solidFill>
              <a:srgbClr val="0B2EB7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Shape 33">
            <a:extLst>
              <a:ext uri="{FF2B5EF4-FFF2-40B4-BE49-F238E27FC236}">
                <a16:creationId xmlns:a16="http://schemas.microsoft.com/office/drawing/2014/main" id="{D18EEDB2-E61E-3F0F-CB75-E22639E15FC4}"/>
              </a:ext>
            </a:extLst>
          </p:cNvPr>
          <p:cNvSpPr/>
          <p:nvPr/>
        </p:nvSpPr>
        <p:spPr>
          <a:xfrm>
            <a:off x="8897251" y="3258478"/>
            <a:ext cx="2381098" cy="9144"/>
          </a:xfrm>
          <a:prstGeom prst="rect">
            <a:avLst/>
          </a:prstGeom>
          <a:solidFill>
            <a:srgbClr val="E2E8F0"/>
          </a:solidFill>
          <a:ln>
            <a:solidFill>
              <a:srgbClr val="0B2EB7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921CD-9BCF-0CF7-0E0F-F7961D092BF6}"/>
              </a:ext>
            </a:extLst>
          </p:cNvPr>
          <p:cNvSpPr txBox="1"/>
          <p:nvPr/>
        </p:nvSpPr>
        <p:spPr>
          <a:xfrm>
            <a:off x="1383375" y="2280608"/>
            <a:ext cx="1654286" cy="8635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단계</a:t>
            </a:r>
            <a:endParaRPr lang="en-US" altLang="ko-KR" sz="2000" spc="-7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홍보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접수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B18E28-656A-8622-9117-D0AEFF90510F}"/>
              </a:ext>
            </a:extLst>
          </p:cNvPr>
          <p:cNvSpPr txBox="1"/>
          <p:nvPr/>
        </p:nvSpPr>
        <p:spPr>
          <a:xfrm>
            <a:off x="4012001" y="2280608"/>
            <a:ext cx="1654286" cy="8635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2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단계</a:t>
            </a:r>
            <a:endParaRPr lang="en-US" altLang="ko-KR" sz="2000" spc="-7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매칭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일정조정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A1D604-DB1C-75C9-B11A-85131863EEC4}"/>
              </a:ext>
            </a:extLst>
          </p:cNvPr>
          <p:cNvSpPr txBox="1"/>
          <p:nvPr/>
        </p:nvSpPr>
        <p:spPr>
          <a:xfrm>
            <a:off x="6640627" y="2280608"/>
            <a:ext cx="1654286" cy="8635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3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단계</a:t>
            </a:r>
            <a:endParaRPr lang="en-US" altLang="ko-KR" sz="2000" spc="-7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실제 교육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01D028-0A3F-287C-D492-05456006E19A}"/>
              </a:ext>
            </a:extLst>
          </p:cNvPr>
          <p:cNvSpPr txBox="1"/>
          <p:nvPr/>
        </p:nvSpPr>
        <p:spPr>
          <a:xfrm>
            <a:off x="9269253" y="2280608"/>
            <a:ext cx="1654286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4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단계</a:t>
            </a:r>
            <a:endParaRPr lang="en-US" altLang="ko-KR" sz="2000" spc="-7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4D2661-0A6B-55AD-BB17-B4D83D8112DA}"/>
              </a:ext>
            </a:extLst>
          </p:cNvPr>
          <p:cNvSpPr txBox="1"/>
          <p:nvPr/>
        </p:nvSpPr>
        <p:spPr>
          <a:xfrm>
            <a:off x="932845" y="3590379"/>
            <a:ext cx="2381099" cy="1276052"/>
          </a:xfrm>
          <a:prstGeom prst="roundRect">
            <a:avLst>
              <a:gd name="adj" fmla="val 9801"/>
            </a:avLst>
          </a:prstGeom>
          <a:gradFill>
            <a:gsLst>
              <a:gs pos="0">
                <a:srgbClr val="4D79CF">
                  <a:alpha val="20000"/>
                </a:srgbClr>
              </a:gs>
              <a:gs pos="100000">
                <a:srgbClr val="9A5CC8">
                  <a:alpha val="20000"/>
                </a:srgbClr>
              </a:gs>
            </a:gsLst>
            <a:lin ang="2700000" scaled="0"/>
          </a:gradFill>
        </p:spPr>
        <p:txBody>
          <a:bodyPr wrap="square" lIns="72000" tIns="0" rIns="72000" bIns="0" rtlCol="0" anchor="ctr">
            <a:no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포스터</a:t>
            </a:r>
            <a:r>
              <a:rPr lang="en-US" altLang="ko-KR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간단한 신청서</a:t>
            </a:r>
            <a:r>
              <a:rPr lang="en-US" altLang="ko-KR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어르신 전용 전화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E5EE02-66A6-194C-F5DB-334F1D9C2CE8}"/>
              </a:ext>
            </a:extLst>
          </p:cNvPr>
          <p:cNvSpPr txBox="1"/>
          <p:nvPr/>
        </p:nvSpPr>
        <p:spPr>
          <a:xfrm>
            <a:off x="3597388" y="3590379"/>
            <a:ext cx="2381099" cy="1276052"/>
          </a:xfrm>
          <a:prstGeom prst="roundRect">
            <a:avLst>
              <a:gd name="adj" fmla="val 9801"/>
            </a:avLst>
          </a:prstGeom>
          <a:gradFill>
            <a:gsLst>
              <a:gs pos="0">
                <a:srgbClr val="4D79CF">
                  <a:alpha val="20000"/>
                </a:srgbClr>
              </a:gs>
              <a:gs pos="100000">
                <a:srgbClr val="9A5CC8">
                  <a:alpha val="20000"/>
                </a:srgbClr>
              </a:gs>
            </a:gsLst>
            <a:lin ang="2700000" scaled="0"/>
          </a:gradFill>
        </p:spPr>
        <p:txBody>
          <a:bodyPr wrap="square" lIns="72000" tIns="0" rIns="7200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확인 문자</a:t>
            </a:r>
            <a:r>
              <a:rPr kumimoji="0" lang="en-US" altLang="ko-KR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, </a:t>
            </a:r>
            <a:r>
              <a:rPr kumimoji="0" lang="ko-KR" altLang="en-US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전화 안내</a:t>
            </a:r>
            <a:r>
              <a:rPr kumimoji="0" lang="en-US" altLang="ko-KR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, </a:t>
            </a:r>
            <a:r>
              <a:rPr kumimoji="0" lang="ko-KR" altLang="en-US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멘토 소개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9653E2-C277-8DCB-6E6E-041D4B108FE1}"/>
              </a:ext>
            </a:extLst>
          </p:cNvPr>
          <p:cNvSpPr txBox="1"/>
          <p:nvPr/>
        </p:nvSpPr>
        <p:spPr>
          <a:xfrm>
            <a:off x="6261931" y="3590379"/>
            <a:ext cx="2381099" cy="1276052"/>
          </a:xfrm>
          <a:prstGeom prst="roundRect">
            <a:avLst>
              <a:gd name="adj" fmla="val 9801"/>
            </a:avLst>
          </a:prstGeom>
          <a:gradFill>
            <a:gsLst>
              <a:gs pos="0">
                <a:srgbClr val="4D79CF">
                  <a:alpha val="20000"/>
                </a:srgbClr>
              </a:gs>
              <a:gs pos="100000">
                <a:srgbClr val="9A5CC8">
                  <a:alpha val="20000"/>
                </a:srgbClr>
              </a:gs>
            </a:gsLst>
            <a:lin ang="2700000" scaled="0"/>
          </a:gradFill>
        </p:spPr>
        <p:txBody>
          <a:bodyPr wrap="square" lIns="72000" tIns="0" rIns="72000" bIns="0" rtlCol="0" anchor="ctr">
            <a:noAutofit/>
          </a:bodyPr>
          <a:lstStyle>
            <a:defPPr>
              <a:defRPr lang="ko-KR"/>
            </a:defPPr>
            <a:lvl1pPr marR="0" lv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-8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defRPr>
            </a:lvl1pPr>
          </a:lstStyle>
          <a:p>
            <a:pPr latinLnBrk="0"/>
            <a:r>
              <a:rPr lang="en-US" altLang="ko-KR" sz="1800" dirty="0"/>
              <a:t>1:1 </a:t>
            </a:r>
            <a:r>
              <a:rPr lang="ko-KR" altLang="en-US" sz="1800" dirty="0"/>
              <a:t>방문</a:t>
            </a:r>
            <a:r>
              <a:rPr lang="en-US" altLang="ko-KR" sz="1800" dirty="0"/>
              <a:t>, </a:t>
            </a:r>
            <a:r>
              <a:rPr lang="ko-KR" altLang="en-US" sz="1800" dirty="0"/>
              <a:t>표준 교안</a:t>
            </a:r>
            <a:r>
              <a:rPr lang="en-US" altLang="ko-KR" sz="1800" dirty="0"/>
              <a:t>, </a:t>
            </a:r>
            <a:r>
              <a:rPr lang="ko-KR" altLang="en-US" sz="1800" dirty="0"/>
              <a:t>단계별 실습</a:t>
            </a:r>
            <a:r>
              <a:rPr lang="en-US" altLang="ko-KR" sz="1800" dirty="0"/>
              <a:t>, </a:t>
            </a:r>
            <a:r>
              <a:rPr lang="ko-KR" altLang="en-US" sz="1800" dirty="0"/>
              <a:t>진도카드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EC3A71-46E8-E7B3-7B35-AFF701D764F5}"/>
              </a:ext>
            </a:extLst>
          </p:cNvPr>
          <p:cNvSpPr txBox="1"/>
          <p:nvPr/>
        </p:nvSpPr>
        <p:spPr>
          <a:xfrm>
            <a:off x="932845" y="4997749"/>
            <a:ext cx="2381099" cy="1276052"/>
          </a:xfrm>
          <a:prstGeom prst="roundRect">
            <a:avLst>
              <a:gd name="adj" fmla="val 9801"/>
            </a:avLst>
          </a:prstGeom>
          <a:gradFill>
            <a:gsLst>
              <a:gs pos="0">
                <a:schemeClr val="accent3">
                  <a:lumMod val="40000"/>
                  <a:lumOff val="60000"/>
                  <a:alpha val="29000"/>
                </a:schemeClr>
              </a:gs>
              <a:gs pos="100000">
                <a:srgbClr val="F3CA01">
                  <a:alpha val="40000"/>
                </a:srgbClr>
              </a:gs>
            </a:gsLst>
            <a:lin ang="2700000" scaled="0"/>
          </a:gradFill>
        </p:spPr>
        <p:txBody>
          <a:bodyPr wrap="square" lIns="72000" tIns="0" rIns="72000" bIns="0" rtlCol="0" anchor="ctr">
            <a:noAutofit/>
          </a:bodyPr>
          <a:lstStyle>
            <a:defPPr>
              <a:defRPr lang="ko-KR"/>
            </a:defPPr>
            <a:lvl1pPr marR="0" lv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-8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defRPr>
            </a:lvl1pPr>
          </a:lstStyle>
          <a:p>
            <a:pPr latinLnBrk="0"/>
            <a:r>
              <a:rPr lang="ko-KR" altLang="en-US" sz="1800" dirty="0"/>
              <a:t>지역대학 </a:t>
            </a:r>
            <a:r>
              <a:rPr lang="en-US" altLang="ko-KR" sz="1800" dirty="0"/>
              <a:t>MOU, </a:t>
            </a:r>
            <a:r>
              <a:rPr lang="ko-KR" altLang="en-US" sz="1800" dirty="0"/>
              <a:t>멘토 모집</a:t>
            </a:r>
            <a:r>
              <a:rPr lang="en-US" altLang="ko-KR" sz="1800" dirty="0"/>
              <a:t>·</a:t>
            </a:r>
            <a:r>
              <a:rPr lang="ko-KR" altLang="en-US" sz="1800" dirty="0"/>
              <a:t>선발</a:t>
            </a:r>
            <a:r>
              <a:rPr lang="en-US" altLang="ko-KR" sz="1800" dirty="0"/>
              <a:t>, DB </a:t>
            </a:r>
            <a:r>
              <a:rPr lang="ko-KR" altLang="en-US" sz="1800" dirty="0"/>
              <a:t>구축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C14BB5-7C80-DBFE-9509-CB536A0C8238}"/>
              </a:ext>
            </a:extLst>
          </p:cNvPr>
          <p:cNvSpPr txBox="1"/>
          <p:nvPr/>
        </p:nvSpPr>
        <p:spPr>
          <a:xfrm>
            <a:off x="3597388" y="4997749"/>
            <a:ext cx="2381099" cy="1276052"/>
          </a:xfrm>
          <a:prstGeom prst="roundRect">
            <a:avLst>
              <a:gd name="adj" fmla="val 9801"/>
            </a:avLst>
          </a:prstGeom>
          <a:gradFill>
            <a:gsLst>
              <a:gs pos="0">
                <a:schemeClr val="accent3">
                  <a:lumMod val="40000"/>
                  <a:lumOff val="60000"/>
                  <a:alpha val="29000"/>
                </a:schemeClr>
              </a:gs>
              <a:gs pos="100000">
                <a:srgbClr val="F3CA01">
                  <a:alpha val="40000"/>
                </a:srgbClr>
              </a:gs>
            </a:gsLst>
            <a:lin ang="2700000" scaled="0"/>
          </a:gradFill>
        </p:spPr>
        <p:txBody>
          <a:bodyPr wrap="square" lIns="72000" tIns="0" rIns="7200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지역기반 매칭 알고리즘</a:t>
            </a:r>
            <a:r>
              <a:rPr kumimoji="0" lang="en-US" altLang="ko-KR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, </a:t>
            </a:r>
            <a:br>
              <a:rPr kumimoji="0" lang="en-US" altLang="ko-KR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</a:br>
            <a:r>
              <a:rPr kumimoji="0" lang="ko-KR" altLang="en-US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일정관리 시스템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17DE23-A702-24E6-CAB1-914BE3282CD1}"/>
              </a:ext>
            </a:extLst>
          </p:cNvPr>
          <p:cNvSpPr txBox="1"/>
          <p:nvPr/>
        </p:nvSpPr>
        <p:spPr>
          <a:xfrm>
            <a:off x="6261931" y="4997749"/>
            <a:ext cx="2381099" cy="1276052"/>
          </a:xfrm>
          <a:prstGeom prst="roundRect">
            <a:avLst>
              <a:gd name="adj" fmla="val 9801"/>
            </a:avLst>
          </a:prstGeom>
          <a:gradFill>
            <a:gsLst>
              <a:gs pos="0">
                <a:schemeClr val="accent3">
                  <a:lumMod val="40000"/>
                  <a:lumOff val="60000"/>
                  <a:alpha val="29000"/>
                </a:schemeClr>
              </a:gs>
              <a:gs pos="100000">
                <a:srgbClr val="F3CA01">
                  <a:alpha val="40000"/>
                </a:srgbClr>
              </a:gs>
            </a:gsLst>
            <a:lin ang="2700000" scaled="0"/>
          </a:gradFill>
        </p:spPr>
        <p:txBody>
          <a:bodyPr wrap="square" lIns="72000" tIns="0" rIns="72000" bIns="0" rtlCol="0" anchor="ctr">
            <a:noAutofit/>
          </a:bodyPr>
          <a:lstStyle>
            <a:defPPr>
              <a:defRPr lang="ko-KR"/>
            </a:defPPr>
            <a:lvl1pPr marR="0" lv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-8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defRPr>
            </a:lvl1pPr>
          </a:lstStyle>
          <a:p>
            <a:pPr latinLnBrk="0"/>
            <a:r>
              <a:rPr lang="ko-KR" altLang="en-US" sz="1800" dirty="0"/>
              <a:t>멘토 사전교육</a:t>
            </a:r>
            <a:r>
              <a:rPr lang="en-US" altLang="ko-KR" sz="1800" dirty="0"/>
              <a:t>, </a:t>
            </a:r>
            <a:r>
              <a:rPr lang="ko-KR" altLang="en-US" sz="1800" dirty="0"/>
              <a:t>모니터링</a:t>
            </a:r>
            <a:r>
              <a:rPr lang="en-US" altLang="ko-KR" sz="1800" dirty="0"/>
              <a:t>, </a:t>
            </a:r>
            <a:r>
              <a:rPr lang="ko-KR" altLang="en-US" sz="1800" dirty="0"/>
              <a:t>비상연락망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C85AC0-5076-0925-60F2-C51468AE8979}"/>
              </a:ext>
            </a:extLst>
          </p:cNvPr>
          <p:cNvSpPr txBox="1"/>
          <p:nvPr/>
        </p:nvSpPr>
        <p:spPr>
          <a:xfrm>
            <a:off x="590700" y="3720573"/>
            <a:ext cx="2937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프론트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A8DC0D-4668-9F16-19DA-31BDB09C530C}"/>
              </a:ext>
            </a:extLst>
          </p:cNvPr>
          <p:cNvSpPr txBox="1"/>
          <p:nvPr/>
        </p:nvSpPr>
        <p:spPr>
          <a:xfrm>
            <a:off x="590700" y="5435720"/>
            <a:ext cx="293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백</a:t>
            </a:r>
          </a:p>
        </p:txBody>
      </p:sp>
    </p:spTree>
    <p:extLst>
      <p:ext uri="{BB962C8B-B14F-4D97-AF65-F5344CB8AC3E}">
        <p14:creationId xmlns:p14="http://schemas.microsoft.com/office/powerpoint/2010/main" val="23334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617B1-AEB8-E65D-F80D-961713964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2FD8364-7E9E-5748-A4DF-7D37DD902F48}"/>
              </a:ext>
            </a:extLst>
          </p:cNvPr>
          <p:cNvSpPr txBox="1"/>
          <p:nvPr/>
        </p:nvSpPr>
        <p:spPr>
          <a:xfrm>
            <a:off x="778495" y="673792"/>
            <a:ext cx="19867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시나리오 작성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3070A98-CFC8-3BA3-2F44-EB2A55D128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463A8D-4B13-90BF-9876-0A59E6587088}"/>
              </a:ext>
            </a:extLst>
          </p:cNvPr>
          <p:cNvSpPr txBox="1"/>
          <p:nvPr/>
        </p:nvSpPr>
        <p:spPr>
          <a:xfrm>
            <a:off x="1134095" y="1593928"/>
            <a:ext cx="380713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실버 스마트 멘토링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4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</a:t>
            </a:r>
          </a:p>
        </p:txBody>
      </p:sp>
      <p:sp>
        <p:nvSpPr>
          <p:cNvPr id="3" name="Shape 27">
            <a:extLst>
              <a:ext uri="{FF2B5EF4-FFF2-40B4-BE49-F238E27FC236}">
                <a16:creationId xmlns:a16="http://schemas.microsoft.com/office/drawing/2014/main" id="{DA3440F0-02B4-FD5C-A438-31E7CF7B29AF}"/>
              </a:ext>
            </a:extLst>
          </p:cNvPr>
          <p:cNvSpPr/>
          <p:nvPr/>
        </p:nvSpPr>
        <p:spPr>
          <a:xfrm>
            <a:off x="947457" y="3258478"/>
            <a:ext cx="2381098" cy="9144"/>
          </a:xfrm>
          <a:prstGeom prst="rect">
            <a:avLst/>
          </a:prstGeom>
          <a:solidFill>
            <a:srgbClr val="E2E8F0"/>
          </a:solidFill>
          <a:ln>
            <a:solidFill>
              <a:srgbClr val="0B2EB7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" name="Shape 29">
            <a:extLst>
              <a:ext uri="{FF2B5EF4-FFF2-40B4-BE49-F238E27FC236}">
                <a16:creationId xmlns:a16="http://schemas.microsoft.com/office/drawing/2014/main" id="{98A9C6B4-29D4-39B5-CF90-9B3AA118947C}"/>
              </a:ext>
            </a:extLst>
          </p:cNvPr>
          <p:cNvSpPr/>
          <p:nvPr/>
        </p:nvSpPr>
        <p:spPr>
          <a:xfrm>
            <a:off x="3597389" y="3258478"/>
            <a:ext cx="2381098" cy="9144"/>
          </a:xfrm>
          <a:prstGeom prst="rect">
            <a:avLst/>
          </a:prstGeom>
          <a:solidFill>
            <a:srgbClr val="E2E8F0"/>
          </a:solidFill>
          <a:ln>
            <a:solidFill>
              <a:srgbClr val="0B2EB7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" name="Shape 31">
            <a:extLst>
              <a:ext uri="{FF2B5EF4-FFF2-40B4-BE49-F238E27FC236}">
                <a16:creationId xmlns:a16="http://schemas.microsoft.com/office/drawing/2014/main" id="{94060E67-7C05-C545-CA43-7F12CFB83A6F}"/>
              </a:ext>
            </a:extLst>
          </p:cNvPr>
          <p:cNvSpPr/>
          <p:nvPr/>
        </p:nvSpPr>
        <p:spPr>
          <a:xfrm>
            <a:off x="6247320" y="3258478"/>
            <a:ext cx="2381098" cy="9144"/>
          </a:xfrm>
          <a:prstGeom prst="rect">
            <a:avLst/>
          </a:prstGeom>
          <a:solidFill>
            <a:srgbClr val="E2E8F0"/>
          </a:solidFill>
          <a:ln>
            <a:solidFill>
              <a:srgbClr val="0B2EB7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Shape 33">
            <a:extLst>
              <a:ext uri="{FF2B5EF4-FFF2-40B4-BE49-F238E27FC236}">
                <a16:creationId xmlns:a16="http://schemas.microsoft.com/office/drawing/2014/main" id="{B35A2B59-5411-6D4D-05E4-6917890BDBF8}"/>
              </a:ext>
            </a:extLst>
          </p:cNvPr>
          <p:cNvSpPr/>
          <p:nvPr/>
        </p:nvSpPr>
        <p:spPr>
          <a:xfrm>
            <a:off x="8897251" y="3258478"/>
            <a:ext cx="2381098" cy="9144"/>
          </a:xfrm>
          <a:prstGeom prst="rect">
            <a:avLst/>
          </a:prstGeom>
          <a:solidFill>
            <a:srgbClr val="E2E8F0"/>
          </a:solidFill>
          <a:ln>
            <a:solidFill>
              <a:srgbClr val="0B2EB7"/>
            </a:solidFill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367B3-E082-DBBA-ACAF-0BE8116D29C3}"/>
              </a:ext>
            </a:extLst>
          </p:cNvPr>
          <p:cNvSpPr txBox="1"/>
          <p:nvPr/>
        </p:nvSpPr>
        <p:spPr>
          <a:xfrm>
            <a:off x="1383375" y="2280608"/>
            <a:ext cx="1654286" cy="8635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단계</a:t>
            </a:r>
            <a:endParaRPr lang="en-US" altLang="ko-KR" sz="2000" spc="-7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홍보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접수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AF54CB-A42D-B8B2-CC87-F5B76CF6BA53}"/>
              </a:ext>
            </a:extLst>
          </p:cNvPr>
          <p:cNvSpPr txBox="1"/>
          <p:nvPr/>
        </p:nvSpPr>
        <p:spPr>
          <a:xfrm>
            <a:off x="4012001" y="2280608"/>
            <a:ext cx="1654286" cy="8635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2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단계</a:t>
            </a:r>
            <a:endParaRPr lang="en-US" altLang="ko-KR" sz="2000" spc="-7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매칭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일정조정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9920CC-63E6-C002-312F-EF0A903F1261}"/>
              </a:ext>
            </a:extLst>
          </p:cNvPr>
          <p:cNvSpPr txBox="1"/>
          <p:nvPr/>
        </p:nvSpPr>
        <p:spPr>
          <a:xfrm>
            <a:off x="6640627" y="2280608"/>
            <a:ext cx="1654286" cy="8635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3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단계</a:t>
            </a:r>
            <a:endParaRPr lang="en-US" altLang="ko-KR" sz="2000" spc="-7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실제 교육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716A8-D810-07B4-3C22-BEC3047DF518}"/>
              </a:ext>
            </a:extLst>
          </p:cNvPr>
          <p:cNvSpPr txBox="1"/>
          <p:nvPr/>
        </p:nvSpPr>
        <p:spPr>
          <a:xfrm>
            <a:off x="9269253" y="2280608"/>
            <a:ext cx="1654286" cy="8635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4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단계</a:t>
            </a:r>
            <a:endParaRPr lang="en-US" altLang="ko-KR" sz="2000" spc="-7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완료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후속관리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1557BE-2FCF-24DD-1E9B-537070E4ABB1}"/>
              </a:ext>
            </a:extLst>
          </p:cNvPr>
          <p:cNvSpPr txBox="1"/>
          <p:nvPr/>
        </p:nvSpPr>
        <p:spPr>
          <a:xfrm>
            <a:off x="932845" y="3590379"/>
            <a:ext cx="2381099" cy="1276052"/>
          </a:xfrm>
          <a:prstGeom prst="roundRect">
            <a:avLst>
              <a:gd name="adj" fmla="val 9801"/>
            </a:avLst>
          </a:prstGeom>
          <a:gradFill>
            <a:gsLst>
              <a:gs pos="0">
                <a:srgbClr val="4D79CF">
                  <a:alpha val="20000"/>
                </a:srgbClr>
              </a:gs>
              <a:gs pos="100000">
                <a:srgbClr val="9A5CC8">
                  <a:alpha val="20000"/>
                </a:srgbClr>
              </a:gs>
            </a:gsLst>
            <a:lin ang="2700000" scaled="0"/>
          </a:gradFill>
        </p:spPr>
        <p:txBody>
          <a:bodyPr wrap="square" lIns="72000" tIns="0" rIns="72000" bIns="0" rtlCol="0" anchor="ctr">
            <a:no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포스터</a:t>
            </a:r>
            <a:r>
              <a:rPr lang="en-US" altLang="ko-KR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간단한 신청서</a:t>
            </a:r>
            <a:r>
              <a:rPr lang="en-US" altLang="ko-KR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어르신 전용 전화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29CD7-5298-FF30-ADBF-955E837F0914}"/>
              </a:ext>
            </a:extLst>
          </p:cNvPr>
          <p:cNvSpPr txBox="1"/>
          <p:nvPr/>
        </p:nvSpPr>
        <p:spPr>
          <a:xfrm>
            <a:off x="3597388" y="3590379"/>
            <a:ext cx="2381099" cy="1276052"/>
          </a:xfrm>
          <a:prstGeom prst="roundRect">
            <a:avLst>
              <a:gd name="adj" fmla="val 9801"/>
            </a:avLst>
          </a:prstGeom>
          <a:gradFill>
            <a:gsLst>
              <a:gs pos="0">
                <a:srgbClr val="4D79CF">
                  <a:alpha val="20000"/>
                </a:srgbClr>
              </a:gs>
              <a:gs pos="100000">
                <a:srgbClr val="9A5CC8">
                  <a:alpha val="20000"/>
                </a:srgbClr>
              </a:gs>
            </a:gsLst>
            <a:lin ang="2700000" scaled="0"/>
          </a:gradFill>
        </p:spPr>
        <p:txBody>
          <a:bodyPr wrap="square" lIns="72000" tIns="0" rIns="7200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확인 문자</a:t>
            </a:r>
            <a:r>
              <a:rPr kumimoji="0" lang="en-US" altLang="ko-KR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, </a:t>
            </a:r>
            <a:r>
              <a:rPr kumimoji="0" lang="ko-KR" altLang="en-US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전화 안내</a:t>
            </a:r>
            <a:r>
              <a:rPr kumimoji="0" lang="en-US" altLang="ko-KR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, </a:t>
            </a:r>
            <a:r>
              <a:rPr kumimoji="0" lang="ko-KR" altLang="en-US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멘토 소개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09EC1D-E468-4677-5D5A-DF22A11AED68}"/>
              </a:ext>
            </a:extLst>
          </p:cNvPr>
          <p:cNvSpPr txBox="1"/>
          <p:nvPr/>
        </p:nvSpPr>
        <p:spPr>
          <a:xfrm>
            <a:off x="6261931" y="3590379"/>
            <a:ext cx="2381099" cy="1276052"/>
          </a:xfrm>
          <a:prstGeom prst="roundRect">
            <a:avLst>
              <a:gd name="adj" fmla="val 9801"/>
            </a:avLst>
          </a:prstGeom>
          <a:gradFill>
            <a:gsLst>
              <a:gs pos="0">
                <a:srgbClr val="4D79CF">
                  <a:alpha val="20000"/>
                </a:srgbClr>
              </a:gs>
              <a:gs pos="100000">
                <a:srgbClr val="9A5CC8">
                  <a:alpha val="20000"/>
                </a:srgbClr>
              </a:gs>
            </a:gsLst>
            <a:lin ang="2700000" scaled="0"/>
          </a:gradFill>
        </p:spPr>
        <p:txBody>
          <a:bodyPr wrap="square" lIns="72000" tIns="0" rIns="72000" bIns="0" rtlCol="0" anchor="ctr">
            <a:noAutofit/>
          </a:bodyPr>
          <a:lstStyle>
            <a:defPPr>
              <a:defRPr lang="ko-KR"/>
            </a:defPPr>
            <a:lvl1pPr marR="0" lv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-8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defRPr>
            </a:lvl1pPr>
          </a:lstStyle>
          <a:p>
            <a:pPr latinLnBrk="0"/>
            <a:r>
              <a:rPr lang="en-US" altLang="ko-KR" sz="1800" dirty="0"/>
              <a:t>1:1 </a:t>
            </a:r>
            <a:r>
              <a:rPr lang="ko-KR" altLang="en-US" sz="1800" dirty="0"/>
              <a:t>방문</a:t>
            </a:r>
            <a:r>
              <a:rPr lang="en-US" altLang="ko-KR" sz="1800" dirty="0"/>
              <a:t>, </a:t>
            </a:r>
            <a:r>
              <a:rPr lang="ko-KR" altLang="en-US" sz="1800" dirty="0"/>
              <a:t>표준 교안</a:t>
            </a:r>
            <a:r>
              <a:rPr lang="en-US" altLang="ko-KR" sz="1800" dirty="0"/>
              <a:t>, </a:t>
            </a:r>
            <a:r>
              <a:rPr lang="ko-KR" altLang="en-US" sz="1800" dirty="0"/>
              <a:t>단계별 실습</a:t>
            </a:r>
            <a:r>
              <a:rPr lang="en-US" altLang="ko-KR" sz="1800" dirty="0"/>
              <a:t>, </a:t>
            </a:r>
            <a:r>
              <a:rPr lang="ko-KR" altLang="en-US" sz="1800" dirty="0"/>
              <a:t>진도카드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C7349F-4CBA-134F-89B2-12D2028AB92A}"/>
              </a:ext>
            </a:extLst>
          </p:cNvPr>
          <p:cNvSpPr txBox="1"/>
          <p:nvPr/>
        </p:nvSpPr>
        <p:spPr>
          <a:xfrm>
            <a:off x="8926474" y="3590379"/>
            <a:ext cx="2381099" cy="1276052"/>
          </a:xfrm>
          <a:prstGeom prst="roundRect">
            <a:avLst>
              <a:gd name="adj" fmla="val 9801"/>
            </a:avLst>
          </a:prstGeom>
          <a:gradFill>
            <a:gsLst>
              <a:gs pos="0">
                <a:srgbClr val="4D79CF">
                  <a:alpha val="20000"/>
                </a:srgbClr>
              </a:gs>
              <a:gs pos="100000">
                <a:srgbClr val="9A5CC8">
                  <a:alpha val="20000"/>
                </a:srgbClr>
              </a:gs>
            </a:gsLst>
            <a:lin ang="2700000" scaled="0"/>
          </a:gradFill>
        </p:spPr>
        <p:txBody>
          <a:bodyPr wrap="square" lIns="72000" tIns="0" rIns="72000" bIns="0" rtlCol="0" anchor="ctr">
            <a:noAutofit/>
          </a:bodyPr>
          <a:lstStyle>
            <a:defPPr>
              <a:defRPr lang="ko-KR"/>
            </a:defPPr>
            <a:lvl1pPr marR="0" lv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-8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defRPr>
            </a:lvl1pPr>
          </a:lstStyle>
          <a:p>
            <a:pPr latinLnBrk="0"/>
            <a:r>
              <a:rPr lang="ko-KR" altLang="en-US" sz="1800" dirty="0"/>
              <a:t>수료증</a:t>
            </a:r>
            <a:r>
              <a:rPr lang="en-US" altLang="ko-KR" sz="1800" dirty="0"/>
              <a:t>, </a:t>
            </a:r>
            <a:r>
              <a:rPr lang="ko-KR" altLang="en-US" sz="1800" dirty="0"/>
              <a:t>멘토 명함</a:t>
            </a:r>
            <a:r>
              <a:rPr lang="en-US" altLang="ko-KR" sz="1800" dirty="0"/>
              <a:t>, </a:t>
            </a:r>
            <a:r>
              <a:rPr lang="ko-KR" altLang="en-US" sz="1800" dirty="0"/>
              <a:t>만족도 조사</a:t>
            </a:r>
            <a:r>
              <a:rPr lang="en-US" altLang="ko-KR" sz="1800" dirty="0"/>
              <a:t>, </a:t>
            </a:r>
            <a:r>
              <a:rPr lang="ko-KR" altLang="en-US" sz="1800" dirty="0"/>
              <a:t>심화과정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6FCE51-9ED2-C1A3-7DB5-463950355006}"/>
              </a:ext>
            </a:extLst>
          </p:cNvPr>
          <p:cNvSpPr txBox="1"/>
          <p:nvPr/>
        </p:nvSpPr>
        <p:spPr>
          <a:xfrm>
            <a:off x="932845" y="4997749"/>
            <a:ext cx="2381099" cy="1276052"/>
          </a:xfrm>
          <a:prstGeom prst="roundRect">
            <a:avLst>
              <a:gd name="adj" fmla="val 9801"/>
            </a:avLst>
          </a:prstGeom>
          <a:gradFill>
            <a:gsLst>
              <a:gs pos="0">
                <a:schemeClr val="accent3">
                  <a:lumMod val="40000"/>
                  <a:lumOff val="60000"/>
                  <a:alpha val="29000"/>
                </a:schemeClr>
              </a:gs>
              <a:gs pos="100000">
                <a:srgbClr val="F3CA01">
                  <a:alpha val="40000"/>
                </a:srgbClr>
              </a:gs>
            </a:gsLst>
            <a:lin ang="2700000" scaled="0"/>
          </a:gradFill>
        </p:spPr>
        <p:txBody>
          <a:bodyPr wrap="square" lIns="72000" tIns="0" rIns="72000" bIns="0" rtlCol="0" anchor="ctr">
            <a:noAutofit/>
          </a:bodyPr>
          <a:lstStyle>
            <a:defPPr>
              <a:defRPr lang="ko-KR"/>
            </a:defPPr>
            <a:lvl1pPr marR="0" lv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-8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defRPr>
            </a:lvl1pPr>
          </a:lstStyle>
          <a:p>
            <a:pPr latinLnBrk="0"/>
            <a:r>
              <a:rPr lang="ko-KR" altLang="en-US" sz="1800" dirty="0"/>
              <a:t>지역대학 </a:t>
            </a:r>
            <a:r>
              <a:rPr lang="en-US" altLang="ko-KR" sz="1800" dirty="0"/>
              <a:t>MOU, </a:t>
            </a:r>
            <a:r>
              <a:rPr lang="ko-KR" altLang="en-US" sz="1800" dirty="0"/>
              <a:t>멘토 모집</a:t>
            </a:r>
            <a:r>
              <a:rPr lang="en-US" altLang="ko-KR" sz="1800" dirty="0"/>
              <a:t>·</a:t>
            </a:r>
            <a:r>
              <a:rPr lang="ko-KR" altLang="en-US" sz="1800" dirty="0"/>
              <a:t>선발</a:t>
            </a:r>
            <a:r>
              <a:rPr lang="en-US" altLang="ko-KR" sz="1800" dirty="0"/>
              <a:t>, DB </a:t>
            </a:r>
            <a:r>
              <a:rPr lang="ko-KR" altLang="en-US" sz="1800" dirty="0"/>
              <a:t>구축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5D1787-F2B9-8ADD-96F0-E855A6E8F748}"/>
              </a:ext>
            </a:extLst>
          </p:cNvPr>
          <p:cNvSpPr txBox="1"/>
          <p:nvPr/>
        </p:nvSpPr>
        <p:spPr>
          <a:xfrm>
            <a:off x="3597388" y="4997749"/>
            <a:ext cx="2381099" cy="1276052"/>
          </a:xfrm>
          <a:prstGeom prst="roundRect">
            <a:avLst>
              <a:gd name="adj" fmla="val 9801"/>
            </a:avLst>
          </a:prstGeom>
          <a:gradFill>
            <a:gsLst>
              <a:gs pos="0">
                <a:schemeClr val="accent3">
                  <a:lumMod val="40000"/>
                  <a:lumOff val="60000"/>
                  <a:alpha val="29000"/>
                </a:schemeClr>
              </a:gs>
              <a:gs pos="100000">
                <a:srgbClr val="F3CA01">
                  <a:alpha val="40000"/>
                </a:srgbClr>
              </a:gs>
            </a:gsLst>
            <a:lin ang="2700000" scaled="0"/>
          </a:gradFill>
        </p:spPr>
        <p:txBody>
          <a:bodyPr wrap="square" lIns="72000" tIns="0" rIns="7200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지역기반 매칭 알고리즘</a:t>
            </a:r>
            <a:r>
              <a:rPr kumimoji="0" lang="en-US" altLang="ko-KR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, </a:t>
            </a:r>
            <a:br>
              <a:rPr kumimoji="0" lang="en-US" altLang="ko-KR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</a:br>
            <a:r>
              <a:rPr kumimoji="0" lang="ko-KR" altLang="en-US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일정관리 시스템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B0B317-61B3-27B9-D51E-DAD90E24A643}"/>
              </a:ext>
            </a:extLst>
          </p:cNvPr>
          <p:cNvSpPr txBox="1"/>
          <p:nvPr/>
        </p:nvSpPr>
        <p:spPr>
          <a:xfrm>
            <a:off x="6261931" y="4997749"/>
            <a:ext cx="2381099" cy="1276052"/>
          </a:xfrm>
          <a:prstGeom prst="roundRect">
            <a:avLst>
              <a:gd name="adj" fmla="val 9801"/>
            </a:avLst>
          </a:prstGeom>
          <a:gradFill>
            <a:gsLst>
              <a:gs pos="0">
                <a:schemeClr val="accent3">
                  <a:lumMod val="40000"/>
                  <a:lumOff val="60000"/>
                  <a:alpha val="29000"/>
                </a:schemeClr>
              </a:gs>
              <a:gs pos="100000">
                <a:srgbClr val="F3CA01">
                  <a:alpha val="40000"/>
                </a:srgbClr>
              </a:gs>
            </a:gsLst>
            <a:lin ang="2700000" scaled="0"/>
          </a:gradFill>
        </p:spPr>
        <p:txBody>
          <a:bodyPr wrap="square" lIns="72000" tIns="0" rIns="72000" bIns="0" rtlCol="0" anchor="ctr">
            <a:noAutofit/>
          </a:bodyPr>
          <a:lstStyle>
            <a:defPPr>
              <a:defRPr lang="ko-KR"/>
            </a:defPPr>
            <a:lvl1pPr marR="0" lv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-8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defRPr>
            </a:lvl1pPr>
          </a:lstStyle>
          <a:p>
            <a:pPr latinLnBrk="0"/>
            <a:r>
              <a:rPr lang="ko-KR" altLang="en-US" sz="1800" dirty="0"/>
              <a:t>멘토 사전교육</a:t>
            </a:r>
            <a:r>
              <a:rPr lang="en-US" altLang="ko-KR" sz="1800" dirty="0"/>
              <a:t>, </a:t>
            </a:r>
            <a:r>
              <a:rPr lang="ko-KR" altLang="en-US" sz="1800" dirty="0"/>
              <a:t>모니터링</a:t>
            </a:r>
            <a:r>
              <a:rPr lang="en-US" altLang="ko-KR" sz="1800" dirty="0"/>
              <a:t>, </a:t>
            </a:r>
            <a:r>
              <a:rPr lang="ko-KR" altLang="en-US" sz="1800" dirty="0"/>
              <a:t>비상연락망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A40157-DFAD-6F5D-CC3A-FC5FD4A08EC6}"/>
              </a:ext>
            </a:extLst>
          </p:cNvPr>
          <p:cNvSpPr txBox="1"/>
          <p:nvPr/>
        </p:nvSpPr>
        <p:spPr>
          <a:xfrm>
            <a:off x="8926474" y="4997749"/>
            <a:ext cx="2381099" cy="1276052"/>
          </a:xfrm>
          <a:prstGeom prst="roundRect">
            <a:avLst>
              <a:gd name="adj" fmla="val 9801"/>
            </a:avLst>
          </a:prstGeom>
          <a:gradFill>
            <a:gsLst>
              <a:gs pos="0">
                <a:schemeClr val="accent3">
                  <a:lumMod val="40000"/>
                  <a:lumOff val="60000"/>
                  <a:alpha val="29000"/>
                </a:schemeClr>
              </a:gs>
              <a:gs pos="100000">
                <a:srgbClr val="F3CA01">
                  <a:alpha val="40000"/>
                </a:srgbClr>
              </a:gs>
            </a:gsLst>
            <a:lin ang="2700000" scaled="0"/>
          </a:gradFill>
        </p:spPr>
        <p:txBody>
          <a:bodyPr wrap="square" lIns="72000" tIns="0" rIns="72000" bIns="0" rtlCol="0" anchor="ctr">
            <a:noAutofit/>
          </a:bodyPr>
          <a:lstStyle>
            <a:defPPr>
              <a:defRPr lang="ko-KR"/>
            </a:defPPr>
            <a:lvl1pPr marR="0" lv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-8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defRPr>
            </a:lvl1pPr>
          </a:lstStyle>
          <a:p>
            <a:pPr latinLnBrk="0"/>
            <a:r>
              <a:rPr lang="ko-KR" altLang="en-US" sz="1800" dirty="0"/>
              <a:t>효과 추적</a:t>
            </a:r>
            <a:r>
              <a:rPr lang="en-US" altLang="ko-KR" sz="1800" dirty="0"/>
              <a:t>, </a:t>
            </a:r>
            <a:r>
              <a:rPr lang="ko-KR" altLang="en-US" sz="1800" dirty="0"/>
              <a:t>데이터 분석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우수멘토</a:t>
            </a:r>
            <a:r>
              <a:rPr lang="ko-KR" altLang="en-US" sz="1800" dirty="0"/>
              <a:t> 포상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A04C98-36C7-C6E5-4963-16895287D12D}"/>
              </a:ext>
            </a:extLst>
          </p:cNvPr>
          <p:cNvSpPr txBox="1"/>
          <p:nvPr/>
        </p:nvSpPr>
        <p:spPr>
          <a:xfrm>
            <a:off x="590700" y="3720573"/>
            <a:ext cx="2937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프론트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4831BA-4A0F-823D-0501-4D25F674B437}"/>
              </a:ext>
            </a:extLst>
          </p:cNvPr>
          <p:cNvSpPr txBox="1"/>
          <p:nvPr/>
        </p:nvSpPr>
        <p:spPr>
          <a:xfrm>
            <a:off x="590700" y="5435720"/>
            <a:ext cx="293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백</a:t>
            </a:r>
          </a:p>
        </p:txBody>
      </p:sp>
    </p:spTree>
    <p:extLst>
      <p:ext uri="{BB962C8B-B14F-4D97-AF65-F5344CB8AC3E}">
        <p14:creationId xmlns:p14="http://schemas.microsoft.com/office/powerpoint/2010/main" val="247634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39379-F941-9C17-595F-9423C58BD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6CEA80D2-5296-0FCD-FD41-47044EECAA6C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7BC2682D-1B5B-065A-A02C-9B823F14B0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837C6F33-D830-F98F-5C6E-7F421B7FE3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F7EC86-52AD-72D6-A811-307CB3FBC1B0}"/>
              </a:ext>
            </a:extLst>
          </p:cNvPr>
          <p:cNvSpPr txBox="1"/>
          <p:nvPr/>
        </p:nvSpPr>
        <p:spPr>
          <a:xfrm flipH="1">
            <a:off x="1104969" y="1369763"/>
            <a:ext cx="7630322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아이디어 매트릭스를 통해 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‘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노인 디지털 교육 프로그램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’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선정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E7C2002-EC32-C18F-3F12-96AAE52292A6}"/>
              </a:ext>
            </a:extLst>
          </p:cNvPr>
          <p:cNvGrpSpPr/>
          <p:nvPr/>
        </p:nvGrpSpPr>
        <p:grpSpPr>
          <a:xfrm>
            <a:off x="1009417" y="2314719"/>
            <a:ext cx="7691237" cy="824805"/>
            <a:chOff x="1009417" y="2314719"/>
            <a:chExt cx="7691237" cy="824805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052DFBA9-134F-DD91-5B8D-434BE2BFC605}"/>
                </a:ext>
              </a:extLst>
            </p:cNvPr>
            <p:cNvSpPr/>
            <p:nvPr/>
          </p:nvSpPr>
          <p:spPr>
            <a:xfrm>
              <a:off x="1280891" y="2530231"/>
              <a:ext cx="7419763" cy="60929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디지털 격차 해소라는 중요한 사회적 과제</a:t>
              </a:r>
              <a:endParaRPr lang="ko-KR" altLang="en-US" dirty="0"/>
            </a:p>
          </p:txBody>
        </p:sp>
        <p:pic>
          <p:nvPicPr>
            <p:cNvPr id="5" name="그림 4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E9FC0013-D048-BC75-0265-27ACCC8B2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7CC56525-0012-244C-45AD-DE3EA0514655}"/>
              </a:ext>
            </a:extLst>
          </p:cNvPr>
          <p:cNvGrpSpPr/>
          <p:nvPr/>
        </p:nvGrpSpPr>
        <p:grpSpPr>
          <a:xfrm>
            <a:off x="1009417" y="3429000"/>
            <a:ext cx="7691237" cy="824805"/>
            <a:chOff x="1009417" y="2314719"/>
            <a:chExt cx="7691237" cy="824805"/>
          </a:xfrm>
        </p:grpSpPr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8544A143-3DF7-F978-49EC-B08081241A0D}"/>
                </a:ext>
              </a:extLst>
            </p:cNvPr>
            <p:cNvSpPr/>
            <p:nvPr/>
          </p:nvSpPr>
          <p:spPr>
            <a:xfrm>
              <a:off x="1280891" y="2530231"/>
              <a:ext cx="7419763" cy="60929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높은 실현가능성 및 영향력</a:t>
              </a:r>
              <a:endParaRPr lang="ko-KR" altLang="en-US" dirty="0"/>
            </a:p>
          </p:txBody>
        </p:sp>
        <p:pic>
          <p:nvPicPr>
            <p:cNvPr id="8" name="그림 7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8E65334-62D4-8508-5415-626BF3661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63F6F97-A053-ADE6-A21D-EA6CED26AE23}"/>
              </a:ext>
            </a:extLst>
          </p:cNvPr>
          <p:cNvSpPr txBox="1"/>
          <p:nvPr/>
        </p:nvSpPr>
        <p:spPr>
          <a:xfrm>
            <a:off x="1892319" y="4527063"/>
            <a:ext cx="6055622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하지만 아이디어만 가지고 실제 정책을 실행할 수 있을까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?</a:t>
            </a:r>
            <a:endParaRPr lang="ko-KR" altLang="en-US" sz="2000" spc="-8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8B44E8-7C2B-1FCE-54C1-92B56AEBC46A}"/>
              </a:ext>
            </a:extLst>
          </p:cNvPr>
          <p:cNvSpPr txBox="1"/>
          <p:nvPr/>
        </p:nvSpPr>
        <p:spPr>
          <a:xfrm>
            <a:off x="1892319" y="5187823"/>
            <a:ext cx="6055622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주요 대상인 노인분들이 실제로 이 프로그램에 참여할까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?</a:t>
            </a:r>
            <a:endParaRPr lang="ko-KR" altLang="en-US" sz="2000" spc="-8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274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26AAD-2358-85F8-DBC1-BD74B7ADC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60FC24D-18D4-4ACE-F854-FA10D216F122}"/>
              </a:ext>
            </a:extLst>
          </p:cNvPr>
          <p:cNvSpPr txBox="1"/>
          <p:nvPr/>
        </p:nvSpPr>
        <p:spPr>
          <a:xfrm>
            <a:off x="778495" y="673792"/>
            <a:ext cx="19867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시나리오 작성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8DF2D6C-6455-EE6C-865A-D888E148B1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F6ABBD-C5AD-C5C6-8C50-4BD833AB6B88}"/>
              </a:ext>
            </a:extLst>
          </p:cNvPr>
          <p:cNvSpPr txBox="1"/>
          <p:nvPr/>
        </p:nvSpPr>
        <p:spPr>
          <a:xfrm>
            <a:off x="1134095" y="1593928"/>
            <a:ext cx="201657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터치포인트 매핑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B787215-AFE8-4330-C590-12CF230D351C}"/>
              </a:ext>
            </a:extLst>
          </p:cNvPr>
          <p:cNvGrpSpPr/>
          <p:nvPr/>
        </p:nvGrpSpPr>
        <p:grpSpPr>
          <a:xfrm>
            <a:off x="750660" y="2213566"/>
            <a:ext cx="8146471" cy="1534186"/>
            <a:chOff x="2892969" y="2263858"/>
            <a:chExt cx="9976437" cy="18788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48EA6F-FB80-4790-30FF-02F9F6A844CE}"/>
                </a:ext>
              </a:extLst>
            </p:cNvPr>
            <p:cNvSpPr txBox="1"/>
            <p:nvPr/>
          </p:nvSpPr>
          <p:spPr>
            <a:xfrm flipH="1">
              <a:off x="5745455" y="2551680"/>
              <a:ext cx="7123951" cy="1282627"/>
            </a:xfrm>
            <a:prstGeom prst="roundRect">
              <a:avLst>
                <a:gd name="adj" fmla="val 50000"/>
              </a:avLst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txBody>
            <a:bodyPr wrap="square" lIns="720000" tIns="0" rIns="216000" bIns="0" rtlCol="0" anchor="ctr">
              <a:spAutoFit/>
            </a:bodyPr>
            <a:lstStyle/>
            <a:p>
              <a:pPr latinLnBrk="0">
                <a:lnSpc>
                  <a:spcPct val="110000"/>
                </a:lnSpc>
              </a:pPr>
              <a:r>
                <a:rPr lang="ko-KR" altLang="en-US" sz="2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고객이 서비스와 만나는 모든 접점에서 무엇이 필요한지 </a:t>
              </a:r>
              <a:r>
                <a:rPr lang="ko-KR" altLang="en-US" sz="2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3CA01"/>
                  </a:solidFill>
                  <a:latin typeface="카페24 아네모네" pitchFamily="2" charset="-127"/>
                  <a:ea typeface="카페24 아네모네" pitchFamily="2" charset="-127"/>
                </a:rPr>
                <a:t>구체적으로 명시</a:t>
              </a: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E8FA1E73-FC0C-B4B7-DC00-423515E5E49B}"/>
                </a:ext>
              </a:extLst>
            </p:cNvPr>
            <p:cNvGrpSpPr/>
            <p:nvPr/>
          </p:nvGrpSpPr>
          <p:grpSpPr>
            <a:xfrm>
              <a:off x="2892969" y="2263858"/>
              <a:ext cx="3362936" cy="1878814"/>
              <a:chOff x="2854506" y="2320025"/>
              <a:chExt cx="3362936" cy="1878814"/>
            </a:xfrm>
          </p:grpSpPr>
          <p:sp>
            <p:nvSpPr>
              <p:cNvPr id="7" name="사각형: 잘린 대각선 방향 모서리 6">
                <a:extLst>
                  <a:ext uri="{FF2B5EF4-FFF2-40B4-BE49-F238E27FC236}">
                    <a16:creationId xmlns:a16="http://schemas.microsoft.com/office/drawing/2014/main" id="{728EA09C-9FBC-94FA-B5C2-18761372C3F7}"/>
                  </a:ext>
                </a:extLst>
              </p:cNvPr>
              <p:cNvSpPr/>
              <p:nvPr/>
            </p:nvSpPr>
            <p:spPr>
              <a:xfrm>
                <a:off x="2854506" y="2320025"/>
                <a:ext cx="3362936" cy="1878814"/>
              </a:xfrm>
              <a:prstGeom prst="snip2DiagRect">
                <a:avLst>
                  <a:gd name="adj1" fmla="val 19886"/>
                  <a:gd name="adj2" fmla="val 0"/>
                </a:avLst>
              </a:prstGeom>
              <a:gradFill>
                <a:gsLst>
                  <a:gs pos="0">
                    <a:srgbClr val="0B2EB7">
                      <a:alpha val="30000"/>
                    </a:srgbClr>
                  </a:gs>
                  <a:gs pos="100000">
                    <a:srgbClr val="9A5CC8">
                      <a:alpha val="30000"/>
                    </a:srgbClr>
                  </a:gs>
                </a:gsLst>
                <a:lin ang="2700000" scaled="0"/>
              </a:gradFill>
              <a:ln w="2540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625C443D-0B8C-8109-F114-EEDA72DCDE1C}"/>
                  </a:ext>
                </a:extLst>
              </p:cNvPr>
              <p:cNvSpPr/>
              <p:nvPr/>
            </p:nvSpPr>
            <p:spPr>
              <a:xfrm>
                <a:off x="2975134" y="2438012"/>
                <a:ext cx="3124321" cy="1642840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886786-12D2-3165-CCF8-C5DEB4CE8C6B}"/>
                  </a:ext>
                </a:extLst>
              </p:cNvPr>
              <p:cNvSpPr txBox="1"/>
              <p:nvPr/>
            </p:nvSpPr>
            <p:spPr>
              <a:xfrm>
                <a:off x="3530547" y="2601719"/>
                <a:ext cx="2171570" cy="1315427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900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srgbClr val="072087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터치포인트</a:t>
                </a:r>
                <a:br>
                  <a:rPr kumimoji="0" lang="en-US" altLang="ko-KR" sz="2900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srgbClr val="072087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</a:br>
                <a:r>
                  <a:rPr kumimoji="0" lang="ko-KR" altLang="en-US" sz="2900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srgbClr val="072087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매핑</a:t>
                </a:r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140F82E-7114-6275-612D-425B9CF7EA73}"/>
              </a:ext>
            </a:extLst>
          </p:cNvPr>
          <p:cNvGrpSpPr/>
          <p:nvPr/>
        </p:nvGrpSpPr>
        <p:grpSpPr>
          <a:xfrm>
            <a:off x="902229" y="3883304"/>
            <a:ext cx="7555970" cy="469359"/>
            <a:chOff x="3965516" y="2790917"/>
            <a:chExt cx="7555970" cy="46935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C7C13B-005B-189D-70D7-EE1B989AF082}"/>
                </a:ext>
              </a:extLst>
            </p:cNvPr>
            <p:cNvSpPr txBox="1"/>
            <p:nvPr/>
          </p:nvSpPr>
          <p:spPr>
            <a:xfrm>
              <a:off x="4282221" y="2790917"/>
              <a:ext cx="7239265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신청 접점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큰 글씨로 된 포스터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간단한 신청서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전화 응대 매뉴얼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1B92A984-39EB-A3D4-50F2-E39C7F6FEA0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3" name="원호 12">
                <a:extLst>
                  <a:ext uri="{FF2B5EF4-FFF2-40B4-BE49-F238E27FC236}">
                    <a16:creationId xmlns:a16="http://schemas.microsoft.com/office/drawing/2014/main" id="{F47642E7-B220-8445-1208-031ECFB285A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7181179A-53EB-0F0A-4124-1BF6E75A9B9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97E03DB-30D0-4893-5A4B-15C1CEC61D0E}"/>
              </a:ext>
            </a:extLst>
          </p:cNvPr>
          <p:cNvGrpSpPr/>
          <p:nvPr/>
        </p:nvGrpSpPr>
        <p:grpSpPr>
          <a:xfrm>
            <a:off x="902229" y="4458267"/>
            <a:ext cx="7555970" cy="469359"/>
            <a:chOff x="3965516" y="2790917"/>
            <a:chExt cx="7555970" cy="46935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F314E52-7E8A-598F-EE32-C2638D601B63}"/>
                </a:ext>
              </a:extLst>
            </p:cNvPr>
            <p:cNvSpPr txBox="1"/>
            <p:nvPr/>
          </p:nvSpPr>
          <p:spPr>
            <a:xfrm>
              <a:off x="4282221" y="2790917"/>
              <a:ext cx="7239265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매칭 접점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48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시간 내 회신 원칙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재매칭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멘토 프로필 공유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5BA3FCE2-CE78-437E-58E4-7EC6C52FEFC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9" name="원호 18">
                <a:extLst>
                  <a:ext uri="{FF2B5EF4-FFF2-40B4-BE49-F238E27FC236}">
                    <a16:creationId xmlns:a16="http://schemas.microsoft.com/office/drawing/2014/main" id="{2FA87BC0-08D3-06B8-1C12-CC15A89FB1DE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F6E0F5CB-E60C-15C8-D1A3-F5730C75680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0A7187AB-328A-FB68-F67E-DAFCCAB1F4C9}"/>
              </a:ext>
            </a:extLst>
          </p:cNvPr>
          <p:cNvGrpSpPr/>
          <p:nvPr/>
        </p:nvGrpSpPr>
        <p:grpSpPr>
          <a:xfrm>
            <a:off x="902229" y="5029392"/>
            <a:ext cx="7555970" cy="469359"/>
            <a:chOff x="3965516" y="2790917"/>
            <a:chExt cx="7555970" cy="46935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01BBF6-1145-8D54-0EFB-188CD71AE73F}"/>
                </a:ext>
              </a:extLst>
            </p:cNvPr>
            <p:cNvSpPr txBox="1"/>
            <p:nvPr/>
          </p:nvSpPr>
          <p:spPr>
            <a:xfrm>
              <a:off x="4282221" y="2790917"/>
              <a:ext cx="7239265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완료 접점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연락처 제공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후속 프로그램 안내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23E375BC-671C-FC31-5D9F-D0E9CD97AD1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4" name="원호 23">
                <a:extLst>
                  <a:ext uri="{FF2B5EF4-FFF2-40B4-BE49-F238E27FC236}">
                    <a16:creationId xmlns:a16="http://schemas.microsoft.com/office/drawing/2014/main" id="{F01D9B71-125F-7718-A32B-20B3D2C7591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1668C3DB-4262-1C7D-000D-F2D1CCBABA8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153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19A13-698E-6F96-FCD8-5D2964F30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6FBF4D3-E111-424F-6477-D5946D52779C}"/>
              </a:ext>
            </a:extLst>
          </p:cNvPr>
          <p:cNvSpPr txBox="1"/>
          <p:nvPr/>
        </p:nvSpPr>
        <p:spPr>
          <a:xfrm>
            <a:off x="778495" y="673792"/>
            <a:ext cx="19867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시나리오 작성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35D57C1-97E5-648C-10BA-FBBAB2554D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069666-1731-951E-168B-1022307949BB}"/>
              </a:ext>
            </a:extLst>
          </p:cNvPr>
          <p:cNvSpPr txBox="1"/>
          <p:nvPr/>
        </p:nvSpPr>
        <p:spPr>
          <a:xfrm>
            <a:off x="1134095" y="1593928"/>
            <a:ext cx="201657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터치포인트 매핑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40203F-5623-DEC7-E556-DFD7DA1AF284}"/>
              </a:ext>
            </a:extLst>
          </p:cNvPr>
          <p:cNvSpPr txBox="1"/>
          <p:nvPr/>
        </p:nvSpPr>
        <p:spPr>
          <a:xfrm flipH="1">
            <a:off x="2273418" y="5097185"/>
            <a:ext cx="7447654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체계적으로 작성된 서비스 시나리오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실제 서비스 개발과 운영의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구체적인 가이드라인 역할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823AD977-1CBA-0A0F-456C-33DAA49D6633}"/>
              </a:ext>
            </a:extLst>
          </p:cNvPr>
          <p:cNvGrpSpPr/>
          <p:nvPr/>
        </p:nvGrpSpPr>
        <p:grpSpPr>
          <a:xfrm>
            <a:off x="7928245" y="1808474"/>
            <a:ext cx="3922084" cy="463460"/>
            <a:chOff x="3965516" y="2790917"/>
            <a:chExt cx="3922084" cy="4634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09C586-BF52-9DA3-6A71-E3E884BA2FFD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단계별 필요 자원 파악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4831393E-2304-339F-2AB1-70725372742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8" name="원호 7">
                <a:extLst>
                  <a:ext uri="{FF2B5EF4-FFF2-40B4-BE49-F238E27FC236}">
                    <a16:creationId xmlns:a16="http://schemas.microsoft.com/office/drawing/2014/main" id="{FC44B6B6-AE62-06D9-971A-D1DB026E071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47C0D6C0-1CD6-8849-A7AC-52174A151D90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6C6D187-CD79-40B1-C3EA-AF21520EEB28}"/>
              </a:ext>
            </a:extLst>
          </p:cNvPr>
          <p:cNvGrpSpPr/>
          <p:nvPr/>
        </p:nvGrpSpPr>
        <p:grpSpPr>
          <a:xfrm>
            <a:off x="7928245" y="2318579"/>
            <a:ext cx="3922084" cy="463460"/>
            <a:chOff x="3965516" y="2790917"/>
            <a:chExt cx="3922084" cy="4634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9E4816-98C6-A0EE-6A6B-337DC8E4F708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문제점 발견 및 대책 마련</a:t>
              </a: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C7B926EF-7A1E-0FD8-4114-3DA8E8682B9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3" name="원호 12">
                <a:extLst>
                  <a:ext uri="{FF2B5EF4-FFF2-40B4-BE49-F238E27FC236}">
                    <a16:creationId xmlns:a16="http://schemas.microsoft.com/office/drawing/2014/main" id="{D76FC970-CEED-11A6-6484-F77901A807D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DE0F862E-CB61-6720-5F1D-144B1B74F44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EEABD5C1-D753-3ADB-6B3B-8853FF907093}"/>
              </a:ext>
            </a:extLst>
          </p:cNvPr>
          <p:cNvGrpSpPr/>
          <p:nvPr/>
        </p:nvGrpSpPr>
        <p:grpSpPr>
          <a:xfrm>
            <a:off x="7928245" y="2836908"/>
            <a:ext cx="3922084" cy="463460"/>
            <a:chOff x="3965516" y="2790917"/>
            <a:chExt cx="3922084" cy="4634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46DFDC-FD49-8BF7-59ED-56A43B447245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서비스 품질 유지 방안 수립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A096BCEE-B540-7509-88D1-98F87EECE1F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8" name="원호 17">
                <a:extLst>
                  <a:ext uri="{FF2B5EF4-FFF2-40B4-BE49-F238E27FC236}">
                    <a16:creationId xmlns:a16="http://schemas.microsoft.com/office/drawing/2014/main" id="{B0DEC8BB-CC9A-87CF-02B1-98BEC38E073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5FCFE9E9-88CE-B399-F1DC-8B3B6E83660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217E5D87-BC98-F873-CAD7-14568CD62345}"/>
              </a:ext>
            </a:extLst>
          </p:cNvPr>
          <p:cNvGrpSpPr/>
          <p:nvPr/>
        </p:nvGrpSpPr>
        <p:grpSpPr>
          <a:xfrm>
            <a:off x="7928245" y="3347013"/>
            <a:ext cx="3922084" cy="463460"/>
            <a:chOff x="3965516" y="2790917"/>
            <a:chExt cx="3922084" cy="46346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E9A9603-3433-EFEC-C677-326CEB63D7C1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이해관계자와 소통 시 효과적</a:t>
              </a: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891C99F1-3085-A236-42C4-CCFC3A847DF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3" name="원호 22">
                <a:extLst>
                  <a:ext uri="{FF2B5EF4-FFF2-40B4-BE49-F238E27FC236}">
                    <a16:creationId xmlns:a16="http://schemas.microsoft.com/office/drawing/2014/main" id="{29B5F45C-A9BC-A026-F122-9857EEAA616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E262BB5E-7FE1-9B0B-FFDB-77C2E29F555D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86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69899-12A1-20B9-6F24-6D0162B1E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EB39E3F-54A9-8FF4-5D3E-BD28490876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536B8AD-8AA0-597F-0673-4942803DD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75DD16-A050-9123-D331-E654E47C8E59}"/>
              </a:ext>
            </a:extLst>
          </p:cNvPr>
          <p:cNvSpPr txBox="1"/>
          <p:nvPr/>
        </p:nvSpPr>
        <p:spPr>
          <a:xfrm>
            <a:off x="3379393" y="2529890"/>
            <a:ext cx="543321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스토리보드 제작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D77D2CD-3D52-E764-643F-226EFCD7ECD1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786E329-F483-E2C6-ED3C-60ACB93D9A1E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913057FE-E6D4-B563-CFA2-039F10E4360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240636D-7B5E-6AA9-84D0-379E2E159D9E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854BD051-26EE-8294-31B6-74F64AEE8CA6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A732B7D2-357E-8104-642C-C178B0B636F6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C31DB98-D288-F543-C71A-5730A1F77396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DE04F5-415D-5FFE-BAAD-59526C3908B2}"/>
              </a:ext>
            </a:extLst>
          </p:cNvPr>
          <p:cNvSpPr txBox="1"/>
          <p:nvPr/>
        </p:nvSpPr>
        <p:spPr>
          <a:xfrm>
            <a:off x="6014939" y="1593371"/>
            <a:ext cx="4796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3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799A80D-2A7F-0B6F-C417-0758E1E26104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B0F2EEDE-6F4E-4118-E590-9559E126008B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F57470FA-B22A-5726-2C7A-C9DB5B72EACA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33A1AD81-800A-5CB1-572E-24AC52FFF86E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F55F5AC-32CF-5F29-24F9-326E0715D5AA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DE0E5333-0D49-6698-6715-76EF7F7FD6BB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100A5D58-B932-F4DE-9504-6E22BBE610C1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40D637F5-4B71-2FA7-740B-C24777EF0F7F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1156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DDD10-4406-B1E4-2660-32ECEE34F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B556B9A-47B1-8CAC-CC01-6E245954FA3C}"/>
              </a:ext>
            </a:extLst>
          </p:cNvPr>
          <p:cNvSpPr txBox="1"/>
          <p:nvPr/>
        </p:nvSpPr>
        <p:spPr>
          <a:xfrm>
            <a:off x="778495" y="673792"/>
            <a:ext cx="2232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스토리보드 제작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8DCA5-38CC-5802-7AEE-0F3C1E1F0EEF}"/>
              </a:ext>
            </a:extLst>
          </p:cNvPr>
          <p:cNvSpPr txBox="1"/>
          <p:nvPr/>
        </p:nvSpPr>
        <p:spPr>
          <a:xfrm>
            <a:off x="1134095" y="1593928"/>
            <a:ext cx="316464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도구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3 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스토리보드 제작법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C575907-74BA-E272-BCB0-E003C2EFCD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4955F0A2-5341-4382-E94B-C726870A99F3}"/>
              </a:ext>
            </a:extLst>
          </p:cNvPr>
          <p:cNvGrpSpPr/>
          <p:nvPr/>
        </p:nvGrpSpPr>
        <p:grpSpPr>
          <a:xfrm>
            <a:off x="750660" y="2213566"/>
            <a:ext cx="8146471" cy="1534186"/>
            <a:chOff x="2892969" y="2263858"/>
            <a:chExt cx="9976437" cy="187881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2DA8A7-240E-5B7C-0185-1D98CF998B76}"/>
                </a:ext>
              </a:extLst>
            </p:cNvPr>
            <p:cNvSpPr txBox="1"/>
            <p:nvPr/>
          </p:nvSpPr>
          <p:spPr>
            <a:xfrm flipH="1">
              <a:off x="5745455" y="2551680"/>
              <a:ext cx="7123951" cy="1282627"/>
            </a:xfrm>
            <a:prstGeom prst="roundRect">
              <a:avLst>
                <a:gd name="adj" fmla="val 50000"/>
              </a:avLst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txBody>
            <a:bodyPr wrap="square" lIns="720000" tIns="0" rIns="216000" bIns="0" rtlCol="0" anchor="ctr">
              <a:spAutoFit/>
            </a:bodyPr>
            <a:lstStyle/>
            <a:p>
              <a:pPr latinLnBrk="0">
                <a:lnSpc>
                  <a:spcPct val="110000"/>
                </a:lnSpc>
              </a:pPr>
              <a:r>
                <a:rPr lang="ko-KR" altLang="en-US" sz="2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아이디어를 마치 만화나 영화의 </a:t>
              </a:r>
              <a:br>
                <a:rPr lang="en-US" altLang="ko-KR" sz="2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한 장면처럼 </a:t>
              </a:r>
              <a:r>
                <a:rPr lang="ko-KR" altLang="en-US" sz="2200" spc="-8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시각화하는</a:t>
              </a:r>
              <a:r>
                <a:rPr lang="ko-KR" altLang="en-US" sz="2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 매우 강력한 도구</a:t>
              </a: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3C729370-89B8-AD6A-1005-F4F711041DFC}"/>
                </a:ext>
              </a:extLst>
            </p:cNvPr>
            <p:cNvGrpSpPr/>
            <p:nvPr/>
          </p:nvGrpSpPr>
          <p:grpSpPr>
            <a:xfrm>
              <a:off x="2892969" y="2263858"/>
              <a:ext cx="3362936" cy="1878814"/>
              <a:chOff x="2854506" y="2320025"/>
              <a:chExt cx="3362936" cy="1878814"/>
            </a:xfrm>
          </p:grpSpPr>
          <p:sp>
            <p:nvSpPr>
              <p:cNvPr id="6" name="사각형: 잘린 대각선 방향 모서리 5">
                <a:extLst>
                  <a:ext uri="{FF2B5EF4-FFF2-40B4-BE49-F238E27FC236}">
                    <a16:creationId xmlns:a16="http://schemas.microsoft.com/office/drawing/2014/main" id="{03B3035B-99FC-9741-E34B-3C0DCBCEB456}"/>
                  </a:ext>
                </a:extLst>
              </p:cNvPr>
              <p:cNvSpPr/>
              <p:nvPr/>
            </p:nvSpPr>
            <p:spPr>
              <a:xfrm>
                <a:off x="2854506" y="2320025"/>
                <a:ext cx="3362936" cy="1878814"/>
              </a:xfrm>
              <a:prstGeom prst="snip2DiagRect">
                <a:avLst>
                  <a:gd name="adj1" fmla="val 19886"/>
                  <a:gd name="adj2" fmla="val 0"/>
                </a:avLst>
              </a:prstGeom>
              <a:gradFill>
                <a:gsLst>
                  <a:gs pos="0">
                    <a:srgbClr val="0B2EB7">
                      <a:alpha val="30000"/>
                    </a:srgbClr>
                  </a:gs>
                  <a:gs pos="100000">
                    <a:srgbClr val="9A5CC8">
                      <a:alpha val="30000"/>
                    </a:srgbClr>
                  </a:gs>
                </a:gsLst>
                <a:lin ang="2700000" scaled="0"/>
              </a:gradFill>
              <a:ln w="2540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549513A9-B1F0-06E4-C50C-1C07E8D09E19}"/>
                  </a:ext>
                </a:extLst>
              </p:cNvPr>
              <p:cNvSpPr/>
              <p:nvPr/>
            </p:nvSpPr>
            <p:spPr>
              <a:xfrm>
                <a:off x="2975134" y="2438012"/>
                <a:ext cx="3124321" cy="1642840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4F6C3A-C1E6-F937-EF89-A5B8D7943B65}"/>
                  </a:ext>
                </a:extLst>
              </p:cNvPr>
              <p:cNvSpPr txBox="1"/>
              <p:nvPr/>
            </p:nvSpPr>
            <p:spPr>
              <a:xfrm>
                <a:off x="3552141" y="2902306"/>
                <a:ext cx="2128382" cy="714251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900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srgbClr val="072087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스토리보드</a:t>
                </a:r>
              </a:p>
            </p:txBody>
          </p:sp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30CEF55-C0D1-02A0-66D0-B61A7A04DC9F}"/>
              </a:ext>
            </a:extLst>
          </p:cNvPr>
          <p:cNvGrpSpPr/>
          <p:nvPr/>
        </p:nvGrpSpPr>
        <p:grpSpPr>
          <a:xfrm>
            <a:off x="3595238" y="3651407"/>
            <a:ext cx="5412731" cy="863570"/>
            <a:chOff x="3965516" y="2790917"/>
            <a:chExt cx="5412731" cy="86357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DECC6E-AD83-0E04-681A-09604A9BEF2C}"/>
                </a:ext>
              </a:extLst>
            </p:cNvPr>
            <p:cNvSpPr txBox="1"/>
            <p:nvPr/>
          </p:nvSpPr>
          <p:spPr>
            <a:xfrm>
              <a:off x="4282222" y="2790917"/>
              <a:ext cx="5096025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복잡한 정책 아이디어를 누구나 쉽게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이해할 수 있는 시각적 언어로 번역하는 과정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9260945-03E9-D3CF-AB4B-13CC9154193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4" name="원호 13">
                <a:extLst>
                  <a:ext uri="{FF2B5EF4-FFF2-40B4-BE49-F238E27FC236}">
                    <a16:creationId xmlns:a16="http://schemas.microsoft.com/office/drawing/2014/main" id="{9700DA10-12D0-44C1-71F6-AF1C146BC5C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553574E7-49E3-4674-DEF0-520AE673B19D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34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54200-31E7-00E1-D9B3-72CEB025B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EDEDBE6A-FB6B-8800-20EC-EECFB262D513}"/>
              </a:ext>
            </a:extLst>
          </p:cNvPr>
          <p:cNvSpPr txBox="1"/>
          <p:nvPr/>
        </p:nvSpPr>
        <p:spPr>
          <a:xfrm>
            <a:off x="778495" y="673792"/>
            <a:ext cx="2232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스토리보드 제작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7C5F95-E93D-3D83-8778-F962FBB18C2C}"/>
              </a:ext>
            </a:extLst>
          </p:cNvPr>
          <p:cNvSpPr txBox="1"/>
          <p:nvPr/>
        </p:nvSpPr>
        <p:spPr>
          <a:xfrm>
            <a:off x="1134095" y="1593928"/>
            <a:ext cx="316464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도구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3 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스토리보드 제작법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A0982D8-87C2-80B9-1011-BBC304D6A2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21C011D9-8F7B-4DF5-ADBF-91C6BC27B215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47DC48-35F0-5FFA-A73E-BF4B74569E79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정책디자인에서 중요한 이유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3C16D124-DC89-BD78-8E89-C39D4972307A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F492D502-A104-8CA5-D07D-AE2CCE456DA8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" name="그림 1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A5C92C66-DA87-0D89-295B-4E8CECAA11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73A2DE53-85DA-7836-601E-B5CC1FAF52FC}"/>
              </a:ext>
            </a:extLst>
          </p:cNvPr>
          <p:cNvGrpSpPr/>
          <p:nvPr/>
        </p:nvGrpSpPr>
        <p:grpSpPr>
          <a:xfrm>
            <a:off x="1429841" y="2991417"/>
            <a:ext cx="6912509" cy="571286"/>
            <a:chOff x="1013127" y="1841927"/>
            <a:chExt cx="6912509" cy="5712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19E3772-3ED2-E47A-01C5-B0BDD131C389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시각화된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 자료로 빠르게 핵심 전달 가능</a:t>
              </a: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F5B45264-F735-D13C-CDCB-DDEE34582C39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CDFFE44-7B03-9FA0-5DCE-2D4F9AA6E55E}"/>
              </a:ext>
            </a:extLst>
          </p:cNvPr>
          <p:cNvGrpSpPr/>
          <p:nvPr/>
        </p:nvGrpSpPr>
        <p:grpSpPr>
          <a:xfrm>
            <a:off x="1429841" y="3866131"/>
            <a:ext cx="6912509" cy="571286"/>
            <a:chOff x="1013127" y="1841927"/>
            <a:chExt cx="6912509" cy="5712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A70E17-821B-836D-CE0E-11FE0DF03903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추상적인 개념을 구체적인 상황으로 변환</a:t>
              </a: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4DCDF7DA-83EC-84AB-E988-3D499E24024B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7126F42-1A2B-D7FD-4859-265844D388F0}"/>
              </a:ext>
            </a:extLst>
          </p:cNvPr>
          <p:cNvGrpSpPr/>
          <p:nvPr/>
        </p:nvGrpSpPr>
        <p:grpSpPr>
          <a:xfrm>
            <a:off x="1429841" y="4740845"/>
            <a:ext cx="6912509" cy="571286"/>
            <a:chOff x="1013127" y="1841927"/>
            <a:chExt cx="6912509" cy="5712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E14EFB-A658-5D06-314F-8DDE498B91B9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실행 상의 문제점 파악 가능</a:t>
              </a:r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4F5B9AAE-9D91-E604-126D-4013B43A9B46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26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A6FBC-8931-F008-B660-850535BC8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E502D4C-D7C8-EFFF-5FAF-8B7E8EB38DCF}"/>
              </a:ext>
            </a:extLst>
          </p:cNvPr>
          <p:cNvSpPr txBox="1"/>
          <p:nvPr/>
        </p:nvSpPr>
        <p:spPr>
          <a:xfrm>
            <a:off x="778495" y="673792"/>
            <a:ext cx="2232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스토리보드 제작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D772DF-4D0A-DC26-9213-1B5418C346C0}"/>
              </a:ext>
            </a:extLst>
          </p:cNvPr>
          <p:cNvSpPr txBox="1"/>
          <p:nvPr/>
        </p:nvSpPr>
        <p:spPr>
          <a:xfrm>
            <a:off x="1134095" y="1593928"/>
            <a:ext cx="330430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Before-After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프레임워크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B72AE52-AD71-0014-AF4F-21A5856D10D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7256EE-AA84-33C3-4650-181A12DAE1DB}"/>
              </a:ext>
            </a:extLst>
          </p:cNvPr>
          <p:cNvSpPr txBox="1"/>
          <p:nvPr/>
        </p:nvSpPr>
        <p:spPr>
          <a:xfrm>
            <a:off x="1641993" y="3106942"/>
            <a:ext cx="744168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b="1" dirty="0">
                <a:solidFill>
                  <a:srgbClr val="644BC2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정책의 본질</a:t>
            </a:r>
            <a:r>
              <a:rPr lang="en-US" altLang="ko-KR" b="1" dirty="0">
                <a:solidFill>
                  <a:srgbClr val="644BC2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,</a:t>
            </a:r>
            <a:br>
              <a:rPr lang="en-US" altLang="ko-KR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현재의 문제 상황을 </a:t>
            </a:r>
            <a:br>
              <a:rPr lang="en-US" altLang="ko-KR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바람직한 미래로 변화시키는 것</a:t>
            </a:r>
            <a:endParaRPr lang="ko-KR" altLang="en-US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5" name="그림 4" descr="클립아트, 만화 영화, 그림, 일러스트레이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24BA04A-904E-CD18-68D6-4B359825DE2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0" b="21853"/>
          <a:stretch>
            <a:fillRect/>
          </a:stretch>
        </p:blipFill>
        <p:spPr>
          <a:xfrm>
            <a:off x="0" y="1593928"/>
            <a:ext cx="2770909" cy="40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3A943-5CE9-DA28-3329-EE8455A87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AAAF1BC-CEFC-7471-57C2-2D7BADCC3D0E}"/>
              </a:ext>
            </a:extLst>
          </p:cNvPr>
          <p:cNvSpPr txBox="1"/>
          <p:nvPr/>
        </p:nvSpPr>
        <p:spPr>
          <a:xfrm>
            <a:off x="778495" y="673792"/>
            <a:ext cx="2232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스토리보드 제작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05FB76-DB8B-0D05-D77E-23D3B0BF8332}"/>
              </a:ext>
            </a:extLst>
          </p:cNvPr>
          <p:cNvSpPr txBox="1"/>
          <p:nvPr/>
        </p:nvSpPr>
        <p:spPr>
          <a:xfrm>
            <a:off x="1134095" y="1593928"/>
            <a:ext cx="330430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Before-After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프레임워크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2AE920E-0006-93F4-301A-816648F295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F8EE83AD-BFF5-E4AB-7FF1-E891007361D0}"/>
              </a:ext>
            </a:extLst>
          </p:cNvPr>
          <p:cNvGrpSpPr/>
          <p:nvPr/>
        </p:nvGrpSpPr>
        <p:grpSpPr>
          <a:xfrm>
            <a:off x="1407233" y="2467897"/>
            <a:ext cx="2935833" cy="2070080"/>
            <a:chOff x="962149" y="2840485"/>
            <a:chExt cx="3083214" cy="2070080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16EDD477-2407-C301-6041-B76A1A42F82B}"/>
                </a:ext>
              </a:extLst>
            </p:cNvPr>
            <p:cNvSpPr/>
            <p:nvPr/>
          </p:nvSpPr>
          <p:spPr>
            <a:xfrm>
              <a:off x="962149" y="2840485"/>
              <a:ext cx="3083214" cy="207008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6EAC49-E322-9911-A348-9081BF95D7A9}"/>
                </a:ext>
              </a:extLst>
            </p:cNvPr>
            <p:cNvSpPr txBox="1"/>
            <p:nvPr/>
          </p:nvSpPr>
          <p:spPr>
            <a:xfrm>
              <a:off x="986425" y="3702472"/>
              <a:ext cx="3034663" cy="8249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문제 상황이 구체적으로 어떤 영향을 미치는지 전달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A48E76-5386-9CFC-4F8B-665AB1B31E09}"/>
                </a:ext>
              </a:extLst>
            </p:cNvPr>
            <p:cNvSpPr txBox="1"/>
            <p:nvPr/>
          </p:nvSpPr>
          <p:spPr>
            <a:xfrm>
              <a:off x="1279192" y="2930852"/>
              <a:ext cx="2449130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Before</a:t>
              </a:r>
              <a:endPara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43005DB-7F23-83E8-EE84-EF00EE440C17}"/>
              </a:ext>
            </a:extLst>
          </p:cNvPr>
          <p:cNvGrpSpPr/>
          <p:nvPr/>
        </p:nvGrpSpPr>
        <p:grpSpPr>
          <a:xfrm>
            <a:off x="4504058" y="2467897"/>
            <a:ext cx="2935833" cy="2070080"/>
            <a:chOff x="7983095" y="2840485"/>
            <a:chExt cx="3083214" cy="2070080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20C87026-D6C6-B400-CCA2-CB47D95B3064}"/>
                </a:ext>
              </a:extLst>
            </p:cNvPr>
            <p:cNvSpPr/>
            <p:nvPr/>
          </p:nvSpPr>
          <p:spPr>
            <a:xfrm>
              <a:off x="7983095" y="2840485"/>
              <a:ext cx="3083214" cy="207008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9A5CC8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DF0DC1-51F8-5ABA-A369-92DD4A26E833}"/>
                </a:ext>
              </a:extLst>
            </p:cNvPr>
            <p:cNvSpPr txBox="1"/>
            <p:nvPr/>
          </p:nvSpPr>
          <p:spPr>
            <a:xfrm>
              <a:off x="8099420" y="3702472"/>
              <a:ext cx="2850562" cy="8249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자연스럽고 현실적인 해결책 도입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6AB0CC-E1F7-2BD3-943A-3FD975E7ACE2}"/>
                </a:ext>
              </a:extLst>
            </p:cNvPr>
            <p:cNvSpPr txBox="1"/>
            <p:nvPr/>
          </p:nvSpPr>
          <p:spPr>
            <a:xfrm>
              <a:off x="7983097" y="2928271"/>
              <a:ext cx="3083212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  <a:t>Turning Point </a:t>
              </a:r>
              <a:endPara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9A5CC8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87CF757-9920-51C4-BD2C-26FA0C646971}"/>
              </a:ext>
            </a:extLst>
          </p:cNvPr>
          <p:cNvGrpSpPr/>
          <p:nvPr/>
        </p:nvGrpSpPr>
        <p:grpSpPr>
          <a:xfrm>
            <a:off x="7615758" y="2467897"/>
            <a:ext cx="2935833" cy="2070080"/>
            <a:chOff x="962149" y="2840485"/>
            <a:chExt cx="3083214" cy="2070080"/>
          </a:xfrm>
        </p:grpSpPr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13EEC04A-4870-5A03-9098-6B76E6510095}"/>
                </a:ext>
              </a:extLst>
            </p:cNvPr>
            <p:cNvSpPr/>
            <p:nvPr/>
          </p:nvSpPr>
          <p:spPr>
            <a:xfrm>
              <a:off x="962149" y="2840485"/>
              <a:ext cx="3083214" cy="207008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61D7D2-668A-6654-E68A-E4063B1B368B}"/>
                </a:ext>
              </a:extLst>
            </p:cNvPr>
            <p:cNvSpPr txBox="1"/>
            <p:nvPr/>
          </p:nvSpPr>
          <p:spPr>
            <a:xfrm>
              <a:off x="986425" y="3702472"/>
              <a:ext cx="3034663" cy="8249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현실적이면서 긍정적인 변화된 미래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CCBF23-406E-E26C-2754-F1C2AC6AF11E}"/>
                </a:ext>
              </a:extLst>
            </p:cNvPr>
            <p:cNvSpPr txBox="1"/>
            <p:nvPr/>
          </p:nvSpPr>
          <p:spPr>
            <a:xfrm>
              <a:off x="1279192" y="2930852"/>
              <a:ext cx="2449130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After</a:t>
              </a:r>
              <a:endPara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552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F27E2-68C1-D075-09DD-9DA92AC99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59AD744-F0BF-8F19-8E12-7958E284D27A}"/>
              </a:ext>
            </a:extLst>
          </p:cNvPr>
          <p:cNvSpPr txBox="1"/>
          <p:nvPr/>
        </p:nvSpPr>
        <p:spPr>
          <a:xfrm>
            <a:off x="778495" y="673792"/>
            <a:ext cx="2232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스토리보드 제작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884162-84A6-0079-9450-1DCC84680260}"/>
              </a:ext>
            </a:extLst>
          </p:cNvPr>
          <p:cNvSpPr txBox="1"/>
          <p:nvPr/>
        </p:nvSpPr>
        <p:spPr>
          <a:xfrm>
            <a:off x="1134095" y="1593928"/>
            <a:ext cx="30809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단계별 스토리보드 제작법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BD74CE1-D5E9-4E00-E51E-8F11DCC638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642D95DD-96EC-E67F-008C-ED5FA30B803E}"/>
              </a:ext>
            </a:extLst>
          </p:cNvPr>
          <p:cNvGrpSpPr/>
          <p:nvPr/>
        </p:nvGrpSpPr>
        <p:grpSpPr>
          <a:xfrm>
            <a:off x="4959049" y="2352132"/>
            <a:ext cx="6166151" cy="571286"/>
            <a:chOff x="1013127" y="1841927"/>
            <a:chExt cx="6166151" cy="5712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CAFBBFA-FF99-D3A9-CAA2-8B4DE2618B6E}"/>
                </a:ext>
              </a:extLst>
            </p:cNvPr>
            <p:cNvSpPr txBox="1"/>
            <p:nvPr/>
          </p:nvSpPr>
          <p:spPr>
            <a:xfrm>
              <a:off x="1013127" y="1841927"/>
              <a:ext cx="6166151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핵심 메시지 정하기</a:t>
              </a:r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59C29553-A643-9FF0-CF2B-9E39DD2E12A5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FD8FE4FA-15C7-531B-915B-DBF450D23171}"/>
              </a:ext>
            </a:extLst>
          </p:cNvPr>
          <p:cNvGrpSpPr/>
          <p:nvPr/>
        </p:nvGrpSpPr>
        <p:grpSpPr>
          <a:xfrm>
            <a:off x="5321829" y="3235346"/>
            <a:ext cx="6558445" cy="469359"/>
            <a:chOff x="3965516" y="2790917"/>
            <a:chExt cx="6558445" cy="4693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46934D-9B28-4B0B-36C3-179C534203AD}"/>
                </a:ext>
              </a:extLst>
            </p:cNvPr>
            <p:cNvSpPr txBox="1"/>
            <p:nvPr/>
          </p:nvSpPr>
          <p:spPr>
            <a:xfrm>
              <a:off x="4282223" y="2790917"/>
              <a:ext cx="6241738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한 문장으로 정리된 명료한 핵심 메시지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ED1577DD-47EB-F387-3C44-1F6755E42F3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6218CEBB-8E0F-F178-698B-95942961C80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88B3E506-E05A-0D55-9A1F-A05C1252679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3D13D8A2-55DF-E39D-A5E5-C78363441303}"/>
              </a:ext>
            </a:extLst>
          </p:cNvPr>
          <p:cNvGrpSpPr/>
          <p:nvPr/>
        </p:nvGrpSpPr>
        <p:grpSpPr>
          <a:xfrm>
            <a:off x="5790033" y="3823854"/>
            <a:ext cx="5335166" cy="1073727"/>
            <a:chOff x="3150048" y="3735964"/>
            <a:chExt cx="5335166" cy="1073727"/>
          </a:xfrm>
        </p:grpSpPr>
        <p:sp>
          <p:nvSpPr>
            <p:cNvPr id="18" name="사각형: 잘린 한쪽 모서리 17">
              <a:extLst>
                <a:ext uri="{FF2B5EF4-FFF2-40B4-BE49-F238E27FC236}">
                  <a16:creationId xmlns:a16="http://schemas.microsoft.com/office/drawing/2014/main" id="{7D56A42A-CCC6-0404-9946-B3528F247AB7}"/>
                </a:ext>
              </a:extLst>
            </p:cNvPr>
            <p:cNvSpPr/>
            <p:nvPr/>
          </p:nvSpPr>
          <p:spPr>
            <a:xfrm flipV="1">
              <a:off x="3150048" y="3905250"/>
              <a:ext cx="5335166" cy="904441"/>
            </a:xfrm>
            <a:prstGeom prst="snip1Rect">
              <a:avLst>
                <a:gd name="adj" fmla="val 23857"/>
              </a:avLst>
            </a:prstGeom>
            <a:solidFill>
              <a:srgbClr val="0B2EB7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256F3F-1C19-82F6-8CE7-705085A842A7}"/>
                </a:ext>
              </a:extLst>
            </p:cNvPr>
            <p:cNvSpPr txBox="1"/>
            <p:nvPr/>
          </p:nvSpPr>
          <p:spPr>
            <a:xfrm>
              <a:off x="3277927" y="4097331"/>
              <a:ext cx="5207287" cy="467692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R="0" lvl="0" defTabSz="914400" rtl="0" eaLnBrk="1" fontAlgn="auto" latinLnBrk="1" hangingPunct="1">
                <a:lnSpc>
                  <a:spcPct val="145000"/>
                </a:lnSpc>
                <a:spcBef>
                  <a:spcPts val="0"/>
                </a:spcBef>
                <a:buClr>
                  <a:srgbClr val="4741BE"/>
                </a:buClr>
                <a:buSzTx/>
                <a:tabLst/>
                <a:defRPr/>
              </a:pPr>
              <a:r>
                <a:rPr lang="ko-KR" altLang="en-US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디지털 교육을 통해 노인의 일상이 세상과 연결된다</a:t>
              </a:r>
              <a:r>
                <a:rPr lang="en-US" altLang="ko-KR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0FC535-F548-2D7E-D0B6-C023824C61BB}"/>
                </a:ext>
              </a:extLst>
            </p:cNvPr>
            <p:cNvSpPr txBox="1"/>
            <p:nvPr/>
          </p:nvSpPr>
          <p:spPr>
            <a:xfrm>
              <a:off x="3158581" y="3735964"/>
              <a:ext cx="744553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gradFill>
                <a:gsLst>
                  <a:gs pos="0">
                    <a:srgbClr val="0B2EB7"/>
                  </a:gs>
                  <a:gs pos="100000">
                    <a:srgbClr val="9A5CC8"/>
                  </a:gs>
                </a:gsLst>
                <a:lin ang="5400000" scaled="1"/>
              </a:gra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1850" spc="-70" dirty="0"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예시</a:t>
              </a:r>
              <a:endParaRPr lang="en-US" altLang="ko-KR" sz="1850" spc="-70" dirty="0">
                <a:solidFill>
                  <a:srgbClr val="072087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EF04FA77-E27A-9DC7-74CB-881B56946F5A}"/>
              </a:ext>
            </a:extLst>
          </p:cNvPr>
          <p:cNvGrpSpPr/>
          <p:nvPr/>
        </p:nvGrpSpPr>
        <p:grpSpPr>
          <a:xfrm>
            <a:off x="5321829" y="5082901"/>
            <a:ext cx="6558445" cy="469359"/>
            <a:chOff x="3965516" y="2790917"/>
            <a:chExt cx="6558445" cy="46935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89F1E8-652D-269C-15E8-531405586679}"/>
                </a:ext>
              </a:extLst>
            </p:cNvPr>
            <p:cNvSpPr txBox="1"/>
            <p:nvPr/>
          </p:nvSpPr>
          <p:spPr>
            <a:xfrm>
              <a:off x="4282223" y="2790917"/>
              <a:ext cx="6241738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너무 기능적이거나 기술적인 표현은 지양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57B7917E-C9F2-6F60-DD98-088D65A25DC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4" name="원호 23">
                <a:extLst>
                  <a:ext uri="{FF2B5EF4-FFF2-40B4-BE49-F238E27FC236}">
                    <a16:creationId xmlns:a16="http://schemas.microsoft.com/office/drawing/2014/main" id="{5FE10262-2397-53F9-F8AA-2F9665D704D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5711DA56-647D-0162-2601-74AF9E25F4C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500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86F75-6226-1118-509A-7E4D589F5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7E4B1E6-5AEB-93B8-B064-597D1DDAAC97}"/>
              </a:ext>
            </a:extLst>
          </p:cNvPr>
          <p:cNvSpPr txBox="1"/>
          <p:nvPr/>
        </p:nvSpPr>
        <p:spPr>
          <a:xfrm>
            <a:off x="778495" y="673792"/>
            <a:ext cx="2232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스토리보드 제작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DF2F8-C5CF-C9A1-D297-876D2F137DA5}"/>
              </a:ext>
            </a:extLst>
          </p:cNvPr>
          <p:cNvSpPr txBox="1"/>
          <p:nvPr/>
        </p:nvSpPr>
        <p:spPr>
          <a:xfrm>
            <a:off x="1134095" y="1593928"/>
            <a:ext cx="30809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단계별 스토리보드 제작법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E2D84B4-1C68-39A8-FBCC-6D1B8185E0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9284F46E-5FD7-1F99-5799-51DC52419104}"/>
              </a:ext>
            </a:extLst>
          </p:cNvPr>
          <p:cNvGrpSpPr/>
          <p:nvPr/>
        </p:nvGrpSpPr>
        <p:grpSpPr>
          <a:xfrm>
            <a:off x="4959049" y="2352132"/>
            <a:ext cx="6166151" cy="571286"/>
            <a:chOff x="1013127" y="1841927"/>
            <a:chExt cx="6166151" cy="5712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905FB06-7076-49FB-406B-38A81369E418}"/>
                </a:ext>
              </a:extLst>
            </p:cNvPr>
            <p:cNvSpPr txBox="1"/>
            <p:nvPr/>
          </p:nvSpPr>
          <p:spPr>
            <a:xfrm>
              <a:off x="1013127" y="1841927"/>
              <a:ext cx="6166151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장면 구성하기</a:t>
              </a:r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2438678A-0A5A-7709-D467-CA6D566D3169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42A14DDC-3760-EEEF-6756-502CB937227D}"/>
              </a:ext>
            </a:extLst>
          </p:cNvPr>
          <p:cNvGrpSpPr/>
          <p:nvPr/>
        </p:nvGrpSpPr>
        <p:grpSpPr>
          <a:xfrm>
            <a:off x="5321829" y="3235346"/>
            <a:ext cx="6558445" cy="469359"/>
            <a:chOff x="3965516" y="2790917"/>
            <a:chExt cx="6558445" cy="4693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9F5AA2-4E66-F591-4FD8-7E7511A317C5}"/>
                </a:ext>
              </a:extLst>
            </p:cNvPr>
            <p:cNvSpPr txBox="1"/>
            <p:nvPr/>
          </p:nvSpPr>
          <p:spPr>
            <a:xfrm>
              <a:off x="4282223" y="2790917"/>
              <a:ext cx="6241738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6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개 프레임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으로 전체 이야기 구성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2EC319B4-A23C-1406-25A4-39F77F477CB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62D7E9D1-D1F7-F664-E5D5-5EFE7CA9682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95C0F01F-2868-CD59-7B40-E0D98DB1E2E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7BBD483-686D-BF71-7D28-7C00F5848D48}"/>
              </a:ext>
            </a:extLst>
          </p:cNvPr>
          <p:cNvGrpSpPr/>
          <p:nvPr/>
        </p:nvGrpSpPr>
        <p:grpSpPr>
          <a:xfrm>
            <a:off x="5321829" y="3746422"/>
            <a:ext cx="6558445" cy="863570"/>
            <a:chOff x="3965516" y="2790917"/>
            <a:chExt cx="6558445" cy="86357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174401-6DA9-ED7D-AC9F-AC1345B6E457}"/>
                </a:ext>
              </a:extLst>
            </p:cNvPr>
            <p:cNvSpPr txBox="1"/>
            <p:nvPr/>
          </p:nvSpPr>
          <p:spPr>
            <a:xfrm>
              <a:off x="4282223" y="2790917"/>
              <a:ext cx="6241738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각 프레임은 독립적으로도 의미가 있어야 하지만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전체적으로는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하나의 일관된 이야기</a:t>
              </a: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4AF69D8C-F8B6-53B7-FF76-14DEEF56DB01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9" name="원호 18">
                <a:extLst>
                  <a:ext uri="{FF2B5EF4-FFF2-40B4-BE49-F238E27FC236}">
                    <a16:creationId xmlns:a16="http://schemas.microsoft.com/office/drawing/2014/main" id="{E0C64150-F27B-CFB3-1285-494FA511FF9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23F9B2C5-0D6A-2C2C-C768-3BC1D45B36D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952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4B17A-282A-C6E9-E456-7A9C14A67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19BD392-4A52-2881-C577-0352BEBA440A}"/>
              </a:ext>
            </a:extLst>
          </p:cNvPr>
          <p:cNvSpPr txBox="1"/>
          <p:nvPr/>
        </p:nvSpPr>
        <p:spPr>
          <a:xfrm>
            <a:off x="778495" y="673792"/>
            <a:ext cx="2232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스토리보드 제작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916AD7-3CB4-6713-5D1D-ABEBE27C5EFA}"/>
              </a:ext>
            </a:extLst>
          </p:cNvPr>
          <p:cNvSpPr txBox="1"/>
          <p:nvPr/>
        </p:nvSpPr>
        <p:spPr>
          <a:xfrm>
            <a:off x="1134095" y="1593928"/>
            <a:ext cx="30809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단계별 스토리보드 제작법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1BBB857-E97E-C677-B2DC-1A8C32FDB4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62" name="그룹 61">
            <a:extLst>
              <a:ext uri="{FF2B5EF4-FFF2-40B4-BE49-F238E27FC236}">
                <a16:creationId xmlns:a16="http://schemas.microsoft.com/office/drawing/2014/main" id="{1CD4B95D-DC39-4308-68D8-D5BE4BF4515E}"/>
              </a:ext>
            </a:extLst>
          </p:cNvPr>
          <p:cNvGrpSpPr/>
          <p:nvPr/>
        </p:nvGrpSpPr>
        <p:grpSpPr>
          <a:xfrm>
            <a:off x="539496" y="2882050"/>
            <a:ext cx="1859067" cy="1613750"/>
            <a:chOff x="539496" y="2882050"/>
            <a:chExt cx="1859067" cy="1613750"/>
          </a:xfrm>
        </p:grpSpPr>
        <p:sp>
          <p:nvSpPr>
            <p:cNvPr id="2" name="Shape 4">
              <a:extLst>
                <a:ext uri="{FF2B5EF4-FFF2-40B4-BE49-F238E27FC236}">
                  <a16:creationId xmlns:a16="http://schemas.microsoft.com/office/drawing/2014/main" id="{3075C950-C070-FAF4-EF89-E6746C53ABEF}"/>
                </a:ext>
              </a:extLst>
            </p:cNvPr>
            <p:cNvSpPr/>
            <p:nvPr/>
          </p:nvSpPr>
          <p:spPr>
            <a:xfrm>
              <a:off x="539496" y="2882050"/>
              <a:ext cx="1859067" cy="1613750"/>
            </a:xfrm>
            <a:prstGeom prst="roundRect">
              <a:avLst>
                <a:gd name="adj" fmla="val 4545"/>
              </a:avLst>
            </a:prstGeom>
            <a:solidFill>
              <a:schemeClr val="bg1"/>
            </a:solidFill>
            <a:ln w="6350">
              <a:solidFill>
                <a:srgbClr val="0B2EB7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pic>
          <p:nvPicPr>
            <p:cNvPr id="49" name="그림 48" descr="이모티콘, 스마일리, 클립아트, 미소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9D704A3A-1A17-756A-CB20-C6921CD3A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4" t="4546" r="34444" b="65252"/>
            <a:stretch>
              <a:fillRect/>
            </a:stretch>
          </p:blipFill>
          <p:spPr>
            <a:xfrm>
              <a:off x="1236964" y="2964871"/>
              <a:ext cx="464129" cy="464129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A4B321C-63DD-1746-4B82-185AF01275FF}"/>
                </a:ext>
              </a:extLst>
            </p:cNvPr>
            <p:cNvSpPr txBox="1"/>
            <p:nvPr/>
          </p:nvSpPr>
          <p:spPr>
            <a:xfrm>
              <a:off x="552452" y="3491526"/>
              <a:ext cx="1833152" cy="42633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solidFill>
                    <a:prstClr val="black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문제 상황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D9B3BCD-9D2B-CB5D-969A-730A58FC7ACA}"/>
                </a:ext>
              </a:extLst>
            </p:cNvPr>
            <p:cNvSpPr txBox="1"/>
            <p:nvPr/>
          </p:nvSpPr>
          <p:spPr>
            <a:xfrm>
              <a:off x="552452" y="3917861"/>
              <a:ext cx="1833152" cy="38920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디지털 소외감</a:t>
              </a:r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D38BEB2A-D7AC-4154-749A-8DD68F60CE91}"/>
              </a:ext>
            </a:extLst>
          </p:cNvPr>
          <p:cNvGrpSpPr/>
          <p:nvPr/>
        </p:nvGrpSpPr>
        <p:grpSpPr>
          <a:xfrm>
            <a:off x="2391700" y="2882050"/>
            <a:ext cx="1859067" cy="1613750"/>
            <a:chOff x="2391700" y="2882050"/>
            <a:chExt cx="1859067" cy="1613750"/>
          </a:xfrm>
        </p:grpSpPr>
        <p:sp>
          <p:nvSpPr>
            <p:cNvPr id="10" name="Shape 9">
              <a:extLst>
                <a:ext uri="{FF2B5EF4-FFF2-40B4-BE49-F238E27FC236}">
                  <a16:creationId xmlns:a16="http://schemas.microsoft.com/office/drawing/2014/main" id="{A06B636A-8F91-CD1E-5E4E-F0581A033A82}"/>
                </a:ext>
              </a:extLst>
            </p:cNvPr>
            <p:cNvSpPr/>
            <p:nvPr/>
          </p:nvSpPr>
          <p:spPr>
            <a:xfrm>
              <a:off x="2391700" y="2882050"/>
              <a:ext cx="1859067" cy="1613750"/>
            </a:xfrm>
            <a:prstGeom prst="roundRect">
              <a:avLst>
                <a:gd name="adj" fmla="val 4545"/>
              </a:avLst>
            </a:prstGeom>
            <a:solidFill>
              <a:schemeClr val="bg1"/>
            </a:solidFill>
            <a:ln w="6350">
              <a:solidFill>
                <a:srgbClr val="0B2EB7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pic>
          <p:nvPicPr>
            <p:cNvPr id="45" name="그림 44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DDDA906-C2E1-0B59-ADF6-09B8D02C2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28609" y="2971368"/>
              <a:ext cx="614408" cy="52015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16072F9-F29E-D844-C95B-2BCDDABBBC39}"/>
                </a:ext>
              </a:extLst>
            </p:cNvPr>
            <p:cNvSpPr txBox="1"/>
            <p:nvPr/>
          </p:nvSpPr>
          <p:spPr>
            <a:xfrm>
              <a:off x="2395130" y="3491526"/>
              <a:ext cx="1833152" cy="42633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solidFill>
                    <a:prstClr val="black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문제 심화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0432FB1-C00D-840A-B6A0-DB2F954B87F8}"/>
                </a:ext>
              </a:extLst>
            </p:cNvPr>
            <p:cNvSpPr txBox="1"/>
            <p:nvPr/>
          </p:nvSpPr>
          <p:spPr>
            <a:xfrm>
              <a:off x="2395130" y="3917861"/>
              <a:ext cx="1833152" cy="38920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일상적 불편함</a:t>
              </a: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CD4C74C4-0D5D-8EAF-1732-34D3DC94EC2C}"/>
              </a:ext>
            </a:extLst>
          </p:cNvPr>
          <p:cNvGrpSpPr/>
          <p:nvPr/>
        </p:nvGrpSpPr>
        <p:grpSpPr>
          <a:xfrm>
            <a:off x="4243903" y="2882050"/>
            <a:ext cx="1859067" cy="1613750"/>
            <a:chOff x="4243903" y="2882050"/>
            <a:chExt cx="1859067" cy="1613750"/>
          </a:xfrm>
        </p:grpSpPr>
        <p:sp>
          <p:nvSpPr>
            <p:cNvPr id="16" name="Shape 14">
              <a:extLst>
                <a:ext uri="{FF2B5EF4-FFF2-40B4-BE49-F238E27FC236}">
                  <a16:creationId xmlns:a16="http://schemas.microsoft.com/office/drawing/2014/main" id="{656E8319-3C0A-B4EE-7E67-F608703F7ABB}"/>
                </a:ext>
              </a:extLst>
            </p:cNvPr>
            <p:cNvSpPr/>
            <p:nvPr/>
          </p:nvSpPr>
          <p:spPr>
            <a:xfrm>
              <a:off x="4243903" y="2882050"/>
              <a:ext cx="1859067" cy="1613750"/>
            </a:xfrm>
            <a:prstGeom prst="roundRect">
              <a:avLst>
                <a:gd name="adj" fmla="val 4545"/>
              </a:avLst>
            </a:prstGeom>
            <a:solidFill>
              <a:schemeClr val="bg1"/>
            </a:solidFill>
            <a:ln w="6350">
              <a:solidFill>
                <a:srgbClr val="0B2EB7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pic>
          <p:nvPicPr>
            <p:cNvPr id="42" name="그림 41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AEC6917-E5B8-C25D-00C2-B25F27643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344" r="-3436"/>
            <a:stretch>
              <a:fillRect/>
            </a:stretch>
          </p:blipFill>
          <p:spPr>
            <a:xfrm>
              <a:off x="4871213" y="2971368"/>
              <a:ext cx="614408" cy="520158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2216FC8-3B9E-9C97-3791-DBCE21F52674}"/>
                </a:ext>
              </a:extLst>
            </p:cNvPr>
            <p:cNvSpPr txBox="1"/>
            <p:nvPr/>
          </p:nvSpPr>
          <p:spPr>
            <a:xfrm>
              <a:off x="4244672" y="3491526"/>
              <a:ext cx="1833152" cy="42633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solidFill>
                    <a:prstClr val="black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해결책 등장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BA608B2-1A74-AE95-5DDD-36BB7177D110}"/>
                </a:ext>
              </a:extLst>
            </p:cNvPr>
            <p:cNvSpPr txBox="1"/>
            <p:nvPr/>
          </p:nvSpPr>
          <p:spPr>
            <a:xfrm>
              <a:off x="4244672" y="3917861"/>
              <a:ext cx="1833152" cy="38920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멘토 만남</a:t>
              </a:r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1C8BB8C3-5F1B-1B11-A488-0DCA4E91C0C6}"/>
              </a:ext>
            </a:extLst>
          </p:cNvPr>
          <p:cNvGrpSpPr/>
          <p:nvPr/>
        </p:nvGrpSpPr>
        <p:grpSpPr>
          <a:xfrm>
            <a:off x="6087350" y="2882050"/>
            <a:ext cx="1867824" cy="1613750"/>
            <a:chOff x="6087350" y="2882050"/>
            <a:chExt cx="1867824" cy="1613750"/>
          </a:xfrm>
        </p:grpSpPr>
        <p:sp>
          <p:nvSpPr>
            <p:cNvPr id="22" name="Shape 19">
              <a:extLst>
                <a:ext uri="{FF2B5EF4-FFF2-40B4-BE49-F238E27FC236}">
                  <a16:creationId xmlns:a16="http://schemas.microsoft.com/office/drawing/2014/main" id="{48D05858-8B5E-9A08-594F-0E7D4ECD8642}"/>
                </a:ext>
              </a:extLst>
            </p:cNvPr>
            <p:cNvSpPr/>
            <p:nvPr/>
          </p:nvSpPr>
          <p:spPr>
            <a:xfrm>
              <a:off x="6096107" y="2882050"/>
              <a:ext cx="1859067" cy="1613750"/>
            </a:xfrm>
            <a:prstGeom prst="roundRect">
              <a:avLst>
                <a:gd name="adj" fmla="val 4545"/>
              </a:avLst>
            </a:prstGeom>
            <a:solidFill>
              <a:schemeClr val="bg1"/>
            </a:solidFill>
            <a:ln w="6350">
              <a:solidFill>
                <a:srgbClr val="0B2EB7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pic>
          <p:nvPicPr>
            <p:cNvPr id="41" name="그림 40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33DFB4B-C5C4-D078-30B2-6E608841F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5004" y="2971368"/>
              <a:ext cx="614408" cy="52015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DD2D38C-328D-14BA-7A84-483EC9711514}"/>
                </a:ext>
              </a:extLst>
            </p:cNvPr>
            <p:cNvSpPr txBox="1"/>
            <p:nvPr/>
          </p:nvSpPr>
          <p:spPr>
            <a:xfrm>
              <a:off x="6087350" y="3491526"/>
              <a:ext cx="1833152" cy="42633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solidFill>
                    <a:prstClr val="black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변화 과정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A090B96-C52E-92D0-E654-3E70C6017FFE}"/>
                </a:ext>
              </a:extLst>
            </p:cNvPr>
            <p:cNvSpPr txBox="1"/>
            <p:nvPr/>
          </p:nvSpPr>
          <p:spPr>
            <a:xfrm>
              <a:off x="6087350" y="3917861"/>
              <a:ext cx="1833152" cy="38920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학습 경험</a:t>
              </a:r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057892FD-44E5-4E07-B681-D82A7A6BBD49}"/>
              </a:ext>
            </a:extLst>
          </p:cNvPr>
          <p:cNvGrpSpPr/>
          <p:nvPr/>
        </p:nvGrpSpPr>
        <p:grpSpPr>
          <a:xfrm>
            <a:off x="7947329" y="2882050"/>
            <a:ext cx="1859067" cy="1613750"/>
            <a:chOff x="7947329" y="2882050"/>
            <a:chExt cx="1859067" cy="1613750"/>
          </a:xfrm>
        </p:grpSpPr>
        <p:sp>
          <p:nvSpPr>
            <p:cNvPr id="28" name="Shape 24">
              <a:extLst>
                <a:ext uri="{FF2B5EF4-FFF2-40B4-BE49-F238E27FC236}">
                  <a16:creationId xmlns:a16="http://schemas.microsoft.com/office/drawing/2014/main" id="{DD05E8A3-6B57-888E-8891-E4B194C0F361}"/>
                </a:ext>
              </a:extLst>
            </p:cNvPr>
            <p:cNvSpPr/>
            <p:nvPr/>
          </p:nvSpPr>
          <p:spPr>
            <a:xfrm>
              <a:off x="7947329" y="2882050"/>
              <a:ext cx="1859067" cy="1613750"/>
            </a:xfrm>
            <a:prstGeom prst="roundRect">
              <a:avLst>
                <a:gd name="adj" fmla="val 4545"/>
              </a:avLst>
            </a:prstGeom>
            <a:solidFill>
              <a:schemeClr val="bg1"/>
            </a:solidFill>
            <a:ln w="6350">
              <a:solidFill>
                <a:srgbClr val="0B2EB7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pic>
          <p:nvPicPr>
            <p:cNvPr id="46" name="그림 45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0E7E63A-C37F-84FC-0A47-AD35E1C66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73091" y="2971368"/>
              <a:ext cx="614408" cy="520158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910F551-CC4D-B05D-36E5-69D1A8B9BF67}"/>
                </a:ext>
              </a:extLst>
            </p:cNvPr>
            <p:cNvSpPr txBox="1"/>
            <p:nvPr/>
          </p:nvSpPr>
          <p:spPr>
            <a:xfrm>
              <a:off x="7973244" y="3491526"/>
              <a:ext cx="1833152" cy="42633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solidFill>
                    <a:prstClr val="black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성공 순간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8FE5345-BD70-A9A2-47F2-B909D5C108D9}"/>
                </a:ext>
              </a:extLst>
            </p:cNvPr>
            <p:cNvSpPr txBox="1"/>
            <p:nvPr/>
          </p:nvSpPr>
          <p:spPr>
            <a:xfrm>
              <a:off x="7973244" y="3917861"/>
              <a:ext cx="1833152" cy="38920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영상통화 성공</a:t>
              </a: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E5DD6FF4-45EA-EEB9-2C34-F2A6F28D0322}"/>
              </a:ext>
            </a:extLst>
          </p:cNvPr>
          <p:cNvGrpSpPr/>
          <p:nvPr/>
        </p:nvGrpSpPr>
        <p:grpSpPr>
          <a:xfrm>
            <a:off x="9799533" y="2882050"/>
            <a:ext cx="1859067" cy="1613750"/>
            <a:chOff x="9799533" y="2882050"/>
            <a:chExt cx="1859067" cy="1613750"/>
          </a:xfrm>
        </p:grpSpPr>
        <p:sp>
          <p:nvSpPr>
            <p:cNvPr id="34" name="Shape 29">
              <a:extLst>
                <a:ext uri="{FF2B5EF4-FFF2-40B4-BE49-F238E27FC236}">
                  <a16:creationId xmlns:a16="http://schemas.microsoft.com/office/drawing/2014/main" id="{5BBF936A-B50A-7052-B5FA-8A2CDCFD3DA5}"/>
                </a:ext>
              </a:extLst>
            </p:cNvPr>
            <p:cNvSpPr/>
            <p:nvPr/>
          </p:nvSpPr>
          <p:spPr>
            <a:xfrm>
              <a:off x="9799533" y="2882050"/>
              <a:ext cx="1859067" cy="1613750"/>
            </a:xfrm>
            <a:prstGeom prst="roundRect">
              <a:avLst>
                <a:gd name="adj" fmla="val 4545"/>
              </a:avLst>
            </a:prstGeom>
            <a:solidFill>
              <a:schemeClr val="bg1"/>
            </a:solidFill>
            <a:ln w="6350">
              <a:solidFill>
                <a:srgbClr val="0B2EB7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pic>
          <p:nvPicPr>
            <p:cNvPr id="47" name="그림 46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1C6F167-4D25-6F84-B270-1FB490755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525289" y="2882050"/>
              <a:ext cx="407554" cy="663139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2FCDB53-E10A-690D-39A2-7C3CA10FB8BA}"/>
                </a:ext>
              </a:extLst>
            </p:cNvPr>
            <p:cNvSpPr txBox="1"/>
            <p:nvPr/>
          </p:nvSpPr>
          <p:spPr>
            <a:xfrm>
              <a:off x="9815922" y="3491526"/>
              <a:ext cx="1833152" cy="42633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solidFill>
                    <a:prstClr val="black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새로운 일상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B36FE3-C233-C843-3A80-EC5C8CD0C011}"/>
                </a:ext>
              </a:extLst>
            </p:cNvPr>
            <p:cNvSpPr txBox="1"/>
            <p:nvPr/>
          </p:nvSpPr>
          <p:spPr>
            <a:xfrm>
              <a:off x="9815922" y="3917861"/>
              <a:ext cx="1833152" cy="38920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디지털 연결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842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EBC28-8EE0-3AA9-DB98-13895A9DC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B483C193-D143-CD3D-458D-88A6C090AC12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8A3003E0-2228-A915-C9B3-B596F2C673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4845B23-15A5-A777-1ED0-4EC90A3EFB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0C176BD6-C5F0-5AAA-1B52-00AB6F639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0" b="9630"/>
          <a:stretch/>
        </p:blipFill>
        <p:spPr>
          <a:xfrm>
            <a:off x="-10137" y="0"/>
            <a:ext cx="12212274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7710F9C-23B6-6716-4A73-D97C2D2A930F}"/>
              </a:ext>
            </a:extLst>
          </p:cNvPr>
          <p:cNvSpPr/>
          <p:nvPr/>
        </p:nvSpPr>
        <p:spPr>
          <a:xfrm>
            <a:off x="-10137" y="0"/>
            <a:ext cx="12231447" cy="6872071"/>
          </a:xfrm>
          <a:prstGeom prst="rect">
            <a:avLst/>
          </a:prstGeom>
          <a:solidFill>
            <a:schemeClr val="tx1">
              <a:alpha val="32000"/>
            </a:schemeClr>
          </a:solidFill>
          <a:ln w="6350">
            <a:noFill/>
          </a:ln>
          <a:effectLst>
            <a:outerShdw blurRad="190500" dist="2540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7003A0E-830D-B23D-8928-56DEA669CD73}"/>
              </a:ext>
            </a:extLst>
          </p:cNvPr>
          <p:cNvGrpSpPr/>
          <p:nvPr/>
        </p:nvGrpSpPr>
        <p:grpSpPr>
          <a:xfrm>
            <a:off x="6486175" y="1423015"/>
            <a:ext cx="3002554" cy="3002554"/>
            <a:chOff x="3542084" y="515286"/>
            <a:chExt cx="3002554" cy="3002554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213B4031-185F-2786-BD25-F0F4E5946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64433" flipH="1">
              <a:off x="3542084" y="515286"/>
              <a:ext cx="3002554" cy="3002554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BB638BF9-4B48-5751-8E31-B7625142DB0A}"/>
                </a:ext>
              </a:extLst>
            </p:cNvPr>
            <p:cNvSpPr/>
            <p:nvPr/>
          </p:nvSpPr>
          <p:spPr>
            <a:xfrm>
              <a:off x="3790288" y="1149295"/>
              <a:ext cx="236432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ko-KR" altLang="en-US" sz="2400" spc="-8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좋은 아이디어였지만 </a:t>
              </a:r>
              <a:r>
                <a:rPr lang="en-US" altLang="ko-KR" sz="2400" spc="-8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400" spc="-8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실망스러운 결과인 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309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9232A-68F0-E414-A405-1501F91DE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0167144-E2CE-A12A-7942-477FC978B0BA}"/>
              </a:ext>
            </a:extLst>
          </p:cNvPr>
          <p:cNvSpPr txBox="1"/>
          <p:nvPr/>
        </p:nvSpPr>
        <p:spPr>
          <a:xfrm>
            <a:off x="778495" y="673792"/>
            <a:ext cx="2232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스토리보드 제작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2DE10-7B25-D598-B105-05092346AB00}"/>
              </a:ext>
            </a:extLst>
          </p:cNvPr>
          <p:cNvSpPr txBox="1"/>
          <p:nvPr/>
        </p:nvSpPr>
        <p:spPr>
          <a:xfrm>
            <a:off x="1134095" y="1593928"/>
            <a:ext cx="30809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단계별 스토리보드 제작법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161A953-F450-F95E-3C0D-6B9CC149AC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CD4DDDCC-7BAB-8C69-146C-D56B2D2D5701}"/>
              </a:ext>
            </a:extLst>
          </p:cNvPr>
          <p:cNvGrpSpPr/>
          <p:nvPr/>
        </p:nvGrpSpPr>
        <p:grpSpPr>
          <a:xfrm>
            <a:off x="4959049" y="2352132"/>
            <a:ext cx="6166151" cy="571286"/>
            <a:chOff x="1013127" y="1841927"/>
            <a:chExt cx="6166151" cy="5712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0E21ACE-51C7-C62C-9730-A4135B8E3569}"/>
                </a:ext>
              </a:extLst>
            </p:cNvPr>
            <p:cNvSpPr txBox="1"/>
            <p:nvPr/>
          </p:nvSpPr>
          <p:spPr>
            <a:xfrm>
              <a:off x="1013127" y="1841927"/>
              <a:ext cx="6166151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시각적 요소 추가하기</a:t>
              </a:r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91E26CA6-B7FD-5F7A-384D-9020F566427C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70FBEFB3-7F87-8ABF-1299-43359614E835}"/>
              </a:ext>
            </a:extLst>
          </p:cNvPr>
          <p:cNvGrpSpPr/>
          <p:nvPr/>
        </p:nvGrpSpPr>
        <p:grpSpPr>
          <a:xfrm>
            <a:off x="5321829" y="3235346"/>
            <a:ext cx="6558445" cy="469359"/>
            <a:chOff x="3965516" y="2790917"/>
            <a:chExt cx="6558445" cy="4693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05D879-68C1-9E99-359B-D813589BA1CC}"/>
                </a:ext>
              </a:extLst>
            </p:cNvPr>
            <p:cNvSpPr txBox="1"/>
            <p:nvPr/>
          </p:nvSpPr>
          <p:spPr>
            <a:xfrm>
              <a:off x="4282223" y="2790917"/>
              <a:ext cx="6241738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예술적 완성도가 아닌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명확한 의사소통</a:t>
              </a: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52F489CC-544D-6BB1-56B5-07F5D866F09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6B86FD22-5277-2ED4-27E3-6C65B9CFCEF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9382FE10-FD10-1923-5D83-8B32F98FECEC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FD5A2B2-8596-3D99-5BF0-00927C22E71A}"/>
              </a:ext>
            </a:extLst>
          </p:cNvPr>
          <p:cNvGrpSpPr/>
          <p:nvPr/>
        </p:nvGrpSpPr>
        <p:grpSpPr>
          <a:xfrm>
            <a:off x="5321829" y="3746422"/>
            <a:ext cx="6558445" cy="463460"/>
            <a:chOff x="3965516" y="2790917"/>
            <a:chExt cx="6558445" cy="463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33070F-7474-AC5D-1701-4AB890D700CF}"/>
                </a:ext>
              </a:extLst>
            </p:cNvPr>
            <p:cNvSpPr txBox="1"/>
            <p:nvPr/>
          </p:nvSpPr>
          <p:spPr>
            <a:xfrm>
              <a:off x="4282223" y="2790917"/>
              <a:ext cx="624173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단계별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다른 색상을 활용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하여 강조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D3AA98E4-7280-C9DA-BE1F-457A830EF686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1FB77E39-227B-E976-BB4B-293C20F72EB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EADCE4FD-1D83-2FE5-E582-0451F6A2DE3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656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1A275-B8A7-009F-9717-7BE34E133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8F22F6D-A795-32C8-5B6B-D5B2F76F596E}"/>
              </a:ext>
            </a:extLst>
          </p:cNvPr>
          <p:cNvSpPr txBox="1"/>
          <p:nvPr/>
        </p:nvSpPr>
        <p:spPr>
          <a:xfrm>
            <a:off x="778495" y="673792"/>
            <a:ext cx="2232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스토리보드 제작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A5E17-5EA4-ACB3-1B22-CC09F306683D}"/>
              </a:ext>
            </a:extLst>
          </p:cNvPr>
          <p:cNvSpPr txBox="1"/>
          <p:nvPr/>
        </p:nvSpPr>
        <p:spPr>
          <a:xfrm>
            <a:off x="1134095" y="1593928"/>
            <a:ext cx="271196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스토리보드 체크리스트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EFDCF76-8981-31F7-480B-63F002B08E4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E9C83905-C792-C8EE-B6C4-A7C6089B4451}"/>
              </a:ext>
            </a:extLst>
          </p:cNvPr>
          <p:cNvGrpSpPr/>
          <p:nvPr/>
        </p:nvGrpSpPr>
        <p:grpSpPr>
          <a:xfrm>
            <a:off x="1009417" y="2314719"/>
            <a:ext cx="7691237" cy="824805"/>
            <a:chOff x="1009417" y="2314719"/>
            <a:chExt cx="7691237" cy="824805"/>
          </a:xfrm>
        </p:grpSpPr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A07531FF-7A17-99D4-6FFA-04756E81BDFA}"/>
                </a:ext>
              </a:extLst>
            </p:cNvPr>
            <p:cNvSpPr/>
            <p:nvPr/>
          </p:nvSpPr>
          <p:spPr>
            <a:xfrm>
              <a:off x="1280891" y="2530231"/>
              <a:ext cx="7419763" cy="60929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한눈에 이해되는가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?</a:t>
              </a:r>
              <a:endParaRPr lang="ko-KR" altLang="en-US" dirty="0"/>
            </a:p>
          </p:txBody>
        </p:sp>
        <p:pic>
          <p:nvPicPr>
            <p:cNvPr id="14" name="그림 13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B1D304A-A5C5-C7C4-9C41-F0129DF1E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25ADC529-828B-2933-E1D2-87C12E203088}"/>
              </a:ext>
            </a:extLst>
          </p:cNvPr>
          <p:cNvSpPr/>
          <p:nvPr/>
        </p:nvSpPr>
        <p:spPr>
          <a:xfrm>
            <a:off x="1280891" y="3271909"/>
            <a:ext cx="7419763" cy="60929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감정적 공감대가 형성되는가</a:t>
            </a:r>
            <a: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?</a:t>
            </a:r>
            <a:endParaRPr lang="ko-KR" altLang="en-US" dirty="0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2B241B22-4B8C-7D73-274A-8735AEC3282B}"/>
              </a:ext>
            </a:extLst>
          </p:cNvPr>
          <p:cNvSpPr/>
          <p:nvPr/>
        </p:nvSpPr>
        <p:spPr>
          <a:xfrm>
            <a:off x="1280891" y="4045025"/>
            <a:ext cx="7419763" cy="60929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변화가 명확히 보이는가</a:t>
            </a:r>
            <a: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?</a:t>
            </a:r>
            <a:endParaRPr lang="ko-KR" altLang="en-US" dirty="0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AE0994DC-676A-AC5E-C10B-C25208C299F8}"/>
              </a:ext>
            </a:extLst>
          </p:cNvPr>
          <p:cNvSpPr/>
          <p:nvPr/>
        </p:nvSpPr>
        <p:spPr>
          <a:xfrm>
            <a:off x="1280891" y="4818141"/>
            <a:ext cx="7419763" cy="60929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실행 과정이 구체적인가</a:t>
            </a:r>
            <a: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?</a:t>
            </a:r>
            <a:endParaRPr lang="ko-KR" altLang="en-US" dirty="0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307E36FE-6FCA-A71A-FCFA-429CE935BB09}"/>
              </a:ext>
            </a:extLst>
          </p:cNvPr>
          <p:cNvSpPr/>
          <p:nvPr/>
        </p:nvSpPr>
        <p:spPr>
          <a:xfrm>
            <a:off x="1280891" y="5591257"/>
            <a:ext cx="7419763" cy="60929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기대 효과가 설득력 있는가</a:t>
            </a:r>
            <a: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359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 animBg="1"/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68FC5-46C8-FE47-6A26-A1A2474D6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0FDB638-B46D-4B6F-E022-5FBE23A69CE3}"/>
              </a:ext>
            </a:extLst>
          </p:cNvPr>
          <p:cNvSpPr txBox="1"/>
          <p:nvPr/>
        </p:nvSpPr>
        <p:spPr>
          <a:xfrm>
            <a:off x="778495" y="673792"/>
            <a:ext cx="2232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스토리보드 제작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9848E3-859A-B24E-B789-44C0EA4DC217}"/>
              </a:ext>
            </a:extLst>
          </p:cNvPr>
          <p:cNvSpPr txBox="1"/>
          <p:nvPr/>
        </p:nvSpPr>
        <p:spPr>
          <a:xfrm>
            <a:off x="1134095" y="1593928"/>
            <a:ext cx="279627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스토리보드 체크리스트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7D2ED72-D7B3-E5D7-6EF1-455694385E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7194DD-311A-3372-670A-14F2776427BC}"/>
              </a:ext>
            </a:extLst>
          </p:cNvPr>
          <p:cNvSpPr txBox="1"/>
          <p:nvPr/>
        </p:nvSpPr>
        <p:spPr>
          <a:xfrm flipH="1">
            <a:off x="2273418" y="5097185"/>
            <a:ext cx="7447654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스토리보드는 완성된 후에도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계속 수정하고 발전시켜 나가는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살아있는 도구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304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15DD57-3395-AB4F-37BA-B2C00E400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7ADFB3-9C11-B6C8-C67A-69A8F6AA939F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C36F49-E1FB-65DA-C1CE-F90F55040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4F48AE-5D58-89E6-5AF3-8EA9C719E0AE}"/>
              </a:ext>
            </a:extLst>
          </p:cNvPr>
          <p:cNvSpPr txBox="1"/>
          <p:nvPr/>
        </p:nvSpPr>
        <p:spPr>
          <a:xfrm>
            <a:off x="3044372" y="333040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아이디어 스케치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9F8A92E-5C5B-7CE0-94B3-BBA87A7B9375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E0F0D3A3-0EC3-D600-B1AD-211417FB8F8F}"/>
              </a:ext>
            </a:extLst>
          </p:cNvPr>
          <p:cNvGrpSpPr/>
          <p:nvPr/>
        </p:nvGrpSpPr>
        <p:grpSpPr>
          <a:xfrm>
            <a:off x="3276298" y="3831896"/>
            <a:ext cx="6027029" cy="863570"/>
            <a:chOff x="3965516" y="2790917"/>
            <a:chExt cx="6027029" cy="86357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59635A-73D8-9E6C-61E3-5B090C31C98C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복잡한 아이디어를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A4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한 장에 체계적으로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요약하는 기법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2E6A20BB-AAF0-8BE5-4490-9C40259CC1A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B063D8AB-7B5B-79C9-95F8-C7CED26FD7A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E92DE7B2-084D-9797-5658-29A93F84F49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7EC88E2A-D989-FB93-C8CB-0390EEB71B89}"/>
              </a:ext>
            </a:extLst>
          </p:cNvPr>
          <p:cNvGrpSpPr/>
          <p:nvPr/>
        </p:nvGrpSpPr>
        <p:grpSpPr>
          <a:xfrm>
            <a:off x="3276298" y="4613633"/>
            <a:ext cx="6027029" cy="863570"/>
            <a:chOff x="3965516" y="2790917"/>
            <a:chExt cx="6027029" cy="86357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0B4260-3AE3-6C44-B6F5-7F9D0B27D830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제목과 한 줄 설명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핵심 가치 제안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주요 기능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가지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예상 효과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간단한 시각적 표현</a:t>
              </a:r>
            </a:p>
          </p:txBody>
        </p: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4E6BF6ED-10A7-8719-4D5A-CD9EA44A62E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6" name="원호 35">
                <a:extLst>
                  <a:ext uri="{FF2B5EF4-FFF2-40B4-BE49-F238E27FC236}">
                    <a16:creationId xmlns:a16="http://schemas.microsoft.com/office/drawing/2014/main" id="{9B434A4D-731A-9773-5669-2E37FAB5962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7EB63E10-71D7-CFC9-08A4-E4A54DF86BE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01050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CC943-B6D4-FE37-256A-2218348FE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7FE0318-86AE-8474-2F42-1C45B0080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9AC3E8-6B94-FDE9-965B-0996AEE589CD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98D2596-3C48-5172-D8D1-007E7491F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6D0BDB-9936-62B5-A6A2-1522D7AE45E8}"/>
              </a:ext>
            </a:extLst>
          </p:cNvPr>
          <p:cNvSpPr txBox="1"/>
          <p:nvPr/>
        </p:nvSpPr>
        <p:spPr>
          <a:xfrm>
            <a:off x="3044372" y="333040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시나리오 작성법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AA75A58-36A9-8AA3-6BEF-02A888DDD843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E2BFC70C-A333-1850-10E3-B5A0CC385615}"/>
              </a:ext>
            </a:extLst>
          </p:cNvPr>
          <p:cNvGrpSpPr/>
          <p:nvPr/>
        </p:nvGrpSpPr>
        <p:grpSpPr>
          <a:xfrm>
            <a:off x="3276298" y="3831896"/>
            <a:ext cx="6158647" cy="863570"/>
            <a:chOff x="3965516" y="2790917"/>
            <a:chExt cx="6158647" cy="86357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80D326-5989-7E38-72D5-6AAD39D13837}"/>
                </a:ext>
              </a:extLst>
            </p:cNvPr>
            <p:cNvSpPr txBox="1"/>
            <p:nvPr/>
          </p:nvSpPr>
          <p:spPr>
            <a:xfrm>
              <a:off x="4282223" y="2790917"/>
              <a:ext cx="5841940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사용자 시나리오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&amp;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서비스 시나리오를 통해 아이디어가 실제로 작동하는 모습을 이야기로 구현하는 방법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9F5C1FC2-3CAB-2305-DF81-63B0E6FBD71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13E62CDB-F596-E23F-2394-F7A6F4E4CF4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44056190-5760-6C6A-ECD1-1379E148CDD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60A9466-E996-2CD7-5568-D3DBB01D5375}"/>
              </a:ext>
            </a:extLst>
          </p:cNvPr>
          <p:cNvSpPr txBox="1"/>
          <p:nvPr/>
        </p:nvSpPr>
        <p:spPr>
          <a:xfrm>
            <a:off x="3044372" y="4695466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스토리보드 제작법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2C27EF36-3E5F-E7A7-6FEC-D29CFBF420CD}"/>
              </a:ext>
            </a:extLst>
          </p:cNvPr>
          <p:cNvGrpSpPr/>
          <p:nvPr/>
        </p:nvGrpSpPr>
        <p:grpSpPr>
          <a:xfrm>
            <a:off x="3276298" y="5196953"/>
            <a:ext cx="6027029" cy="863570"/>
            <a:chOff x="3965516" y="2790917"/>
            <a:chExt cx="6027029" cy="86357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1A6554-72A8-192F-724F-8DAA088C47F5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Before-After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프레임워크를 활용해 변화의 과정을 시각적으로 표현하는 방법</a:t>
              </a: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B93CE0C9-57C9-AD83-38A4-69D815EF9CE1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78D2B6B6-9664-9931-2A39-4EC59F0469B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2CAAD838-39A9-A04D-B0D0-E59B15AE80B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59013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7A5B5-19D2-9042-9374-DE5E91051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EAF5EA4-DFE8-AEB3-45E2-DD7BEB45E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CAA282-EC88-96D3-781F-89C4DF935138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A44AF1E-3B25-8E1A-CE94-5E2941E95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65DD78-7F7C-BBB2-3119-6DD8FDA65D43}"/>
              </a:ext>
            </a:extLst>
          </p:cNvPr>
          <p:cNvSpPr txBox="1"/>
          <p:nvPr/>
        </p:nvSpPr>
        <p:spPr>
          <a:xfrm>
            <a:off x="3044372" y="333040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각 도구 사용 시기 가이드라인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09972DE-26E4-8446-3AE6-BED2EF84143E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7F177D88-521A-DDB4-7BB5-AA110F95F403}"/>
              </a:ext>
            </a:extLst>
          </p:cNvPr>
          <p:cNvGrpSpPr/>
          <p:nvPr/>
        </p:nvGrpSpPr>
        <p:grpSpPr>
          <a:xfrm>
            <a:off x="3276298" y="3831896"/>
            <a:ext cx="6027029" cy="863570"/>
            <a:chOff x="3965516" y="2790917"/>
            <a:chExt cx="6027029" cy="86357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DB4847-BFDA-7057-89DF-003DF643E47D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팀 내부나 이해관계자들과 공감대 형성이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필요할 때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사용자 시나리오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A0D222E8-139E-51BA-1862-693AF27AD44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F9723D8A-BEF4-46B6-ED8D-84EF9808E15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A8607143-379A-4D93-FEB2-12D29EBEC3B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6A3A8F19-345C-DE02-4222-6C6ED2B4C4CA}"/>
              </a:ext>
            </a:extLst>
          </p:cNvPr>
          <p:cNvGrpSpPr/>
          <p:nvPr/>
        </p:nvGrpSpPr>
        <p:grpSpPr>
          <a:xfrm>
            <a:off x="3276298" y="4627998"/>
            <a:ext cx="6027029" cy="863570"/>
            <a:chOff x="3965516" y="2790917"/>
            <a:chExt cx="6027029" cy="86357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266F4FE-4703-7DF7-5526-CAA78765C1F0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서비스나 정책의 운영 프로세스를 설계할 때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서비스 시나리오</a:t>
              </a:r>
            </a:p>
          </p:txBody>
        </p: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08BA0A7D-932A-00FA-5197-77FBF4C732F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6" name="원호 35">
                <a:extLst>
                  <a:ext uri="{FF2B5EF4-FFF2-40B4-BE49-F238E27FC236}">
                    <a16:creationId xmlns:a16="http://schemas.microsoft.com/office/drawing/2014/main" id="{A7E95552-7744-44E9-59E2-5B3EEACD35D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6751B43A-E31A-115D-D85A-64111EB176F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185434B7-62F7-DE0E-526F-D1BED98A4F8C}"/>
              </a:ext>
            </a:extLst>
          </p:cNvPr>
          <p:cNvGrpSpPr/>
          <p:nvPr/>
        </p:nvGrpSpPr>
        <p:grpSpPr>
          <a:xfrm>
            <a:off x="3276298" y="5450067"/>
            <a:ext cx="6027029" cy="463460"/>
            <a:chOff x="3965516" y="2790917"/>
            <a:chExt cx="6027029" cy="4634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FDE89B-7E76-E461-E63B-9561C0A2428F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최종 프레젠테이션이나 대외 발표 시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스토리보드</a:t>
              </a: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89BFF8A-FEFF-BEF6-C2AF-B28791965F6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5D2A2BA0-E047-7D6D-1452-0512EFD86A8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E212F94B-5BCA-CA84-CB12-BF133BB0CD5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9209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C606F-A3D4-7D81-CEC6-4A9F1A10E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F62F2BCA-1477-7FFA-2CC6-DA067F8507F4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8C0CAE41-E83B-50EF-BD1F-652C09A8C4E9}"/>
              </a:ext>
            </a:extLst>
          </p:cNvPr>
          <p:cNvCxnSpPr>
            <a:cxnSpLocks/>
          </p:cNvCxnSpPr>
          <p:nvPr/>
        </p:nvCxnSpPr>
        <p:spPr>
          <a:xfrm>
            <a:off x="954857" y="0"/>
            <a:ext cx="2889403" cy="2889403"/>
          </a:xfrm>
          <a:prstGeom prst="line">
            <a:avLst/>
          </a:prstGeom>
          <a:ln w="6350">
            <a:solidFill>
              <a:srgbClr val="1F3C67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사각형: 잘린 한쪽 모서리 41">
            <a:extLst>
              <a:ext uri="{FF2B5EF4-FFF2-40B4-BE49-F238E27FC236}">
                <a16:creationId xmlns:a16="http://schemas.microsoft.com/office/drawing/2014/main" id="{89924406-804F-3AC7-06E5-3CA6AF0BB2EA}"/>
              </a:ext>
            </a:extLst>
          </p:cNvPr>
          <p:cNvSpPr/>
          <p:nvPr/>
        </p:nvSpPr>
        <p:spPr>
          <a:xfrm flipH="1" flipV="1">
            <a:off x="3844260" y="2899055"/>
            <a:ext cx="8347740" cy="1642840"/>
          </a:xfrm>
          <a:prstGeom prst="snip1Rect">
            <a:avLst>
              <a:gd name="adj" fmla="val 37614"/>
            </a:avLst>
          </a:prstGeom>
          <a:solidFill>
            <a:schemeClr val="bg1"/>
          </a:solidFill>
          <a:ln w="6350">
            <a:solidFill>
              <a:srgbClr val="C2CAED"/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AC46CF7-C38E-F32A-6D3C-2816BE5383C5}"/>
              </a:ext>
            </a:extLst>
          </p:cNvPr>
          <p:cNvGrpSpPr/>
          <p:nvPr/>
        </p:nvGrpSpPr>
        <p:grpSpPr>
          <a:xfrm>
            <a:off x="3483609" y="2529706"/>
            <a:ext cx="2698909" cy="400110"/>
            <a:chOff x="1033461" y="3920649"/>
            <a:chExt cx="2698909" cy="400110"/>
          </a:xfrm>
        </p:grpSpPr>
        <p:sp>
          <p:nvSpPr>
            <p:cNvPr id="44" name="평행 사변형 43">
              <a:extLst>
                <a:ext uri="{FF2B5EF4-FFF2-40B4-BE49-F238E27FC236}">
                  <a16:creationId xmlns:a16="http://schemas.microsoft.com/office/drawing/2014/main" id="{A4576C99-78A0-D2F3-1687-33240C921C41}"/>
                </a:ext>
              </a:extLst>
            </p:cNvPr>
            <p:cNvSpPr/>
            <p:nvPr/>
          </p:nvSpPr>
          <p:spPr>
            <a:xfrm flipH="1">
              <a:off x="1033461" y="3925253"/>
              <a:ext cx="2698909" cy="365760"/>
            </a:xfrm>
            <a:prstGeom prst="parallelogram">
              <a:avLst>
                <a:gd name="adj" fmla="val 9921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F48F664-2F2E-11D3-DFBB-C25C84CB1542}"/>
                </a:ext>
              </a:extLst>
            </p:cNvPr>
            <p:cNvSpPr txBox="1"/>
            <p:nvPr/>
          </p:nvSpPr>
          <p:spPr>
            <a:xfrm>
              <a:off x="1569049" y="3920649"/>
              <a:ext cx="169629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00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다음 시간 안내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7EF3F01-3B4F-BC6C-4974-46B55A97B20D}"/>
              </a:ext>
            </a:extLst>
          </p:cNvPr>
          <p:cNvSpPr txBox="1"/>
          <p:nvPr/>
        </p:nvSpPr>
        <p:spPr>
          <a:xfrm>
            <a:off x="4654443" y="3342979"/>
            <a:ext cx="57291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0"/>
            <a:r>
              <a:rPr lang="ko-KR" altLang="en-US" sz="32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rPr>
              <a:t>프로토타이핑</a:t>
            </a: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07DF8FFD-1CFF-3C6D-398E-A471BDDFE82F}"/>
              </a:ext>
            </a:extLst>
          </p:cNvPr>
          <p:cNvCxnSpPr>
            <a:cxnSpLocks/>
          </p:cNvCxnSpPr>
          <p:nvPr/>
        </p:nvCxnSpPr>
        <p:spPr>
          <a:xfrm>
            <a:off x="4466238" y="4541895"/>
            <a:ext cx="2316105" cy="2316105"/>
          </a:xfrm>
          <a:prstGeom prst="line">
            <a:avLst/>
          </a:prstGeom>
          <a:ln w="6350">
            <a:solidFill>
              <a:srgbClr val="1F3C67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CF12642D-369F-711F-6745-F674A8DD171C}"/>
              </a:ext>
            </a:extLst>
          </p:cNvPr>
          <p:cNvGrpSpPr/>
          <p:nvPr/>
        </p:nvGrpSpPr>
        <p:grpSpPr>
          <a:xfrm rot="5400000" flipH="1">
            <a:off x="5353050" y="5978845"/>
            <a:ext cx="54768" cy="569116"/>
            <a:chOff x="895351" y="378145"/>
            <a:chExt cx="54768" cy="569116"/>
          </a:xfrm>
        </p:grpSpPr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51133F7C-EB19-4EB1-32ED-AA393DBD0710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9EC117A5-02CA-574C-E373-01E7993AC450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B5ED3E8F-A698-18A6-DDE7-CBC47A91089E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CE6F1DAA-281C-2F7D-F33A-0DB34ED14771}"/>
              </a:ext>
            </a:extLst>
          </p:cNvPr>
          <p:cNvGrpSpPr/>
          <p:nvPr/>
        </p:nvGrpSpPr>
        <p:grpSpPr>
          <a:xfrm>
            <a:off x="7936276" y="5424807"/>
            <a:ext cx="473870" cy="473870"/>
            <a:chOff x="1150573" y="5434333"/>
            <a:chExt cx="473870" cy="473870"/>
          </a:xfrm>
        </p:grpSpPr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BB0FDD4F-E718-F03F-4222-BD9A7AE0A10D}"/>
                </a:ext>
              </a:extLst>
            </p:cNvPr>
            <p:cNvSpPr/>
            <p:nvPr/>
          </p:nvSpPr>
          <p:spPr>
            <a:xfrm>
              <a:off x="115057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4" name="그림 63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17F8A68D-03E2-C33D-208D-49261CF03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71574" y="5480051"/>
              <a:ext cx="441325" cy="387350"/>
            </a:xfrm>
            <a:prstGeom prst="rect">
              <a:avLst/>
            </a:prstGeom>
          </p:spPr>
        </p:pic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C9EA10F1-DBD6-5C2A-865A-9AE53B733588}"/>
              </a:ext>
            </a:extLst>
          </p:cNvPr>
          <p:cNvGrpSpPr/>
          <p:nvPr/>
        </p:nvGrpSpPr>
        <p:grpSpPr>
          <a:xfrm>
            <a:off x="8594096" y="5424807"/>
            <a:ext cx="473870" cy="473870"/>
            <a:chOff x="1808393" y="5434333"/>
            <a:chExt cx="473870" cy="473870"/>
          </a:xfrm>
        </p:grpSpPr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1D031BC7-3297-00C8-3923-81D74F965CEA}"/>
                </a:ext>
              </a:extLst>
            </p:cNvPr>
            <p:cNvSpPr/>
            <p:nvPr/>
          </p:nvSpPr>
          <p:spPr>
            <a:xfrm>
              <a:off x="180839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7" name="그림 66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AA4FD80-4E47-1FDC-7346-31D5B533D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0550" y="5499099"/>
              <a:ext cx="358775" cy="368301"/>
            </a:xfrm>
            <a:prstGeom prst="rect">
              <a:avLst/>
            </a:prstGeom>
          </p:spPr>
        </p:pic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1D350994-055D-9529-729E-F2CF2FD0545C}"/>
              </a:ext>
            </a:extLst>
          </p:cNvPr>
          <p:cNvGrpSpPr/>
          <p:nvPr/>
        </p:nvGrpSpPr>
        <p:grpSpPr>
          <a:xfrm>
            <a:off x="9251916" y="5424807"/>
            <a:ext cx="473870" cy="473870"/>
            <a:chOff x="2466213" y="5434333"/>
            <a:chExt cx="473870" cy="473870"/>
          </a:xfrm>
        </p:grpSpPr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6230B3C0-E300-9F24-6606-5390D5670116}"/>
                </a:ext>
              </a:extLst>
            </p:cNvPr>
            <p:cNvSpPr/>
            <p:nvPr/>
          </p:nvSpPr>
          <p:spPr>
            <a:xfrm>
              <a:off x="246621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0" name="그림 69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BB747F2-B149-3C2B-2DC8-046511CD2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05074" y="5480051"/>
              <a:ext cx="412751" cy="387350"/>
            </a:xfrm>
            <a:prstGeom prst="rect">
              <a:avLst/>
            </a:prstGeom>
          </p:spPr>
        </p:pic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2C4D5713-1BA7-3C21-619B-785CC0421EF0}"/>
              </a:ext>
            </a:extLst>
          </p:cNvPr>
          <p:cNvGrpSpPr/>
          <p:nvPr/>
        </p:nvGrpSpPr>
        <p:grpSpPr>
          <a:xfrm>
            <a:off x="9909736" y="5424807"/>
            <a:ext cx="473870" cy="473870"/>
            <a:chOff x="3124033" y="5434333"/>
            <a:chExt cx="473870" cy="473870"/>
          </a:xfrm>
        </p:grpSpPr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E4AD3708-E8F3-0D0F-253A-C248B55CD70C}"/>
                </a:ext>
              </a:extLst>
            </p:cNvPr>
            <p:cNvSpPr/>
            <p:nvPr/>
          </p:nvSpPr>
          <p:spPr>
            <a:xfrm>
              <a:off x="312403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3" name="그림 72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ED14013F-D31E-61FB-ECCA-AE0709854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00400" y="5480051"/>
              <a:ext cx="339725" cy="387350"/>
            </a:xfrm>
            <a:prstGeom prst="rect">
              <a:avLst/>
            </a:prstGeom>
          </p:spPr>
        </p:pic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07F5D830-C2CF-C520-3958-535A4281B4FB}"/>
              </a:ext>
            </a:extLst>
          </p:cNvPr>
          <p:cNvGrpSpPr/>
          <p:nvPr/>
        </p:nvGrpSpPr>
        <p:grpSpPr>
          <a:xfrm>
            <a:off x="10567557" y="5424807"/>
            <a:ext cx="473870" cy="473870"/>
            <a:chOff x="3781854" y="5434333"/>
            <a:chExt cx="473870" cy="473870"/>
          </a:xfrm>
        </p:grpSpPr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14483898-55C4-251D-C48E-45227445D0D0}"/>
                </a:ext>
              </a:extLst>
            </p:cNvPr>
            <p:cNvSpPr/>
            <p:nvPr/>
          </p:nvSpPr>
          <p:spPr>
            <a:xfrm>
              <a:off x="3781854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6" name="그림 75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9EE5D50-D6C2-6524-101A-11D960D2A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63974" y="5480051"/>
              <a:ext cx="390525" cy="387350"/>
            </a:xfrm>
            <a:prstGeom prst="rect">
              <a:avLst/>
            </a:prstGeom>
          </p:spPr>
        </p:pic>
      </p:grp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30CAA625-8CE8-4BDC-53BF-6C238D111AD6}"/>
              </a:ext>
            </a:extLst>
          </p:cNvPr>
          <p:cNvCxnSpPr/>
          <p:nvPr/>
        </p:nvCxnSpPr>
        <p:spPr>
          <a:xfrm flipH="1" flipV="1">
            <a:off x="0" y="536958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FE396D29-2DEB-7ACA-C2DF-12CCC31106B7}"/>
              </a:ext>
            </a:extLst>
          </p:cNvPr>
          <p:cNvCxnSpPr/>
          <p:nvPr/>
        </p:nvCxnSpPr>
        <p:spPr>
          <a:xfrm flipH="1" flipV="1">
            <a:off x="0" y="594108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03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4C75C-6A1A-F4F9-B502-6861ABF5B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CFE91709-AFC7-DC59-CCF7-08C4E27DC607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E8F4FBFE-59AE-2B7A-AD38-F3676E02D1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11A2B236-6EB9-1D03-32AC-801B35DD05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E0A373B-047C-051B-8F20-109959012D74}"/>
              </a:ext>
            </a:extLst>
          </p:cNvPr>
          <p:cNvSpPr txBox="1"/>
          <p:nvPr/>
        </p:nvSpPr>
        <p:spPr>
          <a:xfrm flipH="1">
            <a:off x="2164841" y="4320346"/>
            <a:ext cx="5690686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아이디어 구체화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75E10D8-27C7-D74C-B660-E2118E0499A8}"/>
              </a:ext>
            </a:extLst>
          </p:cNvPr>
          <p:cNvGrpSpPr/>
          <p:nvPr/>
        </p:nvGrpSpPr>
        <p:grpSpPr>
          <a:xfrm>
            <a:off x="2164438" y="1830588"/>
            <a:ext cx="2220377" cy="2220376"/>
            <a:chOff x="4600074" y="3663607"/>
            <a:chExt cx="2308380" cy="2308380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AA2C915F-D78C-215A-043F-2820245C2A05}"/>
                </a:ext>
              </a:extLst>
            </p:cNvPr>
            <p:cNvSpPr/>
            <p:nvPr/>
          </p:nvSpPr>
          <p:spPr>
            <a:xfrm>
              <a:off x="4600074" y="3663607"/>
              <a:ext cx="2308380" cy="23083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B2EB7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ACB0E0-146E-6EE9-DBF2-1EE6004E3EFA}"/>
                </a:ext>
              </a:extLst>
            </p:cNvPr>
            <p:cNvSpPr txBox="1"/>
            <p:nvPr/>
          </p:nvSpPr>
          <p:spPr>
            <a:xfrm>
              <a:off x="4910006" y="3943666"/>
              <a:ext cx="1688536" cy="1748264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추상적이고</a:t>
              </a:r>
              <a:br>
                <a:rPr lang="en-US" altLang="ko-KR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개념적인</a:t>
              </a:r>
              <a:br>
                <a:rPr lang="en-US" altLang="ko-KR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아이디어</a:t>
              </a:r>
              <a:endParaRPr lang="en-US" altLang="ko-KR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C67C57E3-2601-A5F5-71C2-D6F0CD1B2490}"/>
              </a:ext>
            </a:extLst>
          </p:cNvPr>
          <p:cNvGrpSpPr/>
          <p:nvPr/>
        </p:nvGrpSpPr>
        <p:grpSpPr>
          <a:xfrm>
            <a:off x="5472961" y="1830588"/>
            <a:ext cx="2220378" cy="2220376"/>
            <a:chOff x="4600074" y="3663607"/>
            <a:chExt cx="2308380" cy="2308380"/>
          </a:xfrm>
        </p:grpSpPr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6BE8F216-A66A-BD3B-A583-7017619DDD8A}"/>
                </a:ext>
              </a:extLst>
            </p:cNvPr>
            <p:cNvSpPr/>
            <p:nvPr/>
          </p:nvSpPr>
          <p:spPr>
            <a:xfrm>
              <a:off x="4600074" y="3663607"/>
              <a:ext cx="2308380" cy="23083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B2EB7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885BBA-7883-389D-A144-841020749472}"/>
                </a:ext>
              </a:extLst>
            </p:cNvPr>
            <p:cNvSpPr txBox="1"/>
            <p:nvPr/>
          </p:nvSpPr>
          <p:spPr>
            <a:xfrm>
              <a:off x="4700684" y="4224444"/>
              <a:ext cx="2107168" cy="1186708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구체적이고</a:t>
              </a:r>
              <a:br>
                <a:rPr lang="en-US" altLang="ko-KR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실체적인 형태</a:t>
              </a:r>
              <a:endParaRPr lang="en-US" altLang="ko-KR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4FDDE40B-6176-8326-1649-7DE6BA4834BA}"/>
              </a:ext>
            </a:extLst>
          </p:cNvPr>
          <p:cNvSpPr/>
          <p:nvPr/>
        </p:nvSpPr>
        <p:spPr>
          <a:xfrm rot="16200000">
            <a:off x="4640233" y="2599256"/>
            <a:ext cx="739902" cy="683040"/>
          </a:xfrm>
          <a:prstGeom prst="downArrow">
            <a:avLst/>
          </a:prstGeom>
          <a:solidFill>
            <a:srgbClr val="0B2EB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70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D6E3BDAE-7D55-C405-3FBE-3E5BDE6C380B}"/>
              </a:ext>
            </a:extLst>
          </p:cNvPr>
          <p:cNvGrpSpPr/>
          <p:nvPr/>
        </p:nvGrpSpPr>
        <p:grpSpPr>
          <a:xfrm>
            <a:off x="2366503" y="4968640"/>
            <a:ext cx="6202533" cy="863570"/>
            <a:chOff x="3965516" y="2790917"/>
            <a:chExt cx="6202533" cy="86357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705EE9-ACDF-573D-8AA4-916F7AC788B8}"/>
                </a:ext>
              </a:extLst>
            </p:cNvPr>
            <p:cNvSpPr txBox="1"/>
            <p:nvPr/>
          </p:nvSpPr>
          <p:spPr>
            <a:xfrm>
              <a:off x="4282222" y="2790917"/>
              <a:ext cx="5885827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추상적인 아이디어를 누구나 이해하고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실행할 수 있는 구체적 정책으로 설계하는 과정</a:t>
              </a: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7B24D0FF-71D2-2BB0-9CF5-C7FBD7E416E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6" name="원호 15">
                <a:extLst>
                  <a:ext uri="{FF2B5EF4-FFF2-40B4-BE49-F238E27FC236}">
                    <a16:creationId xmlns:a16="http://schemas.microsoft.com/office/drawing/2014/main" id="{D153EFD1-0C13-74F8-82E5-48266E413B6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882787AD-CC6A-0BA5-1F81-B40BD6846E0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126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2EE47-77B2-B826-A0FF-31A0C2252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962BE4AF-FDB5-B53E-D1C8-593AC722EA6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0" name="그림 49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F31CB12-35CB-75EF-7226-68B799A2F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6C05AA-0598-EA83-EA1E-576C031151A0}"/>
                </a:ext>
              </a:extLst>
            </p:cNvPr>
            <p:cNvSpPr txBox="1"/>
            <p:nvPr/>
          </p:nvSpPr>
          <p:spPr>
            <a:xfrm>
              <a:off x="804612" y="721417"/>
              <a:ext cx="173797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학습목표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DD88A21-6E1B-BDA3-885A-C7D8694FC33D}"/>
                </a:ext>
              </a:extLst>
            </p:cNvPr>
            <p:cNvGrpSpPr/>
            <p:nvPr/>
          </p:nvGrpSpPr>
          <p:grpSpPr>
            <a:xfrm>
              <a:off x="653938" y="569912"/>
              <a:ext cx="313533" cy="313532"/>
              <a:chOff x="730138" y="582612"/>
              <a:chExt cx="313533" cy="313532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A8251E65-11B0-8131-2CF0-59661EF6C61E}"/>
                  </a:ext>
                </a:extLst>
              </p:cNvPr>
              <p:cNvSpPr/>
              <p:nvPr/>
            </p:nvSpPr>
            <p:spPr>
              <a:xfrm>
                <a:off x="730138" y="582612"/>
                <a:ext cx="122987" cy="313532"/>
              </a:xfrm>
              <a:prstGeom prst="rect">
                <a:avLst/>
              </a:prstGeom>
              <a:solidFill>
                <a:srgbClr val="0B2EB7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70FDE542-EE01-2E43-B12C-D6F1930ACBC2}"/>
                  </a:ext>
                </a:extLst>
              </p:cNvPr>
              <p:cNvSpPr/>
              <p:nvPr/>
            </p:nvSpPr>
            <p:spPr>
              <a:xfrm rot="5400000">
                <a:off x="825411" y="487340"/>
                <a:ext cx="122987" cy="313532"/>
              </a:xfrm>
              <a:prstGeom prst="rect">
                <a:avLst/>
              </a:prstGeom>
              <a:solidFill>
                <a:srgbClr val="1C98E4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" name="사각형: 잘린 한쪽 모서리 1">
              <a:extLst>
                <a:ext uri="{FF2B5EF4-FFF2-40B4-BE49-F238E27FC236}">
                  <a16:creationId xmlns:a16="http://schemas.microsoft.com/office/drawing/2014/main" id="{D0AC519F-2991-A34C-CA2E-B10FE4BF2C6F}"/>
                </a:ext>
              </a:extLst>
            </p:cNvPr>
            <p:cNvSpPr/>
            <p:nvPr/>
          </p:nvSpPr>
          <p:spPr>
            <a:xfrm flipH="1" flipV="1">
              <a:off x="838200" y="1886446"/>
              <a:ext cx="1128252" cy="1136154"/>
            </a:xfrm>
            <a:prstGeom prst="snip1Rect">
              <a:avLst>
                <a:gd name="adj" fmla="val 3608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FBF295-BAC5-61F6-2BC5-7E34AF9C4D5D}"/>
                </a:ext>
              </a:extLst>
            </p:cNvPr>
            <p:cNvSpPr txBox="1"/>
            <p:nvPr/>
          </p:nvSpPr>
          <p:spPr>
            <a:xfrm>
              <a:off x="1065109" y="2033563"/>
              <a:ext cx="747320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학습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22274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내용</a:t>
              </a: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8C88F691-0716-60CC-F44E-6D14133B89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78000"/>
              <a:ext cx="1238250" cy="123825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C06E7E3F-43A5-4C53-4F2A-159653BC0560}"/>
                </a:ext>
              </a:extLst>
            </p:cNvPr>
            <p:cNvCxnSpPr>
              <a:cxnSpLocks/>
            </p:cNvCxnSpPr>
            <p:nvPr/>
          </p:nvCxnSpPr>
          <p:spPr>
            <a:xfrm>
              <a:off x="853125" y="1899460"/>
              <a:ext cx="11338875" cy="0"/>
            </a:xfrm>
            <a:prstGeom prst="line">
              <a:avLst/>
            </a:prstGeom>
            <a:ln w="6350">
              <a:gradFill>
                <a:gsLst>
                  <a:gs pos="25000">
                    <a:srgbClr val="1F3C67">
                      <a:alpha val="20000"/>
                    </a:srgbClr>
                  </a:gs>
                  <a:gs pos="75000">
                    <a:srgbClr val="1F3C67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69BCD6F7-C18C-8DCE-9A45-EF1A45FA2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863315"/>
              <a:ext cx="2857500" cy="285750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AA5D8198-3727-B136-123C-A2901DD943C3}"/>
                </a:ext>
              </a:extLst>
            </p:cNvPr>
            <p:cNvCxnSpPr>
              <a:cxnSpLocks/>
            </p:cNvCxnSpPr>
            <p:nvPr/>
          </p:nvCxnSpPr>
          <p:spPr>
            <a:xfrm>
              <a:off x="10297185" y="0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그림 61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B8264ADA-C7F0-2F62-078C-3041C165E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400"/>
            <a:stretch>
              <a:fillRect/>
            </a:stretch>
          </p:blipFill>
          <p:spPr>
            <a:xfrm>
              <a:off x="536574" y="1524573"/>
              <a:ext cx="558801" cy="643951"/>
            </a:xfrm>
            <a:prstGeom prst="rect">
              <a:avLst/>
            </a:prstGeom>
          </p:spPr>
        </p:pic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8C0EBA52-0F33-1DAB-6199-7C9B19A2D1A7}"/>
              </a:ext>
            </a:extLst>
          </p:cNvPr>
          <p:cNvSpPr/>
          <p:nvPr/>
        </p:nvSpPr>
        <p:spPr>
          <a:xfrm>
            <a:off x="2197100" y="2146004"/>
            <a:ext cx="5803900" cy="1041696"/>
          </a:xfrm>
          <a:prstGeom prst="rect">
            <a:avLst/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080ABB1-E988-6B65-ED8F-90320D0EA90E}"/>
              </a:ext>
            </a:extLst>
          </p:cNvPr>
          <p:cNvSpPr/>
          <p:nvPr/>
        </p:nvSpPr>
        <p:spPr>
          <a:xfrm>
            <a:off x="2197100" y="3289004"/>
            <a:ext cx="5803900" cy="1041696"/>
          </a:xfrm>
          <a:prstGeom prst="rect">
            <a:avLst/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3AEACFB-152E-052C-6749-15222FA5DB52}"/>
              </a:ext>
            </a:extLst>
          </p:cNvPr>
          <p:cNvSpPr/>
          <p:nvPr/>
        </p:nvSpPr>
        <p:spPr>
          <a:xfrm>
            <a:off x="2197100" y="4432004"/>
            <a:ext cx="5803900" cy="1041696"/>
          </a:xfrm>
          <a:prstGeom prst="rect">
            <a:avLst/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2B8C99D-62B7-FF1C-3C69-5E80C8B3481F}"/>
              </a:ext>
            </a:extLst>
          </p:cNvPr>
          <p:cNvSpPr/>
          <p:nvPr/>
        </p:nvSpPr>
        <p:spPr>
          <a:xfrm>
            <a:off x="2197100" y="2146004"/>
            <a:ext cx="457200" cy="1041696"/>
          </a:xfrm>
          <a:prstGeom prst="rect">
            <a:avLst/>
          </a:prstGeom>
          <a:solidFill>
            <a:srgbClr val="0B2E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1</a:t>
            </a:r>
            <a:endParaRPr lang="ko-KR" altLang="en-US" sz="2000" dirty="0">
              <a:ln>
                <a:solidFill>
                  <a:schemeClr val="accent1">
                    <a:shade val="15000"/>
                    <a:alpha val="0"/>
                  </a:schemeClr>
                </a:solidFill>
              </a:ln>
              <a:solidFill>
                <a:schemeClr val="bg1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866EBC1-2C9A-25C3-7257-800BB55BDF0B}"/>
              </a:ext>
            </a:extLst>
          </p:cNvPr>
          <p:cNvSpPr/>
          <p:nvPr/>
        </p:nvSpPr>
        <p:spPr>
          <a:xfrm>
            <a:off x="2197100" y="3289004"/>
            <a:ext cx="457200" cy="1041696"/>
          </a:xfrm>
          <a:prstGeom prst="rect">
            <a:avLst/>
          </a:prstGeom>
          <a:solidFill>
            <a:srgbClr val="644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2</a:t>
            </a:r>
            <a:endParaRPr lang="ko-KR" altLang="en-US" sz="2000" dirty="0">
              <a:ln>
                <a:solidFill>
                  <a:schemeClr val="accent1">
                    <a:shade val="15000"/>
                    <a:alpha val="0"/>
                  </a:schemeClr>
                </a:solidFill>
              </a:ln>
              <a:solidFill>
                <a:schemeClr val="bg1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B6D020A-2567-B5A9-9D05-E5F9A37B5FF7}"/>
              </a:ext>
            </a:extLst>
          </p:cNvPr>
          <p:cNvSpPr/>
          <p:nvPr/>
        </p:nvSpPr>
        <p:spPr>
          <a:xfrm>
            <a:off x="2197100" y="4432004"/>
            <a:ext cx="457200" cy="1041696"/>
          </a:xfrm>
          <a:prstGeom prst="rect">
            <a:avLst/>
          </a:prstGeom>
          <a:solidFill>
            <a:srgbClr val="9A5C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3</a:t>
            </a:r>
            <a:endParaRPr lang="ko-KR" altLang="en-US" sz="2000" dirty="0">
              <a:ln>
                <a:solidFill>
                  <a:schemeClr val="accent1">
                    <a:shade val="15000"/>
                    <a:alpha val="0"/>
                  </a:schemeClr>
                </a:solidFill>
              </a:ln>
              <a:solidFill>
                <a:schemeClr val="bg1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1E6E1E-CC61-AA65-2FB1-006EFE4A1020}"/>
              </a:ext>
            </a:extLst>
          </p:cNvPr>
          <p:cNvSpPr txBox="1"/>
          <p:nvPr/>
        </p:nvSpPr>
        <p:spPr>
          <a:xfrm>
            <a:off x="2937859" y="2417553"/>
            <a:ext cx="2098651" cy="4985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>
              <a:lnSpc>
                <a:spcPct val="120000"/>
              </a:lnSpc>
              <a:defRPr sz="2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defRPr>
            </a:lvl1pPr>
          </a:lstStyle>
          <a:p>
            <a:r>
              <a:rPr lang="ko-KR" altLang="en-US" dirty="0">
                <a:solidFill>
                  <a:srgbClr val="002373"/>
                </a:solidFill>
              </a:rPr>
              <a:t>아이디어 스케치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EE1410-06C3-0601-550E-4C4A8035EE71}"/>
              </a:ext>
            </a:extLst>
          </p:cNvPr>
          <p:cNvSpPr txBox="1"/>
          <p:nvPr/>
        </p:nvSpPr>
        <p:spPr>
          <a:xfrm>
            <a:off x="2937859" y="4703553"/>
            <a:ext cx="1983235" cy="4985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>
              <a:lnSpc>
                <a:spcPct val="120000"/>
              </a:lnSpc>
              <a:defRPr sz="2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defRPr>
            </a:lvl1pPr>
          </a:lstStyle>
          <a:p>
            <a:r>
              <a:rPr lang="ko-KR" altLang="en-US" dirty="0">
                <a:solidFill>
                  <a:srgbClr val="002373"/>
                </a:solidFill>
              </a:rPr>
              <a:t>스토리보드 제작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C01AD3-D799-6EB5-7CA7-17D92901F3E2}"/>
              </a:ext>
            </a:extLst>
          </p:cNvPr>
          <p:cNvSpPr txBox="1"/>
          <p:nvPr/>
        </p:nvSpPr>
        <p:spPr>
          <a:xfrm>
            <a:off x="2937859" y="3561958"/>
            <a:ext cx="1768433" cy="4985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>
              <a:lnSpc>
                <a:spcPct val="120000"/>
              </a:lnSpc>
              <a:defRPr sz="2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defRPr>
            </a:lvl1pPr>
          </a:lstStyle>
          <a:p>
            <a:r>
              <a:rPr lang="ko-KR" altLang="en-US" dirty="0">
                <a:solidFill>
                  <a:srgbClr val="002373"/>
                </a:solidFill>
              </a:rPr>
              <a:t>시나리오 작성</a:t>
            </a:r>
          </a:p>
        </p:txBody>
      </p:sp>
    </p:spTree>
    <p:extLst>
      <p:ext uri="{BB962C8B-B14F-4D97-AF65-F5344CB8AC3E}">
        <p14:creationId xmlns:p14="http://schemas.microsoft.com/office/powerpoint/2010/main" val="126917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701B8242-491C-155C-6EF8-C747557285C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그림 8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A222B8D-51DE-A3A4-F490-353133B53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BA91AC-071F-2DC0-0DED-1BBB09695CB3}"/>
                </a:ext>
              </a:extLst>
            </p:cNvPr>
            <p:cNvSpPr txBox="1"/>
            <p:nvPr/>
          </p:nvSpPr>
          <p:spPr>
            <a:xfrm>
              <a:off x="804612" y="721417"/>
              <a:ext cx="173797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학습목표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4EEEFF5A-B35F-7F38-7B4B-B178B153EAE3}"/>
                </a:ext>
              </a:extLst>
            </p:cNvPr>
            <p:cNvGrpSpPr/>
            <p:nvPr/>
          </p:nvGrpSpPr>
          <p:grpSpPr>
            <a:xfrm>
              <a:off x="653938" y="569912"/>
              <a:ext cx="313533" cy="313532"/>
              <a:chOff x="730138" y="582612"/>
              <a:chExt cx="313533" cy="313532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F6940DB9-D5D8-9196-91E2-94B6539F4DB0}"/>
                  </a:ext>
                </a:extLst>
              </p:cNvPr>
              <p:cNvSpPr/>
              <p:nvPr/>
            </p:nvSpPr>
            <p:spPr>
              <a:xfrm>
                <a:off x="730138" y="582612"/>
                <a:ext cx="122987" cy="313532"/>
              </a:xfrm>
              <a:prstGeom prst="rect">
                <a:avLst/>
              </a:prstGeom>
              <a:solidFill>
                <a:srgbClr val="0B2EB7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6FCDFF9F-3434-C715-08D8-9433DF99BB13}"/>
                  </a:ext>
                </a:extLst>
              </p:cNvPr>
              <p:cNvSpPr/>
              <p:nvPr/>
            </p:nvSpPr>
            <p:spPr>
              <a:xfrm rot="5400000">
                <a:off x="825411" y="487340"/>
                <a:ext cx="122987" cy="313532"/>
              </a:xfrm>
              <a:prstGeom prst="rect">
                <a:avLst/>
              </a:prstGeom>
              <a:solidFill>
                <a:srgbClr val="1C98E4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" name="사각형: 잘린 한쪽 모서리 1">
              <a:extLst>
                <a:ext uri="{FF2B5EF4-FFF2-40B4-BE49-F238E27FC236}">
                  <a16:creationId xmlns:a16="http://schemas.microsoft.com/office/drawing/2014/main" id="{ADAE29A1-E1ED-F024-4DB8-F2BF306D086D}"/>
                </a:ext>
              </a:extLst>
            </p:cNvPr>
            <p:cNvSpPr/>
            <p:nvPr/>
          </p:nvSpPr>
          <p:spPr>
            <a:xfrm flipH="1" flipV="1">
              <a:off x="838200" y="1886446"/>
              <a:ext cx="1128252" cy="1136154"/>
            </a:xfrm>
            <a:prstGeom prst="snip1Rect">
              <a:avLst>
                <a:gd name="adj" fmla="val 3608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A5C32E-C878-4766-CB81-B89123AA0912}"/>
                </a:ext>
              </a:extLst>
            </p:cNvPr>
            <p:cNvSpPr txBox="1"/>
            <p:nvPr/>
          </p:nvSpPr>
          <p:spPr>
            <a:xfrm>
              <a:off x="1065109" y="2033563"/>
              <a:ext cx="747320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학습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22274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목표</a:t>
              </a: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8338DCD1-9DA1-78F2-F7AD-930063FB3AC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78000"/>
              <a:ext cx="983226" cy="983226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BF57634C-FC4F-E8A9-7FF0-8F112A2B5AD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863315"/>
              <a:ext cx="2857500" cy="285750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C63C3247-F80F-8E65-43F1-755DCAF28656}"/>
                </a:ext>
              </a:extLst>
            </p:cNvPr>
            <p:cNvCxnSpPr>
              <a:cxnSpLocks/>
            </p:cNvCxnSpPr>
            <p:nvPr/>
          </p:nvCxnSpPr>
          <p:spPr>
            <a:xfrm>
              <a:off x="10297185" y="0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그림 62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7C0B83A-DB3A-A29A-A58E-BF958844C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692" t="-6400"/>
            <a:stretch>
              <a:fillRect/>
            </a:stretch>
          </p:blipFill>
          <p:spPr>
            <a:xfrm flipH="1">
              <a:off x="512765" y="1512165"/>
              <a:ext cx="696910" cy="687818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34CBB221-F3D3-A69C-A1D7-33B93BBF6229}"/>
              </a:ext>
            </a:extLst>
          </p:cNvPr>
          <p:cNvGrpSpPr/>
          <p:nvPr/>
        </p:nvGrpSpPr>
        <p:grpSpPr>
          <a:xfrm>
            <a:off x="2402275" y="2016140"/>
            <a:ext cx="6341675" cy="824969"/>
            <a:chOff x="2402275" y="2164821"/>
            <a:chExt cx="6341675" cy="82496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B710A8-C676-EC46-AA32-216A4C243199}"/>
                </a:ext>
              </a:extLst>
            </p:cNvPr>
            <p:cNvSpPr txBox="1"/>
            <p:nvPr/>
          </p:nvSpPr>
          <p:spPr>
            <a:xfrm>
              <a:off x="2647950" y="2164821"/>
              <a:ext cx="6096000" cy="8249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추상적 아이디어를 구체적이고 실행 가능한 계획으로 </a:t>
              </a:r>
              <a:b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전환하는 역량을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기를 수 있다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  <a:endPara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D0BB7812-A62F-6EB1-2EAC-CC5E7237020A}"/>
                </a:ext>
              </a:extLst>
            </p:cNvPr>
            <p:cNvGrpSpPr/>
            <p:nvPr/>
          </p:nvGrpSpPr>
          <p:grpSpPr>
            <a:xfrm>
              <a:off x="2402275" y="2304140"/>
              <a:ext cx="229006" cy="229006"/>
              <a:chOff x="2345736" y="1750868"/>
              <a:chExt cx="546106" cy="546106"/>
            </a:xfrm>
          </p:grpSpPr>
          <p:sp>
            <p:nvSpPr>
              <p:cNvPr id="41" name="원호 40">
                <a:extLst>
                  <a:ext uri="{FF2B5EF4-FFF2-40B4-BE49-F238E27FC236}">
                    <a16:creationId xmlns:a16="http://schemas.microsoft.com/office/drawing/2014/main" id="{69B263C6-9FCF-AD33-A88A-6CE4DB8C309D}"/>
                  </a:ext>
                </a:extLst>
              </p:cNvPr>
              <p:cNvSpPr/>
              <p:nvPr/>
            </p:nvSpPr>
            <p:spPr>
              <a:xfrm>
                <a:off x="2345736" y="1750868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AB79D1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C46564BF-9E01-7F0B-FAF5-B8C68563C485}"/>
                  </a:ext>
                </a:extLst>
              </p:cNvPr>
              <p:cNvSpPr/>
              <p:nvPr/>
            </p:nvSpPr>
            <p:spPr>
              <a:xfrm>
                <a:off x="2489904" y="1862101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BF284581-A377-DA8E-1677-42980DAEB4AB}"/>
              </a:ext>
            </a:extLst>
          </p:cNvPr>
          <p:cNvGrpSpPr/>
          <p:nvPr/>
        </p:nvGrpSpPr>
        <p:grpSpPr>
          <a:xfrm>
            <a:off x="2402275" y="3023310"/>
            <a:ext cx="6341675" cy="824969"/>
            <a:chOff x="2402275" y="3265794"/>
            <a:chExt cx="6341675" cy="82496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CB3F9C-EB04-B628-2F2C-5AEDB28B6141}"/>
                </a:ext>
              </a:extLst>
            </p:cNvPr>
            <p:cNvSpPr txBox="1"/>
            <p:nvPr/>
          </p:nvSpPr>
          <p:spPr>
            <a:xfrm>
              <a:off x="2647950" y="3265794"/>
              <a:ext cx="6096000" cy="8249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아이디어 스케치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시나리오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스토리보드 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 도구의 원리와 작성법을 습득할 수 있다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  <a:endPara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F9898B51-27CC-2090-35D4-8AD26FC346E0}"/>
                </a:ext>
              </a:extLst>
            </p:cNvPr>
            <p:cNvGrpSpPr/>
            <p:nvPr/>
          </p:nvGrpSpPr>
          <p:grpSpPr>
            <a:xfrm>
              <a:off x="2402275" y="3395571"/>
              <a:ext cx="229006" cy="229006"/>
              <a:chOff x="2345736" y="1936452"/>
              <a:chExt cx="546106" cy="546106"/>
            </a:xfrm>
          </p:grpSpPr>
          <p:sp>
            <p:nvSpPr>
              <p:cNvPr id="45" name="원호 44">
                <a:extLst>
                  <a:ext uri="{FF2B5EF4-FFF2-40B4-BE49-F238E27FC236}">
                    <a16:creationId xmlns:a16="http://schemas.microsoft.com/office/drawing/2014/main" id="{5E4A1606-C2F6-36B7-571C-ADD3673056A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AB79D1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A06179D5-E450-4B58-E98B-1A1FCF8BC2D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AC3E6E07-0FDB-2EC2-8BF4-47ABF4DB3BEC}"/>
              </a:ext>
            </a:extLst>
          </p:cNvPr>
          <p:cNvCxnSpPr>
            <a:cxnSpLocks/>
          </p:cNvCxnSpPr>
          <p:nvPr/>
        </p:nvCxnSpPr>
        <p:spPr>
          <a:xfrm>
            <a:off x="853125" y="1899460"/>
            <a:ext cx="8506775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B6C1A276-0691-EE83-60CB-096924D114B8}"/>
              </a:ext>
            </a:extLst>
          </p:cNvPr>
          <p:cNvCxnSpPr>
            <a:cxnSpLocks/>
          </p:cNvCxnSpPr>
          <p:nvPr/>
        </p:nvCxnSpPr>
        <p:spPr>
          <a:xfrm>
            <a:off x="2561039" y="2842169"/>
            <a:ext cx="6798861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F6E2CF56-8059-2BD2-4EA5-31A726AC5BCF}"/>
              </a:ext>
            </a:extLst>
          </p:cNvPr>
          <p:cNvCxnSpPr>
            <a:cxnSpLocks/>
          </p:cNvCxnSpPr>
          <p:nvPr/>
        </p:nvCxnSpPr>
        <p:spPr>
          <a:xfrm>
            <a:off x="2561039" y="4029420"/>
            <a:ext cx="6798861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78FA24AF-3B57-0483-EAC8-55D20C4D269C}"/>
              </a:ext>
            </a:extLst>
          </p:cNvPr>
          <p:cNvCxnSpPr>
            <a:cxnSpLocks/>
          </p:cNvCxnSpPr>
          <p:nvPr/>
        </p:nvCxnSpPr>
        <p:spPr>
          <a:xfrm>
            <a:off x="2561039" y="5216672"/>
            <a:ext cx="6798861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41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AF6271-0FEB-CF85-DB44-9063410137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E36193-6D5B-455C-E174-6699ACBC8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96E105-118A-2935-D94D-579FD91DDF86}"/>
              </a:ext>
            </a:extLst>
          </p:cNvPr>
          <p:cNvSpPr txBox="1"/>
          <p:nvPr/>
        </p:nvSpPr>
        <p:spPr>
          <a:xfrm>
            <a:off x="3225985" y="2529890"/>
            <a:ext cx="57400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 아이디어 스케치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C49B05A-532B-905B-183A-2D1C0B1EFE8D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9C45FCB1-C4D6-81F2-5C4F-C2F895414D58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977BA96-F4FA-B37B-13D7-12B6769C0CD1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E533642-171D-6AFB-496D-38F59B5774AD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22107A4-F820-3B99-9358-7CE7D3383E31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D7502EDB-5EF8-4F21-13F9-A78145591A78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405D6B2-37AD-8BD3-2674-1C872232B315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05C9C5-80E2-2B7F-D973-CAAE9ABD8375}"/>
              </a:ext>
            </a:extLst>
          </p:cNvPr>
          <p:cNvSpPr txBox="1"/>
          <p:nvPr/>
        </p:nvSpPr>
        <p:spPr>
          <a:xfrm>
            <a:off x="6058220" y="1593371"/>
            <a:ext cx="3930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1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FB41B72-34EC-7923-3AB3-BF359F8C3F3D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7B939906-3EB7-9C0C-3643-F5967DA45E96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8D3EF5B-13E3-5A34-473A-7A4A7288A37A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39C1673-F14D-3D2A-09BC-606DE135F61B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1394A527-B2BA-C27A-9950-280D9AAF82AD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469F53A0-9ED9-2355-198B-E4B5A93AE01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7BFC96DB-196C-9E0D-8018-3E9DD4AF6CEB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9F0C89E3-A1E3-3BAB-7477-5A71C8649D88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447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10757-6D90-477D-36A1-8C82F78E2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75FCDB1-BC81-63D6-2065-9A6D2E82456C}"/>
              </a:ext>
            </a:extLst>
          </p:cNvPr>
          <p:cNvSpPr txBox="1"/>
          <p:nvPr/>
        </p:nvSpPr>
        <p:spPr>
          <a:xfrm>
            <a:off x="778495" y="673792"/>
            <a:ext cx="23557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아이디어 스케치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DDB8745-466B-8C9B-3E58-F47A90582F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E327B5-D76E-2B1C-BB50-60C66A75903A}"/>
              </a:ext>
            </a:extLst>
          </p:cNvPr>
          <p:cNvSpPr txBox="1"/>
          <p:nvPr/>
        </p:nvSpPr>
        <p:spPr>
          <a:xfrm>
            <a:off x="1134095" y="1593928"/>
            <a:ext cx="332110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도구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스케치란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?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1AB12408-F2F8-55C6-7779-645D7E4BA4F6}"/>
              </a:ext>
            </a:extLst>
          </p:cNvPr>
          <p:cNvGrpSpPr/>
          <p:nvPr/>
        </p:nvGrpSpPr>
        <p:grpSpPr>
          <a:xfrm>
            <a:off x="3519055" y="2213566"/>
            <a:ext cx="8146471" cy="1534186"/>
            <a:chOff x="2892969" y="2263858"/>
            <a:chExt cx="9976437" cy="187881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808CC5-08D0-92B0-E37C-B1C2099BFF6B}"/>
                </a:ext>
              </a:extLst>
            </p:cNvPr>
            <p:cNvSpPr txBox="1"/>
            <p:nvPr/>
          </p:nvSpPr>
          <p:spPr>
            <a:xfrm flipH="1">
              <a:off x="5745455" y="2551680"/>
              <a:ext cx="7123951" cy="1282628"/>
            </a:xfrm>
            <a:prstGeom prst="roundRect">
              <a:avLst>
                <a:gd name="adj" fmla="val 50000"/>
              </a:avLst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txBody>
            <a:bodyPr wrap="square" lIns="720000" tIns="0" rIns="216000" bIns="0" rtlCol="0" anchor="ctr">
              <a:spAutoFit/>
            </a:bodyPr>
            <a:lstStyle/>
            <a:p>
              <a:pPr latinLnBrk="0">
                <a:lnSpc>
                  <a:spcPct val="110000"/>
                </a:lnSpc>
              </a:pPr>
              <a:r>
                <a:rPr lang="ko-KR" altLang="en-US" sz="2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복잡하고 추상적인 아이디어를 한 장에 명확하고 체계적으로 요약하는 실용적 기법</a:t>
              </a: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FA123BCE-7E09-6C7A-B5E2-FF353823F3C9}"/>
                </a:ext>
              </a:extLst>
            </p:cNvPr>
            <p:cNvGrpSpPr/>
            <p:nvPr/>
          </p:nvGrpSpPr>
          <p:grpSpPr>
            <a:xfrm>
              <a:off x="2892969" y="2263858"/>
              <a:ext cx="3362936" cy="1878814"/>
              <a:chOff x="2854506" y="2320025"/>
              <a:chExt cx="3362936" cy="1878814"/>
            </a:xfrm>
          </p:grpSpPr>
          <p:sp>
            <p:nvSpPr>
              <p:cNvPr id="15" name="사각형: 잘린 대각선 방향 모서리 14">
                <a:extLst>
                  <a:ext uri="{FF2B5EF4-FFF2-40B4-BE49-F238E27FC236}">
                    <a16:creationId xmlns:a16="http://schemas.microsoft.com/office/drawing/2014/main" id="{424B659E-EFE9-8BD1-B3EB-9E5B0B85EC57}"/>
                  </a:ext>
                </a:extLst>
              </p:cNvPr>
              <p:cNvSpPr/>
              <p:nvPr/>
            </p:nvSpPr>
            <p:spPr>
              <a:xfrm>
                <a:off x="2854506" y="2320025"/>
                <a:ext cx="3362936" cy="1878814"/>
              </a:xfrm>
              <a:prstGeom prst="snip2DiagRect">
                <a:avLst>
                  <a:gd name="adj1" fmla="val 19886"/>
                  <a:gd name="adj2" fmla="val 0"/>
                </a:avLst>
              </a:prstGeom>
              <a:gradFill>
                <a:gsLst>
                  <a:gs pos="0">
                    <a:srgbClr val="0B2EB7">
                      <a:alpha val="30000"/>
                    </a:srgbClr>
                  </a:gs>
                  <a:gs pos="100000">
                    <a:srgbClr val="9A5CC8">
                      <a:alpha val="30000"/>
                    </a:srgbClr>
                  </a:gs>
                </a:gsLst>
                <a:lin ang="2700000" scaled="0"/>
              </a:gradFill>
              <a:ln w="2540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C1CA5DDD-696A-D515-43E0-AD91866792C3}"/>
                  </a:ext>
                </a:extLst>
              </p:cNvPr>
              <p:cNvSpPr/>
              <p:nvPr/>
            </p:nvSpPr>
            <p:spPr>
              <a:xfrm>
                <a:off x="2975134" y="2438012"/>
                <a:ext cx="3124321" cy="1642840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B00752-74DD-7C2F-513E-40D2051BDAB4}"/>
                  </a:ext>
                </a:extLst>
              </p:cNvPr>
              <p:cNvSpPr txBox="1"/>
              <p:nvPr/>
            </p:nvSpPr>
            <p:spPr>
              <a:xfrm>
                <a:off x="3707814" y="2601719"/>
                <a:ext cx="1817037" cy="1315427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900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srgbClr val="072087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아이디어</a:t>
                </a:r>
                <a:br>
                  <a:rPr kumimoji="0" lang="en-US" altLang="ko-KR" sz="2900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srgbClr val="072087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</a:br>
                <a:r>
                  <a:rPr kumimoji="0" lang="ko-KR" altLang="en-US" sz="2900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srgbClr val="072087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스케치</a:t>
                </a:r>
              </a:p>
            </p:txBody>
          </p:sp>
        </p:grp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DF3FFEDB-9D0B-101B-8ACA-69721E5F9173}"/>
              </a:ext>
            </a:extLst>
          </p:cNvPr>
          <p:cNvGrpSpPr/>
          <p:nvPr/>
        </p:nvGrpSpPr>
        <p:grpSpPr>
          <a:xfrm>
            <a:off x="6363633" y="3651407"/>
            <a:ext cx="5412731" cy="863570"/>
            <a:chOff x="3965516" y="2790917"/>
            <a:chExt cx="5412731" cy="86357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80825C-9F6B-BC1E-D41A-98F3AAD779F6}"/>
                </a:ext>
              </a:extLst>
            </p:cNvPr>
            <p:cNvSpPr txBox="1"/>
            <p:nvPr/>
          </p:nvSpPr>
          <p:spPr>
            <a:xfrm>
              <a:off x="4282222" y="2790917"/>
              <a:ext cx="5096025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아이디어를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시각화하면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놓친 부분들이 명확해지고 부족한 요소들을 쉽게 파악</a:t>
              </a: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EDD36993-A5EE-3703-C4E4-6FC8554B582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3" name="원호 22">
                <a:extLst>
                  <a:ext uri="{FF2B5EF4-FFF2-40B4-BE49-F238E27FC236}">
                    <a16:creationId xmlns:a16="http://schemas.microsoft.com/office/drawing/2014/main" id="{16069A94-2B16-2940-4412-C465DED5A0E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77003C7B-A1E9-9C76-F850-756768860C8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276FE6BC-C473-C328-3D06-ADEC4255AF9F}"/>
              </a:ext>
            </a:extLst>
          </p:cNvPr>
          <p:cNvGrpSpPr/>
          <p:nvPr/>
        </p:nvGrpSpPr>
        <p:grpSpPr>
          <a:xfrm>
            <a:off x="6363633" y="4593516"/>
            <a:ext cx="5412731" cy="863570"/>
            <a:chOff x="3965516" y="2790917"/>
            <a:chExt cx="5412731" cy="86357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8A9DA5-EFBC-E2CD-A338-04E7CF0A6AC6}"/>
                </a:ext>
              </a:extLst>
            </p:cNvPr>
            <p:cNvSpPr txBox="1"/>
            <p:nvPr/>
          </p:nvSpPr>
          <p:spPr>
            <a:xfrm>
              <a:off x="4282222" y="2790917"/>
              <a:ext cx="5096025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다양한 이해관계자와 효과적인 소통과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피드백 획득에 유용</a:t>
              </a: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D1775B5F-011C-5CCD-DDC3-05DD4D27815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8" name="원호 27">
                <a:extLst>
                  <a:ext uri="{FF2B5EF4-FFF2-40B4-BE49-F238E27FC236}">
                    <a16:creationId xmlns:a16="http://schemas.microsoft.com/office/drawing/2014/main" id="{75EC9694-E649-4E3D-6972-5E9FF9D7192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6645DCFD-D7C0-833C-95CB-DF602588772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064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12349</TotalTime>
  <Words>5111</Words>
  <Application>Microsoft Office PowerPoint</Application>
  <PresentationFormat>와이드스크린</PresentationFormat>
  <Paragraphs>466</Paragraphs>
  <Slides>46</Slides>
  <Notes>43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55" baseType="lpstr">
      <vt:lpstr>나눔스퀘어 네오 Bold</vt:lpstr>
      <vt:lpstr>나눔스퀘어 네오 ExtraBold</vt:lpstr>
      <vt:lpstr>나눔스퀘어 네오 Heavy</vt:lpstr>
      <vt:lpstr>나눔스퀘어 네오 Regular</vt:lpstr>
      <vt:lpstr>맑은 고딕</vt:lpstr>
      <vt:lpstr>카페24 아네모네</vt:lpstr>
      <vt:lpstr>카페24 아네모네에어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윤호 남</dc:creator>
  <cp:lastModifiedBy>user</cp:lastModifiedBy>
  <cp:revision>2465</cp:revision>
  <dcterms:created xsi:type="dcterms:W3CDTF">2025-08-10T23:59:04Z</dcterms:created>
  <dcterms:modified xsi:type="dcterms:W3CDTF">2025-11-02T14:40:53Z</dcterms:modified>
</cp:coreProperties>
</file>