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72" r:id="rId2"/>
    <p:sldId id="276" r:id="rId3"/>
    <p:sldId id="488" r:id="rId4"/>
    <p:sldId id="373" r:id="rId5"/>
    <p:sldId id="274" r:id="rId6"/>
    <p:sldId id="258" r:id="rId7"/>
    <p:sldId id="261" r:id="rId8"/>
    <p:sldId id="504" r:id="rId9"/>
    <p:sldId id="505" r:id="rId10"/>
    <p:sldId id="489" r:id="rId11"/>
    <p:sldId id="506" r:id="rId12"/>
    <p:sldId id="507" r:id="rId13"/>
    <p:sldId id="491" r:id="rId14"/>
    <p:sldId id="508" r:id="rId15"/>
    <p:sldId id="509" r:id="rId16"/>
    <p:sldId id="492" r:id="rId17"/>
    <p:sldId id="510" r:id="rId18"/>
    <p:sldId id="494" r:id="rId19"/>
    <p:sldId id="511" r:id="rId20"/>
    <p:sldId id="512" r:id="rId21"/>
    <p:sldId id="496" r:id="rId22"/>
    <p:sldId id="513" r:id="rId23"/>
    <p:sldId id="514" r:id="rId24"/>
    <p:sldId id="498" r:id="rId25"/>
    <p:sldId id="497" r:id="rId26"/>
    <p:sldId id="515" r:id="rId27"/>
    <p:sldId id="516" r:id="rId28"/>
    <p:sldId id="517" r:id="rId29"/>
    <p:sldId id="499" r:id="rId30"/>
    <p:sldId id="518" r:id="rId31"/>
    <p:sldId id="519" r:id="rId32"/>
    <p:sldId id="520" r:id="rId33"/>
    <p:sldId id="500" r:id="rId34"/>
    <p:sldId id="521" r:id="rId35"/>
    <p:sldId id="522" r:id="rId36"/>
    <p:sldId id="523" r:id="rId37"/>
    <p:sldId id="501" r:id="rId38"/>
    <p:sldId id="502" r:id="rId39"/>
    <p:sldId id="524" r:id="rId40"/>
    <p:sldId id="525" r:id="rId41"/>
    <p:sldId id="526" r:id="rId42"/>
    <p:sldId id="527" r:id="rId43"/>
    <p:sldId id="503" r:id="rId44"/>
    <p:sldId id="528" r:id="rId45"/>
    <p:sldId id="529" r:id="rId46"/>
    <p:sldId id="530" r:id="rId47"/>
    <p:sldId id="531" r:id="rId48"/>
    <p:sldId id="532" r:id="rId49"/>
    <p:sldId id="533" r:id="rId50"/>
    <p:sldId id="534" r:id="rId51"/>
    <p:sldId id="535" r:id="rId52"/>
    <p:sldId id="298" r:id="rId53"/>
    <p:sldId id="536" r:id="rId54"/>
    <p:sldId id="537" r:id="rId55"/>
    <p:sldId id="404" r:id="rId56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33" userDrawn="1">
          <p15:clr>
            <a:srgbClr val="A4A3A4"/>
          </p15:clr>
        </p15:guide>
        <p15:guide id="2" pos="5722" userDrawn="1">
          <p15:clr>
            <a:srgbClr val="A4A3A4"/>
          </p15:clr>
        </p15:guide>
        <p15:guide id="3" pos="597" userDrawn="1">
          <p15:clr>
            <a:srgbClr val="A4A3A4"/>
          </p15:clr>
        </p15:guide>
        <p15:guide id="4" orient="horz" pos="39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2EB7"/>
    <a:srgbClr val="C2CAED"/>
    <a:srgbClr val="05186B"/>
    <a:srgbClr val="072087"/>
    <a:srgbClr val="9A5CC8"/>
    <a:srgbClr val="644BC2"/>
    <a:srgbClr val="4D79CF"/>
    <a:srgbClr val="7A52C4"/>
    <a:srgbClr val="4741BE"/>
    <a:srgbClr val="C5A3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37" autoAdjust="0"/>
    <p:restoredTop sz="81412" autoAdjust="0"/>
  </p:normalViewPr>
  <p:slideViewPr>
    <p:cSldViewPr snapToGrid="0">
      <p:cViewPr varScale="1">
        <p:scale>
          <a:sx n="89" d="100"/>
          <a:sy n="89" d="100"/>
        </p:scale>
        <p:origin x="1620" y="84"/>
      </p:cViewPr>
      <p:guideLst>
        <p:guide orient="horz" pos="1933"/>
        <p:guide pos="5722"/>
        <p:guide pos="597"/>
        <p:guide orient="horz" pos="39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EEB310-8674-483F-929D-C190C8882D8F}" type="datetimeFigureOut">
              <a:rPr lang="ko-KR" altLang="en-US" smtClean="0"/>
              <a:t>2025-10-01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7B529-AFF3-4E5E-A5AE-5801984EB5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132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24445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EC20D-D3B4-9DDF-55CD-2E53F4719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45CF75A-AD7D-B93D-DC41-5044EF0EA5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9F725B5-ADDA-250F-E228-8E8FD9954B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사례에서 특히 주목할 점은 메시지의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구체성과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지역성입니다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단순히 “대부분의 사람들이 세금을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냅니다”라고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하는 대신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“10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명 중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명”이라는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구체적 수치를 제시해 신뢰감을 높였습니다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 “귀하가 거주하는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지역”이라는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표현을 사용해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추상적인 ‘국민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전체’가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아니라 자신과 비슷한 처지의 ‘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이웃들’의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행동을 강조했습니다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#5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사회적 정체성과 소속감을 자극해 행동을 더 강력하게 유도한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77FE481-E006-E7D4-45D9-3BF62BF1A5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2066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4F308-63B2-17E7-5640-27B5C87F9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9FE6A84-02ED-A95E-6F5D-A88E21C2F6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7212366-45BC-CF0D-EF28-207BD5B6FC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무엇보다 이 접근은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비용 효율적이었습니다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새로운 시스템을 구축하거나 인력을 추가로 투입할 필요가 없었습니다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단순히 메시지 문구를 바꾸는 것만으로도 상당한 성과를 거둔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바로 이런 점이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넛지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접근법의 가장 큰 장점 중 하나입니다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해당 사례를 기반으로 “만약 우리나라 지방세 체납 문제를 해결하려 한다면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여러분은 어떤 사회적 증거 메시지를 활용해볼 수 있을지 고민해볼 수 있을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5989986-6A10-FEBF-A038-F2CEC155BF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102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19E9C3-9968-09D0-1C55-081DC41D5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1E97894-49C8-3204-49C4-AA6C47CBB1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FE4E983-C426-2AC2-950F-3FC2FBBFA7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번째 사례는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미국의 기업 연금 정책입니다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미국은 개인 연금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가입률이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저조하다는 문제에 직면했습니다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정부와 기업이 다양한 인센티브를 제공했음에도 불구하고 직장인들의 자발적 연금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가입률은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낮은 수준에 머물러 있었습니다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0AA384A-8068-441E-5A38-A6412FA4EF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0144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F70FC-27EC-0A1C-3606-405EE1C8F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E752202-6058-891B-A8FD-AD29931A9A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D5BD8E4-3BDE-991B-6598-CE940202AC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전통적인 경제학 관점에서는 이해하기 어려운 현상이었습니다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연금 가입은 명백히 개인에게 유리한 선택이었기 때문입니다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회사에서 매칭 펀드를 제공했고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세제 혜택도 있었으며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장기적으로는 안정적인 노후 소득을 보장받을 수 있었습니다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문제는 가입 과정에 있었습니다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455D0C1-ADC1-2350-2C3A-DF9AECF6DB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16920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EB38F-5667-50B1-CDF0-E580B6031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87CD711-DE67-98B5-18AE-47553455A7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C30AE42-C37D-F0FB-3326-BCA4DC0578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신입사원들은 입사 후 복잡한 연금 상품 중에서 하나를 선택해야 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투자 성향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위험 선호도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기대 수익률 등을 고려해 최적의 포트폴리오를 구성해야 했죠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이런 복잡성이 결정을 미루게 만드는 요인이었습니다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 현재편향도 작용했습니다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갓 취업한 젊은 직장인들에게 은퇴는 너무 먼 미래의 일이었습니다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당장 받는 급여에서 일정 금액을 떼어내는 것보다는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현재 소비에 사용하고 싶은 마음이 더 컸던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77C616D-8363-9CB1-3EDD-96777D1ABA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0323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CC838-6C4B-9C10-84A1-C401989E0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1E47940-0737-317E-DA51-63FD2E711E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68619AF-47C7-3691-C326-C4B650FC01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미국 정부는 이 문제를 해결하기 위해 간단하지만 강력한 변화를 도입했습니다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바로 기본값을 바꾼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기존에는 직원이 적극적으로 가입 신청을 해야 연금에 가입되는 방식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(opt-in)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이었다면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새로운 시스템에서는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자동으로 가입되고 원하지 않을 경우 탈퇴 신청을 하는 방식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(opt-out)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으로 전환했습니다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BB177EA-EE2B-0704-E5EE-2981CE05DD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52131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942B6-8794-8992-5C9F-DE5601653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759871F-525D-3442-D3CD-BB40F15F5F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213844C-E8B2-02EB-A1C0-DA551286E5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중요한 것은 선택의 자유를 완전히 보장했다는 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탈퇴 절차는 간단했고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언제든지 투자 옵션을 변경할 수 있었습니다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강제성은 전혀 없었습니다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단지 기본 설정만 바뀐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결과는 놀라웠습니다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#4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가입률이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상승했습니다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더 중요한 것은 탈퇴율이 낮았다는 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자동 가입된 직원들 중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#5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대부분이 연금의 장점을 인식하고 지속적으로 유지했습니다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사례는 기본값 효과의 강력함을 보여줄 뿐만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 설계에서 마찰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(friction)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줄이는 것의 중요성도 시사합니다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좋은 선택을 하기 어렵게 만드는 절차적 장벽들을 제거하는 것만으로도 큰 효과를 얻을 수 있다는 교훈입니다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D5BBEAB-9867-B014-5700-A603354D00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89585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7F1F0-1EDF-752B-A0CC-B853B7AC4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C8A8892-0A69-DC35-6B4F-6BA91B8C3E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5FCE69C-16AC-236E-D091-00788C78C3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 번째 사례는 우리의 식습관이 얼마나 주변 환경에 크게 좌우되는지를 보여주는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미국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코넬대학교에서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진행된 급식소 실험입니다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02B5BCB-5C88-1579-8642-DF1AB392B9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99283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771B9-7A4D-BDD5-2FC7-614B79D71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F205A62-CEFF-C92F-DD20-4158B618D8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C07033D-E5AD-2E9A-19E5-7AB205758E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먼저 연구팀이 직면한 문제는 분명했습니다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학생들에게 “몸에 좋은 음식을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먹어라”라고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잔소리하거나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건강식 섭취를 강제로 요구하지 않고도 스스로 더 나은 선택을 하게 만들 수 있을까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단순히 포스터를 붙이거나 캠페인을 벌이는 것으로는 학생들의 뿌리 깊은 식습관을 바꾸기가 어려웠습니다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이때 연구팀은 아주 단순하지만 강력한 통찰에 주목했습니다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3CD8B9E-CE58-AE4B-C366-8B790999EA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57301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50DCD-87B9-2358-2AE2-0F7960934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F122C1A-A034-4BC4-497B-1F55FFEEC1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9996222-D5BE-0D3F-EF37-F6AD27ED74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사람들은 가장 먼저 보고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가장 쉽게 손이 닿는 것을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선택한다”는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사실입니다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우리의 선택은 흔히 의지나 결심보다도 눈앞의 편리함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시각적으로 얼마나 잘 보이는지에 더 크게 영향을 받습니다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통찰을 토대로 연구팀은 매우 간단한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넛지를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설계했습니다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바로 급식소의 음식 배치 순서를 바꾼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샐러드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요거트 같은 건강식을 입구 쪽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학생들의 눈높이에 맞춰 가장 잘 보이는 위치에 배치했습니다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급식소에 들어서는 순간 첫눈에 들어오도록 만든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반대로 피자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튀김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디저트 같은 고칼로리 음식은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배식대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뒤쪽이나 손이 잘 닿지 않는 곳으로 옮겼습니다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먹지 못하게 한 것이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선택하려면 조금 더 걸어가고 손을 뻗어야 하도록 약간의 ‘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수고’를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추가한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결과는 매우 인상적이었습니다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이런 단순한 재배치만으로 학생들의 샐러드 섭취량이 증가했습니다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누구에게도 특정 음식을 강요하지 않았습니다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단지 건강한 선택을 더 눈에 띄게 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접근을 더 쉽게 만들었을 뿐인데 행동이 눈에 띄게 바뀐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95C7811-7BFB-2738-64FF-50826A875A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8907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안녕하세요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이제부터는 행동경제학의 이론이 실제 정책 현장에서 어떻게 적용되고 있는지를 구체적인 사례들을 통해 살펴보겠습니다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94827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F21E6-7D8C-54FA-4D2E-83E418619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EBF2592-A998-9D47-7980-12434A14CF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F2DFF06-3875-F207-A323-402CC3C302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세 가지 성공 사례는 각각 다른 문제 상황을 다루고 있지만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성공적인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넛지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설계의 핵심 원칙을 공통적으로 보여줍니다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 설계자로서 우리가 반드시 기억해야 할 시사점과 그 안에 담긴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넛지의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요소는 다음과 같습니다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인간은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사회적 동물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영국 세금 납부 사례는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정책 설계 시 인간의 사회적 본능을 고려하는 것이 얼마나 중요한지 명확히 보여줍니다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사람들은 고립된 개인이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항상 자신이 속한 집단을 의식하고 그 구성원들과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비슷해지려는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강력한 욕구를 가집니다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여기서 활용된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넛지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요소는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사회적 증거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(Social Proof)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사회적 규범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(Social Norms)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딱딱한 지시나 추상적인 공익을 강조하기보다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당신의 이웃 대부분이 이미 이렇게 하고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라고 말하는 것이 훨씬 효과적일 수 있다는 시사점을 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바람직한 행동을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당연한 사회적 규범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으로 인식시켜 자발적인 동참을 유도하는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129BD19-E3FF-E658-5664-107F5344DE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40905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5E11A-E6C3-2DE1-4831-AE848AB42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2E15E16-9B8C-BD5A-7BF3-F1AB87F1E0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04D1409-3DCC-D3B8-BCEF-FEACD5E328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둘째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가장 쉬운 길이 가장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선택받는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미국 연금 가입과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코넬대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급식소 사례는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최선의 선택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보다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최소한의 노력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행동을 결정하는 경우가 많다는 사실을 증명합니다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인간은 복잡하고 어려운 결정을 피하고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가장 쉽고 단순한 경로를 따르려는 경향이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여기서 활용된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넛지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요소는 기본값 효과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(Default Effect),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(Friction)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줄이기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현저성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(Salience)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시민들이 더 나은 선택을 하도록 만들고 싶다면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선택을 가장 쉬운 기본값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(Default)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으로 설정하고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좋은 선택으로 가는 길의 모든 장애물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제거하며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가장 눈에 잘 띄게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현저성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만들어야 한다는 교훈을 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A7C7977-1139-63D0-6C7B-E3ADF2930C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08027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CAB94-19EA-9ADF-A221-D309A1B0B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B8D3D4B-3320-8E03-5BC9-E3965B9DC0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45B0A20-46F1-4AF6-1105-2EA261A404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 가지 사례 모두에서 가장 놀라운 점은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작은 변화가 큰 차이를 만든다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비용 효율성입니다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여기서 드러나는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넛지의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요소는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저비용 개입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(Low-cost Intervention)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넛지는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막대한 예산이나 복잡한 법률 개정 없이도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상황에 대한 깊은 이해를 바탕으로 한 작은 변화만으로 큰 성과를 낼 수 있다는 시사점을 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편지 문구 한 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체크박스의 기본 설정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음식의 배치 순서를 바꾸는 것은 거의 비용이 들지 않지만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결과는 막대한 사회적 가치를 창출했습니다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넛지가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제한된 예산 안에서 혁신을 만들어야 하는 정부에게 매우 매력적이고 실용적인 도구임을 의미합니다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45C6B62-73C8-4C43-9F24-D14CA083EF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60475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D714B-277E-9642-182C-4484A7DDA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8D055F8-B8DE-E8A6-F645-F43B297431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5BFC3AC-F3C4-07CD-4452-6FF51D9FFA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성공 사례와는 달리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실패 사례를 통해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넛지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적용 시 어떤 점을 주의해야 하는지 살펴보겠습니다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 번째 사례는 미국의 한 주 정부가 진행했던 에너지 절약 캠페인입니다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56271C6-0FD2-3073-FA5D-3067C7A7B3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09225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4C0D5-DC15-12BF-7498-4421B4A22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F908FBC-D268-774A-EE98-B23C72209C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8242083-1D97-4F74-8653-9C2D3FE9ED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년대 초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지역 정부는 대대적인 홍보를 통해 주민들의 에너지 절약을 유도하려 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캠페인의 핵심 메시지는 이랬습니다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“많은 미국인들이 에너지를 낭비하고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이로 인해 환경이 파괴되고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경제적으로도 큰 손실이 발생하고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표면적으로 보면 꽤 설득력 있어 보입니다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위기감을 자극해 사람들이 ‘이대로는 안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되겠다’는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생각을 하도록 만든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 담당자들은 이 메시지가 절약 행동을 촉진할 것이라고 기대했습니다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결과는 정반대였습니다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캠페인 이후 해당 지역의 에너지 사용량이 오히려 증가한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왜 이런 일이 벌어졌을까요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문제는 바로 잘못된 사회적 증거 제시에 있었습니다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017E11E-78D7-5515-9FC8-76AE289798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95418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46DEB-FB37-80B9-291D-0C2EE1110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E756D1C-57FB-E759-A05B-0690C9242E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094826F-0B83-2495-451F-D90C76FF79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많은 사람들이 에너지를 낭비하고 있다”는 문장은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의도와 달리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에너지 낭비가 사회적으로 흔한 행동이라는 인식을 강화했습니다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다시 말해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시민들에게 “다른 사람들도 다 낭비하는데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나만 절약할 필요가 있나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?”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정당화를 제공해버린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사례는 사회적 증거가 양날의 검이 될 수 있음을 잘 보여줍니다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부정적 행동의 확산을 강조하면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그것을 억제하기보다 오히려 강화하는 결과를 낳을 수 있는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1B6FEBD-508D-21F9-2E8E-19C1C01876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04973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5A525-9C48-B5F2-4078-5AD47FD8E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6600A12-087F-7573-2C07-C534710A1D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9F284F1-23ED-E990-1575-B4A42E1BF0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그렇다면 어떻게 했어야 할까요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올바른 접근은 긍정적인 행동을 강조하는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“점점 더 많은 미국인들이 에너지 절약에 동참하고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“우리 지역 주민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70%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이미 에너지 효율 개선에 참여하고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이런 메시지가 훨씬 효과적이었을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같은 사회적 증거라도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부분을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부각하느냐에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따라 전혀 다른 행동 변화를 이끌어낼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A60A6FB-44C2-635A-34CB-E0A1EC93D9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25886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FA8AC-94E4-497F-DCF4-00EB0B83C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27EC6F0-2964-60FA-F722-94F51C745C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DC098DB-AD7D-DF2D-A91B-DE671CB503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번째 실패 사례는 과도하게 복잡한 인센티브 시스템에서 비롯된 문제입니다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D242324-2531-F269-AAC4-77B2F585FA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56752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0B6DD-84E4-636D-A8CC-EE9FC79F7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84FB1A8-7A2E-4F68-3CBC-13A04A52EE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42C77CE-E043-0271-DD07-7EEE9B1832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년대 중반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 지방자치단체는 주민들의 친환경 활동을 장려하기 위해 야심 찬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에코 포인트 제도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도입했습니다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분리수거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대중교통 이용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친환경 제품 구매 등 각각의 행동에 환경 기여도를 정밀하게 계산하여 각기 다른 포인트를 부여하고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이를 다양한 혜택으로 교환해주는 방식이었습니다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설계자들의 의도는 좋았습니다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모든 행동의 가치를 정확하게 반영하는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지극히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합리적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이고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공정한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시스템이라고 믿었죠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그들은 이 정교함이 오히려 시민들의 참여 동기를 높일 것이라고 기대했습니다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문제는 시스템이 지나치게 정교하고 복잡했다는 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행동마다 다른 포인트가 책정되었고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계산 방식도 복잡한 공식에 따라 달라졌습니다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플라스틱 분리수거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1kg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은 몇 포인트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대중교통 월간 이용은 또 다른 포인트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친환경 제품은 제품 종류별로 각각 다른 포인트를 주는 식이었습니다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이 포인트가 누적되면 문화상품권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세금 감면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공공시설 이용권 등 다양한 혜택으로 전환할 수 있었습니다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설계자들은 이렇게 정교한 체계가 오히려 시민들의 참여 의욕을 높일 것이라고 기대했습니다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 행동의 환경적 기여도를 정확히 반영한 ‘합리적인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시스템’이라고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생각했던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그러나 현실은 달랐습니다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시민들의 참여율은 기대에 크게 못 미쳤습니다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이유는 간단했습니다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BD2C50A-BA38-B5A3-72BA-1B3CD9B2F8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4799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860AA-CA8B-8B04-D632-5B42CBE95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76D6A5A-FAB6-7F90-8C48-568471597E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EAC6182-EBED-BA74-2CF3-CFA598C47B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너무 복잡해서 이해하기 어렵다는 것이었습니다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사람들이 일상에서 “내가 오늘 이 행동을 하면 실제로 몇 포인트가 쌓이고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그것이 언제 어떤 혜택으로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돌아올지”를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예측하기 어려웠던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복잡성이 시민들에게 인지적 부담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(cognitive load)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으로 작용했던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보상을 이해하려는 노력이 보상의 가치보다 더 크게 느껴질 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사람들의 뇌는 가장 쉬운 선택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아무것도 하지 않는 것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택합니다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D8E7E2B-C7F1-25E6-26F6-2AD8839FF3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8844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99815-5D0C-04BE-4387-9F203FA74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B2904A2-0A9F-F963-3EB2-2447600FCF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9A3A1A6-E0CA-1F79-B012-774278ECCF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앞선 시간에 우리는 손실회피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현재편향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사회적 증거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기본값 효과와 같은 핵심 개념들을 배웠습니다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개념들은 교과서 속 이론처럼 보일 수 있지만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사실은 정책 현장에서 매우 중요한 의미를 갖습니다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왜냐하면 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이론들이 단순한 학문적 발견을 넘어 실제로 시민들의 행동을 변화시키고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 성과를 좌우하기 때문입니다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01A8C32-A4F5-02FF-9803-F3BC6FDA7B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733022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9B4FC-D821-3F72-EE1B-8761F1E64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6358AAF-ADBA-A40D-F2C9-047EB1C36D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E812CDC-2DAC-3617-C87A-7682C8CBC1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사례는 정책 설계에서 아주 중요한 교훈을 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아무리 합리적이고 정교한 시스템이라도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시민이 이해하고 활용할 수 없다면 무용지물이라는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결국 참여를 이끌어내는 데 가장 중요한 것은 ‘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정교함’이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아니라 단순함과 직관성입니다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성공적인 인센티브 시스템은 단순해야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행동을 하면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이런 혜택이 주어진다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관계가 한눈에 들어와야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혜택을 받는 과정 역시 어렵지 않고 간단해야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37C7D39-293F-41E7-D93F-7AD891D1FD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9929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9A54F-F0C0-0797-779B-FA9D428DE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3F9998A-7EBB-B0E3-FC2C-6FEAE02A43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FC38331-57FE-F9A6-693D-9722B7F04A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 번째 실패 사례는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한 국가에서 성공한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넛지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정책을 다른 문화권에 그대로 적용했을 때 발생한 문제입니다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8A083A8-766E-A2E2-CBC5-4B55969863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61988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7F055-D77A-A3A1-606A-F177A8BD2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3F93CF7-3CDC-42CC-55AF-270B46A299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C2EE574-18DD-089A-A4AB-840EED77E6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앞서 소개했던 영국의 세금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납부율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향상 사례는 전 세계적으로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넛지의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가능성을 보여준 대표적 성공 사례였죠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그래서 어떤 국가에서도 이 접근을 그대로 따라 해 보았습니다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그들은 영국에서 효과적이었던 메시지를 거의 그대로 사용했습니다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“귀하가 거주하는 지역 주민의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90%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이미 세금을 납부했습니다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 </a:t>
            </a: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문장을 체납자들에게 발송했지만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결과는 기대와 달리 큰 변화를 이끌어내지 못했습니다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문제는 단순했습니다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문화적 맥락을 고려하지 않았던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해당 국가에서는 정부에 대한 신뢰도가 낮았고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다른 사람들의 행동을 따라 하기보다는 개인의 판단을 중시하는 문화적 성향이 강했습니다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그러다 보니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“다른 사람들이 하니까 나도 해야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한다”는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논리가 시민들에게 설득력을 발휘하지 못했던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115F360-B0D8-EAC1-E3D2-FCCE17C4D2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66121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587A3-2A72-D829-EEFB-2D56C7E87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72ADC20-9E1F-E22E-22EA-8EA118A399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F368FEF-7702-C39B-EF79-3BF6C8D258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오히려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“다른 사람이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낸다니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글쎄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그건 그 사람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사정이지”라는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반응이 더 자연스러웠습니다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39D6691-7784-11E9-E97E-50FD7601F4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53325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65487-F031-556F-3FDA-05B86160E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ED06C0B-6856-6AAE-713D-EE9DCDCF9B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68860C2-5473-E737-992D-30B7A618CF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사례는 우리에게 중요한 교훈을 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넛지는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인간의 보편적인 심리적 메커니즘을 활용하지만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메커니즘이 드러나는 방식은 문화에 따라 다를 수 있다는 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다시 말해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심리적 원리는 보편적이지만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그것을 어떻게 자극해야 효과가 나는지는 사회적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문화적 배경에 크게 좌우된다는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따라서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성공적인 정책 이식을 위해서는 단순한 ‘복사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(copy &amp; paste)’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현지 맥락에 맞는 변형과 적응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(adaptation)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필요합니다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문화적 특성을 무시하고 해외 사례를 그대로 가져오면 실패할 수밖에 없습니다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결국 정책 설계자는 그 사회의 신뢰 구조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가치관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사회 규범을 세심하게 고려해야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AFBFF8E-E946-B838-B072-108E522AA6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60427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01E03-73BA-B738-56F6-3632298AC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B22DA73-AF01-972C-4697-AA86185A87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BE2B56D-D2D9-4B4D-96FF-F9B40CA0EB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지금까지 배운 내용을 바탕으로 실제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넛지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전략을 설계하는 과정을 함께 경험해보겠습니다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계속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다루어온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고령층 디지털 소외 문제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주제로 구체적인 전략을 만들어보겠습니다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먼저 문제 상황을 행동경제학의 렌즈로 다시 들여다보겠습니다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지난 시간에 만들었던 김영희 할머니 페르소나를 떠올려 보세요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3A86B30-0E3B-D750-0E44-7705AB70DF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74973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3CE7C-E3CA-07EF-13A7-A7BDC7899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C8C4C9C-97B3-A43A-342C-A4C9F5765A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51A98C6-46A9-902B-C9EC-F8B8793D49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세의 김영희 할머니는 온라인으로 제공되는 공공서비스를 기피하고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왜 그럴까요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단순히 “의지가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없다”거나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“기술을 못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배운다”라는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이유로 치부할 수 있을까요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행동경제학적으로 분석하면 훨씬 더 구체적인 요인들이 보입니다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손실회피입니다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온라인 서비스를 쓰면 편리하다는 이득도 있지만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할머니께 더 크게 다가오는 것은 “잘못하면 큰일 날지도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모른다”는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불안감입니다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버튼을 잘못 누르면 돈이 빠져나가거나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중요한 정보를 잃어버릴 수도 있다는 두려움이 시도 자체를 막아버립니다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이득보다 손실을 더 크게 느끼는 전형적인 손실회피 심리가 작동하는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FB11D90-A607-5E6F-F97F-78393715D1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6469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3998B-2B72-00B8-E31E-336E9A506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FCE04F3-8C74-1533-17F3-B402DAE3D3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88EC904-BA7B-6A00-3B97-EA44A115F6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둘째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현재편향이 문제입니다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온라인 서비스를 배우는 것은 오늘 당장 불편함과 노력을 요구합니다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반면 그 편리함은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나중에야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체감할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그렇다 보니 “지금 당장은 그냥 주민센터에 직접 가는 게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낫겠다”는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판단을 내리게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현재의 작은 편안함이 미래의 큰 편익보다 더 매력적으로 다가오는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B0CD81-E3FD-B45A-6A4E-F4E2771FDF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4713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B7402-626B-1319-5A57-263A24E0A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396D4F8-3CEC-2238-1036-290AD4A34A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CC1691F-0069-E223-FDA1-7E15A9ABF9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셋째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사회적 증거 부족도 중요한 요인입니다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김영희 할머니 주변에 온라인 서비스를 능숙하게 사용하는 동년배가 많지 않습니다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주변에 “나도 해봤는데 의외로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쉽더라”는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성공 사례가 들리지 않으니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자신도 할 수 있을 거라는 확신을 갖기 어려운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DCD3694-484E-42F7-8791-CF58BDBC41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301251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674DB-B0FF-FECB-2897-C37E62024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B1888AE-E612-3AC0-9285-8E98BFE118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D59F41A-474F-3883-5A91-274A602FE0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넷째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선택의 복잡성도 장벽이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온라인 서비스 화면에는 수많은 메뉴와 옵션이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글씨는 작고 용어는 낯섭니다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어디를 눌러야 할지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혹시 잘못되면 어떻게 해야 할지 고민하다 보면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오히려 더 큰 인지적 부담을 느끼고 결국 포기하게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우리는 김영희 할머니가 단순히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디지털을 몰라서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네 가지 강력한 심리적 장벽 때문에 행동에 나서지 못하고 있음을 명확히 진단했습니다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 단계의 과제는 명확합니다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이제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선택을 설계하는 사람으로서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네 가지 장벽을 하나씩 무너뜨리거나 영리하게 우회하는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넛지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전략을 설계할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2101E61-5909-9BB9-675C-4744556AFC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4027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6B8D5-EF0B-F60A-5F0F-6FFE23D3B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E06445B-B7C4-40A8-FAD1-E797D6876E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4A4265E-E135-0F08-6CDB-354DAE3C46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따라서 이번 시간에는 세 가지 흐름에 따라 학습을 진행하겠습니다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C6D3FE7-E169-517F-2328-192B991FC3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311262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DEB17-6A8B-23F8-E07C-2D5B8803D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77E1A4F-EBD4-C3EB-013A-A705EAEAC1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DBB1429-047C-9526-E5E8-030CFC98AD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앞서 분석한 문제를 바탕으로 실제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넛지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전략을 설계해보겠습니다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다루고 있는 주제는 바로 고령층 디지털 소외 문제입니다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행동경제학적 관점에서 본 김영희 할머니의 상황을 다시 떠올리면서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어떻게 하면 심리적 장벽을 낮추고 온라인 서비스 이용을 촉진할 수 있을지 구체적인 전략을 짜보겠습니다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04D61FB-3508-4719-8573-04EE2BAFE0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62332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5122F-CCC2-A9CF-D267-B47E45514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A62A6A1-299D-F6CB-E1EF-40BB2712CA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CDDC9E5-F954-2941-31DA-199373BF96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 번째 전략은 손실회피를 활용하는 메시지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프레이밍입니다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기존의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“온라인으로 편리하게 서류를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발급받으세요”라는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메시지는 주로 이익을 강조하는 방식이었죠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고령층에게는 이익보다 ‘불편함을 피하는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것’이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더 크게 다가옵니다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따라서 메시지를 이렇게 바꿀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“주민센터 방문 시 평균 대기시간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분을 절약하세요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혹은 “더 이상 복잡한 교통편과 주차 걱정 없이 집에서 바로 서류를 받으세요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이렇게 불편함과 손실을 강조하는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프레이밍이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실제 행동을 이끌어내는 데 더 효과적일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2F1C78C-47BF-AFBF-D041-F37363807A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51417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78073-AE93-C279-FB1C-A72915D04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59AAC0C-FC8A-A715-8F05-9655383D47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2DA1F7E-C95E-55CF-EE5B-BA43BD0CAB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번째 전략은 사회적 증거를 제공하는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 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 동네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 이상 주민 중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30%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이미 온라인 서비스를 이용하고 있습니다”와 같은 구체적인 통계가 도움이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숫자만으로는 충분하지 않습니다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동년배가 직접 나와서 경험을 이야기하는 영상이 훨씬 더 강력합니다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저도 처음엔 어려울 줄 알았는데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막상 해보니 생각보다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쉽더라고요”라는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평범한 어르신의 목소리가 김영희 할머니에게 훨씬 더 설득력 있게 다가옵니다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중요한 건 ‘나와 비슷한 사람도 할 수 있다’는 확신을 주는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BBAE463-FB85-E88F-C7C9-10CD4C6726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357651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0D263-6879-E63C-41DE-0712FBAF1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E6496EA-3A01-AF16-B2E2-4254F285BC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7647D93-BE9A-83DB-BC94-E33C592964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 번째 전략은 기본값과 선택 구조를 단순화하는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고령층이 가장 자주 찾는 서비스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 주민등록등본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건강보험료 납부확인서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소득금액증명원 같은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몇 가지 핵심 서비스만 큰 버튼으로 메인 화면에 배치합니다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나머지 복잡한 메뉴는 뒤로 숨겨두는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더 나아가 “고령층 전용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모드”를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기본값으로 설정할 수도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글씨는 크고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메뉴는 단순하며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단계마다 안내가 자세히 나오는 모드가 자동으로 제공되도록 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원하면 일반 모드로 바꿀 수 있으니 선택의 자유는 여전히 보장됩니다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13AEF9E-34C4-DD85-3F7D-4F18BD4367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608495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8C9A7-CEBA-8C4B-DEEB-3ABD67CD5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7A82415-9717-42D7-4B7E-24D53DE47A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2E0C6BE-E5C2-81B2-4620-2C005FFC11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 번째 전략은 실수에 대한 두려움을 줄여주는 안전장치입니다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#!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온라인 서비스에서 많은 고령층이 가장 두려워하는 건 ‘잘못해서 돌이킬 수 없는 일이 생길까’ 하는 걱정입니다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그래서 “실행 취소” 버튼을 모든 단계에 두고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잘못 입력했을 때는 자동으로 복구되는 기능을 마련해야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33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 “실수해도 괜찮습니다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언제든 처음부터 다시 시작할 수 있습니다”라는 메시지를 곳곳에 배치해 심리적 안정을 주는 것도 중요합니다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2DBA996-7B2D-5912-9529-8CAAD05A82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26877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9EDF7-D4CF-D18D-BD3D-0443317F3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502BE95-FA6E-BD77-41E3-BD2FE9EC44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D4D2B21-A5A0-0DB2-DB04-41D6D0AB1E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다섯 번째 전략은 즉시 피드백과 단계별 안내입니다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“1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단계 완료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신청서 작성이 끝났습니다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단계로 넘어갑니다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이런 식으로 진행 상황을 바로바로 알려주면 사용자가 길을 잃지 않습니다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 전체 과정이 몇 단계인지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지금 내가 어디쯤 와 있는지를 시각적으로 보여주면 예측 가능성이 높아져 불안이 줄어듭니다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629954D-A94E-3FEC-85CA-FE2BC554FA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80696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5DD10-4A1C-E9A2-C61A-FFEB82BC5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11921B9-3091-A7A0-E3A5-CB6C537FC5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C69EA72-256F-A138-FFFC-088194F91A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이 전략들을 하나로 통합해 시나리오를 그려보겠습니다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김영희 할머니가 정부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접속하면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가장 먼저 “주민센터 방문 없이 집에서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간편하게”라는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메시지와 함께 또래 이용자의 후기 영상이 나타납니다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메인 화면에는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복잡한 메뉴 대신 자주 이용하는 핵심 서비스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가지만 크게 보입니다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27BE877-867C-E558-D115-3C00628765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772716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1AAD8-F1F9-0BF2-4681-9BF76BBF6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16337F0-C55B-5ED6-2344-223C56A51D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9241160-E3F1-26EC-11C5-17120BA67C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주민등록등본을 클릭하면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“총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단계로 간단히 완료됩니다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실수해도 언제든 다시 시작할 수 있어요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안내가 나타납니다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 단계마다 친절한 설명과 즉시 피드백이 주어지고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화면 한쪽에는 언제든 누를 수 있는 실행 취소 버튼이 보입니다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 단계가 끝나면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“축하합니다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성공적으로 완료하셨습니다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언제든지 집에서 편리하게 이용하실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메시지가 성취감을 더해줍니다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8AFADF4-F001-AAE0-610E-1438045A66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115548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95967-E2C1-0994-099A-4C7A15C60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8BD6E5B-D251-AABB-3AC2-AE86A82987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9522435-318A-757B-DC87-6D0158D2CF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사례에서 알 수 있듯이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#!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넛지는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강제나 조작이 아닙니다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오히려 사용자의 심리와 필요를 존중하면서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좋은 선택이 더 쉽고 자연스럽게 이루어지도록 돕는 배려입니다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선택의 자유는 그대로 두되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더 나은 선택의 길을 환히 밝혀주는 것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그것이 바로 행동경제학적 정책 설계의 진정한 힘입니다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25118BC-84A2-90F5-6F25-3420D4E034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313566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오늘 우리는 다양한 사례를 통해 행동경제학이 정책 설계에 어떻게 적용되는지를 살펴보았습니다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이 사례들을 통해 도출할 수 있는 몇 가지 핵심 원칙을 정리해보겠습니다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인간의 심리적 특성을 이해하고 존중하는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사람들은 전통 경제학이 가정하는 것처럼 항상 합리적으로 행동하지 않습니다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그렇다고 해서 그 행동이 단순히 ‘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비합리적’이라고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치부해서는 안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오히려 그 이면에는 손실회피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현재편향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사회적 증거와 같은 심리적 메커니즘이 작동하고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 설계자의 역할은 이 특성을 교정하려는 것이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이해하고 현명하게 활용하는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둘째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단순함의 힘입니다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살펴본 실패 사례를 떠올려 보세요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복잡한 포인트 제도나 어려운 절차는 시민들을 참여에서 멀어지게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반대로 성공한 정책들은 대부분 단순했습니다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메시지를 한 문장으로 줄이고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화면을 몇 가지 버튼으로 정리하는 것만으로도 행동 변화를 이끌어낼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결국 사용자의 인지적 부담을 줄이는 것이 성공의 열쇠입니다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1410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행동경제학적 접근을 활용해 정책 성과를 높였던 성공 사례들을 살펴보겠습니다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이를 통해 이론이 어떻게 효과적으로 현실에 적용될 수 있는지 확인할 수 있을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둘째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기대와 달리 효과가 미미했거나 오히려 역효과를 낳은 실패 사례들을 분석하겠습니다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여기서는 왜 그런 결과가 나왔는지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점을 보완해야 하는지를 함께 고민할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셋째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마지막으로는 우리가 직접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넛지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전략을 설계해보는 실습 과정을 진행하겠습니다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앞서 학습한 이론과 오늘 살펴볼 사례들을 바탕으로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실제 정책 상황에서 활용할 수 있는 아이디어를 만들어보는 경험을 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201787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A79ED-F7AC-F7B2-90FF-FBA340D29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E14929B-6AE6-1B86-773D-1668AC8825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FC16F35-328E-E0B8-2F72-2488E1EEFF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셋째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맥락의 중요성입니다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영국에서 성공한 사회적 증거 메시지가 다른 문화권에서는 효과가 없었던 사례를 보았습니다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동일한 정책이라도 문화적 신뢰 수준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사회적 가치관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제도적 환경에 따라 결과가 달라질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따라서 정책 설계자는 보편적인 행동경제학 원리를 토대로 하되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지역적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문화적 특성을 반드시 고려해야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넷째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지속적인 실험과 개선입니다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이론은 언제나 현실에서 변형됩니다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따라서 한 번에 완벽한 정책을 만들겠다는 생각보다는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작은 규모의 파일럿 실험을 통해 효과를 검증하고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결과를 토대로 개선해 나가는 것이 바람직합니다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행동통찰팀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(BIT)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프로젝트 대부분이 바로 이런 방식으로 진행됩니다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5B25797-4062-D4F3-5513-B05083F604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915903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B9137-9033-6083-870D-7781E6749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B983DB5-282C-6D90-3CFE-116EDF9C8E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900BA87-940E-7BC8-F8F3-C9C28C61D7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윤리적 고려입니다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넛지는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매우 강력한 도구입니다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강력하기 때문에 더 신중해야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시민들에게 진정으로 도움이 되는 방향인지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선택의 자유를 실질적으로 보장하고 있는지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숨겨진 조작은 없는지 끊임없이 점검해야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넛지의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목적은 시민을 속이는 것이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더 나은 선택을 할 수 있도록 돕는 것임을 잊지 말아야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정리하자면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행동경제학적 접근은 정책의 효과성을 높이는 동시에 시민들의 자율성을 존중할 수 있는 방법을 제시합니다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세기 민주주의 사회가 추구해야 할 정책 설계의 중요한 방향이라고 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EACB505-BA88-A6F5-14F1-9A8E16BECD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521808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58918-4FDA-7CFF-FB5B-667F4793F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C0D57F1-C0E2-59C2-B82B-B4FF943FCF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47B2C95-985A-3EE0-59DC-7B37351313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 시간부터는 오늘 배운 이론과 사례를 바탕으로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여러분이 직접 구체적인 정책 아이디어를 발상하고 발전시키는 방법을 함께 배우게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오늘 학습한 내용이 앞으로의 창의적이고 실효성 있는 정책 설계의 든든한 토대가 되기를 바랍니다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수고 많으셨습니다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EADE391-0E02-A288-1173-3BAE3999DB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4471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 번째로 살펴볼 성공 사례는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영국 정부의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세금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납부율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향상 프로젝트입니다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사례는 영국 정부 산하에 설립된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행동통찰팀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</a:t>
            </a:r>
            <a:r>
              <a:rPr lang="en-US" altLang="ko-K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Behavioural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Insights Team(BIT)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수행한 프로젝트로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넛지의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힘을 전 세계에 알린 대표적 사례로 평가됩니다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9196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5F8EF2-6C8C-30E2-5607-BFC46065E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C8F1F25-6CCA-C6C4-CA66-337D0EB80A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D83D7C4-03AB-2BE6-9798-A826A8C522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과거 영국 정부는 세금 체납자를 독려하기 위해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주로 법적 경고나 벌금 부과 위협을 사용했습니다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“기한 내에 납부하지 않으면 가산세가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부과됩니다”라는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식이었죠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이런 방식도 일정 효과가 있었지만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근본적인 행동 변화를 이끌어내기에는 한계가 있었습니다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6263D43-46AC-D1C1-8FE4-B6B5747D92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1510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A66AF-B7B2-2F37-C245-B3B1C4671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C096BE1-C6D6-643A-78C6-175B84BAC9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A90C72D-00E4-A2B7-3682-4BBE95C5F7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행동통찰팀은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문제를 다르게 바라봤습니다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단순히 경제적 계산이나 반항심 때문에 세금을 내지 않는 것이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체납자들이 “다른 사람들도 안 낼 텐데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나만 낼 필요가 있나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?”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생각을 하고 있을지도 모른다고 본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다시 말해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사회적 규범과 집단 행동에 대한 인식이 중요한 요인일 수 있다는 점에 주목했습니다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이를 검증하기 위해 연구팀은 대규모 무작위 통제 실험을 설계했습니다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체납자를 여러 그룹으로 나누어 서로 다른 메시지를 발송한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통제군에는 기존과 같은 표준 메시지를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실험군에는 사회적 증거를 활용한 새로운 메시지를 보냈습니다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그중 가장 효과적이었던 메시지는 바로 이 문장이었습니다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158CB2F-208A-B08F-F3B5-6F2EB96355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5066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EA75B-CC39-44AB-99D3-5454ADBCC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07A3015-2E6C-A320-0CE2-53B2A7860C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289E79C-0F06-657F-3FC4-8937A1784F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“귀하가 거주하는 지역 주민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명 중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명이 이미 세금을 납부했습니다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짧은 문장 하나로 납부율이 향상되었습니다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8122A36-E199-0230-59FD-8D13BBC91A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7610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613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3EEF4808-3EB3-70C1-1E03-B5FF9D6B0F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291" y="1476"/>
            <a:ext cx="12293599" cy="1217003"/>
          </a:xfrm>
          <a:prstGeom prst="rect">
            <a:avLst/>
          </a:prstGeom>
        </p:spPr>
      </p:pic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8C747F7-9804-B31E-542F-53F2E6C66C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C89BF23B-7CC1-5604-44FD-A553A293AE11}"/>
              </a:ext>
            </a:extLst>
          </p:cNvPr>
          <p:cNvGrpSpPr/>
          <p:nvPr userDrawn="1"/>
        </p:nvGrpSpPr>
        <p:grpSpPr>
          <a:xfrm>
            <a:off x="635561" y="291960"/>
            <a:ext cx="3163624" cy="413683"/>
            <a:chOff x="635561" y="291960"/>
            <a:chExt cx="3163624" cy="413683"/>
          </a:xfrm>
        </p:grpSpPr>
        <p:sp>
          <p:nvSpPr>
            <p:cNvPr id="4" name="자유형: 도형 3">
              <a:extLst>
                <a:ext uri="{FF2B5EF4-FFF2-40B4-BE49-F238E27FC236}">
                  <a16:creationId xmlns:a16="http://schemas.microsoft.com/office/drawing/2014/main" id="{011B703D-F672-1F33-1385-797AFEDFD93E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E4A80A57-3C6F-008A-FFC2-D841C44A048D}"/>
                </a:ext>
              </a:extLst>
            </p:cNvPr>
            <p:cNvSpPr/>
            <p:nvPr/>
          </p:nvSpPr>
          <p:spPr>
            <a:xfrm>
              <a:off x="635561" y="291960"/>
              <a:ext cx="3163624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행동경제학적 기법의 정책디자인의 적용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9153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72F5E34B-F838-1B32-A888-5A21443A0930}"/>
              </a:ext>
            </a:extLst>
          </p:cNvPr>
          <p:cNvSpPr/>
          <p:nvPr userDrawn="1"/>
        </p:nvSpPr>
        <p:spPr>
          <a:xfrm>
            <a:off x="-101600" y="5898"/>
            <a:ext cx="12293600" cy="1201547"/>
          </a:xfrm>
          <a:prstGeom prst="rect">
            <a:avLst/>
          </a:prstGeom>
          <a:gradFill>
            <a:gsLst>
              <a:gs pos="16000">
                <a:srgbClr val="0B2EB7">
                  <a:alpha val="0"/>
                </a:srgbClr>
              </a:gs>
              <a:gs pos="100000">
                <a:srgbClr val="0B2EB7">
                  <a:alpha val="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" name="그림 8" descr="블러, 다채로움, 스크린샷, 빛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F6D9D54-EBEE-3EA0-06E2-13518C3CB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98"/>
          <a:stretch>
            <a:fillRect/>
          </a:stretch>
        </p:blipFill>
        <p:spPr>
          <a:xfrm>
            <a:off x="0" y="0"/>
            <a:ext cx="12192000" cy="6946900"/>
          </a:xfrm>
          <a:prstGeom prst="rect">
            <a:avLst/>
          </a:prstGeom>
        </p:spPr>
      </p:pic>
      <p:pic>
        <p:nvPicPr>
          <p:cNvPr id="7" name="그림 6" descr="일렉트릭 블루, 블루, 자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498865-8AE2-F892-DDE3-E5340C2B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-1" y="0"/>
            <a:ext cx="1205803" cy="1205803"/>
          </a:xfrm>
          <a:prstGeom prst="rtTriangle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111653A-610A-39BB-5E60-00A81A0E83A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582400" y="584096"/>
            <a:ext cx="609705" cy="60970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88F47F6A-4ACA-E998-8093-161B9491A348}"/>
              </a:ext>
            </a:extLst>
          </p:cNvPr>
          <p:cNvCxnSpPr>
            <a:cxnSpLocks/>
          </p:cNvCxnSpPr>
          <p:nvPr userDrawn="1"/>
        </p:nvCxnSpPr>
        <p:spPr>
          <a:xfrm>
            <a:off x="0" y="1216822"/>
            <a:ext cx="4241800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38F10D-B1B5-A271-8F37-E964D2B6EED5}"/>
              </a:ext>
            </a:extLst>
          </p:cNvPr>
          <p:cNvCxnSpPr>
            <a:cxnSpLocks/>
          </p:cNvCxnSpPr>
          <p:nvPr userDrawn="1"/>
        </p:nvCxnSpPr>
        <p:spPr>
          <a:xfrm flipH="1">
            <a:off x="266698" y="0"/>
            <a:ext cx="1219203" cy="1219203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9D51B65-B2DB-1A86-5878-E326A6D906C8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09641A0D-096C-E6AE-2137-8DAAA4BF6FAA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6F3BCF8A-4D24-E20C-821A-DDAA4B27DEBD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AB325B90-C8E5-6760-5EE4-6107EEBDDCFC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B55D078-2B25-1F64-EB6A-FA3A86D38C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494C9A52-5731-B576-9251-E1EEAF2F4BF2}"/>
              </a:ext>
            </a:extLst>
          </p:cNvPr>
          <p:cNvGrpSpPr/>
          <p:nvPr userDrawn="1"/>
        </p:nvGrpSpPr>
        <p:grpSpPr>
          <a:xfrm>
            <a:off x="635561" y="291960"/>
            <a:ext cx="3163624" cy="413683"/>
            <a:chOff x="635561" y="291960"/>
            <a:chExt cx="3163624" cy="413683"/>
          </a:xfrm>
        </p:grpSpPr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897A8ED9-46E8-2F5E-91F5-9BF8CC496B3C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사각형: 둥근 모서리 9">
              <a:extLst>
                <a:ext uri="{FF2B5EF4-FFF2-40B4-BE49-F238E27FC236}">
                  <a16:creationId xmlns:a16="http://schemas.microsoft.com/office/drawing/2014/main" id="{AE7BEC34-1F96-7AAF-F202-7B16BC224E80}"/>
                </a:ext>
              </a:extLst>
            </p:cNvPr>
            <p:cNvSpPr/>
            <p:nvPr/>
          </p:nvSpPr>
          <p:spPr>
            <a:xfrm>
              <a:off x="635561" y="291960"/>
              <a:ext cx="3163624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행동경제학적 기법의 정책디자인의 적용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2077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그림 112" descr="스크린샷, 어둠, 블루, 우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5244B76-ED28-20E7-A34C-8E5F0EB4B5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819400"/>
            <a:ext cx="12192000" cy="40386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72F5E34B-F838-1B32-A888-5A21443A0930}"/>
              </a:ext>
            </a:extLst>
          </p:cNvPr>
          <p:cNvSpPr/>
          <p:nvPr userDrawn="1"/>
        </p:nvSpPr>
        <p:spPr>
          <a:xfrm>
            <a:off x="-101600" y="-1"/>
            <a:ext cx="12293600" cy="1201547"/>
          </a:xfrm>
          <a:prstGeom prst="rect">
            <a:avLst/>
          </a:prstGeom>
          <a:gradFill>
            <a:gsLst>
              <a:gs pos="16000">
                <a:srgbClr val="0B2EB7">
                  <a:alpha val="0"/>
                </a:srgbClr>
              </a:gs>
              <a:gs pos="100000">
                <a:srgbClr val="0B2EB7">
                  <a:alpha val="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" name="그림 8" descr="블러, 다채로움, 스크린샷, 빛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F6D9D54-EBEE-3EA0-06E2-13518C3CB5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98"/>
          <a:stretch>
            <a:fillRect/>
          </a:stretch>
        </p:blipFill>
        <p:spPr>
          <a:xfrm>
            <a:off x="0" y="0"/>
            <a:ext cx="12192000" cy="6946900"/>
          </a:xfrm>
          <a:prstGeom prst="rect">
            <a:avLst/>
          </a:prstGeom>
        </p:spPr>
      </p:pic>
      <p:pic>
        <p:nvPicPr>
          <p:cNvPr id="7" name="그림 6" descr="일렉트릭 블루, 블루, 자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498865-8AE2-F892-DDE3-E5340C2B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-1" y="0"/>
            <a:ext cx="1205803" cy="1205803"/>
          </a:xfrm>
          <a:prstGeom prst="rtTriangle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111653A-610A-39BB-5E60-00A81A0E83A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582400" y="584096"/>
            <a:ext cx="609705" cy="60970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88F47F6A-4ACA-E998-8093-161B9491A348}"/>
              </a:ext>
            </a:extLst>
          </p:cNvPr>
          <p:cNvCxnSpPr>
            <a:cxnSpLocks/>
          </p:cNvCxnSpPr>
          <p:nvPr userDrawn="1"/>
        </p:nvCxnSpPr>
        <p:spPr>
          <a:xfrm>
            <a:off x="0" y="1216822"/>
            <a:ext cx="4241800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38F10D-B1B5-A271-8F37-E964D2B6EED5}"/>
              </a:ext>
            </a:extLst>
          </p:cNvPr>
          <p:cNvCxnSpPr>
            <a:cxnSpLocks/>
          </p:cNvCxnSpPr>
          <p:nvPr userDrawn="1"/>
        </p:nvCxnSpPr>
        <p:spPr>
          <a:xfrm flipH="1">
            <a:off x="266698" y="0"/>
            <a:ext cx="1219203" cy="1219203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9D51B65-B2DB-1A86-5878-E326A6D906C8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09641A0D-096C-E6AE-2137-8DAAA4BF6FAA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6F3BCF8A-4D24-E20C-821A-DDAA4B27DEBD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AB325B90-C8E5-6760-5EE4-6107EEBDDCFC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0CB4EA0-3B1C-8AB3-D97E-C0EEF1A2524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ACC6E5A8-19BE-AC36-C07B-F5D5C74DD057}"/>
              </a:ext>
            </a:extLst>
          </p:cNvPr>
          <p:cNvGrpSpPr/>
          <p:nvPr userDrawn="1"/>
        </p:nvGrpSpPr>
        <p:grpSpPr>
          <a:xfrm>
            <a:off x="635561" y="291960"/>
            <a:ext cx="3163624" cy="413683"/>
            <a:chOff x="635561" y="291960"/>
            <a:chExt cx="3163624" cy="413683"/>
          </a:xfrm>
        </p:grpSpPr>
        <p:sp>
          <p:nvSpPr>
            <p:cNvPr id="4" name="자유형: 도형 3">
              <a:extLst>
                <a:ext uri="{FF2B5EF4-FFF2-40B4-BE49-F238E27FC236}">
                  <a16:creationId xmlns:a16="http://schemas.microsoft.com/office/drawing/2014/main" id="{D7CFF8C3-BB22-3393-8EE4-4F269D0A807C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4D4373F4-8E79-3045-386B-B8FD06E504F3}"/>
                </a:ext>
              </a:extLst>
            </p:cNvPr>
            <p:cNvSpPr/>
            <p:nvPr/>
          </p:nvSpPr>
          <p:spPr>
            <a:xfrm>
              <a:off x="635561" y="291960"/>
              <a:ext cx="3163624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행동경제학적 기법의 정책디자인의 적용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9705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그림 42" descr="야외, 수평선, 자연, 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DD45F26-0A2F-1696-A477-E4EEEF5477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그림 6" descr="일렉트릭 블루, 블루, 자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498865-8AE2-F892-DDE3-E5340C2B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-1" y="0"/>
            <a:ext cx="1205803" cy="1205803"/>
          </a:xfrm>
          <a:prstGeom prst="rtTriangle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111653A-610A-39BB-5E60-00A81A0E83A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582400" y="584096"/>
            <a:ext cx="609705" cy="60970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88F47F6A-4ACA-E998-8093-161B9491A348}"/>
              </a:ext>
            </a:extLst>
          </p:cNvPr>
          <p:cNvCxnSpPr>
            <a:cxnSpLocks/>
          </p:cNvCxnSpPr>
          <p:nvPr userDrawn="1"/>
        </p:nvCxnSpPr>
        <p:spPr>
          <a:xfrm>
            <a:off x="0" y="1216822"/>
            <a:ext cx="12192000" cy="0"/>
          </a:xfrm>
          <a:prstGeom prst="line">
            <a:avLst/>
          </a:prstGeom>
          <a:ln w="6350">
            <a:solidFill>
              <a:srgbClr val="1F3C67">
                <a:alpha val="3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38F10D-B1B5-A271-8F37-E964D2B6EED5}"/>
              </a:ext>
            </a:extLst>
          </p:cNvPr>
          <p:cNvCxnSpPr>
            <a:cxnSpLocks/>
          </p:cNvCxnSpPr>
          <p:nvPr userDrawn="1"/>
        </p:nvCxnSpPr>
        <p:spPr>
          <a:xfrm flipH="1">
            <a:off x="266698" y="0"/>
            <a:ext cx="1219203" cy="1219203"/>
          </a:xfrm>
          <a:prstGeom prst="line">
            <a:avLst/>
          </a:prstGeom>
          <a:ln w="6350">
            <a:solidFill>
              <a:srgbClr val="1F3C67">
                <a:alpha val="3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9D51B65-B2DB-1A86-5878-E326A6D906C8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09641A0D-096C-E6AE-2137-8DAAA4BF6FAA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6F3BCF8A-4D24-E20C-821A-DDAA4B27DEBD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AB325B90-C8E5-6760-5EE4-6107EEBDDCFC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188C506-B8A7-B343-290B-1DA4A183FAC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41F98555-E1A4-162D-317D-F4BF743112C5}"/>
              </a:ext>
            </a:extLst>
          </p:cNvPr>
          <p:cNvGrpSpPr/>
          <p:nvPr userDrawn="1"/>
        </p:nvGrpSpPr>
        <p:grpSpPr>
          <a:xfrm>
            <a:off x="635561" y="291960"/>
            <a:ext cx="3163624" cy="413683"/>
            <a:chOff x="635561" y="291960"/>
            <a:chExt cx="3163624" cy="413683"/>
          </a:xfrm>
        </p:grpSpPr>
        <p:sp>
          <p:nvSpPr>
            <p:cNvPr id="4" name="자유형: 도형 3">
              <a:extLst>
                <a:ext uri="{FF2B5EF4-FFF2-40B4-BE49-F238E27FC236}">
                  <a16:creationId xmlns:a16="http://schemas.microsoft.com/office/drawing/2014/main" id="{A01EBD46-9A9E-45A8-6CAC-44FC12F0D24F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FE1E2F33-15B7-CD8A-A67A-751438536C4A}"/>
                </a:ext>
              </a:extLst>
            </p:cNvPr>
            <p:cNvSpPr/>
            <p:nvPr/>
          </p:nvSpPr>
          <p:spPr>
            <a:xfrm>
              <a:off x="635561" y="291960"/>
              <a:ext cx="3163624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행동경제학적 기법의 정책디자인의 적용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5456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70F10D-5BCA-EC72-08A9-6A051E929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6F08442-FAEE-2429-A127-79BA523ECB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4B6BC533-0C69-58BA-EDE4-DD21CBF45C0A}"/>
              </a:ext>
            </a:extLst>
          </p:cNvPr>
          <p:cNvCxnSpPr/>
          <p:nvPr userDrawn="1"/>
        </p:nvCxnSpPr>
        <p:spPr>
          <a:xfrm>
            <a:off x="0" y="13614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사다리꼴 7">
            <a:extLst>
              <a:ext uri="{FF2B5EF4-FFF2-40B4-BE49-F238E27FC236}">
                <a16:creationId xmlns:a16="http://schemas.microsoft.com/office/drawing/2014/main" id="{8150AC52-6D2C-6CF1-5A9A-53DE5D22FE7B}"/>
              </a:ext>
            </a:extLst>
          </p:cNvPr>
          <p:cNvSpPr/>
          <p:nvPr userDrawn="1"/>
        </p:nvSpPr>
        <p:spPr>
          <a:xfrm rot="10800000">
            <a:off x="4532671" y="-1"/>
            <a:ext cx="3126658" cy="422788"/>
          </a:xfrm>
          <a:prstGeom prst="trapezoid">
            <a:avLst>
              <a:gd name="adj" fmla="val 105000"/>
            </a:avLst>
          </a:prstGeom>
          <a:blipFill dpi="0" rotWithShape="1">
            <a:blip r:embed="rId4"/>
            <a:srcRect/>
            <a:tile tx="0" ty="-698500" sx="70000" sy="92000" flip="none" algn="ctr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A6653EE2-26AE-818F-0179-E14744A655F3}"/>
              </a:ext>
            </a:extLst>
          </p:cNvPr>
          <p:cNvSpPr/>
          <p:nvPr userDrawn="1"/>
        </p:nvSpPr>
        <p:spPr>
          <a:xfrm>
            <a:off x="4398954" y="291961"/>
            <a:ext cx="3394094" cy="28131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noFill/>
          </a:ln>
          <a:effectLst>
            <a:outerShdw blurRad="88900" dist="889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16000" tIns="0" rIns="216000" bIns="0" rtlCol="0" anchor="ctr">
            <a:spAutoFit/>
          </a:bodyPr>
          <a:lstStyle/>
          <a:p>
            <a:pPr algn="ctr"/>
            <a:r>
              <a:rPr lang="ko-KR" altLang="en-US" sz="13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행동경제학적 기법의 정책디자인의 적용</a:t>
            </a: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375E7125-D16D-2140-A07A-DB78C0E16B8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414786" y="584096"/>
            <a:ext cx="777319" cy="777319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그룹 3">
            <a:extLst>
              <a:ext uri="{FF2B5EF4-FFF2-40B4-BE49-F238E27FC236}">
                <a16:creationId xmlns:a16="http://schemas.microsoft.com/office/drawing/2014/main" id="{8FF04912-7C69-5FEC-223A-9FB58D6B5729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98808CF9-1A7F-28A7-7A8E-454C1901C95D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5F9AA307-5B7C-106A-F83D-891FBF2AC9A7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557A0091-3568-5A8F-D0F0-046C48F55F4E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2" name="그림 1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81ECD51-F0B6-8BAB-E5A0-C75C9F1792E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67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372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2" r:id="rId2"/>
    <p:sldLayoutId id="2147483654" r:id="rId3"/>
    <p:sldLayoutId id="2147483655" r:id="rId4"/>
    <p:sldLayoutId id="2147483653" r:id="rId5"/>
    <p:sldLayoutId id="2147483656" r:id="rId6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A778A0B3-1E7B-BA67-CD7D-44BEB415CB1E}"/>
              </a:ext>
            </a:extLst>
          </p:cNvPr>
          <p:cNvGrpSpPr/>
          <p:nvPr/>
        </p:nvGrpSpPr>
        <p:grpSpPr>
          <a:xfrm>
            <a:off x="0" y="0"/>
            <a:ext cx="12192193" cy="6858000"/>
            <a:chOff x="0" y="0"/>
            <a:chExt cx="12192193" cy="6858000"/>
          </a:xfrm>
        </p:grpSpPr>
        <p:pic>
          <p:nvPicPr>
            <p:cNvPr id="118" name="그림 117" descr="블러, 다채로움, 라일락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D384D913-529E-5D2C-6B3F-3CC87E990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096000" cy="6858000"/>
            </a:xfrm>
            <a:prstGeom prst="rect">
              <a:avLst/>
            </a:prstGeom>
          </p:spPr>
        </p:pic>
        <p:cxnSp>
          <p:nvCxnSpPr>
            <p:cNvPr id="119" name="직선 연결선 118">
              <a:extLst>
                <a:ext uri="{FF2B5EF4-FFF2-40B4-BE49-F238E27FC236}">
                  <a16:creationId xmlns:a16="http://schemas.microsoft.com/office/drawing/2014/main" id="{54294B0B-5092-7DE8-DE7A-74BA4783919C}"/>
                </a:ext>
              </a:extLst>
            </p:cNvPr>
            <p:cNvCxnSpPr/>
            <p:nvPr/>
          </p:nvCxnSpPr>
          <p:spPr>
            <a:xfrm>
              <a:off x="0" y="1232214"/>
              <a:ext cx="12192000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직선 연결선 119">
              <a:extLst>
                <a:ext uri="{FF2B5EF4-FFF2-40B4-BE49-F238E27FC236}">
                  <a16:creationId xmlns:a16="http://schemas.microsoft.com/office/drawing/2014/main" id="{EC6F9B13-5556-AD99-3970-06ADFD4184B7}"/>
                </a:ext>
              </a:extLst>
            </p:cNvPr>
            <p:cNvCxnSpPr/>
            <p:nvPr/>
          </p:nvCxnSpPr>
          <p:spPr>
            <a:xfrm>
              <a:off x="0" y="3790982"/>
              <a:ext cx="12192000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직선 연결선 120">
              <a:extLst>
                <a:ext uri="{FF2B5EF4-FFF2-40B4-BE49-F238E27FC236}">
                  <a16:creationId xmlns:a16="http://schemas.microsoft.com/office/drawing/2014/main" id="{03AD25B7-B7CD-0055-65F7-604048DD2927}"/>
                </a:ext>
              </a:extLst>
            </p:cNvPr>
            <p:cNvCxnSpPr/>
            <p:nvPr/>
          </p:nvCxnSpPr>
          <p:spPr>
            <a:xfrm>
              <a:off x="0" y="4410107"/>
              <a:ext cx="12192000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직선 연결선 121">
              <a:extLst>
                <a:ext uri="{FF2B5EF4-FFF2-40B4-BE49-F238E27FC236}">
                  <a16:creationId xmlns:a16="http://schemas.microsoft.com/office/drawing/2014/main" id="{7359754F-5C5B-8422-7C4E-843C17986F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0"/>
              <a:ext cx="2462212" cy="2462212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직선 연결선 122">
              <a:extLst>
                <a:ext uri="{FF2B5EF4-FFF2-40B4-BE49-F238E27FC236}">
                  <a16:creationId xmlns:a16="http://schemas.microsoft.com/office/drawing/2014/main" id="{646C73CE-FAFC-D19E-5FE2-CD380011CA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20543" y="5086350"/>
              <a:ext cx="1771650" cy="177165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직선 연결선 123">
              <a:extLst>
                <a:ext uri="{FF2B5EF4-FFF2-40B4-BE49-F238E27FC236}">
                  <a16:creationId xmlns:a16="http://schemas.microsoft.com/office/drawing/2014/main" id="{94FA73C5-C12B-244E-9EBD-7A5A89DBFF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920649"/>
              <a:ext cx="1399984" cy="1399984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5" name="그림 124" descr="텍스트, 스크린샷, 폰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84A67A4F-EF5F-F4FE-3D5F-CA3773EC0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144000" y="355600"/>
              <a:ext cx="2667000" cy="558800"/>
            </a:xfrm>
            <a:prstGeom prst="rect">
              <a:avLst/>
            </a:prstGeom>
          </p:spPr>
        </p:pic>
        <p:grpSp>
          <p:nvGrpSpPr>
            <p:cNvPr id="126" name="그룹 125">
              <a:extLst>
                <a:ext uri="{FF2B5EF4-FFF2-40B4-BE49-F238E27FC236}">
                  <a16:creationId xmlns:a16="http://schemas.microsoft.com/office/drawing/2014/main" id="{C2388F86-5751-5438-AAA1-4F1E0CD8A2BA}"/>
                </a:ext>
              </a:extLst>
            </p:cNvPr>
            <p:cNvGrpSpPr/>
            <p:nvPr/>
          </p:nvGrpSpPr>
          <p:grpSpPr>
            <a:xfrm>
              <a:off x="802482" y="378145"/>
              <a:ext cx="54768" cy="569116"/>
              <a:chOff x="895351" y="378145"/>
              <a:chExt cx="54768" cy="569116"/>
            </a:xfrm>
          </p:grpSpPr>
          <p:sp>
            <p:nvSpPr>
              <p:cNvPr id="127" name="타원 126">
                <a:extLst>
                  <a:ext uri="{FF2B5EF4-FFF2-40B4-BE49-F238E27FC236}">
                    <a16:creationId xmlns:a16="http://schemas.microsoft.com/office/drawing/2014/main" id="{1D476CE6-0570-415D-F7F0-A90931B25395}"/>
                  </a:ext>
                </a:extLst>
              </p:cNvPr>
              <p:cNvSpPr/>
              <p:nvPr/>
            </p:nvSpPr>
            <p:spPr>
              <a:xfrm>
                <a:off x="895351" y="37814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28" name="타원 127">
                <a:extLst>
                  <a:ext uri="{FF2B5EF4-FFF2-40B4-BE49-F238E27FC236}">
                    <a16:creationId xmlns:a16="http://schemas.microsoft.com/office/drawing/2014/main" id="{58FCE246-6494-2359-CB39-8394D624C4FA}"/>
                  </a:ext>
                </a:extLst>
              </p:cNvPr>
              <p:cNvSpPr/>
              <p:nvPr/>
            </p:nvSpPr>
            <p:spPr>
              <a:xfrm>
                <a:off x="895351" y="547214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29" name="타원 128">
                <a:extLst>
                  <a:ext uri="{FF2B5EF4-FFF2-40B4-BE49-F238E27FC236}">
                    <a16:creationId xmlns:a16="http://schemas.microsoft.com/office/drawing/2014/main" id="{4018CE1C-80B1-1298-AD24-17CC562B0542}"/>
                  </a:ext>
                </a:extLst>
              </p:cNvPr>
              <p:cNvSpPr/>
              <p:nvPr/>
            </p:nvSpPr>
            <p:spPr>
              <a:xfrm>
                <a:off x="895351" y="89249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grpSp>
          <p:nvGrpSpPr>
            <p:cNvPr id="130" name="그룹 129">
              <a:extLst>
                <a:ext uri="{FF2B5EF4-FFF2-40B4-BE49-F238E27FC236}">
                  <a16:creationId xmlns:a16="http://schemas.microsoft.com/office/drawing/2014/main" id="{61181452-3445-F801-0B89-DFB92F442A8E}"/>
                </a:ext>
              </a:extLst>
            </p:cNvPr>
            <p:cNvGrpSpPr/>
            <p:nvPr/>
          </p:nvGrpSpPr>
          <p:grpSpPr>
            <a:xfrm>
              <a:off x="6643688" y="5329558"/>
              <a:ext cx="54768" cy="569116"/>
              <a:chOff x="895351" y="378145"/>
              <a:chExt cx="54768" cy="569116"/>
            </a:xfrm>
          </p:grpSpPr>
          <p:sp>
            <p:nvSpPr>
              <p:cNvPr id="131" name="타원 130">
                <a:extLst>
                  <a:ext uri="{FF2B5EF4-FFF2-40B4-BE49-F238E27FC236}">
                    <a16:creationId xmlns:a16="http://schemas.microsoft.com/office/drawing/2014/main" id="{B17E927C-D271-65CC-03E9-75DDC5C78E36}"/>
                  </a:ext>
                </a:extLst>
              </p:cNvPr>
              <p:cNvSpPr/>
              <p:nvPr/>
            </p:nvSpPr>
            <p:spPr>
              <a:xfrm>
                <a:off x="895351" y="37814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32" name="타원 131">
                <a:extLst>
                  <a:ext uri="{FF2B5EF4-FFF2-40B4-BE49-F238E27FC236}">
                    <a16:creationId xmlns:a16="http://schemas.microsoft.com/office/drawing/2014/main" id="{E0D27114-C95D-9501-BF1B-DF2539D5A6F6}"/>
                  </a:ext>
                </a:extLst>
              </p:cNvPr>
              <p:cNvSpPr/>
              <p:nvPr/>
            </p:nvSpPr>
            <p:spPr>
              <a:xfrm>
                <a:off x="895351" y="547214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33" name="타원 132">
                <a:extLst>
                  <a:ext uri="{FF2B5EF4-FFF2-40B4-BE49-F238E27FC236}">
                    <a16:creationId xmlns:a16="http://schemas.microsoft.com/office/drawing/2014/main" id="{8E30A757-9DAD-713E-655C-9774DE527FEC}"/>
                  </a:ext>
                </a:extLst>
              </p:cNvPr>
              <p:cNvSpPr/>
              <p:nvPr/>
            </p:nvSpPr>
            <p:spPr>
              <a:xfrm>
                <a:off x="895351" y="89249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0A0CC498-ECA8-9011-AD59-CCF158365F4E}"/>
                </a:ext>
              </a:extLst>
            </p:cNvPr>
            <p:cNvSpPr txBox="1"/>
            <p:nvPr/>
          </p:nvSpPr>
          <p:spPr>
            <a:xfrm>
              <a:off x="1063625" y="2200275"/>
              <a:ext cx="5477782" cy="1585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9700" spc="-47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blipFill dpi="0" rotWithShape="1">
                    <a:blip r:embed="rId5"/>
                    <a:srcRect/>
                    <a:tile tx="0" ty="-482600" sx="70000" sy="70000" flip="none" algn="ctr"/>
                  </a:blipFill>
                  <a:latin typeface="카페24 아네모네" pitchFamily="2" charset="-127"/>
                  <a:ea typeface="카페24 아네모네" pitchFamily="2" charset="-127"/>
                </a:rPr>
                <a:t>정책디자인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EF2BA08F-CCAA-0266-1565-BF78CCF24BFD}"/>
                </a:ext>
              </a:extLst>
            </p:cNvPr>
            <p:cNvSpPr txBox="1"/>
            <p:nvPr/>
          </p:nvSpPr>
          <p:spPr>
            <a:xfrm>
              <a:off x="1047750" y="1447800"/>
              <a:ext cx="54412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5000" spc="-18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에어" pitchFamily="2" charset="-127"/>
                  <a:ea typeface="카페24 아네모네에어" pitchFamily="2" charset="-127"/>
                </a:rPr>
                <a:t>사회문제 해결을 위한</a:t>
              </a:r>
            </a:p>
          </p:txBody>
        </p:sp>
        <p:grpSp>
          <p:nvGrpSpPr>
            <p:cNvPr id="136" name="그룹 135">
              <a:extLst>
                <a:ext uri="{FF2B5EF4-FFF2-40B4-BE49-F238E27FC236}">
                  <a16:creationId xmlns:a16="http://schemas.microsoft.com/office/drawing/2014/main" id="{05099BFA-4AB8-E3B6-F881-B904E3269AF2}"/>
                </a:ext>
              </a:extLst>
            </p:cNvPr>
            <p:cNvGrpSpPr/>
            <p:nvPr/>
          </p:nvGrpSpPr>
          <p:grpSpPr>
            <a:xfrm>
              <a:off x="5469730" y="0"/>
              <a:ext cx="5295106" cy="3792563"/>
              <a:chOff x="5493544" y="0"/>
              <a:chExt cx="5295106" cy="3792563"/>
            </a:xfrm>
          </p:grpSpPr>
          <p:sp>
            <p:nvSpPr>
              <p:cNvPr id="137" name="자유형: 도형 136">
                <a:extLst>
                  <a:ext uri="{FF2B5EF4-FFF2-40B4-BE49-F238E27FC236}">
                    <a16:creationId xmlns:a16="http://schemas.microsoft.com/office/drawing/2014/main" id="{6BA3D972-D55E-F778-77A6-7163DC53F538}"/>
                  </a:ext>
                </a:extLst>
              </p:cNvPr>
              <p:cNvSpPr/>
              <p:nvPr/>
            </p:nvSpPr>
            <p:spPr>
              <a:xfrm flipH="1">
                <a:off x="5738810" y="1433511"/>
                <a:ext cx="5049840" cy="2116139"/>
              </a:xfrm>
              <a:custGeom>
                <a:avLst/>
                <a:gdLst>
                  <a:gd name="connsiteX0" fmla="*/ 2933702 w 5049840"/>
                  <a:gd name="connsiteY0" fmla="*/ 0 h 2116139"/>
                  <a:gd name="connsiteX1" fmla="*/ 2933701 w 5049840"/>
                  <a:gd name="connsiteY1" fmla="*/ 0 h 2116139"/>
                  <a:gd name="connsiteX2" fmla="*/ 0 w 5049840"/>
                  <a:gd name="connsiteY2" fmla="*/ 0 h 2116139"/>
                  <a:gd name="connsiteX3" fmla="*/ 0 w 5049840"/>
                  <a:gd name="connsiteY3" fmla="*/ 2116139 h 2116139"/>
                  <a:gd name="connsiteX4" fmla="*/ 2933701 w 5049840"/>
                  <a:gd name="connsiteY4" fmla="*/ 2116139 h 2116139"/>
                  <a:gd name="connsiteX5" fmla="*/ 2933702 w 5049840"/>
                  <a:gd name="connsiteY5" fmla="*/ 2116139 h 2116139"/>
                  <a:gd name="connsiteX6" fmla="*/ 5049840 w 5049840"/>
                  <a:gd name="connsiteY6" fmla="*/ 2116139 h 2116139"/>
                  <a:gd name="connsiteX7" fmla="*/ 2933702 w 5049840"/>
                  <a:gd name="connsiteY7" fmla="*/ 1 h 2116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049840" h="2116139">
                    <a:moveTo>
                      <a:pt x="2933702" y="0"/>
                    </a:moveTo>
                    <a:lnTo>
                      <a:pt x="2933701" y="0"/>
                    </a:lnTo>
                    <a:lnTo>
                      <a:pt x="0" y="0"/>
                    </a:lnTo>
                    <a:lnTo>
                      <a:pt x="0" y="2116139"/>
                    </a:lnTo>
                    <a:lnTo>
                      <a:pt x="2933701" y="2116139"/>
                    </a:lnTo>
                    <a:lnTo>
                      <a:pt x="2933702" y="2116139"/>
                    </a:lnTo>
                    <a:lnTo>
                      <a:pt x="5049840" y="2116139"/>
                    </a:lnTo>
                    <a:lnTo>
                      <a:pt x="2933702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  <p:cxnSp>
            <p:nvCxnSpPr>
              <p:cNvPr id="138" name="직선 연결선 137">
                <a:extLst>
                  <a:ext uri="{FF2B5EF4-FFF2-40B4-BE49-F238E27FC236}">
                    <a16:creationId xmlns:a16="http://schemas.microsoft.com/office/drawing/2014/main" id="{8459E8C2-1C24-0DE2-F1E3-057C5AD4FF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93544" y="0"/>
                <a:ext cx="3792563" cy="3792563"/>
              </a:xfrm>
              <a:prstGeom prst="line">
                <a:avLst/>
              </a:prstGeom>
              <a:ln w="6350">
                <a:solidFill>
                  <a:srgbClr val="1F3C67">
                    <a:alpha val="20000"/>
                  </a:srgb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9" name="그룹 138">
              <a:extLst>
                <a:ext uri="{FF2B5EF4-FFF2-40B4-BE49-F238E27FC236}">
                  <a16:creationId xmlns:a16="http://schemas.microsoft.com/office/drawing/2014/main" id="{2A1142DF-AD9A-287F-ECBD-E90B46F435C0}"/>
                </a:ext>
              </a:extLst>
            </p:cNvPr>
            <p:cNvGrpSpPr/>
            <p:nvPr/>
          </p:nvGrpSpPr>
          <p:grpSpPr>
            <a:xfrm>
              <a:off x="1150573" y="5434333"/>
              <a:ext cx="473870" cy="473870"/>
              <a:chOff x="1150573" y="5434333"/>
              <a:chExt cx="473870" cy="473870"/>
            </a:xfrm>
          </p:grpSpPr>
          <p:sp>
            <p:nvSpPr>
              <p:cNvPr id="140" name="타원 139">
                <a:extLst>
                  <a:ext uri="{FF2B5EF4-FFF2-40B4-BE49-F238E27FC236}">
                    <a16:creationId xmlns:a16="http://schemas.microsoft.com/office/drawing/2014/main" id="{D33EC226-1FC0-E12A-00B7-03E4057344DA}"/>
                  </a:ext>
                </a:extLst>
              </p:cNvPr>
              <p:cNvSpPr/>
              <p:nvPr/>
            </p:nvSpPr>
            <p:spPr>
              <a:xfrm>
                <a:off x="115057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pic>
            <p:nvPicPr>
              <p:cNvPr id="141" name="그림 140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D0F4300C-2B6A-24FB-9E6E-21D2B6D05F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71574" y="5480051"/>
                <a:ext cx="441325" cy="387350"/>
              </a:xfrm>
              <a:prstGeom prst="rect">
                <a:avLst/>
              </a:prstGeom>
            </p:spPr>
          </p:pic>
        </p:grpSp>
        <p:grpSp>
          <p:nvGrpSpPr>
            <p:cNvPr id="142" name="그룹 141">
              <a:extLst>
                <a:ext uri="{FF2B5EF4-FFF2-40B4-BE49-F238E27FC236}">
                  <a16:creationId xmlns:a16="http://schemas.microsoft.com/office/drawing/2014/main" id="{EED4200B-41C2-85BE-4AD6-0CCA8A97E182}"/>
                </a:ext>
              </a:extLst>
            </p:cNvPr>
            <p:cNvGrpSpPr/>
            <p:nvPr/>
          </p:nvGrpSpPr>
          <p:grpSpPr>
            <a:xfrm>
              <a:off x="1808393" y="5434333"/>
              <a:ext cx="473870" cy="473870"/>
              <a:chOff x="1808393" y="5434333"/>
              <a:chExt cx="473870" cy="473870"/>
            </a:xfrm>
          </p:grpSpPr>
          <p:sp>
            <p:nvSpPr>
              <p:cNvPr id="143" name="타원 142">
                <a:extLst>
                  <a:ext uri="{FF2B5EF4-FFF2-40B4-BE49-F238E27FC236}">
                    <a16:creationId xmlns:a16="http://schemas.microsoft.com/office/drawing/2014/main" id="{57EBD714-5BB6-D949-E90F-B522E218C6C2}"/>
                  </a:ext>
                </a:extLst>
              </p:cNvPr>
              <p:cNvSpPr/>
              <p:nvPr/>
            </p:nvSpPr>
            <p:spPr>
              <a:xfrm>
                <a:off x="180839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pic>
            <p:nvPicPr>
              <p:cNvPr id="144" name="그림 143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51211A61-7063-6442-7356-7A891C911F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860550" y="5499099"/>
                <a:ext cx="358775" cy="368301"/>
              </a:xfrm>
              <a:prstGeom prst="rect">
                <a:avLst/>
              </a:prstGeom>
            </p:spPr>
          </p:pic>
        </p:grpSp>
        <p:grpSp>
          <p:nvGrpSpPr>
            <p:cNvPr id="145" name="그룹 144">
              <a:extLst>
                <a:ext uri="{FF2B5EF4-FFF2-40B4-BE49-F238E27FC236}">
                  <a16:creationId xmlns:a16="http://schemas.microsoft.com/office/drawing/2014/main" id="{75378133-4B41-A919-1F4D-618C55F61C99}"/>
                </a:ext>
              </a:extLst>
            </p:cNvPr>
            <p:cNvGrpSpPr/>
            <p:nvPr/>
          </p:nvGrpSpPr>
          <p:grpSpPr>
            <a:xfrm>
              <a:off x="2466213" y="5434333"/>
              <a:ext cx="473870" cy="473870"/>
              <a:chOff x="2466213" y="5434333"/>
              <a:chExt cx="473870" cy="473870"/>
            </a:xfrm>
          </p:grpSpPr>
          <p:sp>
            <p:nvSpPr>
              <p:cNvPr id="146" name="타원 145">
                <a:extLst>
                  <a:ext uri="{FF2B5EF4-FFF2-40B4-BE49-F238E27FC236}">
                    <a16:creationId xmlns:a16="http://schemas.microsoft.com/office/drawing/2014/main" id="{B75A1735-0CBE-68E5-27D8-4D1166F0D54A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pic>
            <p:nvPicPr>
              <p:cNvPr id="147" name="그림 146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8F2A8321-6E12-C3E6-EBEF-10E7E6B54D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  <p:grpSp>
          <p:nvGrpSpPr>
            <p:cNvPr id="148" name="그룹 147">
              <a:extLst>
                <a:ext uri="{FF2B5EF4-FFF2-40B4-BE49-F238E27FC236}">
                  <a16:creationId xmlns:a16="http://schemas.microsoft.com/office/drawing/2014/main" id="{84D6E644-BFFD-2D92-7A35-746B125BAA3D}"/>
                </a:ext>
              </a:extLst>
            </p:cNvPr>
            <p:cNvGrpSpPr/>
            <p:nvPr/>
          </p:nvGrpSpPr>
          <p:grpSpPr>
            <a:xfrm>
              <a:off x="3124033" y="5434333"/>
              <a:ext cx="473870" cy="473870"/>
              <a:chOff x="3124033" y="5434333"/>
              <a:chExt cx="473870" cy="473870"/>
            </a:xfrm>
          </p:grpSpPr>
          <p:sp>
            <p:nvSpPr>
              <p:cNvPr id="149" name="타원 148">
                <a:extLst>
                  <a:ext uri="{FF2B5EF4-FFF2-40B4-BE49-F238E27FC236}">
                    <a16:creationId xmlns:a16="http://schemas.microsoft.com/office/drawing/2014/main" id="{B0AAF1AB-1178-5A31-47DE-A409035F9989}"/>
                  </a:ext>
                </a:extLst>
              </p:cNvPr>
              <p:cNvSpPr/>
              <p:nvPr/>
            </p:nvSpPr>
            <p:spPr>
              <a:xfrm>
                <a:off x="312403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pic>
            <p:nvPicPr>
              <p:cNvPr id="150" name="그림 14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546CEA1A-BD66-5AEC-3C4B-319F25327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200400" y="5480051"/>
                <a:ext cx="339725" cy="387350"/>
              </a:xfrm>
              <a:prstGeom prst="rect">
                <a:avLst/>
              </a:prstGeom>
            </p:spPr>
          </p:pic>
        </p:grpSp>
        <p:grpSp>
          <p:nvGrpSpPr>
            <p:cNvPr id="151" name="그룹 150">
              <a:extLst>
                <a:ext uri="{FF2B5EF4-FFF2-40B4-BE49-F238E27FC236}">
                  <a16:creationId xmlns:a16="http://schemas.microsoft.com/office/drawing/2014/main" id="{FAA27F9E-0949-9834-8E0B-F8BECC7B60E2}"/>
                </a:ext>
              </a:extLst>
            </p:cNvPr>
            <p:cNvGrpSpPr/>
            <p:nvPr/>
          </p:nvGrpSpPr>
          <p:grpSpPr>
            <a:xfrm>
              <a:off x="3781854" y="5434333"/>
              <a:ext cx="473870" cy="473870"/>
              <a:chOff x="3781854" y="5434333"/>
              <a:chExt cx="473870" cy="473870"/>
            </a:xfrm>
          </p:grpSpPr>
          <p:sp>
            <p:nvSpPr>
              <p:cNvPr id="152" name="타원 151">
                <a:extLst>
                  <a:ext uri="{FF2B5EF4-FFF2-40B4-BE49-F238E27FC236}">
                    <a16:creationId xmlns:a16="http://schemas.microsoft.com/office/drawing/2014/main" id="{0CBE33A6-5EE0-05CF-2F58-9E092B886D41}"/>
                  </a:ext>
                </a:extLst>
              </p:cNvPr>
              <p:cNvSpPr/>
              <p:nvPr/>
            </p:nvSpPr>
            <p:spPr>
              <a:xfrm>
                <a:off x="3781854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pic>
            <p:nvPicPr>
              <p:cNvPr id="153" name="그림 152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D541CF9D-80B3-43C3-2258-6AC6C169D9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863974" y="5480051"/>
                <a:ext cx="390525" cy="387350"/>
              </a:xfrm>
              <a:prstGeom prst="rect">
                <a:avLst/>
              </a:prstGeom>
            </p:spPr>
          </p:pic>
        </p:grpSp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6C17F00F-8092-56BC-9AEB-7D3D2754DA11}"/>
                </a:ext>
              </a:extLst>
            </p:cNvPr>
            <p:cNvGrpSpPr/>
            <p:nvPr/>
          </p:nvGrpSpPr>
          <p:grpSpPr>
            <a:xfrm>
              <a:off x="1033462" y="3920649"/>
              <a:ext cx="1543051" cy="400110"/>
              <a:chOff x="1033462" y="3920649"/>
              <a:chExt cx="1543051" cy="400110"/>
            </a:xfrm>
          </p:grpSpPr>
          <p:sp>
            <p:nvSpPr>
              <p:cNvPr id="42" name="평행 사변형 41">
                <a:extLst>
                  <a:ext uri="{FF2B5EF4-FFF2-40B4-BE49-F238E27FC236}">
                    <a16:creationId xmlns:a16="http://schemas.microsoft.com/office/drawing/2014/main" id="{5D9C7DF5-8FC1-C78B-3BEA-BBCB641E0F4C}"/>
                  </a:ext>
                </a:extLst>
              </p:cNvPr>
              <p:cNvSpPr/>
              <p:nvPr/>
            </p:nvSpPr>
            <p:spPr>
              <a:xfrm>
                <a:off x="1033462" y="3925253"/>
                <a:ext cx="1543051" cy="365760"/>
              </a:xfrm>
              <a:prstGeom prst="parallelogram">
                <a:avLst>
                  <a:gd name="adj" fmla="val 99218"/>
                </a:avLst>
              </a:prstGeom>
              <a:solidFill>
                <a:srgbClr val="0B2E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85CF771-E4EE-E50B-392A-2EB59E513DB9}"/>
                  </a:ext>
                </a:extLst>
              </p:cNvPr>
              <p:cNvSpPr txBox="1"/>
              <p:nvPr/>
            </p:nvSpPr>
            <p:spPr>
              <a:xfrm>
                <a:off x="1425828" y="3920649"/>
                <a:ext cx="782587" cy="4001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ko-KR" sz="2000" dirty="0">
                    <a:ln>
                      <a:solidFill>
                        <a:srgbClr val="1F3C67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카페24 아네모네" pitchFamily="2" charset="-127"/>
                    <a:ea typeface="카페24 아네모네" pitchFamily="2" charset="-127"/>
                  </a:rPr>
                  <a:t>7</a:t>
                </a:r>
                <a:r>
                  <a:rPr lang="ko-KR" altLang="en-US" sz="2000" dirty="0">
                    <a:ln>
                      <a:solidFill>
                        <a:srgbClr val="1F3C67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카페24 아네모네" pitchFamily="2" charset="-127"/>
                    <a:ea typeface="카페24 아네모네" pitchFamily="2" charset="-127"/>
                  </a:rPr>
                  <a:t>주차</a:t>
                </a: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27EAED6-C3E9-5D38-B2EC-6274B3FCEA5D}"/>
                </a:ext>
              </a:extLst>
            </p:cNvPr>
            <p:cNvSpPr txBox="1"/>
            <p:nvPr/>
          </p:nvSpPr>
          <p:spPr>
            <a:xfrm>
              <a:off x="2533650" y="3903980"/>
              <a:ext cx="4735592" cy="46166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ko-KR" altLang="en-US" sz="24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  <a:t>행동경제학적 기법의 정책디자인의 적용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A24F479-CD41-8375-3A82-1EEBFC0E9DF7}"/>
                </a:ext>
              </a:extLst>
            </p:cNvPr>
            <p:cNvSpPr txBox="1"/>
            <p:nvPr/>
          </p:nvSpPr>
          <p:spPr>
            <a:xfrm>
              <a:off x="4885711" y="5221605"/>
              <a:ext cx="1087157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ko-KR" altLang="en-US" sz="24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  <a:t>박 형 준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B99BE83-3286-C91F-6B99-B75006D25F32}"/>
                </a:ext>
              </a:extLst>
            </p:cNvPr>
            <p:cNvSpPr txBox="1"/>
            <p:nvPr/>
          </p:nvSpPr>
          <p:spPr>
            <a:xfrm>
              <a:off x="4537744" y="5666848"/>
              <a:ext cx="1828386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ko-KR" altLang="en-US" sz="1400" spc="-7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성균관대학교 행정학과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CE2D3C4-40B9-4FB1-1B81-0A40309420F5}"/>
                </a:ext>
              </a:extLst>
            </p:cNvPr>
            <p:cNvSpPr txBox="1"/>
            <p:nvPr/>
          </p:nvSpPr>
          <p:spPr>
            <a:xfrm>
              <a:off x="5859581" y="5311248"/>
              <a:ext cx="506549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ko-KR" altLang="en-US" sz="1400" spc="-7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교수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2116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041F85-875B-E3A2-FA6B-0892D62D4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그림 4" descr="휴대 전화, 사람, 스크린샷, 정보기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3622AA2-55AF-B0FA-B739-87EB320E3C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" b="1523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0C7A29-6158-2F2F-FCDB-198DB54A0B21}"/>
              </a:ext>
            </a:extLst>
          </p:cNvPr>
          <p:cNvSpPr txBox="1"/>
          <p:nvPr/>
        </p:nvSpPr>
        <p:spPr>
          <a:xfrm>
            <a:off x="5501146" y="2613796"/>
            <a:ext cx="3958167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300" spc="-80" dirty="0">
                <a:solidFill>
                  <a:schemeClr val="bg1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“귀하가 거주하는 </a:t>
            </a:r>
            <a:br>
              <a:rPr lang="en-US" altLang="ko-KR" sz="2300" spc="-80" dirty="0">
                <a:solidFill>
                  <a:schemeClr val="bg1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300" spc="-80" dirty="0">
                <a:solidFill>
                  <a:schemeClr val="bg1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지역 주민 </a:t>
            </a:r>
            <a:r>
              <a:rPr lang="en-US" altLang="ko-KR" sz="2300" spc="-80" dirty="0">
                <a:solidFill>
                  <a:schemeClr val="bg1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10</a:t>
            </a:r>
            <a:r>
              <a:rPr lang="ko-KR" altLang="en-US" sz="2300" spc="-80" dirty="0">
                <a:solidFill>
                  <a:schemeClr val="bg1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명 중 </a:t>
            </a:r>
            <a:r>
              <a:rPr lang="en-US" altLang="ko-KR" sz="2300" spc="-80" dirty="0">
                <a:solidFill>
                  <a:schemeClr val="bg1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9</a:t>
            </a:r>
            <a:r>
              <a:rPr lang="ko-KR" altLang="en-US" sz="2300" spc="-80" dirty="0">
                <a:solidFill>
                  <a:schemeClr val="bg1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명이 </a:t>
            </a:r>
            <a:br>
              <a:rPr lang="en-US" altLang="ko-KR" sz="2300" spc="-80" dirty="0">
                <a:solidFill>
                  <a:schemeClr val="bg1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300" spc="-80" dirty="0">
                <a:solidFill>
                  <a:schemeClr val="bg1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이미 세금을 납부했습니다</a:t>
            </a:r>
            <a:r>
              <a:rPr lang="en-US" altLang="ko-KR" sz="2300" spc="-80" dirty="0">
                <a:solidFill>
                  <a:schemeClr val="bg1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.” 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59D0871A-212D-846B-8D9C-260EF084AD43}"/>
              </a:ext>
            </a:extLst>
          </p:cNvPr>
          <p:cNvSpPr/>
          <p:nvPr/>
        </p:nvSpPr>
        <p:spPr>
          <a:xfrm>
            <a:off x="12289221" y="2088931"/>
            <a:ext cx="2396358" cy="223082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텍스트 타이핑 효과 넣어주세요</a:t>
            </a:r>
          </a:p>
        </p:txBody>
      </p:sp>
    </p:spTree>
    <p:extLst>
      <p:ext uri="{BB962C8B-B14F-4D97-AF65-F5344CB8AC3E}">
        <p14:creationId xmlns:p14="http://schemas.microsoft.com/office/powerpoint/2010/main" val="3729325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0FDDF-92FA-2F29-AB1C-BA472C416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30DB195-5F76-7827-AB43-2B78B3EB2D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01C4A4-3103-7DF5-F8C9-5613F0885FC7}"/>
              </a:ext>
            </a:extLst>
          </p:cNvPr>
          <p:cNvSpPr txBox="1"/>
          <p:nvPr/>
        </p:nvSpPr>
        <p:spPr>
          <a:xfrm>
            <a:off x="778495" y="673792"/>
            <a:ext cx="20518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성공 사례 분석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088B4B-EE65-5EEA-3437-083D4ED92A8A}"/>
              </a:ext>
            </a:extLst>
          </p:cNvPr>
          <p:cNvSpPr txBox="1"/>
          <p:nvPr/>
        </p:nvSpPr>
        <p:spPr>
          <a:xfrm>
            <a:off x="1134095" y="1593928"/>
            <a:ext cx="7571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4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영국 세금 </a:t>
            </a:r>
            <a:r>
              <a:rPr lang="ko-KR" altLang="en-US" sz="24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납부율</a:t>
            </a:r>
            <a:r>
              <a:rPr lang="ko-KR" altLang="en-US" sz="24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향상 사례</a:t>
            </a:r>
            <a:r>
              <a:rPr lang="en-US" altLang="ko-KR" sz="24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4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사회적 증거 메시지와 심리적 원리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E1DC72E0-3285-FF0A-E124-80263AD5AE0A}"/>
              </a:ext>
            </a:extLst>
          </p:cNvPr>
          <p:cNvGrpSpPr/>
          <p:nvPr/>
        </p:nvGrpSpPr>
        <p:grpSpPr>
          <a:xfrm>
            <a:off x="2191835" y="2417004"/>
            <a:ext cx="1831798" cy="1831798"/>
            <a:chOff x="3182354" y="3127426"/>
            <a:chExt cx="1831798" cy="1831798"/>
          </a:xfrm>
        </p:grpSpPr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D4F3AD5C-EA19-AA1C-6188-4299238E4A9D}"/>
                </a:ext>
              </a:extLst>
            </p:cNvPr>
            <p:cNvSpPr/>
            <p:nvPr/>
          </p:nvSpPr>
          <p:spPr>
            <a:xfrm>
              <a:off x="3182354" y="3127426"/>
              <a:ext cx="1831798" cy="1831798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DC7AD7-E6CC-5A4B-787C-87B4804A0AC9}"/>
                </a:ext>
              </a:extLst>
            </p:cNvPr>
            <p:cNvSpPr txBox="1"/>
            <p:nvPr/>
          </p:nvSpPr>
          <p:spPr>
            <a:xfrm>
              <a:off x="3533054" y="3821455"/>
              <a:ext cx="1051571" cy="60131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구체성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4741BE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pic>
          <p:nvPicPr>
            <p:cNvPr id="10" name="그림 9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EF796283-E1AD-7CA0-8DA2-AE99515C0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777939" y="3262313"/>
              <a:ext cx="614408" cy="520158"/>
            </a:xfrm>
            <a:prstGeom prst="rect">
              <a:avLst/>
            </a:prstGeom>
          </p:spPr>
        </p:pic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4F8DA79A-3C62-ECBB-4B2F-ACECCF19AEF1}"/>
              </a:ext>
            </a:extLst>
          </p:cNvPr>
          <p:cNvGrpSpPr/>
          <p:nvPr/>
        </p:nvGrpSpPr>
        <p:grpSpPr>
          <a:xfrm>
            <a:off x="4748477" y="2417004"/>
            <a:ext cx="1831798" cy="1831798"/>
            <a:chOff x="3182354" y="3127426"/>
            <a:chExt cx="1831798" cy="1831798"/>
          </a:xfrm>
        </p:grpSpPr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F6EB2698-8CE4-D682-890A-4F3B7030694B}"/>
                </a:ext>
              </a:extLst>
            </p:cNvPr>
            <p:cNvSpPr/>
            <p:nvPr/>
          </p:nvSpPr>
          <p:spPr>
            <a:xfrm>
              <a:off x="3182354" y="3127426"/>
              <a:ext cx="1831798" cy="1831798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D5C001E-9CBD-4D4B-B418-E5D81501FAEB}"/>
                </a:ext>
              </a:extLst>
            </p:cNvPr>
            <p:cNvSpPr txBox="1"/>
            <p:nvPr/>
          </p:nvSpPr>
          <p:spPr>
            <a:xfrm>
              <a:off x="3525040" y="3821455"/>
              <a:ext cx="1067601" cy="60131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지역성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4741BE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pic>
          <p:nvPicPr>
            <p:cNvPr id="19" name="그림 18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8B857751-63B9-9CA8-6960-1473E124A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777939" y="3262313"/>
              <a:ext cx="614408" cy="520158"/>
            </a:xfrm>
            <a:prstGeom prst="rect">
              <a:avLst/>
            </a:prstGeom>
          </p:spPr>
        </p:pic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4A5C808D-6655-7B6A-EB4A-DB165C867957}"/>
              </a:ext>
            </a:extLst>
          </p:cNvPr>
          <p:cNvGrpSpPr/>
          <p:nvPr/>
        </p:nvGrpSpPr>
        <p:grpSpPr>
          <a:xfrm>
            <a:off x="1281354" y="4299406"/>
            <a:ext cx="6971894" cy="463460"/>
            <a:chOff x="3965516" y="2790917"/>
            <a:chExt cx="6971894" cy="46346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817693D-AFF6-F0C2-1A1D-D29492EE0104}"/>
                </a:ext>
              </a:extLst>
            </p:cNvPr>
            <p:cNvSpPr txBox="1"/>
            <p:nvPr/>
          </p:nvSpPr>
          <p:spPr>
            <a:xfrm>
              <a:off x="4282222" y="2790917"/>
              <a:ext cx="6655188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대부분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 아닌 </a:t>
              </a:r>
              <a:r>
                <a: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"10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명 중 </a:t>
              </a:r>
              <a:r>
                <a: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9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명</a:t>
              </a:r>
              <a:r>
                <a:rPr lang="en-US" altLang="ko-KR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"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이라는 구체적 수치</a:t>
              </a:r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BE0EA655-0F31-F0C9-8BC7-691AF21EA54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F466E6C7-1796-C43D-A2EC-F2F4CD1510B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F1008317-8ABC-F15B-33A2-70D014798D9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 dirty="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A7AF8C78-26DB-2005-D65E-78DCBF9622E0}"/>
              </a:ext>
            </a:extLst>
          </p:cNvPr>
          <p:cNvGrpSpPr/>
          <p:nvPr/>
        </p:nvGrpSpPr>
        <p:grpSpPr>
          <a:xfrm>
            <a:off x="1281354" y="4908065"/>
            <a:ext cx="6465835" cy="463460"/>
            <a:chOff x="3965516" y="2790917"/>
            <a:chExt cx="6465835" cy="46346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C9FF1F3-A151-FC4A-30C1-230BF3BC5DBE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귀하가 거주하는 지역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으로 </a:t>
              </a:r>
              <a:r>
                <a:rPr lang="ko-KR" altLang="en-US" sz="200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61C72"/>
                  </a:solidFill>
                  <a:latin typeface="나눔스퀘어 네오 Heavy" panose="00000A00000000000000" pitchFamily="2" charset="-127"/>
                  <a:ea typeface="나눔스퀘어 네오 Heavy" panose="00000A00000000000000" pitchFamily="2" charset="-127"/>
                </a:rPr>
                <a:t>지역적 연관성 강조</a:t>
              </a:r>
            </a:p>
          </p:txBody>
        </p: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94CF8E0E-BF6D-C8B9-3635-3BADEBD1DE2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8" name="원호 27">
                <a:extLst>
                  <a:ext uri="{FF2B5EF4-FFF2-40B4-BE49-F238E27FC236}">
                    <a16:creationId xmlns:a16="http://schemas.microsoft.com/office/drawing/2014/main" id="{1B94FD75-03FF-DCBA-7237-2FD440BDF8E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9" name="자유형: 도형 28">
                <a:extLst>
                  <a:ext uri="{FF2B5EF4-FFF2-40B4-BE49-F238E27FC236}">
                    <a16:creationId xmlns:a16="http://schemas.microsoft.com/office/drawing/2014/main" id="{8B42B637-6882-6A94-A3FF-BC4F9BF1E44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 dirty="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F8F484C-D44E-2379-EECA-7C2AD506F9FD}"/>
              </a:ext>
            </a:extLst>
          </p:cNvPr>
          <p:cNvSpPr txBox="1"/>
          <p:nvPr/>
        </p:nvSpPr>
        <p:spPr>
          <a:xfrm flipH="1">
            <a:off x="1072661" y="5612923"/>
            <a:ext cx="6653938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사회적 정체성과 소속감 자극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을 통한 행동 유도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9081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2EC1F-1D10-CFA8-7C6D-FC919240A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B577AF5-1CC2-D1DE-94A8-AF6F4202EE6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284B5A-EC94-AAED-BEC6-E14E0342D0E1}"/>
              </a:ext>
            </a:extLst>
          </p:cNvPr>
          <p:cNvSpPr txBox="1"/>
          <p:nvPr/>
        </p:nvSpPr>
        <p:spPr>
          <a:xfrm>
            <a:off x="778495" y="673792"/>
            <a:ext cx="20518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성공 사례 분석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03F4E0-46F8-A8A6-1D60-E4C359CCE014}"/>
              </a:ext>
            </a:extLst>
          </p:cNvPr>
          <p:cNvSpPr txBox="1"/>
          <p:nvPr/>
        </p:nvSpPr>
        <p:spPr>
          <a:xfrm>
            <a:off x="1134095" y="1593928"/>
            <a:ext cx="7571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4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영국 세금 </a:t>
            </a:r>
            <a:r>
              <a:rPr lang="ko-KR" altLang="en-US" sz="24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납부율</a:t>
            </a:r>
            <a:r>
              <a:rPr lang="ko-KR" altLang="en-US" sz="24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향상 사례</a:t>
            </a:r>
            <a:r>
              <a:rPr lang="en-US" altLang="ko-KR" sz="24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4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사회적 증거 메시지와 심리적 원리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D8EBCF4A-4F59-E865-FB21-AEF05AFEB7B3}"/>
              </a:ext>
            </a:extLst>
          </p:cNvPr>
          <p:cNvGrpSpPr/>
          <p:nvPr/>
        </p:nvGrpSpPr>
        <p:grpSpPr>
          <a:xfrm>
            <a:off x="3500375" y="2417004"/>
            <a:ext cx="1831798" cy="1831798"/>
            <a:chOff x="3182354" y="3127426"/>
            <a:chExt cx="1831798" cy="1831798"/>
          </a:xfrm>
        </p:grpSpPr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82E1BBCE-D58F-FCD8-8745-257212C30AAC}"/>
                </a:ext>
              </a:extLst>
            </p:cNvPr>
            <p:cNvSpPr/>
            <p:nvPr/>
          </p:nvSpPr>
          <p:spPr>
            <a:xfrm>
              <a:off x="3182354" y="3127426"/>
              <a:ext cx="1831798" cy="1831798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89D6226-2666-CF3E-64B5-8642CEF7F1D6}"/>
                </a:ext>
              </a:extLst>
            </p:cNvPr>
            <p:cNvSpPr txBox="1"/>
            <p:nvPr/>
          </p:nvSpPr>
          <p:spPr>
            <a:xfrm>
              <a:off x="3216622" y="3821455"/>
              <a:ext cx="1684436" cy="60131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비용 효율적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4741BE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pic>
          <p:nvPicPr>
            <p:cNvPr id="13" name="그림 12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60C9436C-A246-1A12-0A2C-1F8D41078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777939" y="3262313"/>
              <a:ext cx="614408" cy="520158"/>
            </a:xfrm>
            <a:prstGeom prst="rect">
              <a:avLst/>
            </a:prstGeom>
          </p:spPr>
        </p:pic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0833E304-3D1D-14F5-9E95-9B8FB88254A1}"/>
              </a:ext>
            </a:extLst>
          </p:cNvPr>
          <p:cNvGrpSpPr/>
          <p:nvPr/>
        </p:nvGrpSpPr>
        <p:grpSpPr>
          <a:xfrm>
            <a:off x="1281354" y="4299406"/>
            <a:ext cx="6971894" cy="463460"/>
            <a:chOff x="3965516" y="2790917"/>
            <a:chExt cx="6971894" cy="46346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1CBCD86-23B6-E287-6D7B-325F623A17F2}"/>
                </a:ext>
              </a:extLst>
            </p:cNvPr>
            <p:cNvSpPr txBox="1"/>
            <p:nvPr/>
          </p:nvSpPr>
          <p:spPr>
            <a:xfrm>
              <a:off x="4282222" y="2790917"/>
              <a:ext cx="6655188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메시지 문구 변경만으로 상당한 성과를 획득</a:t>
              </a:r>
              <a:endParaRPr lang="ko-KR" altLang="en-US" sz="20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61C72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endParaRPr>
            </a:p>
          </p:txBody>
        </p:sp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20AB15CC-9DC0-F656-3EC6-AAEBD53A06A8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2" name="원호 31">
                <a:extLst>
                  <a:ext uri="{FF2B5EF4-FFF2-40B4-BE49-F238E27FC236}">
                    <a16:creationId xmlns:a16="http://schemas.microsoft.com/office/drawing/2014/main" id="{1D297172-4FFF-8D35-9E64-39EF403B2B4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3" name="자유형: 도형 32">
                <a:extLst>
                  <a:ext uri="{FF2B5EF4-FFF2-40B4-BE49-F238E27FC236}">
                    <a16:creationId xmlns:a16="http://schemas.microsoft.com/office/drawing/2014/main" id="{C8004E6C-7183-316D-5A21-B9CB83353A6C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 dirty="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6767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9C379-17C9-1B6B-1886-30CD7AE8C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DAF3927A-2BA9-C164-0992-1DA33DCAFE62}"/>
              </a:ext>
            </a:extLst>
          </p:cNvPr>
          <p:cNvSpPr txBox="1"/>
          <p:nvPr/>
        </p:nvSpPr>
        <p:spPr>
          <a:xfrm>
            <a:off x="778495" y="673792"/>
            <a:ext cx="20518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성공 사례 분석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4122AE-CD36-2083-F07C-28DFC160F113}"/>
              </a:ext>
            </a:extLst>
          </p:cNvPr>
          <p:cNvSpPr txBox="1"/>
          <p:nvPr/>
        </p:nvSpPr>
        <p:spPr>
          <a:xfrm>
            <a:off x="1134095" y="1593928"/>
            <a:ext cx="524214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미국 연금 자동가입 사례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기존 제도의 문제점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E5FA414-2E32-A304-F0CF-634C35BC063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pic>
        <p:nvPicPr>
          <p:cNvPr id="4" name="그림 3" descr="하늘, 야외, 국기, 미국 국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52906E6-D6FE-98C7-9728-D828946113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574" y="1936069"/>
            <a:ext cx="4344162" cy="5792216"/>
          </a:xfrm>
          <a:prstGeom prst="ellipse">
            <a:avLst/>
          </a:prstGeom>
          <a:effectLst>
            <a:softEdge rad="635000"/>
          </a:effectLst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ED3C637D-1CC8-9ADD-CFB5-CBCCDEB66D9E}"/>
              </a:ext>
            </a:extLst>
          </p:cNvPr>
          <p:cNvGrpSpPr/>
          <p:nvPr/>
        </p:nvGrpSpPr>
        <p:grpSpPr>
          <a:xfrm>
            <a:off x="3999835" y="2716451"/>
            <a:ext cx="3400333" cy="630942"/>
            <a:chOff x="4374206" y="2798058"/>
            <a:chExt cx="3400333" cy="63094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FA8B895-CBFE-D7A5-B9B0-17EAD259D8B9}"/>
                </a:ext>
              </a:extLst>
            </p:cNvPr>
            <p:cNvSpPr txBox="1"/>
            <p:nvPr/>
          </p:nvSpPr>
          <p:spPr>
            <a:xfrm>
              <a:off x="4943315" y="2798058"/>
              <a:ext cx="2831224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기업 연금 정책</a:t>
              </a: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898B6040-F896-5DBC-A845-2F2A667518C0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0" name="타원 9">
                <a:extLst>
                  <a:ext uri="{FF2B5EF4-FFF2-40B4-BE49-F238E27FC236}">
                    <a16:creationId xmlns:a16="http://schemas.microsoft.com/office/drawing/2014/main" id="{B8DB9AAA-F729-FCCB-0F84-D9D19E3875FB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1" name="그림 10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14A173E2-3728-651A-EEAB-FAC6A21707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16C27466-69F3-EA53-9A54-C73364ED3450}"/>
              </a:ext>
            </a:extLst>
          </p:cNvPr>
          <p:cNvGrpSpPr/>
          <p:nvPr/>
        </p:nvGrpSpPr>
        <p:grpSpPr>
          <a:xfrm>
            <a:off x="4490923" y="3429000"/>
            <a:ext cx="6189857" cy="463460"/>
            <a:chOff x="3965516" y="2790917"/>
            <a:chExt cx="6189857" cy="46346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BFB21F-E226-F667-2F0C-05B7DBE9F576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개인 연금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가입률이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저조하다는 문제에 직면</a:t>
              </a: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9C9464DC-E446-4488-A769-02ACB94DCCF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EC9525C7-3CBC-B567-11ED-5F00EE02A85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6B22150A-6B01-88BD-1F44-199F36992AA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ABA62739-518C-3E6B-B8C5-92C702250674}"/>
              </a:ext>
            </a:extLst>
          </p:cNvPr>
          <p:cNvGrpSpPr/>
          <p:nvPr/>
        </p:nvGrpSpPr>
        <p:grpSpPr>
          <a:xfrm>
            <a:off x="4490923" y="4062252"/>
            <a:ext cx="6189857" cy="1263679"/>
            <a:chOff x="3965516" y="2790917"/>
            <a:chExt cx="6189857" cy="126367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0D7143A-471E-80D4-586D-B64E43D82BD0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12636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다양한 인센티브 제공에도 불구하고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직장인들의 자발적 연금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가입률은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낮은 수준에 머물러 있었음</a:t>
              </a: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E9042E2B-CFD7-4302-A20E-1A6E21686E9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0" name="원호 19">
                <a:extLst>
                  <a:ext uri="{FF2B5EF4-FFF2-40B4-BE49-F238E27FC236}">
                    <a16:creationId xmlns:a16="http://schemas.microsoft.com/office/drawing/2014/main" id="{E2078F42-D4E6-70F0-89D9-9C8E99BC195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1" name="자유형: 도형 20">
                <a:extLst>
                  <a:ext uri="{FF2B5EF4-FFF2-40B4-BE49-F238E27FC236}">
                    <a16:creationId xmlns:a16="http://schemas.microsoft.com/office/drawing/2014/main" id="{852E8958-74AF-EFD5-478A-EDAB90AA91C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9051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EA15C8-18F5-8964-B593-4AAB7FF4A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158433E-9126-427C-EB0C-9C622ED30D11}"/>
              </a:ext>
            </a:extLst>
          </p:cNvPr>
          <p:cNvSpPr txBox="1"/>
          <p:nvPr/>
        </p:nvSpPr>
        <p:spPr>
          <a:xfrm>
            <a:off x="778495" y="673792"/>
            <a:ext cx="20518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성공 사례 분석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38A92B-5110-B486-6B28-D2985F6545E3}"/>
              </a:ext>
            </a:extLst>
          </p:cNvPr>
          <p:cNvSpPr txBox="1"/>
          <p:nvPr/>
        </p:nvSpPr>
        <p:spPr>
          <a:xfrm>
            <a:off x="1134095" y="1593928"/>
            <a:ext cx="524214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미국 연금 자동가입 사례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기존 제도의 문제점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4FABF20-D7B1-E788-6659-0A585D6F76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pic>
        <p:nvPicPr>
          <p:cNvPr id="4" name="그림 3" descr="하늘, 야외, 국기, 미국 국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25CB624-D9AA-A98C-5EB9-031865B6EA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574" y="1936069"/>
            <a:ext cx="4344162" cy="5792216"/>
          </a:xfrm>
          <a:prstGeom prst="ellipse">
            <a:avLst/>
          </a:prstGeom>
          <a:effectLst>
            <a:softEdge rad="635000"/>
          </a:effectLst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49AD1D3C-EAE1-0FB5-517E-738A84452F53}"/>
              </a:ext>
            </a:extLst>
          </p:cNvPr>
          <p:cNvGrpSpPr/>
          <p:nvPr/>
        </p:nvGrpSpPr>
        <p:grpSpPr>
          <a:xfrm>
            <a:off x="3999835" y="2716451"/>
            <a:ext cx="3400333" cy="630942"/>
            <a:chOff x="4374206" y="2798058"/>
            <a:chExt cx="3400333" cy="63094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FB5E99F-F8F9-5F0F-A470-77359C5B6900}"/>
                </a:ext>
              </a:extLst>
            </p:cNvPr>
            <p:cNvSpPr txBox="1"/>
            <p:nvPr/>
          </p:nvSpPr>
          <p:spPr>
            <a:xfrm>
              <a:off x="4943315" y="2798058"/>
              <a:ext cx="2831224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기업 연금 정책</a:t>
              </a: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19B9AC25-41E4-BDF9-0700-75F692094448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0" name="타원 9">
                <a:extLst>
                  <a:ext uri="{FF2B5EF4-FFF2-40B4-BE49-F238E27FC236}">
                    <a16:creationId xmlns:a16="http://schemas.microsoft.com/office/drawing/2014/main" id="{02CC57B2-C507-D557-E1CE-4BC6C3B021E4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1" name="그림 10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8BE3C5EC-2A03-F375-FCD5-937316704E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7D2437BB-ED7F-5BA1-6270-8657CBB1667F}"/>
              </a:ext>
            </a:extLst>
          </p:cNvPr>
          <p:cNvGrpSpPr/>
          <p:nvPr/>
        </p:nvGrpSpPr>
        <p:grpSpPr>
          <a:xfrm>
            <a:off x="4490923" y="3429000"/>
            <a:ext cx="6189857" cy="463460"/>
            <a:chOff x="3965516" y="2790917"/>
            <a:chExt cx="6189857" cy="46346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87D5511-D54F-B954-E444-D0F2DAED9FA5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전통적 경제학으로 이해하기 어려운 현상</a:t>
              </a: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2C7F7B03-67B9-6740-A6C2-C833D810042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6D95C1E6-2F8D-F1D5-3074-FF1248491ED5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CAB09C50-9C4D-5C87-EC62-8EE3C6A21CD0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072B02B-1C8D-05D8-A9ED-AC5F7CC462F7}"/>
              </a:ext>
            </a:extLst>
          </p:cNvPr>
          <p:cNvSpPr txBox="1"/>
          <p:nvPr/>
        </p:nvSpPr>
        <p:spPr>
          <a:xfrm>
            <a:off x="4877800" y="4029214"/>
            <a:ext cx="4652456" cy="132343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76213" lvl="0" indent="-176213" latinLnBrk="0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회사의 매칭 펀드 제공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(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추가 혜택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)</a:t>
            </a:r>
          </a:p>
          <a:p>
            <a:pPr marL="176213" lvl="0" indent="-176213" latinLnBrk="0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세제 혜택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(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현재 세금 절감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)</a:t>
            </a:r>
          </a:p>
          <a:p>
            <a:pPr marL="176213" lvl="0" indent="-176213" latinLnBrk="0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안정적 노후 소득 보장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(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미래 안전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8843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65BA2-43CA-415A-6BF0-BC54AE584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AC82F2DB-0D25-AC3B-233C-ACC6B4E34922}"/>
              </a:ext>
            </a:extLst>
          </p:cNvPr>
          <p:cNvSpPr txBox="1"/>
          <p:nvPr/>
        </p:nvSpPr>
        <p:spPr>
          <a:xfrm>
            <a:off x="778495" y="673792"/>
            <a:ext cx="20518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성공 사례 분석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BE230C-0EA4-345C-EFAA-6E8B1DB27553}"/>
              </a:ext>
            </a:extLst>
          </p:cNvPr>
          <p:cNvSpPr txBox="1"/>
          <p:nvPr/>
        </p:nvSpPr>
        <p:spPr>
          <a:xfrm>
            <a:off x="1134095" y="1593928"/>
            <a:ext cx="524214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미국 연금 자동가입 사례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기존 제도의 문제점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E1E7A0D-8015-CE93-0C69-9FBA3C200E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pic>
        <p:nvPicPr>
          <p:cNvPr id="4" name="그림 3" descr="하늘, 야외, 국기, 미국 국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542AA1F-CA27-411A-8796-B8DCEE967D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574" y="1936069"/>
            <a:ext cx="4344162" cy="5792216"/>
          </a:xfrm>
          <a:prstGeom prst="ellipse">
            <a:avLst/>
          </a:prstGeom>
          <a:effectLst>
            <a:softEdge rad="635000"/>
          </a:effectLst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EF220108-46E8-2584-1C74-73A22199B351}"/>
              </a:ext>
            </a:extLst>
          </p:cNvPr>
          <p:cNvGrpSpPr/>
          <p:nvPr/>
        </p:nvGrpSpPr>
        <p:grpSpPr>
          <a:xfrm>
            <a:off x="3999835" y="2716451"/>
            <a:ext cx="3400333" cy="630942"/>
            <a:chOff x="4374206" y="2798058"/>
            <a:chExt cx="3400333" cy="63094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2F5346E-E47A-7093-5B7C-D17B928B75C1}"/>
                </a:ext>
              </a:extLst>
            </p:cNvPr>
            <p:cNvSpPr txBox="1"/>
            <p:nvPr/>
          </p:nvSpPr>
          <p:spPr>
            <a:xfrm>
              <a:off x="4943315" y="2798058"/>
              <a:ext cx="2831224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기업 연금 정책</a:t>
              </a: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729969A0-F443-D506-E7E2-373E299856D3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0" name="타원 9">
                <a:extLst>
                  <a:ext uri="{FF2B5EF4-FFF2-40B4-BE49-F238E27FC236}">
                    <a16:creationId xmlns:a16="http://schemas.microsoft.com/office/drawing/2014/main" id="{CEA9FC41-F696-68F8-BA88-00E072897169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1" name="그림 10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A9E3C8CB-4297-C646-122B-9B249A8CBF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D3040C19-1ADD-AA23-872C-FD2D88000112}"/>
              </a:ext>
            </a:extLst>
          </p:cNvPr>
          <p:cNvGrpSpPr/>
          <p:nvPr/>
        </p:nvGrpSpPr>
        <p:grpSpPr>
          <a:xfrm>
            <a:off x="4490923" y="3429000"/>
            <a:ext cx="6189857" cy="463460"/>
            <a:chOff x="3965516" y="2790917"/>
            <a:chExt cx="6189857" cy="46346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FEC9B21-FF47-82B9-743E-9F93D51B0FF3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문제의 실제 원인</a:t>
              </a: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C3A2B33A-CBF5-85F8-1260-25FB7E93BA0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F3DB3A77-5C01-39EF-0904-89FE93E214F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05DC2DB2-6260-859A-91D8-53F868A2A94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65397251-4DB2-E44F-C26F-CBF56F5FD553}"/>
              </a:ext>
            </a:extLst>
          </p:cNvPr>
          <p:cNvGrpSpPr/>
          <p:nvPr/>
        </p:nvGrpSpPr>
        <p:grpSpPr>
          <a:xfrm>
            <a:off x="4807629" y="3974067"/>
            <a:ext cx="5550316" cy="463460"/>
            <a:chOff x="3009789" y="4757442"/>
            <a:chExt cx="4712451" cy="1171798"/>
          </a:xfrm>
        </p:grpSpPr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9A5B31BD-FFB8-6A0D-2E10-973B300A9A9F}"/>
                </a:ext>
              </a:extLst>
            </p:cNvPr>
            <p:cNvSpPr/>
            <p:nvPr/>
          </p:nvSpPr>
          <p:spPr>
            <a:xfrm>
              <a:off x="3009789" y="4757442"/>
              <a:ext cx="4712451" cy="11717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0A0CF64-494D-1350-5D7B-934BDF7AC9D4}"/>
                </a:ext>
              </a:extLst>
            </p:cNvPr>
            <p:cNvSpPr txBox="1"/>
            <p:nvPr/>
          </p:nvSpPr>
          <p:spPr>
            <a:xfrm>
              <a:off x="3147113" y="4837528"/>
              <a:ext cx="4437801" cy="101162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R="0" lvl="0" algn="ctr" defTabSz="914400" rtl="0" eaLnBrk="1" fontAlgn="auto" latinLnBrk="0" hangingPunct="1">
                <a:spcBef>
                  <a:spcPts val="0"/>
                </a:spcBef>
                <a:buClr>
                  <a:srgbClr val="4741BE"/>
                </a:buClr>
                <a:buSzTx/>
                <a:tabLst/>
                <a:defRPr/>
              </a:pPr>
              <a:r>
                <a:rPr lang="ko-KR" altLang="en-US" sz="20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복잡한 선택 과정</a:t>
              </a: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0A2BE2CD-A47A-A4F1-5CDB-D95F5D7B1547}"/>
              </a:ext>
            </a:extLst>
          </p:cNvPr>
          <p:cNvGrpSpPr/>
          <p:nvPr/>
        </p:nvGrpSpPr>
        <p:grpSpPr>
          <a:xfrm>
            <a:off x="4807628" y="4737100"/>
            <a:ext cx="5550316" cy="463460"/>
            <a:chOff x="3009789" y="4757442"/>
            <a:chExt cx="4712451" cy="1171798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7934DB77-3F09-BDDF-0494-444866F21165}"/>
                </a:ext>
              </a:extLst>
            </p:cNvPr>
            <p:cNvSpPr/>
            <p:nvPr/>
          </p:nvSpPr>
          <p:spPr>
            <a:xfrm>
              <a:off x="3009789" y="4757442"/>
              <a:ext cx="4712451" cy="11717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6651186-544E-6F69-FFF8-AE4E14FCF525}"/>
                </a:ext>
              </a:extLst>
            </p:cNvPr>
            <p:cNvSpPr txBox="1"/>
            <p:nvPr/>
          </p:nvSpPr>
          <p:spPr>
            <a:xfrm>
              <a:off x="3147113" y="4837528"/>
              <a:ext cx="4437801" cy="101162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R="0" lvl="0" algn="ctr" defTabSz="914400" rtl="0" eaLnBrk="1" fontAlgn="auto" latinLnBrk="0" hangingPunct="1">
                <a:spcBef>
                  <a:spcPts val="0"/>
                </a:spcBef>
                <a:buClr>
                  <a:srgbClr val="4741BE"/>
                </a:buClr>
                <a:buSzTx/>
                <a:tabLst/>
                <a:defRPr/>
              </a:pPr>
              <a:r>
                <a:rPr lang="ko-KR" altLang="en-US" sz="20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현재편향</a:t>
              </a:r>
              <a:endParaRPr lang="en-US" altLang="ko-KR" sz="20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878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EF0E73-1FEC-95F8-2BD5-C5D03043F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그림 3" descr="미국 국기, 하늘, 국기의 날(미국), 국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4BCC748-D650-7C86-B1A0-A6B67A025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r="1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E2801769-E8BD-ED8A-7653-EE9471E15D06}"/>
              </a:ext>
            </a:extLst>
          </p:cNvPr>
          <p:cNvSpPr/>
          <p:nvPr/>
        </p:nvSpPr>
        <p:spPr>
          <a:xfrm>
            <a:off x="0" y="2200759"/>
            <a:ext cx="12192000" cy="2733847"/>
          </a:xfrm>
          <a:prstGeom prst="rect">
            <a:avLst/>
          </a:prstGeom>
          <a:solidFill>
            <a:srgbClr val="EBEEF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B2D3BB-1E70-205B-C91B-0FE2DEF6AD79}"/>
              </a:ext>
            </a:extLst>
          </p:cNvPr>
          <p:cNvSpPr txBox="1"/>
          <p:nvPr/>
        </p:nvSpPr>
        <p:spPr>
          <a:xfrm>
            <a:off x="1854631" y="2403631"/>
            <a:ext cx="8482738" cy="55624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 algn="ctr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기본값의 변경</a:t>
            </a: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862AFA26-E9BC-B85C-79B1-6FD66F4C759A}"/>
              </a:ext>
            </a:extLst>
          </p:cNvPr>
          <p:cNvGrpSpPr/>
          <p:nvPr/>
        </p:nvGrpSpPr>
        <p:grpSpPr>
          <a:xfrm>
            <a:off x="1127456" y="3257931"/>
            <a:ext cx="4036421" cy="1221360"/>
            <a:chOff x="3009789" y="4732663"/>
            <a:chExt cx="4712451" cy="1221360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2BAB948A-BF14-FA25-25EC-A2BFB76BB3A5}"/>
                </a:ext>
              </a:extLst>
            </p:cNvPr>
            <p:cNvSpPr/>
            <p:nvPr/>
          </p:nvSpPr>
          <p:spPr>
            <a:xfrm>
              <a:off x="3009789" y="4757442"/>
              <a:ext cx="4712451" cy="11717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946B64-656C-B6FF-018A-0D7840218639}"/>
                </a:ext>
              </a:extLst>
            </p:cNvPr>
            <p:cNvSpPr txBox="1"/>
            <p:nvPr/>
          </p:nvSpPr>
          <p:spPr>
            <a:xfrm>
              <a:off x="3147113" y="4732663"/>
              <a:ext cx="4437801" cy="122136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buClr>
                  <a:srgbClr val="4741BE"/>
                </a:buClr>
                <a:buSzTx/>
                <a:tabLst/>
                <a:defRPr/>
              </a:pPr>
              <a:r>
                <a:rPr lang="ko-KR" altLang="en-US" sz="20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직원이 적극적으로 </a:t>
              </a:r>
              <a:br>
                <a:rPr lang="en-US" altLang="ko-KR" sz="20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가입 신청을 해야 하는 </a:t>
              </a:r>
              <a:br>
                <a:rPr lang="en-US" altLang="ko-KR" sz="20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pt-BR" altLang="ko-KR" sz="20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opt-in</a:t>
              </a:r>
              <a:endParaRPr lang="ko-KR" altLang="en-US" sz="20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5F967094-AA52-D28A-11B2-ADE99F7DBC70}"/>
              </a:ext>
            </a:extLst>
          </p:cNvPr>
          <p:cNvGrpSpPr/>
          <p:nvPr/>
        </p:nvGrpSpPr>
        <p:grpSpPr>
          <a:xfrm>
            <a:off x="6960031" y="3257931"/>
            <a:ext cx="4036421" cy="1221360"/>
            <a:chOff x="3009789" y="4732663"/>
            <a:chExt cx="4712451" cy="1221360"/>
          </a:xfrm>
        </p:grpSpPr>
        <p:sp>
          <p:nvSpPr>
            <p:cNvPr id="14" name="사각형: 둥근 모서리 13">
              <a:extLst>
                <a:ext uri="{FF2B5EF4-FFF2-40B4-BE49-F238E27FC236}">
                  <a16:creationId xmlns:a16="http://schemas.microsoft.com/office/drawing/2014/main" id="{6C573EB0-27EB-27A9-4E0D-9AA05EF2FEE6}"/>
                </a:ext>
              </a:extLst>
            </p:cNvPr>
            <p:cNvSpPr/>
            <p:nvPr/>
          </p:nvSpPr>
          <p:spPr>
            <a:xfrm>
              <a:off x="3009789" y="4757442"/>
              <a:ext cx="4712451" cy="11717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459682F-3CB6-E883-7230-C876ADB120B4}"/>
                </a:ext>
              </a:extLst>
            </p:cNvPr>
            <p:cNvSpPr txBox="1"/>
            <p:nvPr/>
          </p:nvSpPr>
          <p:spPr>
            <a:xfrm>
              <a:off x="3147113" y="4732663"/>
              <a:ext cx="4437801" cy="122136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buClr>
                  <a:srgbClr val="4741BE"/>
                </a:buClr>
                <a:buSzTx/>
                <a:tabLst/>
                <a:defRPr/>
              </a:pPr>
              <a:r>
                <a:rPr lang="ko-KR" altLang="en-US" sz="20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자동 가입되지 않고 </a:t>
              </a:r>
              <a:br>
                <a:rPr lang="en-US" altLang="ko-KR" sz="20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원하지 않을 경우 탈퇴 신청을 하는 </a:t>
              </a:r>
              <a:r>
                <a:rPr lang="en-US" altLang="ko-KR" sz="20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opt-out</a:t>
              </a:r>
              <a:endParaRPr lang="ko-KR" altLang="en-US" sz="20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  <p:sp>
        <p:nvSpPr>
          <p:cNvPr id="17" name="화살표: 아래쪽 16">
            <a:extLst>
              <a:ext uri="{FF2B5EF4-FFF2-40B4-BE49-F238E27FC236}">
                <a16:creationId xmlns:a16="http://schemas.microsoft.com/office/drawing/2014/main" id="{6BFD6A57-AA8D-612E-55F8-6B463B8228EB}"/>
              </a:ext>
            </a:extLst>
          </p:cNvPr>
          <p:cNvSpPr/>
          <p:nvPr/>
        </p:nvSpPr>
        <p:spPr>
          <a:xfrm rot="16200000">
            <a:off x="5743851" y="3183152"/>
            <a:ext cx="636206" cy="1405267"/>
          </a:xfrm>
          <a:prstGeom prst="downArrow">
            <a:avLst/>
          </a:prstGeom>
          <a:solidFill>
            <a:srgbClr val="0B2E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700"/>
          </a:p>
        </p:txBody>
      </p:sp>
    </p:spTree>
    <p:extLst>
      <p:ext uri="{BB962C8B-B14F-4D97-AF65-F5344CB8AC3E}">
        <p14:creationId xmlns:p14="http://schemas.microsoft.com/office/powerpoint/2010/main" val="219331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BD854-E1B3-4F5D-96C5-3D10A78F4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E980A34B-5C77-4C1B-7238-7EA0B4B4E0A7}"/>
              </a:ext>
            </a:extLst>
          </p:cNvPr>
          <p:cNvSpPr txBox="1"/>
          <p:nvPr/>
        </p:nvSpPr>
        <p:spPr>
          <a:xfrm>
            <a:off x="778495" y="673792"/>
            <a:ext cx="20518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성공 사례 분석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3746C1-7F69-A0A2-7346-3F2864CB0252}"/>
              </a:ext>
            </a:extLst>
          </p:cNvPr>
          <p:cNvSpPr txBox="1"/>
          <p:nvPr/>
        </p:nvSpPr>
        <p:spPr>
          <a:xfrm>
            <a:off x="1134095" y="1593928"/>
            <a:ext cx="489294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Opt-in vs Opt-out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방식의 본질적 차이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9DACF7B-E1E4-6332-8DEF-160F443E2E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A208EC39-EA8C-2A46-A530-CD2E791AA58C}"/>
              </a:ext>
            </a:extLst>
          </p:cNvPr>
          <p:cNvGrpSpPr/>
          <p:nvPr/>
        </p:nvGrpSpPr>
        <p:grpSpPr>
          <a:xfrm>
            <a:off x="3999835" y="2716451"/>
            <a:ext cx="4166569" cy="630942"/>
            <a:chOff x="4374206" y="2798058"/>
            <a:chExt cx="4166569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A7153-7B1B-FBC4-18AB-B63C3EE18CF0}"/>
                </a:ext>
              </a:extLst>
            </p:cNvPr>
            <p:cNvSpPr txBox="1"/>
            <p:nvPr/>
          </p:nvSpPr>
          <p:spPr>
            <a:xfrm>
              <a:off x="4943315" y="2798058"/>
              <a:ext cx="3597460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선택의 자유를 보장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E4506A8B-C64D-F071-49D9-E0B4775FB3D1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E6957CE3-124C-3DB9-51B2-DB9FE8933C01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8DAA3347-C81B-6D17-8CED-3DF32FC2C8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411FEB84-9C81-5284-84CF-CCDA4CEAA0CE}"/>
              </a:ext>
            </a:extLst>
          </p:cNvPr>
          <p:cNvGrpSpPr/>
          <p:nvPr/>
        </p:nvGrpSpPr>
        <p:grpSpPr>
          <a:xfrm>
            <a:off x="4490923" y="4445879"/>
            <a:ext cx="6189857" cy="463460"/>
            <a:chOff x="3965516" y="2790917"/>
            <a:chExt cx="6189857" cy="4634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0BFEAEE-99E5-9A4C-7C4E-0872D94000FD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기본 설정 변경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22FA72BC-482A-E4C2-032B-A380A011BFD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B6A237B7-D008-EC39-5810-3B538F90E72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80959B90-C01C-663E-D051-56041C6D65E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AC6D917D-5C42-0D5C-21C2-8347B9E751B2}"/>
              </a:ext>
            </a:extLst>
          </p:cNvPr>
          <p:cNvGrpSpPr/>
          <p:nvPr/>
        </p:nvGrpSpPr>
        <p:grpSpPr>
          <a:xfrm>
            <a:off x="4490923" y="5012128"/>
            <a:ext cx="6189857" cy="463460"/>
            <a:chOff x="3965516" y="2790917"/>
            <a:chExt cx="6189857" cy="46346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71BB190-20F2-807A-B4C5-28964541E90E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가입률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상승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탈퇴율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하락</a:t>
              </a: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2F5C9D18-D079-31E2-CA70-E32E116A4C6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8" name="원호 17">
                <a:extLst>
                  <a:ext uri="{FF2B5EF4-FFF2-40B4-BE49-F238E27FC236}">
                    <a16:creationId xmlns:a16="http://schemas.microsoft.com/office/drawing/2014/main" id="{3C09C4F9-BFEF-543B-1F77-6EDE8A16419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873D4177-088D-EA5B-571A-B88FF04C3FD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99" name="그룹 98">
            <a:extLst>
              <a:ext uri="{FF2B5EF4-FFF2-40B4-BE49-F238E27FC236}">
                <a16:creationId xmlns:a16="http://schemas.microsoft.com/office/drawing/2014/main" id="{7CC9B2F0-5DAE-E0E3-E83C-D968F7677307}"/>
              </a:ext>
            </a:extLst>
          </p:cNvPr>
          <p:cNvGrpSpPr/>
          <p:nvPr/>
        </p:nvGrpSpPr>
        <p:grpSpPr>
          <a:xfrm>
            <a:off x="4761335" y="3429000"/>
            <a:ext cx="3083214" cy="870734"/>
            <a:chOff x="4761335" y="3429000"/>
            <a:chExt cx="3083214" cy="870734"/>
          </a:xfrm>
        </p:grpSpPr>
        <p:sp>
          <p:nvSpPr>
            <p:cNvPr id="30" name="사각형: 둥근 모서리 29">
              <a:extLst>
                <a:ext uri="{FF2B5EF4-FFF2-40B4-BE49-F238E27FC236}">
                  <a16:creationId xmlns:a16="http://schemas.microsoft.com/office/drawing/2014/main" id="{A9739B5A-C805-D489-949E-A45C3BD7DEE8}"/>
                </a:ext>
              </a:extLst>
            </p:cNvPr>
            <p:cNvSpPr/>
            <p:nvPr/>
          </p:nvSpPr>
          <p:spPr>
            <a:xfrm>
              <a:off x="4761335" y="3429000"/>
              <a:ext cx="3083214" cy="870734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0B2EB7">
                  <a:alpha val="25000"/>
                </a:srgbClr>
              </a:solidFill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60DD24E-581B-73B4-742C-FDF2E8A2C295}"/>
                </a:ext>
              </a:extLst>
            </p:cNvPr>
            <p:cNvSpPr txBox="1"/>
            <p:nvPr/>
          </p:nvSpPr>
          <p:spPr>
            <a:xfrm>
              <a:off x="4857134" y="3519367"/>
              <a:ext cx="2891618" cy="601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간편해진 탈퇴 절차</a:t>
              </a:r>
            </a:p>
          </p:txBody>
        </p:sp>
      </p:grpSp>
      <p:grpSp>
        <p:nvGrpSpPr>
          <p:cNvPr id="100" name="그룹 99">
            <a:extLst>
              <a:ext uri="{FF2B5EF4-FFF2-40B4-BE49-F238E27FC236}">
                <a16:creationId xmlns:a16="http://schemas.microsoft.com/office/drawing/2014/main" id="{223EEEF2-C497-4B75-4558-D4B05E441EAF}"/>
              </a:ext>
            </a:extLst>
          </p:cNvPr>
          <p:cNvGrpSpPr/>
          <p:nvPr/>
        </p:nvGrpSpPr>
        <p:grpSpPr>
          <a:xfrm>
            <a:off x="8440565" y="3429000"/>
            <a:ext cx="3083214" cy="870734"/>
            <a:chOff x="8440565" y="3429000"/>
            <a:chExt cx="3083214" cy="870734"/>
          </a:xfrm>
        </p:grpSpPr>
        <p:sp>
          <p:nvSpPr>
            <p:cNvPr id="96" name="사각형: 둥근 모서리 95">
              <a:extLst>
                <a:ext uri="{FF2B5EF4-FFF2-40B4-BE49-F238E27FC236}">
                  <a16:creationId xmlns:a16="http://schemas.microsoft.com/office/drawing/2014/main" id="{154390B8-12E9-579D-1CF3-6B97D4DC6D42}"/>
                </a:ext>
              </a:extLst>
            </p:cNvPr>
            <p:cNvSpPr/>
            <p:nvPr/>
          </p:nvSpPr>
          <p:spPr>
            <a:xfrm>
              <a:off x="8440565" y="3429000"/>
              <a:ext cx="3083214" cy="870734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9A5CC8">
                  <a:alpha val="25000"/>
                </a:srgbClr>
              </a:solidFill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CAE4EC90-A009-FB65-807B-1CBEE5626CDE}"/>
                </a:ext>
              </a:extLst>
            </p:cNvPr>
            <p:cNvSpPr txBox="1"/>
            <p:nvPr/>
          </p:nvSpPr>
          <p:spPr>
            <a:xfrm>
              <a:off x="8605054" y="3516786"/>
              <a:ext cx="2754238" cy="601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투자 </a:t>
              </a:r>
              <a:r>
                <a:rPr lang="ko-KR" altLang="en-US" sz="2700" spc="-13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옵션 변경 가능</a:t>
              </a:r>
              <a:endPara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02" name="그룹 101">
            <a:extLst>
              <a:ext uri="{FF2B5EF4-FFF2-40B4-BE49-F238E27FC236}">
                <a16:creationId xmlns:a16="http://schemas.microsoft.com/office/drawing/2014/main" id="{AC2256E6-9894-D2D2-36AF-0D749C3094C8}"/>
              </a:ext>
            </a:extLst>
          </p:cNvPr>
          <p:cNvGrpSpPr/>
          <p:nvPr/>
        </p:nvGrpSpPr>
        <p:grpSpPr>
          <a:xfrm>
            <a:off x="4490923" y="5578377"/>
            <a:ext cx="6189857" cy="463460"/>
            <a:chOff x="3965516" y="2790917"/>
            <a:chExt cx="6189857" cy="463460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E6F3F614-CE7A-5D85-F6D6-87F0D48C9AE2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연금의 장점을 인식하고 지속적으로 유지</a:t>
              </a:r>
            </a:p>
          </p:txBody>
        </p:sp>
        <p:grpSp>
          <p:nvGrpSpPr>
            <p:cNvPr id="104" name="그룹 103">
              <a:extLst>
                <a:ext uri="{FF2B5EF4-FFF2-40B4-BE49-F238E27FC236}">
                  <a16:creationId xmlns:a16="http://schemas.microsoft.com/office/drawing/2014/main" id="{E2A6A02D-2D69-9C1F-0C31-843A0AF74FAB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5" name="원호 104">
                <a:extLst>
                  <a:ext uri="{FF2B5EF4-FFF2-40B4-BE49-F238E27FC236}">
                    <a16:creationId xmlns:a16="http://schemas.microsoft.com/office/drawing/2014/main" id="{422A876C-C892-D8F4-B562-E69DCC821CC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6" name="자유형: 도형 105">
                <a:extLst>
                  <a:ext uri="{FF2B5EF4-FFF2-40B4-BE49-F238E27FC236}">
                    <a16:creationId xmlns:a16="http://schemas.microsoft.com/office/drawing/2014/main" id="{D1DA2B1F-157D-27BA-84C3-94432F3FD83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1303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27FEB-A434-4AC7-3050-4D6BF756D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1E2FA80B-6134-079A-1BE6-CBDE54040542}"/>
              </a:ext>
            </a:extLst>
          </p:cNvPr>
          <p:cNvSpPr txBox="1"/>
          <p:nvPr/>
        </p:nvSpPr>
        <p:spPr>
          <a:xfrm>
            <a:off x="778495" y="673792"/>
            <a:ext cx="20518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성공 사례 분석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208BB0-C0FC-F955-C1CA-E830EC31491D}"/>
              </a:ext>
            </a:extLst>
          </p:cNvPr>
          <p:cNvSpPr txBox="1"/>
          <p:nvPr/>
        </p:nvSpPr>
        <p:spPr>
          <a:xfrm>
            <a:off x="1134095" y="1593928"/>
            <a:ext cx="443358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코넬대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급식소 실험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배경과 비만 문제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B07559F-CEA6-7E1F-38CD-43CFFAFD1D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25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B911D-D4B8-7F45-2A87-CD1285932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야외, 잔디, 하늘, 구름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5EAFFA3-5533-C6E1-93B0-54BE81A98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2" b="8012"/>
          <a:stretch>
            <a:fillRect/>
          </a:stretch>
        </p:blipFill>
        <p:spPr>
          <a:xfrm>
            <a:off x="-43355" y="-1"/>
            <a:ext cx="12249808" cy="6858001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77553A3A-7EAA-D6AD-2C9D-006C346755EB}"/>
              </a:ext>
            </a:extLst>
          </p:cNvPr>
          <p:cNvSpPr/>
          <p:nvPr/>
        </p:nvSpPr>
        <p:spPr>
          <a:xfrm>
            <a:off x="0" y="2200760"/>
            <a:ext cx="12192000" cy="2466222"/>
          </a:xfrm>
          <a:prstGeom prst="rect">
            <a:avLst/>
          </a:prstGeom>
          <a:solidFill>
            <a:srgbClr val="EBEEF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EA80EC-096D-7127-FC0A-257829A2C5E9}"/>
              </a:ext>
            </a:extLst>
          </p:cNvPr>
          <p:cNvSpPr txBox="1"/>
          <p:nvPr/>
        </p:nvSpPr>
        <p:spPr>
          <a:xfrm>
            <a:off x="1298028" y="2981259"/>
            <a:ext cx="9595944" cy="105637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 algn="ctr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학생들에게 </a:t>
            </a:r>
            <a:r>
              <a:rPr lang="en-US" altLang="ko-KR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"</a:t>
            </a:r>
            <a:r>
              <a:rPr lang="ko-KR" altLang="en-US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몸에 좋은 음식을 먹어라</a:t>
            </a:r>
            <a:r>
              <a:rPr lang="en-US" altLang="ko-KR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"</a:t>
            </a:r>
            <a:r>
              <a:rPr lang="ko-KR" altLang="en-US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라는 잔소리 없이도 </a:t>
            </a:r>
            <a:br>
              <a:rPr lang="en-US" altLang="ko-KR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</a:br>
            <a:r>
              <a:rPr lang="ko-KR" altLang="en-US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스스로 더 나은 선택을 할 수 있게 하는 방법은 무엇일까</a:t>
            </a:r>
            <a:r>
              <a:rPr lang="en-US" altLang="ko-KR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1098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FFC1FA32-7EB2-8DA9-3E6A-C1870BC8D91C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07682DB8-D4EF-5275-7109-075451E75C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2FA952B8-8DFE-888F-A4F2-5B38C6FF819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1901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5CAF0-8011-2D86-2BD7-D4E782305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4218F703-8219-453B-5547-355335AA5215}"/>
              </a:ext>
            </a:extLst>
          </p:cNvPr>
          <p:cNvSpPr txBox="1"/>
          <p:nvPr/>
        </p:nvSpPr>
        <p:spPr>
          <a:xfrm>
            <a:off x="778495" y="673792"/>
            <a:ext cx="20518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성공 사례 분석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86DEC0-8A86-846D-51E8-434AD0818328}"/>
              </a:ext>
            </a:extLst>
          </p:cNvPr>
          <p:cNvSpPr txBox="1"/>
          <p:nvPr/>
        </p:nvSpPr>
        <p:spPr>
          <a:xfrm>
            <a:off x="1134095" y="1593928"/>
            <a:ext cx="443358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코넬대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급식소 실험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배경과 비만 문제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9906CF1-D25F-E191-5021-119AF75F9A1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BA9E71A3-4D77-2DD1-A3A3-9B11BD65A46E}"/>
              </a:ext>
            </a:extLst>
          </p:cNvPr>
          <p:cNvGrpSpPr/>
          <p:nvPr/>
        </p:nvGrpSpPr>
        <p:grpSpPr>
          <a:xfrm>
            <a:off x="1292900" y="2578063"/>
            <a:ext cx="6243017" cy="863570"/>
            <a:chOff x="3965516" y="2790917"/>
            <a:chExt cx="6243017" cy="8635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09A7F0C-1FEB-4FC5-92F2-5B86846EADC6}"/>
                </a:ext>
              </a:extLst>
            </p:cNvPr>
            <p:cNvSpPr txBox="1"/>
            <p:nvPr/>
          </p:nvSpPr>
          <p:spPr>
            <a:xfrm>
              <a:off x="4282222" y="2790917"/>
              <a:ext cx="592631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“사람들은 가장 먼저 보고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가장 쉽게 손이 닿는 것을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선택한다”는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사실</a:t>
              </a:r>
              <a:endParaRPr lang="ko-KR" altLang="en-US" sz="20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61C72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endParaRP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741B6BE5-0077-5260-3E75-FAB274F2881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9" name="원호 8">
                <a:extLst>
                  <a:ext uri="{FF2B5EF4-FFF2-40B4-BE49-F238E27FC236}">
                    <a16:creationId xmlns:a16="http://schemas.microsoft.com/office/drawing/2014/main" id="{CA01FBE0-52F4-1F73-9209-6338D366223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" name="자유형: 도형 9">
                <a:extLst>
                  <a:ext uri="{FF2B5EF4-FFF2-40B4-BE49-F238E27FC236}">
                    <a16:creationId xmlns:a16="http://schemas.microsoft.com/office/drawing/2014/main" id="{67353EFF-4A57-65B1-32B2-2B0C55A3BE7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A5763D41-15D3-B9AC-26F5-C223F0DC87A6}"/>
              </a:ext>
            </a:extLst>
          </p:cNvPr>
          <p:cNvGrpSpPr/>
          <p:nvPr/>
        </p:nvGrpSpPr>
        <p:grpSpPr>
          <a:xfrm>
            <a:off x="1407233" y="3676165"/>
            <a:ext cx="3487960" cy="2070080"/>
            <a:chOff x="962149" y="2840485"/>
            <a:chExt cx="3083214" cy="2070080"/>
          </a:xfrm>
        </p:grpSpPr>
        <p:sp>
          <p:nvSpPr>
            <p:cNvPr id="21" name="사각형: 둥근 모서리 20">
              <a:extLst>
                <a:ext uri="{FF2B5EF4-FFF2-40B4-BE49-F238E27FC236}">
                  <a16:creationId xmlns:a16="http://schemas.microsoft.com/office/drawing/2014/main" id="{E59C8E3A-CCF9-FEF7-D495-03A2C299DBAC}"/>
                </a:ext>
              </a:extLst>
            </p:cNvPr>
            <p:cNvSpPr/>
            <p:nvPr/>
          </p:nvSpPr>
          <p:spPr>
            <a:xfrm>
              <a:off x="962149" y="2840485"/>
              <a:ext cx="3083214" cy="2070080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0B2EB7">
                  <a:alpha val="25000"/>
                </a:srgbClr>
              </a:solidFill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05AE51D-B20A-FECD-6840-85DA2B9A8F5D}"/>
                </a:ext>
              </a:extLst>
            </p:cNvPr>
            <p:cNvSpPr txBox="1"/>
            <p:nvPr/>
          </p:nvSpPr>
          <p:spPr>
            <a:xfrm>
              <a:off x="986425" y="3512421"/>
              <a:ext cx="3034663" cy="1205073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입구 근처 배치</a:t>
              </a:r>
              <a:endPara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kumimoji="0" lang="ko-KR" altLang="en-US" sz="1900" b="0" i="0" u="none" strike="noStrike" kern="1200" cap="none" spc="-7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눈높이 맞춤</a:t>
              </a:r>
              <a:endParaRPr kumimoji="0" lang="en-US" altLang="ko-KR" sz="1900" b="0" i="0" u="none" strike="noStrike" kern="1200" cap="none" spc="-7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endParaRPr>
            </a:p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kumimoji="0" lang="ko-KR" altLang="en-US" sz="1900" b="0" i="0" u="none" strike="noStrike" kern="1200" cap="none" spc="-7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접근성 강화</a:t>
              </a:r>
              <a:endParaRPr kumimoji="0" lang="en-US" altLang="ko-KR" sz="1900" b="0" i="0" u="none" strike="noStrike" kern="1200" cap="none" spc="-7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45337F4-7C19-40FC-4FA5-EE5B0C16842E}"/>
                </a:ext>
              </a:extLst>
            </p:cNvPr>
            <p:cNvSpPr txBox="1"/>
            <p:nvPr/>
          </p:nvSpPr>
          <p:spPr>
            <a:xfrm>
              <a:off x="1279192" y="2930852"/>
              <a:ext cx="2449130" cy="601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건강식 배치 전략</a:t>
              </a:r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F9822437-87C4-0AE7-0813-0C309A20EBD1}"/>
              </a:ext>
            </a:extLst>
          </p:cNvPr>
          <p:cNvGrpSpPr/>
          <p:nvPr/>
        </p:nvGrpSpPr>
        <p:grpSpPr>
          <a:xfrm>
            <a:off x="5086463" y="3676165"/>
            <a:ext cx="3487960" cy="2070080"/>
            <a:chOff x="7983095" y="2840485"/>
            <a:chExt cx="3083214" cy="2070080"/>
          </a:xfrm>
        </p:grpSpPr>
        <p:sp>
          <p:nvSpPr>
            <p:cNvPr id="25" name="사각형: 둥근 모서리 24">
              <a:extLst>
                <a:ext uri="{FF2B5EF4-FFF2-40B4-BE49-F238E27FC236}">
                  <a16:creationId xmlns:a16="http://schemas.microsoft.com/office/drawing/2014/main" id="{51C9D19C-142C-D26F-5C4F-D529B57C7F3D}"/>
                </a:ext>
              </a:extLst>
            </p:cNvPr>
            <p:cNvSpPr/>
            <p:nvPr/>
          </p:nvSpPr>
          <p:spPr>
            <a:xfrm>
              <a:off x="7983095" y="2840485"/>
              <a:ext cx="3083214" cy="2070080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9A5CC8">
                  <a:alpha val="25000"/>
                </a:srgbClr>
              </a:solidFill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1B5AB6B-A3EA-376C-B5B1-B3130F8F41B8}"/>
                </a:ext>
              </a:extLst>
            </p:cNvPr>
            <p:cNvSpPr txBox="1"/>
            <p:nvPr/>
          </p:nvSpPr>
          <p:spPr>
            <a:xfrm>
              <a:off x="8099421" y="3493214"/>
              <a:ext cx="2850562" cy="1205073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algn="ctr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1900" spc="-7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배식대</a:t>
              </a: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뒤쪽 배치</a:t>
              </a:r>
              <a:endPara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  <a:p>
              <a:pPr lvl="0" algn="ctr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시선 밖 배치</a:t>
              </a:r>
              <a:endParaRPr lang="en-US" altLang="ko-KR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  <a:p>
              <a:pPr lvl="0" algn="ctr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추가 움직임 필요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5AF1246-BA76-7C6A-20D7-CC174E6A5350}"/>
                </a:ext>
              </a:extLst>
            </p:cNvPr>
            <p:cNvSpPr txBox="1"/>
            <p:nvPr/>
          </p:nvSpPr>
          <p:spPr>
            <a:xfrm>
              <a:off x="7983097" y="2928271"/>
              <a:ext cx="3083212" cy="601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고칼로리 음식 배치 전략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884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D733E-717A-35E9-9C0B-B31BB14DA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E0FF23C0-E61D-C279-A9D6-BA57B7AA5174}"/>
              </a:ext>
            </a:extLst>
          </p:cNvPr>
          <p:cNvSpPr txBox="1"/>
          <p:nvPr/>
        </p:nvSpPr>
        <p:spPr>
          <a:xfrm>
            <a:off x="778495" y="673792"/>
            <a:ext cx="20518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성공 사례 분석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5BC6F7-B634-AB86-738D-A9359F604C75}"/>
              </a:ext>
            </a:extLst>
          </p:cNvPr>
          <p:cNvSpPr txBox="1"/>
          <p:nvPr/>
        </p:nvSpPr>
        <p:spPr>
          <a:xfrm>
            <a:off x="1134095" y="1593928"/>
            <a:ext cx="242662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성공 사례 핵심 원칙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9629961-8E3D-A91B-FD93-E7B589CEE8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BFB23883-F5C7-3E1B-FC29-4890816FB5B6}"/>
              </a:ext>
            </a:extLst>
          </p:cNvPr>
          <p:cNvGrpSpPr/>
          <p:nvPr/>
        </p:nvGrpSpPr>
        <p:grpSpPr>
          <a:xfrm>
            <a:off x="1428113" y="2767787"/>
            <a:ext cx="5082978" cy="571286"/>
            <a:chOff x="1013128" y="1841927"/>
            <a:chExt cx="5082978" cy="5712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E9FEF4C-028B-B5A3-4BA5-2FEFF8C9A10A}"/>
                </a:ext>
              </a:extLst>
            </p:cNvPr>
            <p:cNvSpPr txBox="1"/>
            <p:nvPr/>
          </p:nvSpPr>
          <p:spPr>
            <a:xfrm>
              <a:off x="1013128" y="1841927"/>
              <a:ext cx="508297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사회적 본능 활용</a:t>
              </a:r>
            </a:p>
          </p:txBody>
        </p:sp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9960D64F-2F11-4719-DBBB-F2E2CEDBD60A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902D537B-82FA-4094-095C-A84148915098}"/>
              </a:ext>
            </a:extLst>
          </p:cNvPr>
          <p:cNvGrpSpPr/>
          <p:nvPr/>
        </p:nvGrpSpPr>
        <p:grpSpPr>
          <a:xfrm>
            <a:off x="1811880" y="3479389"/>
            <a:ext cx="6465835" cy="863570"/>
            <a:chOff x="3965516" y="2790917"/>
            <a:chExt cx="6465835" cy="86357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EB0A4A-83C4-F6A7-B6C1-B09BFBAE240A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영국 세금 사례는 정책 설계 시 사회적 본능을 고려해야 함을 보여줌</a:t>
              </a: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8B95B895-353F-3BF5-DB9D-93DA31BF80A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1" name="원호 10">
                <a:extLst>
                  <a:ext uri="{FF2B5EF4-FFF2-40B4-BE49-F238E27FC236}">
                    <a16:creationId xmlns:a16="http://schemas.microsoft.com/office/drawing/2014/main" id="{67A14C6E-97AE-EC45-E550-07336EFAC53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2" name="자유형: 도형 11">
                <a:extLst>
                  <a:ext uri="{FF2B5EF4-FFF2-40B4-BE49-F238E27FC236}">
                    <a16:creationId xmlns:a16="http://schemas.microsoft.com/office/drawing/2014/main" id="{766D0F81-13DB-F1D4-AEFD-F031292249A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52981CA4-C4AF-528D-DD22-B5F97D6F2A8C}"/>
              </a:ext>
            </a:extLst>
          </p:cNvPr>
          <p:cNvGrpSpPr/>
          <p:nvPr/>
        </p:nvGrpSpPr>
        <p:grpSpPr>
          <a:xfrm>
            <a:off x="1811880" y="4400014"/>
            <a:ext cx="6465835" cy="863570"/>
            <a:chOff x="3965516" y="2790917"/>
            <a:chExt cx="6465835" cy="86357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AB4F52C-58EC-8936-19F4-D846BA26B04E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사회적 증거와 규범을 활용한 메시지가 추상적 지시보다 효과적임</a:t>
              </a: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C88E916A-379B-9360-1743-C646D55809EB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C9BBF88E-E94C-5EEE-6573-14017AA6CE8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68094154-5D9D-963B-F625-D29493FF572C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7C4C0806-48B8-3129-A24A-A658B7487E43}"/>
              </a:ext>
            </a:extLst>
          </p:cNvPr>
          <p:cNvGrpSpPr/>
          <p:nvPr/>
        </p:nvGrpSpPr>
        <p:grpSpPr>
          <a:xfrm>
            <a:off x="1811880" y="5320638"/>
            <a:ext cx="6465835" cy="863570"/>
            <a:chOff x="3965516" y="2790917"/>
            <a:chExt cx="6465835" cy="86357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E92832C-35D0-F954-477F-FCA759809C07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바람직한 행동을 사회적 규범으로 인식시켜 자발적 참여를 유도</a:t>
              </a: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3B680881-84C7-1C34-B11B-87E0623328F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1" name="원호 20">
                <a:extLst>
                  <a:ext uri="{FF2B5EF4-FFF2-40B4-BE49-F238E27FC236}">
                    <a16:creationId xmlns:a16="http://schemas.microsoft.com/office/drawing/2014/main" id="{0265ED47-4FC7-43CC-F339-88AFD58E1BD5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2" name="자유형: 도형 21">
                <a:extLst>
                  <a:ext uri="{FF2B5EF4-FFF2-40B4-BE49-F238E27FC236}">
                    <a16:creationId xmlns:a16="http://schemas.microsoft.com/office/drawing/2014/main" id="{28D0A287-4962-5AFC-B358-C10F08536A04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623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6C989-89F3-E0AB-BBEF-CF6EBE738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EC67A46F-61EE-B218-6F75-3679966EA539}"/>
              </a:ext>
            </a:extLst>
          </p:cNvPr>
          <p:cNvSpPr txBox="1"/>
          <p:nvPr/>
        </p:nvSpPr>
        <p:spPr>
          <a:xfrm>
            <a:off x="778495" y="673792"/>
            <a:ext cx="20518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성공 사례 분석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7E649C-AC3A-1AC4-167F-4D95C40ED296}"/>
              </a:ext>
            </a:extLst>
          </p:cNvPr>
          <p:cNvSpPr txBox="1"/>
          <p:nvPr/>
        </p:nvSpPr>
        <p:spPr>
          <a:xfrm>
            <a:off x="1134095" y="1593928"/>
            <a:ext cx="242662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성공 사례 핵심 원칙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A353641-0733-216C-8CBD-BBA8B83885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4DA4898C-C057-940A-E1CF-ACEFE639F026}"/>
              </a:ext>
            </a:extLst>
          </p:cNvPr>
          <p:cNvGrpSpPr/>
          <p:nvPr/>
        </p:nvGrpSpPr>
        <p:grpSpPr>
          <a:xfrm>
            <a:off x="1428113" y="2767787"/>
            <a:ext cx="5082978" cy="571286"/>
            <a:chOff x="1013128" y="1841927"/>
            <a:chExt cx="5082978" cy="5712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C696D5F-5EF3-A659-EEC3-642DA2D5BA28}"/>
                </a:ext>
              </a:extLst>
            </p:cNvPr>
            <p:cNvSpPr txBox="1"/>
            <p:nvPr/>
          </p:nvSpPr>
          <p:spPr>
            <a:xfrm>
              <a:off x="1013128" y="1841927"/>
              <a:ext cx="508297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쉬운 길이 최선</a:t>
              </a:r>
            </a:p>
          </p:txBody>
        </p:sp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A9859C15-393E-7389-C33B-C323DAA966E5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7E70B7AE-9709-0026-657D-E1A96AF56B0A}"/>
              </a:ext>
            </a:extLst>
          </p:cNvPr>
          <p:cNvGrpSpPr/>
          <p:nvPr/>
        </p:nvGrpSpPr>
        <p:grpSpPr>
          <a:xfrm>
            <a:off x="1811880" y="3479389"/>
            <a:ext cx="6465835" cy="863570"/>
            <a:chOff x="3965516" y="2790917"/>
            <a:chExt cx="6465835" cy="86357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25C7143-5121-2A7F-9F70-C033FE77383A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최선의 선택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보다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최소한의 노력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 행동을 결정하는 경우가 많다는 사실을 증명</a:t>
              </a: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615FA119-ED0E-EC36-2925-543EE7A9197B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1" name="원호 10">
                <a:extLst>
                  <a:ext uri="{FF2B5EF4-FFF2-40B4-BE49-F238E27FC236}">
                    <a16:creationId xmlns:a16="http://schemas.microsoft.com/office/drawing/2014/main" id="{33CF4F32-2349-4210-CEF7-DE085A56776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2" name="자유형: 도형 11">
                <a:extLst>
                  <a:ext uri="{FF2B5EF4-FFF2-40B4-BE49-F238E27FC236}">
                    <a16:creationId xmlns:a16="http://schemas.microsoft.com/office/drawing/2014/main" id="{2B8616CB-DC66-7CDB-E96B-C7E591282E1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DF3E8CA5-48C1-DF9E-31CF-74815B525DA1}"/>
              </a:ext>
            </a:extLst>
          </p:cNvPr>
          <p:cNvGrpSpPr/>
          <p:nvPr/>
        </p:nvGrpSpPr>
        <p:grpSpPr>
          <a:xfrm>
            <a:off x="1811880" y="4389604"/>
            <a:ext cx="6465835" cy="863570"/>
            <a:chOff x="3965516" y="2790917"/>
            <a:chExt cx="6465835" cy="86357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DCA53F1-D0AE-BF32-E96A-7A0696851E2D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넛지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요소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기본값 효과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(Default Effect),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마찰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(Friction)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줄이기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현저성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(Salience)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ED4BF3FB-9B10-46A2-60CF-1EA0E8D952C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F57B71AD-F0A0-84BF-B34C-1541B0DA636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75CE2D20-1807-983B-9A63-9DC5DF03AD0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6872C51B-034B-2BB8-591F-1067D2A0F562}"/>
              </a:ext>
            </a:extLst>
          </p:cNvPr>
          <p:cNvGrpSpPr/>
          <p:nvPr/>
        </p:nvGrpSpPr>
        <p:grpSpPr>
          <a:xfrm>
            <a:off x="1811880" y="5320638"/>
            <a:ext cx="6465835" cy="463460"/>
            <a:chOff x="3965516" y="2790917"/>
            <a:chExt cx="6465835" cy="46346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F623940-0F25-3BEE-B49D-6965A91E117F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좋은 선택은 쉽고 눈에 띄는 기본값으로 설계해야 함</a:t>
              </a: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133672FA-3995-A701-773C-7F1B8ECB0CF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1" name="원호 20">
                <a:extLst>
                  <a:ext uri="{FF2B5EF4-FFF2-40B4-BE49-F238E27FC236}">
                    <a16:creationId xmlns:a16="http://schemas.microsoft.com/office/drawing/2014/main" id="{D1437410-31F9-62C9-7D9A-7621C09D33A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2" name="자유형: 도형 21">
                <a:extLst>
                  <a:ext uri="{FF2B5EF4-FFF2-40B4-BE49-F238E27FC236}">
                    <a16:creationId xmlns:a16="http://schemas.microsoft.com/office/drawing/2014/main" id="{08C86B1A-5AE7-02E9-0BEF-BB853B142C8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438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BF856-54D9-C634-D8FD-367C7909C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BF0283B2-DF67-9610-9EEC-3D70BB469415}"/>
              </a:ext>
            </a:extLst>
          </p:cNvPr>
          <p:cNvSpPr txBox="1"/>
          <p:nvPr/>
        </p:nvSpPr>
        <p:spPr>
          <a:xfrm>
            <a:off x="778495" y="673792"/>
            <a:ext cx="20518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성공 사례 분석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C9A7B8-3966-97A5-CAE8-36B59556346B}"/>
              </a:ext>
            </a:extLst>
          </p:cNvPr>
          <p:cNvSpPr txBox="1"/>
          <p:nvPr/>
        </p:nvSpPr>
        <p:spPr>
          <a:xfrm>
            <a:off x="1134095" y="1593928"/>
            <a:ext cx="242662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성공 사례 핵심 원칙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26EF926-21ED-4A1D-17DD-5876BC874E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3BA68F41-A89B-832E-D86A-1592DCABEF65}"/>
              </a:ext>
            </a:extLst>
          </p:cNvPr>
          <p:cNvGrpSpPr/>
          <p:nvPr/>
        </p:nvGrpSpPr>
        <p:grpSpPr>
          <a:xfrm>
            <a:off x="1428113" y="2767787"/>
            <a:ext cx="5082978" cy="571286"/>
            <a:chOff x="1013128" y="1841927"/>
            <a:chExt cx="5082978" cy="5712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033F0C9-E5AD-189D-0F61-C7EFA95D8D5B}"/>
                </a:ext>
              </a:extLst>
            </p:cNvPr>
            <p:cNvSpPr txBox="1"/>
            <p:nvPr/>
          </p:nvSpPr>
          <p:spPr>
            <a:xfrm>
              <a:off x="1013128" y="1841927"/>
              <a:ext cx="508297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낮은 비용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, 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큰 효과</a:t>
              </a:r>
            </a:p>
          </p:txBody>
        </p:sp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A705D6FD-744E-47B7-06F3-58B7CCB8B76D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1095DB4D-22ED-157F-19B0-AB6E54030DE3}"/>
              </a:ext>
            </a:extLst>
          </p:cNvPr>
          <p:cNvGrpSpPr/>
          <p:nvPr/>
        </p:nvGrpSpPr>
        <p:grpSpPr>
          <a:xfrm>
            <a:off x="1811880" y="3479389"/>
            <a:ext cx="6465835" cy="463460"/>
            <a:chOff x="3965516" y="2790917"/>
            <a:chExt cx="6465835" cy="46346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7DF2658-7378-44F0-9CD3-F761BAA9D38F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저비용 개입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(Low-cost Intervention)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296EF703-92A8-A8F4-89A4-18CAA73EDBB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1" name="원호 10">
                <a:extLst>
                  <a:ext uri="{FF2B5EF4-FFF2-40B4-BE49-F238E27FC236}">
                    <a16:creationId xmlns:a16="http://schemas.microsoft.com/office/drawing/2014/main" id="{FC5B23BD-501E-0B86-4DC6-6D1FFB78D28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2" name="자유형: 도형 11">
                <a:extLst>
                  <a:ext uri="{FF2B5EF4-FFF2-40B4-BE49-F238E27FC236}">
                    <a16:creationId xmlns:a16="http://schemas.microsoft.com/office/drawing/2014/main" id="{35688947-8A71-0C1A-E3BB-30B851D451C4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F90B4460-D87E-A79A-A536-AC49369A24A4}"/>
              </a:ext>
            </a:extLst>
          </p:cNvPr>
          <p:cNvGrpSpPr/>
          <p:nvPr/>
        </p:nvGrpSpPr>
        <p:grpSpPr>
          <a:xfrm>
            <a:off x="1811880" y="4066409"/>
            <a:ext cx="6465835" cy="863570"/>
            <a:chOff x="3965516" y="2790917"/>
            <a:chExt cx="6465835" cy="86357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0CF58EB-B32F-4C74-60A8-C86FAB4DF449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넛지는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큰 예산이나 법 개정 없이도 작은 변화로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효과를 낼 수 있음</a:t>
              </a: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C9A3B01A-7237-3EF9-2557-B3426E5B5D04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BE67F255-2DDC-29D1-2BD2-872E202E666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3D44BBF4-DA58-6986-882A-BCCEEBF341D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1FC17893-0DC6-D5F1-75EC-56AB1784030F}"/>
              </a:ext>
            </a:extLst>
          </p:cNvPr>
          <p:cNvGrpSpPr/>
          <p:nvPr/>
        </p:nvGrpSpPr>
        <p:grpSpPr>
          <a:xfrm>
            <a:off x="1814507" y="5014970"/>
            <a:ext cx="6465835" cy="863570"/>
            <a:chOff x="3965516" y="2790917"/>
            <a:chExt cx="6465835" cy="86357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892B60B-31BE-9893-6762-823ABC942A0B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편지 문구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기본 체크박스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음식 배치 같은 미세한 변화가 큰 성과를 만듦</a:t>
              </a: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391B0457-A200-2BA4-D9F5-4CA564B9C8C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1" name="원호 20">
                <a:extLst>
                  <a:ext uri="{FF2B5EF4-FFF2-40B4-BE49-F238E27FC236}">
                    <a16:creationId xmlns:a16="http://schemas.microsoft.com/office/drawing/2014/main" id="{B4982D21-1A27-4782-2579-FC283EA3AFC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2" name="자유형: 도형 21">
                <a:extLst>
                  <a:ext uri="{FF2B5EF4-FFF2-40B4-BE49-F238E27FC236}">
                    <a16:creationId xmlns:a16="http://schemas.microsoft.com/office/drawing/2014/main" id="{4ED00118-121B-FDE3-8524-C10F05F858D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196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A7581-2881-8A66-8B45-BAC790874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031C30A-AF3A-7B30-5512-9B6122FFE6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30A06C7-B9B9-EAFC-E3AF-D9AA36EBB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4B2C80-2596-17D4-724D-4427C6C0C9FB}"/>
              </a:ext>
            </a:extLst>
          </p:cNvPr>
          <p:cNvSpPr txBox="1"/>
          <p:nvPr/>
        </p:nvSpPr>
        <p:spPr>
          <a:xfrm>
            <a:off x="4417498" y="2529890"/>
            <a:ext cx="335700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실패 사례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DFF9430A-EE79-5FBA-5AB3-4EC90C22215E}"/>
              </a:ext>
            </a:extLst>
          </p:cNvPr>
          <p:cNvCxnSpPr/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E7DB5794-FA03-776C-DFC9-C999E39BE72B}"/>
              </a:ext>
            </a:extLst>
          </p:cNvPr>
          <p:cNvCxnSpPr>
            <a:cxnSpLocks/>
          </p:cNvCxnSpPr>
          <p:nvPr/>
        </p:nvCxnSpPr>
        <p:spPr>
          <a:xfrm>
            <a:off x="10297185" y="0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29A75D6D-D7E6-1A82-4329-55541CEA7CB3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963185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4B9CFEF8-273E-9B7E-F8B5-89858BF861A6}"/>
              </a:ext>
            </a:extLst>
          </p:cNvPr>
          <p:cNvGrpSpPr/>
          <p:nvPr/>
        </p:nvGrpSpPr>
        <p:grpSpPr>
          <a:xfrm>
            <a:off x="5684585" y="0"/>
            <a:ext cx="822830" cy="2306413"/>
            <a:chOff x="5624986" y="-274700"/>
            <a:chExt cx="942028" cy="264052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51C2D4A5-D316-8543-F798-64319349D931}"/>
                </a:ext>
              </a:extLst>
            </p:cNvPr>
            <p:cNvSpPr/>
            <p:nvPr/>
          </p:nvSpPr>
          <p:spPr>
            <a:xfrm>
              <a:off x="5624986" y="-274700"/>
              <a:ext cx="942028" cy="1698500"/>
            </a:xfrm>
            <a:prstGeom prst="rect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1DAD620B-3BB7-F151-24ED-E9FCE04D0A17}"/>
                </a:ext>
              </a:extLst>
            </p:cNvPr>
            <p:cNvSpPr/>
            <p:nvPr/>
          </p:nvSpPr>
          <p:spPr>
            <a:xfrm flipV="1">
              <a:off x="5624986" y="1423801"/>
              <a:ext cx="942028" cy="94202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9838144-6FA4-715F-6439-B5E618FB7C4A}"/>
              </a:ext>
            </a:extLst>
          </p:cNvPr>
          <p:cNvSpPr txBox="1"/>
          <p:nvPr/>
        </p:nvSpPr>
        <p:spPr>
          <a:xfrm>
            <a:off x="5692565" y="1593371"/>
            <a:ext cx="50206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0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F3CEAB-244F-12B2-A762-7678054D523C}"/>
              </a:ext>
            </a:extLst>
          </p:cNvPr>
          <p:cNvSpPr txBox="1"/>
          <p:nvPr/>
        </p:nvSpPr>
        <p:spPr>
          <a:xfrm>
            <a:off x="6018947" y="1593371"/>
            <a:ext cx="471603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2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E7079B5C-4A32-402B-55FC-F927AE88918F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61ED30D5-BE0E-86CE-1EE8-DC5AB91AFDFD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6BCDFD70-F02F-00C0-1F1C-056B06AFF756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0143FF38-177B-2893-C2B4-E4A44A3CC09C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F8B8E8EF-EB19-2864-BF70-2B168AD1F567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DDAE67F3-6F18-74C9-77CE-B7532101022F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BD23CFBA-3D6F-8D22-7B53-24A1F1CBDC56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567FC7C7-1ADB-2429-0011-F093E2B1B376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202390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67BFC-245D-074E-F101-EDA14F0DF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6C2382F2-ACA2-FD64-BC05-17808FE20170}"/>
              </a:ext>
            </a:extLst>
          </p:cNvPr>
          <p:cNvSpPr txBox="1"/>
          <p:nvPr/>
        </p:nvSpPr>
        <p:spPr>
          <a:xfrm>
            <a:off x="778495" y="673792"/>
            <a:ext cx="142218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실패 사례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0ACE3F-794A-10A1-532E-A9E32AF9500F}"/>
              </a:ext>
            </a:extLst>
          </p:cNvPr>
          <p:cNvSpPr txBox="1"/>
          <p:nvPr/>
        </p:nvSpPr>
        <p:spPr>
          <a:xfrm>
            <a:off x="1134095" y="1593928"/>
            <a:ext cx="344998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에너지 절약 캠페인의 역효과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3BD4549-E015-B595-D679-70D1CA5A4B9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54BFD4-CC53-5F5E-176E-54590FCE2C74}"/>
              </a:ext>
            </a:extLst>
          </p:cNvPr>
          <p:cNvSpPr txBox="1"/>
          <p:nvPr/>
        </p:nvSpPr>
        <p:spPr>
          <a:xfrm flipH="1">
            <a:off x="2838773" y="5665189"/>
            <a:ext cx="6514454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미국의 정부가 진행했던 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에너지 절약 캠페인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3547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B991D-CD83-B9CF-2854-A8147BF8E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F80A9EB9-B6E6-6DD8-93EB-BBEB795FA106}"/>
              </a:ext>
            </a:extLst>
          </p:cNvPr>
          <p:cNvSpPr txBox="1"/>
          <p:nvPr/>
        </p:nvSpPr>
        <p:spPr>
          <a:xfrm>
            <a:off x="778495" y="673792"/>
            <a:ext cx="142218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실패 사례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CD0184-24F8-66DE-3575-1C253C25F2B3}"/>
              </a:ext>
            </a:extLst>
          </p:cNvPr>
          <p:cNvSpPr txBox="1"/>
          <p:nvPr/>
        </p:nvSpPr>
        <p:spPr>
          <a:xfrm>
            <a:off x="1134095" y="1593928"/>
            <a:ext cx="344998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에너지 절약 캠페인의 역효과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4F44556-FDA8-C774-01F0-DBC3833018C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B560E05A-4B86-439A-5E3E-CE8E85EFD463}"/>
              </a:ext>
            </a:extLst>
          </p:cNvPr>
          <p:cNvGrpSpPr/>
          <p:nvPr/>
        </p:nvGrpSpPr>
        <p:grpSpPr>
          <a:xfrm>
            <a:off x="3776155" y="2616200"/>
            <a:ext cx="2874548" cy="630942"/>
            <a:chOff x="4374206" y="2798058"/>
            <a:chExt cx="2874548" cy="6309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00187BA-331A-C996-C0AC-263B1C9043E4}"/>
                </a:ext>
              </a:extLst>
            </p:cNvPr>
            <p:cNvSpPr txBox="1"/>
            <p:nvPr/>
          </p:nvSpPr>
          <p:spPr>
            <a:xfrm>
              <a:off x="4943315" y="2798058"/>
              <a:ext cx="2305439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배경과 목적</a:t>
              </a: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49061475-A3E7-BD8C-DCB0-C90776632464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B9568997-ED58-8505-124C-09CEB60A5BF6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0" name="그림 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133274FF-3B0A-3189-B183-9ED9AA8BA1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312D32B-D805-E041-BE81-204B8E578E94}"/>
              </a:ext>
            </a:extLst>
          </p:cNvPr>
          <p:cNvSpPr txBox="1"/>
          <p:nvPr/>
        </p:nvSpPr>
        <p:spPr>
          <a:xfrm>
            <a:off x="6481010" y="3429000"/>
            <a:ext cx="507732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ko-KR" altLang="en-US" sz="300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카페24 아네모네" pitchFamily="2" charset="-127"/>
                <a:ea typeface="카페24 아네모네" pitchFamily="2" charset="-127"/>
              </a:rPr>
              <a:t>“많은 미국인들이 에너지를 낭비하고 있습니다</a:t>
            </a:r>
            <a:r>
              <a:rPr lang="en-US" altLang="ko-KR" sz="300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카페24 아네모네" pitchFamily="2" charset="-127"/>
                <a:ea typeface="카페24 아네모네" pitchFamily="2" charset="-127"/>
              </a:rPr>
              <a:t>. </a:t>
            </a:r>
            <a:br>
              <a:rPr lang="en-US" altLang="ko-KR" sz="300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300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카페24 아네모네" pitchFamily="2" charset="-127"/>
                <a:ea typeface="카페24 아네모네" pitchFamily="2" charset="-127"/>
              </a:rPr>
              <a:t>이로 인해 환경이 파괴되고</a:t>
            </a:r>
            <a:r>
              <a:rPr lang="en-US" altLang="ko-KR" sz="300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300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카페24 아네모네" pitchFamily="2" charset="-127"/>
                <a:ea typeface="카페24 아네모네" pitchFamily="2" charset="-127"/>
              </a:rPr>
              <a:t>경제적으로도 큰 손실이 </a:t>
            </a:r>
            <a:br>
              <a:rPr lang="en-US" altLang="ko-KR" sz="300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300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카페24 아네모네" pitchFamily="2" charset="-127"/>
                <a:ea typeface="카페24 아네모네" pitchFamily="2" charset="-127"/>
              </a:rPr>
              <a:t>발생하고 있습니다</a:t>
            </a:r>
            <a:r>
              <a:rPr lang="en-US" altLang="ko-KR" sz="300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카페24 아네모네" pitchFamily="2" charset="-127"/>
                <a:ea typeface="카페24 아네모네" pitchFamily="2" charset="-127"/>
              </a:rPr>
              <a:t>.”</a:t>
            </a:r>
          </a:p>
        </p:txBody>
      </p:sp>
      <p:pic>
        <p:nvPicPr>
          <p:cNvPr id="15" name="그림 14" descr="전자제품, 라우드스피커, 메가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1732CBC-4005-9746-9A24-7D67420D7E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392" y="3771543"/>
            <a:ext cx="2530500" cy="237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58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7855C-C56C-0E51-96DA-51797F2E9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771C9C25-9C85-0505-1904-4ED4BA48DCE2}"/>
              </a:ext>
            </a:extLst>
          </p:cNvPr>
          <p:cNvSpPr txBox="1"/>
          <p:nvPr/>
        </p:nvSpPr>
        <p:spPr>
          <a:xfrm>
            <a:off x="778495" y="673792"/>
            <a:ext cx="142218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실패 사례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8FFCF1-AA42-06BF-1ACE-21CA3130B9AF}"/>
              </a:ext>
            </a:extLst>
          </p:cNvPr>
          <p:cNvSpPr txBox="1"/>
          <p:nvPr/>
        </p:nvSpPr>
        <p:spPr>
          <a:xfrm>
            <a:off x="1134095" y="1593928"/>
            <a:ext cx="344998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에너지 절약 캠페인의 역효과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232E68C-1F0E-961C-B033-F8D1350695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1D1A1A6C-6A1A-D156-1E2F-0E35419BC356}"/>
              </a:ext>
            </a:extLst>
          </p:cNvPr>
          <p:cNvGrpSpPr/>
          <p:nvPr/>
        </p:nvGrpSpPr>
        <p:grpSpPr>
          <a:xfrm>
            <a:off x="3776155" y="2616200"/>
            <a:ext cx="5096310" cy="630942"/>
            <a:chOff x="4374206" y="2798058"/>
            <a:chExt cx="5096310" cy="6309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1A4D31E-3427-0628-ADD7-0DC18C6D4677}"/>
                </a:ext>
              </a:extLst>
            </p:cNvPr>
            <p:cNvSpPr txBox="1"/>
            <p:nvPr/>
          </p:nvSpPr>
          <p:spPr>
            <a:xfrm>
              <a:off x="4943315" y="2798058"/>
              <a:ext cx="4527201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부정적 사회적 증거 효과</a:t>
              </a: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5BFF3A07-8017-1900-9435-11A63ED8479C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D30E2E4C-D58F-8315-18B4-4E657914C865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0" name="그림 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36FD6204-013B-DABA-9CBF-44762E3DA6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FCC6CEA0-12F7-0087-4233-D6E71FE72CC5}"/>
              </a:ext>
            </a:extLst>
          </p:cNvPr>
          <p:cNvGrpSpPr/>
          <p:nvPr/>
        </p:nvGrpSpPr>
        <p:grpSpPr>
          <a:xfrm>
            <a:off x="4250025" y="3454445"/>
            <a:ext cx="5930295" cy="469900"/>
            <a:chOff x="4646607" y="4502150"/>
            <a:chExt cx="6595755" cy="469900"/>
          </a:xfrm>
        </p:grpSpPr>
        <p:sp>
          <p:nvSpPr>
            <p:cNvPr id="12" name="사각형: 둥근 모서리 11">
              <a:extLst>
                <a:ext uri="{FF2B5EF4-FFF2-40B4-BE49-F238E27FC236}">
                  <a16:creationId xmlns:a16="http://schemas.microsoft.com/office/drawing/2014/main" id="{A258F84F-B95C-4001-82AF-DEAB75353995}"/>
                </a:ext>
              </a:extLst>
            </p:cNvPr>
            <p:cNvSpPr/>
            <p:nvPr/>
          </p:nvSpPr>
          <p:spPr>
            <a:xfrm>
              <a:off x="4646607" y="4502150"/>
              <a:ext cx="6595755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8440D40-0171-90B0-C4A8-618DE4409250}"/>
                </a:ext>
              </a:extLst>
            </p:cNvPr>
            <p:cNvSpPr txBox="1"/>
            <p:nvPr/>
          </p:nvSpPr>
          <p:spPr>
            <a:xfrm>
              <a:off x="4994436" y="4552359"/>
              <a:ext cx="583659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“많은 사람들이 에너지를 낭비하고 있다</a:t>
              </a: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.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”</a:t>
              </a: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EE130E21-3462-A466-95A8-63A250CC5F48}"/>
              </a:ext>
            </a:extLst>
          </p:cNvPr>
          <p:cNvGrpSpPr/>
          <p:nvPr/>
        </p:nvGrpSpPr>
        <p:grpSpPr>
          <a:xfrm>
            <a:off x="4478880" y="4058509"/>
            <a:ext cx="6465835" cy="463460"/>
            <a:chOff x="3965516" y="2790917"/>
            <a:chExt cx="6465835" cy="46346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C22F12-339D-8BB9-27D9-A862E356E7D5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에너지 낭비가 사회적으로 흔한 행동이라는 인식을 강화함</a:t>
              </a: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E072D8F4-BB18-7664-F38E-7C3AE81B3D2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8" name="원호 17">
                <a:extLst>
                  <a:ext uri="{FF2B5EF4-FFF2-40B4-BE49-F238E27FC236}">
                    <a16:creationId xmlns:a16="http://schemas.microsoft.com/office/drawing/2014/main" id="{6CDB8931-8FD5-EACC-2CCF-F00290AF34F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B7357EBF-CFAA-9AEE-C1CE-AD77ACD22D5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A9CA05E1-ED85-A7D4-B236-233CCC6ADDEA}"/>
              </a:ext>
            </a:extLst>
          </p:cNvPr>
          <p:cNvGrpSpPr/>
          <p:nvPr/>
        </p:nvGrpSpPr>
        <p:grpSpPr>
          <a:xfrm>
            <a:off x="4478880" y="4715553"/>
            <a:ext cx="6465835" cy="863570"/>
            <a:chOff x="3965516" y="2790917"/>
            <a:chExt cx="6465835" cy="86357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CDB4872-6A94-68AE-2A92-E22FBBD40123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“다른 사람들도 다 낭비하는데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나만 절약할 필요가 있나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?”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라는 정당화를 제공</a:t>
              </a:r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9EE7AB83-CF60-8117-C5A4-DCABCCC2B49B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D184F48D-990F-A088-1458-5730A64DFB0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734B0B51-DE48-0B72-9165-25128647886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3901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8D19E-FAD5-8873-043D-7DF356D92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1C8CDC0D-BC48-0D59-B303-8760B00491A6}"/>
              </a:ext>
            </a:extLst>
          </p:cNvPr>
          <p:cNvSpPr txBox="1"/>
          <p:nvPr/>
        </p:nvSpPr>
        <p:spPr>
          <a:xfrm>
            <a:off x="778495" y="673792"/>
            <a:ext cx="142218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실패 사례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F9BAD6-1DF2-B1A1-B595-7D9E568AFC7E}"/>
              </a:ext>
            </a:extLst>
          </p:cNvPr>
          <p:cNvSpPr txBox="1"/>
          <p:nvPr/>
        </p:nvSpPr>
        <p:spPr>
          <a:xfrm>
            <a:off x="1134095" y="1593928"/>
            <a:ext cx="344998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에너지 절약 캠페인의 역효과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40725DE-490C-1027-D8C8-97F0C28BE6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2F557E36-0272-8BC7-B9D1-5A1EE9331875}"/>
              </a:ext>
            </a:extLst>
          </p:cNvPr>
          <p:cNvGrpSpPr/>
          <p:nvPr/>
        </p:nvGrpSpPr>
        <p:grpSpPr>
          <a:xfrm>
            <a:off x="3776155" y="2616200"/>
            <a:ext cx="4187407" cy="630942"/>
            <a:chOff x="4374206" y="2798058"/>
            <a:chExt cx="4187407" cy="6309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43FFF17-D757-4C36-5107-4D44F82B1293}"/>
                </a:ext>
              </a:extLst>
            </p:cNvPr>
            <p:cNvSpPr txBox="1"/>
            <p:nvPr/>
          </p:nvSpPr>
          <p:spPr>
            <a:xfrm>
              <a:off x="4943315" y="2798058"/>
              <a:ext cx="3618298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긍정적 규범 메시지</a:t>
              </a: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DD704A91-6135-C016-2256-55A1E0C7AA91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BA6FEAF8-492A-D1EA-823D-A6B87EFA379B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0" name="그림 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C0309766-EFA9-7D36-5060-54203EC2F2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A5F77A5D-AD6D-7A5C-731A-D29E002826F8}"/>
              </a:ext>
            </a:extLst>
          </p:cNvPr>
          <p:cNvGrpSpPr/>
          <p:nvPr/>
        </p:nvGrpSpPr>
        <p:grpSpPr>
          <a:xfrm>
            <a:off x="4250025" y="3454445"/>
            <a:ext cx="6486555" cy="469900"/>
            <a:chOff x="4646607" y="4502150"/>
            <a:chExt cx="6595755" cy="469900"/>
          </a:xfrm>
        </p:grpSpPr>
        <p:sp>
          <p:nvSpPr>
            <p:cNvPr id="12" name="사각형: 둥근 모서리 11">
              <a:extLst>
                <a:ext uri="{FF2B5EF4-FFF2-40B4-BE49-F238E27FC236}">
                  <a16:creationId xmlns:a16="http://schemas.microsoft.com/office/drawing/2014/main" id="{81AFF0F5-FACF-37AF-1356-75922698B5B5}"/>
                </a:ext>
              </a:extLst>
            </p:cNvPr>
            <p:cNvSpPr/>
            <p:nvPr/>
          </p:nvSpPr>
          <p:spPr>
            <a:xfrm>
              <a:off x="4646607" y="4502150"/>
              <a:ext cx="6595755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CC51CA0-7398-2078-3CB7-571D953952E9}"/>
                </a:ext>
              </a:extLst>
            </p:cNvPr>
            <p:cNvSpPr txBox="1"/>
            <p:nvPr/>
          </p:nvSpPr>
          <p:spPr>
            <a:xfrm>
              <a:off x="4994436" y="4552359"/>
              <a:ext cx="583659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"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많은 시민이 에너지 절약에 동참하고 있습니다</a:t>
              </a: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."</a:t>
              </a: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1F69947B-3680-B3E7-2C2F-E0D6D79BCD20}"/>
              </a:ext>
            </a:extLst>
          </p:cNvPr>
          <p:cNvGrpSpPr/>
          <p:nvPr/>
        </p:nvGrpSpPr>
        <p:grpSpPr>
          <a:xfrm>
            <a:off x="4250025" y="4347896"/>
            <a:ext cx="6486555" cy="758095"/>
            <a:chOff x="4646607" y="4502149"/>
            <a:chExt cx="6595755" cy="758095"/>
          </a:xfrm>
        </p:grpSpPr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FC899E06-ABD6-E608-9BF8-5CDBE69A4FD3}"/>
                </a:ext>
              </a:extLst>
            </p:cNvPr>
            <p:cNvSpPr/>
            <p:nvPr/>
          </p:nvSpPr>
          <p:spPr>
            <a:xfrm>
              <a:off x="4646607" y="4502149"/>
              <a:ext cx="6595755" cy="75809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B1AECBB-E18C-53F3-6068-44DF6D379B0E}"/>
                </a:ext>
              </a:extLst>
            </p:cNvPr>
            <p:cNvSpPr txBox="1"/>
            <p:nvPr/>
          </p:nvSpPr>
          <p:spPr>
            <a:xfrm>
              <a:off x="4994436" y="4537119"/>
              <a:ext cx="583659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“우리 지역 주민 </a:t>
              </a: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70%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가 이미 에너지 효율 개선에 참여하고 있습니다</a:t>
              </a: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.”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701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B409F-9AAB-D38E-F11D-EA0646CC5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ADBEDBB6-B89E-F9CB-A77A-19BA469E49DE}"/>
              </a:ext>
            </a:extLst>
          </p:cNvPr>
          <p:cNvSpPr txBox="1"/>
          <p:nvPr/>
        </p:nvSpPr>
        <p:spPr>
          <a:xfrm>
            <a:off x="778495" y="673792"/>
            <a:ext cx="142218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실패 사례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27D712-343C-D11B-D5DB-88C6B59F80B4}"/>
              </a:ext>
            </a:extLst>
          </p:cNvPr>
          <p:cNvSpPr txBox="1"/>
          <p:nvPr/>
        </p:nvSpPr>
        <p:spPr>
          <a:xfrm>
            <a:off x="1134095" y="1593928"/>
            <a:ext cx="283956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복잡한 인센티브 시스템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5B7FB38-D8BA-5B84-ECE4-8D1F2ACAFA0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6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CC455-27EA-4F94-AE1D-510722FC9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19EA34A4-79AE-EFC9-1929-2B21C65C823F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19E01B67-A176-D224-5B66-D71C2F7C21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0A4972FA-D47C-E27A-8F4A-95C59BEC6F0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그림 18" descr="스크린샷, 직사각형, 텍스트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7F14551-175A-3CB7-55A6-D1FEEE440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248" y="1741714"/>
            <a:ext cx="6822552" cy="4593772"/>
          </a:xfrm>
          <a:prstGeom prst="rect">
            <a:avLst/>
          </a:prstGeom>
        </p:spPr>
      </p:pic>
      <p:pic>
        <p:nvPicPr>
          <p:cNvPr id="20" name="그림 19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E07C67A-6B1F-19ED-3C50-CFAE7ECAE2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01138" y="2544914"/>
            <a:ext cx="866774" cy="715512"/>
          </a:xfrm>
          <a:prstGeom prst="rect">
            <a:avLst/>
          </a:prstGeom>
        </p:spPr>
      </p:pic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F947C2D1-B7FD-01EF-5CF3-75A1CE6239FF}"/>
              </a:ext>
            </a:extLst>
          </p:cNvPr>
          <p:cNvCxnSpPr>
            <a:cxnSpLocks/>
          </p:cNvCxnSpPr>
          <p:nvPr/>
        </p:nvCxnSpPr>
        <p:spPr>
          <a:xfrm flipH="1">
            <a:off x="2009311" y="3147510"/>
            <a:ext cx="5250426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B60DB2E-B33E-9F82-6F90-3EC7E8C4C83D}"/>
              </a:ext>
            </a:extLst>
          </p:cNvPr>
          <p:cNvSpPr txBox="1"/>
          <p:nvPr/>
        </p:nvSpPr>
        <p:spPr>
          <a:xfrm>
            <a:off x="1590777" y="5396911"/>
            <a:ext cx="6103256" cy="57246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 latinLnBrk="0">
              <a:lnSpc>
                <a:spcPct val="14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시민들의 행동을 변화시키고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정책 성과를 좌우함</a:t>
            </a: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6C361A91-27C9-BCE1-AC0F-CA02C0533D19}"/>
              </a:ext>
            </a:extLst>
          </p:cNvPr>
          <p:cNvGrpSpPr/>
          <p:nvPr/>
        </p:nvGrpSpPr>
        <p:grpSpPr>
          <a:xfrm>
            <a:off x="1318932" y="3147510"/>
            <a:ext cx="1601268" cy="1822309"/>
            <a:chOff x="1436170" y="2768879"/>
            <a:chExt cx="1601268" cy="1822309"/>
          </a:xfrm>
        </p:grpSpPr>
        <p:sp>
          <p:nvSpPr>
            <p:cNvPr id="34" name="타원 33">
              <a:extLst>
                <a:ext uri="{FF2B5EF4-FFF2-40B4-BE49-F238E27FC236}">
                  <a16:creationId xmlns:a16="http://schemas.microsoft.com/office/drawing/2014/main" id="{7541BBDC-C729-1C11-68DD-5C4F21879CDF}"/>
                </a:ext>
              </a:extLst>
            </p:cNvPr>
            <p:cNvSpPr/>
            <p:nvPr/>
          </p:nvSpPr>
          <p:spPr>
            <a:xfrm>
              <a:off x="1436170" y="2989920"/>
              <a:ext cx="1601268" cy="1601268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644F50B-77B7-D975-0D20-756D429FF7B0}"/>
                </a:ext>
              </a:extLst>
            </p:cNvPr>
            <p:cNvSpPr txBox="1"/>
            <p:nvPr/>
          </p:nvSpPr>
          <p:spPr>
            <a:xfrm>
              <a:off x="1470604" y="3460492"/>
              <a:ext cx="1502976" cy="65787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3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손실회피</a:t>
              </a:r>
              <a:endParaRPr lang="en-US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4741BE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pic>
          <p:nvPicPr>
            <p:cNvPr id="37" name="그림 36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49BB77AA-CAD6-7F35-2C76-F62182622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929600" y="2768879"/>
              <a:ext cx="614408" cy="520158"/>
            </a:xfrm>
            <a:prstGeom prst="rect">
              <a:avLst/>
            </a:prstGeom>
          </p:spPr>
        </p:pic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B782FF74-B849-852C-5513-4946AA0D4F96}"/>
              </a:ext>
            </a:extLst>
          </p:cNvPr>
          <p:cNvGrpSpPr/>
          <p:nvPr/>
        </p:nvGrpSpPr>
        <p:grpSpPr>
          <a:xfrm>
            <a:off x="2982198" y="3147510"/>
            <a:ext cx="1601268" cy="1822309"/>
            <a:chOff x="1436170" y="2768879"/>
            <a:chExt cx="1601268" cy="1822309"/>
          </a:xfrm>
        </p:grpSpPr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94E0CDA8-3D5E-53AB-F21D-E437FA721F13}"/>
                </a:ext>
              </a:extLst>
            </p:cNvPr>
            <p:cNvSpPr/>
            <p:nvPr/>
          </p:nvSpPr>
          <p:spPr>
            <a:xfrm>
              <a:off x="1436170" y="2989920"/>
              <a:ext cx="1601268" cy="1601268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6739DFD-949D-9586-2CD4-D551FDCE4ED1}"/>
                </a:ext>
              </a:extLst>
            </p:cNvPr>
            <p:cNvSpPr txBox="1"/>
            <p:nvPr/>
          </p:nvSpPr>
          <p:spPr>
            <a:xfrm>
              <a:off x="1470604" y="3460492"/>
              <a:ext cx="1502976" cy="65787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3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현재편향</a:t>
              </a:r>
              <a:endParaRPr lang="en-US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4741BE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pic>
          <p:nvPicPr>
            <p:cNvPr id="41" name="그림 40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38F51197-96AF-9F00-B5AB-FEC52997D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929600" y="2768879"/>
              <a:ext cx="614408" cy="520158"/>
            </a:xfrm>
            <a:prstGeom prst="rect">
              <a:avLst/>
            </a:prstGeom>
          </p:spPr>
        </p:pic>
      </p:grp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8FC24990-D3B2-445E-A362-7495C724AE62}"/>
              </a:ext>
            </a:extLst>
          </p:cNvPr>
          <p:cNvGrpSpPr/>
          <p:nvPr/>
        </p:nvGrpSpPr>
        <p:grpSpPr>
          <a:xfrm>
            <a:off x="4645464" y="3147510"/>
            <a:ext cx="1601268" cy="1822309"/>
            <a:chOff x="1436170" y="2768879"/>
            <a:chExt cx="1601268" cy="1822309"/>
          </a:xfrm>
        </p:grpSpPr>
        <p:sp>
          <p:nvSpPr>
            <p:cNvPr id="43" name="타원 42">
              <a:extLst>
                <a:ext uri="{FF2B5EF4-FFF2-40B4-BE49-F238E27FC236}">
                  <a16:creationId xmlns:a16="http://schemas.microsoft.com/office/drawing/2014/main" id="{3DA51887-F2D2-6FCB-455B-21EF5D546C69}"/>
                </a:ext>
              </a:extLst>
            </p:cNvPr>
            <p:cNvSpPr/>
            <p:nvPr/>
          </p:nvSpPr>
          <p:spPr>
            <a:xfrm>
              <a:off x="1436170" y="2989920"/>
              <a:ext cx="1601268" cy="1601268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D1C97B2-23ED-D3BF-4520-4C91BB13F687}"/>
                </a:ext>
              </a:extLst>
            </p:cNvPr>
            <p:cNvSpPr txBox="1"/>
            <p:nvPr/>
          </p:nvSpPr>
          <p:spPr>
            <a:xfrm>
              <a:off x="1591631" y="3160410"/>
              <a:ext cx="1260922" cy="125803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3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사회적 </a:t>
              </a:r>
              <a:br>
                <a:rPr lang="en-US" altLang="ko-KR" sz="3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ko-KR" altLang="en-US" sz="3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증거</a:t>
              </a:r>
              <a:endParaRPr lang="en-US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4741BE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pic>
          <p:nvPicPr>
            <p:cNvPr id="45" name="그림 44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0E312A8A-3ACB-A373-0573-BDD30B19B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929600" y="2768879"/>
              <a:ext cx="614408" cy="520158"/>
            </a:xfrm>
            <a:prstGeom prst="rect">
              <a:avLst/>
            </a:prstGeom>
          </p:spPr>
        </p:pic>
      </p:grp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E6329282-1E05-B54B-12F2-D19679832B15}"/>
              </a:ext>
            </a:extLst>
          </p:cNvPr>
          <p:cNvGrpSpPr/>
          <p:nvPr/>
        </p:nvGrpSpPr>
        <p:grpSpPr>
          <a:xfrm>
            <a:off x="6308731" y="3147510"/>
            <a:ext cx="1601268" cy="1822309"/>
            <a:chOff x="1436170" y="2768879"/>
            <a:chExt cx="1601268" cy="1822309"/>
          </a:xfrm>
        </p:grpSpPr>
        <p:sp>
          <p:nvSpPr>
            <p:cNvPr id="47" name="타원 46">
              <a:extLst>
                <a:ext uri="{FF2B5EF4-FFF2-40B4-BE49-F238E27FC236}">
                  <a16:creationId xmlns:a16="http://schemas.microsoft.com/office/drawing/2014/main" id="{A9E38A0C-2E04-C214-B202-76656C922151}"/>
                </a:ext>
              </a:extLst>
            </p:cNvPr>
            <p:cNvSpPr/>
            <p:nvPr/>
          </p:nvSpPr>
          <p:spPr>
            <a:xfrm>
              <a:off x="1436170" y="2989920"/>
              <a:ext cx="1601268" cy="1601268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D8693CE-CC0E-7E9B-9F12-4CDE81DC2441}"/>
                </a:ext>
              </a:extLst>
            </p:cNvPr>
            <p:cNvSpPr txBox="1"/>
            <p:nvPr/>
          </p:nvSpPr>
          <p:spPr>
            <a:xfrm>
              <a:off x="1600448" y="3160410"/>
              <a:ext cx="1243289" cy="125803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3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기본값 </a:t>
              </a:r>
              <a:br>
                <a:rPr lang="en-US" altLang="ko-KR" sz="3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ko-KR" altLang="en-US" sz="3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효과</a:t>
              </a:r>
              <a:endParaRPr lang="en-US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4741BE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pic>
          <p:nvPicPr>
            <p:cNvPr id="49" name="그림 48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09FA1709-D42A-1C29-E49E-4D3BD3E0C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929600" y="2768879"/>
              <a:ext cx="614408" cy="520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977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FB037-5463-F1EB-2241-967547A25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사각형: 잘린 한쪽 모서리 48">
            <a:extLst>
              <a:ext uri="{FF2B5EF4-FFF2-40B4-BE49-F238E27FC236}">
                <a16:creationId xmlns:a16="http://schemas.microsoft.com/office/drawing/2014/main" id="{B2BD0A95-BAB6-A694-47BB-41FB919ECFC5}"/>
              </a:ext>
            </a:extLst>
          </p:cNvPr>
          <p:cNvSpPr/>
          <p:nvPr/>
        </p:nvSpPr>
        <p:spPr>
          <a:xfrm flipV="1">
            <a:off x="7505700" y="3168606"/>
            <a:ext cx="4680090" cy="3272068"/>
          </a:xfrm>
          <a:prstGeom prst="snip1Rect">
            <a:avLst>
              <a:gd name="adj" fmla="val 12597"/>
            </a:avLst>
          </a:prstGeom>
          <a:solidFill>
            <a:schemeClr val="bg1"/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DB492421-475D-65E1-A5E9-6D71AC64D25A}"/>
              </a:ext>
            </a:extLst>
          </p:cNvPr>
          <p:cNvSpPr txBox="1"/>
          <p:nvPr/>
        </p:nvSpPr>
        <p:spPr>
          <a:xfrm>
            <a:off x="778495" y="673792"/>
            <a:ext cx="142218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실패 사례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B6B8F8-FF71-811C-5F86-13342698315A}"/>
              </a:ext>
            </a:extLst>
          </p:cNvPr>
          <p:cNvSpPr txBox="1"/>
          <p:nvPr/>
        </p:nvSpPr>
        <p:spPr>
          <a:xfrm>
            <a:off x="1134095" y="1593928"/>
            <a:ext cx="283956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복잡한 인센티브 시스템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EE9AB0A-D501-3607-580E-88C94320DC9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9CB88DFD-AF7E-17FE-0925-1D2F293BC92A}"/>
              </a:ext>
            </a:extLst>
          </p:cNvPr>
          <p:cNvGrpSpPr/>
          <p:nvPr/>
        </p:nvGrpSpPr>
        <p:grpSpPr>
          <a:xfrm>
            <a:off x="1354470" y="2616200"/>
            <a:ext cx="4871890" cy="630942"/>
            <a:chOff x="4374206" y="2798058"/>
            <a:chExt cx="4871890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F20BB19-B6E9-4544-0087-50F0049DB472}"/>
                </a:ext>
              </a:extLst>
            </p:cNvPr>
            <p:cNvSpPr txBox="1"/>
            <p:nvPr/>
          </p:nvSpPr>
          <p:spPr>
            <a:xfrm>
              <a:off x="4943315" y="2798058"/>
              <a:ext cx="4302781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에코 포인트 제도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 도입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2E4AD13D-7BD9-0851-B2B9-2825BCB5876D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A65039F3-C113-3DBA-551D-661AFD505C98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12BEE3E6-0619-4FE6-2543-003AD5BA4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5D964B59-C72A-4FBE-C99A-1EA45FD750EC}"/>
              </a:ext>
            </a:extLst>
          </p:cNvPr>
          <p:cNvGrpSpPr/>
          <p:nvPr/>
        </p:nvGrpSpPr>
        <p:grpSpPr>
          <a:xfrm>
            <a:off x="1539487" y="3328749"/>
            <a:ext cx="5726059" cy="863570"/>
            <a:chOff x="3965516" y="2790917"/>
            <a:chExt cx="5726059" cy="86357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F6B279-ED61-868C-B102-5DE57CDC820F}"/>
                </a:ext>
              </a:extLst>
            </p:cNvPr>
            <p:cNvSpPr txBox="1"/>
            <p:nvPr/>
          </p:nvSpPr>
          <p:spPr>
            <a:xfrm>
              <a:off x="4282222" y="2790917"/>
              <a:ext cx="5409353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행동에 환경 기여도를 정밀하게 계산하여 각기 다른 포인트를 부여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FB1851EF-0B7E-C9B5-33BE-A957FD9293D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8940257B-DBDA-52F8-6054-849FEEC2903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B39B07BF-8EAA-6A87-BFF1-C8DF47D1E85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pic>
        <p:nvPicPr>
          <p:cNvPr id="16" name="그림 15" descr="아동 미술, 만화 영화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5AB196E-6790-4324-393B-16038C9892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8919"/>
            <a:ext cx="2185289" cy="2309081"/>
          </a:xfrm>
          <a:prstGeom prst="rect">
            <a:avLst/>
          </a:prstGeom>
        </p:spPr>
      </p:pic>
      <p:grpSp>
        <p:nvGrpSpPr>
          <p:cNvPr id="17" name="그룹 16">
            <a:extLst>
              <a:ext uri="{FF2B5EF4-FFF2-40B4-BE49-F238E27FC236}">
                <a16:creationId xmlns:a16="http://schemas.microsoft.com/office/drawing/2014/main" id="{F0F6CE38-56EB-DA89-26DB-4E03017B12B0}"/>
              </a:ext>
            </a:extLst>
          </p:cNvPr>
          <p:cNvGrpSpPr/>
          <p:nvPr/>
        </p:nvGrpSpPr>
        <p:grpSpPr>
          <a:xfrm>
            <a:off x="7649064" y="3370534"/>
            <a:ext cx="4153205" cy="2761796"/>
            <a:chOff x="2641284" y="2309621"/>
            <a:chExt cx="4153205" cy="2761796"/>
          </a:xfrm>
        </p:grpSpPr>
        <p:sp>
          <p:nvSpPr>
            <p:cNvPr id="18" name="Shape 7">
              <a:extLst>
                <a:ext uri="{FF2B5EF4-FFF2-40B4-BE49-F238E27FC236}">
                  <a16:creationId xmlns:a16="http://schemas.microsoft.com/office/drawing/2014/main" id="{FCCA5671-3A6D-E5E6-71B2-A6381232A2E7}"/>
                </a:ext>
              </a:extLst>
            </p:cNvPr>
            <p:cNvSpPr/>
            <p:nvPr/>
          </p:nvSpPr>
          <p:spPr>
            <a:xfrm>
              <a:off x="2641284" y="2309621"/>
              <a:ext cx="4153205" cy="2761796"/>
            </a:xfrm>
            <a:prstGeom prst="roundRect">
              <a:avLst>
                <a:gd name="adj" fmla="val 508"/>
              </a:avLst>
            </a:prstGeom>
            <a:noFill/>
            <a:ln w="12700">
              <a:solidFill>
                <a:srgbClr val="E5E7EB"/>
              </a:solidFill>
              <a:prstDash val="solid"/>
            </a:ln>
          </p:spPr>
          <p:txBody>
            <a:bodyPr/>
            <a:lstStyle/>
            <a:p>
              <a:endParaRPr lang="ko-KR" altLang="en-US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19" name="Text 9">
              <a:extLst>
                <a:ext uri="{FF2B5EF4-FFF2-40B4-BE49-F238E27FC236}">
                  <a16:creationId xmlns:a16="http://schemas.microsoft.com/office/drawing/2014/main" id="{A6213364-4F0A-00DC-0296-C4A165D0F7BD}"/>
                </a:ext>
              </a:extLst>
            </p:cNvPr>
            <p:cNvSpPr txBox="1"/>
            <p:nvPr/>
          </p:nvSpPr>
          <p:spPr>
            <a:xfrm>
              <a:off x="2803133" y="2481527"/>
              <a:ext cx="2015338" cy="24780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300" dirty="0">
                  <a:solidFill>
                    <a:srgbClr val="1F2937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복잡한 포인트 계산 시스템</a:t>
              </a:r>
              <a:endParaRPr lang="en-US" sz="13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20" name="Shape 11">
              <a:extLst>
                <a:ext uri="{FF2B5EF4-FFF2-40B4-BE49-F238E27FC236}">
                  <a16:creationId xmlns:a16="http://schemas.microsoft.com/office/drawing/2014/main" id="{C86A1016-C062-7CDF-6EA8-4B3A0EC6F28E}"/>
                </a:ext>
              </a:extLst>
            </p:cNvPr>
            <p:cNvSpPr/>
            <p:nvPr/>
          </p:nvSpPr>
          <p:spPr>
            <a:xfrm>
              <a:off x="2807705" y="2857346"/>
              <a:ext cx="743407" cy="323698"/>
            </a:xfrm>
            <a:prstGeom prst="rect">
              <a:avLst/>
            </a:prstGeom>
            <a:solidFill>
              <a:srgbClr val="F7FAFC"/>
            </a:solidFill>
            <a:ln w="12700">
              <a:solidFill>
                <a:srgbClr val="E2E8F0"/>
              </a:solidFill>
              <a:prstDash val="solid"/>
            </a:ln>
          </p:spPr>
          <p:txBody>
            <a:bodyPr/>
            <a:lstStyle/>
            <a:p>
              <a:endParaRPr lang="ko-KR" altLang="en-US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21" name="Shape 12">
              <a:extLst>
                <a:ext uri="{FF2B5EF4-FFF2-40B4-BE49-F238E27FC236}">
                  <a16:creationId xmlns:a16="http://schemas.microsoft.com/office/drawing/2014/main" id="{4866F72F-1A91-871E-E6B2-BDDCFB42DA2D}"/>
                </a:ext>
              </a:extLst>
            </p:cNvPr>
            <p:cNvSpPr/>
            <p:nvPr/>
          </p:nvSpPr>
          <p:spPr>
            <a:xfrm>
              <a:off x="3545626" y="2857346"/>
              <a:ext cx="2314346" cy="323698"/>
            </a:xfrm>
            <a:prstGeom prst="rect">
              <a:avLst/>
            </a:prstGeom>
            <a:solidFill>
              <a:srgbClr val="F7FAFC"/>
            </a:solidFill>
            <a:ln w="12700">
              <a:solidFill>
                <a:srgbClr val="E2E8F0"/>
              </a:solidFill>
              <a:prstDash val="solid"/>
            </a:ln>
          </p:spPr>
          <p:txBody>
            <a:bodyPr/>
            <a:lstStyle/>
            <a:p>
              <a:endParaRPr lang="ko-KR" altLang="en-US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22" name="Shape 13">
              <a:extLst>
                <a:ext uri="{FF2B5EF4-FFF2-40B4-BE49-F238E27FC236}">
                  <a16:creationId xmlns:a16="http://schemas.microsoft.com/office/drawing/2014/main" id="{45480311-A13F-E028-916D-571D95774423}"/>
                </a:ext>
              </a:extLst>
            </p:cNvPr>
            <p:cNvSpPr/>
            <p:nvPr/>
          </p:nvSpPr>
          <p:spPr>
            <a:xfrm>
              <a:off x="5852657" y="2857346"/>
              <a:ext cx="780898" cy="323698"/>
            </a:xfrm>
            <a:prstGeom prst="rect">
              <a:avLst/>
            </a:prstGeom>
            <a:solidFill>
              <a:srgbClr val="F7FAFC"/>
            </a:solidFill>
            <a:ln w="12700">
              <a:solidFill>
                <a:srgbClr val="E2E8F0"/>
              </a:solidFill>
              <a:prstDash val="solid"/>
            </a:ln>
          </p:spPr>
          <p:txBody>
            <a:bodyPr/>
            <a:lstStyle/>
            <a:p>
              <a:endParaRPr lang="ko-KR" altLang="en-US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23" name="Text 14">
              <a:extLst>
                <a:ext uri="{FF2B5EF4-FFF2-40B4-BE49-F238E27FC236}">
                  <a16:creationId xmlns:a16="http://schemas.microsoft.com/office/drawing/2014/main" id="{8BBDB862-46EC-D398-C62C-4ACA792F87B5}"/>
                </a:ext>
              </a:extLst>
            </p:cNvPr>
            <p:cNvSpPr txBox="1"/>
            <p:nvPr/>
          </p:nvSpPr>
          <p:spPr>
            <a:xfrm>
              <a:off x="2912861" y="2919525"/>
              <a:ext cx="633679" cy="19111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000" b="1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활동 유형</a:t>
              </a:r>
              <a:endParaRPr lang="en-US" sz="10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24" name="Text 15">
              <a:extLst>
                <a:ext uri="{FF2B5EF4-FFF2-40B4-BE49-F238E27FC236}">
                  <a16:creationId xmlns:a16="http://schemas.microsoft.com/office/drawing/2014/main" id="{0CA87FE9-2E82-766C-1EFE-4D776048974A}"/>
                </a:ext>
              </a:extLst>
            </p:cNvPr>
            <p:cNvSpPr txBox="1"/>
            <p:nvPr/>
          </p:nvSpPr>
          <p:spPr>
            <a:xfrm>
              <a:off x="4311893" y="2919525"/>
              <a:ext cx="881482" cy="19111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000" b="1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포인트 계산식</a:t>
              </a:r>
              <a:endParaRPr lang="en-US" sz="10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25" name="Text 16">
              <a:extLst>
                <a:ext uri="{FF2B5EF4-FFF2-40B4-BE49-F238E27FC236}">
                  <a16:creationId xmlns:a16="http://schemas.microsoft.com/office/drawing/2014/main" id="{7E38B7CD-D16B-BB85-89EF-141085050A39}"/>
                </a:ext>
              </a:extLst>
            </p:cNvPr>
            <p:cNvSpPr txBox="1"/>
            <p:nvPr/>
          </p:nvSpPr>
          <p:spPr>
            <a:xfrm>
              <a:off x="5914836" y="2919525"/>
              <a:ext cx="758038" cy="19111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000" b="1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최대 포인트</a:t>
              </a:r>
              <a:endParaRPr lang="en-US" sz="10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26" name="Shape 17">
              <a:extLst>
                <a:ext uri="{FF2B5EF4-FFF2-40B4-BE49-F238E27FC236}">
                  <a16:creationId xmlns:a16="http://schemas.microsoft.com/office/drawing/2014/main" id="{09739D7A-3E86-3679-D794-989812C76C79}"/>
                </a:ext>
              </a:extLst>
            </p:cNvPr>
            <p:cNvSpPr/>
            <p:nvPr/>
          </p:nvSpPr>
          <p:spPr>
            <a:xfrm>
              <a:off x="2807705" y="3181043"/>
              <a:ext cx="743407" cy="323698"/>
            </a:xfrm>
            <a:prstGeom prst="rect">
              <a:avLst/>
            </a:prstGeom>
            <a:noFill/>
            <a:ln w="12700">
              <a:solidFill>
                <a:srgbClr val="E2E8F0"/>
              </a:solidFill>
              <a:prstDash val="solid"/>
            </a:ln>
          </p:spPr>
          <p:txBody>
            <a:bodyPr/>
            <a:lstStyle/>
            <a:p>
              <a:endParaRPr lang="ko-KR" altLang="en-US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27" name="Shape 18">
              <a:extLst>
                <a:ext uri="{FF2B5EF4-FFF2-40B4-BE49-F238E27FC236}">
                  <a16:creationId xmlns:a16="http://schemas.microsoft.com/office/drawing/2014/main" id="{2313C4B9-ED44-DC94-DD58-29C1C3276D16}"/>
                </a:ext>
              </a:extLst>
            </p:cNvPr>
            <p:cNvSpPr/>
            <p:nvPr/>
          </p:nvSpPr>
          <p:spPr>
            <a:xfrm>
              <a:off x="5852657" y="3181043"/>
              <a:ext cx="780898" cy="323698"/>
            </a:xfrm>
            <a:prstGeom prst="rect">
              <a:avLst/>
            </a:prstGeom>
            <a:noFill/>
            <a:ln w="12700">
              <a:solidFill>
                <a:srgbClr val="E2E8F0"/>
              </a:solidFill>
              <a:prstDash val="solid"/>
            </a:ln>
          </p:spPr>
          <p:txBody>
            <a:bodyPr/>
            <a:lstStyle/>
            <a:p>
              <a:endParaRPr lang="ko-KR" altLang="en-US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28" name="Shape 19">
              <a:extLst>
                <a:ext uri="{FF2B5EF4-FFF2-40B4-BE49-F238E27FC236}">
                  <a16:creationId xmlns:a16="http://schemas.microsoft.com/office/drawing/2014/main" id="{B27B8D7E-4C63-81A2-C4AC-C672E3F05A5C}"/>
                </a:ext>
              </a:extLst>
            </p:cNvPr>
            <p:cNvSpPr/>
            <p:nvPr/>
          </p:nvSpPr>
          <p:spPr>
            <a:xfrm>
              <a:off x="2807705" y="3505655"/>
              <a:ext cx="743407" cy="323698"/>
            </a:xfrm>
            <a:prstGeom prst="rect">
              <a:avLst/>
            </a:prstGeom>
            <a:noFill/>
            <a:ln w="12700">
              <a:solidFill>
                <a:srgbClr val="E2E8F0"/>
              </a:solidFill>
              <a:prstDash val="solid"/>
            </a:ln>
          </p:spPr>
          <p:txBody>
            <a:bodyPr/>
            <a:lstStyle/>
            <a:p>
              <a:endParaRPr lang="ko-KR" altLang="en-US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29" name="Shape 20">
              <a:extLst>
                <a:ext uri="{FF2B5EF4-FFF2-40B4-BE49-F238E27FC236}">
                  <a16:creationId xmlns:a16="http://schemas.microsoft.com/office/drawing/2014/main" id="{6A6B585D-8FF0-48F3-7B39-E6337F513C4D}"/>
                </a:ext>
              </a:extLst>
            </p:cNvPr>
            <p:cNvSpPr/>
            <p:nvPr/>
          </p:nvSpPr>
          <p:spPr>
            <a:xfrm>
              <a:off x="5852657" y="3505655"/>
              <a:ext cx="780898" cy="323698"/>
            </a:xfrm>
            <a:prstGeom prst="rect">
              <a:avLst/>
            </a:prstGeom>
            <a:noFill/>
            <a:ln w="12700">
              <a:solidFill>
                <a:srgbClr val="E2E8F0"/>
              </a:solidFill>
              <a:prstDash val="solid"/>
            </a:ln>
          </p:spPr>
          <p:txBody>
            <a:bodyPr/>
            <a:lstStyle/>
            <a:p>
              <a:endParaRPr lang="ko-KR" altLang="en-US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30" name="Shape 21">
              <a:extLst>
                <a:ext uri="{FF2B5EF4-FFF2-40B4-BE49-F238E27FC236}">
                  <a16:creationId xmlns:a16="http://schemas.microsoft.com/office/drawing/2014/main" id="{CC198702-E46B-16A0-2050-ED4804E669CA}"/>
                </a:ext>
              </a:extLst>
            </p:cNvPr>
            <p:cNvSpPr/>
            <p:nvPr/>
          </p:nvSpPr>
          <p:spPr>
            <a:xfrm>
              <a:off x="2807705" y="3829353"/>
              <a:ext cx="743407" cy="323698"/>
            </a:xfrm>
            <a:prstGeom prst="rect">
              <a:avLst/>
            </a:prstGeom>
            <a:noFill/>
            <a:ln w="12700">
              <a:solidFill>
                <a:srgbClr val="E2E8F0"/>
              </a:solidFill>
              <a:prstDash val="solid"/>
            </a:ln>
          </p:spPr>
          <p:txBody>
            <a:bodyPr/>
            <a:lstStyle/>
            <a:p>
              <a:endParaRPr lang="ko-KR" altLang="en-US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31" name="Shape 22">
              <a:extLst>
                <a:ext uri="{FF2B5EF4-FFF2-40B4-BE49-F238E27FC236}">
                  <a16:creationId xmlns:a16="http://schemas.microsoft.com/office/drawing/2014/main" id="{8404D6CA-5425-25DB-2E9D-C62FE553538E}"/>
                </a:ext>
              </a:extLst>
            </p:cNvPr>
            <p:cNvSpPr/>
            <p:nvPr/>
          </p:nvSpPr>
          <p:spPr>
            <a:xfrm>
              <a:off x="5852657" y="3829353"/>
              <a:ext cx="780898" cy="323698"/>
            </a:xfrm>
            <a:prstGeom prst="rect">
              <a:avLst/>
            </a:prstGeom>
            <a:noFill/>
            <a:ln w="12700">
              <a:solidFill>
                <a:srgbClr val="E2E8F0"/>
              </a:solidFill>
              <a:prstDash val="solid"/>
            </a:ln>
          </p:spPr>
          <p:txBody>
            <a:bodyPr/>
            <a:lstStyle/>
            <a:p>
              <a:endParaRPr lang="ko-KR" altLang="en-US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32" name="Text 23">
              <a:extLst>
                <a:ext uri="{FF2B5EF4-FFF2-40B4-BE49-F238E27FC236}">
                  <a16:creationId xmlns:a16="http://schemas.microsoft.com/office/drawing/2014/main" id="{DE0AC0A2-A1CC-5DCA-2BB0-8D007B9FF4EB}"/>
                </a:ext>
              </a:extLst>
            </p:cNvPr>
            <p:cNvSpPr txBox="1"/>
            <p:nvPr/>
          </p:nvSpPr>
          <p:spPr>
            <a:xfrm>
              <a:off x="2931149" y="3243223"/>
              <a:ext cx="596189" cy="19111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000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분리수거</a:t>
              </a:r>
              <a:endParaRPr lang="en-US" sz="10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33" name="Text 24">
              <a:extLst>
                <a:ext uri="{FF2B5EF4-FFF2-40B4-BE49-F238E27FC236}">
                  <a16:creationId xmlns:a16="http://schemas.microsoft.com/office/drawing/2014/main" id="{7E53574A-2F4F-92E3-10C7-9D25C0608171}"/>
                </a:ext>
              </a:extLst>
            </p:cNvPr>
            <p:cNvSpPr txBox="1"/>
            <p:nvPr/>
          </p:nvSpPr>
          <p:spPr>
            <a:xfrm>
              <a:off x="6006276" y="3243223"/>
              <a:ext cx="566928" cy="19111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000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월 500P</a:t>
              </a:r>
              <a:endParaRPr lang="en-US" sz="10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34" name="Text 25">
              <a:extLst>
                <a:ext uri="{FF2B5EF4-FFF2-40B4-BE49-F238E27FC236}">
                  <a16:creationId xmlns:a16="http://schemas.microsoft.com/office/drawing/2014/main" id="{56751EBD-F92C-84F7-EB96-43ACFCABE2B5}"/>
                </a:ext>
              </a:extLst>
            </p:cNvPr>
            <p:cNvSpPr txBox="1"/>
            <p:nvPr/>
          </p:nvSpPr>
          <p:spPr>
            <a:xfrm>
              <a:off x="2931149" y="3566920"/>
              <a:ext cx="596189" cy="19111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000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대중교통</a:t>
              </a:r>
              <a:endParaRPr lang="en-US" sz="10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35" name="Text 26">
              <a:extLst>
                <a:ext uri="{FF2B5EF4-FFF2-40B4-BE49-F238E27FC236}">
                  <a16:creationId xmlns:a16="http://schemas.microsoft.com/office/drawing/2014/main" id="{96537CB0-81F9-8D18-047C-A314962DB9A6}"/>
                </a:ext>
              </a:extLst>
            </p:cNvPr>
            <p:cNvSpPr txBox="1"/>
            <p:nvPr/>
          </p:nvSpPr>
          <p:spPr>
            <a:xfrm>
              <a:off x="6006276" y="3566920"/>
              <a:ext cx="566928" cy="19111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000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일 100P</a:t>
              </a:r>
              <a:endParaRPr lang="en-US" sz="10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36" name="Text 27">
              <a:extLst>
                <a:ext uri="{FF2B5EF4-FFF2-40B4-BE49-F238E27FC236}">
                  <a16:creationId xmlns:a16="http://schemas.microsoft.com/office/drawing/2014/main" id="{3A71B018-3DBC-58C0-C72A-A6546FB5FAC1}"/>
                </a:ext>
              </a:extLst>
            </p:cNvPr>
            <p:cNvSpPr txBox="1"/>
            <p:nvPr/>
          </p:nvSpPr>
          <p:spPr>
            <a:xfrm>
              <a:off x="2869884" y="3891532"/>
              <a:ext cx="719633" cy="19111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000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친환경제품</a:t>
              </a:r>
              <a:endParaRPr lang="en-US" sz="10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37" name="Text 28">
              <a:extLst>
                <a:ext uri="{FF2B5EF4-FFF2-40B4-BE49-F238E27FC236}">
                  <a16:creationId xmlns:a16="http://schemas.microsoft.com/office/drawing/2014/main" id="{417E861B-310D-C387-DF23-695CCE4F768A}"/>
                </a:ext>
              </a:extLst>
            </p:cNvPr>
            <p:cNvSpPr txBox="1"/>
            <p:nvPr/>
          </p:nvSpPr>
          <p:spPr>
            <a:xfrm>
              <a:off x="5945011" y="3891532"/>
              <a:ext cx="691286" cy="19111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000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건당 300P</a:t>
              </a:r>
              <a:endParaRPr lang="en-US" sz="10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38" name="Shape 29">
              <a:extLst>
                <a:ext uri="{FF2B5EF4-FFF2-40B4-BE49-F238E27FC236}">
                  <a16:creationId xmlns:a16="http://schemas.microsoft.com/office/drawing/2014/main" id="{118F8432-F3B7-297E-40D1-C914911CB119}"/>
                </a:ext>
              </a:extLst>
            </p:cNvPr>
            <p:cNvSpPr/>
            <p:nvPr/>
          </p:nvSpPr>
          <p:spPr>
            <a:xfrm>
              <a:off x="3545626" y="3181043"/>
              <a:ext cx="2314346" cy="323698"/>
            </a:xfrm>
            <a:prstGeom prst="roundRect">
              <a:avLst>
                <a:gd name="adj" fmla="val 33234"/>
              </a:avLst>
            </a:prstGeom>
            <a:solidFill>
              <a:srgbClr val="EDF2F7"/>
            </a:solidFill>
            <a:ln w="12700">
              <a:solidFill>
                <a:srgbClr val="E2E8F0"/>
              </a:solidFill>
              <a:prstDash val="solid"/>
            </a:ln>
          </p:spPr>
          <p:txBody>
            <a:bodyPr/>
            <a:lstStyle/>
            <a:p>
              <a:endParaRPr lang="ko-KR" altLang="en-US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39" name="Shape 30">
              <a:extLst>
                <a:ext uri="{FF2B5EF4-FFF2-40B4-BE49-F238E27FC236}">
                  <a16:creationId xmlns:a16="http://schemas.microsoft.com/office/drawing/2014/main" id="{9D5305C8-4955-9F33-2DBB-B3009AEB8BDF}"/>
                </a:ext>
              </a:extLst>
            </p:cNvPr>
            <p:cNvSpPr/>
            <p:nvPr/>
          </p:nvSpPr>
          <p:spPr>
            <a:xfrm>
              <a:off x="3545626" y="3505655"/>
              <a:ext cx="2314346" cy="323698"/>
            </a:xfrm>
            <a:prstGeom prst="roundRect">
              <a:avLst>
                <a:gd name="adj" fmla="val 33234"/>
              </a:avLst>
            </a:prstGeom>
            <a:solidFill>
              <a:srgbClr val="EDF2F7"/>
            </a:solidFill>
            <a:ln w="12700">
              <a:solidFill>
                <a:srgbClr val="E2E8F0"/>
              </a:solidFill>
              <a:prstDash val="solid"/>
            </a:ln>
          </p:spPr>
          <p:txBody>
            <a:bodyPr/>
            <a:lstStyle/>
            <a:p>
              <a:endParaRPr lang="ko-KR" altLang="en-US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40" name="Shape 31">
              <a:extLst>
                <a:ext uri="{FF2B5EF4-FFF2-40B4-BE49-F238E27FC236}">
                  <a16:creationId xmlns:a16="http://schemas.microsoft.com/office/drawing/2014/main" id="{BF605FA8-167D-FAC9-88D6-19C4532FBFFD}"/>
                </a:ext>
              </a:extLst>
            </p:cNvPr>
            <p:cNvSpPr/>
            <p:nvPr/>
          </p:nvSpPr>
          <p:spPr>
            <a:xfrm>
              <a:off x="3545626" y="3829353"/>
              <a:ext cx="2314346" cy="323698"/>
            </a:xfrm>
            <a:prstGeom prst="roundRect">
              <a:avLst>
                <a:gd name="adj" fmla="val 33234"/>
              </a:avLst>
            </a:prstGeom>
            <a:solidFill>
              <a:srgbClr val="EDF2F7"/>
            </a:solidFill>
            <a:ln w="12700">
              <a:solidFill>
                <a:srgbClr val="E2E8F0"/>
              </a:solidFill>
              <a:prstDash val="solid"/>
            </a:ln>
          </p:spPr>
          <p:txBody>
            <a:bodyPr/>
            <a:lstStyle/>
            <a:p>
              <a:endParaRPr lang="ko-KR" altLang="en-US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41" name="Text 32">
              <a:extLst>
                <a:ext uri="{FF2B5EF4-FFF2-40B4-BE49-F238E27FC236}">
                  <a16:creationId xmlns:a16="http://schemas.microsoft.com/office/drawing/2014/main" id="{552FF66A-D36C-7746-1E46-10B94CBE8EE3}"/>
                </a:ext>
              </a:extLst>
            </p:cNvPr>
            <p:cNvSpPr txBox="1"/>
            <p:nvPr/>
          </p:nvSpPr>
          <p:spPr>
            <a:xfrm>
              <a:off x="3608719" y="3262425"/>
              <a:ext cx="2281428" cy="15270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000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Courier New" pitchFamily="34" charset="-120"/>
                </a:rPr>
                <a:t>무게(kg) × 소재계수(1~5) × 0.8</a:t>
              </a:r>
              <a:endParaRPr lang="en-US" sz="10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42" name="Text 33">
              <a:extLst>
                <a:ext uri="{FF2B5EF4-FFF2-40B4-BE49-F238E27FC236}">
                  <a16:creationId xmlns:a16="http://schemas.microsoft.com/office/drawing/2014/main" id="{83376D91-6229-1771-0B46-23EC89B10247}"/>
                </a:ext>
              </a:extLst>
            </p:cNvPr>
            <p:cNvSpPr txBox="1"/>
            <p:nvPr/>
          </p:nvSpPr>
          <p:spPr>
            <a:xfrm>
              <a:off x="3686443" y="3586123"/>
              <a:ext cx="2129638" cy="15270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000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Courier New" pitchFamily="34" charset="-120"/>
                </a:rPr>
                <a:t>이용거리(km) × 0.2 × 주간계수</a:t>
              </a:r>
              <a:endParaRPr lang="en-US" sz="10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43" name="Text 34">
              <a:extLst>
                <a:ext uri="{FF2B5EF4-FFF2-40B4-BE49-F238E27FC236}">
                  <a16:creationId xmlns:a16="http://schemas.microsoft.com/office/drawing/2014/main" id="{CCBBC575-D38F-8069-42AD-0705AF27DCB4}"/>
                </a:ext>
              </a:extLst>
            </p:cNvPr>
            <p:cNvSpPr txBox="1"/>
            <p:nvPr/>
          </p:nvSpPr>
          <p:spPr>
            <a:xfrm>
              <a:off x="3728506" y="3909820"/>
              <a:ext cx="2043684" cy="15270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000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Courier New" pitchFamily="34" charset="-120"/>
                </a:rPr>
                <a:t>가격 × 0.05 × 제품등급(A~D)</a:t>
              </a:r>
              <a:endParaRPr lang="en-US" sz="10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44" name="Text 35">
              <a:extLst>
                <a:ext uri="{FF2B5EF4-FFF2-40B4-BE49-F238E27FC236}">
                  <a16:creationId xmlns:a16="http://schemas.microsoft.com/office/drawing/2014/main" id="{FE3B85D3-AE08-7D40-6416-477F0764A3CD}"/>
                </a:ext>
              </a:extLst>
            </p:cNvPr>
            <p:cNvSpPr txBox="1"/>
            <p:nvPr/>
          </p:nvSpPr>
          <p:spPr>
            <a:xfrm>
              <a:off x="2803133" y="4271923"/>
              <a:ext cx="2224735" cy="19111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000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포인트 적립 여정 </a:t>
              </a:r>
              <a:r>
                <a:rPr lang="en-US" sz="1000" dirty="0" err="1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복잡성</a:t>
              </a:r>
              <a:r>
                <a:rPr lang="en-US" sz="1000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 </a:t>
              </a:r>
              <a:endParaRPr lang="en-US" sz="10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45" name="Shape 36">
              <a:extLst>
                <a:ext uri="{FF2B5EF4-FFF2-40B4-BE49-F238E27FC236}">
                  <a16:creationId xmlns:a16="http://schemas.microsoft.com/office/drawing/2014/main" id="{C3DFE5B0-B8C2-EB82-838D-A1AD9AE4D07A}"/>
                </a:ext>
              </a:extLst>
            </p:cNvPr>
            <p:cNvSpPr/>
            <p:nvPr/>
          </p:nvSpPr>
          <p:spPr>
            <a:xfrm>
              <a:off x="2803133" y="4463032"/>
              <a:ext cx="3829507" cy="190195"/>
            </a:xfrm>
            <a:prstGeom prst="roundRect">
              <a:avLst>
                <a:gd name="adj" fmla="val 240385"/>
              </a:avLst>
            </a:prstGeom>
            <a:solidFill>
              <a:srgbClr val="E2E8F0"/>
            </a:solidFill>
            <a:ln/>
          </p:spPr>
          <p:txBody>
            <a:bodyPr/>
            <a:lstStyle/>
            <a:p>
              <a:endParaRPr lang="ko-KR" altLang="en-US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46" name="Shape 37">
              <a:extLst>
                <a:ext uri="{FF2B5EF4-FFF2-40B4-BE49-F238E27FC236}">
                  <a16:creationId xmlns:a16="http://schemas.microsoft.com/office/drawing/2014/main" id="{158B47CA-221B-C8AC-17A9-92299AC1650B}"/>
                </a:ext>
              </a:extLst>
            </p:cNvPr>
            <p:cNvSpPr/>
            <p:nvPr/>
          </p:nvSpPr>
          <p:spPr>
            <a:xfrm>
              <a:off x="2803133" y="4463032"/>
              <a:ext cx="3258007" cy="190195"/>
            </a:xfrm>
            <a:prstGeom prst="rect">
              <a:avLst/>
            </a:prstGeom>
            <a:solidFill>
              <a:srgbClr val="E53E3E"/>
            </a:solidFill>
            <a:ln/>
          </p:spPr>
          <p:txBody>
            <a:bodyPr/>
            <a:lstStyle/>
            <a:p>
              <a:endParaRPr lang="ko-KR" altLang="en-US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47" name="Text 38">
              <a:extLst>
                <a:ext uri="{FF2B5EF4-FFF2-40B4-BE49-F238E27FC236}">
                  <a16:creationId xmlns:a16="http://schemas.microsoft.com/office/drawing/2014/main" id="{C8EAFBB1-51D7-438E-CB19-3348513A4604}"/>
                </a:ext>
              </a:extLst>
            </p:cNvPr>
            <p:cNvSpPr txBox="1"/>
            <p:nvPr/>
          </p:nvSpPr>
          <p:spPr>
            <a:xfrm>
              <a:off x="2803133" y="4681574"/>
              <a:ext cx="305410" cy="16276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900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단순</a:t>
              </a:r>
              <a:endParaRPr lang="en-US" sz="9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48" name="Text 39">
              <a:extLst>
                <a:ext uri="{FF2B5EF4-FFF2-40B4-BE49-F238E27FC236}">
                  <a16:creationId xmlns:a16="http://schemas.microsoft.com/office/drawing/2014/main" id="{A009F7CA-11B9-6D2F-DDC7-F772CA702798}"/>
                </a:ext>
              </a:extLst>
            </p:cNvPr>
            <p:cNvSpPr txBox="1"/>
            <p:nvPr/>
          </p:nvSpPr>
          <p:spPr>
            <a:xfrm>
              <a:off x="6421414" y="4681574"/>
              <a:ext cx="305410" cy="16276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900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복잡</a:t>
              </a:r>
              <a:endParaRPr lang="en-US" sz="9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  <p:grpSp>
        <p:nvGrpSpPr>
          <p:cNvPr id="50" name="그룹 49">
            <a:extLst>
              <a:ext uri="{FF2B5EF4-FFF2-40B4-BE49-F238E27FC236}">
                <a16:creationId xmlns:a16="http://schemas.microsoft.com/office/drawing/2014/main" id="{31BD753E-D2B7-4990-7548-4CC29C8E1733}"/>
              </a:ext>
            </a:extLst>
          </p:cNvPr>
          <p:cNvGrpSpPr/>
          <p:nvPr/>
        </p:nvGrpSpPr>
        <p:grpSpPr>
          <a:xfrm>
            <a:off x="1539487" y="4315128"/>
            <a:ext cx="5726059" cy="863570"/>
            <a:chOff x="3965516" y="2790917"/>
            <a:chExt cx="5726059" cy="863570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41CED74-ADE8-A7C7-73B8-920DEE53F5DF}"/>
                </a:ext>
              </a:extLst>
            </p:cNvPr>
            <p:cNvSpPr txBox="1"/>
            <p:nvPr/>
          </p:nvSpPr>
          <p:spPr>
            <a:xfrm>
              <a:off x="4282222" y="2790917"/>
              <a:ext cx="5409353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합리적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이고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공정한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시스템이라고 믿고 시민들의 참여 동기를 높일 것이라고 기대</a:t>
              </a:r>
            </a:p>
          </p:txBody>
        </p:sp>
        <p:grpSp>
          <p:nvGrpSpPr>
            <p:cNvPr id="53" name="그룹 52">
              <a:extLst>
                <a:ext uri="{FF2B5EF4-FFF2-40B4-BE49-F238E27FC236}">
                  <a16:creationId xmlns:a16="http://schemas.microsoft.com/office/drawing/2014/main" id="{D7AB8499-2BFB-32BD-BF8C-065D7F62D10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54" name="원호 53">
                <a:extLst>
                  <a:ext uri="{FF2B5EF4-FFF2-40B4-BE49-F238E27FC236}">
                    <a16:creationId xmlns:a16="http://schemas.microsoft.com/office/drawing/2014/main" id="{B05CB0C3-8A57-BFBC-9762-8525B053009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55" name="자유형: 도형 54">
                <a:extLst>
                  <a:ext uri="{FF2B5EF4-FFF2-40B4-BE49-F238E27FC236}">
                    <a16:creationId xmlns:a16="http://schemas.microsoft.com/office/drawing/2014/main" id="{A91E4558-A6FD-DC5D-BAAF-1DB0248C853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EFBA5B29-FE2B-315C-35E3-3C11E232FD43}"/>
              </a:ext>
            </a:extLst>
          </p:cNvPr>
          <p:cNvSpPr txBox="1"/>
          <p:nvPr/>
        </p:nvSpPr>
        <p:spPr>
          <a:xfrm flipH="1">
            <a:off x="1847157" y="5534438"/>
            <a:ext cx="5385530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216000" tIns="0" rIns="21600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시스템이 지나치게 정교하고 복잡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0606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412AE9-2A49-6494-75A7-042D830BC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40751542-F8F8-39F6-007D-42850646ABB9}"/>
              </a:ext>
            </a:extLst>
          </p:cNvPr>
          <p:cNvSpPr txBox="1"/>
          <p:nvPr/>
        </p:nvSpPr>
        <p:spPr>
          <a:xfrm>
            <a:off x="778495" y="673792"/>
            <a:ext cx="142218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실패 사례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24FBFE-F48A-EFAB-50F8-4362D929AFA7}"/>
              </a:ext>
            </a:extLst>
          </p:cNvPr>
          <p:cNvSpPr txBox="1"/>
          <p:nvPr/>
        </p:nvSpPr>
        <p:spPr>
          <a:xfrm>
            <a:off x="1134095" y="1593928"/>
            <a:ext cx="283956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복잡한 인센티브 시스템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32F29FD-D9AC-0707-DF69-B43E7DBB5AB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811B63C2-216F-0DAB-ED23-11DF6CE86CD5}"/>
              </a:ext>
            </a:extLst>
          </p:cNvPr>
          <p:cNvGrpSpPr/>
          <p:nvPr/>
        </p:nvGrpSpPr>
        <p:grpSpPr>
          <a:xfrm>
            <a:off x="1354470" y="2616200"/>
            <a:ext cx="4871890" cy="630942"/>
            <a:chOff x="4374206" y="2798058"/>
            <a:chExt cx="4871890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C8EAB5A-66B9-227C-50DE-1314CA04EB13}"/>
                </a:ext>
              </a:extLst>
            </p:cNvPr>
            <p:cNvSpPr txBox="1"/>
            <p:nvPr/>
          </p:nvSpPr>
          <p:spPr>
            <a:xfrm>
              <a:off x="4943315" y="2798058"/>
              <a:ext cx="4302781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에코 포인트 제도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 도입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C9A21602-ACFF-05F2-1C1F-46E6C33263AA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0D974207-D1D1-7CC0-915D-8B7A42BBF49B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2323E430-C2EA-363E-0B56-2FC96ADC3B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0CB0D666-8747-C338-0C43-07C132755095}"/>
              </a:ext>
            </a:extLst>
          </p:cNvPr>
          <p:cNvGrpSpPr/>
          <p:nvPr/>
        </p:nvGrpSpPr>
        <p:grpSpPr>
          <a:xfrm>
            <a:off x="1539487" y="3328749"/>
            <a:ext cx="6972053" cy="863570"/>
            <a:chOff x="3965516" y="2790917"/>
            <a:chExt cx="6972053" cy="86357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4354F16-E3FD-BD45-43B3-29235709BF58}"/>
                </a:ext>
              </a:extLst>
            </p:cNvPr>
            <p:cNvSpPr txBox="1"/>
            <p:nvPr/>
          </p:nvSpPr>
          <p:spPr>
            <a:xfrm>
              <a:off x="4282222" y="2790917"/>
              <a:ext cx="6655347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“내가 오늘 이 행동을 하면 실제로 몇 포인트가 쌓이고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그것이 언제 어떤 혜택으로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돌아올지”를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예측하기 어려움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A3B0D0A6-83C1-60FB-BE08-955B1BBA979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182C5EE1-4B26-80C5-3B09-D12C18D6C04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3622A4A1-D1EC-7CFC-E6FB-F06EE9561EA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201A3FAB-2C52-3E23-7241-4FA1E779AB2A}"/>
              </a:ext>
            </a:extLst>
          </p:cNvPr>
          <p:cNvGrpSpPr/>
          <p:nvPr/>
        </p:nvGrpSpPr>
        <p:grpSpPr>
          <a:xfrm>
            <a:off x="1539487" y="4213154"/>
            <a:ext cx="7139693" cy="463460"/>
            <a:chOff x="3965516" y="2790917"/>
            <a:chExt cx="7139693" cy="46346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8741034-1E8D-B030-C645-B1DE0A1F7F37}"/>
                </a:ext>
              </a:extLst>
            </p:cNvPr>
            <p:cNvSpPr txBox="1"/>
            <p:nvPr/>
          </p:nvSpPr>
          <p:spPr>
            <a:xfrm>
              <a:off x="4282222" y="2790917"/>
              <a:ext cx="6822987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복잡성이 시민들에게 인지적 부담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(cognitive load)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으로 작용</a:t>
              </a:r>
            </a:p>
          </p:txBody>
        </p:sp>
        <p:grpSp>
          <p:nvGrpSpPr>
            <p:cNvPr id="58" name="그룹 57">
              <a:extLst>
                <a:ext uri="{FF2B5EF4-FFF2-40B4-BE49-F238E27FC236}">
                  <a16:creationId xmlns:a16="http://schemas.microsoft.com/office/drawing/2014/main" id="{184509B7-423F-EB48-F87A-383F10070984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59" name="원호 58">
                <a:extLst>
                  <a:ext uri="{FF2B5EF4-FFF2-40B4-BE49-F238E27FC236}">
                    <a16:creationId xmlns:a16="http://schemas.microsoft.com/office/drawing/2014/main" id="{053F7FE4-80EC-6140-EAE6-732306DEA5A5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60" name="자유형: 도형 59">
                <a:extLst>
                  <a:ext uri="{FF2B5EF4-FFF2-40B4-BE49-F238E27FC236}">
                    <a16:creationId xmlns:a16="http://schemas.microsoft.com/office/drawing/2014/main" id="{27F8A308-22EB-37D2-06C8-D3AE143DD3C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7ED0D69F-8523-5339-D789-A44A6FECA44F}"/>
              </a:ext>
            </a:extLst>
          </p:cNvPr>
          <p:cNvGrpSpPr/>
          <p:nvPr/>
        </p:nvGrpSpPr>
        <p:grpSpPr>
          <a:xfrm>
            <a:off x="1539487" y="4737100"/>
            <a:ext cx="7139693" cy="863570"/>
            <a:chOff x="3965516" y="2790917"/>
            <a:chExt cx="7139693" cy="863570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80811A5-2EFD-9A05-3499-60689B4E7D17}"/>
                </a:ext>
              </a:extLst>
            </p:cNvPr>
            <p:cNvSpPr txBox="1"/>
            <p:nvPr/>
          </p:nvSpPr>
          <p:spPr>
            <a:xfrm>
              <a:off x="4282222" y="2790917"/>
              <a:ext cx="6822987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보상을 이해하려는 노력이 보상의 가치보다 더 크게 느껴질 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사람들의 뇌는 가장 쉬운 선택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즉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아무것도 하지 않는 것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’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을 택함</a:t>
              </a:r>
            </a:p>
          </p:txBody>
        </p:sp>
        <p:grpSp>
          <p:nvGrpSpPr>
            <p:cNvPr id="63" name="그룹 62">
              <a:extLst>
                <a:ext uri="{FF2B5EF4-FFF2-40B4-BE49-F238E27FC236}">
                  <a16:creationId xmlns:a16="http://schemas.microsoft.com/office/drawing/2014/main" id="{1EFA7A1B-23AE-DD86-D30B-7E09F05BAFE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96" name="원호 95">
                <a:extLst>
                  <a:ext uri="{FF2B5EF4-FFF2-40B4-BE49-F238E27FC236}">
                    <a16:creationId xmlns:a16="http://schemas.microsoft.com/office/drawing/2014/main" id="{B64D764F-72EA-B302-63DB-5B809664434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7" name="자유형: 도형 96">
                <a:extLst>
                  <a:ext uri="{FF2B5EF4-FFF2-40B4-BE49-F238E27FC236}">
                    <a16:creationId xmlns:a16="http://schemas.microsoft.com/office/drawing/2014/main" id="{34716F22-3C60-3DA0-194A-4FE7F3056D1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909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12FE8-59DC-4A30-1934-C911AA27F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F89A4901-3612-D0C6-1792-9A3421BB0A6E}"/>
              </a:ext>
            </a:extLst>
          </p:cNvPr>
          <p:cNvSpPr txBox="1"/>
          <p:nvPr/>
        </p:nvSpPr>
        <p:spPr>
          <a:xfrm>
            <a:off x="778495" y="673792"/>
            <a:ext cx="142218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실패 사례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7A6550-2448-DC34-7681-069FC18C8488}"/>
              </a:ext>
            </a:extLst>
          </p:cNvPr>
          <p:cNvSpPr txBox="1"/>
          <p:nvPr/>
        </p:nvSpPr>
        <p:spPr>
          <a:xfrm>
            <a:off x="1134095" y="1593928"/>
            <a:ext cx="283956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복잡한 인센티브 시스템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57D9150-C582-1396-586F-06780C6ECCF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5576C57B-F0E7-8261-5B4C-F86AE85DDFA9}"/>
              </a:ext>
            </a:extLst>
          </p:cNvPr>
          <p:cNvGrpSpPr/>
          <p:nvPr/>
        </p:nvGrpSpPr>
        <p:grpSpPr>
          <a:xfrm>
            <a:off x="1354470" y="2616200"/>
            <a:ext cx="4612203" cy="630942"/>
            <a:chOff x="4374206" y="2798058"/>
            <a:chExt cx="4612203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50A443F-A8E2-1B14-3687-E2AEDE607EB5}"/>
                </a:ext>
              </a:extLst>
            </p:cNvPr>
            <p:cNvSpPr txBox="1"/>
            <p:nvPr/>
          </p:nvSpPr>
          <p:spPr>
            <a:xfrm>
              <a:off x="4943315" y="2798058"/>
              <a:ext cx="4043094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정책 설계에서의 교훈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4C303938-1078-C8BF-820B-20F61E429DF2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3C2E9571-571F-83F9-7840-1A1722A0E94D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17AC7A4E-FA63-38DF-389B-C11448F793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334CB3B8-0FFD-BB89-7D11-005F50303B8C}"/>
              </a:ext>
            </a:extLst>
          </p:cNvPr>
          <p:cNvGrpSpPr/>
          <p:nvPr/>
        </p:nvGrpSpPr>
        <p:grpSpPr>
          <a:xfrm>
            <a:off x="1539487" y="3328749"/>
            <a:ext cx="6972053" cy="863570"/>
            <a:chOff x="3965516" y="2790917"/>
            <a:chExt cx="6972053" cy="86357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A7D4C7E-5AF1-AECC-32B4-46048A646E52}"/>
                </a:ext>
              </a:extLst>
            </p:cNvPr>
            <p:cNvSpPr txBox="1"/>
            <p:nvPr/>
          </p:nvSpPr>
          <p:spPr>
            <a:xfrm>
              <a:off x="4282222" y="2790917"/>
              <a:ext cx="6655347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아무리 합리적이고 정교한 시스템이라도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시민이 이해하고 활용할 수 없다면 무용지물임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1B4D4562-ECDB-F95D-8000-12FFE17C39E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53434E03-34BB-BFA9-FE8C-D687A239917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68E6FE71-1D57-C5B3-D0B0-591A567E77E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B9D70192-2D37-F81B-1961-98F44469520D}"/>
              </a:ext>
            </a:extLst>
          </p:cNvPr>
          <p:cNvGrpSpPr/>
          <p:nvPr/>
        </p:nvGrpSpPr>
        <p:grpSpPr>
          <a:xfrm>
            <a:off x="1539487" y="4213154"/>
            <a:ext cx="7139693" cy="863570"/>
            <a:chOff x="3965516" y="2790917"/>
            <a:chExt cx="7139693" cy="86357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683B755-936A-1209-7069-D460C6DF506F}"/>
                </a:ext>
              </a:extLst>
            </p:cNvPr>
            <p:cNvSpPr txBox="1"/>
            <p:nvPr/>
          </p:nvSpPr>
          <p:spPr>
            <a:xfrm>
              <a:off x="4282222" y="2790917"/>
              <a:ext cx="6822987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참여를 이끌어내는 데 가장 중요한 것은 ‘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정교함’이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아니라 단순함과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직관성임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58" name="그룹 57">
              <a:extLst>
                <a:ext uri="{FF2B5EF4-FFF2-40B4-BE49-F238E27FC236}">
                  <a16:creationId xmlns:a16="http://schemas.microsoft.com/office/drawing/2014/main" id="{B3D20DE4-9B95-ACEA-53AA-AF8DB92A624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59" name="원호 58">
                <a:extLst>
                  <a:ext uri="{FF2B5EF4-FFF2-40B4-BE49-F238E27FC236}">
                    <a16:creationId xmlns:a16="http://schemas.microsoft.com/office/drawing/2014/main" id="{68A4D23E-92CF-11EB-E1D6-473E049EB66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60" name="자유형: 도형 59">
                <a:extLst>
                  <a:ext uri="{FF2B5EF4-FFF2-40B4-BE49-F238E27FC236}">
                    <a16:creationId xmlns:a16="http://schemas.microsoft.com/office/drawing/2014/main" id="{80A7D858-F8C1-B5E3-12AC-E60C6F24F21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7C33D99D-BFAF-FE08-A1A7-FE6078AEA6F6}"/>
              </a:ext>
            </a:extLst>
          </p:cNvPr>
          <p:cNvGrpSpPr/>
          <p:nvPr/>
        </p:nvGrpSpPr>
        <p:grpSpPr>
          <a:xfrm>
            <a:off x="1539487" y="5095240"/>
            <a:ext cx="7139693" cy="863570"/>
            <a:chOff x="3965516" y="2790917"/>
            <a:chExt cx="7139693" cy="863570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50A09A8-5674-3B9A-EA04-84C257B6DF68}"/>
                </a:ext>
              </a:extLst>
            </p:cNvPr>
            <p:cNvSpPr txBox="1"/>
            <p:nvPr/>
          </p:nvSpPr>
          <p:spPr>
            <a:xfrm>
              <a:off x="4282222" y="2790917"/>
              <a:ext cx="6822987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 행동을 하면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이런 혜택이 주어진다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.”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 관계가 한눈에 들어와야 함</a:t>
              </a:r>
            </a:p>
          </p:txBody>
        </p:sp>
        <p:grpSp>
          <p:nvGrpSpPr>
            <p:cNvPr id="63" name="그룹 62">
              <a:extLst>
                <a:ext uri="{FF2B5EF4-FFF2-40B4-BE49-F238E27FC236}">
                  <a16:creationId xmlns:a16="http://schemas.microsoft.com/office/drawing/2014/main" id="{D5D5C2A4-98C2-FE5A-73FA-A9F1723422A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96" name="원호 95">
                <a:extLst>
                  <a:ext uri="{FF2B5EF4-FFF2-40B4-BE49-F238E27FC236}">
                    <a16:creationId xmlns:a16="http://schemas.microsoft.com/office/drawing/2014/main" id="{AE8D3979-17E4-746B-DBDF-6CE3AD3F12F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7" name="자유형: 도형 96">
                <a:extLst>
                  <a:ext uri="{FF2B5EF4-FFF2-40B4-BE49-F238E27FC236}">
                    <a16:creationId xmlns:a16="http://schemas.microsoft.com/office/drawing/2014/main" id="{D6672BDC-333E-4562-1814-F4184219D1D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146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E80A8-DE69-1AFD-D0DC-07599CF06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E04C775-15D0-AC07-DA74-9C4C77C9DBD8}"/>
              </a:ext>
            </a:extLst>
          </p:cNvPr>
          <p:cNvSpPr txBox="1"/>
          <p:nvPr/>
        </p:nvSpPr>
        <p:spPr>
          <a:xfrm>
            <a:off x="778495" y="673792"/>
            <a:ext cx="142218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실패 사례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91A22-9958-5F7C-E463-8AA17969B103}"/>
              </a:ext>
            </a:extLst>
          </p:cNvPr>
          <p:cNvSpPr txBox="1"/>
          <p:nvPr/>
        </p:nvSpPr>
        <p:spPr>
          <a:xfrm>
            <a:off x="1134095" y="1593928"/>
            <a:ext cx="374686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문화적 맥락을 무시한 정책 이식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26144A9-1643-DF90-A3CA-DA3FC984351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C4A8C2-DED9-7C7F-7C39-51980D03DAA8}"/>
              </a:ext>
            </a:extLst>
          </p:cNvPr>
          <p:cNvSpPr txBox="1"/>
          <p:nvPr/>
        </p:nvSpPr>
        <p:spPr>
          <a:xfrm flipH="1">
            <a:off x="3403235" y="5608906"/>
            <a:ext cx="5385530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216000" tIns="0" rIns="21600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문화적 맥락을 무시한 사례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4149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33F10-8F17-1B10-4B09-B28ACE1B5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FEDA23D7-C8AE-3F22-5358-F40BBD6E02EE}"/>
              </a:ext>
            </a:extLst>
          </p:cNvPr>
          <p:cNvSpPr txBox="1"/>
          <p:nvPr/>
        </p:nvSpPr>
        <p:spPr>
          <a:xfrm>
            <a:off x="778495" y="673792"/>
            <a:ext cx="142218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실패 사례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25220C-C5FC-57C0-5362-7DA6DE300200}"/>
              </a:ext>
            </a:extLst>
          </p:cNvPr>
          <p:cNvSpPr txBox="1"/>
          <p:nvPr/>
        </p:nvSpPr>
        <p:spPr>
          <a:xfrm>
            <a:off x="1134095" y="1593928"/>
            <a:ext cx="374686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문화적 맥락을 무시한 정책 이식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9AEC454-AFB0-BC16-11D2-F8FB850C883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671625D1-3F79-72FF-45DF-72EF6C7F154C}"/>
              </a:ext>
            </a:extLst>
          </p:cNvPr>
          <p:cNvGrpSpPr/>
          <p:nvPr/>
        </p:nvGrpSpPr>
        <p:grpSpPr>
          <a:xfrm>
            <a:off x="3776155" y="2616200"/>
            <a:ext cx="5678200" cy="630942"/>
            <a:chOff x="4374206" y="2798058"/>
            <a:chExt cx="5678200" cy="6309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E542633-71E8-2EE1-99A1-DFF322D30FF0}"/>
                </a:ext>
              </a:extLst>
            </p:cNvPr>
            <p:cNvSpPr txBox="1"/>
            <p:nvPr/>
          </p:nvSpPr>
          <p:spPr>
            <a:xfrm>
              <a:off x="4943315" y="2798058"/>
              <a:ext cx="5109091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영국의 </a:t>
              </a:r>
              <a:r>
                <a:rPr lang="ko-KR" altLang="en-US" dirty="0" err="1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넛지를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 활용한 사례</a:t>
              </a: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25F71074-BCB1-7290-E8D8-4C5586BAC9EA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22575AE3-D638-C6FB-6384-35806B7DA3AB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0" name="그림 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6E559631-FE67-2D11-9D87-8454304CA4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20A63D9F-95B2-D6DB-7C0E-9A098EF40D24}"/>
              </a:ext>
            </a:extLst>
          </p:cNvPr>
          <p:cNvGrpSpPr/>
          <p:nvPr/>
        </p:nvGrpSpPr>
        <p:grpSpPr>
          <a:xfrm>
            <a:off x="4211925" y="3454445"/>
            <a:ext cx="7218077" cy="469900"/>
            <a:chOff x="4830689" y="4502150"/>
            <a:chExt cx="6227592" cy="469900"/>
          </a:xfrm>
        </p:grpSpPr>
        <p:sp>
          <p:nvSpPr>
            <p:cNvPr id="12" name="사각형: 둥근 모서리 11">
              <a:extLst>
                <a:ext uri="{FF2B5EF4-FFF2-40B4-BE49-F238E27FC236}">
                  <a16:creationId xmlns:a16="http://schemas.microsoft.com/office/drawing/2014/main" id="{5A410EE8-9735-A2F7-0DDB-C6FBF20BD6BB}"/>
                </a:ext>
              </a:extLst>
            </p:cNvPr>
            <p:cNvSpPr/>
            <p:nvPr/>
          </p:nvSpPr>
          <p:spPr>
            <a:xfrm>
              <a:off x="4830689" y="4502150"/>
              <a:ext cx="6227592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18BFC67-983A-400D-FA7D-A8AF74AD2191}"/>
                </a:ext>
              </a:extLst>
            </p:cNvPr>
            <p:cNvSpPr txBox="1"/>
            <p:nvPr/>
          </p:nvSpPr>
          <p:spPr>
            <a:xfrm>
              <a:off x="4905248" y="4552359"/>
              <a:ext cx="601497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“귀하가 거주하는 지역 주민의 </a:t>
              </a: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90%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가 이미 세금을 납부했습니다</a:t>
              </a: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.” </a:t>
              </a: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8F10EE79-A49F-08E1-0892-C9A0CDF8250E}"/>
              </a:ext>
            </a:extLst>
          </p:cNvPr>
          <p:cNvGrpSpPr/>
          <p:nvPr/>
        </p:nvGrpSpPr>
        <p:grpSpPr>
          <a:xfrm>
            <a:off x="4478880" y="4058509"/>
            <a:ext cx="7126380" cy="863570"/>
            <a:chOff x="3965516" y="2790917"/>
            <a:chExt cx="7126380" cy="86357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7FA6342-9ADE-54D1-7F14-353BD067A94E}"/>
                </a:ext>
              </a:extLst>
            </p:cNvPr>
            <p:cNvSpPr txBox="1"/>
            <p:nvPr/>
          </p:nvSpPr>
          <p:spPr>
            <a:xfrm>
              <a:off x="4282222" y="2790917"/>
              <a:ext cx="6809674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해당 국가는 정부에 대한 신뢰도가 낮았고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다른 사람들의 행동을 따라 하기보다는 개인의 판단을 중시하는 문화적 성향이 강했음</a:t>
              </a:r>
            </a:p>
          </p:txBody>
        </p: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EAAA0239-EA21-8359-8755-75E76196373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7" name="원호 16">
                <a:extLst>
                  <a:ext uri="{FF2B5EF4-FFF2-40B4-BE49-F238E27FC236}">
                    <a16:creationId xmlns:a16="http://schemas.microsoft.com/office/drawing/2014/main" id="{84C7A0A6-47E9-26D3-D2BC-9BC43291BAC5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8" name="자유형: 도형 17">
                <a:extLst>
                  <a:ext uri="{FF2B5EF4-FFF2-40B4-BE49-F238E27FC236}">
                    <a16:creationId xmlns:a16="http://schemas.microsoft.com/office/drawing/2014/main" id="{D77DE674-FB39-69FE-6CDD-49B6115A30C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E8367DB6-A9C5-C63C-9206-EC45CF8AC0F9}"/>
              </a:ext>
            </a:extLst>
          </p:cNvPr>
          <p:cNvGrpSpPr/>
          <p:nvPr/>
        </p:nvGrpSpPr>
        <p:grpSpPr>
          <a:xfrm>
            <a:off x="4478880" y="4919569"/>
            <a:ext cx="6465835" cy="863570"/>
            <a:chOff x="3965516" y="2790917"/>
            <a:chExt cx="6465835" cy="86357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C34F7B2-0F59-6B5F-CE68-3FAA4899D4BC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“다른 사람들이 하니까 나도 해야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한다”는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논리가 시민들에게 설득력을 발휘하지 못함</a:t>
              </a:r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23A4E54D-8940-92B0-258A-C7D01152CAA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2" name="원호 21">
                <a:extLst>
                  <a:ext uri="{FF2B5EF4-FFF2-40B4-BE49-F238E27FC236}">
                    <a16:creationId xmlns:a16="http://schemas.microsoft.com/office/drawing/2014/main" id="{D441BC21-5D50-F44D-F30C-9CA4E88ADB8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3" name="자유형: 도형 22">
                <a:extLst>
                  <a:ext uri="{FF2B5EF4-FFF2-40B4-BE49-F238E27FC236}">
                    <a16:creationId xmlns:a16="http://schemas.microsoft.com/office/drawing/2014/main" id="{949298DD-1DEF-BAB5-7E4F-6C18834D92A0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151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5492B9-E935-644E-3EF6-6D815460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4" name="그림 23" descr="테이블웨어, 사람, 주방 도구, 접시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0EA8FCF-AFBB-2B42-4608-A76C1175E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28" name="그룹 27">
            <a:extLst>
              <a:ext uri="{FF2B5EF4-FFF2-40B4-BE49-F238E27FC236}">
                <a16:creationId xmlns:a16="http://schemas.microsoft.com/office/drawing/2014/main" id="{8DCF056B-52A1-11D4-FC08-F14BC860DB1E}"/>
              </a:ext>
            </a:extLst>
          </p:cNvPr>
          <p:cNvGrpSpPr/>
          <p:nvPr/>
        </p:nvGrpSpPr>
        <p:grpSpPr>
          <a:xfrm>
            <a:off x="613473" y="1630882"/>
            <a:ext cx="2987146" cy="2987146"/>
            <a:chOff x="613473" y="1630882"/>
            <a:chExt cx="2987146" cy="2987146"/>
          </a:xfrm>
        </p:grpSpPr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DA7EFE92-644A-FD19-E79F-4A7272ABA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785338" flipH="1">
              <a:off x="613473" y="1630882"/>
              <a:ext cx="2987146" cy="2987146"/>
            </a:xfrm>
            <a:prstGeom prst="rect">
              <a:avLst/>
            </a:prstGeom>
          </p:spPr>
        </p:pic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C3AF6FFD-5F94-966B-E832-10455CBF425F}"/>
                </a:ext>
              </a:extLst>
            </p:cNvPr>
            <p:cNvSpPr/>
            <p:nvPr/>
          </p:nvSpPr>
          <p:spPr>
            <a:xfrm>
              <a:off x="879158" y="2333535"/>
              <a:ext cx="2622597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latinLnBrk="0"/>
              <a:r>
                <a:rPr lang="ko-KR" altLang="en-US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다른 사람이 </a:t>
              </a:r>
              <a:br>
                <a:rPr lang="en-US" altLang="ko-KR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4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낸다니</a:t>
              </a:r>
              <a:r>
                <a:rPr lang="en-US" altLang="ko-KR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 </a:t>
              </a:r>
              <a:br>
                <a:rPr lang="en-US" altLang="ko-KR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글쎄</a:t>
              </a:r>
              <a:r>
                <a:rPr lang="en-US" altLang="ko-KR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그건 그 사람 사정이지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389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BA700-1AF0-1B21-B07D-0BA9E0676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89B630B5-5240-D619-121B-D75C02E5A346}"/>
              </a:ext>
            </a:extLst>
          </p:cNvPr>
          <p:cNvSpPr txBox="1"/>
          <p:nvPr/>
        </p:nvSpPr>
        <p:spPr>
          <a:xfrm>
            <a:off x="778495" y="673792"/>
            <a:ext cx="142218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실패 사례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CC40A9-1011-7AF9-63D9-1EAADF0D964E}"/>
              </a:ext>
            </a:extLst>
          </p:cNvPr>
          <p:cNvSpPr txBox="1"/>
          <p:nvPr/>
        </p:nvSpPr>
        <p:spPr>
          <a:xfrm>
            <a:off x="1134095" y="1593928"/>
            <a:ext cx="374686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문화적 맥락을 무시한 정책 이식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37652B1-2611-77E6-144C-D3D087F4EC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DDA4B75C-71A6-1973-813E-374973A24C1A}"/>
              </a:ext>
            </a:extLst>
          </p:cNvPr>
          <p:cNvGrpSpPr/>
          <p:nvPr/>
        </p:nvGrpSpPr>
        <p:grpSpPr>
          <a:xfrm>
            <a:off x="3776155" y="2616200"/>
            <a:ext cx="1520010" cy="630942"/>
            <a:chOff x="4374206" y="2798058"/>
            <a:chExt cx="1520010" cy="6309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6206EC4-65BC-F828-4C6F-2B00BB24E380}"/>
                </a:ext>
              </a:extLst>
            </p:cNvPr>
            <p:cNvSpPr txBox="1"/>
            <p:nvPr/>
          </p:nvSpPr>
          <p:spPr>
            <a:xfrm>
              <a:off x="4943315" y="2798058"/>
              <a:ext cx="950901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교훈</a:t>
              </a: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0E814308-0DEC-C6FE-CFE4-A2C9B8F2E9B8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E1D11838-DEBA-4EB8-E4E1-90CACC7E26A4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0" name="그림 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148281EB-51D3-139E-CBD2-CAE7F7881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2332895D-74CD-EE48-D51C-2FEAD8E0FB3B}"/>
              </a:ext>
            </a:extLst>
          </p:cNvPr>
          <p:cNvGrpSpPr/>
          <p:nvPr/>
        </p:nvGrpSpPr>
        <p:grpSpPr>
          <a:xfrm>
            <a:off x="4122667" y="3351609"/>
            <a:ext cx="6972053" cy="863570"/>
            <a:chOff x="3965516" y="2790917"/>
            <a:chExt cx="6972053" cy="86357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C3DF840-6ACF-1C28-6010-A662941D514C}"/>
                </a:ext>
              </a:extLst>
            </p:cNvPr>
            <p:cNvSpPr txBox="1"/>
            <p:nvPr/>
          </p:nvSpPr>
          <p:spPr>
            <a:xfrm>
              <a:off x="4282222" y="2790917"/>
              <a:ext cx="6655347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넛지는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보편적 심리를 활용하지만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문화에 따라 드러나는 방식이 달라짐</a:t>
              </a:r>
            </a:p>
          </p:txBody>
        </p: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420A389C-FDC9-4DFF-C546-F0959394397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6" name="원호 25">
                <a:extLst>
                  <a:ext uri="{FF2B5EF4-FFF2-40B4-BE49-F238E27FC236}">
                    <a16:creationId xmlns:a16="http://schemas.microsoft.com/office/drawing/2014/main" id="{208FFD48-FFD9-F769-FDF0-6B2577AAA8E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7" name="자유형: 도형 26">
                <a:extLst>
                  <a:ext uri="{FF2B5EF4-FFF2-40B4-BE49-F238E27FC236}">
                    <a16:creationId xmlns:a16="http://schemas.microsoft.com/office/drawing/2014/main" id="{CD4056CE-5934-3607-27C4-7815A7D60A84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A9857D07-9596-B2C0-B4F6-552B178DCDAF}"/>
              </a:ext>
            </a:extLst>
          </p:cNvPr>
          <p:cNvGrpSpPr/>
          <p:nvPr/>
        </p:nvGrpSpPr>
        <p:grpSpPr>
          <a:xfrm>
            <a:off x="4122667" y="4347491"/>
            <a:ext cx="7139693" cy="463460"/>
            <a:chOff x="3965516" y="2790917"/>
            <a:chExt cx="7139693" cy="46346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C99350D-57A7-1EBA-AE4F-C1833BF1E322}"/>
                </a:ext>
              </a:extLst>
            </p:cNvPr>
            <p:cNvSpPr txBox="1"/>
            <p:nvPr/>
          </p:nvSpPr>
          <p:spPr>
            <a:xfrm>
              <a:off x="4282222" y="2790917"/>
              <a:ext cx="6822987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정책은 단순 복사가 아닌 현지 맥락에 맞는 적응이 필요함</a:t>
              </a:r>
            </a:p>
          </p:txBody>
        </p: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F1EDDBE2-69EA-A733-95D5-77F569C467F8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1" name="원호 30">
                <a:extLst>
                  <a:ext uri="{FF2B5EF4-FFF2-40B4-BE49-F238E27FC236}">
                    <a16:creationId xmlns:a16="http://schemas.microsoft.com/office/drawing/2014/main" id="{6A689E56-7151-58E7-D445-BD1CA71CBF0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6" name="자유형: 도형 95">
                <a:extLst>
                  <a:ext uri="{FF2B5EF4-FFF2-40B4-BE49-F238E27FC236}">
                    <a16:creationId xmlns:a16="http://schemas.microsoft.com/office/drawing/2014/main" id="{D1752F94-B612-12F6-5B52-A41B3F32862C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97" name="그룹 96">
            <a:extLst>
              <a:ext uri="{FF2B5EF4-FFF2-40B4-BE49-F238E27FC236}">
                <a16:creationId xmlns:a16="http://schemas.microsoft.com/office/drawing/2014/main" id="{80BC1794-7722-5F37-D364-963829C9A105}"/>
              </a:ext>
            </a:extLst>
          </p:cNvPr>
          <p:cNvGrpSpPr/>
          <p:nvPr/>
        </p:nvGrpSpPr>
        <p:grpSpPr>
          <a:xfrm>
            <a:off x="4122667" y="4943263"/>
            <a:ext cx="7139693" cy="463460"/>
            <a:chOff x="3965516" y="2790917"/>
            <a:chExt cx="7139693" cy="463460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1767ED61-26D4-0196-F253-9589D4437702}"/>
                </a:ext>
              </a:extLst>
            </p:cNvPr>
            <p:cNvSpPr txBox="1"/>
            <p:nvPr/>
          </p:nvSpPr>
          <p:spPr>
            <a:xfrm>
              <a:off x="4282222" y="2790917"/>
              <a:ext cx="6822987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문화적 특성을 무시하면 정책은 실패할 수밖에 없다</a:t>
              </a:r>
            </a:p>
          </p:txBody>
        </p:sp>
        <p:grpSp>
          <p:nvGrpSpPr>
            <p:cNvPr id="99" name="그룹 98">
              <a:extLst>
                <a:ext uri="{FF2B5EF4-FFF2-40B4-BE49-F238E27FC236}">
                  <a16:creationId xmlns:a16="http://schemas.microsoft.com/office/drawing/2014/main" id="{A5800DC8-F43A-8545-E646-9112B1422778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0" name="원호 99">
                <a:extLst>
                  <a:ext uri="{FF2B5EF4-FFF2-40B4-BE49-F238E27FC236}">
                    <a16:creationId xmlns:a16="http://schemas.microsoft.com/office/drawing/2014/main" id="{B0F35E22-C6E5-31FC-4A13-9DF1D0C816F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2" name="자유형: 도형 101">
                <a:extLst>
                  <a:ext uri="{FF2B5EF4-FFF2-40B4-BE49-F238E27FC236}">
                    <a16:creationId xmlns:a16="http://schemas.microsoft.com/office/drawing/2014/main" id="{36A6FA50-9743-355F-6599-5D45EF48812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03" name="그룹 102">
            <a:extLst>
              <a:ext uri="{FF2B5EF4-FFF2-40B4-BE49-F238E27FC236}">
                <a16:creationId xmlns:a16="http://schemas.microsoft.com/office/drawing/2014/main" id="{1A828DC9-AD61-285F-C649-644592B7DC2B}"/>
              </a:ext>
            </a:extLst>
          </p:cNvPr>
          <p:cNvGrpSpPr/>
          <p:nvPr/>
        </p:nvGrpSpPr>
        <p:grpSpPr>
          <a:xfrm>
            <a:off x="4122667" y="5539034"/>
            <a:ext cx="7139693" cy="463460"/>
            <a:chOff x="3965516" y="2790917"/>
            <a:chExt cx="7139693" cy="463460"/>
          </a:xfrm>
        </p:grpSpPr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60AAF093-B07C-2BF7-D84D-13A859C6693D}"/>
                </a:ext>
              </a:extLst>
            </p:cNvPr>
            <p:cNvSpPr txBox="1"/>
            <p:nvPr/>
          </p:nvSpPr>
          <p:spPr>
            <a:xfrm>
              <a:off x="4282222" y="2790917"/>
              <a:ext cx="6822987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정책 설계자는 사회의 신뢰 구조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가치관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규범을 고려해야 함</a:t>
              </a:r>
            </a:p>
          </p:txBody>
        </p:sp>
        <p:grpSp>
          <p:nvGrpSpPr>
            <p:cNvPr id="105" name="그룹 104">
              <a:extLst>
                <a:ext uri="{FF2B5EF4-FFF2-40B4-BE49-F238E27FC236}">
                  <a16:creationId xmlns:a16="http://schemas.microsoft.com/office/drawing/2014/main" id="{8F2C726D-F640-E0AD-C9E5-D7746265017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6" name="원호 105">
                <a:extLst>
                  <a:ext uri="{FF2B5EF4-FFF2-40B4-BE49-F238E27FC236}">
                    <a16:creationId xmlns:a16="http://schemas.microsoft.com/office/drawing/2014/main" id="{4EBE8509-1EE5-366D-FF64-FC5C830C814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7" name="자유형: 도형 106">
                <a:extLst>
                  <a:ext uri="{FF2B5EF4-FFF2-40B4-BE49-F238E27FC236}">
                    <a16:creationId xmlns:a16="http://schemas.microsoft.com/office/drawing/2014/main" id="{3A888B97-FF1F-AFF1-9821-84BDDCA90BE0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4481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DA345-CF02-88B4-32EC-B9DE32A37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43BAAFA-3774-F6CE-00E7-9EE691E210B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35BF1E9-2676-7A14-E605-B5C3A3D6A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7699CF-E474-FF69-3F73-2F457BC604E5}"/>
              </a:ext>
            </a:extLst>
          </p:cNvPr>
          <p:cNvSpPr txBox="1"/>
          <p:nvPr/>
        </p:nvSpPr>
        <p:spPr>
          <a:xfrm>
            <a:off x="2740436" y="2529890"/>
            <a:ext cx="671113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000" spc="-470" dirty="0" err="1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넛지</a:t>
            </a:r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 전략 설계 시연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1DF0A1EC-7C6D-90B5-6B0A-8B30E6A75C7D}"/>
              </a:ext>
            </a:extLst>
          </p:cNvPr>
          <p:cNvCxnSpPr/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1239597D-70FB-0780-052A-BD410F8D9FA6}"/>
              </a:ext>
            </a:extLst>
          </p:cNvPr>
          <p:cNvCxnSpPr>
            <a:cxnSpLocks/>
          </p:cNvCxnSpPr>
          <p:nvPr/>
        </p:nvCxnSpPr>
        <p:spPr>
          <a:xfrm>
            <a:off x="10297185" y="0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06B12983-E9A1-E2E4-54CF-2688490E282A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963185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7E98ECD-DFA3-2AE0-8F8E-5843A9997B9D}"/>
              </a:ext>
            </a:extLst>
          </p:cNvPr>
          <p:cNvGrpSpPr/>
          <p:nvPr/>
        </p:nvGrpSpPr>
        <p:grpSpPr>
          <a:xfrm>
            <a:off x="5684585" y="0"/>
            <a:ext cx="822830" cy="2306413"/>
            <a:chOff x="5624986" y="-274700"/>
            <a:chExt cx="942028" cy="264052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62F5442A-BC1A-489E-4DB1-5E4F516486A5}"/>
                </a:ext>
              </a:extLst>
            </p:cNvPr>
            <p:cNvSpPr/>
            <p:nvPr/>
          </p:nvSpPr>
          <p:spPr>
            <a:xfrm>
              <a:off x="5624986" y="-274700"/>
              <a:ext cx="942028" cy="1698500"/>
            </a:xfrm>
            <a:prstGeom prst="rect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CBC53618-C98E-7F21-4D0A-BEF63409B0CB}"/>
                </a:ext>
              </a:extLst>
            </p:cNvPr>
            <p:cNvSpPr/>
            <p:nvPr/>
          </p:nvSpPr>
          <p:spPr>
            <a:xfrm flipV="1">
              <a:off x="5624986" y="1423801"/>
              <a:ext cx="942028" cy="94202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B1D1D89-D3D0-A861-40BB-51D568FE687C}"/>
              </a:ext>
            </a:extLst>
          </p:cNvPr>
          <p:cNvSpPr txBox="1"/>
          <p:nvPr/>
        </p:nvSpPr>
        <p:spPr>
          <a:xfrm>
            <a:off x="5692565" y="1593371"/>
            <a:ext cx="50206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0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566561-1071-86CE-E3EB-5AB2ADF6C5A4}"/>
              </a:ext>
            </a:extLst>
          </p:cNvPr>
          <p:cNvSpPr txBox="1"/>
          <p:nvPr/>
        </p:nvSpPr>
        <p:spPr>
          <a:xfrm>
            <a:off x="6010131" y="1593371"/>
            <a:ext cx="489236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3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B7D2123D-3432-BDBC-BC71-AB5860E430D8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9D9314D8-D185-DDBA-C6CB-A5EF1D07D826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8A8D6F22-F233-391A-AEC9-C65ADD15540D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634CFA12-1EF8-6FE3-E75E-11FA83127E8C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0C035C16-E253-AF5E-AB87-79EBE4135127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1616EB93-7264-D73A-33FD-4F1DBC56B9C1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C7BE8421-5C2D-C492-2F9E-F450812D687A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FA1D4C28-E7E4-FB21-CF04-3A299177EE7F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573957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9D690-C00E-34DA-AB2D-15C1162F7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B14C3625-D3EB-3F02-5EC6-0B72978C9444}"/>
              </a:ext>
            </a:extLst>
          </p:cNvPr>
          <p:cNvSpPr txBox="1"/>
          <p:nvPr/>
        </p:nvSpPr>
        <p:spPr>
          <a:xfrm>
            <a:off x="778495" y="673792"/>
            <a:ext cx="273921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넛지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전략 설계 시연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15B88D-7220-844C-F092-FCF075EB8D1F}"/>
              </a:ext>
            </a:extLst>
          </p:cNvPr>
          <p:cNvSpPr txBox="1"/>
          <p:nvPr/>
        </p:nvSpPr>
        <p:spPr>
          <a:xfrm>
            <a:off x="1134095" y="1593928"/>
            <a:ext cx="346216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고령층 디지털 소외 문제 분석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456789D-945E-4580-9949-6F4F481A7B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B53858-72B9-1B72-2708-709635AEFC00}"/>
              </a:ext>
            </a:extLst>
          </p:cNvPr>
          <p:cNvSpPr txBox="1"/>
          <p:nvPr/>
        </p:nvSpPr>
        <p:spPr>
          <a:xfrm flipH="1">
            <a:off x="3403235" y="5608906"/>
            <a:ext cx="5385530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216000" tIns="0" rIns="21600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고령층 디지털 소외 문제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3730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F7BC8-588F-841B-2AE6-E8AD1408F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60CCF89B-F09B-C124-CE04-F1D8D9F0C1E7}"/>
              </a:ext>
            </a:extLst>
          </p:cNvPr>
          <p:cNvSpPr txBox="1"/>
          <p:nvPr/>
        </p:nvSpPr>
        <p:spPr>
          <a:xfrm>
            <a:off x="778495" y="673792"/>
            <a:ext cx="273921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넛지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전략 설계 시연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5F4AFA-C585-DB85-2DEA-4A2670B2E31C}"/>
              </a:ext>
            </a:extLst>
          </p:cNvPr>
          <p:cNvSpPr txBox="1"/>
          <p:nvPr/>
        </p:nvSpPr>
        <p:spPr>
          <a:xfrm>
            <a:off x="1134095" y="1593928"/>
            <a:ext cx="346216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고령층 디지털 소외 문제 분석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6BBD646-0D23-ED05-6001-88C199B60B6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BC0CE918-D411-DA9B-55C7-81F29F95BDA9}"/>
              </a:ext>
            </a:extLst>
          </p:cNvPr>
          <p:cNvGrpSpPr/>
          <p:nvPr/>
        </p:nvGrpSpPr>
        <p:grpSpPr>
          <a:xfrm>
            <a:off x="994855" y="2616200"/>
            <a:ext cx="4953643" cy="630942"/>
            <a:chOff x="4374206" y="2798058"/>
            <a:chExt cx="4953643" cy="6309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54ECEC7-2365-66F9-5098-69E563370F27}"/>
                </a:ext>
              </a:extLst>
            </p:cNvPr>
            <p:cNvSpPr txBox="1"/>
            <p:nvPr/>
          </p:nvSpPr>
          <p:spPr>
            <a:xfrm>
              <a:off x="4943315" y="2798058"/>
              <a:ext cx="4384534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온라인 공공서비스 기피</a:t>
              </a: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8F9578F8-BB78-5E83-C095-7AB55D7BC519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3859B3B0-8AD4-CF65-4F10-62709E17E3B6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0" name="그림 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CB89E8A6-88D3-13B2-6F21-FE5B3E71B1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3E80B36D-2F09-44A3-4459-424F77FF47E2}"/>
              </a:ext>
            </a:extLst>
          </p:cNvPr>
          <p:cNvGrpSpPr/>
          <p:nvPr/>
        </p:nvGrpSpPr>
        <p:grpSpPr>
          <a:xfrm>
            <a:off x="1563964" y="3359678"/>
            <a:ext cx="7662274" cy="463460"/>
            <a:chOff x="3965516" y="2790917"/>
            <a:chExt cx="7662274" cy="46346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C331157-99EC-647B-943C-17893BC8DBA6}"/>
                </a:ext>
              </a:extLst>
            </p:cNvPr>
            <p:cNvSpPr txBox="1"/>
            <p:nvPr/>
          </p:nvSpPr>
          <p:spPr>
            <a:xfrm>
              <a:off x="4282222" y="2790917"/>
              <a:ext cx="7345568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손실회피</a:t>
              </a: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38654F12-810E-28FC-267B-7E9DAA329FF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9989C4DC-CEE7-C708-2E8F-C70AB2B566C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0F681148-9587-4234-CFA3-5C4F56C1100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5B1D451-0076-37D6-07F8-580A9EEF4402}"/>
              </a:ext>
            </a:extLst>
          </p:cNvPr>
          <p:cNvSpPr txBox="1"/>
          <p:nvPr/>
        </p:nvSpPr>
        <p:spPr>
          <a:xfrm>
            <a:off x="2023869" y="3897412"/>
            <a:ext cx="6220971" cy="1169551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76213" lvl="0" indent="-176213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Font typeface="Arial" panose="020B0604020202020204" pitchFamily="34" charset="0"/>
              <a:buChar char="•"/>
              <a:defRPr/>
            </a:pP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"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잘못하면 큰일 날지도 모른다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"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는 두려움이 이득보다 </a:t>
            </a:r>
            <a:b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더 크게 </a:t>
            </a:r>
            <a:r>
              <a:rPr lang="ko-KR" altLang="en-US" sz="2000" spc="-8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느껴짐</a:t>
            </a:r>
            <a:endParaRPr lang="en-US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  <a:p>
            <a:pPr marL="176213" lvl="0" indent="-176213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버튼 오작동이나 정보 손실 등 불안감이 시도 자체를 막음</a:t>
            </a:r>
          </a:p>
        </p:txBody>
      </p:sp>
    </p:spTree>
    <p:extLst>
      <p:ext uri="{BB962C8B-B14F-4D97-AF65-F5344CB8AC3E}">
        <p14:creationId xmlns:p14="http://schemas.microsoft.com/office/powerpoint/2010/main" val="87016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2EE47-77B2-B826-A0FF-31A0C2252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962BE4AF-FDB5-B53E-D1C8-593AC722EA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0" name="그림 49" descr="블러, 다채로움, 라일락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CF31CB12-35CB-75EF-7226-68B799A2F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096000" cy="6858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6C05AA-0598-EA83-EA1E-576C031151A0}"/>
                </a:ext>
              </a:extLst>
            </p:cNvPr>
            <p:cNvSpPr txBox="1"/>
            <p:nvPr/>
          </p:nvSpPr>
          <p:spPr>
            <a:xfrm>
              <a:off x="804612" y="721417"/>
              <a:ext cx="1737976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학습목표</a:t>
              </a: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FDD88A21-6E1B-BDA3-885A-C7D8694FC33D}"/>
                </a:ext>
              </a:extLst>
            </p:cNvPr>
            <p:cNvGrpSpPr/>
            <p:nvPr/>
          </p:nvGrpSpPr>
          <p:grpSpPr>
            <a:xfrm>
              <a:off x="653938" y="569912"/>
              <a:ext cx="313533" cy="313532"/>
              <a:chOff x="730138" y="582612"/>
              <a:chExt cx="313533" cy="313532"/>
            </a:xfrm>
          </p:grpSpPr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A8251E65-11B0-8131-2CF0-59661EF6C61E}"/>
                  </a:ext>
                </a:extLst>
              </p:cNvPr>
              <p:cNvSpPr/>
              <p:nvPr/>
            </p:nvSpPr>
            <p:spPr>
              <a:xfrm>
                <a:off x="730138" y="582612"/>
                <a:ext cx="122987" cy="313532"/>
              </a:xfrm>
              <a:prstGeom prst="rect">
                <a:avLst/>
              </a:prstGeom>
              <a:solidFill>
                <a:srgbClr val="0B2EB7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70FDE542-EE01-2E43-B12C-D6F1930ACBC2}"/>
                  </a:ext>
                </a:extLst>
              </p:cNvPr>
              <p:cNvSpPr/>
              <p:nvPr/>
            </p:nvSpPr>
            <p:spPr>
              <a:xfrm rot="5400000">
                <a:off x="825411" y="487340"/>
                <a:ext cx="122987" cy="313532"/>
              </a:xfrm>
              <a:prstGeom prst="rect">
                <a:avLst/>
              </a:prstGeom>
              <a:solidFill>
                <a:srgbClr val="1C98E4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D0AC519F-2991-A34C-CA2E-B10FE4BF2C6F}"/>
                </a:ext>
              </a:extLst>
            </p:cNvPr>
            <p:cNvSpPr/>
            <p:nvPr/>
          </p:nvSpPr>
          <p:spPr>
            <a:xfrm flipH="1" flipV="1">
              <a:off x="838200" y="1886446"/>
              <a:ext cx="1128252" cy="1136154"/>
            </a:xfrm>
            <a:prstGeom prst="snip1Rect">
              <a:avLst>
                <a:gd name="adj" fmla="val 36088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9FBF295-BAC5-61F6-2BC5-7E34AF9C4D5D}"/>
                </a:ext>
              </a:extLst>
            </p:cNvPr>
            <p:cNvSpPr txBox="1"/>
            <p:nvPr/>
          </p:nvSpPr>
          <p:spPr>
            <a:xfrm>
              <a:off x="1065109" y="2033563"/>
              <a:ext cx="747320" cy="86177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25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022274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학습</a:t>
              </a:r>
              <a:endParaRPr lang="en-US" altLang="ko-KR" sz="2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022274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  <a:p>
              <a:pPr algn="ctr"/>
              <a:r>
                <a:rPr lang="ko-KR" altLang="en-US" sz="25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022274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내용</a:t>
              </a:r>
            </a:p>
          </p:txBody>
        </p: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8C88F691-0716-60CC-F44E-6D14133B89D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78000"/>
              <a:ext cx="1238250" cy="123825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연결선 27">
              <a:extLst>
                <a:ext uri="{FF2B5EF4-FFF2-40B4-BE49-F238E27FC236}">
                  <a16:creationId xmlns:a16="http://schemas.microsoft.com/office/drawing/2014/main" id="{C06E7E3F-43A5-4C53-4F2A-159653BC0560}"/>
                </a:ext>
              </a:extLst>
            </p:cNvPr>
            <p:cNvCxnSpPr>
              <a:cxnSpLocks/>
            </p:cNvCxnSpPr>
            <p:nvPr/>
          </p:nvCxnSpPr>
          <p:spPr>
            <a:xfrm>
              <a:off x="853125" y="1899460"/>
              <a:ext cx="11338875" cy="0"/>
            </a:xfrm>
            <a:prstGeom prst="line">
              <a:avLst/>
            </a:prstGeom>
            <a:ln w="6350">
              <a:gradFill>
                <a:gsLst>
                  <a:gs pos="25000">
                    <a:srgbClr val="1F3C67">
                      <a:alpha val="20000"/>
                    </a:srgbClr>
                  </a:gs>
                  <a:gs pos="75000">
                    <a:srgbClr val="1F3C67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>
              <a:extLst>
                <a:ext uri="{FF2B5EF4-FFF2-40B4-BE49-F238E27FC236}">
                  <a16:creationId xmlns:a16="http://schemas.microsoft.com/office/drawing/2014/main" id="{69BCD6F7-C18C-8DCE-9A45-EF1A45FA235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863315"/>
              <a:ext cx="2857500" cy="285750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연결선 48">
              <a:extLst>
                <a:ext uri="{FF2B5EF4-FFF2-40B4-BE49-F238E27FC236}">
                  <a16:creationId xmlns:a16="http://schemas.microsoft.com/office/drawing/2014/main" id="{AA5D8198-3727-B136-123C-A2901DD943C3}"/>
                </a:ext>
              </a:extLst>
            </p:cNvPr>
            <p:cNvCxnSpPr>
              <a:cxnSpLocks/>
            </p:cNvCxnSpPr>
            <p:nvPr/>
          </p:nvCxnSpPr>
          <p:spPr>
            <a:xfrm>
              <a:off x="10297185" y="0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그림 61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B8264ADA-C7F0-2F62-078C-3041C165E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6400"/>
            <a:stretch>
              <a:fillRect/>
            </a:stretch>
          </p:blipFill>
          <p:spPr>
            <a:xfrm>
              <a:off x="536574" y="1524573"/>
              <a:ext cx="558801" cy="643951"/>
            </a:xfrm>
            <a:prstGeom prst="rect">
              <a:avLst/>
            </a:prstGeom>
          </p:spPr>
        </p:pic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99D4CC3-F3A1-9277-11DF-59124AA00154}"/>
              </a:ext>
            </a:extLst>
          </p:cNvPr>
          <p:cNvSpPr/>
          <p:nvPr/>
        </p:nvSpPr>
        <p:spPr>
          <a:xfrm>
            <a:off x="2197100" y="2146004"/>
            <a:ext cx="5803900" cy="1041696"/>
          </a:xfrm>
          <a:prstGeom prst="rect">
            <a:avLst/>
          </a:prstGeom>
          <a:solidFill>
            <a:schemeClr val="bg1"/>
          </a:solidFill>
          <a:ln w="6350">
            <a:solidFill>
              <a:srgbClr val="1F3C67">
                <a:alpha val="20000"/>
              </a:srgbClr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80A0F2A7-6F5C-F81A-1866-260C117235EB}"/>
              </a:ext>
            </a:extLst>
          </p:cNvPr>
          <p:cNvSpPr/>
          <p:nvPr/>
        </p:nvSpPr>
        <p:spPr>
          <a:xfrm>
            <a:off x="2197100" y="3289004"/>
            <a:ext cx="5803900" cy="1041696"/>
          </a:xfrm>
          <a:prstGeom prst="rect">
            <a:avLst/>
          </a:prstGeom>
          <a:solidFill>
            <a:schemeClr val="bg1"/>
          </a:solidFill>
          <a:ln w="6350">
            <a:solidFill>
              <a:srgbClr val="1F3C67">
                <a:alpha val="20000"/>
              </a:srgbClr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D657E488-E76F-7803-3D6D-4878E5E3FB00}"/>
              </a:ext>
            </a:extLst>
          </p:cNvPr>
          <p:cNvSpPr/>
          <p:nvPr/>
        </p:nvSpPr>
        <p:spPr>
          <a:xfrm>
            <a:off x="2197100" y="4432004"/>
            <a:ext cx="5803900" cy="1041696"/>
          </a:xfrm>
          <a:prstGeom prst="rect">
            <a:avLst/>
          </a:prstGeom>
          <a:solidFill>
            <a:schemeClr val="bg1"/>
          </a:solidFill>
          <a:ln w="6350">
            <a:solidFill>
              <a:srgbClr val="1F3C67">
                <a:alpha val="20000"/>
              </a:srgbClr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CB4E9E3A-C5FE-DF5E-7EF4-01DD1199A478}"/>
              </a:ext>
            </a:extLst>
          </p:cNvPr>
          <p:cNvSpPr/>
          <p:nvPr/>
        </p:nvSpPr>
        <p:spPr>
          <a:xfrm>
            <a:off x="2197100" y="2146004"/>
            <a:ext cx="457200" cy="1041696"/>
          </a:xfrm>
          <a:prstGeom prst="rect">
            <a:avLst/>
          </a:prstGeom>
          <a:solidFill>
            <a:srgbClr val="0B2E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1</a:t>
            </a:r>
            <a:endParaRPr lang="ko-KR" altLang="en-US" sz="2000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chemeClr val="bg1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D538D212-81FB-A21E-0649-A77306E0ED8C}"/>
              </a:ext>
            </a:extLst>
          </p:cNvPr>
          <p:cNvSpPr/>
          <p:nvPr/>
        </p:nvSpPr>
        <p:spPr>
          <a:xfrm>
            <a:off x="2197100" y="3289004"/>
            <a:ext cx="457200" cy="1041696"/>
          </a:xfrm>
          <a:prstGeom prst="rect">
            <a:avLst/>
          </a:prstGeom>
          <a:solidFill>
            <a:srgbClr val="644B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2</a:t>
            </a:r>
            <a:endParaRPr lang="ko-KR" altLang="en-US" sz="2000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chemeClr val="bg1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8973C13A-7DF2-DEAB-86CB-19108D911685}"/>
              </a:ext>
            </a:extLst>
          </p:cNvPr>
          <p:cNvSpPr/>
          <p:nvPr/>
        </p:nvSpPr>
        <p:spPr>
          <a:xfrm>
            <a:off x="2197100" y="4432004"/>
            <a:ext cx="457200" cy="1041696"/>
          </a:xfrm>
          <a:prstGeom prst="rect">
            <a:avLst/>
          </a:prstGeom>
          <a:solidFill>
            <a:srgbClr val="9A5C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3</a:t>
            </a:r>
            <a:endParaRPr lang="ko-KR" altLang="en-US" sz="2000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chemeClr val="bg1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561CF7E-6C17-B163-5F25-0F8F7858DE33}"/>
              </a:ext>
            </a:extLst>
          </p:cNvPr>
          <p:cNvSpPr txBox="1"/>
          <p:nvPr/>
        </p:nvSpPr>
        <p:spPr>
          <a:xfrm>
            <a:off x="2937859" y="3560553"/>
            <a:ext cx="1845377" cy="4985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2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defRPr>
            </a:lvl1pPr>
          </a:lstStyle>
          <a:p>
            <a:r>
              <a:rPr lang="ko-KR" altLang="en-US" dirty="0"/>
              <a:t>실패 사례 분석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EA5D60-0C68-A60C-2856-B82B13800E5B}"/>
              </a:ext>
            </a:extLst>
          </p:cNvPr>
          <p:cNvSpPr txBox="1"/>
          <p:nvPr/>
        </p:nvSpPr>
        <p:spPr>
          <a:xfrm>
            <a:off x="2937859" y="2417553"/>
            <a:ext cx="1832553" cy="4985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2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defRPr>
            </a:lvl1pPr>
          </a:lstStyle>
          <a:p>
            <a:r>
              <a:rPr lang="ko-KR" altLang="en-US" b="1" dirty="0"/>
              <a:t>성공 사례 분석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B4C98C3-4EB3-E1C7-8CE8-777E11B730C4}"/>
              </a:ext>
            </a:extLst>
          </p:cNvPr>
          <p:cNvSpPr txBox="1"/>
          <p:nvPr/>
        </p:nvSpPr>
        <p:spPr>
          <a:xfrm>
            <a:off x="2937859" y="4703553"/>
            <a:ext cx="1858201" cy="4985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2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defRPr>
            </a:lvl1pPr>
          </a:lstStyle>
          <a:p>
            <a:r>
              <a:rPr lang="ko-KR" altLang="en-US" dirty="0" err="1"/>
              <a:t>넛지</a:t>
            </a:r>
            <a:r>
              <a:rPr lang="ko-KR" altLang="en-US" dirty="0"/>
              <a:t> 전략 설계</a:t>
            </a:r>
          </a:p>
        </p:txBody>
      </p:sp>
    </p:spTree>
    <p:extLst>
      <p:ext uri="{BB962C8B-B14F-4D97-AF65-F5344CB8AC3E}">
        <p14:creationId xmlns:p14="http://schemas.microsoft.com/office/powerpoint/2010/main" val="12691793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A1C84-FBF4-FCD4-B9AD-DDD2B1287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8A7A1410-9F5C-63BF-EEC0-FAE9F09C9E81}"/>
              </a:ext>
            </a:extLst>
          </p:cNvPr>
          <p:cNvSpPr txBox="1"/>
          <p:nvPr/>
        </p:nvSpPr>
        <p:spPr>
          <a:xfrm>
            <a:off x="778495" y="673792"/>
            <a:ext cx="273921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넛지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전략 설계 시연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ADF0BF-604D-403C-1D65-0BADE7B33E0B}"/>
              </a:ext>
            </a:extLst>
          </p:cNvPr>
          <p:cNvSpPr txBox="1"/>
          <p:nvPr/>
        </p:nvSpPr>
        <p:spPr>
          <a:xfrm>
            <a:off x="1134095" y="1593928"/>
            <a:ext cx="346216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고령층 디지털 소외 문제 분석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1A11226-E86C-F3D2-CF7D-F488B5C206E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6FEABCA6-4CC1-DECA-900D-B027D954978C}"/>
              </a:ext>
            </a:extLst>
          </p:cNvPr>
          <p:cNvGrpSpPr/>
          <p:nvPr/>
        </p:nvGrpSpPr>
        <p:grpSpPr>
          <a:xfrm>
            <a:off x="994855" y="2616200"/>
            <a:ext cx="4953643" cy="630942"/>
            <a:chOff x="4374206" y="2798058"/>
            <a:chExt cx="4953643" cy="6309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6E7E67-0D16-AA33-607F-09BD37AFAAC4}"/>
                </a:ext>
              </a:extLst>
            </p:cNvPr>
            <p:cNvSpPr txBox="1"/>
            <p:nvPr/>
          </p:nvSpPr>
          <p:spPr>
            <a:xfrm>
              <a:off x="4943315" y="2798058"/>
              <a:ext cx="4384534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온라인 공공서비스 기피</a:t>
              </a: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A8ADA5B2-BF13-1424-7035-5F52548A5176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F82E289F-2652-41F5-CD18-8ADC397234C6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0" name="그림 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1CFDEC70-975F-EF25-CA36-AB3FB0DBD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2DC7E354-5B4C-7952-1016-C395D2A3E67F}"/>
              </a:ext>
            </a:extLst>
          </p:cNvPr>
          <p:cNvGrpSpPr/>
          <p:nvPr/>
        </p:nvGrpSpPr>
        <p:grpSpPr>
          <a:xfrm>
            <a:off x="1563964" y="3359678"/>
            <a:ext cx="7662274" cy="463460"/>
            <a:chOff x="3965516" y="2790917"/>
            <a:chExt cx="7662274" cy="46346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FCFC09D-ABB1-3F72-34F0-3AE3524AC88B}"/>
                </a:ext>
              </a:extLst>
            </p:cNvPr>
            <p:cNvSpPr txBox="1"/>
            <p:nvPr/>
          </p:nvSpPr>
          <p:spPr>
            <a:xfrm>
              <a:off x="4282222" y="2790917"/>
              <a:ext cx="7345568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현재편향</a:t>
              </a: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52CF3971-1A9F-DAD5-77DE-DBDF739FBE6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5D5B6A5C-C1B7-E3A8-7326-7B0391901E8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1FD902FD-BDBA-93AF-D9B0-862F298631A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7E73651-DF99-C940-EFB6-5EFDEC83F764}"/>
              </a:ext>
            </a:extLst>
          </p:cNvPr>
          <p:cNvSpPr txBox="1"/>
          <p:nvPr/>
        </p:nvSpPr>
        <p:spPr>
          <a:xfrm>
            <a:off x="2023869" y="3897412"/>
            <a:ext cx="6220971" cy="147732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76213" lvl="0" indent="-176213" latinLnBrk="0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온라인 서비스를 배우는 것은 오늘 당장 불편함과 노력을 요구</a:t>
            </a:r>
            <a:endParaRPr lang="en-US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  <a:p>
            <a:pPr marL="176213" lvl="0" indent="-176213" latinLnBrk="0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“지금 당장은 그냥 주민센터에 직접 가는 게 </a:t>
            </a:r>
            <a:r>
              <a:rPr lang="ko-KR" altLang="en-US" sz="2000" spc="-8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낫겠다”는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 판단을 내리게 됨</a:t>
            </a:r>
            <a:endParaRPr lang="en-US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428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75C9F-03E6-5499-0EA9-84E1B7613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5CBF5822-0B35-62AA-7FB5-8B18E0B199F2}"/>
              </a:ext>
            </a:extLst>
          </p:cNvPr>
          <p:cNvSpPr txBox="1"/>
          <p:nvPr/>
        </p:nvSpPr>
        <p:spPr>
          <a:xfrm>
            <a:off x="778495" y="673792"/>
            <a:ext cx="273921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넛지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전략 설계 시연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D23174-4F8E-BB93-3E9C-D42A95C08CD3}"/>
              </a:ext>
            </a:extLst>
          </p:cNvPr>
          <p:cNvSpPr txBox="1"/>
          <p:nvPr/>
        </p:nvSpPr>
        <p:spPr>
          <a:xfrm>
            <a:off x="1134095" y="1593928"/>
            <a:ext cx="346216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고령층 디지털 소외 문제 분석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A40307D-6EF3-F7F7-F99B-BFADF1FE7A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B86956BD-D2AB-E40B-0AC5-EE318A5707BF}"/>
              </a:ext>
            </a:extLst>
          </p:cNvPr>
          <p:cNvGrpSpPr/>
          <p:nvPr/>
        </p:nvGrpSpPr>
        <p:grpSpPr>
          <a:xfrm>
            <a:off x="994855" y="2616200"/>
            <a:ext cx="4953643" cy="630942"/>
            <a:chOff x="4374206" y="2798058"/>
            <a:chExt cx="4953643" cy="6309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F0E39D6-B343-662F-7D06-436685154D11}"/>
                </a:ext>
              </a:extLst>
            </p:cNvPr>
            <p:cNvSpPr txBox="1"/>
            <p:nvPr/>
          </p:nvSpPr>
          <p:spPr>
            <a:xfrm>
              <a:off x="4943315" y="2798058"/>
              <a:ext cx="4384534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온라인 공공서비스 기피</a:t>
              </a: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15769BA7-2FCE-5A19-4712-C04B57D76BBF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07572E44-62EB-4D8D-CDCE-BE7D598C1A9C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0" name="그림 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CE471A45-CEAC-4D77-5E92-FA05E484D8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6E9A6A16-BF18-B68E-EF30-8D87751210F3}"/>
              </a:ext>
            </a:extLst>
          </p:cNvPr>
          <p:cNvGrpSpPr/>
          <p:nvPr/>
        </p:nvGrpSpPr>
        <p:grpSpPr>
          <a:xfrm>
            <a:off x="1563964" y="3359678"/>
            <a:ext cx="7662274" cy="463460"/>
            <a:chOff x="3965516" y="2790917"/>
            <a:chExt cx="7662274" cy="46346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35D6AF0-D85C-C265-80F5-EF9DF3725FD2}"/>
                </a:ext>
              </a:extLst>
            </p:cNvPr>
            <p:cNvSpPr txBox="1"/>
            <p:nvPr/>
          </p:nvSpPr>
          <p:spPr>
            <a:xfrm>
              <a:off x="4282222" y="2790917"/>
              <a:ext cx="7345568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사회적 증거 부족</a:t>
              </a: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860D1E58-4C47-E6C6-228A-4CA6B074832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AE2EB590-2A63-B93C-2D2C-9A1A4A01085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0C4B62BD-B262-189B-4040-C500A6DCCE2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17F9A9A-EA81-D751-CB5F-EA6BC2AE46B1}"/>
              </a:ext>
            </a:extLst>
          </p:cNvPr>
          <p:cNvSpPr txBox="1"/>
          <p:nvPr/>
        </p:nvSpPr>
        <p:spPr>
          <a:xfrm>
            <a:off x="2023869" y="3897412"/>
            <a:ext cx="6220971" cy="147732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76213" lvl="0" indent="-176213" latinLnBrk="0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할머니 주변에 온라인 서비스를 능숙하게 사용하는 동년배가 많지 않음</a:t>
            </a:r>
            <a:endParaRPr lang="en-US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  <a:p>
            <a:pPr marL="176213" lvl="0" indent="-176213" latinLnBrk="0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“나도 해봤는데 의외로 </a:t>
            </a:r>
            <a:r>
              <a:rPr lang="ko-KR" altLang="en-US" sz="2000" spc="-8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쉽더라”는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 성공 사례가 들리지 않으니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자신도 할 수 있을 거라는 확신을 갖기 어려움</a:t>
            </a:r>
          </a:p>
        </p:txBody>
      </p:sp>
    </p:spTree>
    <p:extLst>
      <p:ext uri="{BB962C8B-B14F-4D97-AF65-F5344CB8AC3E}">
        <p14:creationId xmlns:p14="http://schemas.microsoft.com/office/powerpoint/2010/main" val="388255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D9826-85A8-E61A-FE67-1E1FDF2BB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F4E5A343-A0E5-1E84-FFE5-122BD0EB77D5}"/>
              </a:ext>
            </a:extLst>
          </p:cNvPr>
          <p:cNvSpPr txBox="1"/>
          <p:nvPr/>
        </p:nvSpPr>
        <p:spPr>
          <a:xfrm>
            <a:off x="778495" y="673792"/>
            <a:ext cx="273921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넛지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전략 설계 시연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332F9E-1E89-B7FD-1DBA-86DE9FF8E4EC}"/>
              </a:ext>
            </a:extLst>
          </p:cNvPr>
          <p:cNvSpPr txBox="1"/>
          <p:nvPr/>
        </p:nvSpPr>
        <p:spPr>
          <a:xfrm>
            <a:off x="1134095" y="1593928"/>
            <a:ext cx="346216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고령층 디지털 소외 문제 분석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B5916AF-551C-698B-F52F-B071F07DE31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30A47C0D-98F3-0950-79CA-D9651C7A7139}"/>
              </a:ext>
            </a:extLst>
          </p:cNvPr>
          <p:cNvGrpSpPr/>
          <p:nvPr/>
        </p:nvGrpSpPr>
        <p:grpSpPr>
          <a:xfrm>
            <a:off x="994855" y="2616200"/>
            <a:ext cx="4953643" cy="630942"/>
            <a:chOff x="4374206" y="2798058"/>
            <a:chExt cx="4953643" cy="6309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D032BB9-A87C-84D2-6256-37080306402C}"/>
                </a:ext>
              </a:extLst>
            </p:cNvPr>
            <p:cNvSpPr txBox="1"/>
            <p:nvPr/>
          </p:nvSpPr>
          <p:spPr>
            <a:xfrm>
              <a:off x="4943315" y="2798058"/>
              <a:ext cx="4384534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온라인 공공서비스 기피</a:t>
              </a: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22D9FA00-8C01-1DD0-BB55-9DD85BAE4FD8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D1B89789-218A-88FA-8286-1495DFCA8B2C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0" name="그림 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5437DD20-A54E-FD11-7FD3-F4005FAF58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E00B2B8B-EAE8-0950-1A9A-736DA00F9E6A}"/>
              </a:ext>
            </a:extLst>
          </p:cNvPr>
          <p:cNvGrpSpPr/>
          <p:nvPr/>
        </p:nvGrpSpPr>
        <p:grpSpPr>
          <a:xfrm>
            <a:off x="1563964" y="3359678"/>
            <a:ext cx="7662274" cy="463460"/>
            <a:chOff x="3965516" y="2790917"/>
            <a:chExt cx="7662274" cy="46346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1FAC442-38DC-2FBB-2D97-9DFDEED924EB}"/>
                </a:ext>
              </a:extLst>
            </p:cNvPr>
            <p:cNvSpPr txBox="1"/>
            <p:nvPr/>
          </p:nvSpPr>
          <p:spPr>
            <a:xfrm>
              <a:off x="4282222" y="2790917"/>
              <a:ext cx="7345568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선택의 복잡성</a:t>
              </a: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56BE3684-22C1-FB2D-01B4-3195FA3EFC0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482C7A0D-65E4-A425-8339-0203773E189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139AEF87-42BE-32C6-ED70-D617D651717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9218FA9-D917-BDEA-5795-AF15F4948A8D}"/>
              </a:ext>
            </a:extLst>
          </p:cNvPr>
          <p:cNvSpPr txBox="1"/>
          <p:nvPr/>
        </p:nvSpPr>
        <p:spPr>
          <a:xfrm>
            <a:off x="2023869" y="3897412"/>
            <a:ext cx="6220971" cy="147732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76213" lvl="0" indent="-176213" latinLnBrk="0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온라인 서비스 화면에는 수많은 메뉴와 옵션이 있음</a:t>
            </a:r>
            <a:endParaRPr lang="en-US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  <a:p>
            <a:pPr marL="176213" lvl="0" indent="-176213" latinLnBrk="0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어디를 눌러야 할지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혹시 잘못되면 어떻게 해야 할지 고민하다 보면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오히려 더 큰 인지적 부담을 느끼고 결국 포기하게 됨</a:t>
            </a:r>
            <a:endParaRPr lang="en-US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6850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386DA-854B-34F6-6BCD-81E9FEB12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113D405D-9F88-D5DD-A21C-F6E3F11AD6E5}"/>
              </a:ext>
            </a:extLst>
          </p:cNvPr>
          <p:cNvSpPr txBox="1"/>
          <p:nvPr/>
        </p:nvSpPr>
        <p:spPr>
          <a:xfrm>
            <a:off x="778495" y="673792"/>
            <a:ext cx="273921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넛지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전략 설계 시연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E5DB33-5246-C16A-8001-118DCE18D513}"/>
              </a:ext>
            </a:extLst>
          </p:cNvPr>
          <p:cNvSpPr txBox="1"/>
          <p:nvPr/>
        </p:nvSpPr>
        <p:spPr>
          <a:xfrm>
            <a:off x="1134095" y="1593928"/>
            <a:ext cx="256929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이론을 현실로 옮기다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BAC9B80-718D-7464-A1ED-68038E05C14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C8A5E9-E78F-90F9-66B0-A41827E98B08}"/>
              </a:ext>
            </a:extLst>
          </p:cNvPr>
          <p:cNvSpPr txBox="1"/>
          <p:nvPr/>
        </p:nvSpPr>
        <p:spPr>
          <a:xfrm flipH="1">
            <a:off x="4008120" y="5665189"/>
            <a:ext cx="4175760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구체적인 전략 짜보기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6650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241E9-3856-A46F-3824-B136AF5AD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B20C0AD2-9BE0-7E37-2E13-C635C1C550B2}"/>
              </a:ext>
            </a:extLst>
          </p:cNvPr>
          <p:cNvSpPr txBox="1"/>
          <p:nvPr/>
        </p:nvSpPr>
        <p:spPr>
          <a:xfrm>
            <a:off x="778495" y="673792"/>
            <a:ext cx="273921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넛지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전략 설계 시연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587A03-727C-7F93-2FBC-BD68E1195391}"/>
              </a:ext>
            </a:extLst>
          </p:cNvPr>
          <p:cNvSpPr txBox="1"/>
          <p:nvPr/>
        </p:nvSpPr>
        <p:spPr>
          <a:xfrm>
            <a:off x="1134095" y="1593928"/>
            <a:ext cx="256929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이론을 현실로 옮기다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A754F8B-2C83-3DA3-03A9-ACBEEA724FE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655B7A79-5F9F-60A3-1D1B-7C1F703717FA}"/>
              </a:ext>
            </a:extLst>
          </p:cNvPr>
          <p:cNvGrpSpPr/>
          <p:nvPr/>
        </p:nvGrpSpPr>
        <p:grpSpPr>
          <a:xfrm>
            <a:off x="3776155" y="2349500"/>
            <a:ext cx="5016160" cy="630942"/>
            <a:chOff x="4374206" y="2798058"/>
            <a:chExt cx="5016160" cy="6309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DBEC620-356E-AC21-D203-194CF24CEDEA}"/>
                </a:ext>
              </a:extLst>
            </p:cNvPr>
            <p:cNvSpPr txBox="1"/>
            <p:nvPr/>
          </p:nvSpPr>
          <p:spPr>
            <a:xfrm>
              <a:off x="4943315" y="2798058"/>
              <a:ext cx="4447051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손실회피와 메시지 설계</a:t>
              </a: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9B5C1990-9A73-5721-2B64-79719884D658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9C9F6184-243F-80FF-08E5-0A2E64E0C5A1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0" name="그림 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7139D50E-CAFD-2FFF-4AF9-DE0CAB8DFA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BC3BAED5-597A-0041-AD1E-72EC07834B5D}"/>
              </a:ext>
            </a:extLst>
          </p:cNvPr>
          <p:cNvGrpSpPr/>
          <p:nvPr/>
        </p:nvGrpSpPr>
        <p:grpSpPr>
          <a:xfrm>
            <a:off x="4122667" y="3084909"/>
            <a:ext cx="6972053" cy="463460"/>
            <a:chOff x="3965516" y="2790917"/>
            <a:chExt cx="6972053" cy="46346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3AB97F8-9749-14ED-F0B2-81A65294290D}"/>
                </a:ext>
              </a:extLst>
            </p:cNvPr>
            <p:cNvSpPr txBox="1"/>
            <p:nvPr/>
          </p:nvSpPr>
          <p:spPr>
            <a:xfrm>
              <a:off x="4282222" y="2790917"/>
              <a:ext cx="6655347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기존 메시지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이득 프레임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</a:t>
              </a: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7E75743B-11F7-07C0-5B7E-58BDF83397E8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F57DE558-D1F8-6E5E-FF74-0DFFED3A1F0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30637B20-9E55-9A25-7D14-AD12EFD4D3C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0A4332C-FE4C-2EA7-4E13-6789D6A3A28A}"/>
              </a:ext>
            </a:extLst>
          </p:cNvPr>
          <p:cNvSpPr txBox="1"/>
          <p:nvPr/>
        </p:nvSpPr>
        <p:spPr>
          <a:xfrm>
            <a:off x="4675629" y="3630712"/>
            <a:ext cx="6220971" cy="70788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76213" lvl="0" indent="-176213" latinLnBrk="0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“온라인으로 편리하게 서류를 </a:t>
            </a:r>
            <a:r>
              <a:rPr lang="ko-KR" altLang="en-US" sz="2000" spc="-8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발급받으세요”라는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 메시지는 주로 이익을 강조하는 방식</a:t>
            </a:r>
            <a:endParaRPr lang="en-US" altLang="ko-KR" sz="20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D1D8A7C7-60E4-F579-CC41-4AAD4F301617}"/>
              </a:ext>
            </a:extLst>
          </p:cNvPr>
          <p:cNvGrpSpPr/>
          <p:nvPr/>
        </p:nvGrpSpPr>
        <p:grpSpPr>
          <a:xfrm>
            <a:off x="4122667" y="4433649"/>
            <a:ext cx="6972053" cy="463460"/>
            <a:chOff x="3965516" y="2790917"/>
            <a:chExt cx="6972053" cy="46346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E716CD4-F54D-45C6-DEF7-F114C80530B1}"/>
                </a:ext>
              </a:extLst>
            </p:cNvPr>
            <p:cNvSpPr txBox="1"/>
            <p:nvPr/>
          </p:nvSpPr>
          <p:spPr>
            <a:xfrm>
              <a:off x="4282222" y="2790917"/>
              <a:ext cx="6655347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손실회피 메시지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손실 프레임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</a:t>
              </a: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4EE70D92-5FAA-9F99-C93C-FC5755C63D3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0" name="원호 19">
                <a:extLst>
                  <a:ext uri="{FF2B5EF4-FFF2-40B4-BE49-F238E27FC236}">
                    <a16:creationId xmlns:a16="http://schemas.microsoft.com/office/drawing/2014/main" id="{C037913B-E7C4-5BFD-81B9-8A5A4586CA0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1" name="자유형: 도형 20">
                <a:extLst>
                  <a:ext uri="{FF2B5EF4-FFF2-40B4-BE49-F238E27FC236}">
                    <a16:creationId xmlns:a16="http://schemas.microsoft.com/office/drawing/2014/main" id="{019F2E08-31A1-EA07-E53D-C0BB7507AC6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B09A421-18A5-2051-D352-34C46ACC40F6}"/>
              </a:ext>
            </a:extLst>
          </p:cNvPr>
          <p:cNvSpPr txBox="1"/>
          <p:nvPr/>
        </p:nvSpPr>
        <p:spPr>
          <a:xfrm>
            <a:off x="4675629" y="4979452"/>
            <a:ext cx="6655347" cy="1169551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76213" lvl="0" indent="-176213" latinLnBrk="0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“주민센터 방문 시 평균 대기시간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50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분을 절약하세요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.” </a:t>
            </a:r>
          </a:p>
          <a:p>
            <a:pPr marL="176213" lvl="0" indent="-176213" latinLnBrk="0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“더 이상 복잡한 교통편과 주차 걱정 없이 집에서 바로 서류를 받으세요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.” </a:t>
            </a:r>
          </a:p>
        </p:txBody>
      </p:sp>
    </p:spTree>
    <p:extLst>
      <p:ext uri="{BB962C8B-B14F-4D97-AF65-F5344CB8AC3E}">
        <p14:creationId xmlns:p14="http://schemas.microsoft.com/office/powerpoint/2010/main" val="351526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F60A8-D025-2ABD-4B15-4C56791EB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5B2CEAA7-9BEB-0871-F958-7979651393CB}"/>
              </a:ext>
            </a:extLst>
          </p:cNvPr>
          <p:cNvSpPr txBox="1"/>
          <p:nvPr/>
        </p:nvSpPr>
        <p:spPr>
          <a:xfrm>
            <a:off x="778495" y="673792"/>
            <a:ext cx="273921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넛지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전략 설계 시연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36860B-14F6-D84F-35BA-EB072EBE18E7}"/>
              </a:ext>
            </a:extLst>
          </p:cNvPr>
          <p:cNvSpPr txBox="1"/>
          <p:nvPr/>
        </p:nvSpPr>
        <p:spPr>
          <a:xfrm>
            <a:off x="1134095" y="1593928"/>
            <a:ext cx="256929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이론을 현실로 옮기다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3291146-B4BB-495C-A3B1-4FDD238F25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6E22968A-9121-514F-FB25-EF2DC27F1F6B}"/>
              </a:ext>
            </a:extLst>
          </p:cNvPr>
          <p:cNvGrpSpPr/>
          <p:nvPr/>
        </p:nvGrpSpPr>
        <p:grpSpPr>
          <a:xfrm>
            <a:off x="3776155" y="2616200"/>
            <a:ext cx="3783450" cy="630942"/>
            <a:chOff x="4374206" y="2798058"/>
            <a:chExt cx="3783450" cy="6309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98C562E-EF30-C8E8-5CCB-EEA8C168E14E}"/>
                </a:ext>
              </a:extLst>
            </p:cNvPr>
            <p:cNvSpPr txBox="1"/>
            <p:nvPr/>
          </p:nvSpPr>
          <p:spPr>
            <a:xfrm>
              <a:off x="4943315" y="2798058"/>
              <a:ext cx="3214341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사회적 증거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제공</a:t>
              </a: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791FD0E8-8285-EBE5-528F-0951AF894CB1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16C8C6B9-F1DA-3022-5A07-55FEB935504A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0" name="그림 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05588E2C-8DCF-15E5-0774-2BD4D47F37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3FD5AE47-A511-45E2-2693-291CF4867853}"/>
              </a:ext>
            </a:extLst>
          </p:cNvPr>
          <p:cNvGrpSpPr/>
          <p:nvPr/>
        </p:nvGrpSpPr>
        <p:grpSpPr>
          <a:xfrm>
            <a:off x="4122667" y="3351609"/>
            <a:ext cx="6972053" cy="863570"/>
            <a:chOff x="3965516" y="2790917"/>
            <a:chExt cx="6972053" cy="86357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F7C7E59-414F-8FA8-AF91-718E1AF32D93}"/>
                </a:ext>
              </a:extLst>
            </p:cNvPr>
            <p:cNvSpPr txBox="1"/>
            <p:nvPr/>
          </p:nvSpPr>
          <p:spPr>
            <a:xfrm>
              <a:off x="4282222" y="2790917"/>
              <a:ext cx="6655347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“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우리 동네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60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세 이상 주민 중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30%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가 이미 온라인 서비스를 이용하고 있습니다”와 같은 구체적인 통계가 도움이 됨</a:t>
              </a: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6996DCCE-99A3-6ABA-46EF-45BA196A894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5443535B-7696-D854-504A-5590D1ACF835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5BC252EA-8B1F-877F-BD7B-142572D8C03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8632BF20-83A3-67AA-C856-1788FDB35F5D}"/>
              </a:ext>
            </a:extLst>
          </p:cNvPr>
          <p:cNvGrpSpPr/>
          <p:nvPr/>
        </p:nvGrpSpPr>
        <p:grpSpPr>
          <a:xfrm>
            <a:off x="4122667" y="4441269"/>
            <a:ext cx="6972053" cy="863570"/>
            <a:chOff x="3965516" y="2790917"/>
            <a:chExt cx="6972053" cy="86357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131FFA1-A820-1A67-EB52-D14C4226A888}"/>
                </a:ext>
              </a:extLst>
            </p:cNvPr>
            <p:cNvSpPr txBox="1"/>
            <p:nvPr/>
          </p:nvSpPr>
          <p:spPr>
            <a:xfrm>
              <a:off x="4282222" y="2790917"/>
              <a:ext cx="6655347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동년배의 “저도 처음엔 어려울 줄 알았는데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막상 해보니 생각보다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쉽더라고요”라는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인터뷰 제시</a:t>
              </a: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3E057ADB-48E0-BDDB-83F3-3DAC107251B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8" name="원호 17">
                <a:extLst>
                  <a:ext uri="{FF2B5EF4-FFF2-40B4-BE49-F238E27FC236}">
                    <a16:creationId xmlns:a16="http://schemas.microsoft.com/office/drawing/2014/main" id="{B3303D7B-A3C6-2D13-7590-652C79368A3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5EE4234D-2C1E-0738-C3A0-9E6F109EAC5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6573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BAB43-AFF5-E2BB-37D4-3384C01D6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6FB38584-5880-1764-5845-5011CF46E77D}"/>
              </a:ext>
            </a:extLst>
          </p:cNvPr>
          <p:cNvSpPr txBox="1"/>
          <p:nvPr/>
        </p:nvSpPr>
        <p:spPr>
          <a:xfrm>
            <a:off x="778495" y="673792"/>
            <a:ext cx="273921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넛지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전략 설계 시연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C93286-985E-A3E7-F8D0-73067464F241}"/>
              </a:ext>
            </a:extLst>
          </p:cNvPr>
          <p:cNvSpPr txBox="1"/>
          <p:nvPr/>
        </p:nvSpPr>
        <p:spPr>
          <a:xfrm>
            <a:off x="1134095" y="1593928"/>
            <a:ext cx="256929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이론을 현실로 옮기다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1DC8F91-2579-3933-B8DF-AF0DC744401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87BF6A8F-921C-BBFA-EDE0-120864706205}"/>
              </a:ext>
            </a:extLst>
          </p:cNvPr>
          <p:cNvGrpSpPr/>
          <p:nvPr/>
        </p:nvGrpSpPr>
        <p:grpSpPr>
          <a:xfrm>
            <a:off x="3776155" y="2616200"/>
            <a:ext cx="5479428" cy="630942"/>
            <a:chOff x="4374206" y="2798058"/>
            <a:chExt cx="5479428" cy="6309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80B367B-8382-1989-AB0E-D3B1AB23413F}"/>
                </a:ext>
              </a:extLst>
            </p:cNvPr>
            <p:cNvSpPr txBox="1"/>
            <p:nvPr/>
          </p:nvSpPr>
          <p:spPr>
            <a:xfrm>
              <a:off x="4943315" y="2798058"/>
              <a:ext cx="4910319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기본값과 선택 구조 단순화</a:t>
              </a: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342C4E85-B5AA-2748-2C94-C352B7CBA4C9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41F7F215-4AFA-5C23-F3AA-F7A3317EC43F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0" name="그림 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5E334059-6F61-6E15-BD3B-72E3308419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F4503AA3-C2C2-6610-57C7-33A3A84260E8}"/>
              </a:ext>
            </a:extLst>
          </p:cNvPr>
          <p:cNvGrpSpPr/>
          <p:nvPr/>
        </p:nvGrpSpPr>
        <p:grpSpPr>
          <a:xfrm>
            <a:off x="4122667" y="3351609"/>
            <a:ext cx="6972053" cy="863570"/>
            <a:chOff x="3965516" y="2790917"/>
            <a:chExt cx="6972053" cy="86357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E9C9534-5F1F-0E50-00C5-856838921E29}"/>
                </a:ext>
              </a:extLst>
            </p:cNvPr>
            <p:cNvSpPr txBox="1"/>
            <p:nvPr/>
          </p:nvSpPr>
          <p:spPr>
            <a:xfrm>
              <a:off x="4282222" y="2790917"/>
              <a:ext cx="6655347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주민등록등본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건강보험료 납부확인서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소득금액증명원 같은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몇 가지 핵심 서비스만 큰 버튼으로 메인 화면에 배치</a:t>
              </a: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A3FF88A8-400F-1874-6EDD-87EC3CEB5AB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3FB12F80-F999-EA69-8AF8-00462DA40C95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EC5A75EF-3210-E030-080C-283BA03C4D3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2B7A6950-452D-C28E-FE2A-6A0C5BF0CA05}"/>
              </a:ext>
            </a:extLst>
          </p:cNvPr>
          <p:cNvGrpSpPr/>
          <p:nvPr/>
        </p:nvGrpSpPr>
        <p:grpSpPr>
          <a:xfrm>
            <a:off x="4122667" y="4243149"/>
            <a:ext cx="6972053" cy="463460"/>
            <a:chOff x="3965516" y="2790917"/>
            <a:chExt cx="6972053" cy="46346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A22C07A-84E3-DF34-E038-1EA1628636CB}"/>
                </a:ext>
              </a:extLst>
            </p:cNvPr>
            <p:cNvSpPr txBox="1"/>
            <p:nvPr/>
          </p:nvSpPr>
          <p:spPr>
            <a:xfrm>
              <a:off x="4282222" y="2790917"/>
              <a:ext cx="6655347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“고령층 전용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모드”를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기본값으로 설정</a:t>
              </a: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1C8715DA-E89E-03EB-E764-2769415E922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8" name="원호 17">
                <a:extLst>
                  <a:ext uri="{FF2B5EF4-FFF2-40B4-BE49-F238E27FC236}">
                    <a16:creationId xmlns:a16="http://schemas.microsoft.com/office/drawing/2014/main" id="{33554697-009F-71F5-47D6-1A70A4F4DA3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E52B90E5-A71A-C7BA-FE30-E26C19C3623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DA13DB70-FAF9-92AC-0AA9-6D510D4950B5}"/>
              </a:ext>
            </a:extLst>
          </p:cNvPr>
          <p:cNvGrpSpPr/>
          <p:nvPr/>
        </p:nvGrpSpPr>
        <p:grpSpPr>
          <a:xfrm>
            <a:off x="4122667" y="4829889"/>
            <a:ext cx="6972053" cy="463460"/>
            <a:chOff x="3965516" y="2790917"/>
            <a:chExt cx="6972053" cy="46346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E7A46B1-FF83-29CE-6B2E-F59B694B95A5}"/>
                </a:ext>
              </a:extLst>
            </p:cNvPr>
            <p:cNvSpPr txBox="1"/>
            <p:nvPr/>
          </p:nvSpPr>
          <p:spPr>
            <a:xfrm>
              <a:off x="4282222" y="2790917"/>
              <a:ext cx="6655347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이용자 연령대에 따른 자동 글자 크기 최적화</a:t>
              </a:r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132C2627-ED37-A7CD-AA1D-EFDD3ADEDA0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BFEFE63F-FE67-5AEE-43B1-78D3E6B2EC1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93E37BB1-B3C2-BF12-1870-2DA30AAA928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6321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8DA0D-6DBD-1EA8-16F7-83A57CA85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B8DDA52-412F-CA6E-A317-131B6080E3A1}"/>
              </a:ext>
            </a:extLst>
          </p:cNvPr>
          <p:cNvSpPr txBox="1"/>
          <p:nvPr/>
        </p:nvSpPr>
        <p:spPr>
          <a:xfrm>
            <a:off x="778495" y="673792"/>
            <a:ext cx="273921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넛지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전략 설계 시연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AF3781-080B-6D60-3C70-D08E3F2B8479}"/>
              </a:ext>
            </a:extLst>
          </p:cNvPr>
          <p:cNvSpPr txBox="1"/>
          <p:nvPr/>
        </p:nvSpPr>
        <p:spPr>
          <a:xfrm>
            <a:off x="1134095" y="1593928"/>
            <a:ext cx="256929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이론을 현실로 옮기다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ED9041B-0160-C0D8-BAFC-095F007BDB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EC9FF542-5F46-A5B9-8230-4286A485AA61}"/>
              </a:ext>
            </a:extLst>
          </p:cNvPr>
          <p:cNvGrpSpPr/>
          <p:nvPr/>
        </p:nvGrpSpPr>
        <p:grpSpPr>
          <a:xfrm>
            <a:off x="3776155" y="2616200"/>
            <a:ext cx="2832870" cy="630942"/>
            <a:chOff x="4374206" y="2798058"/>
            <a:chExt cx="2832870" cy="6309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628E1CA-296C-2AAC-3AD4-3954727A1798}"/>
                </a:ext>
              </a:extLst>
            </p:cNvPr>
            <p:cNvSpPr txBox="1"/>
            <p:nvPr/>
          </p:nvSpPr>
          <p:spPr>
            <a:xfrm>
              <a:off x="4943315" y="2798058"/>
              <a:ext cx="2263761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두려움 감소</a:t>
              </a: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4435C181-EA9A-DAFD-F2FC-F3B5D5673847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1B5573E7-3FA1-B122-45D8-CBF0B8456BBA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0" name="그림 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5F6CD26A-1D05-598D-8169-C6C54B32A1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331D319E-E5C5-CE91-2A4F-0AE005090F06}"/>
              </a:ext>
            </a:extLst>
          </p:cNvPr>
          <p:cNvGrpSpPr/>
          <p:nvPr/>
        </p:nvGrpSpPr>
        <p:grpSpPr>
          <a:xfrm>
            <a:off x="4122667" y="3351609"/>
            <a:ext cx="6972053" cy="863570"/>
            <a:chOff x="3965516" y="2790917"/>
            <a:chExt cx="6972053" cy="86357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CE7118D-6007-F2E6-EB12-B2D357B964FD}"/>
                </a:ext>
              </a:extLst>
            </p:cNvPr>
            <p:cNvSpPr txBox="1"/>
            <p:nvPr/>
          </p:nvSpPr>
          <p:spPr>
            <a:xfrm>
              <a:off x="4282222" y="2790917"/>
              <a:ext cx="6655347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온라인 서비스에서 많은 고령층이 가장 두려워하는 건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‘잘못해서 돌이킬 수 없는 일이 생길까’ 하는 걱정임</a:t>
              </a: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BEC5A199-CAEE-3DE4-90B7-7E5CF1E8F47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0FBAFE52-EA94-B185-4B9C-81D698BA19B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9CCE84E9-ADCD-9282-A069-C6271F975FE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E78DFC-266A-B0D2-4DC9-57237DC91329}"/>
              </a:ext>
            </a:extLst>
          </p:cNvPr>
          <p:cNvGrpSpPr/>
          <p:nvPr/>
        </p:nvGrpSpPr>
        <p:grpSpPr>
          <a:xfrm>
            <a:off x="4122667" y="4259644"/>
            <a:ext cx="6972053" cy="863570"/>
            <a:chOff x="3965516" y="2790917"/>
            <a:chExt cx="6972053" cy="86357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1F2B50C-CD3F-4F62-D31D-E9433E78A6C0}"/>
                </a:ext>
              </a:extLst>
            </p:cNvPr>
            <p:cNvSpPr txBox="1"/>
            <p:nvPr/>
          </p:nvSpPr>
          <p:spPr>
            <a:xfrm>
              <a:off x="4282222" y="2790917"/>
              <a:ext cx="6655347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“실행 취소” 버튼을 모든 단계에 두고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잘못 입력했을 때는 자동으로 복구되는 기능 마련</a:t>
              </a: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0E15E736-8963-B741-6468-E427705443E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8" name="원호 17">
                <a:extLst>
                  <a:ext uri="{FF2B5EF4-FFF2-40B4-BE49-F238E27FC236}">
                    <a16:creationId xmlns:a16="http://schemas.microsoft.com/office/drawing/2014/main" id="{72060187-FC80-E973-66C1-AFE8B226957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ADC8E5B6-A804-023E-5546-EFE38AECE3B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581386F4-8DD0-F6E9-0648-3511422420CD}"/>
              </a:ext>
            </a:extLst>
          </p:cNvPr>
          <p:cNvGrpSpPr/>
          <p:nvPr/>
        </p:nvGrpSpPr>
        <p:grpSpPr>
          <a:xfrm>
            <a:off x="4122667" y="5167679"/>
            <a:ext cx="6972053" cy="863570"/>
            <a:chOff x="3965516" y="2790917"/>
            <a:chExt cx="6972053" cy="86357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E1C15BA-8D73-9545-02E0-786627206291}"/>
                </a:ext>
              </a:extLst>
            </p:cNvPr>
            <p:cNvSpPr txBox="1"/>
            <p:nvPr/>
          </p:nvSpPr>
          <p:spPr>
            <a:xfrm>
              <a:off x="4282222" y="2790917"/>
              <a:ext cx="6655347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“실수해도 괜찮습니다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언제든 처음부터 다시 시작할 수 있습니다”라는 메시지를 곳곳에 배치</a:t>
              </a:r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EA70BF68-1847-6B0B-5A45-B59D5EE4B89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ABAC6331-69C8-F701-42E4-505AF645B23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771E4D5F-4972-9D9C-E0AB-E5DA18F8731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582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812D7-B2C6-9C39-814E-EC718C46F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0B9469C6-210E-3158-7E18-16DC593DA45F}"/>
              </a:ext>
            </a:extLst>
          </p:cNvPr>
          <p:cNvSpPr txBox="1"/>
          <p:nvPr/>
        </p:nvSpPr>
        <p:spPr>
          <a:xfrm>
            <a:off x="778495" y="673792"/>
            <a:ext cx="273921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넛지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전략 설계 시연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A278D8-43B0-1A40-FA91-88CDD4AB5C39}"/>
              </a:ext>
            </a:extLst>
          </p:cNvPr>
          <p:cNvSpPr txBox="1"/>
          <p:nvPr/>
        </p:nvSpPr>
        <p:spPr>
          <a:xfrm>
            <a:off x="1134095" y="1593928"/>
            <a:ext cx="256929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이론을 현실로 옮기다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834B85C-8387-63B2-7C1F-EA4E656F2AB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6AD3BCFD-D350-E805-8B90-876DCD76384D}"/>
              </a:ext>
            </a:extLst>
          </p:cNvPr>
          <p:cNvGrpSpPr/>
          <p:nvPr/>
        </p:nvGrpSpPr>
        <p:grpSpPr>
          <a:xfrm>
            <a:off x="3776155" y="2616200"/>
            <a:ext cx="5521106" cy="630942"/>
            <a:chOff x="4374206" y="2798058"/>
            <a:chExt cx="5521106" cy="6309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98BE1FC-5D99-5BA4-F5A8-7CE452AD7038}"/>
                </a:ext>
              </a:extLst>
            </p:cNvPr>
            <p:cNvSpPr txBox="1"/>
            <p:nvPr/>
          </p:nvSpPr>
          <p:spPr>
            <a:xfrm>
              <a:off x="4943315" y="2798058"/>
              <a:ext cx="4951997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즉시 피드백과 단계별 안내</a:t>
              </a: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A2E432E7-1462-4E5B-44D6-5E0C6182898D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C13C8809-A562-A088-97C9-FDEB3BA10B7E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0" name="그림 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0D187177-D07A-46D3-D598-A153B2B821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59BD5956-650D-7926-1323-A9388F1C9F13}"/>
              </a:ext>
            </a:extLst>
          </p:cNvPr>
          <p:cNvGrpSpPr/>
          <p:nvPr/>
        </p:nvGrpSpPr>
        <p:grpSpPr>
          <a:xfrm>
            <a:off x="4122667" y="3351609"/>
            <a:ext cx="6972053" cy="863570"/>
            <a:chOff x="3965516" y="2790917"/>
            <a:chExt cx="6972053" cy="86357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194D6EA-E105-9F16-3758-CBE039728B06}"/>
                </a:ext>
              </a:extLst>
            </p:cNvPr>
            <p:cNvSpPr txBox="1"/>
            <p:nvPr/>
          </p:nvSpPr>
          <p:spPr>
            <a:xfrm>
              <a:off x="4282222" y="2790917"/>
              <a:ext cx="6655347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“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1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단계 완료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신청서 작성이 끝났습니다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이제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2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단계로 넘어갑니다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.”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이런 식으로 진행 상황을 바로 제시</a:t>
              </a: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A0D2529F-02D3-2C38-34C0-81CFFD08585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566A2838-2EA8-5600-B07B-E60F3DABD18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2D6A6680-34ED-77C3-1567-E2A2114F9BC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51E111AB-62DB-CE03-D67A-4ACC51F9DB2D}"/>
              </a:ext>
            </a:extLst>
          </p:cNvPr>
          <p:cNvGrpSpPr/>
          <p:nvPr/>
        </p:nvGrpSpPr>
        <p:grpSpPr>
          <a:xfrm>
            <a:off x="4122667" y="4334589"/>
            <a:ext cx="6972053" cy="863570"/>
            <a:chOff x="3965516" y="2790917"/>
            <a:chExt cx="6972053" cy="86357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ADEF9B6-8E7D-BC4B-7EA3-3F8C18F015D3}"/>
                </a:ext>
              </a:extLst>
            </p:cNvPr>
            <p:cNvSpPr txBox="1"/>
            <p:nvPr/>
          </p:nvSpPr>
          <p:spPr>
            <a:xfrm>
              <a:off x="4282222" y="2790917"/>
              <a:ext cx="6655347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전체 과정이 몇 단계인지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지금 내가 어디쯤 와 있는지를 시각적으로 보여줌</a:t>
              </a: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1D2C5FC0-C35C-27B8-1DB5-0763B4A6333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8" name="원호 17">
                <a:extLst>
                  <a:ext uri="{FF2B5EF4-FFF2-40B4-BE49-F238E27FC236}">
                    <a16:creationId xmlns:a16="http://schemas.microsoft.com/office/drawing/2014/main" id="{03BCC405-E554-0D4E-2CB0-506A19D03FC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2DEBB03F-4016-D696-AE24-28F93B4F8E1C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4839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67FCE-3560-A9F6-F859-1B8B5ED0F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35931274-0386-3DFE-1B07-EEDD1B2CD490}"/>
              </a:ext>
            </a:extLst>
          </p:cNvPr>
          <p:cNvSpPr txBox="1"/>
          <p:nvPr/>
        </p:nvSpPr>
        <p:spPr>
          <a:xfrm>
            <a:off x="778495" y="673792"/>
            <a:ext cx="273921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넛지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전략 설계 시연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1AEAA2-DB4C-E3CC-6CEF-A8ADD4476A10}"/>
              </a:ext>
            </a:extLst>
          </p:cNvPr>
          <p:cNvSpPr txBox="1"/>
          <p:nvPr/>
        </p:nvSpPr>
        <p:spPr>
          <a:xfrm>
            <a:off x="1134095" y="1593928"/>
            <a:ext cx="256929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이론을 현실로 옮기다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F3B3372-C7C7-C5CC-7D40-208352FF062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6D5D39F8-C54C-B260-C482-E7BF19909A37}"/>
              </a:ext>
            </a:extLst>
          </p:cNvPr>
          <p:cNvGrpSpPr/>
          <p:nvPr/>
        </p:nvGrpSpPr>
        <p:grpSpPr>
          <a:xfrm>
            <a:off x="3776155" y="2616200"/>
            <a:ext cx="2087473" cy="630942"/>
            <a:chOff x="4374206" y="2798058"/>
            <a:chExt cx="2087473" cy="6309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09782-5DC3-A44D-3B3B-05041B264B60}"/>
                </a:ext>
              </a:extLst>
            </p:cNvPr>
            <p:cNvSpPr txBox="1"/>
            <p:nvPr/>
          </p:nvSpPr>
          <p:spPr>
            <a:xfrm>
              <a:off x="4943315" y="2798058"/>
              <a:ext cx="1518364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첫 화면</a:t>
              </a: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3DE97B15-006F-C7DC-486A-31D276BCA6EE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7CCFA822-ECAC-4716-BAA9-13DD7832214A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0" name="그림 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A105EF8D-B79C-EF23-3674-799428EB5A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1D1E036B-EB34-CDF8-E8D8-22E82DDB115E}"/>
              </a:ext>
            </a:extLst>
          </p:cNvPr>
          <p:cNvGrpSpPr/>
          <p:nvPr/>
        </p:nvGrpSpPr>
        <p:grpSpPr>
          <a:xfrm>
            <a:off x="4122667" y="3351609"/>
            <a:ext cx="6972053" cy="463460"/>
            <a:chOff x="3965516" y="2790917"/>
            <a:chExt cx="6972053" cy="46346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39D028F-DA0E-F151-0318-A8C13B5D2AAD}"/>
                </a:ext>
              </a:extLst>
            </p:cNvPr>
            <p:cNvSpPr txBox="1"/>
            <p:nvPr/>
          </p:nvSpPr>
          <p:spPr>
            <a:xfrm>
              <a:off x="4282222" y="2790917"/>
              <a:ext cx="6655347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“주민센터 방문 없이 집에서 간편하게”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+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또래 후기 영상</a:t>
              </a: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B10C8EE5-2C47-398A-B70E-D6005658236B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2021CFCB-8306-510E-B05C-1043D54C188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28D2CE92-48B8-3256-859A-2AF68C73756C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FA820B76-6B40-53CB-7411-78D876D02C9E}"/>
              </a:ext>
            </a:extLst>
          </p:cNvPr>
          <p:cNvGrpSpPr/>
          <p:nvPr/>
        </p:nvGrpSpPr>
        <p:grpSpPr>
          <a:xfrm>
            <a:off x="3776155" y="4338320"/>
            <a:ext cx="2491430" cy="630942"/>
            <a:chOff x="4374206" y="2798058"/>
            <a:chExt cx="2491430" cy="63094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76A4688-99ED-C7A8-6497-D78E9A1D5BE6}"/>
                </a:ext>
              </a:extLst>
            </p:cNvPr>
            <p:cNvSpPr txBox="1"/>
            <p:nvPr/>
          </p:nvSpPr>
          <p:spPr>
            <a:xfrm>
              <a:off x="4943315" y="2798058"/>
              <a:ext cx="1922321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메인 화면</a:t>
              </a: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7C342EC8-C936-F5F9-8EA3-0630E3BBDE4A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8" name="타원 17">
                <a:extLst>
                  <a:ext uri="{FF2B5EF4-FFF2-40B4-BE49-F238E27FC236}">
                    <a16:creationId xmlns:a16="http://schemas.microsoft.com/office/drawing/2014/main" id="{D7D9E88B-9363-155C-D988-91ACC4234F51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9" name="그림 1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C671B50E-1911-FC3D-2438-C1D06CA48D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3121F297-C67E-5478-0819-5A97583B1C1B}"/>
              </a:ext>
            </a:extLst>
          </p:cNvPr>
          <p:cNvGrpSpPr/>
          <p:nvPr/>
        </p:nvGrpSpPr>
        <p:grpSpPr>
          <a:xfrm>
            <a:off x="4122667" y="5073729"/>
            <a:ext cx="6972053" cy="463460"/>
            <a:chOff x="3965516" y="2790917"/>
            <a:chExt cx="6972053" cy="46346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22BA401-AA8C-E9BF-E22A-3060F887D5A4}"/>
                </a:ext>
              </a:extLst>
            </p:cNvPr>
            <p:cNvSpPr txBox="1"/>
            <p:nvPr/>
          </p:nvSpPr>
          <p:spPr>
            <a:xfrm>
              <a:off x="4282222" y="2790917"/>
              <a:ext cx="6655347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복잡한 메뉴 대신 핵심 서비스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3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가지만 크게 표시</a:t>
              </a:r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C74A5EF3-A605-7065-31FD-BF16F50787B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52E246EB-B11E-2AA9-5C30-55DE6BFE1FC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298888ED-9833-01AB-EBFF-7FA9FCF0348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5370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701B8242-491C-155C-6EF8-C747557285C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그림 8" descr="블러, 다채로움, 라일락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CA222B8D-51DE-A3A4-F490-353133B53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096000" cy="6858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EBA91AC-071F-2DC0-0DED-1BBB09695CB3}"/>
                </a:ext>
              </a:extLst>
            </p:cNvPr>
            <p:cNvSpPr txBox="1"/>
            <p:nvPr/>
          </p:nvSpPr>
          <p:spPr>
            <a:xfrm>
              <a:off x="804612" y="721417"/>
              <a:ext cx="1737976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학습목표</a:t>
              </a: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4EEEFF5A-B35F-7F38-7B4B-B178B153EAE3}"/>
                </a:ext>
              </a:extLst>
            </p:cNvPr>
            <p:cNvGrpSpPr/>
            <p:nvPr/>
          </p:nvGrpSpPr>
          <p:grpSpPr>
            <a:xfrm>
              <a:off x="653938" y="569912"/>
              <a:ext cx="313533" cy="313532"/>
              <a:chOff x="730138" y="582612"/>
              <a:chExt cx="313533" cy="313532"/>
            </a:xfrm>
          </p:grpSpPr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F6940DB9-D5D8-9196-91E2-94B6539F4DB0}"/>
                  </a:ext>
                </a:extLst>
              </p:cNvPr>
              <p:cNvSpPr/>
              <p:nvPr/>
            </p:nvSpPr>
            <p:spPr>
              <a:xfrm>
                <a:off x="730138" y="582612"/>
                <a:ext cx="122987" cy="313532"/>
              </a:xfrm>
              <a:prstGeom prst="rect">
                <a:avLst/>
              </a:prstGeom>
              <a:solidFill>
                <a:srgbClr val="0B2EB7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6FCDFF9F-3434-C715-08D8-9433DF99BB13}"/>
                  </a:ext>
                </a:extLst>
              </p:cNvPr>
              <p:cNvSpPr/>
              <p:nvPr/>
            </p:nvSpPr>
            <p:spPr>
              <a:xfrm rot="5400000">
                <a:off x="825411" y="487340"/>
                <a:ext cx="122987" cy="313532"/>
              </a:xfrm>
              <a:prstGeom prst="rect">
                <a:avLst/>
              </a:prstGeom>
              <a:solidFill>
                <a:srgbClr val="1C98E4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ADAE29A1-E1ED-F024-4DB8-F2BF306D086D}"/>
                </a:ext>
              </a:extLst>
            </p:cNvPr>
            <p:cNvSpPr/>
            <p:nvPr/>
          </p:nvSpPr>
          <p:spPr>
            <a:xfrm flipH="1" flipV="1">
              <a:off x="838200" y="1886446"/>
              <a:ext cx="1128252" cy="1136154"/>
            </a:xfrm>
            <a:prstGeom prst="snip1Rect">
              <a:avLst>
                <a:gd name="adj" fmla="val 36088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3A5C32E-C878-4766-CB81-B89123AA0912}"/>
                </a:ext>
              </a:extLst>
            </p:cNvPr>
            <p:cNvSpPr txBox="1"/>
            <p:nvPr/>
          </p:nvSpPr>
          <p:spPr>
            <a:xfrm>
              <a:off x="1065109" y="2033563"/>
              <a:ext cx="747320" cy="86177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25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022274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학습</a:t>
              </a:r>
              <a:endParaRPr lang="en-US" altLang="ko-KR" sz="2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022274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  <a:p>
              <a:pPr algn="ctr"/>
              <a:r>
                <a:rPr lang="ko-KR" altLang="en-US" sz="25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022274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목표</a:t>
              </a:r>
            </a:p>
          </p:txBody>
        </p: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8338DCD1-9DA1-78F2-F7AD-930063FB3AC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78000"/>
              <a:ext cx="983226" cy="983226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id="{BF57634C-FC4F-E8A9-7FF0-8F112A2B5AD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863315"/>
              <a:ext cx="2857500" cy="285750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연결선 36">
              <a:extLst>
                <a:ext uri="{FF2B5EF4-FFF2-40B4-BE49-F238E27FC236}">
                  <a16:creationId xmlns:a16="http://schemas.microsoft.com/office/drawing/2014/main" id="{C63C3247-F80F-8E65-43F1-755DCAF28656}"/>
                </a:ext>
              </a:extLst>
            </p:cNvPr>
            <p:cNvCxnSpPr>
              <a:cxnSpLocks/>
            </p:cNvCxnSpPr>
            <p:nvPr/>
          </p:nvCxnSpPr>
          <p:spPr>
            <a:xfrm>
              <a:off x="10297185" y="0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3" name="그림 62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37C0B83A-DB3A-A29A-A58E-BF958844C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692" t="-6400"/>
            <a:stretch>
              <a:fillRect/>
            </a:stretch>
          </p:blipFill>
          <p:spPr>
            <a:xfrm flipH="1">
              <a:off x="512765" y="1512165"/>
              <a:ext cx="696910" cy="687818"/>
            </a:xfrm>
            <a:prstGeom prst="rect">
              <a:avLst/>
            </a:prstGeom>
          </p:spPr>
        </p:pic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34CBB221-F3D3-A69C-A1D7-33B93BBF6229}"/>
              </a:ext>
            </a:extLst>
          </p:cNvPr>
          <p:cNvGrpSpPr/>
          <p:nvPr/>
        </p:nvGrpSpPr>
        <p:grpSpPr>
          <a:xfrm>
            <a:off x="2402275" y="2093964"/>
            <a:ext cx="6341675" cy="824969"/>
            <a:chOff x="2402275" y="2242645"/>
            <a:chExt cx="6341675" cy="82496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5B710A8-C676-EC46-AA32-216A4C243199}"/>
                </a:ext>
              </a:extLst>
            </p:cNvPr>
            <p:cNvSpPr txBox="1"/>
            <p:nvPr/>
          </p:nvSpPr>
          <p:spPr>
            <a:xfrm>
              <a:off x="2647950" y="2242645"/>
              <a:ext cx="6096000" cy="8249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행동경제학적 접근으로 정책 성과를 높인 실제 사례들을 살펴 보고 현실에 적용 될 수 있는지 확인해 볼 수 있다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</a:t>
              </a:r>
              <a:endPara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D0BB7812-A62F-6EB1-2EAC-CC5E7237020A}"/>
                </a:ext>
              </a:extLst>
            </p:cNvPr>
            <p:cNvGrpSpPr/>
            <p:nvPr/>
          </p:nvGrpSpPr>
          <p:grpSpPr>
            <a:xfrm>
              <a:off x="2402275" y="2381964"/>
              <a:ext cx="229006" cy="229006"/>
              <a:chOff x="2345736" y="1936452"/>
              <a:chExt cx="546106" cy="546106"/>
            </a:xfrm>
          </p:grpSpPr>
          <p:sp>
            <p:nvSpPr>
              <p:cNvPr id="41" name="원호 40">
                <a:extLst>
                  <a:ext uri="{FF2B5EF4-FFF2-40B4-BE49-F238E27FC236}">
                    <a16:creationId xmlns:a16="http://schemas.microsoft.com/office/drawing/2014/main" id="{69B263C6-9FCF-AD33-A88A-6CE4DB8C309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AB79D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2" name="자유형: 도형 41">
                <a:extLst>
                  <a:ext uri="{FF2B5EF4-FFF2-40B4-BE49-F238E27FC236}">
                    <a16:creationId xmlns:a16="http://schemas.microsoft.com/office/drawing/2014/main" id="{C46564BF-9E01-7F0B-FAF5-B8C68563C48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BF284581-A377-DA8E-1677-42980DAEB4AB}"/>
              </a:ext>
            </a:extLst>
          </p:cNvPr>
          <p:cNvGrpSpPr/>
          <p:nvPr/>
        </p:nvGrpSpPr>
        <p:grpSpPr>
          <a:xfrm>
            <a:off x="2402275" y="3023310"/>
            <a:ext cx="6341675" cy="824969"/>
            <a:chOff x="2402275" y="3265794"/>
            <a:chExt cx="6341675" cy="82496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CB3F9C-EB04-B628-2F2C-5AEDB28B6141}"/>
                </a:ext>
              </a:extLst>
            </p:cNvPr>
            <p:cNvSpPr txBox="1"/>
            <p:nvPr/>
          </p:nvSpPr>
          <p:spPr>
            <a:xfrm>
              <a:off x="2647950" y="3265794"/>
              <a:ext cx="6096000" cy="8249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효과가 미미하거나 역효과를 낳은 사례와 그 교훈을 파악하고 보완점을 고민할 수 있다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</a:t>
              </a:r>
              <a:endPara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44" name="그룹 43">
              <a:extLst>
                <a:ext uri="{FF2B5EF4-FFF2-40B4-BE49-F238E27FC236}">
                  <a16:creationId xmlns:a16="http://schemas.microsoft.com/office/drawing/2014/main" id="{F9898B51-27CC-2090-35D4-8AD26FC346E0}"/>
                </a:ext>
              </a:extLst>
            </p:cNvPr>
            <p:cNvGrpSpPr/>
            <p:nvPr/>
          </p:nvGrpSpPr>
          <p:grpSpPr>
            <a:xfrm>
              <a:off x="2402275" y="3395571"/>
              <a:ext cx="229006" cy="229006"/>
              <a:chOff x="2345736" y="1936452"/>
              <a:chExt cx="546106" cy="546106"/>
            </a:xfrm>
          </p:grpSpPr>
          <p:sp>
            <p:nvSpPr>
              <p:cNvPr id="45" name="원호 44">
                <a:extLst>
                  <a:ext uri="{FF2B5EF4-FFF2-40B4-BE49-F238E27FC236}">
                    <a16:creationId xmlns:a16="http://schemas.microsoft.com/office/drawing/2014/main" id="{5E4A1606-C2F6-36B7-571C-ADD3673056A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AB79D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6" name="자유형: 도형 45">
                <a:extLst>
                  <a:ext uri="{FF2B5EF4-FFF2-40B4-BE49-F238E27FC236}">
                    <a16:creationId xmlns:a16="http://schemas.microsoft.com/office/drawing/2014/main" id="{A06179D5-E450-4B58-E98B-1A1FCF8BC2D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6EE8697F-77C8-F373-60D9-F1F3A5EE27C7}"/>
              </a:ext>
            </a:extLst>
          </p:cNvPr>
          <p:cNvGrpSpPr/>
          <p:nvPr/>
        </p:nvGrpSpPr>
        <p:grpSpPr>
          <a:xfrm>
            <a:off x="2402275" y="4210561"/>
            <a:ext cx="6341675" cy="824969"/>
            <a:chOff x="2402275" y="4451673"/>
            <a:chExt cx="6341675" cy="82496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C94DD80-B274-A00B-753D-E413F81F9FBA}"/>
                </a:ext>
              </a:extLst>
            </p:cNvPr>
            <p:cNvSpPr txBox="1"/>
            <p:nvPr/>
          </p:nvSpPr>
          <p:spPr>
            <a:xfrm>
              <a:off x="2647950" y="4451673"/>
              <a:ext cx="6096000" cy="8249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실제 정책 상황을 위한 </a:t>
              </a:r>
              <a:r>
                <a:rPr lang="ko-KR" altLang="en-US" sz="1900" spc="-7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넛지</a:t>
              </a: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전략을 직접 설계하고 실습할 수 있다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</a:t>
              </a:r>
              <a:endParaRPr lang="ko-KR" altLang="en-US" sz="1900" spc="-7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9D3E799E-DCA3-6950-4E14-B3EEFB796829}"/>
                </a:ext>
              </a:extLst>
            </p:cNvPr>
            <p:cNvGrpSpPr/>
            <p:nvPr/>
          </p:nvGrpSpPr>
          <p:grpSpPr>
            <a:xfrm>
              <a:off x="2402275" y="4576671"/>
              <a:ext cx="229006" cy="229006"/>
              <a:chOff x="2345736" y="1936452"/>
              <a:chExt cx="546106" cy="546106"/>
            </a:xfrm>
          </p:grpSpPr>
          <p:sp>
            <p:nvSpPr>
              <p:cNvPr id="48" name="원호 47">
                <a:extLst>
                  <a:ext uri="{FF2B5EF4-FFF2-40B4-BE49-F238E27FC236}">
                    <a16:creationId xmlns:a16="http://schemas.microsoft.com/office/drawing/2014/main" id="{E9D0A924-EAD5-2153-D6C9-5BBA4E641EB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AB79D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9" name="자유형: 도형 48">
                <a:extLst>
                  <a:ext uri="{FF2B5EF4-FFF2-40B4-BE49-F238E27FC236}">
                    <a16:creationId xmlns:a16="http://schemas.microsoft.com/office/drawing/2014/main" id="{F3C3AD21-3C89-7E9F-9AD4-FCAD00A2E81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AC3E6E07-0FDB-2EC2-8BF4-47ABF4DB3BEC}"/>
              </a:ext>
            </a:extLst>
          </p:cNvPr>
          <p:cNvCxnSpPr>
            <a:cxnSpLocks/>
          </p:cNvCxnSpPr>
          <p:nvPr/>
        </p:nvCxnSpPr>
        <p:spPr>
          <a:xfrm>
            <a:off x="853125" y="1899460"/>
            <a:ext cx="8506775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B6C1A276-0691-EE83-60CB-096924D114B8}"/>
              </a:ext>
            </a:extLst>
          </p:cNvPr>
          <p:cNvCxnSpPr>
            <a:cxnSpLocks/>
          </p:cNvCxnSpPr>
          <p:nvPr/>
        </p:nvCxnSpPr>
        <p:spPr>
          <a:xfrm>
            <a:off x="2561039" y="2842169"/>
            <a:ext cx="6798861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직선 연결선 50">
            <a:extLst>
              <a:ext uri="{FF2B5EF4-FFF2-40B4-BE49-F238E27FC236}">
                <a16:creationId xmlns:a16="http://schemas.microsoft.com/office/drawing/2014/main" id="{F6E2CF56-8059-2BD2-4EA5-31A726AC5BCF}"/>
              </a:ext>
            </a:extLst>
          </p:cNvPr>
          <p:cNvCxnSpPr>
            <a:cxnSpLocks/>
          </p:cNvCxnSpPr>
          <p:nvPr/>
        </p:nvCxnSpPr>
        <p:spPr>
          <a:xfrm>
            <a:off x="2561039" y="4029420"/>
            <a:ext cx="6798861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직선 연결선 51">
            <a:extLst>
              <a:ext uri="{FF2B5EF4-FFF2-40B4-BE49-F238E27FC236}">
                <a16:creationId xmlns:a16="http://schemas.microsoft.com/office/drawing/2014/main" id="{78FA24AF-3B57-0483-EAC8-55D20C4D269C}"/>
              </a:ext>
            </a:extLst>
          </p:cNvPr>
          <p:cNvCxnSpPr>
            <a:cxnSpLocks/>
          </p:cNvCxnSpPr>
          <p:nvPr/>
        </p:nvCxnSpPr>
        <p:spPr>
          <a:xfrm>
            <a:off x="2561039" y="5216672"/>
            <a:ext cx="6798861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4132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52109-8AD0-E098-AE5E-83D18E56C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B1DD18EB-360A-F74F-C65E-0614ED43983F}"/>
              </a:ext>
            </a:extLst>
          </p:cNvPr>
          <p:cNvSpPr txBox="1"/>
          <p:nvPr/>
        </p:nvSpPr>
        <p:spPr>
          <a:xfrm>
            <a:off x="778495" y="673792"/>
            <a:ext cx="273921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넛지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전략 설계 시연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FD0425-CEC7-0AAD-F0DE-1F0DBA1154BF}"/>
              </a:ext>
            </a:extLst>
          </p:cNvPr>
          <p:cNvSpPr txBox="1"/>
          <p:nvPr/>
        </p:nvSpPr>
        <p:spPr>
          <a:xfrm>
            <a:off x="1134095" y="1593928"/>
            <a:ext cx="256929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이론을 현실로 옮기다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3C2FBC9-41AB-51F6-71B6-CB4725E6851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AE1E5FC2-1F55-E87D-832E-D077FF80049F}"/>
              </a:ext>
            </a:extLst>
          </p:cNvPr>
          <p:cNvGrpSpPr/>
          <p:nvPr/>
        </p:nvGrpSpPr>
        <p:grpSpPr>
          <a:xfrm>
            <a:off x="3776155" y="2616200"/>
            <a:ext cx="2491430" cy="630942"/>
            <a:chOff x="4374206" y="2798058"/>
            <a:chExt cx="2491430" cy="6309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EF62869-17E6-FF01-18D7-03A19A4FAC7B}"/>
                </a:ext>
              </a:extLst>
            </p:cNvPr>
            <p:cNvSpPr txBox="1"/>
            <p:nvPr/>
          </p:nvSpPr>
          <p:spPr>
            <a:xfrm>
              <a:off x="4943315" y="2798058"/>
              <a:ext cx="1922321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진행 안내</a:t>
              </a: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9DF7A74E-89DD-1E19-FF05-74EB9756428E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5E07FA89-B911-7BE1-B38C-FF1AFE9467B9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0" name="그림 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EDBC1130-95BB-8E88-AD1A-C218B210A1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06339A72-4919-BEE8-A2C5-2640290B805E}"/>
              </a:ext>
            </a:extLst>
          </p:cNvPr>
          <p:cNvGrpSpPr/>
          <p:nvPr/>
        </p:nvGrpSpPr>
        <p:grpSpPr>
          <a:xfrm>
            <a:off x="4122667" y="3351609"/>
            <a:ext cx="6972053" cy="863570"/>
            <a:chOff x="3965516" y="2790917"/>
            <a:chExt cx="6972053" cy="86357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90AB63C-C2D0-2E0B-CCEE-630C1B9855DC}"/>
                </a:ext>
              </a:extLst>
            </p:cNvPr>
            <p:cNvSpPr txBox="1"/>
            <p:nvPr/>
          </p:nvSpPr>
          <p:spPr>
            <a:xfrm>
              <a:off x="4282222" y="2790917"/>
              <a:ext cx="6655347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“총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3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단계로 간단히 완료”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+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친절한 설명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+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즉시 피드백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+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실행취소 버튼</a:t>
              </a: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455B3345-5189-8EC5-0954-595647D8B9A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6AFA1CF3-1C56-785C-747B-423E19A75E9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51BB640B-5371-8BE1-3817-8D1CDEB6192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EDFA9F5C-21D2-53CD-5941-E86A20C65BE6}"/>
              </a:ext>
            </a:extLst>
          </p:cNvPr>
          <p:cNvGrpSpPr/>
          <p:nvPr/>
        </p:nvGrpSpPr>
        <p:grpSpPr>
          <a:xfrm>
            <a:off x="3776155" y="4338320"/>
            <a:ext cx="2045795" cy="630942"/>
            <a:chOff x="4374206" y="2798058"/>
            <a:chExt cx="2045795" cy="63094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CD80DA2-519B-149F-65A5-8D067AC94B7B}"/>
                </a:ext>
              </a:extLst>
            </p:cNvPr>
            <p:cNvSpPr txBox="1"/>
            <p:nvPr/>
          </p:nvSpPr>
          <p:spPr>
            <a:xfrm>
              <a:off x="4943315" y="2798058"/>
              <a:ext cx="1476686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완료 후</a:t>
              </a: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34F02A48-5F92-8EEC-D91A-B1EFAB682D6B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8" name="타원 17">
                <a:extLst>
                  <a:ext uri="{FF2B5EF4-FFF2-40B4-BE49-F238E27FC236}">
                    <a16:creationId xmlns:a16="http://schemas.microsoft.com/office/drawing/2014/main" id="{BDE1A98A-479F-B98D-D918-A4E74C03F0C1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9" name="그림 1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3CEE7A5B-F70D-7082-1025-E09581F72E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34DA8FBB-1C39-0E5A-ECA5-35E4B173E350}"/>
              </a:ext>
            </a:extLst>
          </p:cNvPr>
          <p:cNvGrpSpPr/>
          <p:nvPr/>
        </p:nvGrpSpPr>
        <p:grpSpPr>
          <a:xfrm>
            <a:off x="4122667" y="5073729"/>
            <a:ext cx="6972053" cy="463460"/>
            <a:chOff x="3965516" y="2790917"/>
            <a:chExt cx="6972053" cy="46346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C574A29-2F55-3562-C08D-871CCD3AEFCF}"/>
                </a:ext>
              </a:extLst>
            </p:cNvPr>
            <p:cNvSpPr txBox="1"/>
            <p:nvPr/>
          </p:nvSpPr>
          <p:spPr>
            <a:xfrm>
              <a:off x="4282222" y="2790917"/>
              <a:ext cx="6655347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“성공적으로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완료하셨습니다”라는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메시지로 성취감 강화</a:t>
              </a:r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54F205AA-3EA9-C382-FFA1-DE0B927A9C2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93D9B655-ECF5-75A9-6D90-E3A9FACFC2B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F9EC81D5-C449-F2A1-FDB9-0EE3FC924E7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1321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B81F7-805A-FBFD-C7A9-32D33609D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14EFEAD6-98B8-A4D6-BD06-CAEB42914804}"/>
              </a:ext>
            </a:extLst>
          </p:cNvPr>
          <p:cNvSpPr txBox="1"/>
          <p:nvPr/>
        </p:nvSpPr>
        <p:spPr>
          <a:xfrm>
            <a:off x="778495" y="673792"/>
            <a:ext cx="273921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넛지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전략 설계 시연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81C5FB-DA7B-34B0-5658-EF85F9500545}"/>
              </a:ext>
            </a:extLst>
          </p:cNvPr>
          <p:cNvSpPr txBox="1"/>
          <p:nvPr/>
        </p:nvSpPr>
        <p:spPr>
          <a:xfrm>
            <a:off x="1134095" y="1593928"/>
            <a:ext cx="256929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이론을 현실로 옮기다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7BAF80F-BBFA-C4A6-F061-0888C8DEB42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5" name="그룹 24">
            <a:extLst>
              <a:ext uri="{FF2B5EF4-FFF2-40B4-BE49-F238E27FC236}">
                <a16:creationId xmlns:a16="http://schemas.microsoft.com/office/drawing/2014/main" id="{9697F9F3-4086-7E52-9727-EB79982B6800}"/>
              </a:ext>
            </a:extLst>
          </p:cNvPr>
          <p:cNvGrpSpPr/>
          <p:nvPr/>
        </p:nvGrpSpPr>
        <p:grpSpPr>
          <a:xfrm>
            <a:off x="4520458" y="2491740"/>
            <a:ext cx="6238982" cy="868706"/>
            <a:chOff x="5030469" y="4502150"/>
            <a:chExt cx="5828031" cy="868706"/>
          </a:xfrm>
        </p:grpSpPr>
        <p:sp>
          <p:nvSpPr>
            <p:cNvPr id="26" name="사각형: 둥근 모서리 25">
              <a:extLst>
                <a:ext uri="{FF2B5EF4-FFF2-40B4-BE49-F238E27FC236}">
                  <a16:creationId xmlns:a16="http://schemas.microsoft.com/office/drawing/2014/main" id="{55532103-BB57-7006-A156-1A59BFDE4E51}"/>
                </a:ext>
              </a:extLst>
            </p:cNvPr>
            <p:cNvSpPr/>
            <p:nvPr/>
          </p:nvSpPr>
          <p:spPr>
            <a:xfrm>
              <a:off x="5030469" y="4502150"/>
              <a:ext cx="5828031" cy="86870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F585B1F-370F-DEC9-E5F7-73659943DECE}"/>
                </a:ext>
              </a:extLst>
            </p:cNvPr>
            <p:cNvSpPr txBox="1"/>
            <p:nvPr/>
          </p:nvSpPr>
          <p:spPr>
            <a:xfrm>
              <a:off x="5256527" y="4586770"/>
              <a:ext cx="53124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넛지는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 강제나 조작이 아니라</a:t>
              </a: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, </a:t>
              </a:r>
              <a:b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</a:b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심리와 필요를 존중하는 배려</a:t>
              </a: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62A7C0E8-A3D0-0F57-BC90-5BDE00084FBF}"/>
              </a:ext>
            </a:extLst>
          </p:cNvPr>
          <p:cNvGrpSpPr/>
          <p:nvPr/>
        </p:nvGrpSpPr>
        <p:grpSpPr>
          <a:xfrm>
            <a:off x="4520458" y="3764280"/>
            <a:ext cx="6238982" cy="868706"/>
            <a:chOff x="5030469" y="4502150"/>
            <a:chExt cx="5828031" cy="868706"/>
          </a:xfrm>
        </p:grpSpPr>
        <p:sp>
          <p:nvSpPr>
            <p:cNvPr id="29" name="사각형: 둥근 모서리 28">
              <a:extLst>
                <a:ext uri="{FF2B5EF4-FFF2-40B4-BE49-F238E27FC236}">
                  <a16:creationId xmlns:a16="http://schemas.microsoft.com/office/drawing/2014/main" id="{A7AED12C-28EA-7DB0-37DA-8ED4669A6A76}"/>
                </a:ext>
              </a:extLst>
            </p:cNvPr>
            <p:cNvSpPr/>
            <p:nvPr/>
          </p:nvSpPr>
          <p:spPr>
            <a:xfrm>
              <a:off x="5030469" y="4502150"/>
              <a:ext cx="5828031" cy="86870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6597AEE-731E-A96A-D9A4-45F37374B7B2}"/>
                </a:ext>
              </a:extLst>
            </p:cNvPr>
            <p:cNvSpPr txBox="1"/>
            <p:nvPr/>
          </p:nvSpPr>
          <p:spPr>
            <a:xfrm>
              <a:off x="5256527" y="4586770"/>
              <a:ext cx="53124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선택의 자유를 보장하면서 </a:t>
              </a:r>
              <a:b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</a:b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좋은 선택을 더 쉽고 자연스럽게 만들어 줌</a:t>
              </a:r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9DACDF91-0A82-4F0F-6E33-00CF86A82355}"/>
              </a:ext>
            </a:extLst>
          </p:cNvPr>
          <p:cNvGrpSpPr/>
          <p:nvPr/>
        </p:nvGrpSpPr>
        <p:grpSpPr>
          <a:xfrm>
            <a:off x="4520458" y="5036820"/>
            <a:ext cx="6238982" cy="868706"/>
            <a:chOff x="5030469" y="4502150"/>
            <a:chExt cx="5828031" cy="868706"/>
          </a:xfrm>
        </p:grpSpPr>
        <p:sp>
          <p:nvSpPr>
            <p:cNvPr id="96" name="사각형: 둥근 모서리 95">
              <a:extLst>
                <a:ext uri="{FF2B5EF4-FFF2-40B4-BE49-F238E27FC236}">
                  <a16:creationId xmlns:a16="http://schemas.microsoft.com/office/drawing/2014/main" id="{8AA990BB-125B-C53F-01E6-2120BCF907D4}"/>
                </a:ext>
              </a:extLst>
            </p:cNvPr>
            <p:cNvSpPr/>
            <p:nvPr/>
          </p:nvSpPr>
          <p:spPr>
            <a:xfrm>
              <a:off x="5030469" y="4502150"/>
              <a:ext cx="5828031" cy="86870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B6262456-17B9-44CA-46DF-E4FC16A4116D}"/>
                </a:ext>
              </a:extLst>
            </p:cNvPr>
            <p:cNvSpPr txBox="1"/>
            <p:nvPr/>
          </p:nvSpPr>
          <p:spPr>
            <a:xfrm>
              <a:off x="5256527" y="4586770"/>
              <a:ext cx="53124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행동경제학적 정책 설계의 힘 </a:t>
              </a:r>
              <a:b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</a:b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= 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더 나은 선택의 길을 밝혀주는 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575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스크린샷, 직사각형, 텍스트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15DD57-3395-AB4F-37BA-B2C00E400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724" y="1741714"/>
            <a:ext cx="6822552" cy="45937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7ADFB3-9C11-B6C8-C67A-69A8F6AA939F}"/>
              </a:ext>
            </a:extLst>
          </p:cNvPr>
          <p:cNvSpPr txBox="1"/>
          <p:nvPr/>
        </p:nvSpPr>
        <p:spPr>
          <a:xfrm>
            <a:off x="3484387" y="711892"/>
            <a:ext cx="522322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토론 및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Q&amp;A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: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다음 주를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위한 질문</a:t>
            </a:r>
          </a:p>
        </p:txBody>
      </p:sp>
      <p:pic>
        <p:nvPicPr>
          <p:cNvPr id="11" name="그림 10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C36F49-E1FB-65DA-C1CE-F90F55040D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62614" y="2544914"/>
            <a:ext cx="866774" cy="715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4F48AE-5D58-89E6-5AF3-8EA9C719E0AE}"/>
              </a:ext>
            </a:extLst>
          </p:cNvPr>
          <p:cNvSpPr txBox="1"/>
          <p:nvPr/>
        </p:nvSpPr>
        <p:spPr>
          <a:xfrm>
            <a:off x="3044372" y="3330409"/>
            <a:ext cx="6103256" cy="57246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atinLnBrk="0">
              <a:lnSpc>
                <a:spcPct val="14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정책 설계자를 위한 행동경제학적 지침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09F8A92E-5C5B-7CE0-94B3-BBA87A7B9375}"/>
              </a:ext>
            </a:extLst>
          </p:cNvPr>
          <p:cNvCxnSpPr>
            <a:cxnSpLocks/>
          </p:cNvCxnSpPr>
          <p:nvPr/>
        </p:nvCxnSpPr>
        <p:spPr>
          <a:xfrm flipH="1">
            <a:off x="3470787" y="2989853"/>
            <a:ext cx="5250426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그룹 3">
            <a:extLst>
              <a:ext uri="{FF2B5EF4-FFF2-40B4-BE49-F238E27FC236}">
                <a16:creationId xmlns:a16="http://schemas.microsoft.com/office/drawing/2014/main" id="{E0F0D3A3-0EC3-D600-B1AD-211417FB8F8F}"/>
              </a:ext>
            </a:extLst>
          </p:cNvPr>
          <p:cNvGrpSpPr/>
          <p:nvPr/>
        </p:nvGrpSpPr>
        <p:grpSpPr>
          <a:xfrm>
            <a:off x="3276298" y="3801403"/>
            <a:ext cx="5807377" cy="463460"/>
            <a:chOff x="3965516" y="2790917"/>
            <a:chExt cx="5807377" cy="46346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F59635A-73D8-9E6C-61E3-5B090C31C98C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인간 심리 이해 및 존중</a:t>
              </a: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2E6A20BB-AAF0-8BE5-4490-9C40259CC1A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B063D8AB-7B5B-79C9-95F8-C7CED26FD7A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E92DE7B2-084D-9797-5658-29A93F84F49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ECE5AA3-39B4-82F4-462E-84E16D438125}"/>
              </a:ext>
            </a:extLst>
          </p:cNvPr>
          <p:cNvSpPr txBox="1"/>
          <p:nvPr/>
        </p:nvSpPr>
        <p:spPr>
          <a:xfrm>
            <a:off x="3662170" y="4315309"/>
            <a:ext cx="5421506" cy="70788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76213" lvl="0" indent="-176213" latinLnBrk="0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시민을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비합리적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이라고 비난하지 말고 </a:t>
            </a:r>
            <a:b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예측 가능한 심리적 패턴을 이해하고 반영하세요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</a:t>
            </a: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C9588DCD-D02C-38CB-300B-29B82C7E33E1}"/>
              </a:ext>
            </a:extLst>
          </p:cNvPr>
          <p:cNvGrpSpPr/>
          <p:nvPr/>
        </p:nvGrpSpPr>
        <p:grpSpPr>
          <a:xfrm>
            <a:off x="3283918" y="5020603"/>
            <a:ext cx="5807377" cy="463460"/>
            <a:chOff x="3965516" y="2790917"/>
            <a:chExt cx="5807377" cy="46346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E4F5875-0B56-DCEC-1A00-C6935843D034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단순함과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직관성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추구</a:t>
              </a:r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FAB22BC9-284C-97BC-F5D1-51A67296708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D798EE00-8E9A-BAF5-5E7B-F169F969E91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2C3DF978-8FAE-2619-E61C-6E886B9FD274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550186E-346F-289C-D846-6C6DA1B67FAE}"/>
              </a:ext>
            </a:extLst>
          </p:cNvPr>
          <p:cNvSpPr txBox="1"/>
          <p:nvPr/>
        </p:nvSpPr>
        <p:spPr>
          <a:xfrm>
            <a:off x="3669790" y="5534509"/>
            <a:ext cx="5421506" cy="70788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76213" lvl="0" indent="-176213" latinLnBrk="0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복잡한 인센티브보다 단순하고 직관적인 설계가 효과적입니다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010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CEECC-ECD5-2AD0-2EA8-A48E778C9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스크린샷, 직사각형, 텍스트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8B68B1F-0D8A-3048-F565-BB854862B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724" y="1741714"/>
            <a:ext cx="6822552" cy="45937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1C5E23-6318-E963-F068-32F722DF864B}"/>
              </a:ext>
            </a:extLst>
          </p:cNvPr>
          <p:cNvSpPr txBox="1"/>
          <p:nvPr/>
        </p:nvSpPr>
        <p:spPr>
          <a:xfrm>
            <a:off x="3484387" y="711892"/>
            <a:ext cx="522322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토론 및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Q&amp;A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: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다음 주를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위한 질문</a:t>
            </a:r>
          </a:p>
        </p:txBody>
      </p:sp>
      <p:pic>
        <p:nvPicPr>
          <p:cNvPr id="11" name="그림 10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CCB5C88-AE3B-2CF6-EEEA-C702E4C279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62614" y="2544914"/>
            <a:ext cx="866774" cy="715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8F0A7C-B49D-052C-224F-C81C5025E9BB}"/>
              </a:ext>
            </a:extLst>
          </p:cNvPr>
          <p:cNvSpPr txBox="1"/>
          <p:nvPr/>
        </p:nvSpPr>
        <p:spPr>
          <a:xfrm>
            <a:off x="3044372" y="3330409"/>
            <a:ext cx="6103256" cy="57246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atinLnBrk="0">
              <a:lnSpc>
                <a:spcPct val="14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정책 설계자를 위한 행동경제학적 지침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16D32745-A378-C341-AB40-6641D9224F94}"/>
              </a:ext>
            </a:extLst>
          </p:cNvPr>
          <p:cNvCxnSpPr>
            <a:cxnSpLocks/>
          </p:cNvCxnSpPr>
          <p:nvPr/>
        </p:nvCxnSpPr>
        <p:spPr>
          <a:xfrm flipH="1">
            <a:off x="3470787" y="2989853"/>
            <a:ext cx="5250426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그룹 3">
            <a:extLst>
              <a:ext uri="{FF2B5EF4-FFF2-40B4-BE49-F238E27FC236}">
                <a16:creationId xmlns:a16="http://schemas.microsoft.com/office/drawing/2014/main" id="{76B2FB2D-7380-72A3-C16D-7ACE02D59C69}"/>
              </a:ext>
            </a:extLst>
          </p:cNvPr>
          <p:cNvGrpSpPr/>
          <p:nvPr/>
        </p:nvGrpSpPr>
        <p:grpSpPr>
          <a:xfrm>
            <a:off x="3276298" y="3801403"/>
            <a:ext cx="5807377" cy="463460"/>
            <a:chOff x="3965516" y="2790917"/>
            <a:chExt cx="5807377" cy="46346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09D605-113D-805A-69DC-502F0959D56C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문화적 맥락 고려</a:t>
              </a: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3522FD4E-3E3E-BF37-0D54-D7FFE8FC21F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7FB22880-2BD1-5352-7EEE-AC545830F7C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B712FF87-5175-14E8-0DE1-8330FB23A1C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E80EC2F-AD64-3C89-9A54-6E1C80C75EF0}"/>
              </a:ext>
            </a:extLst>
          </p:cNvPr>
          <p:cNvSpPr txBox="1"/>
          <p:nvPr/>
        </p:nvSpPr>
        <p:spPr>
          <a:xfrm>
            <a:off x="3662170" y="4315309"/>
            <a:ext cx="5421506" cy="70788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76213" lvl="0" indent="-176213" latinLnBrk="0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해외 성공 사례도 문화적 맥락을 고려해 적응적으로 적용해야 합니다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DEEEE65F-6B54-4188-CD64-5BC9EFBE8A42}"/>
              </a:ext>
            </a:extLst>
          </p:cNvPr>
          <p:cNvGrpSpPr/>
          <p:nvPr/>
        </p:nvGrpSpPr>
        <p:grpSpPr>
          <a:xfrm>
            <a:off x="3283918" y="5020603"/>
            <a:ext cx="5807377" cy="463460"/>
            <a:chOff x="3965516" y="2790917"/>
            <a:chExt cx="5807377" cy="46346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0FD3607-D393-764E-DA0D-2B92D7ECC34B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실험과 지속적 개선</a:t>
              </a: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4E5916C0-49D0-9965-88F0-6E9381933D5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" name="원호 9">
                <a:extLst>
                  <a:ext uri="{FF2B5EF4-FFF2-40B4-BE49-F238E27FC236}">
                    <a16:creationId xmlns:a16="http://schemas.microsoft.com/office/drawing/2014/main" id="{F79BBDF7-794C-3F2F-8579-19FCE1DA379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CE2056BF-BF3D-AA87-F3DF-E544AF04CB7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526E069-D9D9-265F-9377-CE1F2B157C5D}"/>
              </a:ext>
            </a:extLst>
          </p:cNvPr>
          <p:cNvSpPr txBox="1"/>
          <p:nvPr/>
        </p:nvSpPr>
        <p:spPr>
          <a:xfrm>
            <a:off x="3669790" y="5534509"/>
            <a:ext cx="5421506" cy="70788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76213" lvl="0" indent="-176213" latinLnBrk="0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작은 실험으로 시작하고 피드백을 통해 지속적으로 개선하세요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26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FA142-DA05-8D45-73A9-8CF07C6A0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스크린샷, 직사각형, 텍스트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913974E-9E2D-22BF-E731-38ABB5075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724" y="1741714"/>
            <a:ext cx="6822552" cy="45937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AF1731-6B16-FF56-30C7-9AD4B8E42052}"/>
              </a:ext>
            </a:extLst>
          </p:cNvPr>
          <p:cNvSpPr txBox="1"/>
          <p:nvPr/>
        </p:nvSpPr>
        <p:spPr>
          <a:xfrm>
            <a:off x="3484387" y="711892"/>
            <a:ext cx="522322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토론 및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Q&amp;A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: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다음 주를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위한 질문</a:t>
            </a:r>
          </a:p>
        </p:txBody>
      </p:sp>
      <p:pic>
        <p:nvPicPr>
          <p:cNvPr id="11" name="그림 10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9DA4641-B0EF-5066-C90F-88105F0C1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62614" y="2544914"/>
            <a:ext cx="866774" cy="715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267360-BD5B-7C7E-81D0-BCE5B96D3FCB}"/>
              </a:ext>
            </a:extLst>
          </p:cNvPr>
          <p:cNvSpPr txBox="1"/>
          <p:nvPr/>
        </p:nvSpPr>
        <p:spPr>
          <a:xfrm>
            <a:off x="3044372" y="3330409"/>
            <a:ext cx="6103256" cy="57246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atinLnBrk="0">
              <a:lnSpc>
                <a:spcPct val="14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정책 설계자를 위한 행동경제학적 지침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0281FAC6-0346-9A2E-8470-614DD4AA29DC}"/>
              </a:ext>
            </a:extLst>
          </p:cNvPr>
          <p:cNvCxnSpPr>
            <a:cxnSpLocks/>
          </p:cNvCxnSpPr>
          <p:nvPr/>
        </p:nvCxnSpPr>
        <p:spPr>
          <a:xfrm flipH="1">
            <a:off x="3470787" y="2989853"/>
            <a:ext cx="5250426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그룹 3">
            <a:extLst>
              <a:ext uri="{FF2B5EF4-FFF2-40B4-BE49-F238E27FC236}">
                <a16:creationId xmlns:a16="http://schemas.microsoft.com/office/drawing/2014/main" id="{2F6525F8-A628-30E0-825E-5627B2F678F9}"/>
              </a:ext>
            </a:extLst>
          </p:cNvPr>
          <p:cNvGrpSpPr/>
          <p:nvPr/>
        </p:nvGrpSpPr>
        <p:grpSpPr>
          <a:xfrm>
            <a:off x="3276298" y="3801403"/>
            <a:ext cx="5807377" cy="463460"/>
            <a:chOff x="3965516" y="2790917"/>
            <a:chExt cx="5807377" cy="46346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C6F82B-684C-B9C4-9C55-9E4A7D6367E1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윤리적 고려</a:t>
              </a: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92B2ED56-2899-574B-328B-99FDD75E113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A3A71CA9-EA6C-3B87-9B79-3C349970FB6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90218A2B-137A-9594-DA88-CF3A93EACCF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04F88F7-7CDD-AA10-7805-B3385C419783}"/>
              </a:ext>
            </a:extLst>
          </p:cNvPr>
          <p:cNvSpPr txBox="1"/>
          <p:nvPr/>
        </p:nvSpPr>
        <p:spPr>
          <a:xfrm>
            <a:off x="3662170" y="4315309"/>
            <a:ext cx="5421506" cy="70788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176213" lvl="0" indent="-176213" latinLnBrk="0">
              <a:spcBef>
                <a:spcPts val="600"/>
              </a:spcBef>
              <a:spcAft>
                <a:spcPts val="600"/>
              </a:spcAft>
              <a:buClr>
                <a:srgbClr val="0B2EB7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선택의 자유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투명성 등을 보장하고 있는지 확인해야 합니다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313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C606F-A3D4-7D81-CEC6-4A9F1A10E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F62F2BCA-1477-7FFA-2CC6-DA067F8507F4}"/>
              </a:ext>
            </a:extLst>
          </p:cNvPr>
          <p:cNvSpPr txBox="1"/>
          <p:nvPr/>
        </p:nvSpPr>
        <p:spPr>
          <a:xfrm>
            <a:off x="3484387" y="711892"/>
            <a:ext cx="522322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토론 및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Q&amp;A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: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다음 주를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위한 질문</a:t>
            </a:r>
          </a:p>
        </p:txBody>
      </p: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8C0CAE41-E83B-50EF-BD1F-652C09A8C4E9}"/>
              </a:ext>
            </a:extLst>
          </p:cNvPr>
          <p:cNvCxnSpPr>
            <a:cxnSpLocks/>
          </p:cNvCxnSpPr>
          <p:nvPr/>
        </p:nvCxnSpPr>
        <p:spPr>
          <a:xfrm>
            <a:off x="954857" y="0"/>
            <a:ext cx="2889403" cy="2889403"/>
          </a:xfrm>
          <a:prstGeom prst="line">
            <a:avLst/>
          </a:prstGeom>
          <a:ln w="6350">
            <a:solidFill>
              <a:srgbClr val="1F3C67">
                <a:alpha val="2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사각형: 잘린 한쪽 모서리 41">
            <a:extLst>
              <a:ext uri="{FF2B5EF4-FFF2-40B4-BE49-F238E27FC236}">
                <a16:creationId xmlns:a16="http://schemas.microsoft.com/office/drawing/2014/main" id="{89924406-804F-3AC7-06E5-3CA6AF0BB2EA}"/>
              </a:ext>
            </a:extLst>
          </p:cNvPr>
          <p:cNvSpPr/>
          <p:nvPr/>
        </p:nvSpPr>
        <p:spPr>
          <a:xfrm flipH="1" flipV="1">
            <a:off x="3844260" y="2899055"/>
            <a:ext cx="8347740" cy="1642840"/>
          </a:xfrm>
          <a:prstGeom prst="snip1Rect">
            <a:avLst>
              <a:gd name="adj" fmla="val 37614"/>
            </a:avLst>
          </a:prstGeom>
          <a:solidFill>
            <a:schemeClr val="bg1"/>
          </a:solidFill>
          <a:ln w="6350">
            <a:solidFill>
              <a:srgbClr val="C2CAED"/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4AC46CF7-C38E-F32A-6D3C-2816BE5383C5}"/>
              </a:ext>
            </a:extLst>
          </p:cNvPr>
          <p:cNvGrpSpPr/>
          <p:nvPr/>
        </p:nvGrpSpPr>
        <p:grpSpPr>
          <a:xfrm>
            <a:off x="3483609" y="2529706"/>
            <a:ext cx="2698909" cy="400110"/>
            <a:chOff x="1033461" y="3920649"/>
            <a:chExt cx="2698909" cy="400110"/>
          </a:xfrm>
        </p:grpSpPr>
        <p:sp>
          <p:nvSpPr>
            <p:cNvPr id="44" name="평행 사변형 43">
              <a:extLst>
                <a:ext uri="{FF2B5EF4-FFF2-40B4-BE49-F238E27FC236}">
                  <a16:creationId xmlns:a16="http://schemas.microsoft.com/office/drawing/2014/main" id="{A4576C99-78A0-D2F3-1687-33240C921C41}"/>
                </a:ext>
              </a:extLst>
            </p:cNvPr>
            <p:cNvSpPr/>
            <p:nvPr/>
          </p:nvSpPr>
          <p:spPr>
            <a:xfrm flipH="1">
              <a:off x="1033461" y="3925253"/>
              <a:ext cx="2698909" cy="365760"/>
            </a:xfrm>
            <a:prstGeom prst="parallelogram">
              <a:avLst>
                <a:gd name="adj" fmla="val 99218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F48F664-2F2E-11D3-DFBB-C25C84CB1542}"/>
                </a:ext>
              </a:extLst>
            </p:cNvPr>
            <p:cNvSpPr txBox="1"/>
            <p:nvPr/>
          </p:nvSpPr>
          <p:spPr>
            <a:xfrm>
              <a:off x="1569049" y="3920649"/>
              <a:ext cx="1696298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200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다음 시간 안내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F7EF3F01-3B4F-BC6C-4974-46B55A97B20D}"/>
              </a:ext>
            </a:extLst>
          </p:cNvPr>
          <p:cNvSpPr txBox="1"/>
          <p:nvPr/>
        </p:nvSpPr>
        <p:spPr>
          <a:xfrm>
            <a:off x="4654443" y="3096758"/>
            <a:ext cx="5729163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atinLnBrk="0"/>
            <a:r>
              <a:rPr lang="ko-KR" altLang="en-US" sz="32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구체적인 정책 아이디어를 발상하고 발전시키는 방법</a:t>
            </a:r>
          </a:p>
        </p:txBody>
      </p:sp>
      <p:cxnSp>
        <p:nvCxnSpPr>
          <p:cNvPr id="51" name="직선 연결선 50">
            <a:extLst>
              <a:ext uri="{FF2B5EF4-FFF2-40B4-BE49-F238E27FC236}">
                <a16:creationId xmlns:a16="http://schemas.microsoft.com/office/drawing/2014/main" id="{07DF8FFD-1CFF-3C6D-398E-A471BDDFE82F}"/>
              </a:ext>
            </a:extLst>
          </p:cNvPr>
          <p:cNvCxnSpPr>
            <a:cxnSpLocks/>
          </p:cNvCxnSpPr>
          <p:nvPr/>
        </p:nvCxnSpPr>
        <p:spPr>
          <a:xfrm>
            <a:off x="4466238" y="4541895"/>
            <a:ext cx="2316105" cy="2316105"/>
          </a:xfrm>
          <a:prstGeom prst="line">
            <a:avLst/>
          </a:prstGeom>
          <a:ln w="6350">
            <a:solidFill>
              <a:srgbClr val="1F3C67">
                <a:alpha val="2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CF12642D-369F-711F-6745-F674A8DD171C}"/>
              </a:ext>
            </a:extLst>
          </p:cNvPr>
          <p:cNvGrpSpPr/>
          <p:nvPr/>
        </p:nvGrpSpPr>
        <p:grpSpPr>
          <a:xfrm rot="5400000" flipH="1">
            <a:off x="5353050" y="5978845"/>
            <a:ext cx="54768" cy="569116"/>
            <a:chOff x="895351" y="378145"/>
            <a:chExt cx="54768" cy="569116"/>
          </a:xfrm>
        </p:grpSpPr>
        <p:sp>
          <p:nvSpPr>
            <p:cNvPr id="59" name="타원 58">
              <a:extLst>
                <a:ext uri="{FF2B5EF4-FFF2-40B4-BE49-F238E27FC236}">
                  <a16:creationId xmlns:a16="http://schemas.microsoft.com/office/drawing/2014/main" id="{51133F7C-EB19-4EB1-32ED-AA393DBD0710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" name="타원 59">
              <a:extLst>
                <a:ext uri="{FF2B5EF4-FFF2-40B4-BE49-F238E27FC236}">
                  <a16:creationId xmlns:a16="http://schemas.microsoft.com/office/drawing/2014/main" id="{9EC117A5-02CA-574C-E373-01E7993AC450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" name="타원 60">
              <a:extLst>
                <a:ext uri="{FF2B5EF4-FFF2-40B4-BE49-F238E27FC236}">
                  <a16:creationId xmlns:a16="http://schemas.microsoft.com/office/drawing/2014/main" id="{B5ED3E8F-A698-18A6-DDE7-CBC47A91089E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CE6F1DAA-281C-2F7D-F33A-0DB34ED14771}"/>
              </a:ext>
            </a:extLst>
          </p:cNvPr>
          <p:cNvGrpSpPr/>
          <p:nvPr/>
        </p:nvGrpSpPr>
        <p:grpSpPr>
          <a:xfrm>
            <a:off x="7936276" y="5424807"/>
            <a:ext cx="473870" cy="473870"/>
            <a:chOff x="1150573" y="5434333"/>
            <a:chExt cx="473870" cy="473870"/>
          </a:xfrm>
        </p:grpSpPr>
        <p:sp>
          <p:nvSpPr>
            <p:cNvPr id="63" name="타원 62">
              <a:extLst>
                <a:ext uri="{FF2B5EF4-FFF2-40B4-BE49-F238E27FC236}">
                  <a16:creationId xmlns:a16="http://schemas.microsoft.com/office/drawing/2014/main" id="{BB0FDD4F-E718-F03F-4222-BD9A7AE0A10D}"/>
                </a:ext>
              </a:extLst>
            </p:cNvPr>
            <p:cNvSpPr/>
            <p:nvPr/>
          </p:nvSpPr>
          <p:spPr>
            <a:xfrm>
              <a:off x="115057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4" name="그림 63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17F8A68D-03E2-C33D-208D-49261CF03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71574" y="5480051"/>
              <a:ext cx="441325" cy="387350"/>
            </a:xfrm>
            <a:prstGeom prst="rect">
              <a:avLst/>
            </a:prstGeom>
          </p:spPr>
        </p:pic>
      </p:grp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C9EA10F1-DBD6-5C2A-865A-9AE53B733588}"/>
              </a:ext>
            </a:extLst>
          </p:cNvPr>
          <p:cNvGrpSpPr/>
          <p:nvPr/>
        </p:nvGrpSpPr>
        <p:grpSpPr>
          <a:xfrm>
            <a:off x="8594096" y="5424807"/>
            <a:ext cx="473870" cy="473870"/>
            <a:chOff x="1808393" y="5434333"/>
            <a:chExt cx="473870" cy="473870"/>
          </a:xfrm>
        </p:grpSpPr>
        <p:sp>
          <p:nvSpPr>
            <p:cNvPr id="66" name="타원 65">
              <a:extLst>
                <a:ext uri="{FF2B5EF4-FFF2-40B4-BE49-F238E27FC236}">
                  <a16:creationId xmlns:a16="http://schemas.microsoft.com/office/drawing/2014/main" id="{1D031BC7-3297-00C8-3923-81D74F965CEA}"/>
                </a:ext>
              </a:extLst>
            </p:cNvPr>
            <p:cNvSpPr/>
            <p:nvPr/>
          </p:nvSpPr>
          <p:spPr>
            <a:xfrm>
              <a:off x="180839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7" name="그림 66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3AA4FD80-4E47-1FDC-7346-31D5B533D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860550" y="5499099"/>
              <a:ext cx="358775" cy="368301"/>
            </a:xfrm>
            <a:prstGeom prst="rect">
              <a:avLst/>
            </a:prstGeom>
          </p:spPr>
        </p:pic>
      </p:grp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1D350994-055D-9529-729E-F2CF2FD0545C}"/>
              </a:ext>
            </a:extLst>
          </p:cNvPr>
          <p:cNvGrpSpPr/>
          <p:nvPr/>
        </p:nvGrpSpPr>
        <p:grpSpPr>
          <a:xfrm>
            <a:off x="9251916" y="5424807"/>
            <a:ext cx="473870" cy="473870"/>
            <a:chOff x="2466213" y="5434333"/>
            <a:chExt cx="473870" cy="473870"/>
          </a:xfrm>
        </p:grpSpPr>
        <p:sp>
          <p:nvSpPr>
            <p:cNvPr id="69" name="타원 68">
              <a:extLst>
                <a:ext uri="{FF2B5EF4-FFF2-40B4-BE49-F238E27FC236}">
                  <a16:creationId xmlns:a16="http://schemas.microsoft.com/office/drawing/2014/main" id="{6230B3C0-E300-9F24-6606-5390D5670116}"/>
                </a:ext>
              </a:extLst>
            </p:cNvPr>
            <p:cNvSpPr/>
            <p:nvPr/>
          </p:nvSpPr>
          <p:spPr>
            <a:xfrm>
              <a:off x="246621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0" name="그림 69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6BB747F2-B149-3C2B-2DC8-046511CD2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505074" y="5480051"/>
              <a:ext cx="412751" cy="387350"/>
            </a:xfrm>
            <a:prstGeom prst="rect">
              <a:avLst/>
            </a:prstGeom>
          </p:spPr>
        </p:pic>
      </p:grpSp>
      <p:grpSp>
        <p:nvGrpSpPr>
          <p:cNvPr id="71" name="그룹 70">
            <a:extLst>
              <a:ext uri="{FF2B5EF4-FFF2-40B4-BE49-F238E27FC236}">
                <a16:creationId xmlns:a16="http://schemas.microsoft.com/office/drawing/2014/main" id="{2C4D5713-1BA7-3C21-619B-785CC0421EF0}"/>
              </a:ext>
            </a:extLst>
          </p:cNvPr>
          <p:cNvGrpSpPr/>
          <p:nvPr/>
        </p:nvGrpSpPr>
        <p:grpSpPr>
          <a:xfrm>
            <a:off x="9909736" y="5424807"/>
            <a:ext cx="473870" cy="473870"/>
            <a:chOff x="3124033" y="5434333"/>
            <a:chExt cx="473870" cy="473870"/>
          </a:xfrm>
        </p:grpSpPr>
        <p:sp>
          <p:nvSpPr>
            <p:cNvPr id="72" name="타원 71">
              <a:extLst>
                <a:ext uri="{FF2B5EF4-FFF2-40B4-BE49-F238E27FC236}">
                  <a16:creationId xmlns:a16="http://schemas.microsoft.com/office/drawing/2014/main" id="{E4AD3708-E8F3-0D0F-253A-C248B55CD70C}"/>
                </a:ext>
              </a:extLst>
            </p:cNvPr>
            <p:cNvSpPr/>
            <p:nvPr/>
          </p:nvSpPr>
          <p:spPr>
            <a:xfrm>
              <a:off x="312403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3" name="그림 72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ED14013F-D31E-61FB-ECCA-AE0709854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200400" y="5480051"/>
              <a:ext cx="339725" cy="387350"/>
            </a:xfrm>
            <a:prstGeom prst="rect">
              <a:avLst/>
            </a:prstGeom>
          </p:spPr>
        </p:pic>
      </p:grpSp>
      <p:grpSp>
        <p:nvGrpSpPr>
          <p:cNvPr id="74" name="그룹 73">
            <a:extLst>
              <a:ext uri="{FF2B5EF4-FFF2-40B4-BE49-F238E27FC236}">
                <a16:creationId xmlns:a16="http://schemas.microsoft.com/office/drawing/2014/main" id="{07F5D830-C2CF-C520-3958-535A4281B4FB}"/>
              </a:ext>
            </a:extLst>
          </p:cNvPr>
          <p:cNvGrpSpPr/>
          <p:nvPr/>
        </p:nvGrpSpPr>
        <p:grpSpPr>
          <a:xfrm>
            <a:off x="10567557" y="5424807"/>
            <a:ext cx="473870" cy="473870"/>
            <a:chOff x="3781854" y="5434333"/>
            <a:chExt cx="473870" cy="473870"/>
          </a:xfrm>
        </p:grpSpPr>
        <p:sp>
          <p:nvSpPr>
            <p:cNvPr id="75" name="타원 74">
              <a:extLst>
                <a:ext uri="{FF2B5EF4-FFF2-40B4-BE49-F238E27FC236}">
                  <a16:creationId xmlns:a16="http://schemas.microsoft.com/office/drawing/2014/main" id="{14483898-55C4-251D-C48E-45227445D0D0}"/>
                </a:ext>
              </a:extLst>
            </p:cNvPr>
            <p:cNvSpPr/>
            <p:nvPr/>
          </p:nvSpPr>
          <p:spPr>
            <a:xfrm>
              <a:off x="3781854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6" name="그림 75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F9EE5D50-D6C2-6524-101A-11D960D2A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863974" y="5480051"/>
              <a:ext cx="390525" cy="387350"/>
            </a:xfrm>
            <a:prstGeom prst="rect">
              <a:avLst/>
            </a:prstGeom>
          </p:spPr>
        </p:pic>
      </p:grpSp>
      <p:cxnSp>
        <p:nvCxnSpPr>
          <p:cNvPr id="77" name="직선 연결선 76">
            <a:extLst>
              <a:ext uri="{FF2B5EF4-FFF2-40B4-BE49-F238E27FC236}">
                <a16:creationId xmlns:a16="http://schemas.microsoft.com/office/drawing/2014/main" id="{30CAA625-8CE8-4BDC-53BF-6C238D111AD6}"/>
              </a:ext>
            </a:extLst>
          </p:cNvPr>
          <p:cNvCxnSpPr/>
          <p:nvPr/>
        </p:nvCxnSpPr>
        <p:spPr>
          <a:xfrm flipH="1" flipV="1">
            <a:off x="0" y="536958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직선 연결선 77">
            <a:extLst>
              <a:ext uri="{FF2B5EF4-FFF2-40B4-BE49-F238E27FC236}">
                <a16:creationId xmlns:a16="http://schemas.microsoft.com/office/drawing/2014/main" id="{FE396D29-2DEB-7ACA-C2DF-12CCC31106B7}"/>
              </a:ext>
            </a:extLst>
          </p:cNvPr>
          <p:cNvCxnSpPr/>
          <p:nvPr/>
        </p:nvCxnSpPr>
        <p:spPr>
          <a:xfrm flipH="1" flipV="1">
            <a:off x="0" y="594108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035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5AF6271-0FEB-CF85-DB44-9063410137F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4E36193-6D5B-455C-E174-6699ACBC8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96E105-118A-2935-D94D-579FD91DDF86}"/>
              </a:ext>
            </a:extLst>
          </p:cNvPr>
          <p:cNvSpPr txBox="1"/>
          <p:nvPr/>
        </p:nvSpPr>
        <p:spPr>
          <a:xfrm>
            <a:off x="3620644" y="2529890"/>
            <a:ext cx="495071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성공 사례 분석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FC49B05A-532B-905B-183A-2D1C0B1EFE8D}"/>
              </a:ext>
            </a:extLst>
          </p:cNvPr>
          <p:cNvCxnSpPr/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9C45FCB1-C4D6-81F2-5C4F-C2F895414D58}"/>
              </a:ext>
            </a:extLst>
          </p:cNvPr>
          <p:cNvCxnSpPr>
            <a:cxnSpLocks/>
          </p:cNvCxnSpPr>
          <p:nvPr/>
        </p:nvCxnSpPr>
        <p:spPr>
          <a:xfrm>
            <a:off x="10297185" y="0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977BA96-F4FA-B37B-13D7-12B6769C0CD1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963185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7E533642-171D-6AFB-496D-38F59B5774AD}"/>
              </a:ext>
            </a:extLst>
          </p:cNvPr>
          <p:cNvGrpSpPr/>
          <p:nvPr/>
        </p:nvGrpSpPr>
        <p:grpSpPr>
          <a:xfrm>
            <a:off x="5684585" y="0"/>
            <a:ext cx="822830" cy="2306413"/>
            <a:chOff x="5624986" y="-274700"/>
            <a:chExt cx="942028" cy="264052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E22107A4-F820-3B99-9358-7CE7D3383E31}"/>
                </a:ext>
              </a:extLst>
            </p:cNvPr>
            <p:cNvSpPr/>
            <p:nvPr/>
          </p:nvSpPr>
          <p:spPr>
            <a:xfrm>
              <a:off x="5624986" y="-274700"/>
              <a:ext cx="942028" cy="1698500"/>
            </a:xfrm>
            <a:prstGeom prst="rect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D7502EDB-5EF8-4F21-13F9-A78145591A78}"/>
                </a:ext>
              </a:extLst>
            </p:cNvPr>
            <p:cNvSpPr/>
            <p:nvPr/>
          </p:nvSpPr>
          <p:spPr>
            <a:xfrm flipV="1">
              <a:off x="5624986" y="1423801"/>
              <a:ext cx="942028" cy="94202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405D6B2-37AD-8BD3-2674-1C872232B315}"/>
              </a:ext>
            </a:extLst>
          </p:cNvPr>
          <p:cNvSpPr txBox="1"/>
          <p:nvPr/>
        </p:nvSpPr>
        <p:spPr>
          <a:xfrm>
            <a:off x="5692565" y="1593371"/>
            <a:ext cx="50206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0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05C9C5-80E2-2B7F-D973-CAAE9ABD8375}"/>
              </a:ext>
            </a:extLst>
          </p:cNvPr>
          <p:cNvSpPr txBox="1"/>
          <p:nvPr/>
        </p:nvSpPr>
        <p:spPr>
          <a:xfrm>
            <a:off x="6058220" y="1593371"/>
            <a:ext cx="393056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1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1FB41B72-34EC-7923-3AB3-BF359F8C3F3D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7B939906-3EB7-9C0C-3643-F5967DA45E96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88D3EF5B-13E3-5A34-473A-7A4A7288A37A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839C1673-F14D-3D2A-09BC-606DE135F61B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1394A527-B2BA-C27A-9950-280D9AAF82AD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469F53A0-9ED9-2355-198B-E4B5A93AE01A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7BFC96DB-196C-9E0D-8018-3E9DD4AF6CEB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9F0C89E3-A1E3-3BAB-7477-5A71C8649D88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4447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E55B3EA-EF32-9675-FD10-6A6D5DAAB04B}"/>
              </a:ext>
            </a:extLst>
          </p:cNvPr>
          <p:cNvSpPr txBox="1"/>
          <p:nvPr/>
        </p:nvSpPr>
        <p:spPr>
          <a:xfrm>
            <a:off x="778495" y="673792"/>
            <a:ext cx="20518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성공 사례 분석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FDF469-C2E8-289A-8307-32263A3C7F76}"/>
              </a:ext>
            </a:extLst>
          </p:cNvPr>
          <p:cNvSpPr txBox="1"/>
          <p:nvPr/>
        </p:nvSpPr>
        <p:spPr>
          <a:xfrm>
            <a:off x="1134095" y="1593928"/>
            <a:ext cx="5186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4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영국 세금 </a:t>
            </a:r>
            <a:r>
              <a:rPr lang="ko-KR" altLang="en-US" sz="24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납부율</a:t>
            </a:r>
            <a:r>
              <a:rPr lang="ko-KR" altLang="en-US" sz="24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향상 사례</a:t>
            </a:r>
            <a:r>
              <a:rPr lang="en-US" altLang="ko-KR" sz="24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4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프로젝트 배경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1738A90-EF42-1ACF-5DB7-8556CB6137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pic>
        <p:nvPicPr>
          <p:cNvPr id="3" name="그림 2" descr="야외, 하늘, 시계, 타워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692D502-676A-79EE-8CF0-35A8B1086F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945" y="2636009"/>
            <a:ext cx="4599918" cy="3066612"/>
          </a:xfrm>
          <a:prstGeom prst="flowChartDelay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D13287-1E04-94F7-3FE8-FD724AF8B99C}"/>
              </a:ext>
            </a:extLst>
          </p:cNvPr>
          <p:cNvSpPr txBox="1"/>
          <p:nvPr/>
        </p:nvSpPr>
        <p:spPr>
          <a:xfrm>
            <a:off x="7955808" y="3483187"/>
            <a:ext cx="331180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5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5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세금 </a:t>
            </a:r>
            <a:r>
              <a:rPr lang="ko-KR" altLang="en-US" sz="5000" spc="-470" dirty="0" err="1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5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납부율</a:t>
            </a:r>
            <a:r>
              <a:rPr lang="ko-KR" altLang="en-US" sz="5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5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 </a:t>
            </a:r>
            <a:br>
              <a:rPr lang="en-US" altLang="ko-KR" sz="5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5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5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5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향상 프로젝트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BF3CE5-F0DB-56D9-65AE-63B7DF7F4014}"/>
              </a:ext>
            </a:extLst>
          </p:cNvPr>
          <p:cNvSpPr txBox="1"/>
          <p:nvPr/>
        </p:nvSpPr>
        <p:spPr>
          <a:xfrm flipH="1">
            <a:off x="3091073" y="5704803"/>
            <a:ext cx="5992602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위한 </a:t>
            </a:r>
            <a:r>
              <a:rPr lang="ko-KR" altLang="en-US" sz="2400" spc="-8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행동통찰팀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(BIT)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의 혁신적 접근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0760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EE736E-10CD-95BB-C134-C4ADA7ABA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그림 4" descr="그레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A2CD0B0-3F06-B5D9-DEE0-6234B6477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3" b="787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FF9895-64B8-A44D-7687-849D4681EB54}"/>
              </a:ext>
            </a:extLst>
          </p:cNvPr>
          <p:cNvSpPr txBox="1"/>
          <p:nvPr/>
        </p:nvSpPr>
        <p:spPr>
          <a:xfrm>
            <a:off x="2765725" y="1392938"/>
            <a:ext cx="4958255" cy="58323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 algn="ctr">
              <a:lnSpc>
                <a:spcPct val="110000"/>
              </a:lnSpc>
              <a:defRPr/>
            </a:pPr>
            <a:r>
              <a:rPr lang="ko-KR" altLang="en-US" sz="2900" spc="-8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세금 체납자 독려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E90CE1-03B2-FF44-6D99-3C3EB74E45F7}"/>
              </a:ext>
            </a:extLst>
          </p:cNvPr>
          <p:cNvSpPr txBox="1"/>
          <p:nvPr/>
        </p:nvSpPr>
        <p:spPr>
          <a:xfrm>
            <a:off x="1507436" y="2789936"/>
            <a:ext cx="6149129" cy="89255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ko-KR" altLang="en-US" sz="26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“기한 내에 납부하지 않으면 </a:t>
            </a:r>
            <a:br>
              <a:rPr lang="en-US" altLang="ko-KR" sz="26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ko-KR" altLang="en-US" sz="26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가산세가 부과됩니다</a:t>
            </a:r>
            <a:r>
              <a:rPr lang="en-US" altLang="ko-KR" sz="26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.</a:t>
            </a:r>
            <a:r>
              <a:rPr lang="ko-KR" altLang="en-US" sz="26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”</a:t>
            </a:r>
            <a:endParaRPr lang="en-US" altLang="ko-KR" sz="2600" spc="-80" dirty="0">
              <a:solidFill>
                <a:prstClr val="black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4030AD52-9378-5797-DD23-9BFBA381A244}"/>
              </a:ext>
            </a:extLst>
          </p:cNvPr>
          <p:cNvGrpSpPr/>
          <p:nvPr/>
        </p:nvGrpSpPr>
        <p:grpSpPr>
          <a:xfrm>
            <a:off x="2168124" y="2135200"/>
            <a:ext cx="6465835" cy="463460"/>
            <a:chOff x="3965516" y="2790917"/>
            <a:chExt cx="6465835" cy="46346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A34C422-4BD8-CF1C-FC05-96386A8BB77E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법적 경고나 벌금 부과 위협 사용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D5C99E82-C12F-DF9E-FE85-47E6FD18C144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7" name="원호 26">
                <a:extLst>
                  <a:ext uri="{FF2B5EF4-FFF2-40B4-BE49-F238E27FC236}">
                    <a16:creationId xmlns:a16="http://schemas.microsoft.com/office/drawing/2014/main" id="{1B83978C-4521-D71E-8694-D26546E30D0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8" name="자유형: 도형 27">
                <a:extLst>
                  <a:ext uri="{FF2B5EF4-FFF2-40B4-BE49-F238E27FC236}">
                    <a16:creationId xmlns:a16="http://schemas.microsoft.com/office/drawing/2014/main" id="{B9E69D76-102A-1BBA-0EF4-6E812EC2B0F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pic>
        <p:nvPicPr>
          <p:cNvPr id="30" name="그림 29">
            <a:extLst>
              <a:ext uri="{FF2B5EF4-FFF2-40B4-BE49-F238E27FC236}">
                <a16:creationId xmlns:a16="http://schemas.microsoft.com/office/drawing/2014/main" id="{543B57EA-FD7E-DEB3-440B-CDAA60541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7699" y="1008348"/>
            <a:ext cx="3401863" cy="518814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B7629A3-0338-40D7-31C1-6431E3C08F3D}"/>
              </a:ext>
            </a:extLst>
          </p:cNvPr>
          <p:cNvSpPr txBox="1"/>
          <p:nvPr/>
        </p:nvSpPr>
        <p:spPr>
          <a:xfrm flipH="1">
            <a:off x="2825654" y="4101952"/>
            <a:ext cx="6540692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216000" tIns="0" rIns="21600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근본적인 행동 변화를 이끌어내기에는 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한계 발생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4574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3FAEC-4A44-2EBB-719F-72129BDF2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A60AB674-7E59-A4E7-A9FA-8B736A484E97}"/>
              </a:ext>
            </a:extLst>
          </p:cNvPr>
          <p:cNvSpPr txBox="1"/>
          <p:nvPr/>
        </p:nvSpPr>
        <p:spPr>
          <a:xfrm>
            <a:off x="778495" y="673792"/>
            <a:ext cx="20518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성공 사례 분석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38FC09-E665-0B07-FC99-CD007FE2F614}"/>
              </a:ext>
            </a:extLst>
          </p:cNvPr>
          <p:cNvSpPr txBox="1"/>
          <p:nvPr/>
        </p:nvSpPr>
        <p:spPr>
          <a:xfrm>
            <a:off x="1134095" y="1593928"/>
            <a:ext cx="5186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4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영국 세금 </a:t>
            </a:r>
            <a:r>
              <a:rPr lang="ko-KR" altLang="en-US" sz="24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납부율</a:t>
            </a:r>
            <a:r>
              <a:rPr lang="ko-KR" altLang="en-US" sz="24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향상 사례</a:t>
            </a:r>
            <a:r>
              <a:rPr lang="en-US" altLang="ko-KR" sz="24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4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프로젝트 배경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6886DEC-93A1-8082-2F32-3C1A0B8A9B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4E54C845-1FDA-6BB9-7C54-DDBD699C6DA8}"/>
              </a:ext>
            </a:extLst>
          </p:cNvPr>
          <p:cNvGrpSpPr/>
          <p:nvPr/>
        </p:nvGrpSpPr>
        <p:grpSpPr>
          <a:xfrm>
            <a:off x="1032955" y="2337081"/>
            <a:ext cx="5357599" cy="630942"/>
            <a:chOff x="4374206" y="2798058"/>
            <a:chExt cx="5357599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9AD3277-C005-147B-2392-867381F6C8EF}"/>
                </a:ext>
              </a:extLst>
            </p:cNvPr>
            <p:cNvSpPr txBox="1"/>
            <p:nvPr/>
          </p:nvSpPr>
          <p:spPr>
            <a:xfrm>
              <a:off x="4943315" y="2798058"/>
              <a:ext cx="4788490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 err="1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행동통찰팀의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 새로운 관점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08CFFDED-D61C-E07D-2B8C-56BA142B4733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F3473BC9-EBBD-090F-6C7F-4F57B3B2F817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83ACDF1B-BFE1-55DD-86CD-D3BAFB1911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9B31F4AD-F8D4-CC6B-1012-999654A627E9}"/>
              </a:ext>
            </a:extLst>
          </p:cNvPr>
          <p:cNvGrpSpPr/>
          <p:nvPr/>
        </p:nvGrpSpPr>
        <p:grpSpPr>
          <a:xfrm>
            <a:off x="1602064" y="3197270"/>
            <a:ext cx="7662274" cy="863570"/>
            <a:chOff x="3965516" y="2790917"/>
            <a:chExt cx="7662274" cy="86357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4EFCDEE-45C2-794B-CA07-2F0DE206463B}"/>
                </a:ext>
              </a:extLst>
            </p:cNvPr>
            <p:cNvSpPr txBox="1"/>
            <p:nvPr/>
          </p:nvSpPr>
          <p:spPr>
            <a:xfrm>
              <a:off x="4282222" y="2790917"/>
              <a:ext cx="7345568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체납자들은 경제적 이유보다 </a:t>
              </a:r>
              <a:r>
                <a:rPr lang="ko-KR" altLang="en-US" sz="2000" b="1" spc="-80" dirty="0">
                  <a:solidFill>
                    <a:srgbClr val="0B2EB7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주변도 안 낸다는 사회적 인식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때문에 세금을 회피할 수 있음</a:t>
              </a:r>
              <a:endParaRPr lang="pt-BR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0012CCDA-A14F-2DF4-ECBD-3787862AF9D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BE321E46-3B17-5FA5-4F95-A323C8DEAB5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D5FDCD3D-8E72-0C8C-DEC5-043FBF7F699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3EAB3324-2759-3D13-AC52-BD61D143624A}"/>
              </a:ext>
            </a:extLst>
          </p:cNvPr>
          <p:cNvGrpSpPr/>
          <p:nvPr/>
        </p:nvGrpSpPr>
        <p:grpSpPr>
          <a:xfrm>
            <a:off x="1602064" y="4232539"/>
            <a:ext cx="7662274" cy="863570"/>
            <a:chOff x="3965516" y="2790917"/>
            <a:chExt cx="7662274" cy="86357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4FE2B2A-E00B-9E44-36ED-AC2B31205062}"/>
                </a:ext>
              </a:extLst>
            </p:cNvPr>
            <p:cNvSpPr txBox="1"/>
            <p:nvPr/>
          </p:nvSpPr>
          <p:spPr>
            <a:xfrm>
              <a:off x="4282222" y="2790917"/>
              <a:ext cx="7345568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사회적 규범과 집단 행동에 대한 인식이 중요한 요인일 수 있다는 점에 주목</a:t>
              </a:r>
              <a:endParaRPr lang="pt-BR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2A6D02BC-E562-026A-C141-5B423831DC0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8" name="원호 17">
                <a:extLst>
                  <a:ext uri="{FF2B5EF4-FFF2-40B4-BE49-F238E27FC236}">
                    <a16:creationId xmlns:a16="http://schemas.microsoft.com/office/drawing/2014/main" id="{56713371-603D-5C8E-CDD7-C610A150DD3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CB07132B-E9F5-8E29-272E-61174D20AFE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737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11265</TotalTime>
  <Words>5423</Words>
  <Application>Microsoft Office PowerPoint</Application>
  <PresentationFormat>와이드스크린</PresentationFormat>
  <Paragraphs>436</Paragraphs>
  <Slides>55</Slides>
  <Notes>52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55</vt:i4>
      </vt:variant>
    </vt:vector>
  </HeadingPairs>
  <TitlesOfParts>
    <vt:vector size="64" baseType="lpstr">
      <vt:lpstr>나눔스퀘어 네오 Bold</vt:lpstr>
      <vt:lpstr>나눔스퀘어 네오 ExtraBold</vt:lpstr>
      <vt:lpstr>나눔스퀘어 네오 Heavy</vt:lpstr>
      <vt:lpstr>나눔스퀘어 네오 Regular</vt:lpstr>
      <vt:lpstr>맑은 고딕</vt:lpstr>
      <vt:lpstr>카페24 아네모네</vt:lpstr>
      <vt:lpstr>카페24 아네모네에어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윤호 남</dc:creator>
  <cp:lastModifiedBy>김탁</cp:lastModifiedBy>
  <cp:revision>1206</cp:revision>
  <dcterms:created xsi:type="dcterms:W3CDTF">2025-08-10T23:59:04Z</dcterms:created>
  <dcterms:modified xsi:type="dcterms:W3CDTF">2025-10-01T04:33:57Z</dcterms:modified>
</cp:coreProperties>
</file>