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72" r:id="rId2"/>
    <p:sldId id="276" r:id="rId3"/>
    <p:sldId id="418" r:id="rId4"/>
    <p:sldId id="419" r:id="rId5"/>
    <p:sldId id="420" r:id="rId6"/>
    <p:sldId id="373" r:id="rId7"/>
    <p:sldId id="274" r:id="rId8"/>
    <p:sldId id="258" r:id="rId9"/>
    <p:sldId id="261" r:id="rId10"/>
    <p:sldId id="421" r:id="rId11"/>
    <p:sldId id="423" r:id="rId12"/>
    <p:sldId id="422" r:id="rId13"/>
    <p:sldId id="410" r:id="rId14"/>
    <p:sldId id="425" r:id="rId15"/>
    <p:sldId id="409" r:id="rId16"/>
    <p:sldId id="426" r:id="rId17"/>
    <p:sldId id="427" r:id="rId18"/>
    <p:sldId id="407" r:id="rId19"/>
    <p:sldId id="408" r:id="rId20"/>
    <p:sldId id="428" r:id="rId21"/>
    <p:sldId id="412" r:id="rId22"/>
    <p:sldId id="429" r:id="rId23"/>
    <p:sldId id="411" r:id="rId24"/>
    <p:sldId id="430" r:id="rId25"/>
    <p:sldId id="406" r:id="rId26"/>
    <p:sldId id="413" r:id="rId27"/>
    <p:sldId id="431" r:id="rId28"/>
    <p:sldId id="432" r:id="rId29"/>
    <p:sldId id="433" r:id="rId30"/>
    <p:sldId id="414" r:id="rId31"/>
    <p:sldId id="415" r:id="rId32"/>
    <p:sldId id="416" r:id="rId33"/>
    <p:sldId id="434" r:id="rId34"/>
    <p:sldId id="435" r:id="rId35"/>
    <p:sldId id="436" r:id="rId36"/>
    <p:sldId id="437" r:id="rId37"/>
    <p:sldId id="417" r:id="rId38"/>
    <p:sldId id="438" r:id="rId39"/>
    <p:sldId id="439" r:id="rId40"/>
    <p:sldId id="440" r:id="rId41"/>
    <p:sldId id="441" r:id="rId42"/>
    <p:sldId id="442" r:id="rId43"/>
    <p:sldId id="298" r:id="rId44"/>
    <p:sldId id="404" r:id="rId4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33" userDrawn="1">
          <p15:clr>
            <a:srgbClr val="A4A3A4"/>
          </p15:clr>
        </p15:guide>
        <p15:guide id="2" pos="5722" userDrawn="1">
          <p15:clr>
            <a:srgbClr val="A4A3A4"/>
          </p15:clr>
        </p15:guide>
        <p15:guide id="3" pos="597" userDrawn="1">
          <p15:clr>
            <a:srgbClr val="A4A3A4"/>
          </p15:clr>
        </p15:guide>
        <p15:guide id="4" orient="horz" pos="39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2EB7"/>
    <a:srgbClr val="C2CAED"/>
    <a:srgbClr val="05186B"/>
    <a:srgbClr val="072087"/>
    <a:srgbClr val="9A5CC8"/>
    <a:srgbClr val="644BC2"/>
    <a:srgbClr val="4D79CF"/>
    <a:srgbClr val="7A52C4"/>
    <a:srgbClr val="4741BE"/>
    <a:srgbClr val="C5A3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03" autoAdjust="0"/>
    <p:restoredTop sz="85714" autoAdjust="0"/>
  </p:normalViewPr>
  <p:slideViewPr>
    <p:cSldViewPr snapToGrid="0">
      <p:cViewPr varScale="1">
        <p:scale>
          <a:sx n="52" d="100"/>
          <a:sy n="52" d="100"/>
        </p:scale>
        <p:origin x="36" y="936"/>
      </p:cViewPr>
      <p:guideLst>
        <p:guide orient="horz" pos="1933"/>
        <p:guide pos="5722"/>
        <p:guide pos="597"/>
        <p:guide orient="horz" pos="392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EB310-8674-483F-929D-C190C8882D8F}" type="datetimeFigureOut">
              <a:rPr lang="ko-KR" altLang="en-US" smtClean="0"/>
              <a:t>2025-09-29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7B529-AFF3-4E5E-A5AE-5801984EB5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132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4445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ED73D6-43B2-9A93-8618-5515A19BD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196C529-BC93-93CD-56AF-672EF39CEE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920F6FA-6CB2-8209-659A-5EF2955B77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 해결도 마찬가지입니다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아무리 훌륭한 답을 찾아도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질문 자체가 틀렸다면 모든 노력은 헛수고가 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이것이 바로 수많은 정책 실패의 가장 큰 원인이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2B858A4-6C38-92AF-5D21-E2F280168F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7314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70831-3474-9278-8ED5-E33836A6A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B3F9A4C-0957-ABCB-04EC-F74B41A2CA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80E2F02-CC53-1084-4076-369093511B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세계적인 문제 해결 전문가인 토머스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웨델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웨델스보르는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그의 저서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"What's Your Problem?"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대부분의 사람들이 문제 해결에 실패하는 이유는 해결책을 찾지 못해서가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처음부터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틀린 문제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풀고 있기 때문이라고 말합니다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9027B7F-204D-896E-5D60-0AF66C2EF7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72812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D6E27-3766-5CAE-8183-21A84BDAE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A2B8CF6-B0C8-B870-A7BE-E2E02B93B3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7D17C85-A888-E317-5879-A36DE5D3D2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아주 유명한 사례인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느린 엘리베이터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문제를 통해 이 개념을 살펴보겠습니다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802B03D-E9DD-4CEE-FFE4-420F355CCF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1929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F0C65-9842-7F32-D89E-71D85D6FF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AD25724-0FA3-18E9-BFA0-73719B6989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DC04C0D-94D7-5D68-32F6-5A2BF336A6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 오래된 건물에서 사람들이 엘리베이터가 너무 느리다고 계속 불평합니다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문제를 들었을 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우리의 첫 번째 반응은 무엇일까요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아마도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엘리베이터 속도를 어떻게 높일까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기술적인 해결책을 떠올릴 겁니다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더 빠른 모터로 교체하거나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속도를 개선하는 방법이죠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이는 비용과 시간이 많이 듭니다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여기서 문제의 틀을 다시 짜보면 어떨까요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엘리베이터의 속도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기다리는 경험의 지루함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이라고 재정의하는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이렇게 문제를 재정의하자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해결책은 완전히 달라집니다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건물 관리자는 엘리베이터 옆에 큰 모니터를 설치했습니다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그러자 사람들은 다양한 정보를 보느라 더 이상 기다리는 시간을 지루하게 느끼지 않았고 불만은 사라졌습니다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0F73B1E-E5C2-B164-7133-2FF56A9447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930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34DA1-B8F0-820B-4269-74F674105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2051ACE-3A65-A219-4465-E8AAF0698E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B5221A5-958D-1FD0-C21C-C5B5575BCA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원칙은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사회 정책 분야에서 훨씬 더 중요합니다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AFA628A-F9DE-DCCC-9F53-2742395D09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6067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D2773-B276-B45B-95B7-29B7C31D7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C8F94E0-EBE6-5FCB-788A-C19E835E3E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32AFE94-941C-48EB-284D-C5C432D3C2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어떻게 하면 청소년 범죄를 줄일 수 있을까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 문제를 정의하면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우리의 해결책은 자연스럽게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CCTV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추가 설치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순찰 강화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처벌 강화 등 통제와 관리 중심으로 흐르게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문제를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어떻게 하면 청소년들이 범죄 유혹에 빠지기 쉬운 오후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시부터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시까지의 시간을 의미 있는 활동으로 채워줄 수 있을까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 재정의하면 어떨까요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문제의 관점이 바뀌자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해결책은 방과 후 스포츠 클럽 활성화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지역 청소년 센터 프로그램 강화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진로 멘토링 연결 등 예방과 기회 제공이라는 완전히 새로운 차원으로 나아갑니다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01D8E04-F62D-62E7-97A1-16F9DAF99C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31707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0E32E-6C9F-7DEF-EFA4-E08D402DA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03F65B1-9A81-8C4C-9A06-C92752CC35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F5FEE7D-3234-0935-8B9D-76EE503A34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사례가 보여주는 교훈은 명확합니다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성급하게 해결책으로 뛰어들기 전에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지금 풀고 있는 문제가 과연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올바른 문제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인지 먼저 의심하고 재정의하는 것이 훨씬 더 중요합니다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더 나은 해결책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찾는 것만큼이나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더 나은 문제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찾는 것 또한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중요합니다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그렇다면 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 재정의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란 정확히 무엇일까요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슬라이드에서 그 기술에 대해 알아보겠습니다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1E77219-4C23-85FC-DBA8-2C311ED538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68143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94B1D-C793-FBB3-CCD1-80ABE5ED5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8220E49-E517-4B88-ACA9-A4E700F07D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86F41B8-92FC-72DC-D9E2-28108254A3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앞선 엘리베이터 사례는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문제의 틀을 바꾸는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 재정의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＇,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리프레이밍의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힘을 명확히 보여줍니다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88F28D7-B44A-24F1-16ED-BD759E7452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73425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0FB60-6ECF-6E18-817A-8BEA77EE9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0338CE3-E745-19FF-8A91-116D4A2E22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FAA3860-BD25-5CCA-85F5-C38EFC2BE3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 재정의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문제에 대한 우리의 초기 가정을 의심하고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의도적으로 다른 관점에서 문제를 바라보며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문제의 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자체를 바꾸는 기술을 의미합니다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목표는 더 나은 해결책을 찾는 것을 넘어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풀어야 할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더 나은 문제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발견하는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그렇다면 우리는 어떻게 문제의 틀을 의도적으로 바꿀 수 있을까요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토머스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웨델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웨델스보르는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여러 가지 유용한 기법을 제시하는데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오늘 우리는 그중 가장 기본이 되는 두 가지를 살펴보겠습니다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A12D47B-68A4-A45F-C294-88CA23CA12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56890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F4094-E24A-BC65-1F9C-D49E6E378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C7AAFC8-EB15-AA10-C372-36CA02D4C0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08F62A1-6A83-5004-2E89-B6979A4C2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 번째 기법은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프레임 밖을 보기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종종 문제 그 자체에만 너무 깊이 몰두한 나머지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주변의 중요한 맥락을 놓치곤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기법은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지금 보지 못하고 있는 것은 무엇인가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 질문하며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문제에 직접적으로 보이지 않는 외부 요인을 탐색하도록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돕습니다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 저소득층 아파트에서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수도관이 자꾸 터지고 고장 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문제가 끊이지 않았다고 해봅시다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관리 사무소의 프레임 안에서 보면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#5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낡은 배관 교체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수리공 추가 고용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만이 해결책처럼 보입니다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0D717E7-99D7-5CF7-E12D-2AC0BD4F1C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4850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안녕하십니까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사회문제 해결을 위한 정책디자인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</a:t>
            </a:r>
            <a:r>
              <a:rPr lang="en-US" altLang="ko-KR" sz="1200" strike="sngStrike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ko-KR" altLang="en-US" sz="1200" strike="sngStrike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주차</a:t>
            </a:r>
            <a:r>
              <a:rPr lang="ko-KR" alt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강의를 시작하겠습니다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94827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8B8AA-339B-C1E2-8004-DCC8B92F6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3950842-0C80-B96B-95BD-5AA024FB9C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87A05A4-CB6B-8C4C-9CE6-22D1A6CB97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프레임 밖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주민들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맥락을 살펴보니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최근 이주해 온 주민 상당수가 언어 문제로 수도 시설 사용법이나 고장 신고 절차를 제대로 숙지하지 못하고 있다는 사실을 발견했습니다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진짜 문제는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낡은 배관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뿐만 아니라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정보의 부족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이었던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이후 관리 사무소는 수리 예산을 늘리는 대신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 언어로 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올바른 시설 사용법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안내문을 배포하고 그림으로 된 고장 신고 시스템을 만들었습니다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훨씬 적은 비용으로 문제 발생률을 크게 낮출 수 있었습니다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183C260-04A4-AE50-F1DC-782031A873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14315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7A854-BB35-7C8D-3A2F-555401407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A6E655A-0A99-5D6C-2E9A-F3B4ED8689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87F681A-5714-F828-79CB-C812836C4F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번째 기법은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목표 다시 생각하기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종종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주어진 목표를 당연하게 받아들이지만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때로는 그 목표 자체가 잘못 설정되었을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 세계 많은 공공 도서관의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초기 목표는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연체된 책을 빨리 회수하는 것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목표 아래서 해결책은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연체료 인상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대출 정지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등이었습니다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한 사서가 근본적인 질문을 던졌습니다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 도서관의 궁극적인 목표가 연체료 징수일까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아니면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최대한 많은 시민이 책을 읽게 하는 것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이렇게 목표를 재정의하자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기존의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연체료 정책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오히려 저소득층 시민들의 발길을 끊어 궁극적인 목표를 방해하고 있다는 모순이 드러났습니다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F038A4B-0EBF-6983-3579-99E93B1408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49709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58E2B-C18E-0C3B-0B1F-4BC3219D0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2DB0430-8BD0-C8E6-F9B0-0E15F8FBDD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6A2E7DA-0F80-E05C-7C38-E44ACE630F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결과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지금은 수많은 도서관이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연체료 폐지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혁신적인 정책을 도입했습니다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단기적인 책 회수는 조금 늦어질지 몰라도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장기적으로는 더 많은 시민이 부담 없이 도서관을 찾게 되어 궁극적인 목표를 달성하게 된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이처럼 프레임 밖을 보거나 목표 자체를 다시 생각하는 것만으로도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완전히 새로운 해결의 가능성을 열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이렇게 재정의된 문제의 복잡한 구조를 한눈에 파악하는 데 도움을 주는 도구를 알아보겠습니다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F04BAD8-DF40-8896-1FBC-F1F6F5F937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297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C86B2-6969-8B20-FAF7-AAD60870D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1B3B154-6753-D038-0503-E75A28B0A0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C8883A8-4FDD-DBAD-7453-2FFA1344D0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문제의 틀을 새롭게 정의했다면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다음 단계는 그 문제의 복잡한 구조를 한눈에 파악하는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94738C4-BF90-E760-B951-DD41FEE9BC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31546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EB29F-DA2A-6B32-E95E-72FEEDE97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FBFE12B-E47E-54FE-1CF1-A7763A108C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2EF1ECF-1BE0-9141-6A50-F1B110B38A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만약 간단한 통계 분석이 환자의 체온을 재는 것이라면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지금부터 우리가 배울 인과관계 지도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(Causal Loop Diagram)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그리는 것은 문제의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X-ray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MRI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찍는 것과 같습니다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단순히 열이 난다는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증상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아는 것을 넘어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장기들과 신경들이 서로 얽혀 이 문제를 만들어내는지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근본 구조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파악하게 해주는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5BCFE68-1E9F-A013-55EE-D599138399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47571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3A35F-F248-7158-58BB-65C23F1E0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87AFA26-C9EB-8D83-77B9-AE68C193CE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9C5A976-52C6-A285-B64B-8F570156BB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대부분의 사회문제는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단 하나의 원인 때문에 발생하는 경우가 거의 없습니다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 요인들이 서로 꼬리를 물고 영향을 미치며 하나의 거대한 ‘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시스템’으로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존재합니다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인과관계 지도는 바로 이 시스템의 작동 방식을 시각적으로 보여주는 지도입니다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7E24516-9026-8503-072B-5408006820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02591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E1661-456D-B7E7-DD4A-76764A89A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E2FDA40-C802-CD99-9A04-20CF3AD68B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DD9E1E5-A987-BCE7-70F9-99A95BD86C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스트레스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개인적인 문제를 생각해봅시다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스트레스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변수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높아지면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수면의 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변수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떨어집니다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잠을 제대로 못 자면 다음 날 업무 효율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변수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떨어지게 되죠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떨어진 업무 효율은 다시 스트레스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변수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높이는 악순환의 고리를 만듭니다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이처럼 문제의 순환 구조를 한눈에 보면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커피를 마셔 효율을 높이는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단기적인 처방이 장기적으로는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수면의 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더 악화시켜 스트레스를 높일 수 있다는 것을 예측할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만약 우리가 이 전체 시스템을 보지 못하고 눈앞의 증상 하나만 해결하려 한다면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때로는 문제를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해결하기는커녕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오히려 악화시키는 재앙을 낳을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4BD7115-2C5E-59DF-4ED5-1350B46E03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9696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5EDEE-09BC-91A7-1876-CF59DCB8D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BAE1D17-8F38-9B62-8D5C-2970782438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76379C8-C3C4-1B8A-316E-2B5D62EEBE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역사적으로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코브라 효과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(Cobra Effect)'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유명한 사례가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영국 식민지 시절 인도 델리에서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정부는 독사인 코브라가 너무 많아 걱정이었습니다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그래서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코브라를 잡아오면 보상금을 주는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정책을 시행했죠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단순하게 보면 합리적인 정책입니다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시스템은 예상치 못하게 작동했습니다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사람들이 보상금을 타기 위해 집에서 코브라를 사육하기 시작한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나중에 정부가 이 사실을 깨닫고 보상금 제도를 폐지하자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쓸모 없어진 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브라를 대거 방생하여 정책 시행 전보다 코브라 수가 오히려 폭발적으로 증가하는 결과가 발생했습니다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사례는 시스템의 전체 구조를 이해하지 못한 채 섣불리 개입하는 것이 얼마나 위험한지 명확히 보여줍니다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F34DB6E-278E-DB35-D0FC-3123E766D7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88025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D2AA7-1340-D236-596D-7EC0962B0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0222A71-966B-F56C-29D3-6488578A4B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1C78FF7-30FC-8D0E-9563-DCBC9611F1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이처럼 인과관계 지도는 문제의 근본적인 구조를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X-ray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처럼 투시하여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특정 지점에 개입했을 때 어떤 예상치 못한 결과가 발생할 수 있을지 미리 예측하고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 효과적인 길을 찾도록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돕습니다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강력한 진단 도구인 인과관계 지도를 어떻게 그릴 수 있을지 다음 슬라이드부터 구체적인 방법을 알아보겠습니다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C6076EB-0B1F-BEAE-C11D-7B0A549FCC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92850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17201-5D7D-EB43-991C-D422836B1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5FC0C0F-2575-78A7-612D-2F7F07D2FA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5DAD0A3-E497-655D-1AEF-760DC9C730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그럼 이 인과관계 지도를 어떻게 그릴 수 있을지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첫 번째 단계를 시작하겠습니다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지도를 그리기 위해 우리에게 필요한 기본 재료는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**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변수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＇**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인과관계 화살표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 두 가지입니다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77D3073-EB3B-644A-9750-5A3F23E138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1789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92AAD-FCFD-3BFC-B023-DF4805592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E5C57C0-83B0-88E5-BEB9-8BEA33167F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58CB49D-28BC-0B08-E1FE-3579654C3A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지난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주간에 걸쳐 문제 해결의 여정을 위한 중요한 증거들을 수집했습니다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주차에는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돋보기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같은 질적 연구를 통해 문제의 깊이를 파악했고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주차에는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같은 양적 연구를 통해 문제의 넓이를 확인했습니다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여러분의 손에는 문제에 대한 거의 모든 증거 자료가 준비된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그렇다면 이제 이 증거들을 바탕으로 해결책을 찾으면 되는 걸까요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여기서 우리는 아주 중요한 질문을 던져야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만약 우리가 완벽한 해결책을 만들었는데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애초에 우리가 풀려던 문제가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틀린 문제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였다면 어떻게 될까요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?“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1A1537E-349C-96A9-A86C-313DE28533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96392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FDA49-7968-5E10-3D15-A1E06C38C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4C2B675-FFAF-CD54-1455-5387B07A37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BBA0308-9A0C-0055-30AE-ED13FC5E7E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변수란 시스템 안에서 시간이 지남에 따라 증가하거나 감소하는 모든 요인을 말합니다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직원들의 잦은 야근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문제를 다룬다면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업무량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스트레스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업무 효율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직원 만족도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같은 것들이 모두 변수가 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A83B0C3-CADF-4B1D-EB62-D7768F32EA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87393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442D5-ABF1-628E-2D17-8E8A67588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9180565-D17B-39D7-2785-8506EB51B9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692E903-FE14-D4AC-BAD3-0A9CFDC10F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인과관계 화살표는 이 변수들이 서로에게 어떻게 영향을 미치는지를 표시하는 연결선입니다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화살표에는 두 종류가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플러스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(+)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관계는 자동차의 **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가속 페달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’**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같습니다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가속 페달을 더 밟으면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↑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자동차의 속도도 올라가고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↑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페달에서 발을 떼면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↓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속도도 내려가는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↓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것처럼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변수가 같은 방향으로 움직이는 관계입니다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둘째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마이너스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(-)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관계는 자동차의 **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브레이크 페달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'**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같습니다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브레이크를 더 밟으면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↑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자동차의 속도는 내려가고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↓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브레이크에서 발을 떼면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↓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속도가 올라갈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↑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 있는 것처럼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변수가 반대 방향으로 움직이는 관계입니다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A745FE3-B354-8DC6-DE01-70285D4C27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69092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6AF2E-0AB0-1B09-567B-3D819E193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EC1BEA2-FDBA-B959-1711-F149A96B4C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0050925-6606-6827-0376-DEB51E6DBE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직접 한번 그려보겠습니다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직원들의 잦은 야근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문제를 중심에 놓고 시작해 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잦은 야근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가장 직접적인 원인은 무엇일까요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변수가 증가하면 야근도 함께 늘어날까요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잠시 멈춤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바로 **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업무량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'**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 겁니다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업무량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늘어나면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↑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잦은 야근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 늘어납니다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↑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가속 페달처럼 같은 방향이니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플러스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(+)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관계로 연결합니다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그렇다면 잦은 야근은 또 어떤 결과를 낳을까요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한번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생각해보시죠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잠시 멈춤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바로 직원들의 **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스트레스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'**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증가할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↑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겁니다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이것도 같은 방향이니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플러스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(+)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관계입니다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3A62D0E-C7AB-A464-325F-C60E8FAC53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13951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CFB7E-2FF7-313F-900A-6F309685D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35FF726-A81B-24FA-598D-D626350C8F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463CCC2-3949-0B22-8BE5-BDA4E7F95A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그럼 스트레스가 높아지면 직원들의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업무 효율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은 어떻게 될까요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올라갈까요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내려갈까요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잠시 멈춤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#1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맞습니다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업무 효율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은 떨어지게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↓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되죠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스트레스는 증가하는데 효율은 감소하니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브레이크처럼 반대 방향의 마이너스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(-)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관계가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어떤가요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이렇게 변수와 관계를 하나씩 질문하고 답하며 연결하다 보면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문제의 숨겨진 구조를 점차 발견하게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여기서 더 중요한 것은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연결들이 만들어내는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피드백 루프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찾는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슬라이드에서 그 내용을 다루겠습니다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25E4A74-EF6E-AB36-6D4D-5702A4D05A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69395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7D236-F530-1267-AFFE-55F226513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2BB861E-5001-3B80-A266-9BB6C1A3DA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6080AB4-DA1A-5F5D-3C20-EFDC64F814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변수들을 화살표로 연결했다면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이 지도의 가장 중요한 부분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바로 시스템을 움직이는 보이지 않는 엔진인 피드백 루프를 찾아낼 차례입니다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F6431D4-7537-4722-8900-D65A6218BE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71722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54C08-DCDB-D800-37FA-B8F2C2B74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146AEC4-F12B-6EA0-93FD-70B2AA5BB1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F9355FE-DFC2-99AA-9B31-0F0DE34B6A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피드백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루프란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변수들의 인과관계가 돌고 돌아 다시 자기 자신에게 영향을 미치는 순환 구조를 말하는데요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루프를 이해해야만 왜 어떤 문제는 시간이 지나도 그대로이거나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혹은 점점 더 나빠지기만 하는지 그 근본적인 원리를 파악할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9B3B41F-37AE-66EE-BA8A-71BE2B76D1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87748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122B8-DD43-2671-44F4-38E0BE373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187454C-4199-4A77-AF5D-0893AFD04C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67D7F70-4A7E-2ED5-F5E1-D2ABA56BC3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 번째는 **강화 루프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(Reinforcing Loop)**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마치 눈덩이가 굴러 내려가며 점점 커지는 것처럼 변화를 끊임없이 증폭시키는 엔진과 같습니다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강화 루프는 긍정적인 선순환으로 나타날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운동을 통해 체력이 조금 향상되면 더 높은 강도의 운동을 할 수 있게 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다시 체력을 더 크게 향상시키는 과정이 반복되는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반대로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부정적인 악순환의 모습으로도 나타납니다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가령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스트레스가 높아져 수면의 질이 떨어지면 다음 날 스트레스에 더 취약해져 결국 스트레스가 더 높아지는 악순환에 빠지는 것처럼 말이죠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1136A17-E745-D5AE-72FB-AF542CC904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81567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1983C-8C7A-D4B0-2916-8A3837437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BE02EAF-32C3-5D0D-701B-2D49D98A21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5A122D1-BF38-9194-4B81-E3FC75376C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강화 루프가 이처럼 변화를 끊임없이 증폭시킨다면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이와 반대로 시스템을 안정시키려는 힘도 존재합니다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이것이 바로 두 번째 종류인 **균형 루프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(Balancing Loop)**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균형 루프는 시스템을 특정 목표나 상태로 안정시키고 유지하려는 조절 장치와 같습니다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마치 실내 온도를 설정해두면 더울 때 냉방을 켜 목표 온도를 유지하는 것과 같죠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 몸의 배고픔 시스템이 좋은 예시입니다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배고픔이 증가하면 우리는 음식을 섭취하게 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결과 배고픔은 다시 감소하여 안정 상태를 되찾습니다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이처럼 강화 루프는 시스템을 끊임없이 성장시키거나 쇠퇴하게 만드는 반면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균형 루프는 시스템이 안정적으로 유지되도록 조절하는 역할을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사회 문제 분석 시 이 두 가지 루프를 찾아내는 것은 문제의 근본적인 작동 원리를 이해하는 데 매우 중요합니다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0B78669-08A7-E176-5E35-BCB371CF4D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49158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EB733-C423-D646-86FA-4DBBA03E2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4E38CCF-790A-DF52-A7D2-2C12AA23E2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098CAA4-E091-473D-4951-ACD1890567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두 가지 개념을 가지고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그리던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잦은 야근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문제의 지도로 돌아가 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아까 우리는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스트레스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늘어나면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업무 효율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떨어진다고 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다음엔 당연히 처리하지 못한 **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미처리 업무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'**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늘어날 것이고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미처리 업무는 다음 날의 **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업무량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'**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더해지게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연결이 완성되었습니다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업무량이 늘어나 야근이 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야근이 느니 스트레스가 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스트레스가 느니 효율이 떨어져 다시 업무량이 늘어나는 끝없는 순환 구조가 만들어진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그렇다면 이것은 강화 루프일까요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균형 루프일까요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간단한 규칙은 루프 안에 있는 마이너스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(-)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화살표의 개수를 세어보는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마이너스가 짝수 개이면 강화 루프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홀수 개이면 균형 루프입니다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루프에는 마이너스 관계가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 있으므로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시간이 지날수록 상황이 점점 더 나빠지는 전형적인 악순환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강화 루프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것을 알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이처럼 피드백 루프를 발견하면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문제의 근본적인 작동 원리를 이해하는 것을 넘어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악순환의 고리를 끊을 수 있는 가장 효과적인 지점이 어디인지 찾을 수 있게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완성된 지도를 보면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여러 가지 개입 지점을 발견할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048C5F7-423A-4DAA-2746-27C43F1F22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95122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CB122-1CAE-905B-FF53-4601F7940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F5975F7-C5EB-F44D-FCD5-D6EFE0EEF3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570CB1D-D92A-DBE9-25AC-9E7B65B2E3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스트레스와 업무 효율 간 부정적인 고리가 약해지도록 직원 심리 상담 프로그램을 도입하거나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업무 효율 자체를 높이기 위해 새로운 협업 툴 교육을 제공할 수도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더 근본적으로는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애초에 업무량을 줄이기 위해 불필요한 보고 체계를 개선하는 방법도 생각해 볼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이처럼 인과관계 지도는 단순히 문제를 진단하는 것을 넘어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다양한 정책적 해결책을 발굴하는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아이디어 발상 도구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'*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로서의 역할까지 수행합니다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C6DBF09-7FD5-9B9A-7595-E46BE764E7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5224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B159B-15E2-9F3B-5A6E-1B2CC147A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E8B06E4-3D31-0754-8036-2D5F436E77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7E1A1AA-DE4B-9E00-5C23-E52C1250EE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 오래된 건물에서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엘리베이터가 너무 느리다는 불만이 쏟아졌다고 상상해 봅시다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문제에 대한 가장 정직한 해결책은 무엇일까요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아마 수억 원을 들여 엘리베이터의 모터를 교체하고 속도를 높이는 것일 겁니다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한 컨설턴트가 문제를 다르게 바라봤습니다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#5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사람들의 진짜 문제는 엘리베이터의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절대적인 속도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기다리는 동안의 지루함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아닐까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?“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750CC10-ECB5-3AEE-9180-81AA6EC0D3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25496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차시에서는 우리가 해결하려는 문제가 처음부터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틀린 문제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 수 있다는 중요한 관점을 배웠습니다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단순히 해결책을 찾기 전에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 재정의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(Reframing)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통해 문제의 틀 자체를 바꾸고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더 나은 문제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발견하는 것이 얼마나 중요한지 확인했습니다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복잡하게 얽힌 문제의 구조를 한눈에 파악하기 위해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 변수들의 상호작용과 보이지 않는 엔진인 피드백 루프를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시각화하는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인과관계 지도 작성법의 기초를 다루었습니다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우리는 문제의 복잡한 구조를 파악하고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더 나은 관점에서 문제를 바라볼 준비를 마쳤습니다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이렇게 재정의된 문제를 어떻게 하면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해결 가능한 과제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바꿀 수 있을까요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14105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58918-4FDA-7CFF-FB5B-667F4793F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C0D57F1-C0E2-59C2-B82B-B4FF943FCF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47B2C95-985A-3EE0-59DC-7B37351313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차시에서는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재정의된 문제를 실행 가능한 기회로 바꾸는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'How Might We'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질문과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 프로젝트의 명확한 북극성이 되어줄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정의문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작성법에 대해 알아보겠습니다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잠시 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차시 영상에서 뵙겠습니다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EADE391-0E02-A288-1173-3BAE3999DB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4471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334C1-0A82-5066-6CD4-59F83856B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9F3DD62-2F42-16DF-6930-6FDEF8CBE4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2B389CB-7BE6-C545-8F70-867444CCEA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관점에서 나온 해결책은 놀라웠습니다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엘리베이터 옆에 다양한 정보를 제공해주는 모니터를 설치하는 것이었죠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사람들은 모니터를 보며 다양한 정보를 확인하느라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기다리는 시간의 지루함을 잊게 되었습니다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훨씬 적은 비용으로 불만은 거짓말처럼 사라졌습니다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5577819-F591-3F2B-9FA4-CD532883E8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270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6B8D5-EF0B-F60A-5F0F-6FFE23D3B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E06445B-B7C4-40A8-FAD1-E797D6876E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4A4265E-E135-0F08-6CDB-354DAE3C46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이것이 바로 이번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주차 수업의 핵심입니다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엉뚱한 문제에 대한 완벽한 해결책은 실패이지만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올바른 문제에 대한 적절한 해결책은 혁신이 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C6D3FE7-E169-517F-2328-192B991FC3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3112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이번 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단순히 수집된 데이터를 종합하는 것을 넘어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진짜 풀어야 할 문제의 본질을 단 하나의 문장으로 명확하게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(Define)'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때로는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느린 엘리베이터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사례처럼 과감하게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재정의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(Reframe)'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하는 법을 배울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 정의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문장은 앞으로 여러분이 해결책을 찾아 나설 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길을 잃지 않게 해주는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북극성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같은 역할을 하게 될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우리는 사회 문제를 정의하는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북극성을 찾는 여정을 시작하겠습니다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2017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수집한 증거가 하나의 문제를 가리키더라도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문제가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틀린 문제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 수 있다고 말씀드렸습니다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이것이 바로 수많은 정책 실패의 가장 큰 원인이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9196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4FFF3-2D22-EE18-13BE-01BF1CFD9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824E2F3-A3CC-9738-0A19-B747EDB296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5C899EC-0809-C0AB-359E-30A24BCCFA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혹시 여러분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밤새 열심히 과제를 했는데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나중에 보니 교수님이 원했던 방향과 전혀 다른 과제였던 경험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없으신가요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그 순간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더 열심히 할 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아니라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제대로 물어볼 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이라고 후회합니다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47964D0-43F0-7123-4D66-80ED91C446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7099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613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3EEF4808-3EB3-70C1-1E03-B5FF9D6B0F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291" y="1476"/>
            <a:ext cx="12293599" cy="1217003"/>
          </a:xfrm>
          <a:prstGeom prst="rect">
            <a:avLst/>
          </a:prstGeom>
        </p:spPr>
      </p:pic>
      <p:grpSp>
        <p:nvGrpSpPr>
          <p:cNvPr id="22" name="그룹 21">
            <a:extLst>
              <a:ext uri="{FF2B5EF4-FFF2-40B4-BE49-F238E27FC236}">
                <a16:creationId xmlns:a16="http://schemas.microsoft.com/office/drawing/2014/main" id="{BF09000C-2E82-CBBD-5A18-B8F03B0FFC77}"/>
              </a:ext>
            </a:extLst>
          </p:cNvPr>
          <p:cNvGrpSpPr/>
          <p:nvPr userDrawn="1"/>
        </p:nvGrpSpPr>
        <p:grpSpPr>
          <a:xfrm>
            <a:off x="635561" y="291960"/>
            <a:ext cx="2426204" cy="413683"/>
            <a:chOff x="635561" y="291960"/>
            <a:chExt cx="2426204" cy="413683"/>
          </a:xfrm>
        </p:grpSpPr>
        <p:sp>
          <p:nvSpPr>
            <p:cNvPr id="23" name="자유형: 도형 22">
              <a:extLst>
                <a:ext uri="{FF2B5EF4-FFF2-40B4-BE49-F238E27FC236}">
                  <a16:creationId xmlns:a16="http://schemas.microsoft.com/office/drawing/2014/main" id="{68FD2BDC-1836-D66A-F4C8-B9C1632B7B3F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39A8D3FC-B8A9-895B-D0BF-855C58EF49D5}"/>
                </a:ext>
              </a:extLst>
            </p:cNvPr>
            <p:cNvSpPr/>
            <p:nvPr/>
          </p:nvSpPr>
          <p:spPr>
            <a:xfrm>
              <a:off x="635561" y="291960"/>
              <a:ext cx="2426204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문제 정의 및 핵심 과제 도출</a:t>
              </a:r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8C747F7-9804-B31E-542F-53F2E6C66C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53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72F5E34B-F838-1B32-A888-5A21443A0930}"/>
              </a:ext>
            </a:extLst>
          </p:cNvPr>
          <p:cNvSpPr/>
          <p:nvPr userDrawn="1"/>
        </p:nvSpPr>
        <p:spPr>
          <a:xfrm>
            <a:off x="-101600" y="5898"/>
            <a:ext cx="12293600" cy="1201547"/>
          </a:xfrm>
          <a:prstGeom prst="rect">
            <a:avLst/>
          </a:prstGeom>
          <a:gradFill>
            <a:gsLst>
              <a:gs pos="16000">
                <a:srgbClr val="0B2EB7">
                  <a:alpha val="0"/>
                </a:srgbClr>
              </a:gs>
              <a:gs pos="100000">
                <a:srgbClr val="0B2EB7">
                  <a:alpha val="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" name="그림 8" descr="블러, 다채로움, 스크린샷, 빛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6D9D54-EBEE-3EA0-06E2-13518C3CB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98"/>
          <a:stretch>
            <a:fillRect/>
          </a:stretch>
        </p:blipFill>
        <p:spPr>
          <a:xfrm>
            <a:off x="0" y="0"/>
            <a:ext cx="12192000" cy="6946900"/>
          </a:xfrm>
          <a:prstGeom prst="rect">
            <a:avLst/>
          </a:prstGeom>
        </p:spPr>
      </p:pic>
      <p:pic>
        <p:nvPicPr>
          <p:cNvPr id="7" name="그림 6" descr="일렉트릭 블루, 블루, 자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498865-8AE2-F892-DDE3-E5340C2B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-1" y="0"/>
            <a:ext cx="1205803" cy="1205803"/>
          </a:xfrm>
          <a:prstGeom prst="rtTriangle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111653A-610A-39BB-5E60-00A81A0E83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582400" y="584096"/>
            <a:ext cx="609705" cy="60970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88F47F6A-4ACA-E998-8093-161B9491A348}"/>
              </a:ext>
            </a:extLst>
          </p:cNvPr>
          <p:cNvCxnSpPr>
            <a:cxnSpLocks/>
          </p:cNvCxnSpPr>
          <p:nvPr userDrawn="1"/>
        </p:nvCxnSpPr>
        <p:spPr>
          <a:xfrm>
            <a:off x="0" y="1216822"/>
            <a:ext cx="4241800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38F10D-B1B5-A271-8F37-E964D2B6E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266698" y="0"/>
            <a:ext cx="1219203" cy="1219203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9D51B65-B2DB-1A86-5878-E326A6D906C8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9641A0D-096C-E6AE-2137-8DAAA4BF6FA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F3BCF8A-4D24-E20C-821A-DDAA4B27DEBD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B325B90-C8E5-6760-5EE4-6107EEBDDCF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B55D078-2B25-1F64-EB6A-FA3A86D38C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185B453C-66CD-3445-A1A3-1417ADD76967}"/>
              </a:ext>
            </a:extLst>
          </p:cNvPr>
          <p:cNvGrpSpPr/>
          <p:nvPr userDrawn="1"/>
        </p:nvGrpSpPr>
        <p:grpSpPr>
          <a:xfrm>
            <a:off x="635561" y="291960"/>
            <a:ext cx="2426204" cy="413683"/>
            <a:chOff x="635561" y="291960"/>
            <a:chExt cx="2426204" cy="413683"/>
          </a:xfrm>
        </p:grpSpPr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9D4D95B3-AC4C-E606-A191-692E02A403C6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6147F371-021D-A17B-0D1B-D3D7FB072C79}"/>
                </a:ext>
              </a:extLst>
            </p:cNvPr>
            <p:cNvSpPr/>
            <p:nvPr/>
          </p:nvSpPr>
          <p:spPr>
            <a:xfrm>
              <a:off x="635561" y="291960"/>
              <a:ext cx="2426204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문제 정의 및 핵심 과제 도출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2077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그림 112" descr="스크린샷, 어둠, 블루, 우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5244B76-ED28-20E7-A34C-8E5F0EB4B5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819400"/>
            <a:ext cx="12192000" cy="40386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72F5E34B-F838-1B32-A888-5A21443A0930}"/>
              </a:ext>
            </a:extLst>
          </p:cNvPr>
          <p:cNvSpPr/>
          <p:nvPr userDrawn="1"/>
        </p:nvSpPr>
        <p:spPr>
          <a:xfrm>
            <a:off x="-101600" y="-1"/>
            <a:ext cx="12293600" cy="1201547"/>
          </a:xfrm>
          <a:prstGeom prst="rect">
            <a:avLst/>
          </a:prstGeom>
          <a:gradFill>
            <a:gsLst>
              <a:gs pos="16000">
                <a:srgbClr val="0B2EB7">
                  <a:alpha val="0"/>
                </a:srgbClr>
              </a:gs>
              <a:gs pos="100000">
                <a:srgbClr val="0B2EB7">
                  <a:alpha val="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" name="그림 8" descr="블러, 다채로움, 스크린샷, 빛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6D9D54-EBEE-3EA0-06E2-13518C3CB5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98"/>
          <a:stretch>
            <a:fillRect/>
          </a:stretch>
        </p:blipFill>
        <p:spPr>
          <a:xfrm>
            <a:off x="0" y="0"/>
            <a:ext cx="12192000" cy="6946900"/>
          </a:xfrm>
          <a:prstGeom prst="rect">
            <a:avLst/>
          </a:prstGeom>
        </p:spPr>
      </p:pic>
      <p:pic>
        <p:nvPicPr>
          <p:cNvPr id="7" name="그림 6" descr="일렉트릭 블루, 블루, 자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498865-8AE2-F892-DDE3-E5340C2B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-1" y="0"/>
            <a:ext cx="1205803" cy="1205803"/>
          </a:xfrm>
          <a:prstGeom prst="rtTriangle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111653A-610A-39BB-5E60-00A81A0E83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582400" y="584096"/>
            <a:ext cx="609705" cy="60970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88F47F6A-4ACA-E998-8093-161B9491A348}"/>
              </a:ext>
            </a:extLst>
          </p:cNvPr>
          <p:cNvCxnSpPr>
            <a:cxnSpLocks/>
          </p:cNvCxnSpPr>
          <p:nvPr userDrawn="1"/>
        </p:nvCxnSpPr>
        <p:spPr>
          <a:xfrm>
            <a:off x="0" y="1216822"/>
            <a:ext cx="4241800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38F10D-B1B5-A271-8F37-E964D2B6E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266698" y="0"/>
            <a:ext cx="1219203" cy="1219203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9D51B65-B2DB-1A86-5878-E326A6D906C8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9641A0D-096C-E6AE-2137-8DAAA4BF6FA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F3BCF8A-4D24-E20C-821A-DDAA4B27DEBD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B325B90-C8E5-6760-5EE4-6107EEBDDCF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0CB4EA0-3B1C-8AB3-D97E-C0EEF1A252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FD5F0F91-15C2-600D-CD6E-3A6E2462C552}"/>
              </a:ext>
            </a:extLst>
          </p:cNvPr>
          <p:cNvGrpSpPr/>
          <p:nvPr userDrawn="1"/>
        </p:nvGrpSpPr>
        <p:grpSpPr>
          <a:xfrm>
            <a:off x="635561" y="291960"/>
            <a:ext cx="2426204" cy="413683"/>
            <a:chOff x="635561" y="291960"/>
            <a:chExt cx="2426204" cy="413683"/>
          </a:xfrm>
        </p:grpSpPr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E25AAEC2-4676-EFAA-3445-AFCAB91C62D4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682EFFDD-0736-C8B5-7C3D-27A0286A758F}"/>
                </a:ext>
              </a:extLst>
            </p:cNvPr>
            <p:cNvSpPr/>
            <p:nvPr/>
          </p:nvSpPr>
          <p:spPr>
            <a:xfrm>
              <a:off x="635561" y="291960"/>
              <a:ext cx="2426204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문제 정의 및 핵심 과제 도출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9705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그림 42" descr="야외, 수평선, 자연, 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DD45F26-0A2F-1696-A477-E4EEEF5477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그림 6" descr="일렉트릭 블루, 블루, 자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498865-8AE2-F892-DDE3-E5340C2B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-1" y="0"/>
            <a:ext cx="1205803" cy="1205803"/>
          </a:xfrm>
          <a:prstGeom prst="rtTriangle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111653A-610A-39BB-5E60-00A81A0E83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582400" y="584096"/>
            <a:ext cx="609705" cy="60970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88F47F6A-4ACA-E998-8093-161B9491A348}"/>
              </a:ext>
            </a:extLst>
          </p:cNvPr>
          <p:cNvCxnSpPr>
            <a:cxnSpLocks/>
          </p:cNvCxnSpPr>
          <p:nvPr userDrawn="1"/>
        </p:nvCxnSpPr>
        <p:spPr>
          <a:xfrm>
            <a:off x="0" y="1216822"/>
            <a:ext cx="12192000" cy="0"/>
          </a:xfrm>
          <a:prstGeom prst="line">
            <a:avLst/>
          </a:prstGeom>
          <a:ln w="6350">
            <a:solidFill>
              <a:srgbClr val="1F3C67">
                <a:alpha val="3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38F10D-B1B5-A271-8F37-E964D2B6E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266698" y="0"/>
            <a:ext cx="1219203" cy="1219203"/>
          </a:xfrm>
          <a:prstGeom prst="line">
            <a:avLst/>
          </a:prstGeom>
          <a:ln w="6350">
            <a:solidFill>
              <a:srgbClr val="1F3C67">
                <a:alpha val="3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9D51B65-B2DB-1A86-5878-E326A6D906C8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9641A0D-096C-E6AE-2137-8DAAA4BF6FA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F3BCF8A-4D24-E20C-821A-DDAA4B27DEBD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B325B90-C8E5-6760-5EE4-6107EEBDDCF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188C506-B8A7-B343-290B-1DA4A183FA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41F98555-E1A4-162D-317D-F4BF743112C5}"/>
              </a:ext>
            </a:extLst>
          </p:cNvPr>
          <p:cNvGrpSpPr/>
          <p:nvPr userDrawn="1"/>
        </p:nvGrpSpPr>
        <p:grpSpPr>
          <a:xfrm>
            <a:off x="635561" y="291960"/>
            <a:ext cx="2426204" cy="413683"/>
            <a:chOff x="635561" y="291960"/>
            <a:chExt cx="2426204" cy="413683"/>
          </a:xfrm>
        </p:grpSpPr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A01EBD46-9A9E-45A8-6CAC-44FC12F0D24F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FE1E2F33-15B7-CD8A-A67A-751438536C4A}"/>
                </a:ext>
              </a:extLst>
            </p:cNvPr>
            <p:cNvSpPr/>
            <p:nvPr/>
          </p:nvSpPr>
          <p:spPr>
            <a:xfrm>
              <a:off x="635561" y="291960"/>
              <a:ext cx="2426204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문제 정의 및 핵심 과제 도출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5456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70F10D-5BCA-EC72-08A9-6A051E929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6F08442-FAEE-2429-A127-79BA523ECB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4B6BC533-0C69-58BA-EDE4-DD21CBF45C0A}"/>
              </a:ext>
            </a:extLst>
          </p:cNvPr>
          <p:cNvCxnSpPr/>
          <p:nvPr userDrawn="1"/>
        </p:nvCxnSpPr>
        <p:spPr>
          <a:xfrm>
            <a:off x="0" y="13614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사다리꼴 7">
            <a:extLst>
              <a:ext uri="{FF2B5EF4-FFF2-40B4-BE49-F238E27FC236}">
                <a16:creationId xmlns:a16="http://schemas.microsoft.com/office/drawing/2014/main" id="{8150AC52-6D2C-6CF1-5A9A-53DE5D22FE7B}"/>
              </a:ext>
            </a:extLst>
          </p:cNvPr>
          <p:cNvSpPr/>
          <p:nvPr userDrawn="1"/>
        </p:nvSpPr>
        <p:spPr>
          <a:xfrm rot="10800000">
            <a:off x="4532671" y="-1"/>
            <a:ext cx="3126658" cy="422788"/>
          </a:xfrm>
          <a:prstGeom prst="trapezoid">
            <a:avLst>
              <a:gd name="adj" fmla="val 105000"/>
            </a:avLst>
          </a:prstGeom>
          <a:blipFill dpi="0" rotWithShape="1">
            <a:blip r:embed="rId4"/>
            <a:srcRect/>
            <a:tile tx="0" ty="-698500" sx="70000" sy="92000" flip="none" algn="ctr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A6653EE2-26AE-818F-0179-E14744A655F3}"/>
              </a:ext>
            </a:extLst>
          </p:cNvPr>
          <p:cNvSpPr/>
          <p:nvPr userDrawn="1"/>
        </p:nvSpPr>
        <p:spPr>
          <a:xfrm>
            <a:off x="4752916" y="291961"/>
            <a:ext cx="2686170" cy="28131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noFill/>
          </a:ln>
          <a:effectLst>
            <a:outerShdw blurRad="88900" dist="889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16000" tIns="0" rIns="216000" bIns="0" rtlCol="0" anchor="ctr">
            <a:spAutoFit/>
          </a:bodyPr>
          <a:lstStyle/>
          <a:p>
            <a:pPr algn="ctr"/>
            <a:r>
              <a:rPr lang="ko-KR" altLang="en-US" sz="13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문제 정의 및 핵심 과제 도출</a:t>
            </a: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375E7125-D16D-2140-A07A-DB78C0E16B8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414786" y="584096"/>
            <a:ext cx="777319" cy="777319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그룹 3">
            <a:extLst>
              <a:ext uri="{FF2B5EF4-FFF2-40B4-BE49-F238E27FC236}">
                <a16:creationId xmlns:a16="http://schemas.microsoft.com/office/drawing/2014/main" id="{8FF04912-7C69-5FEC-223A-9FB58D6B5729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98808CF9-1A7F-28A7-7A8E-454C1901C95D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5F9AA307-5B7C-106A-F83D-891FBF2AC9A7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557A0091-3568-5A8F-D0F0-046C48F55F4E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2" name="그림 1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81ECD51-F0B6-8BAB-E5A0-C75C9F1792E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67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37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2" r:id="rId2"/>
    <p:sldLayoutId id="2147483654" r:id="rId3"/>
    <p:sldLayoutId id="2147483655" r:id="rId4"/>
    <p:sldLayoutId id="2147483653" r:id="rId5"/>
    <p:sldLayoutId id="2147483656" r:id="rId6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g"/><Relationship Id="rId5" Type="http://schemas.openxmlformats.org/officeDocument/2006/relationships/image" Target="../media/image29.png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A778A0B3-1E7B-BA67-CD7D-44BEB415CB1E}"/>
              </a:ext>
            </a:extLst>
          </p:cNvPr>
          <p:cNvGrpSpPr/>
          <p:nvPr/>
        </p:nvGrpSpPr>
        <p:grpSpPr>
          <a:xfrm>
            <a:off x="0" y="0"/>
            <a:ext cx="12192193" cy="6858000"/>
            <a:chOff x="0" y="0"/>
            <a:chExt cx="12192193" cy="6858000"/>
          </a:xfrm>
        </p:grpSpPr>
        <p:pic>
          <p:nvPicPr>
            <p:cNvPr id="118" name="그림 117" descr="블러, 다채로움, 라일락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D384D913-529E-5D2C-6B3F-3CC87E990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  <p:cxnSp>
          <p:nvCxnSpPr>
            <p:cNvPr id="119" name="직선 연결선 118">
              <a:extLst>
                <a:ext uri="{FF2B5EF4-FFF2-40B4-BE49-F238E27FC236}">
                  <a16:creationId xmlns:a16="http://schemas.microsoft.com/office/drawing/2014/main" id="{54294B0B-5092-7DE8-DE7A-74BA4783919C}"/>
                </a:ext>
              </a:extLst>
            </p:cNvPr>
            <p:cNvCxnSpPr/>
            <p:nvPr/>
          </p:nvCxnSpPr>
          <p:spPr>
            <a:xfrm>
              <a:off x="0" y="1232214"/>
              <a:ext cx="12192000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직선 연결선 119">
              <a:extLst>
                <a:ext uri="{FF2B5EF4-FFF2-40B4-BE49-F238E27FC236}">
                  <a16:creationId xmlns:a16="http://schemas.microsoft.com/office/drawing/2014/main" id="{EC6F9B13-5556-AD99-3970-06ADFD4184B7}"/>
                </a:ext>
              </a:extLst>
            </p:cNvPr>
            <p:cNvCxnSpPr/>
            <p:nvPr/>
          </p:nvCxnSpPr>
          <p:spPr>
            <a:xfrm>
              <a:off x="0" y="3790982"/>
              <a:ext cx="12192000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직선 연결선 120">
              <a:extLst>
                <a:ext uri="{FF2B5EF4-FFF2-40B4-BE49-F238E27FC236}">
                  <a16:creationId xmlns:a16="http://schemas.microsoft.com/office/drawing/2014/main" id="{03AD25B7-B7CD-0055-65F7-604048DD2927}"/>
                </a:ext>
              </a:extLst>
            </p:cNvPr>
            <p:cNvCxnSpPr/>
            <p:nvPr/>
          </p:nvCxnSpPr>
          <p:spPr>
            <a:xfrm>
              <a:off x="0" y="4410107"/>
              <a:ext cx="12192000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직선 연결선 121">
              <a:extLst>
                <a:ext uri="{FF2B5EF4-FFF2-40B4-BE49-F238E27FC236}">
                  <a16:creationId xmlns:a16="http://schemas.microsoft.com/office/drawing/2014/main" id="{7359754F-5C5B-8422-7C4E-843C17986F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0"/>
              <a:ext cx="2462212" cy="2462212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직선 연결선 122">
              <a:extLst>
                <a:ext uri="{FF2B5EF4-FFF2-40B4-BE49-F238E27FC236}">
                  <a16:creationId xmlns:a16="http://schemas.microsoft.com/office/drawing/2014/main" id="{646C73CE-FAFC-D19E-5FE2-CD380011CA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20543" y="5086350"/>
              <a:ext cx="1771650" cy="177165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직선 연결선 123">
              <a:extLst>
                <a:ext uri="{FF2B5EF4-FFF2-40B4-BE49-F238E27FC236}">
                  <a16:creationId xmlns:a16="http://schemas.microsoft.com/office/drawing/2014/main" id="{94FA73C5-C12B-244E-9EBD-7A5A89DBFF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920649"/>
              <a:ext cx="1399984" cy="1399984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5" name="그림 124" descr="텍스트, 스크린샷, 폰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84A67A4F-EF5F-F4FE-3D5F-CA3773EC0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144000" y="355600"/>
              <a:ext cx="2667000" cy="558800"/>
            </a:xfrm>
            <a:prstGeom prst="rect">
              <a:avLst/>
            </a:prstGeom>
          </p:spPr>
        </p:pic>
        <p:grpSp>
          <p:nvGrpSpPr>
            <p:cNvPr id="126" name="그룹 125">
              <a:extLst>
                <a:ext uri="{FF2B5EF4-FFF2-40B4-BE49-F238E27FC236}">
                  <a16:creationId xmlns:a16="http://schemas.microsoft.com/office/drawing/2014/main" id="{C2388F86-5751-5438-AAA1-4F1E0CD8A2BA}"/>
                </a:ext>
              </a:extLst>
            </p:cNvPr>
            <p:cNvGrpSpPr/>
            <p:nvPr/>
          </p:nvGrpSpPr>
          <p:grpSpPr>
            <a:xfrm>
              <a:off x="802482" y="378145"/>
              <a:ext cx="54768" cy="569116"/>
              <a:chOff x="895351" y="378145"/>
              <a:chExt cx="54768" cy="569116"/>
            </a:xfrm>
          </p:grpSpPr>
          <p:sp>
            <p:nvSpPr>
              <p:cNvPr id="127" name="타원 126">
                <a:extLst>
                  <a:ext uri="{FF2B5EF4-FFF2-40B4-BE49-F238E27FC236}">
                    <a16:creationId xmlns:a16="http://schemas.microsoft.com/office/drawing/2014/main" id="{1D476CE6-0570-415D-F7F0-A90931B25395}"/>
                  </a:ext>
                </a:extLst>
              </p:cNvPr>
              <p:cNvSpPr/>
              <p:nvPr/>
            </p:nvSpPr>
            <p:spPr>
              <a:xfrm>
                <a:off x="895351" y="37814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8" name="타원 127">
                <a:extLst>
                  <a:ext uri="{FF2B5EF4-FFF2-40B4-BE49-F238E27FC236}">
                    <a16:creationId xmlns:a16="http://schemas.microsoft.com/office/drawing/2014/main" id="{58FCE246-6494-2359-CB39-8394D624C4FA}"/>
                  </a:ext>
                </a:extLst>
              </p:cNvPr>
              <p:cNvSpPr/>
              <p:nvPr/>
            </p:nvSpPr>
            <p:spPr>
              <a:xfrm>
                <a:off x="895351" y="547214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9" name="타원 128">
                <a:extLst>
                  <a:ext uri="{FF2B5EF4-FFF2-40B4-BE49-F238E27FC236}">
                    <a16:creationId xmlns:a16="http://schemas.microsoft.com/office/drawing/2014/main" id="{4018CE1C-80B1-1298-AD24-17CC562B0542}"/>
                  </a:ext>
                </a:extLst>
              </p:cNvPr>
              <p:cNvSpPr/>
              <p:nvPr/>
            </p:nvSpPr>
            <p:spPr>
              <a:xfrm>
                <a:off x="895351" y="89249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30" name="그룹 129">
              <a:extLst>
                <a:ext uri="{FF2B5EF4-FFF2-40B4-BE49-F238E27FC236}">
                  <a16:creationId xmlns:a16="http://schemas.microsoft.com/office/drawing/2014/main" id="{61181452-3445-F801-0B89-DFB92F442A8E}"/>
                </a:ext>
              </a:extLst>
            </p:cNvPr>
            <p:cNvGrpSpPr/>
            <p:nvPr/>
          </p:nvGrpSpPr>
          <p:grpSpPr>
            <a:xfrm>
              <a:off x="6643688" y="5329558"/>
              <a:ext cx="54768" cy="569116"/>
              <a:chOff x="895351" y="378145"/>
              <a:chExt cx="54768" cy="569116"/>
            </a:xfrm>
          </p:grpSpPr>
          <p:sp>
            <p:nvSpPr>
              <p:cNvPr id="131" name="타원 130">
                <a:extLst>
                  <a:ext uri="{FF2B5EF4-FFF2-40B4-BE49-F238E27FC236}">
                    <a16:creationId xmlns:a16="http://schemas.microsoft.com/office/drawing/2014/main" id="{B17E927C-D271-65CC-03E9-75DDC5C78E36}"/>
                  </a:ext>
                </a:extLst>
              </p:cNvPr>
              <p:cNvSpPr/>
              <p:nvPr/>
            </p:nvSpPr>
            <p:spPr>
              <a:xfrm>
                <a:off x="895351" y="37814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2" name="타원 131">
                <a:extLst>
                  <a:ext uri="{FF2B5EF4-FFF2-40B4-BE49-F238E27FC236}">
                    <a16:creationId xmlns:a16="http://schemas.microsoft.com/office/drawing/2014/main" id="{E0D27114-C95D-9501-BF1B-DF2539D5A6F6}"/>
                  </a:ext>
                </a:extLst>
              </p:cNvPr>
              <p:cNvSpPr/>
              <p:nvPr/>
            </p:nvSpPr>
            <p:spPr>
              <a:xfrm>
                <a:off x="895351" y="547214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3" name="타원 132">
                <a:extLst>
                  <a:ext uri="{FF2B5EF4-FFF2-40B4-BE49-F238E27FC236}">
                    <a16:creationId xmlns:a16="http://schemas.microsoft.com/office/drawing/2014/main" id="{8E30A757-9DAD-713E-655C-9774DE527FEC}"/>
                  </a:ext>
                </a:extLst>
              </p:cNvPr>
              <p:cNvSpPr/>
              <p:nvPr/>
            </p:nvSpPr>
            <p:spPr>
              <a:xfrm>
                <a:off x="895351" y="89249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0A0CC498-ECA8-9011-AD59-CCF158365F4E}"/>
                </a:ext>
              </a:extLst>
            </p:cNvPr>
            <p:cNvSpPr txBox="1"/>
            <p:nvPr/>
          </p:nvSpPr>
          <p:spPr>
            <a:xfrm>
              <a:off x="1063625" y="2200275"/>
              <a:ext cx="5477782" cy="1585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9700" spc="-47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blipFill dpi="0" rotWithShape="1">
                    <a:blip r:embed="rId5"/>
                    <a:srcRect/>
                    <a:tile tx="0" ty="-482600" sx="70000" sy="70000" flip="none" algn="ctr"/>
                  </a:blipFill>
                  <a:latin typeface="카페24 아네모네" pitchFamily="2" charset="-127"/>
                  <a:ea typeface="카페24 아네모네" pitchFamily="2" charset="-127"/>
                </a:rPr>
                <a:t>정책디자인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EF2BA08F-CCAA-0266-1565-BF78CCF24BFD}"/>
                </a:ext>
              </a:extLst>
            </p:cNvPr>
            <p:cNvSpPr txBox="1"/>
            <p:nvPr/>
          </p:nvSpPr>
          <p:spPr>
            <a:xfrm>
              <a:off x="1047750" y="1447800"/>
              <a:ext cx="54412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000" spc="-18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에어" pitchFamily="2" charset="-127"/>
                  <a:ea typeface="카페24 아네모네에어" pitchFamily="2" charset="-127"/>
                </a:rPr>
                <a:t>사회문제 해결을 위한</a:t>
              </a:r>
            </a:p>
          </p:txBody>
        </p:sp>
        <p:grpSp>
          <p:nvGrpSpPr>
            <p:cNvPr id="136" name="그룹 135">
              <a:extLst>
                <a:ext uri="{FF2B5EF4-FFF2-40B4-BE49-F238E27FC236}">
                  <a16:creationId xmlns:a16="http://schemas.microsoft.com/office/drawing/2014/main" id="{05099BFA-4AB8-E3B6-F881-B904E3269AF2}"/>
                </a:ext>
              </a:extLst>
            </p:cNvPr>
            <p:cNvGrpSpPr/>
            <p:nvPr/>
          </p:nvGrpSpPr>
          <p:grpSpPr>
            <a:xfrm>
              <a:off x="5469730" y="0"/>
              <a:ext cx="5295106" cy="3792563"/>
              <a:chOff x="5493544" y="0"/>
              <a:chExt cx="5295106" cy="3792563"/>
            </a:xfrm>
          </p:grpSpPr>
          <p:sp>
            <p:nvSpPr>
              <p:cNvPr id="137" name="자유형: 도형 136">
                <a:extLst>
                  <a:ext uri="{FF2B5EF4-FFF2-40B4-BE49-F238E27FC236}">
                    <a16:creationId xmlns:a16="http://schemas.microsoft.com/office/drawing/2014/main" id="{6BA3D972-D55E-F778-77A6-7163DC53F538}"/>
                  </a:ext>
                </a:extLst>
              </p:cNvPr>
              <p:cNvSpPr/>
              <p:nvPr/>
            </p:nvSpPr>
            <p:spPr>
              <a:xfrm flipH="1">
                <a:off x="5738810" y="1433511"/>
                <a:ext cx="5049840" cy="2116139"/>
              </a:xfrm>
              <a:custGeom>
                <a:avLst/>
                <a:gdLst>
                  <a:gd name="connsiteX0" fmla="*/ 2933702 w 5049840"/>
                  <a:gd name="connsiteY0" fmla="*/ 0 h 2116139"/>
                  <a:gd name="connsiteX1" fmla="*/ 2933701 w 5049840"/>
                  <a:gd name="connsiteY1" fmla="*/ 0 h 2116139"/>
                  <a:gd name="connsiteX2" fmla="*/ 0 w 5049840"/>
                  <a:gd name="connsiteY2" fmla="*/ 0 h 2116139"/>
                  <a:gd name="connsiteX3" fmla="*/ 0 w 5049840"/>
                  <a:gd name="connsiteY3" fmla="*/ 2116139 h 2116139"/>
                  <a:gd name="connsiteX4" fmla="*/ 2933701 w 5049840"/>
                  <a:gd name="connsiteY4" fmla="*/ 2116139 h 2116139"/>
                  <a:gd name="connsiteX5" fmla="*/ 2933702 w 5049840"/>
                  <a:gd name="connsiteY5" fmla="*/ 2116139 h 2116139"/>
                  <a:gd name="connsiteX6" fmla="*/ 5049840 w 5049840"/>
                  <a:gd name="connsiteY6" fmla="*/ 2116139 h 2116139"/>
                  <a:gd name="connsiteX7" fmla="*/ 2933702 w 5049840"/>
                  <a:gd name="connsiteY7" fmla="*/ 1 h 2116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049840" h="2116139">
                    <a:moveTo>
                      <a:pt x="2933702" y="0"/>
                    </a:moveTo>
                    <a:lnTo>
                      <a:pt x="2933701" y="0"/>
                    </a:lnTo>
                    <a:lnTo>
                      <a:pt x="0" y="0"/>
                    </a:lnTo>
                    <a:lnTo>
                      <a:pt x="0" y="2116139"/>
                    </a:lnTo>
                    <a:lnTo>
                      <a:pt x="2933701" y="2116139"/>
                    </a:lnTo>
                    <a:lnTo>
                      <a:pt x="2933702" y="2116139"/>
                    </a:lnTo>
                    <a:lnTo>
                      <a:pt x="5049840" y="2116139"/>
                    </a:lnTo>
                    <a:lnTo>
                      <a:pt x="2933702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38" name="직선 연결선 137">
                <a:extLst>
                  <a:ext uri="{FF2B5EF4-FFF2-40B4-BE49-F238E27FC236}">
                    <a16:creationId xmlns:a16="http://schemas.microsoft.com/office/drawing/2014/main" id="{8459E8C2-1C24-0DE2-F1E3-057C5AD4FF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93544" y="0"/>
                <a:ext cx="3792563" cy="3792563"/>
              </a:xfrm>
              <a:prstGeom prst="line">
                <a:avLst/>
              </a:prstGeom>
              <a:ln w="6350">
                <a:solidFill>
                  <a:srgbClr val="1F3C67">
                    <a:alpha val="20000"/>
                  </a:srgb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9" name="그룹 138">
              <a:extLst>
                <a:ext uri="{FF2B5EF4-FFF2-40B4-BE49-F238E27FC236}">
                  <a16:creationId xmlns:a16="http://schemas.microsoft.com/office/drawing/2014/main" id="{2A1142DF-AD9A-287F-ECBD-E90B46F435C0}"/>
                </a:ext>
              </a:extLst>
            </p:cNvPr>
            <p:cNvGrpSpPr/>
            <p:nvPr/>
          </p:nvGrpSpPr>
          <p:grpSpPr>
            <a:xfrm>
              <a:off x="1150573" y="5434333"/>
              <a:ext cx="473870" cy="473870"/>
              <a:chOff x="1150573" y="5434333"/>
              <a:chExt cx="473870" cy="473870"/>
            </a:xfrm>
          </p:grpSpPr>
          <p:sp>
            <p:nvSpPr>
              <p:cNvPr id="140" name="타원 139">
                <a:extLst>
                  <a:ext uri="{FF2B5EF4-FFF2-40B4-BE49-F238E27FC236}">
                    <a16:creationId xmlns:a16="http://schemas.microsoft.com/office/drawing/2014/main" id="{D33EC226-1FC0-E12A-00B7-03E4057344DA}"/>
                  </a:ext>
                </a:extLst>
              </p:cNvPr>
              <p:cNvSpPr/>
              <p:nvPr/>
            </p:nvSpPr>
            <p:spPr>
              <a:xfrm>
                <a:off x="115057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41" name="그림 140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D0F4300C-2B6A-24FB-9E6E-21D2B6D05F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71574" y="5480051"/>
                <a:ext cx="441325" cy="387350"/>
              </a:xfrm>
              <a:prstGeom prst="rect">
                <a:avLst/>
              </a:prstGeom>
            </p:spPr>
          </p:pic>
        </p:grpSp>
        <p:grpSp>
          <p:nvGrpSpPr>
            <p:cNvPr id="142" name="그룹 141">
              <a:extLst>
                <a:ext uri="{FF2B5EF4-FFF2-40B4-BE49-F238E27FC236}">
                  <a16:creationId xmlns:a16="http://schemas.microsoft.com/office/drawing/2014/main" id="{EED4200B-41C2-85BE-4AD6-0CCA8A97E182}"/>
                </a:ext>
              </a:extLst>
            </p:cNvPr>
            <p:cNvGrpSpPr/>
            <p:nvPr/>
          </p:nvGrpSpPr>
          <p:grpSpPr>
            <a:xfrm>
              <a:off x="1808393" y="5434333"/>
              <a:ext cx="473870" cy="473870"/>
              <a:chOff x="1808393" y="5434333"/>
              <a:chExt cx="473870" cy="473870"/>
            </a:xfrm>
          </p:grpSpPr>
          <p:sp>
            <p:nvSpPr>
              <p:cNvPr id="143" name="타원 142">
                <a:extLst>
                  <a:ext uri="{FF2B5EF4-FFF2-40B4-BE49-F238E27FC236}">
                    <a16:creationId xmlns:a16="http://schemas.microsoft.com/office/drawing/2014/main" id="{57EBD714-5BB6-D949-E90F-B522E218C6C2}"/>
                  </a:ext>
                </a:extLst>
              </p:cNvPr>
              <p:cNvSpPr/>
              <p:nvPr/>
            </p:nvSpPr>
            <p:spPr>
              <a:xfrm>
                <a:off x="180839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44" name="그림 143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1211A61-7063-6442-7356-7A891C911F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860550" y="5499099"/>
                <a:ext cx="358775" cy="368301"/>
              </a:xfrm>
              <a:prstGeom prst="rect">
                <a:avLst/>
              </a:prstGeom>
            </p:spPr>
          </p:pic>
        </p:grpSp>
        <p:grpSp>
          <p:nvGrpSpPr>
            <p:cNvPr id="145" name="그룹 144">
              <a:extLst>
                <a:ext uri="{FF2B5EF4-FFF2-40B4-BE49-F238E27FC236}">
                  <a16:creationId xmlns:a16="http://schemas.microsoft.com/office/drawing/2014/main" id="{75378133-4B41-A919-1F4D-618C55F61C99}"/>
                </a:ext>
              </a:extLst>
            </p:cNvPr>
            <p:cNvGrpSpPr/>
            <p:nvPr/>
          </p:nvGrpSpPr>
          <p:grpSpPr>
            <a:xfrm>
              <a:off x="2466213" y="5434333"/>
              <a:ext cx="473870" cy="473870"/>
              <a:chOff x="2466213" y="5434333"/>
              <a:chExt cx="473870" cy="473870"/>
            </a:xfrm>
          </p:grpSpPr>
          <p:sp>
            <p:nvSpPr>
              <p:cNvPr id="146" name="타원 145">
                <a:extLst>
                  <a:ext uri="{FF2B5EF4-FFF2-40B4-BE49-F238E27FC236}">
                    <a16:creationId xmlns:a16="http://schemas.microsoft.com/office/drawing/2014/main" id="{B75A1735-0CBE-68E5-27D8-4D1166F0D54A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47" name="그림 146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8F2A8321-6E12-C3E6-EBEF-10E7E6B54D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  <p:grpSp>
          <p:nvGrpSpPr>
            <p:cNvPr id="148" name="그룹 147">
              <a:extLst>
                <a:ext uri="{FF2B5EF4-FFF2-40B4-BE49-F238E27FC236}">
                  <a16:creationId xmlns:a16="http://schemas.microsoft.com/office/drawing/2014/main" id="{84D6E644-BFFD-2D92-7A35-746B125BAA3D}"/>
                </a:ext>
              </a:extLst>
            </p:cNvPr>
            <p:cNvGrpSpPr/>
            <p:nvPr/>
          </p:nvGrpSpPr>
          <p:grpSpPr>
            <a:xfrm>
              <a:off x="3124033" y="5434333"/>
              <a:ext cx="473870" cy="473870"/>
              <a:chOff x="3124033" y="5434333"/>
              <a:chExt cx="473870" cy="473870"/>
            </a:xfrm>
          </p:grpSpPr>
          <p:sp>
            <p:nvSpPr>
              <p:cNvPr id="149" name="타원 148">
                <a:extLst>
                  <a:ext uri="{FF2B5EF4-FFF2-40B4-BE49-F238E27FC236}">
                    <a16:creationId xmlns:a16="http://schemas.microsoft.com/office/drawing/2014/main" id="{B0AAF1AB-1178-5A31-47DE-A409035F9989}"/>
                  </a:ext>
                </a:extLst>
              </p:cNvPr>
              <p:cNvSpPr/>
              <p:nvPr/>
            </p:nvSpPr>
            <p:spPr>
              <a:xfrm>
                <a:off x="312403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50" name="그림 14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46CEA1A-BD66-5AEC-3C4B-319F25327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200400" y="5480051"/>
                <a:ext cx="339725" cy="387350"/>
              </a:xfrm>
              <a:prstGeom prst="rect">
                <a:avLst/>
              </a:prstGeom>
            </p:spPr>
          </p:pic>
        </p:grpSp>
        <p:grpSp>
          <p:nvGrpSpPr>
            <p:cNvPr id="151" name="그룹 150">
              <a:extLst>
                <a:ext uri="{FF2B5EF4-FFF2-40B4-BE49-F238E27FC236}">
                  <a16:creationId xmlns:a16="http://schemas.microsoft.com/office/drawing/2014/main" id="{FAA27F9E-0949-9834-8E0B-F8BECC7B60E2}"/>
                </a:ext>
              </a:extLst>
            </p:cNvPr>
            <p:cNvGrpSpPr/>
            <p:nvPr/>
          </p:nvGrpSpPr>
          <p:grpSpPr>
            <a:xfrm>
              <a:off x="3781854" y="5434333"/>
              <a:ext cx="473870" cy="473870"/>
              <a:chOff x="3781854" y="5434333"/>
              <a:chExt cx="473870" cy="473870"/>
            </a:xfrm>
          </p:grpSpPr>
          <p:sp>
            <p:nvSpPr>
              <p:cNvPr id="152" name="타원 151">
                <a:extLst>
                  <a:ext uri="{FF2B5EF4-FFF2-40B4-BE49-F238E27FC236}">
                    <a16:creationId xmlns:a16="http://schemas.microsoft.com/office/drawing/2014/main" id="{0CBE33A6-5EE0-05CF-2F58-9E092B886D41}"/>
                  </a:ext>
                </a:extLst>
              </p:cNvPr>
              <p:cNvSpPr/>
              <p:nvPr/>
            </p:nvSpPr>
            <p:spPr>
              <a:xfrm>
                <a:off x="3781854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53" name="그림 152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D541CF9D-80B3-43C3-2258-6AC6C169D9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863974" y="5480051"/>
                <a:ext cx="390525" cy="387350"/>
              </a:xfrm>
              <a:prstGeom prst="rect">
                <a:avLst/>
              </a:prstGeom>
            </p:spPr>
          </p:pic>
        </p:grp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6C17F00F-8092-56BC-9AEB-7D3D2754DA11}"/>
                </a:ext>
              </a:extLst>
            </p:cNvPr>
            <p:cNvGrpSpPr/>
            <p:nvPr/>
          </p:nvGrpSpPr>
          <p:grpSpPr>
            <a:xfrm>
              <a:off x="1033462" y="3920649"/>
              <a:ext cx="1543051" cy="400110"/>
              <a:chOff x="1033462" y="3920649"/>
              <a:chExt cx="1543051" cy="400110"/>
            </a:xfrm>
          </p:grpSpPr>
          <p:sp>
            <p:nvSpPr>
              <p:cNvPr id="42" name="평행 사변형 41">
                <a:extLst>
                  <a:ext uri="{FF2B5EF4-FFF2-40B4-BE49-F238E27FC236}">
                    <a16:creationId xmlns:a16="http://schemas.microsoft.com/office/drawing/2014/main" id="{5D9C7DF5-8FC1-C78B-3BEA-BBCB641E0F4C}"/>
                  </a:ext>
                </a:extLst>
              </p:cNvPr>
              <p:cNvSpPr/>
              <p:nvPr/>
            </p:nvSpPr>
            <p:spPr>
              <a:xfrm>
                <a:off x="1033462" y="3925253"/>
                <a:ext cx="1543051" cy="365760"/>
              </a:xfrm>
              <a:prstGeom prst="parallelogram">
                <a:avLst>
                  <a:gd name="adj" fmla="val 99218"/>
                </a:avLst>
              </a:prstGeom>
              <a:solidFill>
                <a:srgbClr val="0B2E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85CF771-E4EE-E50B-392A-2EB59E513DB9}"/>
                  </a:ext>
                </a:extLst>
              </p:cNvPr>
              <p:cNvSpPr txBox="1"/>
              <p:nvPr/>
            </p:nvSpPr>
            <p:spPr>
              <a:xfrm>
                <a:off x="1409798" y="3920649"/>
                <a:ext cx="814647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ko-KR" sz="2000" dirty="0">
                    <a:ln>
                      <a:solidFill>
                        <a:srgbClr val="1F3C67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카페24 아네모네" pitchFamily="2" charset="-127"/>
                    <a:ea typeface="카페24 아네모네" pitchFamily="2" charset="-127"/>
                  </a:rPr>
                  <a:t>6</a:t>
                </a:r>
                <a:r>
                  <a:rPr lang="ko-KR" altLang="en-US" sz="2000" dirty="0">
                    <a:ln>
                      <a:solidFill>
                        <a:srgbClr val="1F3C67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카페24 아네모네" pitchFamily="2" charset="-127"/>
                    <a:ea typeface="카페24 아네모네" pitchFamily="2" charset="-127"/>
                  </a:rPr>
                  <a:t>주차</a:t>
                </a: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27EAED6-C3E9-5D38-B2EC-6274B3FCEA5D}"/>
                </a:ext>
              </a:extLst>
            </p:cNvPr>
            <p:cNvSpPr txBox="1"/>
            <p:nvPr/>
          </p:nvSpPr>
          <p:spPr>
            <a:xfrm>
              <a:off x="2533650" y="3903980"/>
              <a:ext cx="3300904" cy="46166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ko-KR" altLang="en-US" sz="24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문제 정의 및 핵심 과제 도출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A24F479-CD41-8375-3A82-1EEBFC0E9DF7}"/>
                </a:ext>
              </a:extLst>
            </p:cNvPr>
            <p:cNvSpPr txBox="1"/>
            <p:nvPr/>
          </p:nvSpPr>
          <p:spPr>
            <a:xfrm>
              <a:off x="4885711" y="5221605"/>
              <a:ext cx="1087157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ko-KR" altLang="en-US" sz="24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박 형 준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B99BE83-3286-C91F-6B99-B75006D25F32}"/>
                </a:ext>
              </a:extLst>
            </p:cNvPr>
            <p:cNvSpPr txBox="1"/>
            <p:nvPr/>
          </p:nvSpPr>
          <p:spPr>
            <a:xfrm>
              <a:off x="4537744" y="5666848"/>
              <a:ext cx="1828386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ko-KR" altLang="en-US" sz="1400" spc="-7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성균관대학교 행정학과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CE2D3C4-40B9-4FB1-1B81-0A40309420F5}"/>
                </a:ext>
              </a:extLst>
            </p:cNvPr>
            <p:cNvSpPr txBox="1"/>
            <p:nvPr/>
          </p:nvSpPr>
          <p:spPr>
            <a:xfrm>
              <a:off x="5859581" y="5311248"/>
              <a:ext cx="506549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ko-KR" altLang="en-US" sz="1400" spc="-7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교수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2116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91A16-E66E-8D86-0254-5C46F7F7B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의류, 사람, 야외, 신발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E1790DA-06D2-8F95-930C-5163A28BBD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>
            <a:fillRect/>
          </a:stretch>
        </p:blipFill>
        <p:spPr>
          <a:xfrm>
            <a:off x="2112" y="0"/>
            <a:ext cx="12189888" cy="6858000"/>
          </a:xfrm>
          <a:prstGeom prst="rect">
            <a:avLst/>
          </a:prstGeom>
        </p:spPr>
      </p:pic>
      <p:grpSp>
        <p:nvGrpSpPr>
          <p:cNvPr id="10" name="그룹 9">
            <a:extLst>
              <a:ext uri="{FF2B5EF4-FFF2-40B4-BE49-F238E27FC236}">
                <a16:creationId xmlns:a16="http://schemas.microsoft.com/office/drawing/2014/main" id="{F9607AFF-D244-A3B9-7AA5-0FBF212A4371}"/>
              </a:ext>
            </a:extLst>
          </p:cNvPr>
          <p:cNvGrpSpPr/>
          <p:nvPr/>
        </p:nvGrpSpPr>
        <p:grpSpPr>
          <a:xfrm>
            <a:off x="2143963" y="3000607"/>
            <a:ext cx="8152641" cy="537648"/>
            <a:chOff x="1229777" y="2558269"/>
            <a:chExt cx="2480184" cy="537648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D3BF3661-A7B4-C465-85CC-1DE7D916FCB5}"/>
                </a:ext>
              </a:extLst>
            </p:cNvPr>
            <p:cNvSpPr/>
            <p:nvPr/>
          </p:nvSpPr>
          <p:spPr>
            <a:xfrm>
              <a:off x="1253275" y="2625126"/>
              <a:ext cx="2433187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92EDC7-EAF7-A084-DC75-8D6E1FD524F0}"/>
                </a:ext>
              </a:extLst>
            </p:cNvPr>
            <p:cNvSpPr txBox="1"/>
            <p:nvPr/>
          </p:nvSpPr>
          <p:spPr>
            <a:xfrm>
              <a:off x="1229777" y="2558269"/>
              <a:ext cx="2480184" cy="53764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밤새 열심히 한 과제가 교수님이 원한 방향과 전혀 다를 때</a:t>
              </a: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9CF1A1E1-F44B-0375-448E-781F31AD0AD7}"/>
              </a:ext>
            </a:extLst>
          </p:cNvPr>
          <p:cNvGrpSpPr/>
          <p:nvPr/>
        </p:nvGrpSpPr>
        <p:grpSpPr>
          <a:xfrm>
            <a:off x="2215847" y="3936932"/>
            <a:ext cx="7998158" cy="537648"/>
            <a:chOff x="1253275" y="2558269"/>
            <a:chExt cx="2433187" cy="537648"/>
          </a:xfrm>
        </p:grpSpPr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id="{138821D7-A18E-EB3C-589F-9CF797D1B133}"/>
                </a:ext>
              </a:extLst>
            </p:cNvPr>
            <p:cNvSpPr/>
            <p:nvPr/>
          </p:nvSpPr>
          <p:spPr>
            <a:xfrm>
              <a:off x="1253275" y="2625126"/>
              <a:ext cx="2433187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2577F38-62B5-9056-79C8-2FFB9C242A91}"/>
                </a:ext>
              </a:extLst>
            </p:cNvPr>
            <p:cNvSpPr txBox="1"/>
            <p:nvPr/>
          </p:nvSpPr>
          <p:spPr>
            <a:xfrm>
              <a:off x="1475723" y="2558269"/>
              <a:ext cx="1988300" cy="53764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en-US" altLang="ko-KR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'</a:t>
              </a:r>
              <a:r>
                <a:rPr lang="ko-KR" altLang="en-US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더 열심히</a:t>
              </a:r>
              <a:r>
                <a:rPr lang="en-US" altLang="ko-KR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'</a:t>
              </a:r>
              <a:r>
                <a:rPr lang="ko-KR" altLang="en-US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가 아니라 </a:t>
              </a:r>
              <a:r>
                <a:rPr lang="en-US" altLang="ko-KR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'</a:t>
              </a:r>
              <a:r>
                <a:rPr lang="ko-KR" altLang="en-US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제대로 물어볼 걸</a:t>
              </a:r>
              <a:r>
                <a:rPr lang="en-US" altLang="ko-KR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'</a:t>
              </a:r>
              <a:r>
                <a:rPr lang="ko-KR" altLang="en-US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이라 후회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250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3E12A-3D93-01C9-3BE7-736E9959F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17040921-8AA1-1053-E42E-FDC08853D7A8}"/>
              </a:ext>
            </a:extLst>
          </p:cNvPr>
          <p:cNvSpPr txBox="1"/>
          <p:nvPr/>
        </p:nvSpPr>
        <p:spPr>
          <a:xfrm>
            <a:off x="778495" y="673792"/>
            <a:ext cx="272478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실패의 가장 큰 원인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C3D3BC-FA09-C5EB-841C-2DE7A1DF6B5A}"/>
              </a:ext>
            </a:extLst>
          </p:cNvPr>
          <p:cNvSpPr txBox="1"/>
          <p:nvPr/>
        </p:nvSpPr>
        <p:spPr>
          <a:xfrm>
            <a:off x="1134095" y="1593928"/>
            <a:ext cx="252152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‘틀린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문제’를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푸는 것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2E6DBBF-E525-C3DE-6F45-70C5645DD16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088280-95B8-BC60-FF54-F5E5AA447EF0}"/>
              </a:ext>
            </a:extLst>
          </p:cNvPr>
          <p:cNvSpPr txBox="1"/>
          <p:nvPr/>
        </p:nvSpPr>
        <p:spPr>
          <a:xfrm flipH="1">
            <a:off x="2273418" y="5581277"/>
            <a:ext cx="7447654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질문이 틀리면 아무리 좋은 </a:t>
            </a:r>
            <a:r>
              <a:rPr lang="ko-KR" altLang="en-US" sz="2400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답도 헛수고가 됨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6707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64F28-D33A-DE63-2747-630A4E665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85DAF736-C9F0-E2C4-3FA7-F6305735C373}"/>
              </a:ext>
            </a:extLst>
          </p:cNvPr>
          <p:cNvSpPr txBox="1"/>
          <p:nvPr/>
        </p:nvSpPr>
        <p:spPr>
          <a:xfrm>
            <a:off x="778495" y="673792"/>
            <a:ext cx="272478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실패의 가장 큰 원인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76F0E8-B61B-C6C9-8714-233EEA8DD803}"/>
              </a:ext>
            </a:extLst>
          </p:cNvPr>
          <p:cNvSpPr txBox="1"/>
          <p:nvPr/>
        </p:nvSpPr>
        <p:spPr>
          <a:xfrm>
            <a:off x="1134095" y="1593928"/>
            <a:ext cx="252152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‘틀린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문제’를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푸는 것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1D19544-B7D8-131F-8BFB-920E5F8665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pic>
        <p:nvPicPr>
          <p:cNvPr id="4" name="그림 3" descr="텍스트, 책, 출판, 선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BFD694D-D533-FD34-D589-9D1D7ABE77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852" y="4134122"/>
            <a:ext cx="2456693" cy="28620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C0CF36-FCCC-9C67-56D6-FAA759D622FB}"/>
              </a:ext>
            </a:extLst>
          </p:cNvPr>
          <p:cNvSpPr txBox="1"/>
          <p:nvPr/>
        </p:nvSpPr>
        <p:spPr>
          <a:xfrm>
            <a:off x="1332547" y="2936203"/>
            <a:ext cx="7485382" cy="86177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pt-BR" altLang="ko-KR" sz="5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"What's Your Problem?"</a:t>
            </a:r>
            <a:endParaRPr lang="ko-KR" altLang="en-US" sz="5000" spc="-150" dirty="0">
              <a:ln>
                <a:solidFill>
                  <a:srgbClr val="1F3C67">
                    <a:alpha val="0"/>
                  </a:srgbClr>
                </a:solidFill>
              </a:ln>
              <a:solidFill>
                <a:srgbClr val="002373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793D20-84F6-BA3E-188B-F0EC99614A2B}"/>
              </a:ext>
            </a:extLst>
          </p:cNvPr>
          <p:cNvSpPr txBox="1"/>
          <p:nvPr/>
        </p:nvSpPr>
        <p:spPr>
          <a:xfrm>
            <a:off x="4198486" y="3688739"/>
            <a:ext cx="4360681" cy="38920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ko-KR" altLang="en-US" sz="16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토머스 </a:t>
            </a:r>
            <a:r>
              <a:rPr lang="ko-KR" altLang="en-US" sz="1600" spc="-8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웨델</a:t>
            </a:r>
            <a:r>
              <a:rPr lang="en-US" altLang="ko-KR" sz="16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-</a:t>
            </a:r>
            <a:r>
              <a:rPr lang="ko-KR" altLang="en-US" sz="1600" spc="-8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웨델스보르</a:t>
            </a:r>
            <a:endParaRPr lang="ko-KR" altLang="en-US" sz="16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B696C2C4-5A95-4142-2995-9777BCBD5A78}"/>
              </a:ext>
            </a:extLst>
          </p:cNvPr>
          <p:cNvGrpSpPr/>
          <p:nvPr/>
        </p:nvGrpSpPr>
        <p:grpSpPr>
          <a:xfrm>
            <a:off x="2168206" y="4271063"/>
            <a:ext cx="6236386" cy="1338281"/>
            <a:chOff x="2168206" y="4271063"/>
            <a:chExt cx="6236386" cy="1338281"/>
          </a:xfrm>
        </p:grpSpPr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8B3EC7EE-7595-FA63-9DC5-55E4E9852041}"/>
                </a:ext>
              </a:extLst>
            </p:cNvPr>
            <p:cNvSpPr/>
            <p:nvPr/>
          </p:nvSpPr>
          <p:spPr>
            <a:xfrm>
              <a:off x="2168206" y="4271063"/>
              <a:ext cx="6236386" cy="133828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9A5CC8">
                  <a:alpha val="25000"/>
                </a:srgbClr>
              </a:solidFill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589CE13-B9D1-4606-340C-EA3D5251FF2D}"/>
                </a:ext>
              </a:extLst>
            </p:cNvPr>
            <p:cNvSpPr txBox="1"/>
            <p:nvPr/>
          </p:nvSpPr>
          <p:spPr>
            <a:xfrm>
              <a:off x="2279457" y="4360689"/>
              <a:ext cx="5913594" cy="115185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R="0" indent="0" algn="ctr" fontAlgn="auto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대부분의 사람들이 문제 해결에 실패하는 이유는 </a:t>
              </a:r>
              <a:br>
                <a:rPr lang="en-US" altLang="ko-KR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ko-KR" altLang="en-US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해결책을 찾지 못해서가 아니라</a:t>
              </a:r>
              <a:r>
                <a:rPr lang="en-US" altLang="ko-KR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, </a:t>
              </a:r>
            </a:p>
            <a:p>
              <a:pPr marR="0" indent="0" algn="ctr" fontAlgn="auto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처음부터 </a:t>
              </a:r>
              <a:r>
                <a:rPr lang="en-US" altLang="ko-KR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틀린 문제</a:t>
              </a:r>
              <a:r>
                <a:rPr lang="en-US" altLang="ko-KR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를 풀고 있기 때문이다</a:t>
              </a:r>
              <a:r>
                <a:rPr lang="en-US" altLang="ko-KR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.</a:t>
              </a:r>
              <a:endParaRPr lang="ko-KR" altLang="en-US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755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0085E-5C1E-2175-D52D-19A03A433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B4BD4106-A1B6-8A85-4BA1-DE3A25968A47}"/>
              </a:ext>
            </a:extLst>
          </p:cNvPr>
          <p:cNvSpPr txBox="1"/>
          <p:nvPr/>
        </p:nvSpPr>
        <p:spPr>
          <a:xfrm>
            <a:off x="778495" y="673792"/>
            <a:ext cx="272478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실패의 가장 큰 원인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AACDBA-2611-D42A-955F-2A9FF4B44BDA}"/>
              </a:ext>
            </a:extLst>
          </p:cNvPr>
          <p:cNvSpPr txBox="1"/>
          <p:nvPr/>
        </p:nvSpPr>
        <p:spPr>
          <a:xfrm>
            <a:off x="1134095" y="1593928"/>
            <a:ext cx="349198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사례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1: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느린 엘리베이터 문제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B3938E4-208F-79DD-CCB9-53F441A026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19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56072-5559-9D21-1BEF-EB0E10F84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6CD2DBCB-8CC6-8D2F-E143-75AA2F7ACEDC}"/>
              </a:ext>
            </a:extLst>
          </p:cNvPr>
          <p:cNvSpPr txBox="1"/>
          <p:nvPr/>
        </p:nvSpPr>
        <p:spPr>
          <a:xfrm>
            <a:off x="778495" y="673792"/>
            <a:ext cx="272478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실패의 가장 큰 원인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CCBA0F-52C8-0FB0-9004-72DF3CE7AB80}"/>
              </a:ext>
            </a:extLst>
          </p:cNvPr>
          <p:cNvSpPr txBox="1"/>
          <p:nvPr/>
        </p:nvSpPr>
        <p:spPr>
          <a:xfrm>
            <a:off x="1134095" y="1593928"/>
            <a:ext cx="349198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사례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1: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느린 엘리베이터 문제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C0E2336-B177-723B-C0D0-9C2A532C874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pic>
        <p:nvPicPr>
          <p:cNvPr id="3" name="그림 2" descr="문, 직사각형, 스크린샷, 건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F1A7E39-3E97-6EAB-9BE6-29C44E6537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063" y="2171189"/>
            <a:ext cx="2438402" cy="4467368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4A861C49-25B5-B660-19F9-C71043485A14}"/>
              </a:ext>
            </a:extLst>
          </p:cNvPr>
          <p:cNvGrpSpPr/>
          <p:nvPr/>
        </p:nvGrpSpPr>
        <p:grpSpPr>
          <a:xfrm>
            <a:off x="1032955" y="2363175"/>
            <a:ext cx="5862546" cy="630942"/>
            <a:chOff x="4374206" y="2798058"/>
            <a:chExt cx="5862546" cy="63094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FC6E889-06B8-A1EE-B38F-77E316DB67BA}"/>
                </a:ext>
              </a:extLst>
            </p:cNvPr>
            <p:cNvSpPr txBox="1"/>
            <p:nvPr/>
          </p:nvSpPr>
          <p:spPr>
            <a:xfrm>
              <a:off x="4943315" y="2798058"/>
              <a:ext cx="5293437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엘리베이터 속도로 불평 접수</a:t>
              </a:r>
              <a:endParaRPr lang="pt-BR" altLang="ko-KR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191D36E7-0D5A-842D-4F90-8A7E6B49AC9B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9" name="타원 18">
                <a:extLst>
                  <a:ext uri="{FF2B5EF4-FFF2-40B4-BE49-F238E27FC236}">
                    <a16:creationId xmlns:a16="http://schemas.microsoft.com/office/drawing/2014/main" id="{D1929DE9-037A-EF47-27EE-942BCD06777A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0" name="그림 1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33069FD2-4487-D86B-91C3-BF8CC2A13A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199FAF47-CDA4-019C-309D-BD991792FAF4}"/>
              </a:ext>
            </a:extLst>
          </p:cNvPr>
          <p:cNvGrpSpPr/>
          <p:nvPr/>
        </p:nvGrpSpPr>
        <p:grpSpPr>
          <a:xfrm>
            <a:off x="1484567" y="3078850"/>
            <a:ext cx="6189857" cy="463460"/>
            <a:chOff x="3965516" y="2790917"/>
            <a:chExt cx="6189857" cy="46346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6C74A8-018C-8018-C0C6-F10EC64284C7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초기 문제 프레임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pt-BR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Initial Frame)</a:t>
              </a:r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0BB97502-F608-FABC-1BB7-34A7592D0D4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4" name="원호 23">
                <a:extLst>
                  <a:ext uri="{FF2B5EF4-FFF2-40B4-BE49-F238E27FC236}">
                    <a16:creationId xmlns:a16="http://schemas.microsoft.com/office/drawing/2014/main" id="{268CC180-72C6-8BC9-B7AA-056A75E0FCF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5" name="자유형: 도형 24">
                <a:extLst>
                  <a:ext uri="{FF2B5EF4-FFF2-40B4-BE49-F238E27FC236}">
                    <a16:creationId xmlns:a16="http://schemas.microsoft.com/office/drawing/2014/main" id="{A6A48F1C-B0E2-6C4C-F036-7A7A48271FA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1553E15-CAAB-DB0A-63D6-F4F598D802A7}"/>
              </a:ext>
            </a:extLst>
          </p:cNvPr>
          <p:cNvSpPr txBox="1"/>
          <p:nvPr/>
        </p:nvSpPr>
        <p:spPr>
          <a:xfrm>
            <a:off x="1888979" y="3514938"/>
            <a:ext cx="7194695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문제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: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엘리베이터의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절대적인 속도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해결책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: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수억 원을 들여 모터 교체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(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고비용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장시간 소요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)</a:t>
            </a:r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BEB00CE8-73E9-FBA4-22C9-AE8A837BCB34}"/>
              </a:ext>
            </a:extLst>
          </p:cNvPr>
          <p:cNvGrpSpPr/>
          <p:nvPr/>
        </p:nvGrpSpPr>
        <p:grpSpPr>
          <a:xfrm>
            <a:off x="1489485" y="4543857"/>
            <a:ext cx="6189857" cy="463460"/>
            <a:chOff x="3965516" y="2790917"/>
            <a:chExt cx="6189857" cy="46346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D826345-215E-EF0A-B94B-C0DCE42F5C95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재정의된 문제 프레임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(Reframed Problem)</a:t>
              </a:r>
            </a:p>
          </p:txBody>
        </p:sp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D3383BC9-813C-9D8D-01E6-07EE5878076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0" name="원호 29">
                <a:extLst>
                  <a:ext uri="{FF2B5EF4-FFF2-40B4-BE49-F238E27FC236}">
                    <a16:creationId xmlns:a16="http://schemas.microsoft.com/office/drawing/2014/main" id="{98CB394F-7340-A5F0-6464-EFB0CCB45AF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1" name="자유형: 도형 30">
                <a:extLst>
                  <a:ext uri="{FF2B5EF4-FFF2-40B4-BE49-F238E27FC236}">
                    <a16:creationId xmlns:a16="http://schemas.microsoft.com/office/drawing/2014/main" id="{86D8A44C-A358-5908-B292-AC1EC18A015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9E95740C-3031-60AD-FA9A-5F7F81926153}"/>
              </a:ext>
            </a:extLst>
          </p:cNvPr>
          <p:cNvSpPr txBox="1"/>
          <p:nvPr/>
        </p:nvSpPr>
        <p:spPr>
          <a:xfrm>
            <a:off x="1893897" y="4979945"/>
            <a:ext cx="7194695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문제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: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기다리는 동안의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지루함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해결책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: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엘리베이터 옆에 거울 설치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(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저비용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즉각적 효과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8475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11AA6-CC4C-A19B-C156-80902930B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DAFC2BF1-2419-7F03-481E-D57DEF4F97FD}"/>
              </a:ext>
            </a:extLst>
          </p:cNvPr>
          <p:cNvSpPr txBox="1"/>
          <p:nvPr/>
        </p:nvSpPr>
        <p:spPr>
          <a:xfrm>
            <a:off x="778495" y="673792"/>
            <a:ext cx="272478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실패의 가장 큰 원인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65C08C-1E6C-EC93-9081-ED1977D53C11}"/>
              </a:ext>
            </a:extLst>
          </p:cNvPr>
          <p:cNvSpPr txBox="1"/>
          <p:nvPr/>
        </p:nvSpPr>
        <p:spPr>
          <a:xfrm>
            <a:off x="1134095" y="1593928"/>
            <a:ext cx="302839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사례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2: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청소년 범죄 문제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D75B42E-5306-F89C-8522-855507AD56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3BE086-950B-DC74-2991-A79AAEBC643A}"/>
              </a:ext>
            </a:extLst>
          </p:cNvPr>
          <p:cNvSpPr txBox="1"/>
          <p:nvPr/>
        </p:nvSpPr>
        <p:spPr>
          <a:xfrm flipH="1">
            <a:off x="3263445" y="5581277"/>
            <a:ext cx="5467600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사회 정책 분야에서 훨씬 중요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8707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E1308-0021-56F7-4513-9E3CB88CD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F819A59F-7D7D-2533-75FD-303FDEB4CA3D}"/>
              </a:ext>
            </a:extLst>
          </p:cNvPr>
          <p:cNvSpPr txBox="1"/>
          <p:nvPr/>
        </p:nvSpPr>
        <p:spPr>
          <a:xfrm>
            <a:off x="778495" y="673792"/>
            <a:ext cx="272478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실패의 가장 큰 원인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753C39-0CBC-5B2E-F633-8B28DB222B92}"/>
              </a:ext>
            </a:extLst>
          </p:cNvPr>
          <p:cNvSpPr txBox="1"/>
          <p:nvPr/>
        </p:nvSpPr>
        <p:spPr>
          <a:xfrm>
            <a:off x="1134095" y="1593928"/>
            <a:ext cx="302839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사례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2: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청소년 범죄 문제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6D5F72-0B61-2AC9-48E2-3CB35A0123E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pic>
        <p:nvPicPr>
          <p:cNvPr id="4" name="그림 3" descr="의류, 만화 영화, 아니메, 일러스트레이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0F893A8-F97C-9154-5B0E-21B698FE3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050" y="2728452"/>
            <a:ext cx="4454011" cy="4454011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3781F262-6401-DACD-220C-1AEC18B20E84}"/>
              </a:ext>
            </a:extLst>
          </p:cNvPr>
          <p:cNvGrpSpPr/>
          <p:nvPr/>
        </p:nvGrpSpPr>
        <p:grpSpPr>
          <a:xfrm>
            <a:off x="1032955" y="2363175"/>
            <a:ext cx="8630931" cy="630942"/>
            <a:chOff x="4374206" y="2798058"/>
            <a:chExt cx="8630931" cy="63094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72CE30A-F553-63F1-5958-743CC156411C}"/>
                </a:ext>
              </a:extLst>
            </p:cNvPr>
            <p:cNvSpPr txBox="1"/>
            <p:nvPr/>
          </p:nvSpPr>
          <p:spPr>
            <a:xfrm>
              <a:off x="4943315" y="2798058"/>
              <a:ext cx="8061822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어떻게 하면 청소년 범죄를 줄일 수 있을까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?'</a:t>
              </a:r>
              <a:endParaRPr lang="pt-BR" altLang="ko-KR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1F6C4B2C-662A-54ED-5ED7-1ACA21D9A3D9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0" name="타원 9">
                <a:extLst>
                  <a:ext uri="{FF2B5EF4-FFF2-40B4-BE49-F238E27FC236}">
                    <a16:creationId xmlns:a16="http://schemas.microsoft.com/office/drawing/2014/main" id="{2102559B-CE66-DEF2-6B5E-19095F9D6FA0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1" name="그림 10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8E0C1BB3-1391-003F-A420-2E73539C70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DDCB84B2-E272-441D-E632-0BE3D52AB741}"/>
              </a:ext>
            </a:extLst>
          </p:cNvPr>
          <p:cNvGrpSpPr/>
          <p:nvPr/>
        </p:nvGrpSpPr>
        <p:grpSpPr>
          <a:xfrm>
            <a:off x="1484567" y="3078850"/>
            <a:ext cx="6189857" cy="463460"/>
            <a:chOff x="3965516" y="2790917"/>
            <a:chExt cx="6189857" cy="46346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B1503BE-E39D-87ED-C832-06A0CC8A6949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초기 문제 프레임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pt-BR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Initial Frame)</a:t>
              </a: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6672DDF5-ACB5-FBAD-68B1-50D2F7BCD09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843EF5FA-CBB1-6A34-D555-4DA57FA3D5E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76469B8D-3C68-E162-2539-ACC88254814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98C5B29-D7F6-35FF-4A80-58F34D7AF1FD}"/>
              </a:ext>
            </a:extLst>
          </p:cNvPr>
          <p:cNvSpPr txBox="1"/>
          <p:nvPr/>
        </p:nvSpPr>
        <p:spPr>
          <a:xfrm>
            <a:off x="1888979" y="3514938"/>
            <a:ext cx="7194695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문제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: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어떻게 하면 청소년 범죄를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줄일 수 있을까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?'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해결책 방향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: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통제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관리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(CCTV,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순찰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처벌 강화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)</a:t>
            </a: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A6425FAD-D5ED-93E5-86C1-738E79C652AB}"/>
              </a:ext>
            </a:extLst>
          </p:cNvPr>
          <p:cNvGrpSpPr/>
          <p:nvPr/>
        </p:nvGrpSpPr>
        <p:grpSpPr>
          <a:xfrm>
            <a:off x="1489485" y="4543857"/>
            <a:ext cx="6189857" cy="463460"/>
            <a:chOff x="3965516" y="2790917"/>
            <a:chExt cx="6189857" cy="46346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317CF87-51A0-B325-1B47-086E842B68E0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재정의된 문제 프레임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(Reframed Problem)</a:t>
              </a: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F0A588BD-0D40-F888-8CD4-6B2BCAAA79E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1" name="원호 20">
                <a:extLst>
                  <a:ext uri="{FF2B5EF4-FFF2-40B4-BE49-F238E27FC236}">
                    <a16:creationId xmlns:a16="http://schemas.microsoft.com/office/drawing/2014/main" id="{6BC891BA-3C3F-B842-F8A0-7426826379A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E4487C6E-86C3-8EF8-DC0D-84FC296225C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5D1FA03-A650-F879-9D99-10D164B4B40C}"/>
              </a:ext>
            </a:extLst>
          </p:cNvPr>
          <p:cNvSpPr txBox="1"/>
          <p:nvPr/>
        </p:nvSpPr>
        <p:spPr>
          <a:xfrm>
            <a:off x="1893898" y="4979945"/>
            <a:ext cx="6674916" cy="126367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문제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: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어떻게 하면 청소년들의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위험한 오후 시간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을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의미 있는 활동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으로 채워줄까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?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해결책 방향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: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예방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기회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(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스포츠 클럽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멘토링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청소년 센터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2169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C55CE-FB7D-B7EF-80BD-7EE23C724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DEA0F7E6-0D20-8845-A57C-015CC0D8899C}"/>
              </a:ext>
            </a:extLst>
          </p:cNvPr>
          <p:cNvSpPr txBox="1"/>
          <p:nvPr/>
        </p:nvSpPr>
        <p:spPr>
          <a:xfrm>
            <a:off x="778495" y="673792"/>
            <a:ext cx="272478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실패의 가장 큰 원인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3448EF-1BFB-7A3B-FC48-63521BB180B5}"/>
              </a:ext>
            </a:extLst>
          </p:cNvPr>
          <p:cNvSpPr txBox="1"/>
          <p:nvPr/>
        </p:nvSpPr>
        <p:spPr>
          <a:xfrm>
            <a:off x="1134095" y="1593928"/>
            <a:ext cx="302839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사례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2: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청소년 범죄 문제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6310700-28AD-4035-F22E-3F7BA7222B5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CDD66D62-F0AB-929D-4504-DD4EFEFA5358}"/>
              </a:ext>
            </a:extLst>
          </p:cNvPr>
          <p:cNvSpPr/>
          <p:nvPr/>
        </p:nvSpPr>
        <p:spPr>
          <a:xfrm>
            <a:off x="962149" y="2914225"/>
            <a:ext cx="3083214" cy="2296864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B2EB7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343297-71BD-3CF7-115A-B3D3FC01EB72}"/>
              </a:ext>
            </a:extLst>
          </p:cNvPr>
          <p:cNvSpPr txBox="1"/>
          <p:nvPr/>
        </p:nvSpPr>
        <p:spPr>
          <a:xfrm>
            <a:off x="986425" y="3591657"/>
            <a:ext cx="3034663" cy="1205073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algn="ctr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해결책보다 먼저 지금의 문제가 </a:t>
            </a:r>
            <a:r>
              <a:rPr lang="ko-KR" altLang="en-US" sz="1900" spc="-7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올바른지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의심하고 재정의해야 함</a:t>
            </a:r>
            <a:endParaRPr kumimoji="0" lang="ko-KR" altLang="en-US" sz="1900" b="0" i="0" u="none" strike="noStrike" kern="1200" cap="none" spc="-7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스퀘어 네오 Bold" panose="00000800000000000000" pitchFamily="2" charset="-127"/>
              <a:ea typeface="나눔스퀘어 네오 Bold" panose="00000800000000000000" pitchFamily="2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FC7620-1E4A-FAF0-46E3-D26597A28483}"/>
              </a:ext>
            </a:extLst>
          </p:cNvPr>
          <p:cNvSpPr txBox="1"/>
          <p:nvPr/>
        </p:nvSpPr>
        <p:spPr>
          <a:xfrm>
            <a:off x="1496821" y="3004592"/>
            <a:ext cx="2013871" cy="601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교훈 </a:t>
            </a:r>
            <a:r>
              <a: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1</a:t>
            </a: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C2D716B7-9652-E877-B53D-460818EE158F}"/>
              </a:ext>
            </a:extLst>
          </p:cNvPr>
          <p:cNvGrpSpPr/>
          <p:nvPr/>
        </p:nvGrpSpPr>
        <p:grpSpPr>
          <a:xfrm>
            <a:off x="8356007" y="2901943"/>
            <a:ext cx="3083214" cy="2296864"/>
            <a:chOff x="8356007" y="2901943"/>
            <a:chExt cx="3083214" cy="2296864"/>
          </a:xfrm>
        </p:grpSpPr>
        <p:sp>
          <p:nvSpPr>
            <p:cNvPr id="12" name="사각형: 둥근 모서리 11">
              <a:extLst>
                <a:ext uri="{FF2B5EF4-FFF2-40B4-BE49-F238E27FC236}">
                  <a16:creationId xmlns:a16="http://schemas.microsoft.com/office/drawing/2014/main" id="{D02E052B-6502-1C96-782D-F0B3AABEEF0E}"/>
                </a:ext>
              </a:extLst>
            </p:cNvPr>
            <p:cNvSpPr/>
            <p:nvPr/>
          </p:nvSpPr>
          <p:spPr>
            <a:xfrm>
              <a:off x="8356007" y="2901943"/>
              <a:ext cx="3083214" cy="2296864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0B2EB7">
                  <a:alpha val="25000"/>
                </a:srgbClr>
              </a:solidFill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6190191-95F2-5D70-E370-0A7FAB88346E}"/>
                </a:ext>
              </a:extLst>
            </p:cNvPr>
            <p:cNvSpPr txBox="1"/>
            <p:nvPr/>
          </p:nvSpPr>
          <p:spPr>
            <a:xfrm>
              <a:off x="8380283" y="3579375"/>
              <a:ext cx="3034663" cy="1205073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algn="ctr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좋은 해결책만큼이나 </a:t>
              </a:r>
              <a:b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좋은 문제를 찾는 것이 </a:t>
              </a:r>
              <a:b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중요함</a:t>
              </a:r>
              <a:endParaRPr kumimoji="0" lang="ko-KR" altLang="en-US" sz="1900" b="0" i="0" u="none" strike="noStrike" kern="1200" cap="none" spc="-7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FC3ED23-56CB-2B14-90C3-62B065844406}"/>
                </a:ext>
              </a:extLst>
            </p:cNvPr>
            <p:cNvSpPr txBox="1"/>
            <p:nvPr/>
          </p:nvSpPr>
          <p:spPr>
            <a:xfrm>
              <a:off x="8890679" y="2992310"/>
              <a:ext cx="2013871" cy="601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교훈 </a:t>
              </a:r>
              <a: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6942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10F54-5DB5-7D7C-6F50-135AA90B9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0270CE6-892D-3637-04A3-EDFA903CED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3974E32-E0F6-A62A-281B-99C519043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47BBD6-6A82-D824-CB39-2F8F5B459D15}"/>
              </a:ext>
            </a:extLst>
          </p:cNvPr>
          <p:cNvSpPr txBox="1"/>
          <p:nvPr/>
        </p:nvSpPr>
        <p:spPr>
          <a:xfrm>
            <a:off x="1656805" y="2529890"/>
            <a:ext cx="887839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문제 재정의</a:t>
            </a:r>
            <a:r>
              <a:rPr lang="en-US" altLang="ko-KR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Reframing)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6DCD891A-B56E-432B-CEB2-D8FCC698E2A1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A5081CB7-1EB0-17F9-79AF-C234646BD379}"/>
              </a:ext>
            </a:extLst>
          </p:cNvPr>
          <p:cNvCxnSpPr>
            <a:cxnSpLocks/>
          </p:cNvCxnSpPr>
          <p:nvPr/>
        </p:nvCxnSpPr>
        <p:spPr>
          <a:xfrm>
            <a:off x="10297185" y="0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073C6CB3-38CB-AA90-0FE8-D43B15FDD6A7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0D4CE4EB-3021-2D31-C788-44104294E304}"/>
              </a:ext>
            </a:extLst>
          </p:cNvPr>
          <p:cNvGrpSpPr/>
          <p:nvPr/>
        </p:nvGrpSpPr>
        <p:grpSpPr>
          <a:xfrm>
            <a:off x="5684585" y="0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0BA74911-D315-2297-3EE8-21D61EAB5F1F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3C5C829C-2003-45A1-7251-BD2099A00CA0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C74AAEC-1DE5-DC12-921F-2583B9F1755D}"/>
              </a:ext>
            </a:extLst>
          </p:cNvPr>
          <p:cNvSpPr txBox="1"/>
          <p:nvPr/>
        </p:nvSpPr>
        <p:spPr>
          <a:xfrm>
            <a:off x="5692565" y="1593371"/>
            <a:ext cx="5020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A5C2257-B921-A41A-C0BF-DFDC4AEC9664}"/>
              </a:ext>
            </a:extLst>
          </p:cNvPr>
          <p:cNvSpPr txBox="1"/>
          <p:nvPr/>
        </p:nvSpPr>
        <p:spPr>
          <a:xfrm>
            <a:off x="6021350" y="1593371"/>
            <a:ext cx="466795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2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F5B44AA9-0E07-52F4-3B87-74E9D038791F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37B18EAF-3967-D2F0-8D86-EE0F09F15899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6E588A37-D473-E04B-66CE-E535BFD88CE2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C64E45E1-5882-E528-0076-303F14C91980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649B0046-C0BA-3E0A-F9F6-7500EC709028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A4D0FDE8-1441-E956-6584-726C9AED8C8A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B32FF540-0A20-BEF4-A111-05362A3B5C7A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A1485712-213C-27BC-434E-44A590AC6A19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85451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5E86B-3373-6F63-94E3-1D2949DAB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242CBE46-41CC-8CEA-EA65-56842924FF96}"/>
              </a:ext>
            </a:extLst>
          </p:cNvPr>
          <p:cNvSpPr txBox="1"/>
          <p:nvPr/>
        </p:nvSpPr>
        <p:spPr>
          <a:xfrm>
            <a:off x="778495" y="673792"/>
            <a:ext cx="3898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800" b="1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문제 재정의</a:t>
            </a:r>
            <a:r>
              <a:rPr lang="en-US" altLang="ko-KR" sz="2800" b="1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(Reframing)</a:t>
            </a:r>
            <a:endParaRPr lang="ko-KR" altLang="en-US" sz="2800" b="1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74DC99-43D0-3C0B-CAB7-0E1D903D68E0}"/>
              </a:ext>
            </a:extLst>
          </p:cNvPr>
          <p:cNvSpPr txBox="1"/>
          <p:nvPr/>
        </p:nvSpPr>
        <p:spPr>
          <a:xfrm>
            <a:off x="1134095" y="1593928"/>
            <a:ext cx="410112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문제 재정의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(Reframing)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의 기술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4EA64A7-91E8-CF14-6B0F-00022D45A0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AC4DC6-FD32-34DC-3E9F-627AB6680039}"/>
              </a:ext>
            </a:extLst>
          </p:cNvPr>
          <p:cNvSpPr txBox="1"/>
          <p:nvPr/>
        </p:nvSpPr>
        <p:spPr>
          <a:xfrm flipH="1">
            <a:off x="3876431" y="5665189"/>
            <a:ext cx="4439138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pt-BR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Reframing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의 힘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7962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FFC1FA32-7EB2-8DA9-3E6A-C1870BC8D91C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07682DB8-D4EF-5275-7109-075451E75C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2FA952B8-8DFE-888F-A4F2-5B38C6FF819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1901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ED046-C6BB-200D-C13B-B2CEBD94F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DC8478D7-540F-522B-FE89-4F41ADE44BBE}"/>
              </a:ext>
            </a:extLst>
          </p:cNvPr>
          <p:cNvSpPr txBox="1"/>
          <p:nvPr/>
        </p:nvSpPr>
        <p:spPr>
          <a:xfrm>
            <a:off x="778495" y="673792"/>
            <a:ext cx="3898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800" b="1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문제 재정의</a:t>
            </a:r>
            <a:r>
              <a:rPr lang="en-US" altLang="ko-KR" sz="2800" b="1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(Reframing)</a:t>
            </a:r>
            <a:endParaRPr lang="ko-KR" altLang="en-US" sz="2800" b="1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DAABF3-E0C7-5785-318B-D38C8463D360}"/>
              </a:ext>
            </a:extLst>
          </p:cNvPr>
          <p:cNvSpPr txBox="1"/>
          <p:nvPr/>
        </p:nvSpPr>
        <p:spPr>
          <a:xfrm>
            <a:off x="1134095" y="1593928"/>
            <a:ext cx="410112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문제 재정의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(Reframing)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의 기술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2306CDB-4A07-67F4-11F7-A48B16C294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EFEE8FFA-F6A2-E0C9-A384-41C21174D1F5}"/>
              </a:ext>
            </a:extLst>
          </p:cNvPr>
          <p:cNvGrpSpPr/>
          <p:nvPr/>
        </p:nvGrpSpPr>
        <p:grpSpPr>
          <a:xfrm>
            <a:off x="4031291" y="2347478"/>
            <a:ext cx="6823522" cy="2094714"/>
            <a:chOff x="4377090" y="1910367"/>
            <a:chExt cx="8356310" cy="256525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83DAECB-CB5D-44D8-2E17-AAC158AA99E8}"/>
                </a:ext>
              </a:extLst>
            </p:cNvPr>
            <p:cNvSpPr txBox="1"/>
            <p:nvPr/>
          </p:nvSpPr>
          <p:spPr>
            <a:xfrm flipH="1">
              <a:off x="5745456" y="1910367"/>
              <a:ext cx="6987944" cy="2565255"/>
            </a:xfrm>
            <a:prstGeom prst="roundRect">
              <a:avLst>
                <a:gd name="adj" fmla="val 50000"/>
              </a:avLst>
            </a:prstGeom>
            <a:gradFill>
              <a:gsLst>
                <a:gs pos="39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txBody>
            <a:bodyPr wrap="square" lIns="720000" tIns="0" rIns="216000" bIns="0" rtlCol="0" anchor="ctr">
              <a:spAutoFit/>
            </a:bodyPr>
            <a:lstStyle/>
            <a:p>
              <a:pPr latinLnBrk="0">
                <a:lnSpc>
                  <a:spcPct val="110000"/>
                </a:lnSpc>
              </a:pPr>
              <a:r>
                <a:rPr lang="ko-KR" altLang="en-US" sz="22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문제에 대한 우리의 초기 가정을 의심하고</a:t>
              </a:r>
              <a:r>
                <a:rPr lang="en-US" altLang="ko-KR" sz="22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, </a:t>
              </a:r>
              <a:r>
                <a:rPr lang="ko-KR" altLang="en-US" sz="22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의도적으로 다른 관점에서 문제를 바라보며 </a:t>
              </a:r>
              <a:r>
                <a:rPr lang="en-US" altLang="ko-KR" sz="22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sz="22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문제의 틀</a:t>
              </a:r>
              <a:r>
                <a:rPr lang="en-US" altLang="ko-KR" sz="22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' </a:t>
              </a:r>
              <a:r>
                <a:rPr lang="ko-KR" altLang="en-US" sz="22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자체를 바꾸는 기술</a:t>
              </a:r>
              <a:endParaRPr lang="pt-BR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6147FFA3-E56A-083D-1B09-7D74712A9C29}"/>
                </a:ext>
              </a:extLst>
            </p:cNvPr>
            <p:cNvGrpSpPr/>
            <p:nvPr/>
          </p:nvGrpSpPr>
          <p:grpSpPr>
            <a:xfrm>
              <a:off x="4377090" y="2263858"/>
              <a:ext cx="1878814" cy="1878814"/>
              <a:chOff x="4338627" y="2320025"/>
              <a:chExt cx="1878814" cy="1878814"/>
            </a:xfrm>
          </p:grpSpPr>
          <p:sp>
            <p:nvSpPr>
              <p:cNvPr id="9" name="사각형: 잘린 대각선 방향 모서리 8">
                <a:extLst>
                  <a:ext uri="{FF2B5EF4-FFF2-40B4-BE49-F238E27FC236}">
                    <a16:creationId xmlns:a16="http://schemas.microsoft.com/office/drawing/2014/main" id="{DDF48A88-7294-8EF4-64C5-AAC0259D022A}"/>
                  </a:ext>
                </a:extLst>
              </p:cNvPr>
              <p:cNvSpPr/>
              <p:nvPr/>
            </p:nvSpPr>
            <p:spPr>
              <a:xfrm>
                <a:off x="4338627" y="2320025"/>
                <a:ext cx="1878814" cy="1878814"/>
              </a:xfrm>
              <a:prstGeom prst="snip2DiagRect">
                <a:avLst>
                  <a:gd name="adj1" fmla="val 19886"/>
                  <a:gd name="adj2" fmla="val 0"/>
                </a:avLst>
              </a:prstGeom>
              <a:gradFill>
                <a:gsLst>
                  <a:gs pos="0">
                    <a:srgbClr val="0B2EB7">
                      <a:alpha val="30000"/>
                    </a:srgbClr>
                  </a:gs>
                  <a:gs pos="100000">
                    <a:srgbClr val="9A5CC8">
                      <a:alpha val="30000"/>
                    </a:srgbClr>
                  </a:gs>
                </a:gsLst>
                <a:lin ang="2700000" scaled="0"/>
              </a:gradFill>
              <a:ln w="25400">
                <a:noFill/>
              </a:ln>
              <a:effectLst>
                <a:outerShdw blurRad="254000" dist="254000" dir="2700000" algn="tl" rotWithShape="0">
                  <a:srgbClr val="041354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" name="직사각형 9">
                <a:extLst>
                  <a:ext uri="{FF2B5EF4-FFF2-40B4-BE49-F238E27FC236}">
                    <a16:creationId xmlns:a16="http://schemas.microsoft.com/office/drawing/2014/main" id="{F63C9FFD-1F57-575A-DDA7-AA1C19DE731B}"/>
                  </a:ext>
                </a:extLst>
              </p:cNvPr>
              <p:cNvSpPr/>
              <p:nvPr/>
            </p:nvSpPr>
            <p:spPr>
              <a:xfrm>
                <a:off x="4456614" y="2438012"/>
                <a:ext cx="1642840" cy="1642840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outerShdw blurRad="254000" dist="254000" dir="2700000" algn="tl" rotWithShape="0">
                  <a:srgbClr val="041354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8614F61-6195-597E-8205-F6C5BCF948DE}"/>
                  </a:ext>
                </a:extLst>
              </p:cNvPr>
              <p:cNvSpPr txBox="1"/>
              <p:nvPr/>
            </p:nvSpPr>
            <p:spPr>
              <a:xfrm>
                <a:off x="4568376" y="2601719"/>
                <a:ext cx="1419314" cy="1315427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2900" b="0" i="0" u="none" strike="noStrike" kern="1200" cap="none" spc="-80" normalizeH="0" baseline="0" noProof="0" dirty="0">
                    <a:ln>
                      <a:solidFill>
                        <a:srgbClr val="156082">
                          <a:alpha val="0"/>
                        </a:srgbClr>
                      </a:solidFill>
                    </a:ln>
                    <a:solidFill>
                      <a:srgbClr val="072087"/>
                    </a:solidFill>
                    <a:effectLst/>
                    <a:uLnTx/>
                    <a:uFillTx/>
                    <a:latin typeface="카페24 아네모네" pitchFamily="2" charset="-127"/>
                    <a:ea typeface="카페24 아네모네" pitchFamily="2" charset="-127"/>
                    <a:cs typeface="+mn-cs"/>
                  </a:rPr>
                  <a:t>문제 </a:t>
                </a:r>
                <a:br>
                  <a:rPr kumimoji="0" lang="en-US" altLang="ko-KR" sz="2900" b="0" i="0" u="none" strike="noStrike" kern="1200" cap="none" spc="-80" normalizeH="0" baseline="0" noProof="0" dirty="0">
                    <a:ln>
                      <a:solidFill>
                        <a:srgbClr val="156082">
                          <a:alpha val="0"/>
                        </a:srgbClr>
                      </a:solidFill>
                    </a:ln>
                    <a:solidFill>
                      <a:srgbClr val="072087"/>
                    </a:solidFill>
                    <a:effectLst/>
                    <a:uLnTx/>
                    <a:uFillTx/>
                    <a:latin typeface="카페24 아네모네" pitchFamily="2" charset="-127"/>
                    <a:ea typeface="카페24 아네모네" pitchFamily="2" charset="-127"/>
                    <a:cs typeface="+mn-cs"/>
                  </a:rPr>
                </a:br>
                <a:r>
                  <a:rPr kumimoji="0" lang="ko-KR" altLang="en-US" sz="2900" b="0" i="0" u="none" strike="noStrike" kern="1200" cap="none" spc="-80" normalizeH="0" baseline="0" noProof="0" dirty="0">
                    <a:ln>
                      <a:solidFill>
                        <a:srgbClr val="156082">
                          <a:alpha val="0"/>
                        </a:srgbClr>
                      </a:solidFill>
                    </a:ln>
                    <a:solidFill>
                      <a:srgbClr val="072087"/>
                    </a:solidFill>
                    <a:effectLst/>
                    <a:uLnTx/>
                    <a:uFillTx/>
                    <a:latin typeface="카페24 아네모네" pitchFamily="2" charset="-127"/>
                    <a:ea typeface="카페24 아네모네" pitchFamily="2" charset="-127"/>
                    <a:cs typeface="+mn-cs"/>
                  </a:rPr>
                  <a:t>재정의</a:t>
                </a:r>
                <a:endParaRPr kumimoji="0" lang="en-US" altLang="ko-KR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에어" pitchFamily="2" charset="-127"/>
                  <a:ea typeface="카페24 아네모네에어" pitchFamily="2" charset="-127"/>
                  <a:cs typeface="+mn-cs"/>
                </a:endParaRPr>
              </a:p>
            </p:txBody>
          </p:sp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70FEBA7B-9EA6-8DF8-EE72-66C4A21AE87C}"/>
              </a:ext>
            </a:extLst>
          </p:cNvPr>
          <p:cNvGrpSpPr/>
          <p:nvPr/>
        </p:nvGrpSpPr>
        <p:grpSpPr>
          <a:xfrm>
            <a:off x="4127636" y="4575870"/>
            <a:ext cx="7025029" cy="863570"/>
            <a:chOff x="3965516" y="2790917"/>
            <a:chExt cx="7025029" cy="86357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0A4D000-D996-22BA-7064-64FDA6F882AF}"/>
                </a:ext>
              </a:extLst>
            </p:cNvPr>
            <p:cNvSpPr txBox="1"/>
            <p:nvPr/>
          </p:nvSpPr>
          <p:spPr>
            <a:xfrm>
              <a:off x="4282222" y="2790917"/>
              <a:ext cx="6708323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목표는 더 나은 해결책을 찾는 것을 넘어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우리가 풀어야 할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더 나은 문제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를 발견하는 것임</a:t>
              </a: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37591689-45F4-336C-C453-BF0AEFE7723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57C46568-B6B6-D64D-2BA4-28CE52EA854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B6BB68D5-72D3-D91F-7ECA-2FA20AC008C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4600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90B84-6F9F-7695-464E-F42695599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030B2650-5CEE-B1C6-1CB8-9C757D05F3AC}"/>
              </a:ext>
            </a:extLst>
          </p:cNvPr>
          <p:cNvSpPr txBox="1"/>
          <p:nvPr/>
        </p:nvSpPr>
        <p:spPr>
          <a:xfrm>
            <a:off x="778495" y="673792"/>
            <a:ext cx="3898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800" b="1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문제 재정의</a:t>
            </a:r>
            <a:r>
              <a:rPr lang="en-US" altLang="ko-KR" sz="2800" b="1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(Reframing)</a:t>
            </a:r>
            <a:endParaRPr lang="ko-KR" altLang="en-US" sz="2800" b="1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E48AFA-4210-11FF-6C32-0B224BCE0E16}"/>
              </a:ext>
            </a:extLst>
          </p:cNvPr>
          <p:cNvSpPr txBox="1"/>
          <p:nvPr/>
        </p:nvSpPr>
        <p:spPr>
          <a:xfrm>
            <a:off x="1134095" y="1593928"/>
            <a:ext cx="573823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 밖을 보기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(Look Outside the Frame)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98A8332-3823-276B-9573-0109CEC25D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293E540E-9567-5D3D-9987-45C32101E620}"/>
              </a:ext>
            </a:extLst>
          </p:cNvPr>
          <p:cNvGrpSpPr/>
          <p:nvPr/>
        </p:nvGrpSpPr>
        <p:grpSpPr>
          <a:xfrm>
            <a:off x="3451691" y="2483862"/>
            <a:ext cx="2470592" cy="630942"/>
            <a:chOff x="4374206" y="2798058"/>
            <a:chExt cx="2470592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CBB7D41-A835-2845-A027-D5BC06A8724F}"/>
                </a:ext>
              </a:extLst>
            </p:cNvPr>
            <p:cNvSpPr txBox="1"/>
            <p:nvPr/>
          </p:nvSpPr>
          <p:spPr>
            <a:xfrm>
              <a:off x="4943315" y="2798058"/>
              <a:ext cx="1901483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핵심 질문</a:t>
              </a:r>
              <a:endParaRPr lang="en-US" altLang="ko-KR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B8107703-B7C6-8A41-DC40-E0BAB1062076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E5635466-ED36-09B9-3847-CAB4E20B1B67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AB89156-C81B-F363-4E3E-5BE7A8F996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5A6B1DD3-E68C-27DA-5E5B-E190E209A5F1}"/>
              </a:ext>
            </a:extLst>
          </p:cNvPr>
          <p:cNvGrpSpPr/>
          <p:nvPr/>
        </p:nvGrpSpPr>
        <p:grpSpPr>
          <a:xfrm>
            <a:off x="4201433" y="3156168"/>
            <a:ext cx="6410032" cy="469900"/>
            <a:chOff x="4201433" y="3119298"/>
            <a:chExt cx="6410032" cy="469900"/>
          </a:xfrm>
        </p:grpSpPr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id="{5FB853B6-E85E-4147-35B7-5883507388A2}"/>
                </a:ext>
              </a:extLst>
            </p:cNvPr>
            <p:cNvSpPr/>
            <p:nvPr/>
          </p:nvSpPr>
          <p:spPr>
            <a:xfrm>
              <a:off x="4201433" y="3119298"/>
              <a:ext cx="6410032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35EE292-B096-B9D0-E697-325493E2490D}"/>
                </a:ext>
              </a:extLst>
            </p:cNvPr>
            <p:cNvSpPr txBox="1"/>
            <p:nvPr/>
          </p:nvSpPr>
          <p:spPr>
            <a:xfrm>
              <a:off x="4723668" y="3163360"/>
              <a:ext cx="5365572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buClr>
                  <a:prstClr val="white"/>
                </a:buClr>
                <a:defRPr/>
              </a:pP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"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우리가 지금 보지 못하고 있는 것은 무엇인가</a:t>
              </a: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?"</a:t>
              </a: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A77A2FFF-E279-7D6C-4B5A-60A6AA8734ED}"/>
              </a:ext>
            </a:extLst>
          </p:cNvPr>
          <p:cNvGrpSpPr/>
          <p:nvPr/>
        </p:nvGrpSpPr>
        <p:grpSpPr>
          <a:xfrm>
            <a:off x="4201433" y="3743197"/>
            <a:ext cx="6189857" cy="463460"/>
            <a:chOff x="3965516" y="2790917"/>
            <a:chExt cx="6189857" cy="46346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9DFC0E1-A14B-710A-4F8B-F35DEA2BA11C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저소득층 아파트의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수도관 고장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문제</a:t>
              </a: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27A5ABEA-834D-5406-C701-B4774CD7A2F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2" name="원호 21">
                <a:extLst>
                  <a:ext uri="{FF2B5EF4-FFF2-40B4-BE49-F238E27FC236}">
                    <a16:creationId xmlns:a16="http://schemas.microsoft.com/office/drawing/2014/main" id="{4DED294B-6CA8-1CE7-77AE-AAE6BB5F842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3" name="자유형: 도형 22">
                <a:extLst>
                  <a:ext uri="{FF2B5EF4-FFF2-40B4-BE49-F238E27FC236}">
                    <a16:creationId xmlns:a16="http://schemas.microsoft.com/office/drawing/2014/main" id="{D740AAF5-102B-86A4-5D0E-4D183AD1ACB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137524B3-76C1-4FDC-47B3-AE74C78114BF}"/>
              </a:ext>
            </a:extLst>
          </p:cNvPr>
          <p:cNvGrpSpPr/>
          <p:nvPr/>
        </p:nvGrpSpPr>
        <p:grpSpPr>
          <a:xfrm>
            <a:off x="4020800" y="4483614"/>
            <a:ext cx="2671741" cy="1432613"/>
            <a:chOff x="4338627" y="2320025"/>
            <a:chExt cx="1878814" cy="1878814"/>
          </a:xfrm>
        </p:grpSpPr>
        <p:sp>
          <p:nvSpPr>
            <p:cNvPr id="26" name="사각형: 잘린 대각선 방향 모서리 25">
              <a:extLst>
                <a:ext uri="{FF2B5EF4-FFF2-40B4-BE49-F238E27FC236}">
                  <a16:creationId xmlns:a16="http://schemas.microsoft.com/office/drawing/2014/main" id="{3A2BBED6-8B5C-7008-85E1-42E99F51FE85}"/>
                </a:ext>
              </a:extLst>
            </p:cNvPr>
            <p:cNvSpPr/>
            <p:nvPr/>
          </p:nvSpPr>
          <p:spPr>
            <a:xfrm>
              <a:off x="4338627" y="2320025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70F4A553-85D1-09F2-BC46-7EC8B101BD89}"/>
                </a:ext>
              </a:extLst>
            </p:cNvPr>
            <p:cNvSpPr/>
            <p:nvPr/>
          </p:nvSpPr>
          <p:spPr>
            <a:xfrm>
              <a:off x="4456614" y="2438012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788DD8E-6D5C-F44A-A09D-8A801EA0C58C}"/>
                </a:ext>
              </a:extLst>
            </p:cNvPr>
            <p:cNvSpPr txBox="1"/>
            <p:nvPr/>
          </p:nvSpPr>
          <p:spPr>
            <a:xfrm>
              <a:off x="4339922" y="2666086"/>
              <a:ext cx="1876220" cy="1186691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프레임 안</a:t>
              </a:r>
              <a:br>
                <a:rPr kumimoji="0" lang="en-US" altLang="ko-KR" sz="24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</a:br>
              <a:r>
                <a:rPr kumimoji="0" lang="en-US" altLang="ko-KR" sz="24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(</a:t>
              </a:r>
              <a:r>
                <a:rPr kumimoji="0" lang="ko-KR" altLang="en-US" sz="24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관리 사무소 관점</a:t>
              </a:r>
              <a:r>
                <a:rPr kumimoji="0" lang="en-US" altLang="ko-KR" sz="24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)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7CEC743-A707-4F38-E83B-69822B143EF3}"/>
              </a:ext>
            </a:extLst>
          </p:cNvPr>
          <p:cNvSpPr txBox="1"/>
          <p:nvPr/>
        </p:nvSpPr>
        <p:spPr>
          <a:xfrm>
            <a:off x="6690694" y="4538949"/>
            <a:ext cx="4835171" cy="126367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문제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: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낡은 배관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수리 인력 부족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해결책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: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배관 교체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수리공 추가 고용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(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고비용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083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A014B-48EC-D47F-00D9-4DDEBADC7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29309749-91AB-7234-BCDF-80700EF27D47}"/>
              </a:ext>
            </a:extLst>
          </p:cNvPr>
          <p:cNvSpPr txBox="1"/>
          <p:nvPr/>
        </p:nvSpPr>
        <p:spPr>
          <a:xfrm>
            <a:off x="778495" y="673792"/>
            <a:ext cx="3898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800" b="1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문제 재정의</a:t>
            </a:r>
            <a:r>
              <a:rPr lang="en-US" altLang="ko-KR" sz="2800" b="1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(Reframing)</a:t>
            </a:r>
            <a:endParaRPr lang="ko-KR" altLang="en-US" sz="2800" b="1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9E82C0-1638-2201-5288-38A072E84C60}"/>
              </a:ext>
            </a:extLst>
          </p:cNvPr>
          <p:cNvSpPr txBox="1"/>
          <p:nvPr/>
        </p:nvSpPr>
        <p:spPr>
          <a:xfrm>
            <a:off x="1134095" y="1593928"/>
            <a:ext cx="573823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프레임 밖을 보기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(Look Outside the Frame)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D2218C3-CF69-32C7-A13E-C3E75FBAF2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A5FF05DC-C2E8-FB2A-363B-922E632256CC}"/>
              </a:ext>
            </a:extLst>
          </p:cNvPr>
          <p:cNvGrpSpPr/>
          <p:nvPr/>
        </p:nvGrpSpPr>
        <p:grpSpPr>
          <a:xfrm>
            <a:off x="3451691" y="2483862"/>
            <a:ext cx="2470592" cy="630942"/>
            <a:chOff x="4374206" y="2798058"/>
            <a:chExt cx="2470592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A51621B-0BBF-DF78-3095-3A770F10322D}"/>
                </a:ext>
              </a:extLst>
            </p:cNvPr>
            <p:cNvSpPr txBox="1"/>
            <p:nvPr/>
          </p:nvSpPr>
          <p:spPr>
            <a:xfrm>
              <a:off x="4943315" y="2798058"/>
              <a:ext cx="1901483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핵심 질문</a:t>
              </a:r>
              <a:endParaRPr lang="en-US" altLang="ko-KR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39E26C82-9C2C-E70F-C439-A967F4E9B73B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E8FCD9C8-1EC2-ECB5-2D88-733140DF8153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EA1D7EC9-0FC1-1D64-9E32-F26FEA7AB2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FD67FAE1-B8DE-5842-1E58-CB46FDE25160}"/>
              </a:ext>
            </a:extLst>
          </p:cNvPr>
          <p:cNvGrpSpPr/>
          <p:nvPr/>
        </p:nvGrpSpPr>
        <p:grpSpPr>
          <a:xfrm>
            <a:off x="4201433" y="3156168"/>
            <a:ext cx="6410032" cy="469900"/>
            <a:chOff x="4201433" y="3119298"/>
            <a:chExt cx="6410032" cy="469900"/>
          </a:xfrm>
        </p:grpSpPr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id="{AA900985-F74E-CFCC-74E1-E07A0D34DE2F}"/>
                </a:ext>
              </a:extLst>
            </p:cNvPr>
            <p:cNvSpPr/>
            <p:nvPr/>
          </p:nvSpPr>
          <p:spPr>
            <a:xfrm>
              <a:off x="4201433" y="3119298"/>
              <a:ext cx="6410032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51729C2-3E4F-5580-524D-E5430B2950FD}"/>
                </a:ext>
              </a:extLst>
            </p:cNvPr>
            <p:cNvSpPr txBox="1"/>
            <p:nvPr/>
          </p:nvSpPr>
          <p:spPr>
            <a:xfrm>
              <a:off x="4723668" y="3163360"/>
              <a:ext cx="5365572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buClr>
                  <a:prstClr val="white"/>
                </a:buClr>
                <a:defRPr/>
              </a:pP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"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우리가 지금 보지 못하고 있는 것은 무엇인가</a:t>
              </a: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?"</a:t>
              </a: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7CEE9DCD-BC7A-C33B-75EE-E4C92834A497}"/>
              </a:ext>
            </a:extLst>
          </p:cNvPr>
          <p:cNvGrpSpPr/>
          <p:nvPr/>
        </p:nvGrpSpPr>
        <p:grpSpPr>
          <a:xfrm>
            <a:off x="4201433" y="3743197"/>
            <a:ext cx="6189857" cy="463460"/>
            <a:chOff x="3965516" y="2790917"/>
            <a:chExt cx="6189857" cy="46346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B1FEE8E-C941-465D-79A3-A5DE5637C005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저소득층 아파트의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수도관 고장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문제</a:t>
              </a: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8BE9336B-8ADF-1820-062E-CA8B2C35468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2" name="원호 21">
                <a:extLst>
                  <a:ext uri="{FF2B5EF4-FFF2-40B4-BE49-F238E27FC236}">
                    <a16:creationId xmlns:a16="http://schemas.microsoft.com/office/drawing/2014/main" id="{466CEB35-36C8-0A52-1F83-88420959B5E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3" name="자유형: 도형 22">
                <a:extLst>
                  <a:ext uri="{FF2B5EF4-FFF2-40B4-BE49-F238E27FC236}">
                    <a16:creationId xmlns:a16="http://schemas.microsoft.com/office/drawing/2014/main" id="{116AD935-AEA8-3988-DA92-D501F5E4564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D326487C-B838-1C6C-B926-EC96C2DCD2FA}"/>
              </a:ext>
            </a:extLst>
          </p:cNvPr>
          <p:cNvGrpSpPr/>
          <p:nvPr/>
        </p:nvGrpSpPr>
        <p:grpSpPr>
          <a:xfrm>
            <a:off x="4020800" y="4483614"/>
            <a:ext cx="2671741" cy="1432613"/>
            <a:chOff x="4338627" y="2320025"/>
            <a:chExt cx="1878814" cy="1878814"/>
          </a:xfrm>
        </p:grpSpPr>
        <p:sp>
          <p:nvSpPr>
            <p:cNvPr id="26" name="사각형: 잘린 대각선 방향 모서리 25">
              <a:extLst>
                <a:ext uri="{FF2B5EF4-FFF2-40B4-BE49-F238E27FC236}">
                  <a16:creationId xmlns:a16="http://schemas.microsoft.com/office/drawing/2014/main" id="{4AB25512-A8CA-D50E-7511-5CC6BE8627C8}"/>
                </a:ext>
              </a:extLst>
            </p:cNvPr>
            <p:cNvSpPr/>
            <p:nvPr/>
          </p:nvSpPr>
          <p:spPr>
            <a:xfrm>
              <a:off x="4338627" y="2320025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F93F74B4-C485-429D-3EB9-04083D135A9B}"/>
                </a:ext>
              </a:extLst>
            </p:cNvPr>
            <p:cNvSpPr/>
            <p:nvPr/>
          </p:nvSpPr>
          <p:spPr>
            <a:xfrm>
              <a:off x="4456614" y="2438012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6820673-7886-360C-DBE5-BF15979608F1}"/>
                </a:ext>
              </a:extLst>
            </p:cNvPr>
            <p:cNvSpPr txBox="1"/>
            <p:nvPr/>
          </p:nvSpPr>
          <p:spPr>
            <a:xfrm>
              <a:off x="4688251" y="2666086"/>
              <a:ext cx="1179564" cy="1186691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프레임 밖</a:t>
              </a:r>
              <a:br>
                <a:rPr kumimoji="0" lang="en-US" altLang="ko-KR" sz="24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</a:br>
              <a:r>
                <a:rPr kumimoji="0" lang="en-US" altLang="ko-KR" sz="24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(</a:t>
              </a:r>
              <a:r>
                <a:rPr kumimoji="0" lang="ko-KR" altLang="en-US" sz="24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주민들 관점</a:t>
              </a:r>
              <a:endParaRPr kumimoji="0" lang="en-US" altLang="ko-KR" sz="24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" pitchFamily="2" charset="-127"/>
                <a:ea typeface="카페24 아네모네" pitchFamily="2" charset="-127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730AF8A-AE69-C4B4-68B0-67A657D8CCE4}"/>
              </a:ext>
            </a:extLst>
          </p:cNvPr>
          <p:cNvSpPr txBox="1"/>
          <p:nvPr/>
        </p:nvSpPr>
        <p:spPr>
          <a:xfrm>
            <a:off x="6690694" y="4338894"/>
            <a:ext cx="4835171" cy="166378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새로운 발견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: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이주민들의 언어 문제로 인한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정보 부족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해결책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: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다국어 안내문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그림 신고 시스템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(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저비용 고효율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1851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84CD6-F184-0E3F-836D-30CCAB619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EDA189F3-077D-DA6C-261B-C63A54A6A947}"/>
              </a:ext>
            </a:extLst>
          </p:cNvPr>
          <p:cNvSpPr txBox="1"/>
          <p:nvPr/>
        </p:nvSpPr>
        <p:spPr>
          <a:xfrm>
            <a:off x="778495" y="673792"/>
            <a:ext cx="3898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800" b="1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문제 재정의</a:t>
            </a:r>
            <a:r>
              <a:rPr lang="en-US" altLang="ko-KR" sz="2800" b="1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(Reframing)</a:t>
            </a:r>
            <a:endParaRPr lang="ko-KR" altLang="en-US" sz="2800" b="1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CA660-34D7-30DC-3733-74EC456B6C73}"/>
              </a:ext>
            </a:extLst>
          </p:cNvPr>
          <p:cNvSpPr txBox="1"/>
          <p:nvPr/>
        </p:nvSpPr>
        <p:spPr>
          <a:xfrm>
            <a:off x="1134095" y="1593928"/>
            <a:ext cx="491628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목표 다시 생각하기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(Rethink the Goal)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A31CD6C-FAED-8E4F-73E6-E53399EFE8F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773808AA-292E-FD3D-0875-D6BEA5603E68}"/>
              </a:ext>
            </a:extLst>
          </p:cNvPr>
          <p:cNvGrpSpPr/>
          <p:nvPr/>
        </p:nvGrpSpPr>
        <p:grpSpPr>
          <a:xfrm>
            <a:off x="973960" y="2483862"/>
            <a:ext cx="2470592" cy="630942"/>
            <a:chOff x="4374206" y="2798058"/>
            <a:chExt cx="2470592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9C59ED2-0C1A-12F1-E257-BF68D6432326}"/>
                </a:ext>
              </a:extLst>
            </p:cNvPr>
            <p:cNvSpPr txBox="1"/>
            <p:nvPr/>
          </p:nvSpPr>
          <p:spPr>
            <a:xfrm>
              <a:off x="4943315" y="2798058"/>
              <a:ext cx="1901483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핵심 질문</a:t>
              </a:r>
              <a:endParaRPr lang="en-US" altLang="ko-KR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17A7381D-0818-5B96-E592-DB5C85CC09E7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82F1977A-6409-51CF-538B-C6124244A54D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445CFBE7-7C75-455D-61E1-AFB459FFB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A484FC34-42FC-3E6F-18BA-BCC46B2CE6AB}"/>
              </a:ext>
            </a:extLst>
          </p:cNvPr>
          <p:cNvGrpSpPr/>
          <p:nvPr/>
        </p:nvGrpSpPr>
        <p:grpSpPr>
          <a:xfrm>
            <a:off x="1723702" y="3156168"/>
            <a:ext cx="6410032" cy="469900"/>
            <a:chOff x="4201433" y="3119298"/>
            <a:chExt cx="6410032" cy="469900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2DDDF8DF-FC6D-3511-ABBF-686E7DBB63A3}"/>
                </a:ext>
              </a:extLst>
            </p:cNvPr>
            <p:cNvSpPr/>
            <p:nvPr/>
          </p:nvSpPr>
          <p:spPr>
            <a:xfrm>
              <a:off x="4201433" y="3119298"/>
              <a:ext cx="6410032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7677CF0-134C-17EB-A325-12331404B774}"/>
                </a:ext>
              </a:extLst>
            </p:cNvPr>
            <p:cNvSpPr txBox="1"/>
            <p:nvPr/>
          </p:nvSpPr>
          <p:spPr>
            <a:xfrm>
              <a:off x="4909616" y="3163360"/>
              <a:ext cx="4993675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buClr>
                  <a:prstClr val="white"/>
                </a:buClr>
                <a:defRPr/>
              </a:pP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"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우리가 진짜로 달성하려는 것은 무엇인가</a:t>
              </a: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?"</a:t>
              </a: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7699B289-E18C-2B88-743C-793BE01533D1}"/>
              </a:ext>
            </a:extLst>
          </p:cNvPr>
          <p:cNvGrpSpPr/>
          <p:nvPr/>
        </p:nvGrpSpPr>
        <p:grpSpPr>
          <a:xfrm>
            <a:off x="1723702" y="3743197"/>
            <a:ext cx="6189857" cy="463460"/>
            <a:chOff x="3965516" y="2790917"/>
            <a:chExt cx="6189857" cy="46346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225FD8B-1670-BF06-86A8-C010604434E5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공공 도서관의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도서 연체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문제</a:t>
              </a: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324AD076-BBB8-D85B-BC30-3CDD14D5CA1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67285465-9005-356A-9DEC-9FE7BD025A7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022CD070-EE05-2D14-D986-3EC61BC60B4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E099BEB-4823-8ADE-ECAC-9999BD264913}"/>
              </a:ext>
            </a:extLst>
          </p:cNvPr>
          <p:cNvSpPr txBox="1"/>
          <p:nvPr/>
        </p:nvSpPr>
        <p:spPr>
          <a:xfrm>
            <a:off x="2062529" y="4206657"/>
            <a:ext cx="6321929" cy="126367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초기 목표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: "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연체된 책을 빨리 회수하는 것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"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해결책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: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연체료 인상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대출 정지 </a:t>
            </a:r>
            <a:b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→ 저소득층 이용 장벽 발생</a:t>
            </a:r>
          </a:p>
        </p:txBody>
      </p:sp>
    </p:spTree>
    <p:extLst>
      <p:ext uri="{BB962C8B-B14F-4D97-AF65-F5344CB8AC3E}">
        <p14:creationId xmlns:p14="http://schemas.microsoft.com/office/powerpoint/2010/main" val="426307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282E3-C0F9-F3B5-B8B4-383F49156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85FC6CE6-E0AE-449C-2D01-BB5A3A56AC03}"/>
              </a:ext>
            </a:extLst>
          </p:cNvPr>
          <p:cNvSpPr txBox="1"/>
          <p:nvPr/>
        </p:nvSpPr>
        <p:spPr>
          <a:xfrm>
            <a:off x="778495" y="673792"/>
            <a:ext cx="3898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800" b="1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문제 재정의</a:t>
            </a:r>
            <a:r>
              <a:rPr lang="en-US" altLang="ko-KR" sz="2800" b="1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(Reframing)</a:t>
            </a:r>
            <a:endParaRPr lang="ko-KR" altLang="en-US" sz="2800" b="1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7597D2-5BED-428D-7CAA-8619D831AB0C}"/>
              </a:ext>
            </a:extLst>
          </p:cNvPr>
          <p:cNvSpPr txBox="1"/>
          <p:nvPr/>
        </p:nvSpPr>
        <p:spPr>
          <a:xfrm>
            <a:off x="1134095" y="1593928"/>
            <a:ext cx="491628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목표 다시 생각하기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(Rethink the Goal)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FDB9BBE-9D91-3226-8B32-337EC26FF53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36944CF0-2430-30FF-41F7-E0A4C44EDD1D}"/>
              </a:ext>
            </a:extLst>
          </p:cNvPr>
          <p:cNvGrpSpPr/>
          <p:nvPr/>
        </p:nvGrpSpPr>
        <p:grpSpPr>
          <a:xfrm>
            <a:off x="973960" y="2483862"/>
            <a:ext cx="2470592" cy="630942"/>
            <a:chOff x="4374206" y="2798058"/>
            <a:chExt cx="2470592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74746BE-F450-0C53-9635-AF2E96124D22}"/>
                </a:ext>
              </a:extLst>
            </p:cNvPr>
            <p:cNvSpPr txBox="1"/>
            <p:nvPr/>
          </p:nvSpPr>
          <p:spPr>
            <a:xfrm>
              <a:off x="4943315" y="2798058"/>
              <a:ext cx="1901483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핵심 질문</a:t>
              </a:r>
              <a:endParaRPr lang="en-US" altLang="ko-KR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A71A13AF-9CFD-7C2B-9841-4B06DC094785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146FB034-9E96-701A-7381-A0B432E51766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AE728801-8828-9B65-A145-6DE018A887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B5DBAFAC-A623-550B-3E0D-4562C018B8D7}"/>
              </a:ext>
            </a:extLst>
          </p:cNvPr>
          <p:cNvGrpSpPr/>
          <p:nvPr/>
        </p:nvGrpSpPr>
        <p:grpSpPr>
          <a:xfrm>
            <a:off x="1723702" y="3156168"/>
            <a:ext cx="6410032" cy="469900"/>
            <a:chOff x="4201433" y="3119298"/>
            <a:chExt cx="6410032" cy="469900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ED99A1EF-F6CB-50AD-A608-8C5662792CAF}"/>
                </a:ext>
              </a:extLst>
            </p:cNvPr>
            <p:cNvSpPr/>
            <p:nvPr/>
          </p:nvSpPr>
          <p:spPr>
            <a:xfrm>
              <a:off x="4201433" y="3119298"/>
              <a:ext cx="6410032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CD04C2D-2A8F-7E1C-B49E-187D848160A4}"/>
                </a:ext>
              </a:extLst>
            </p:cNvPr>
            <p:cNvSpPr txBox="1"/>
            <p:nvPr/>
          </p:nvSpPr>
          <p:spPr>
            <a:xfrm>
              <a:off x="4909616" y="3163360"/>
              <a:ext cx="4993675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buClr>
                  <a:prstClr val="white"/>
                </a:buClr>
                <a:defRPr/>
              </a:pP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"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우리가 진짜로 달성하려는 것은 무엇인가</a:t>
              </a: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?"</a:t>
              </a: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60FC7EE0-D1E9-6B58-0CB9-7CC1A7D9F623}"/>
              </a:ext>
            </a:extLst>
          </p:cNvPr>
          <p:cNvGrpSpPr/>
          <p:nvPr/>
        </p:nvGrpSpPr>
        <p:grpSpPr>
          <a:xfrm>
            <a:off x="1723702" y="3743197"/>
            <a:ext cx="6189857" cy="463460"/>
            <a:chOff x="3965516" y="2790917"/>
            <a:chExt cx="6189857" cy="46346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84DB07-1222-DD95-A0F7-87ADC644E156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공공 도서관의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도서 연체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문제</a:t>
              </a: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E80B8CCD-F4D2-E860-E64D-1B4624EA309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A055F6CD-F68D-B84E-78A6-87543BA3302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C6F619EC-6921-547D-9DAD-A729D002746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C9FE555-9AE7-6788-5BB7-B87891AE8509}"/>
              </a:ext>
            </a:extLst>
          </p:cNvPr>
          <p:cNvSpPr txBox="1"/>
          <p:nvPr/>
        </p:nvSpPr>
        <p:spPr>
          <a:xfrm>
            <a:off x="2062529" y="4206657"/>
            <a:ext cx="6321929" cy="126367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재정의된 목표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: "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최대한 많은 시민이 책을 읽게 하는 것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"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해결책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: 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연체료 폐지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’ </a:t>
            </a:r>
            <a:b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→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장기적으로 더 많은 시민의 도서관 방문 촉진</a:t>
            </a:r>
          </a:p>
        </p:txBody>
      </p:sp>
    </p:spTree>
    <p:extLst>
      <p:ext uri="{BB962C8B-B14F-4D97-AF65-F5344CB8AC3E}">
        <p14:creationId xmlns:p14="http://schemas.microsoft.com/office/powerpoint/2010/main" val="403787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644C0-35E9-7834-8FC6-139BAF7E2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1E454A4-980C-D5E1-234F-6014E9A25BE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85DF364-4C2F-9E72-4E85-0480CD650F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3C41FF-09A1-A566-E8A9-3BFDE4E92B48}"/>
              </a:ext>
            </a:extLst>
          </p:cNvPr>
          <p:cNvSpPr txBox="1"/>
          <p:nvPr/>
        </p:nvSpPr>
        <p:spPr>
          <a:xfrm>
            <a:off x="3690695" y="2529890"/>
            <a:ext cx="481061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인과관계 지도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F81A4CCC-7039-8285-734A-F99789D37451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D88E4F1A-BD3F-4BC2-0E8C-62C6B556002E}"/>
              </a:ext>
            </a:extLst>
          </p:cNvPr>
          <p:cNvCxnSpPr>
            <a:cxnSpLocks/>
          </p:cNvCxnSpPr>
          <p:nvPr/>
        </p:nvCxnSpPr>
        <p:spPr>
          <a:xfrm>
            <a:off x="10297185" y="0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E367470B-3A19-0D52-00E5-727C0806AFC5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26C7B6D7-E1CB-98D1-6CA7-5A7AF068248F}"/>
              </a:ext>
            </a:extLst>
          </p:cNvPr>
          <p:cNvGrpSpPr/>
          <p:nvPr/>
        </p:nvGrpSpPr>
        <p:grpSpPr>
          <a:xfrm>
            <a:off x="5684585" y="0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E657C986-0508-6BA7-EA33-B5AF03891A18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FF9593AF-99EB-A81F-92FE-162F639B46B3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C419FF6-34E3-6E1A-327D-97190A521586}"/>
              </a:ext>
            </a:extLst>
          </p:cNvPr>
          <p:cNvSpPr txBox="1"/>
          <p:nvPr/>
        </p:nvSpPr>
        <p:spPr>
          <a:xfrm>
            <a:off x="5692565" y="1593371"/>
            <a:ext cx="5020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3272E8D-71C8-3070-C446-BDEFD6D061BA}"/>
              </a:ext>
            </a:extLst>
          </p:cNvPr>
          <p:cNvSpPr txBox="1"/>
          <p:nvPr/>
        </p:nvSpPr>
        <p:spPr>
          <a:xfrm>
            <a:off x="6014938" y="1593371"/>
            <a:ext cx="479619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3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6B1462E9-AB60-A1CC-215A-AE17731EBD65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AB4E4631-7EF7-9359-C7D7-03419B23F81C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B0EB6E24-4E57-7F44-30D2-626EFDB14180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3A982D6A-2B58-36F6-927C-76F3B465E2C6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841FC457-227B-0766-038D-B12D396F34DB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9A2F8D97-C08E-B269-C76B-7F00DF83D4C2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2B0C6BBB-578B-F776-01CD-57D150B83045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4A08820D-33B6-E748-1944-D95ADEF17744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92425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DA524-F538-43F6-756E-E6B15CD67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6355C394-CEAC-C9F8-D3D6-F2C65097FE7F}"/>
              </a:ext>
            </a:extLst>
          </p:cNvPr>
          <p:cNvSpPr txBox="1"/>
          <p:nvPr/>
        </p:nvSpPr>
        <p:spPr>
          <a:xfrm>
            <a:off x="778495" y="673792"/>
            <a:ext cx="2137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800" b="1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인과관계 지도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C84C2C-96EF-9D45-640E-1B8ED5D595CA}"/>
              </a:ext>
            </a:extLst>
          </p:cNvPr>
          <p:cNvSpPr txBox="1"/>
          <p:nvPr/>
        </p:nvSpPr>
        <p:spPr>
          <a:xfrm>
            <a:off x="1134095" y="1593928"/>
            <a:ext cx="491628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문제의 구조를 한눈에 보기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인과관계 지도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D6C8CB8-A772-831B-1601-F7CBA82D8F2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5BEE83-E2A3-040E-7EA4-D6F9EE75373A}"/>
              </a:ext>
            </a:extLst>
          </p:cNvPr>
          <p:cNvSpPr txBox="1"/>
          <p:nvPr/>
        </p:nvSpPr>
        <p:spPr>
          <a:xfrm flipH="1">
            <a:off x="3091073" y="5608253"/>
            <a:ext cx="5992602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문제의 복잡한 구조를 한눈에 파악하는 것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1542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9912D-5BBD-D12B-2395-4E6731DDE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4DB83057-F657-880F-3F03-35318DEC2914}"/>
              </a:ext>
            </a:extLst>
          </p:cNvPr>
          <p:cNvSpPr txBox="1"/>
          <p:nvPr/>
        </p:nvSpPr>
        <p:spPr>
          <a:xfrm>
            <a:off x="778495" y="673792"/>
            <a:ext cx="2137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800" b="1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인과관계 지도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28DC9A-FFA9-3377-593D-9B64F7B4220F}"/>
              </a:ext>
            </a:extLst>
          </p:cNvPr>
          <p:cNvSpPr txBox="1"/>
          <p:nvPr/>
        </p:nvSpPr>
        <p:spPr>
          <a:xfrm>
            <a:off x="1134095" y="1593928"/>
            <a:ext cx="491628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문제의 구조를 한눈에 보기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인과관계 지도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9AB9A44-6C0D-1E63-F1FE-7F6D459799A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75A0B84C-B52C-4BF7-CF05-EA495FDCF109}"/>
              </a:ext>
            </a:extLst>
          </p:cNvPr>
          <p:cNvSpPr/>
          <p:nvPr/>
        </p:nvSpPr>
        <p:spPr>
          <a:xfrm>
            <a:off x="4135198" y="2697917"/>
            <a:ext cx="3083214" cy="1807715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B2EB7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F4A17B-DA13-4268-7304-DE7363590A86}"/>
              </a:ext>
            </a:extLst>
          </p:cNvPr>
          <p:cNvSpPr txBox="1"/>
          <p:nvPr/>
        </p:nvSpPr>
        <p:spPr>
          <a:xfrm>
            <a:off x="4159474" y="3353228"/>
            <a:ext cx="3034663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환자의 체온을 재는 것</a:t>
            </a:r>
            <a:b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(</a:t>
            </a: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증상 확인</a:t>
            </a:r>
            <a: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A022C4-D3E4-1CF0-31BE-5ACCE4DC83B0}"/>
              </a:ext>
            </a:extLst>
          </p:cNvPr>
          <p:cNvSpPr txBox="1"/>
          <p:nvPr/>
        </p:nvSpPr>
        <p:spPr>
          <a:xfrm>
            <a:off x="4669870" y="2788285"/>
            <a:ext cx="2013871" cy="601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통계 분석 </a:t>
            </a:r>
            <a:endParaRPr lang="en-US" altLang="ko-KR" sz="27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0B2EB7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E2114A6B-F93D-4259-C1AD-2ACD3C3D9C0A}"/>
              </a:ext>
            </a:extLst>
          </p:cNvPr>
          <p:cNvSpPr/>
          <p:nvPr/>
        </p:nvSpPr>
        <p:spPr>
          <a:xfrm>
            <a:off x="7983095" y="2697917"/>
            <a:ext cx="3083214" cy="1807715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9A5CC8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7D36A5-4968-52BA-7265-106198348D3D}"/>
              </a:ext>
            </a:extLst>
          </p:cNvPr>
          <p:cNvSpPr txBox="1"/>
          <p:nvPr/>
        </p:nvSpPr>
        <p:spPr>
          <a:xfrm>
            <a:off x="8099421" y="3350647"/>
            <a:ext cx="2850562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X-ray, MRI</a:t>
            </a: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를 찍는 것 </a:t>
            </a:r>
            <a: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(</a:t>
            </a: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근본 구조 파악</a:t>
            </a:r>
            <a: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D7FE57-6BC0-CBEE-C092-2632A14DF392}"/>
              </a:ext>
            </a:extLst>
          </p:cNvPr>
          <p:cNvSpPr txBox="1"/>
          <p:nvPr/>
        </p:nvSpPr>
        <p:spPr>
          <a:xfrm>
            <a:off x="8224089" y="2785704"/>
            <a:ext cx="2601228" cy="601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인과관계 지도 </a:t>
            </a:r>
            <a:endParaRPr lang="en-US" altLang="ko-KR" sz="27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9A5CC8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E723CA-3826-1D74-3F1B-EDD6C42CB679}"/>
              </a:ext>
            </a:extLst>
          </p:cNvPr>
          <p:cNvSpPr txBox="1"/>
          <p:nvPr/>
        </p:nvSpPr>
        <p:spPr>
          <a:xfrm flipH="1">
            <a:off x="4521668" y="4777558"/>
            <a:ext cx="5992602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근본 구조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를 파악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하게 해주는 것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961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9F0C2-3521-67E1-3758-BE7EEC094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C926B08-896A-0CD0-7B96-EB5AA2F368FC}"/>
              </a:ext>
            </a:extLst>
          </p:cNvPr>
          <p:cNvSpPr txBox="1"/>
          <p:nvPr/>
        </p:nvSpPr>
        <p:spPr>
          <a:xfrm>
            <a:off x="778495" y="673792"/>
            <a:ext cx="2137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800" b="1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인과관계 지도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276895-FFF5-2B4F-BFBF-F4A7D50F399C}"/>
              </a:ext>
            </a:extLst>
          </p:cNvPr>
          <p:cNvSpPr txBox="1"/>
          <p:nvPr/>
        </p:nvSpPr>
        <p:spPr>
          <a:xfrm>
            <a:off x="1134095" y="1593928"/>
            <a:ext cx="491628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문제의 구조를 한눈에 보기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인과관계 지도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49A8954-9F40-32C2-F94F-125FD79B43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E61AA623-BBF5-F3FA-54B3-0DC604AC9FD6}"/>
              </a:ext>
            </a:extLst>
          </p:cNvPr>
          <p:cNvGrpSpPr/>
          <p:nvPr/>
        </p:nvGrpSpPr>
        <p:grpSpPr>
          <a:xfrm>
            <a:off x="3415628" y="2300729"/>
            <a:ext cx="5378439" cy="630942"/>
            <a:chOff x="4374206" y="2798058"/>
            <a:chExt cx="5378439" cy="63094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50128AA-6C3C-CA92-7C01-21AA930115BA}"/>
                </a:ext>
              </a:extLst>
            </p:cNvPr>
            <p:cNvSpPr txBox="1"/>
            <p:nvPr/>
          </p:nvSpPr>
          <p:spPr>
            <a:xfrm>
              <a:off x="4943315" y="2798058"/>
              <a:ext cx="4809330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사회문제와 시스템적 접근</a:t>
              </a: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9CF77A59-BE38-D181-CC5C-DABB1FC52D50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5" name="타원 14">
                <a:extLst>
                  <a:ext uri="{FF2B5EF4-FFF2-40B4-BE49-F238E27FC236}">
                    <a16:creationId xmlns:a16="http://schemas.microsoft.com/office/drawing/2014/main" id="{9A00E64A-0224-BA38-2E84-EBC8DB8A20DF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6" name="그림 1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E423BF1A-A389-ED83-DD67-2805104FCB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04DC2FD6-4115-2561-CC7B-DFDE5EF28823}"/>
              </a:ext>
            </a:extLst>
          </p:cNvPr>
          <p:cNvGrpSpPr/>
          <p:nvPr/>
        </p:nvGrpSpPr>
        <p:grpSpPr>
          <a:xfrm>
            <a:off x="4123161" y="2965540"/>
            <a:ext cx="6465835" cy="863570"/>
            <a:chOff x="3965516" y="2790917"/>
            <a:chExt cx="6465835" cy="86357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81D8927-0AA1-27BA-B7DA-1D2F495F3670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대부분의 사회문제는 여러 요인들이 서로 꼬리를 물고 영향을 미치는 거대한 ‘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시스템’으로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존재함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F423E8DB-6640-23E3-833B-7CDC1C3765B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0" name="원호 19">
                <a:extLst>
                  <a:ext uri="{FF2B5EF4-FFF2-40B4-BE49-F238E27FC236}">
                    <a16:creationId xmlns:a16="http://schemas.microsoft.com/office/drawing/2014/main" id="{D13F1C9A-1B98-212B-623F-0A0B246EEDB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1" name="자유형: 도형 20">
                <a:extLst>
                  <a:ext uri="{FF2B5EF4-FFF2-40B4-BE49-F238E27FC236}">
                    <a16:creationId xmlns:a16="http://schemas.microsoft.com/office/drawing/2014/main" id="{6612CCB2-804A-6CD5-FC9D-4C4F0D69E3A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0B2D5A13-A240-958B-58AF-10A183947420}"/>
              </a:ext>
            </a:extLst>
          </p:cNvPr>
          <p:cNvGrpSpPr/>
          <p:nvPr/>
        </p:nvGrpSpPr>
        <p:grpSpPr>
          <a:xfrm>
            <a:off x="4123161" y="4061837"/>
            <a:ext cx="6465835" cy="863570"/>
            <a:chOff x="3965516" y="2790917"/>
            <a:chExt cx="6465835" cy="86357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E2CC104-2839-9D95-7A0C-78EBCD3BC1D0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인과관계 지도는 바로 이 시스템의 작동 방식을 시각적으로 보여주는 지도임</a:t>
              </a:r>
            </a:p>
          </p:txBody>
        </p:sp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190373ED-A5A2-6672-EB15-F1A38B54FE1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0" name="원호 29">
                <a:extLst>
                  <a:ext uri="{FF2B5EF4-FFF2-40B4-BE49-F238E27FC236}">
                    <a16:creationId xmlns:a16="http://schemas.microsoft.com/office/drawing/2014/main" id="{3E9A95C4-E1CD-1B77-96B0-4A6A3DC4EEE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1" name="자유형: 도형 30">
                <a:extLst>
                  <a:ext uri="{FF2B5EF4-FFF2-40B4-BE49-F238E27FC236}">
                    <a16:creationId xmlns:a16="http://schemas.microsoft.com/office/drawing/2014/main" id="{2D2AAEF5-1A12-27C3-541E-2161B5AA781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9477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97E41-D08A-43FB-5F22-56A917E46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017FB514-344F-76E2-4EEB-DCA0454EA01E}"/>
              </a:ext>
            </a:extLst>
          </p:cNvPr>
          <p:cNvSpPr txBox="1"/>
          <p:nvPr/>
        </p:nvSpPr>
        <p:spPr>
          <a:xfrm>
            <a:off x="778495" y="673792"/>
            <a:ext cx="2137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800" b="1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인과관계 지도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0CE42E-84F1-6442-89B0-2C54C831A802}"/>
              </a:ext>
            </a:extLst>
          </p:cNvPr>
          <p:cNvSpPr txBox="1"/>
          <p:nvPr/>
        </p:nvSpPr>
        <p:spPr>
          <a:xfrm>
            <a:off x="1134095" y="1593928"/>
            <a:ext cx="491628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문제의 구조를 한눈에 보기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인과관계 지도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FCC1EB2-C78A-8CD5-FBAB-381CF5555AA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223B5563-9382-E93B-97EB-A0B272CA1AB4}"/>
              </a:ext>
            </a:extLst>
          </p:cNvPr>
          <p:cNvGrpSpPr/>
          <p:nvPr/>
        </p:nvGrpSpPr>
        <p:grpSpPr>
          <a:xfrm>
            <a:off x="3415628" y="2300729"/>
            <a:ext cx="5378439" cy="630942"/>
            <a:chOff x="4374206" y="2798058"/>
            <a:chExt cx="5378439" cy="63094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A865D2A-89EA-5309-A160-E45119C45BBF}"/>
                </a:ext>
              </a:extLst>
            </p:cNvPr>
            <p:cNvSpPr txBox="1"/>
            <p:nvPr/>
          </p:nvSpPr>
          <p:spPr>
            <a:xfrm>
              <a:off x="4943315" y="2798058"/>
              <a:ext cx="4809330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사회문제와 시스템적 접근</a:t>
              </a: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495DD834-0A66-04F1-5084-CADD1FA48FA3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5" name="타원 14">
                <a:extLst>
                  <a:ext uri="{FF2B5EF4-FFF2-40B4-BE49-F238E27FC236}">
                    <a16:creationId xmlns:a16="http://schemas.microsoft.com/office/drawing/2014/main" id="{A311F754-0360-76D1-4EFF-0A085EAF351D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6" name="그림 1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26D4B914-A803-F8BE-ECD8-BE5203D5FE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38DDC01F-3BF4-2FB1-1001-2DA835F9856F}"/>
              </a:ext>
            </a:extLst>
          </p:cNvPr>
          <p:cNvSpPr/>
          <p:nvPr/>
        </p:nvSpPr>
        <p:spPr>
          <a:xfrm>
            <a:off x="4000724" y="3068638"/>
            <a:ext cx="6802470" cy="1400123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9A5CC8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440BE5-8518-4EBB-69B4-0210ABFB8031}"/>
              </a:ext>
            </a:extLst>
          </p:cNvPr>
          <p:cNvSpPr txBox="1"/>
          <p:nvPr/>
        </p:nvSpPr>
        <p:spPr>
          <a:xfrm>
            <a:off x="4118712" y="3721367"/>
            <a:ext cx="6566494" cy="44486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algn="ctr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스트레스 ↑ → 수면 ↓ → 업무 효율 ↓ → 스트레스 ↑ 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(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악순환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)</a:t>
            </a:r>
            <a:endParaRPr kumimoji="0" lang="ko-KR" altLang="en-US" sz="1900" b="0" i="0" u="none" strike="noStrike" kern="1200" cap="none" spc="-7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스퀘어 네오 Bold" panose="00000800000000000000" pitchFamily="2" charset="-127"/>
              <a:ea typeface="나눔스퀘어 네오 Bold" panose="00000800000000000000" pitchFamily="2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A35328-D726-541F-ADAB-B5AEC51F4F82}"/>
              </a:ext>
            </a:extLst>
          </p:cNvPr>
          <p:cNvSpPr txBox="1"/>
          <p:nvPr/>
        </p:nvSpPr>
        <p:spPr>
          <a:xfrm>
            <a:off x="5807403" y="3156424"/>
            <a:ext cx="3189114" cy="601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예시 </a:t>
            </a:r>
            <a:r>
              <a: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- </a:t>
            </a: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스트레스</a:t>
            </a:r>
            <a:endParaRPr lang="en-US" altLang="ko-KR" sz="27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9A5CC8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9AAEF499-89C8-6C72-DAFF-63C921D12BAF}"/>
              </a:ext>
            </a:extLst>
          </p:cNvPr>
          <p:cNvGrpSpPr/>
          <p:nvPr/>
        </p:nvGrpSpPr>
        <p:grpSpPr>
          <a:xfrm>
            <a:off x="4219371" y="4584281"/>
            <a:ext cx="6465835" cy="863570"/>
            <a:chOff x="3965516" y="2790917"/>
            <a:chExt cx="6465835" cy="86357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E7BB6CC-75B8-12B0-734C-FA01894283C2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단기적 처방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예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커피로 업무 효율 ↑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만 하면 장기적으로 문제 악화 가능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39F45333-3A25-625B-1B9F-C5EC8CA1E1C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2" name="원호 11">
                <a:extLst>
                  <a:ext uri="{FF2B5EF4-FFF2-40B4-BE49-F238E27FC236}">
                    <a16:creationId xmlns:a16="http://schemas.microsoft.com/office/drawing/2014/main" id="{62CF1F13-AE01-2907-252D-D08902AD479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C3EEC3D0-49CD-B5EB-668E-B0E298C6C6E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D7EDAAD4-EE98-002A-B221-FA3412F616AF}"/>
              </a:ext>
            </a:extLst>
          </p:cNvPr>
          <p:cNvGrpSpPr/>
          <p:nvPr/>
        </p:nvGrpSpPr>
        <p:grpSpPr>
          <a:xfrm>
            <a:off x="4216914" y="5378233"/>
            <a:ext cx="6465835" cy="463460"/>
            <a:chOff x="3965516" y="2790917"/>
            <a:chExt cx="6465835" cy="46346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57C330F-ECE4-C33C-E39C-C0A6B649A045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전체 시스템을 이해하고 접근해야 근본적 해결 가능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2A20E8C4-88CB-E116-1941-370C1331ECD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6" name="원호 25">
                <a:extLst>
                  <a:ext uri="{FF2B5EF4-FFF2-40B4-BE49-F238E27FC236}">
                    <a16:creationId xmlns:a16="http://schemas.microsoft.com/office/drawing/2014/main" id="{DFD457B3-55D4-CD78-AA9E-1B7A12ED37D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6" name="자유형: 도형 95">
                <a:extLst>
                  <a:ext uri="{FF2B5EF4-FFF2-40B4-BE49-F238E27FC236}">
                    <a16:creationId xmlns:a16="http://schemas.microsoft.com/office/drawing/2014/main" id="{80E1D478-67D9-8B85-6C98-4EA3DA9F49D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1278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83D66-7934-89EE-CD69-A83045D19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4E9A3339-2F76-F7F9-CC44-4E04CF3055CB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79415310-11BF-0216-E99F-44536533FC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A4BA8899-2968-B48B-DFBC-4E873AE48F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B1096701-2442-C17E-72B4-5599435228CA}"/>
              </a:ext>
            </a:extLst>
          </p:cNvPr>
          <p:cNvGrpSpPr/>
          <p:nvPr/>
        </p:nvGrpSpPr>
        <p:grpSpPr>
          <a:xfrm>
            <a:off x="1127619" y="2271935"/>
            <a:ext cx="5904266" cy="537648"/>
            <a:chOff x="1253275" y="2558269"/>
            <a:chExt cx="2433187" cy="537648"/>
          </a:xfrm>
        </p:grpSpPr>
        <p:sp>
          <p:nvSpPr>
            <p:cNvPr id="4" name="사각형: 둥근 모서리 3">
              <a:extLst>
                <a:ext uri="{FF2B5EF4-FFF2-40B4-BE49-F238E27FC236}">
                  <a16:creationId xmlns:a16="http://schemas.microsoft.com/office/drawing/2014/main" id="{344380DA-A7A5-B692-2018-518D688AD318}"/>
                </a:ext>
              </a:extLst>
            </p:cNvPr>
            <p:cNvSpPr/>
            <p:nvPr/>
          </p:nvSpPr>
          <p:spPr>
            <a:xfrm>
              <a:off x="1253275" y="2625126"/>
              <a:ext cx="2433187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E28844A-CFD9-2CD8-0D94-EFBAA87C1179}"/>
                </a:ext>
              </a:extLst>
            </p:cNvPr>
            <p:cNvSpPr txBox="1"/>
            <p:nvPr/>
          </p:nvSpPr>
          <p:spPr>
            <a:xfrm>
              <a:off x="1314731" y="2558269"/>
              <a:ext cx="2310279" cy="53764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문제 해결의 여정을 위한 중요한 증거 수집</a:t>
              </a: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AA239109-5ED3-DBFB-3AB2-B7679E952D9F}"/>
              </a:ext>
            </a:extLst>
          </p:cNvPr>
          <p:cNvGrpSpPr/>
          <p:nvPr/>
        </p:nvGrpSpPr>
        <p:grpSpPr>
          <a:xfrm>
            <a:off x="1355996" y="3024746"/>
            <a:ext cx="8324975" cy="808508"/>
            <a:chOff x="1355996" y="3024746"/>
            <a:chExt cx="8324975" cy="80850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9CFA28-7414-E288-DA6C-132CDDBE653C}"/>
                </a:ext>
              </a:extLst>
            </p:cNvPr>
            <p:cNvSpPr txBox="1"/>
            <p:nvPr/>
          </p:nvSpPr>
          <p:spPr>
            <a:xfrm>
              <a:off x="2173903" y="3197270"/>
              <a:ext cx="750706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질적 연구를 통해 문제의 깊이 파악</a:t>
              </a:r>
            </a:p>
          </p:txBody>
        </p:sp>
        <p:pic>
          <p:nvPicPr>
            <p:cNvPr id="16" name="그림 15" descr="원, 손거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189E831B-4B4E-1E75-2D5B-7A4E6CB98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96" y="3024746"/>
              <a:ext cx="773988" cy="808508"/>
            </a:xfrm>
            <a:prstGeom prst="rect">
              <a:avLst/>
            </a:prstGeom>
          </p:spPr>
        </p:pic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800EBDDD-BEDC-9A59-3594-A05358F3EAC4}"/>
              </a:ext>
            </a:extLst>
          </p:cNvPr>
          <p:cNvGrpSpPr/>
          <p:nvPr/>
        </p:nvGrpSpPr>
        <p:grpSpPr>
          <a:xfrm>
            <a:off x="1009417" y="3684408"/>
            <a:ext cx="8671554" cy="1312136"/>
            <a:chOff x="1009417" y="3684408"/>
            <a:chExt cx="8671554" cy="1312136"/>
          </a:xfrm>
        </p:grpSpPr>
        <p:pic>
          <p:nvPicPr>
            <p:cNvPr id="19" name="그림 18" descr="그림, 아동 미술, 그래픽, 클립아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4927476E-12CE-EF12-9CC5-E718583DF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417" y="3684408"/>
              <a:ext cx="1312136" cy="131213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19F0439-998A-FF3D-4725-7549FBFB1B57}"/>
                </a:ext>
              </a:extLst>
            </p:cNvPr>
            <p:cNvSpPr txBox="1"/>
            <p:nvPr/>
          </p:nvSpPr>
          <p:spPr>
            <a:xfrm>
              <a:off x="2173903" y="4120197"/>
              <a:ext cx="750706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양적 연구를 통해 문제의 넓이 확인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136BF92-9926-4025-1FC8-7614F78B397D}"/>
              </a:ext>
            </a:extLst>
          </p:cNvPr>
          <p:cNvSpPr txBox="1"/>
          <p:nvPr/>
        </p:nvSpPr>
        <p:spPr>
          <a:xfrm>
            <a:off x="1127619" y="5107811"/>
            <a:ext cx="7956056" cy="107414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" pitchFamily="2" charset="-127"/>
                <a:ea typeface="카페24 아네모네" pitchFamily="2" charset="-127"/>
                <a:cs typeface="+mn-cs"/>
              </a:rPr>
              <a:t>“</a:t>
            </a:r>
            <a:r>
              <a:rPr kumimoji="0" lang="ko-KR" altLang="en-US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" pitchFamily="2" charset="-127"/>
                <a:ea typeface="카페24 아네모네" pitchFamily="2" charset="-127"/>
                <a:cs typeface="+mn-cs"/>
              </a:rPr>
              <a:t>만약 우리가 완벽한 해결책을 만들었는데</a:t>
            </a:r>
            <a:r>
              <a:rPr kumimoji="0" lang="en-US" altLang="ko-KR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" pitchFamily="2" charset="-127"/>
                <a:ea typeface="카페24 아네모네" pitchFamily="2" charset="-127"/>
                <a:cs typeface="+mn-cs"/>
              </a:rPr>
              <a:t>, </a:t>
            </a:r>
            <a:r>
              <a:rPr kumimoji="0" lang="ko-KR" altLang="en-US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" pitchFamily="2" charset="-127"/>
                <a:ea typeface="카페24 아네모네" pitchFamily="2" charset="-127"/>
                <a:cs typeface="+mn-cs"/>
              </a:rPr>
              <a:t>애초에 우리가 풀려던 문제가 </a:t>
            </a:r>
            <a:r>
              <a:rPr kumimoji="0" lang="en-US" altLang="ko-KR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" pitchFamily="2" charset="-127"/>
                <a:ea typeface="카페24 아네모네" pitchFamily="2" charset="-127"/>
                <a:cs typeface="+mn-cs"/>
              </a:rPr>
              <a:t>'</a:t>
            </a:r>
            <a:r>
              <a:rPr kumimoji="0" lang="ko-KR" altLang="en-US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" pitchFamily="2" charset="-127"/>
                <a:ea typeface="카페24 아네모네" pitchFamily="2" charset="-127"/>
                <a:cs typeface="+mn-cs"/>
              </a:rPr>
              <a:t>틀린 문제</a:t>
            </a:r>
            <a:r>
              <a:rPr kumimoji="0" lang="en-US" altLang="ko-KR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" pitchFamily="2" charset="-127"/>
                <a:ea typeface="카페24 아네모네" pitchFamily="2" charset="-127"/>
                <a:cs typeface="+mn-cs"/>
              </a:rPr>
              <a:t>'</a:t>
            </a:r>
            <a:r>
              <a:rPr kumimoji="0" lang="ko-KR" altLang="en-US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" pitchFamily="2" charset="-127"/>
                <a:ea typeface="카페24 아네모네" pitchFamily="2" charset="-127"/>
                <a:cs typeface="+mn-cs"/>
              </a:rPr>
              <a:t>였다면 어떻게 될까</a:t>
            </a:r>
            <a:r>
              <a:rPr kumimoji="0" lang="en-US" altLang="ko-KR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" pitchFamily="2" charset="-127"/>
                <a:ea typeface="카페24 아네모네" pitchFamily="2" charset="-127"/>
                <a:cs typeface="+mn-cs"/>
              </a:rPr>
              <a:t>?”</a:t>
            </a:r>
          </a:p>
        </p:txBody>
      </p:sp>
    </p:spTree>
    <p:extLst>
      <p:ext uri="{BB962C8B-B14F-4D97-AF65-F5344CB8AC3E}">
        <p14:creationId xmlns:p14="http://schemas.microsoft.com/office/powerpoint/2010/main" val="331916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41937-F5B6-1E6D-9D61-09FA83F4A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76A8E44F-65B1-34FE-BC6C-951DCAAC6EB3}"/>
              </a:ext>
            </a:extLst>
          </p:cNvPr>
          <p:cNvSpPr txBox="1"/>
          <p:nvPr/>
        </p:nvSpPr>
        <p:spPr>
          <a:xfrm>
            <a:off x="778495" y="673792"/>
            <a:ext cx="2137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800" b="1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인과관계 지도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18408A-8B8E-6D56-0A5F-32119E56658E}"/>
              </a:ext>
            </a:extLst>
          </p:cNvPr>
          <p:cNvSpPr txBox="1"/>
          <p:nvPr/>
        </p:nvSpPr>
        <p:spPr>
          <a:xfrm>
            <a:off x="1134095" y="1593928"/>
            <a:ext cx="219162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예시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코브라 효과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76584A9-FBB3-BE6A-5068-9A0D2F1390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pic>
        <p:nvPicPr>
          <p:cNvPr id="4" name="그림 3" descr="파충류, 포유류, 뱀목, 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27EAF1D-47D8-EAB7-C14A-E5FA2C3E08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235" y="3687097"/>
            <a:ext cx="2359742" cy="3539613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AFFB3361-A46B-B94F-D1D8-57895373CD20}"/>
              </a:ext>
            </a:extLst>
          </p:cNvPr>
          <p:cNvGrpSpPr/>
          <p:nvPr/>
        </p:nvGrpSpPr>
        <p:grpSpPr>
          <a:xfrm>
            <a:off x="1048511" y="2300729"/>
            <a:ext cx="5601256" cy="630942"/>
            <a:chOff x="4374206" y="2798058"/>
            <a:chExt cx="5601256" cy="63094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1352739-6188-E55B-A97A-16ED3874C260}"/>
                </a:ext>
              </a:extLst>
            </p:cNvPr>
            <p:cNvSpPr txBox="1"/>
            <p:nvPr/>
          </p:nvSpPr>
          <p:spPr>
            <a:xfrm>
              <a:off x="4943315" y="2798058"/>
              <a:ext cx="5032147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델리의 코브라 개체 수 증가</a:t>
              </a: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E46DF1AB-1F9E-3273-C44F-F6AB9FD4EB1F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0" name="타원 9">
                <a:extLst>
                  <a:ext uri="{FF2B5EF4-FFF2-40B4-BE49-F238E27FC236}">
                    <a16:creationId xmlns:a16="http://schemas.microsoft.com/office/drawing/2014/main" id="{B1E957FD-D087-A769-16FD-1F15224ABDC9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1" name="그림 10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41B50364-1A6D-EB20-78CE-B54E5EEEFE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87E31C3B-6222-37D3-234D-9C6D69DB6C5A}"/>
              </a:ext>
            </a:extLst>
          </p:cNvPr>
          <p:cNvGrpSpPr/>
          <p:nvPr/>
        </p:nvGrpSpPr>
        <p:grpSpPr>
          <a:xfrm>
            <a:off x="1645432" y="3050313"/>
            <a:ext cx="6465835" cy="463460"/>
            <a:chOff x="3965516" y="2790917"/>
            <a:chExt cx="6465835" cy="46346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01287D4-0896-3ACE-FB32-5B7DC518E2F3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섣부른 해결책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코브라를 잡아오면 보상금 지급</a:t>
              </a: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1D302316-BEAA-A4EF-B20B-08E9143A875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BFD40557-A586-2BD2-A99F-EB65E6ED825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3DD4F34D-4B71-E65B-5CF5-21D150B9323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1D9377B0-432D-9E52-CB76-4BEB9DD0EFC8}"/>
              </a:ext>
            </a:extLst>
          </p:cNvPr>
          <p:cNvGrpSpPr/>
          <p:nvPr/>
        </p:nvGrpSpPr>
        <p:grpSpPr>
          <a:xfrm>
            <a:off x="1645432" y="3533284"/>
            <a:ext cx="7616555" cy="463460"/>
            <a:chOff x="3965516" y="2790917"/>
            <a:chExt cx="7616555" cy="46346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58C368B-2593-0ED6-12B7-E8D3BB32B8BE}"/>
                </a:ext>
              </a:extLst>
            </p:cNvPr>
            <p:cNvSpPr txBox="1"/>
            <p:nvPr/>
          </p:nvSpPr>
          <p:spPr>
            <a:xfrm>
              <a:off x="4282222" y="2790917"/>
              <a:ext cx="729984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예상치 못한 결과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사람들이 보상금을 타기 위해 집에서 코브라를 사육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4DC0F3C1-F09E-1A26-7202-48F2F2FA97C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0" name="원호 19">
                <a:extLst>
                  <a:ext uri="{FF2B5EF4-FFF2-40B4-BE49-F238E27FC236}">
                    <a16:creationId xmlns:a16="http://schemas.microsoft.com/office/drawing/2014/main" id="{A4502DA8-235D-FD7B-E295-B22D1C3F3E9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1" name="자유형: 도형 20">
                <a:extLst>
                  <a:ext uri="{FF2B5EF4-FFF2-40B4-BE49-F238E27FC236}">
                    <a16:creationId xmlns:a16="http://schemas.microsoft.com/office/drawing/2014/main" id="{3C9FB3B2-641C-FF7A-2BC1-DEA303E3235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11A1CA92-D12B-C0CD-5F70-55D884D776E4}"/>
              </a:ext>
            </a:extLst>
          </p:cNvPr>
          <p:cNvGrpSpPr/>
          <p:nvPr/>
        </p:nvGrpSpPr>
        <p:grpSpPr>
          <a:xfrm>
            <a:off x="1645432" y="4016255"/>
            <a:ext cx="6465835" cy="863570"/>
            <a:chOff x="3965516" y="2790917"/>
            <a:chExt cx="6465835" cy="86357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51D7FD4-8E75-CC51-6F39-41B0FE43E65E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최악의 실패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정책 폐지 후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사육하던 코브라를 방생하여 개체 수 폭발적으로 증가</a:t>
              </a:r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89BBB900-F9D7-D40E-4603-04F9563DA79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5" name="원호 24">
                <a:extLst>
                  <a:ext uri="{FF2B5EF4-FFF2-40B4-BE49-F238E27FC236}">
                    <a16:creationId xmlns:a16="http://schemas.microsoft.com/office/drawing/2014/main" id="{07123282-BB7A-D208-0BD8-DD44E9BD2F7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6" name="자유형: 도형 25">
                <a:extLst>
                  <a:ext uri="{FF2B5EF4-FFF2-40B4-BE49-F238E27FC236}">
                    <a16:creationId xmlns:a16="http://schemas.microsoft.com/office/drawing/2014/main" id="{93AFC3E5-D8AE-AFA6-40E9-B805D1117AC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E65B128F-4A4F-56BA-DBFC-FD54F454EAA4}"/>
              </a:ext>
            </a:extLst>
          </p:cNvPr>
          <p:cNvSpPr txBox="1"/>
          <p:nvPr/>
        </p:nvSpPr>
        <p:spPr>
          <a:xfrm flipH="1">
            <a:off x="2287286" y="5035472"/>
            <a:ext cx="5992602" cy="1142571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latinLnBrk="0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시스템의 전체 구조를 이해하지 못한 섣부른 개입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은 문제를 악화시킬 수 있음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969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E64E2-317C-0B51-6A4E-F993C6CB9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8837D3E1-CBD2-79B6-B56D-BE5365E072AE}"/>
              </a:ext>
            </a:extLst>
          </p:cNvPr>
          <p:cNvSpPr txBox="1"/>
          <p:nvPr/>
        </p:nvSpPr>
        <p:spPr>
          <a:xfrm>
            <a:off x="778495" y="673792"/>
            <a:ext cx="2137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800" b="1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인과관계 지도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A6B6E6-EF77-F6FD-ECDD-CDADE1636D3E}"/>
              </a:ext>
            </a:extLst>
          </p:cNvPr>
          <p:cNvSpPr txBox="1"/>
          <p:nvPr/>
        </p:nvSpPr>
        <p:spPr>
          <a:xfrm>
            <a:off x="1134095" y="1593928"/>
            <a:ext cx="259814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인과관계 지도의 목적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51CDA21-4F4B-E6DA-7645-B0304004521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65E0CC44-27B0-DAF6-086A-A2431DE8A4CD}"/>
              </a:ext>
            </a:extLst>
          </p:cNvPr>
          <p:cNvGrpSpPr/>
          <p:nvPr/>
        </p:nvGrpSpPr>
        <p:grpSpPr>
          <a:xfrm>
            <a:off x="1153315" y="2930038"/>
            <a:ext cx="7991197" cy="2094714"/>
            <a:chOff x="4275253" y="1910367"/>
            <a:chExt cx="9786284" cy="256525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6589EA3-1A08-5CE4-3E76-2700FFC5620B}"/>
                </a:ext>
              </a:extLst>
            </p:cNvPr>
            <p:cNvSpPr txBox="1"/>
            <p:nvPr/>
          </p:nvSpPr>
          <p:spPr>
            <a:xfrm flipH="1">
              <a:off x="5745456" y="1910367"/>
              <a:ext cx="8316081" cy="2565255"/>
            </a:xfrm>
            <a:prstGeom prst="roundRect">
              <a:avLst>
                <a:gd name="adj" fmla="val 50000"/>
              </a:avLst>
            </a:prstGeom>
            <a:gradFill>
              <a:gsLst>
                <a:gs pos="39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txBody>
            <a:bodyPr wrap="square" lIns="720000" tIns="0" rIns="216000" bIns="0" rtlCol="0" anchor="ctr">
              <a:spAutoFit/>
            </a:bodyPr>
            <a:lstStyle/>
            <a:p>
              <a:pPr latinLnBrk="0">
                <a:lnSpc>
                  <a:spcPct val="110000"/>
                </a:lnSpc>
              </a:pPr>
              <a:r>
                <a:rPr lang="ko-KR" altLang="en-US" sz="22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문제의 근본적인 구조를 </a:t>
              </a:r>
              <a:r>
                <a:rPr lang="en-US" altLang="ko-KR" sz="22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X-ray</a:t>
              </a:r>
              <a:r>
                <a:rPr lang="ko-KR" altLang="en-US" sz="22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처럼 투시하여</a:t>
              </a:r>
              <a:r>
                <a:rPr lang="en-US" altLang="ko-KR" sz="22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, </a:t>
              </a:r>
              <a:r>
                <a:rPr lang="ko-KR" altLang="en-US" sz="22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우리가 특정 지점에 개입했을 때 어떤 예상치 못한 결과가 발생할 수 있을지 미리 예측하고</a:t>
              </a:r>
              <a:r>
                <a:rPr lang="en-US" altLang="ko-KR" sz="22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, </a:t>
              </a:r>
              <a:br>
                <a:rPr lang="en-US" altLang="ko-KR" sz="22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ko-KR" altLang="en-US" sz="22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가장 효과적인 길을 찾도록 도움</a:t>
              </a:r>
              <a:endParaRPr lang="pt-BR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535BE6F1-97D8-24D2-6BA9-5B808C234230}"/>
                </a:ext>
              </a:extLst>
            </p:cNvPr>
            <p:cNvGrpSpPr/>
            <p:nvPr/>
          </p:nvGrpSpPr>
          <p:grpSpPr>
            <a:xfrm>
              <a:off x="4275253" y="2263858"/>
              <a:ext cx="2082486" cy="1878814"/>
              <a:chOff x="4236790" y="2320025"/>
              <a:chExt cx="2082486" cy="1878814"/>
            </a:xfrm>
          </p:grpSpPr>
          <p:sp>
            <p:nvSpPr>
              <p:cNvPr id="6" name="사각형: 잘린 대각선 방향 모서리 5">
                <a:extLst>
                  <a:ext uri="{FF2B5EF4-FFF2-40B4-BE49-F238E27FC236}">
                    <a16:creationId xmlns:a16="http://schemas.microsoft.com/office/drawing/2014/main" id="{86B0EB16-5750-7BAB-C608-B3FF86218F75}"/>
                  </a:ext>
                </a:extLst>
              </p:cNvPr>
              <p:cNvSpPr/>
              <p:nvPr/>
            </p:nvSpPr>
            <p:spPr>
              <a:xfrm>
                <a:off x="4338627" y="2320025"/>
                <a:ext cx="1878814" cy="1878814"/>
              </a:xfrm>
              <a:prstGeom prst="snip2DiagRect">
                <a:avLst>
                  <a:gd name="adj1" fmla="val 19886"/>
                  <a:gd name="adj2" fmla="val 0"/>
                </a:avLst>
              </a:prstGeom>
              <a:gradFill>
                <a:gsLst>
                  <a:gs pos="0">
                    <a:srgbClr val="0B2EB7">
                      <a:alpha val="30000"/>
                    </a:srgbClr>
                  </a:gs>
                  <a:gs pos="100000">
                    <a:srgbClr val="9A5CC8">
                      <a:alpha val="30000"/>
                    </a:srgbClr>
                  </a:gs>
                </a:gsLst>
                <a:lin ang="2700000" scaled="0"/>
              </a:gradFill>
              <a:ln w="25400">
                <a:noFill/>
              </a:ln>
              <a:effectLst>
                <a:outerShdw blurRad="254000" dist="254000" dir="2700000" algn="tl" rotWithShape="0">
                  <a:srgbClr val="041354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F24AB3A7-4878-1DB9-0EFF-E89405EA046B}"/>
                  </a:ext>
                </a:extLst>
              </p:cNvPr>
              <p:cNvSpPr/>
              <p:nvPr/>
            </p:nvSpPr>
            <p:spPr>
              <a:xfrm>
                <a:off x="4456614" y="2438012"/>
                <a:ext cx="1642840" cy="1642840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outerShdw blurRad="254000" dist="254000" dir="2700000" algn="tl" rotWithShape="0">
                  <a:srgbClr val="041354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4A06681-DA5E-EC7E-353C-6C75258368B4}"/>
                  </a:ext>
                </a:extLst>
              </p:cNvPr>
              <p:cNvSpPr txBox="1"/>
              <p:nvPr/>
            </p:nvSpPr>
            <p:spPr>
              <a:xfrm>
                <a:off x="4236790" y="2601719"/>
                <a:ext cx="2082486" cy="1315427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2900" b="0" i="0" u="none" strike="noStrike" kern="1200" cap="none" spc="-80" normalizeH="0" baseline="0" noProof="0" dirty="0">
                    <a:ln>
                      <a:solidFill>
                        <a:srgbClr val="156082">
                          <a:alpha val="0"/>
                        </a:srgbClr>
                      </a:solidFill>
                    </a:ln>
                    <a:solidFill>
                      <a:srgbClr val="072087"/>
                    </a:solidFill>
                    <a:effectLst/>
                    <a:uLnTx/>
                    <a:uFillTx/>
                    <a:latin typeface="카페24 아네모네" pitchFamily="2" charset="-127"/>
                    <a:ea typeface="카페24 아네모네" pitchFamily="2" charset="-127"/>
                    <a:cs typeface="+mn-cs"/>
                  </a:rPr>
                  <a:t>인과관계 지도</a:t>
                </a:r>
                <a:endParaRPr kumimoji="0" lang="en-US" altLang="ko-KR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에어" pitchFamily="2" charset="-127"/>
                  <a:ea typeface="카페24 아네모네에어" pitchFamily="2" charset="-127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39608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D8ADA-FC4E-CC6F-BA88-FC2F6A319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0EF310C3-4A06-B148-9DB8-FA7A8ACE15D1}"/>
              </a:ext>
            </a:extLst>
          </p:cNvPr>
          <p:cNvSpPr txBox="1"/>
          <p:nvPr/>
        </p:nvSpPr>
        <p:spPr>
          <a:xfrm>
            <a:off x="778495" y="673792"/>
            <a:ext cx="2137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800" b="1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인과관계 지도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6C26AF-1ABB-058A-525F-0E64FF1DD05A}"/>
              </a:ext>
            </a:extLst>
          </p:cNvPr>
          <p:cNvSpPr txBox="1"/>
          <p:nvPr/>
        </p:nvSpPr>
        <p:spPr>
          <a:xfrm>
            <a:off x="1134095" y="1593928"/>
            <a:ext cx="460638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인과관계 지도 그리기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(1)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-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변수와 관계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8CE91DF-6544-994C-10BC-F390ED80D50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99F6609D-0221-89BF-E347-BA769A91FF1D}"/>
              </a:ext>
            </a:extLst>
          </p:cNvPr>
          <p:cNvGrpSpPr/>
          <p:nvPr/>
        </p:nvGrpSpPr>
        <p:grpSpPr>
          <a:xfrm>
            <a:off x="1865069" y="3137437"/>
            <a:ext cx="2308380" cy="2308380"/>
            <a:chOff x="1067900" y="2691960"/>
            <a:chExt cx="2308380" cy="2308380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E80DA15B-6205-D686-11E7-BD714D5625D0}"/>
                </a:ext>
              </a:extLst>
            </p:cNvPr>
            <p:cNvSpPr/>
            <p:nvPr/>
          </p:nvSpPr>
          <p:spPr>
            <a:xfrm>
              <a:off x="1067900" y="2691960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BEE1DCC-1021-03A8-CD75-A978081AA706}"/>
                </a:ext>
              </a:extLst>
            </p:cNvPr>
            <p:cNvSpPr txBox="1"/>
            <p:nvPr/>
          </p:nvSpPr>
          <p:spPr>
            <a:xfrm>
              <a:off x="1536971" y="4008640"/>
              <a:ext cx="1370247" cy="4078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en-US" altLang="ko-KR" sz="1700" b="0" i="0" u="none" strike="noStrike" kern="1200" cap="none" spc="-30" normalizeH="0" noProof="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(Variables)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4D9836A-D556-5171-66F9-3CB4B60D0D3C}"/>
                </a:ext>
              </a:extLst>
            </p:cNvPr>
            <p:cNvSpPr txBox="1"/>
            <p:nvPr/>
          </p:nvSpPr>
          <p:spPr>
            <a:xfrm>
              <a:off x="1800181" y="3460492"/>
              <a:ext cx="843821" cy="65787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변수</a:t>
              </a:r>
              <a:endPara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pic>
          <p:nvPicPr>
            <p:cNvPr id="6" name="그림 5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9086FADB-3F3E-8EF4-2CE1-FB9BBEB64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929600" y="2942586"/>
              <a:ext cx="614408" cy="520158"/>
            </a:xfrm>
            <a:prstGeom prst="rect">
              <a:avLst/>
            </a:prstGeom>
          </p:spPr>
        </p:pic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F39C04F9-701C-5CBA-5677-E8149B43C03F}"/>
              </a:ext>
            </a:extLst>
          </p:cNvPr>
          <p:cNvGrpSpPr/>
          <p:nvPr/>
        </p:nvGrpSpPr>
        <p:grpSpPr>
          <a:xfrm>
            <a:off x="7785223" y="3137437"/>
            <a:ext cx="2308380" cy="2308380"/>
            <a:chOff x="7785223" y="3137437"/>
            <a:chExt cx="2308380" cy="2308380"/>
          </a:xfrm>
        </p:grpSpPr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0D7AC1AB-85B9-8E50-9B77-1C12BF016355}"/>
                </a:ext>
              </a:extLst>
            </p:cNvPr>
            <p:cNvSpPr/>
            <p:nvPr/>
          </p:nvSpPr>
          <p:spPr>
            <a:xfrm>
              <a:off x="7785223" y="3137437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A7C4D75-9A23-5928-5720-36699E535EC4}"/>
                </a:ext>
              </a:extLst>
            </p:cNvPr>
            <p:cNvSpPr txBox="1"/>
            <p:nvPr/>
          </p:nvSpPr>
          <p:spPr>
            <a:xfrm>
              <a:off x="8481439" y="4682716"/>
              <a:ext cx="915955" cy="4078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en-US" altLang="ko-KR" sz="1700" b="0" i="0" u="none" strike="noStrike" kern="1200" cap="none" spc="-30" normalizeH="0" noProof="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(Links)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9FDF9FB-EC65-78E8-9A3C-6F13D9FB1645}"/>
                </a:ext>
              </a:extLst>
            </p:cNvPr>
            <p:cNvSpPr txBox="1"/>
            <p:nvPr/>
          </p:nvSpPr>
          <p:spPr>
            <a:xfrm>
              <a:off x="8144165" y="3876473"/>
              <a:ext cx="1590500" cy="10156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인과관계 </a:t>
              </a:r>
              <a:br>
                <a:rPr lang="en-US" altLang="ko-KR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ko-KR" altLang="en-US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화살표 </a:t>
              </a:r>
              <a:endPara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pic>
          <p:nvPicPr>
            <p:cNvPr id="13" name="그림 12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D47BBAC2-E798-4D9B-91E4-35654EF0D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646923" y="3388063"/>
              <a:ext cx="614408" cy="520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060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E974D-04A9-6FAB-5DF2-7E6A390B5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4E398B2C-3077-9964-A710-B0C7A051E726}"/>
              </a:ext>
            </a:extLst>
          </p:cNvPr>
          <p:cNvSpPr txBox="1"/>
          <p:nvPr/>
        </p:nvSpPr>
        <p:spPr>
          <a:xfrm>
            <a:off x="778495" y="673792"/>
            <a:ext cx="2137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800" b="1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인과관계 지도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09B6B2-3F49-C3B4-B2AE-182E578508FE}"/>
              </a:ext>
            </a:extLst>
          </p:cNvPr>
          <p:cNvSpPr txBox="1"/>
          <p:nvPr/>
        </p:nvSpPr>
        <p:spPr>
          <a:xfrm>
            <a:off x="1134095" y="1593928"/>
            <a:ext cx="460638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인과관계 지도 그리기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(1)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-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변수와 관계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E1E2948-2059-0B55-AB3D-E58F65ACA71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7277F364-8198-5ADC-160E-F9311069ACA6}"/>
              </a:ext>
            </a:extLst>
          </p:cNvPr>
          <p:cNvGrpSpPr/>
          <p:nvPr/>
        </p:nvGrpSpPr>
        <p:grpSpPr>
          <a:xfrm>
            <a:off x="4997309" y="2776237"/>
            <a:ext cx="6329451" cy="1534186"/>
            <a:chOff x="4377090" y="2263858"/>
            <a:chExt cx="7751256" cy="187881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943F1D5-A788-36DF-647C-976A5EA6C5B6}"/>
                </a:ext>
              </a:extLst>
            </p:cNvPr>
            <p:cNvSpPr txBox="1"/>
            <p:nvPr/>
          </p:nvSpPr>
          <p:spPr>
            <a:xfrm flipH="1">
              <a:off x="5745456" y="2551681"/>
              <a:ext cx="6382890" cy="1282628"/>
            </a:xfrm>
            <a:prstGeom prst="roundRect">
              <a:avLst>
                <a:gd name="adj" fmla="val 50000"/>
              </a:avLst>
            </a:prstGeom>
            <a:gradFill>
              <a:gsLst>
                <a:gs pos="39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txBody>
            <a:bodyPr wrap="square" lIns="720000" tIns="0" rIns="216000" bIns="0" rtlCol="0" anchor="ctr">
              <a:spAutoFit/>
            </a:bodyPr>
            <a:lstStyle/>
            <a:p>
              <a:pPr latinLnBrk="0">
                <a:lnSpc>
                  <a:spcPct val="110000"/>
                </a:lnSpc>
              </a:pPr>
              <a:r>
                <a:rPr lang="ko-KR" altLang="en-US" sz="22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시스템 안에서 시간이 지남에 따라 증가하거나 감소하는 모든 요인</a:t>
              </a:r>
              <a:endParaRPr lang="pt-BR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A8F7FEC1-7BBE-E118-F10E-20660B982F82}"/>
                </a:ext>
              </a:extLst>
            </p:cNvPr>
            <p:cNvGrpSpPr/>
            <p:nvPr/>
          </p:nvGrpSpPr>
          <p:grpSpPr>
            <a:xfrm>
              <a:off x="4377090" y="2263858"/>
              <a:ext cx="1878814" cy="1878814"/>
              <a:chOff x="4338627" y="2320025"/>
              <a:chExt cx="1878814" cy="1878814"/>
            </a:xfrm>
          </p:grpSpPr>
          <p:sp>
            <p:nvSpPr>
              <p:cNvPr id="6" name="사각형: 잘린 대각선 방향 모서리 5">
                <a:extLst>
                  <a:ext uri="{FF2B5EF4-FFF2-40B4-BE49-F238E27FC236}">
                    <a16:creationId xmlns:a16="http://schemas.microsoft.com/office/drawing/2014/main" id="{444577F1-D4FF-D4B2-5D64-B8718AC48A0A}"/>
                  </a:ext>
                </a:extLst>
              </p:cNvPr>
              <p:cNvSpPr/>
              <p:nvPr/>
            </p:nvSpPr>
            <p:spPr>
              <a:xfrm>
                <a:off x="4338627" y="2320025"/>
                <a:ext cx="1878814" cy="1878814"/>
              </a:xfrm>
              <a:prstGeom prst="snip2DiagRect">
                <a:avLst>
                  <a:gd name="adj1" fmla="val 19886"/>
                  <a:gd name="adj2" fmla="val 0"/>
                </a:avLst>
              </a:prstGeom>
              <a:gradFill>
                <a:gsLst>
                  <a:gs pos="0">
                    <a:srgbClr val="0B2EB7">
                      <a:alpha val="30000"/>
                    </a:srgbClr>
                  </a:gs>
                  <a:gs pos="100000">
                    <a:srgbClr val="9A5CC8">
                      <a:alpha val="30000"/>
                    </a:srgbClr>
                  </a:gs>
                </a:gsLst>
                <a:lin ang="2700000" scaled="0"/>
              </a:gradFill>
              <a:ln w="25400">
                <a:noFill/>
              </a:ln>
              <a:effectLst>
                <a:outerShdw blurRad="254000" dist="254000" dir="2700000" algn="tl" rotWithShape="0">
                  <a:srgbClr val="041354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562B5AF9-F334-F0E8-C5F2-7087EF1DC084}"/>
                  </a:ext>
                </a:extLst>
              </p:cNvPr>
              <p:cNvSpPr/>
              <p:nvPr/>
            </p:nvSpPr>
            <p:spPr>
              <a:xfrm>
                <a:off x="4456614" y="2438012"/>
                <a:ext cx="1642840" cy="1642840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outerShdw blurRad="254000" dist="254000" dir="2700000" algn="tl" rotWithShape="0">
                  <a:srgbClr val="041354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6EFF45A-CAC9-A0F7-8888-076E234A83B0}"/>
                  </a:ext>
                </a:extLst>
              </p:cNvPr>
              <p:cNvSpPr txBox="1"/>
              <p:nvPr/>
            </p:nvSpPr>
            <p:spPr>
              <a:xfrm>
                <a:off x="4767236" y="2902306"/>
                <a:ext cx="1021593" cy="714251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2900" b="0" i="0" u="none" strike="noStrike" kern="1200" cap="none" spc="-80" normalizeH="0" baseline="0" noProof="0" dirty="0">
                    <a:ln>
                      <a:solidFill>
                        <a:srgbClr val="156082">
                          <a:alpha val="0"/>
                        </a:srgbClr>
                      </a:solidFill>
                    </a:ln>
                    <a:solidFill>
                      <a:srgbClr val="072087"/>
                    </a:solidFill>
                    <a:effectLst/>
                    <a:uLnTx/>
                    <a:uFillTx/>
                    <a:latin typeface="카페24 아네모네" pitchFamily="2" charset="-127"/>
                    <a:ea typeface="카페24 아네모네" pitchFamily="2" charset="-127"/>
                    <a:cs typeface="+mn-cs"/>
                  </a:rPr>
                  <a:t>변수</a:t>
                </a:r>
                <a:endParaRPr kumimoji="0" lang="en-US" altLang="ko-KR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에어" pitchFamily="2" charset="-127"/>
                  <a:ea typeface="카페24 아네모네에어" pitchFamily="2" charset="-127"/>
                  <a:cs typeface="+mn-cs"/>
                </a:endParaRPr>
              </a:p>
            </p:txBody>
          </p:sp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A3B0B577-5173-BFC2-A3AE-9FCA7168D62C}"/>
              </a:ext>
            </a:extLst>
          </p:cNvPr>
          <p:cNvGrpSpPr/>
          <p:nvPr/>
        </p:nvGrpSpPr>
        <p:grpSpPr>
          <a:xfrm>
            <a:off x="4756372" y="4491242"/>
            <a:ext cx="6465835" cy="469359"/>
            <a:chOff x="3965516" y="2790917"/>
            <a:chExt cx="6465835" cy="46935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EB09C18-5AD3-6960-8984-DFEC4DCCA1AB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직원들의 잦은 야근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A077698D-EDFE-1D60-D5AD-E3BBF12C1D2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EA6FEE44-96CB-3AC7-1D34-B908AF8C624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C3D62551-C208-7B8A-29F0-3E96B4AE850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0972E64-7888-F87A-4EE8-8DB9D8EEF6CD}"/>
              </a:ext>
            </a:extLst>
          </p:cNvPr>
          <p:cNvSpPr txBox="1"/>
          <p:nvPr/>
        </p:nvSpPr>
        <p:spPr>
          <a:xfrm>
            <a:off x="5073078" y="4960601"/>
            <a:ext cx="6321929" cy="4634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업무량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스트레스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업무 효율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직원 만족도</a:t>
            </a:r>
          </a:p>
        </p:txBody>
      </p:sp>
    </p:spTree>
    <p:extLst>
      <p:ext uri="{BB962C8B-B14F-4D97-AF65-F5344CB8AC3E}">
        <p14:creationId xmlns:p14="http://schemas.microsoft.com/office/powerpoint/2010/main" val="27834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93D33-56FA-2E14-4F3F-D223E2B30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2E7D1AA6-0F00-1218-C37C-619141E950CC}"/>
              </a:ext>
            </a:extLst>
          </p:cNvPr>
          <p:cNvSpPr txBox="1"/>
          <p:nvPr/>
        </p:nvSpPr>
        <p:spPr>
          <a:xfrm>
            <a:off x="778495" y="673792"/>
            <a:ext cx="2137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800" b="1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인과관계 지도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D6C83A-747A-6456-7185-808AF59B4FDA}"/>
              </a:ext>
            </a:extLst>
          </p:cNvPr>
          <p:cNvSpPr txBox="1"/>
          <p:nvPr/>
        </p:nvSpPr>
        <p:spPr>
          <a:xfrm>
            <a:off x="1134095" y="1593928"/>
            <a:ext cx="460638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인과관계 지도 그리기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(1)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-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변수와 관계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FD1042E-D028-CD92-63AE-0F9A9CBA1AB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23A0AC25-0FA3-057F-5BEC-078319D24DAB}"/>
              </a:ext>
            </a:extLst>
          </p:cNvPr>
          <p:cNvGrpSpPr/>
          <p:nvPr/>
        </p:nvGrpSpPr>
        <p:grpSpPr>
          <a:xfrm>
            <a:off x="4997309" y="2473895"/>
            <a:ext cx="6329451" cy="1534186"/>
            <a:chOff x="4377090" y="2263858"/>
            <a:chExt cx="7751256" cy="187881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3ACA483-95BC-46B1-E1CF-576DF140E9EC}"/>
                </a:ext>
              </a:extLst>
            </p:cNvPr>
            <p:cNvSpPr txBox="1"/>
            <p:nvPr/>
          </p:nvSpPr>
          <p:spPr>
            <a:xfrm flipH="1">
              <a:off x="5745456" y="2551681"/>
              <a:ext cx="6382890" cy="1282627"/>
            </a:xfrm>
            <a:prstGeom prst="roundRect">
              <a:avLst>
                <a:gd name="adj" fmla="val 50000"/>
              </a:avLst>
            </a:prstGeom>
            <a:gradFill>
              <a:gsLst>
                <a:gs pos="39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txBody>
            <a:bodyPr wrap="square" lIns="720000" tIns="0" rIns="216000" bIns="0" rtlCol="0" anchor="ctr">
              <a:spAutoFit/>
            </a:bodyPr>
            <a:lstStyle/>
            <a:p>
              <a:pPr latinLnBrk="0">
                <a:lnSpc>
                  <a:spcPct val="110000"/>
                </a:lnSpc>
              </a:pPr>
              <a:r>
                <a:rPr lang="ko-KR" altLang="en-US" sz="22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한 변수가 다른 변수에 미치는 영향을 표시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5ACD18C2-0EEB-F6D2-3268-AAF7A8AD8916}"/>
                </a:ext>
              </a:extLst>
            </p:cNvPr>
            <p:cNvGrpSpPr/>
            <p:nvPr/>
          </p:nvGrpSpPr>
          <p:grpSpPr>
            <a:xfrm>
              <a:off x="4377090" y="2263858"/>
              <a:ext cx="1878814" cy="1878814"/>
              <a:chOff x="4338627" y="2320025"/>
              <a:chExt cx="1878814" cy="1878814"/>
            </a:xfrm>
          </p:grpSpPr>
          <p:sp>
            <p:nvSpPr>
              <p:cNvPr id="6" name="사각형: 잘린 대각선 방향 모서리 5">
                <a:extLst>
                  <a:ext uri="{FF2B5EF4-FFF2-40B4-BE49-F238E27FC236}">
                    <a16:creationId xmlns:a16="http://schemas.microsoft.com/office/drawing/2014/main" id="{5A10133C-F72B-3E45-7D84-9F09698E2CD0}"/>
                  </a:ext>
                </a:extLst>
              </p:cNvPr>
              <p:cNvSpPr/>
              <p:nvPr/>
            </p:nvSpPr>
            <p:spPr>
              <a:xfrm>
                <a:off x="4338627" y="2320025"/>
                <a:ext cx="1878814" cy="1878814"/>
              </a:xfrm>
              <a:prstGeom prst="snip2DiagRect">
                <a:avLst>
                  <a:gd name="adj1" fmla="val 19886"/>
                  <a:gd name="adj2" fmla="val 0"/>
                </a:avLst>
              </a:prstGeom>
              <a:gradFill>
                <a:gsLst>
                  <a:gs pos="0">
                    <a:srgbClr val="0B2EB7">
                      <a:alpha val="30000"/>
                    </a:srgbClr>
                  </a:gs>
                  <a:gs pos="100000">
                    <a:srgbClr val="9A5CC8">
                      <a:alpha val="30000"/>
                    </a:srgbClr>
                  </a:gs>
                </a:gsLst>
                <a:lin ang="2700000" scaled="0"/>
              </a:gradFill>
              <a:ln w="25400">
                <a:noFill/>
              </a:ln>
              <a:effectLst>
                <a:outerShdw blurRad="254000" dist="254000" dir="2700000" algn="tl" rotWithShape="0">
                  <a:srgbClr val="041354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C3807E19-8A4F-D389-6D9B-AE7B6379B9E2}"/>
                  </a:ext>
                </a:extLst>
              </p:cNvPr>
              <p:cNvSpPr/>
              <p:nvPr/>
            </p:nvSpPr>
            <p:spPr>
              <a:xfrm>
                <a:off x="4456614" y="2438012"/>
                <a:ext cx="1642840" cy="1642840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outerShdw blurRad="254000" dist="254000" dir="2700000" algn="tl" rotWithShape="0">
                  <a:srgbClr val="041354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B95C9-A435-B66D-5140-1958C2F8AC2F}"/>
                  </a:ext>
                </a:extLst>
              </p:cNvPr>
              <p:cNvSpPr txBox="1"/>
              <p:nvPr/>
            </p:nvSpPr>
            <p:spPr>
              <a:xfrm>
                <a:off x="4369515" y="2601719"/>
                <a:ext cx="1817037" cy="1315427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ko-KR" altLang="en-US" sz="2900" spc="-80" dirty="0">
                    <a:ln>
                      <a:solidFill>
                        <a:srgbClr val="156082">
                          <a:alpha val="0"/>
                        </a:srgbClr>
                      </a:solidFill>
                    </a:ln>
                    <a:solidFill>
                      <a:srgbClr val="072087"/>
                    </a:solidFill>
                    <a:latin typeface="카페24 아네모네" pitchFamily="2" charset="-127"/>
                    <a:ea typeface="카페24 아네모네" pitchFamily="2" charset="-127"/>
                  </a:rPr>
                  <a:t>인과관계</a:t>
                </a:r>
                <a:endParaRPr lang="en-US" altLang="ko-KR" sz="2900" spc="-8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endParaRPr>
              </a:p>
              <a:p>
                <a:pPr marL="0" marR="0" lvl="0" indent="0" algn="ctr" defTabSz="914400" rtl="0" eaLnBrk="1" fontAlgn="auto" latinLnBrk="1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ko-KR" altLang="en-US" sz="2900" spc="-80" dirty="0">
                    <a:ln>
                      <a:solidFill>
                        <a:srgbClr val="156082">
                          <a:alpha val="0"/>
                        </a:srgbClr>
                      </a:solidFill>
                    </a:ln>
                    <a:solidFill>
                      <a:srgbClr val="072087"/>
                    </a:solidFill>
                    <a:latin typeface="카페24 아네모네" pitchFamily="2" charset="-127"/>
                    <a:ea typeface="카페24 아네모네" pitchFamily="2" charset="-127"/>
                  </a:rPr>
                  <a:t>화살표</a:t>
                </a:r>
                <a:endParaRPr lang="en-US" altLang="ko-KR" sz="2900" spc="-8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endParaRPr>
              </a:p>
            </p:txBody>
          </p:sp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6135B360-9A26-4EC1-4A21-2816775B2BD4}"/>
              </a:ext>
            </a:extLst>
          </p:cNvPr>
          <p:cNvGrpSpPr/>
          <p:nvPr/>
        </p:nvGrpSpPr>
        <p:grpSpPr>
          <a:xfrm>
            <a:off x="4756372" y="4188900"/>
            <a:ext cx="6465835" cy="469359"/>
            <a:chOff x="3965516" y="2790917"/>
            <a:chExt cx="6465835" cy="46935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69774A2-1C84-450F-548B-AD246073E4D2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같은 방향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(+): 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가속 페달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 </a:t>
              </a: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3646263D-A977-F325-800B-79AC8A0E5D1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FED0D862-063F-5AC6-1AC2-1FEF3702A26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19752A32-02B9-8FF3-5B65-D81EDE7A31C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D0345F0-E085-B32C-9F82-BDF2B0F22442}"/>
              </a:ext>
            </a:extLst>
          </p:cNvPr>
          <p:cNvSpPr txBox="1"/>
          <p:nvPr/>
        </p:nvSpPr>
        <p:spPr>
          <a:xfrm>
            <a:off x="5073078" y="4658259"/>
            <a:ext cx="6321929" cy="4634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A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가 증가하면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B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도 증가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(A↗︎ → B↗︎)</a:t>
            </a: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7C23F9B5-813C-5187-B73D-0A9AAC4C8FEE}"/>
              </a:ext>
            </a:extLst>
          </p:cNvPr>
          <p:cNvGrpSpPr/>
          <p:nvPr/>
        </p:nvGrpSpPr>
        <p:grpSpPr>
          <a:xfrm>
            <a:off x="4753917" y="5218829"/>
            <a:ext cx="6465835" cy="469359"/>
            <a:chOff x="3965516" y="2790917"/>
            <a:chExt cx="6465835" cy="46935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0C1F154-023A-A82C-1726-10A76B669856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반대 방향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(-): 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브레이크 페달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 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81285706-AA6F-898E-0CB3-AA14382A8E1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0" name="원호 19">
                <a:extLst>
                  <a:ext uri="{FF2B5EF4-FFF2-40B4-BE49-F238E27FC236}">
                    <a16:creationId xmlns:a16="http://schemas.microsoft.com/office/drawing/2014/main" id="{0D0261BF-402B-789D-CA02-97FDAA63BAB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1" name="자유형: 도형 20">
                <a:extLst>
                  <a:ext uri="{FF2B5EF4-FFF2-40B4-BE49-F238E27FC236}">
                    <a16:creationId xmlns:a16="http://schemas.microsoft.com/office/drawing/2014/main" id="{7021B4DA-9EF7-D034-2CFF-0C3E864DAB2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4739E08-9792-A14B-AD3C-4B4C40E83EDC}"/>
              </a:ext>
            </a:extLst>
          </p:cNvPr>
          <p:cNvSpPr txBox="1"/>
          <p:nvPr/>
        </p:nvSpPr>
        <p:spPr>
          <a:xfrm>
            <a:off x="5070623" y="5688188"/>
            <a:ext cx="6321929" cy="4634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A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가 증가하면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B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는 감소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(A↗︎ → B↘︎)</a:t>
            </a:r>
          </a:p>
        </p:txBody>
      </p:sp>
    </p:spTree>
    <p:extLst>
      <p:ext uri="{BB962C8B-B14F-4D97-AF65-F5344CB8AC3E}">
        <p14:creationId xmlns:p14="http://schemas.microsoft.com/office/powerpoint/2010/main" val="263726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CE28B-4CBA-A50D-4502-04D37F7A8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FF7CBFF2-E28A-8B76-7E7E-05D65CAB4FA2}"/>
              </a:ext>
            </a:extLst>
          </p:cNvPr>
          <p:cNvSpPr txBox="1"/>
          <p:nvPr/>
        </p:nvSpPr>
        <p:spPr>
          <a:xfrm>
            <a:off x="778495" y="673792"/>
            <a:ext cx="2137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800" b="1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인과관계 지도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DF7B20-4F17-679E-FC8C-1D004C1E5B20}"/>
              </a:ext>
            </a:extLst>
          </p:cNvPr>
          <p:cNvSpPr txBox="1"/>
          <p:nvPr/>
        </p:nvSpPr>
        <p:spPr>
          <a:xfrm>
            <a:off x="1134095" y="1593928"/>
            <a:ext cx="460638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인과관계 지도 그리기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(1)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-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변수와 관계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416AB0D-FE32-26A9-19C0-F28706E0F5C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8" name="그룹 27">
            <a:extLst>
              <a:ext uri="{FF2B5EF4-FFF2-40B4-BE49-F238E27FC236}">
                <a16:creationId xmlns:a16="http://schemas.microsoft.com/office/drawing/2014/main" id="{5CBD886C-4996-90C8-99B1-62A249C9245B}"/>
              </a:ext>
            </a:extLst>
          </p:cNvPr>
          <p:cNvGrpSpPr/>
          <p:nvPr/>
        </p:nvGrpSpPr>
        <p:grpSpPr>
          <a:xfrm>
            <a:off x="1134095" y="2437696"/>
            <a:ext cx="5418513" cy="630942"/>
            <a:chOff x="4374206" y="2798058"/>
            <a:chExt cx="5418513" cy="63094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BB21EF-9043-5654-CE98-862B3B62E7A8}"/>
                </a:ext>
              </a:extLst>
            </p:cNvPr>
            <p:cNvSpPr txBox="1"/>
            <p:nvPr/>
          </p:nvSpPr>
          <p:spPr>
            <a:xfrm>
              <a:off x="4943315" y="2798058"/>
              <a:ext cx="4849404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직원들의 잦은 야근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'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문제</a:t>
              </a:r>
            </a:p>
          </p:txBody>
        </p: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75D3CB7E-8262-BEE7-F352-EF6C848AECEA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31" name="타원 30">
                <a:extLst>
                  <a:ext uri="{FF2B5EF4-FFF2-40B4-BE49-F238E27FC236}">
                    <a16:creationId xmlns:a16="http://schemas.microsoft.com/office/drawing/2014/main" id="{BD31C52F-8ED5-B7E6-1F58-6238504A060A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6" name="그림 9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A749B6CD-2F7E-2B9A-38E3-0DD036D607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97" name="그룹 96">
            <a:extLst>
              <a:ext uri="{FF2B5EF4-FFF2-40B4-BE49-F238E27FC236}">
                <a16:creationId xmlns:a16="http://schemas.microsoft.com/office/drawing/2014/main" id="{F648A12E-8237-0A9B-1750-640FD2C2ADD7}"/>
              </a:ext>
            </a:extLst>
          </p:cNvPr>
          <p:cNvGrpSpPr/>
          <p:nvPr/>
        </p:nvGrpSpPr>
        <p:grpSpPr>
          <a:xfrm>
            <a:off x="3838250" y="3180487"/>
            <a:ext cx="7702364" cy="571286"/>
            <a:chOff x="1013127" y="1841927"/>
            <a:chExt cx="7702364" cy="571286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4A821D34-E65B-D994-830E-AD34292A4C48}"/>
                </a:ext>
              </a:extLst>
            </p:cNvPr>
            <p:cNvSpPr txBox="1"/>
            <p:nvPr/>
          </p:nvSpPr>
          <p:spPr>
            <a:xfrm>
              <a:off x="1013127" y="1841927"/>
              <a:ext cx="7702364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업무량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이 늘어나면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(+) '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잦은 야근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이 늘어난다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.</a:t>
              </a:r>
            </a:p>
          </p:txBody>
        </p:sp>
        <p:sp>
          <p:nvSpPr>
            <p:cNvPr id="99" name="타원 98">
              <a:extLst>
                <a:ext uri="{FF2B5EF4-FFF2-40B4-BE49-F238E27FC236}">
                  <a16:creationId xmlns:a16="http://schemas.microsoft.com/office/drawing/2014/main" id="{460A1B91-470F-277A-5C36-E15FAE5A548A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00" name="그룹 99">
            <a:extLst>
              <a:ext uri="{FF2B5EF4-FFF2-40B4-BE49-F238E27FC236}">
                <a16:creationId xmlns:a16="http://schemas.microsoft.com/office/drawing/2014/main" id="{544148F4-4C01-F6FB-A307-89F75950541D}"/>
              </a:ext>
            </a:extLst>
          </p:cNvPr>
          <p:cNvGrpSpPr/>
          <p:nvPr/>
        </p:nvGrpSpPr>
        <p:grpSpPr>
          <a:xfrm>
            <a:off x="4653428" y="3863831"/>
            <a:ext cx="5067905" cy="463460"/>
            <a:chOff x="3965516" y="2790917"/>
            <a:chExt cx="5067905" cy="463460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093A4969-4747-A2C5-D211-DA9097EFCD20}"/>
                </a:ext>
              </a:extLst>
            </p:cNvPr>
            <p:cNvSpPr txBox="1"/>
            <p:nvPr/>
          </p:nvSpPr>
          <p:spPr>
            <a:xfrm>
              <a:off x="4282223" y="2790917"/>
              <a:ext cx="475119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업무량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--- + ---&gt;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잦은 야근</a:t>
              </a:r>
            </a:p>
          </p:txBody>
        </p:sp>
        <p:grpSp>
          <p:nvGrpSpPr>
            <p:cNvPr id="103" name="그룹 102">
              <a:extLst>
                <a:ext uri="{FF2B5EF4-FFF2-40B4-BE49-F238E27FC236}">
                  <a16:creationId xmlns:a16="http://schemas.microsoft.com/office/drawing/2014/main" id="{56F9EAF8-5E5A-DADD-0B9E-FDA1D836FC0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4" name="원호 103">
                <a:extLst>
                  <a:ext uri="{FF2B5EF4-FFF2-40B4-BE49-F238E27FC236}">
                    <a16:creationId xmlns:a16="http://schemas.microsoft.com/office/drawing/2014/main" id="{5AC55EA0-F25F-0F3F-AC78-F6C09946D97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5" name="자유형: 도형 104">
                <a:extLst>
                  <a:ext uri="{FF2B5EF4-FFF2-40B4-BE49-F238E27FC236}">
                    <a16:creationId xmlns:a16="http://schemas.microsoft.com/office/drawing/2014/main" id="{9D6CE6FB-972F-74C9-4068-903B46B55A7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pic>
        <p:nvPicPr>
          <p:cNvPr id="107" name="그림 106" descr="실내, 컴퓨터, 마이크, 오디오 장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0B9D261-F475-687D-1059-58D3820DE8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0" y="3114356"/>
            <a:ext cx="3416487" cy="2277658"/>
          </a:xfrm>
          <a:prstGeom prst="rect">
            <a:avLst/>
          </a:prstGeom>
        </p:spPr>
      </p:pic>
      <p:grpSp>
        <p:nvGrpSpPr>
          <p:cNvPr id="108" name="그룹 107">
            <a:extLst>
              <a:ext uri="{FF2B5EF4-FFF2-40B4-BE49-F238E27FC236}">
                <a16:creationId xmlns:a16="http://schemas.microsoft.com/office/drawing/2014/main" id="{3C39752B-9B32-D25E-B7F7-066E021BF869}"/>
              </a:ext>
            </a:extLst>
          </p:cNvPr>
          <p:cNvGrpSpPr/>
          <p:nvPr/>
        </p:nvGrpSpPr>
        <p:grpSpPr>
          <a:xfrm>
            <a:off x="3835793" y="4704488"/>
            <a:ext cx="7702364" cy="571286"/>
            <a:chOff x="1013127" y="1841927"/>
            <a:chExt cx="7702364" cy="571286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F13824DD-C075-6106-2A38-DD057B157081}"/>
                </a:ext>
              </a:extLst>
            </p:cNvPr>
            <p:cNvSpPr txBox="1"/>
            <p:nvPr/>
          </p:nvSpPr>
          <p:spPr>
            <a:xfrm>
              <a:off x="1013127" y="1841927"/>
              <a:ext cx="7702364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잦은 야근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이 늘어나면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(+) '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스트레스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가 늘어난다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.</a:t>
              </a:r>
            </a:p>
          </p:txBody>
        </p:sp>
        <p:sp>
          <p:nvSpPr>
            <p:cNvPr id="110" name="타원 109">
              <a:extLst>
                <a:ext uri="{FF2B5EF4-FFF2-40B4-BE49-F238E27FC236}">
                  <a16:creationId xmlns:a16="http://schemas.microsoft.com/office/drawing/2014/main" id="{7ACCD5CD-F114-A22D-DD06-0278A2C8FB08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11" name="그룹 110">
            <a:extLst>
              <a:ext uri="{FF2B5EF4-FFF2-40B4-BE49-F238E27FC236}">
                <a16:creationId xmlns:a16="http://schemas.microsoft.com/office/drawing/2014/main" id="{E503C85E-A539-2BAC-1958-0DB5A1C1F627}"/>
              </a:ext>
            </a:extLst>
          </p:cNvPr>
          <p:cNvGrpSpPr/>
          <p:nvPr/>
        </p:nvGrpSpPr>
        <p:grpSpPr>
          <a:xfrm>
            <a:off x="4650971" y="5387832"/>
            <a:ext cx="5067905" cy="463460"/>
            <a:chOff x="3965516" y="2790917"/>
            <a:chExt cx="5067905" cy="463460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F2804AC5-1E70-B4F8-98BB-B0C72FD11F2F}"/>
                </a:ext>
              </a:extLst>
            </p:cNvPr>
            <p:cNvSpPr txBox="1"/>
            <p:nvPr/>
          </p:nvSpPr>
          <p:spPr>
            <a:xfrm>
              <a:off x="4282223" y="2790917"/>
              <a:ext cx="475119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잦은 야근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--- + ---&gt;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스트레스</a:t>
              </a:r>
            </a:p>
          </p:txBody>
        </p:sp>
        <p:grpSp>
          <p:nvGrpSpPr>
            <p:cNvPr id="113" name="그룹 112">
              <a:extLst>
                <a:ext uri="{FF2B5EF4-FFF2-40B4-BE49-F238E27FC236}">
                  <a16:creationId xmlns:a16="http://schemas.microsoft.com/office/drawing/2014/main" id="{E75C05EE-D8CD-2B6B-C66C-A1FA3307E26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14" name="원호 113">
                <a:extLst>
                  <a:ext uri="{FF2B5EF4-FFF2-40B4-BE49-F238E27FC236}">
                    <a16:creationId xmlns:a16="http://schemas.microsoft.com/office/drawing/2014/main" id="{1A56F369-A343-D26A-D662-F62E7DA7995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5" name="자유형: 도형 114">
                <a:extLst>
                  <a:ext uri="{FF2B5EF4-FFF2-40B4-BE49-F238E27FC236}">
                    <a16:creationId xmlns:a16="http://schemas.microsoft.com/office/drawing/2014/main" id="{D9F53F78-4A65-B717-0478-AF27BCBF6CA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7091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4A0AE-79D9-3F5C-C1C5-D42B38238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389E6F9C-3C0F-095B-584D-590679BCC3CD}"/>
              </a:ext>
            </a:extLst>
          </p:cNvPr>
          <p:cNvSpPr txBox="1"/>
          <p:nvPr/>
        </p:nvSpPr>
        <p:spPr>
          <a:xfrm>
            <a:off x="778495" y="673792"/>
            <a:ext cx="2137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800" b="1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인과관계 지도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6AEDF0-3176-14B6-6B3D-6BC68AC468DA}"/>
              </a:ext>
            </a:extLst>
          </p:cNvPr>
          <p:cNvSpPr txBox="1"/>
          <p:nvPr/>
        </p:nvSpPr>
        <p:spPr>
          <a:xfrm>
            <a:off x="1134095" y="1593928"/>
            <a:ext cx="460638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인과관계 지도 그리기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(1)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-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변수와 관계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F63CAF3-A25F-138A-3DAE-3CF20E8FA9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8" name="그룹 27">
            <a:extLst>
              <a:ext uri="{FF2B5EF4-FFF2-40B4-BE49-F238E27FC236}">
                <a16:creationId xmlns:a16="http://schemas.microsoft.com/office/drawing/2014/main" id="{67BD465A-C950-6576-934D-0B2D68F7522D}"/>
              </a:ext>
            </a:extLst>
          </p:cNvPr>
          <p:cNvGrpSpPr/>
          <p:nvPr/>
        </p:nvGrpSpPr>
        <p:grpSpPr>
          <a:xfrm>
            <a:off x="1134095" y="2437696"/>
            <a:ext cx="5418513" cy="630942"/>
            <a:chOff x="4374206" y="2798058"/>
            <a:chExt cx="5418513" cy="63094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7E29B9-8FA6-7986-3D40-F1CBB92F457A}"/>
                </a:ext>
              </a:extLst>
            </p:cNvPr>
            <p:cNvSpPr txBox="1"/>
            <p:nvPr/>
          </p:nvSpPr>
          <p:spPr>
            <a:xfrm>
              <a:off x="4943315" y="2798058"/>
              <a:ext cx="4849404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직원들의 잦은 야근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'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문제</a:t>
              </a:r>
            </a:p>
          </p:txBody>
        </p: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7A332F12-A0E7-7207-FAAB-4BADF21EB65E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31" name="타원 30">
                <a:extLst>
                  <a:ext uri="{FF2B5EF4-FFF2-40B4-BE49-F238E27FC236}">
                    <a16:creationId xmlns:a16="http://schemas.microsoft.com/office/drawing/2014/main" id="{BFFF92C9-3067-F340-BDF0-850DB450AA80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6" name="그림 9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29D4635B-0873-AEEC-4A9C-0341097703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97" name="그룹 96">
            <a:extLst>
              <a:ext uri="{FF2B5EF4-FFF2-40B4-BE49-F238E27FC236}">
                <a16:creationId xmlns:a16="http://schemas.microsoft.com/office/drawing/2014/main" id="{8280413D-4399-156D-E26E-AD13C3A87E8F}"/>
              </a:ext>
            </a:extLst>
          </p:cNvPr>
          <p:cNvGrpSpPr/>
          <p:nvPr/>
        </p:nvGrpSpPr>
        <p:grpSpPr>
          <a:xfrm>
            <a:off x="3838250" y="3180487"/>
            <a:ext cx="7702364" cy="571286"/>
            <a:chOff x="1013127" y="1841927"/>
            <a:chExt cx="7702364" cy="571286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DCD970E5-51FC-5FCD-CEB1-79343896AC54}"/>
                </a:ext>
              </a:extLst>
            </p:cNvPr>
            <p:cNvSpPr txBox="1"/>
            <p:nvPr/>
          </p:nvSpPr>
          <p:spPr>
            <a:xfrm>
              <a:off x="1013127" y="1841927"/>
              <a:ext cx="7702364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스트레스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가 늘어나면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(-) '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업무 효율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은 떨어진다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.</a:t>
              </a:r>
            </a:p>
          </p:txBody>
        </p:sp>
        <p:sp>
          <p:nvSpPr>
            <p:cNvPr id="99" name="타원 98">
              <a:extLst>
                <a:ext uri="{FF2B5EF4-FFF2-40B4-BE49-F238E27FC236}">
                  <a16:creationId xmlns:a16="http://schemas.microsoft.com/office/drawing/2014/main" id="{B27AC2B0-3A19-FFF1-6AA8-EB1F3A54A8D6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00" name="그룹 99">
            <a:extLst>
              <a:ext uri="{FF2B5EF4-FFF2-40B4-BE49-F238E27FC236}">
                <a16:creationId xmlns:a16="http://schemas.microsoft.com/office/drawing/2014/main" id="{E845E602-4A0A-8FA5-E282-0BDDE82E735D}"/>
              </a:ext>
            </a:extLst>
          </p:cNvPr>
          <p:cNvGrpSpPr/>
          <p:nvPr/>
        </p:nvGrpSpPr>
        <p:grpSpPr>
          <a:xfrm>
            <a:off x="4653428" y="3863831"/>
            <a:ext cx="5067905" cy="463460"/>
            <a:chOff x="3965516" y="2790917"/>
            <a:chExt cx="5067905" cy="463460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C835B3B8-43C4-878C-4C51-42390BD408E1}"/>
                </a:ext>
              </a:extLst>
            </p:cNvPr>
            <p:cNvSpPr txBox="1"/>
            <p:nvPr/>
          </p:nvSpPr>
          <p:spPr>
            <a:xfrm>
              <a:off x="4282223" y="2790917"/>
              <a:ext cx="475119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스트레스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--- - ---&gt;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업무 효율</a:t>
              </a:r>
            </a:p>
          </p:txBody>
        </p:sp>
        <p:grpSp>
          <p:nvGrpSpPr>
            <p:cNvPr id="103" name="그룹 102">
              <a:extLst>
                <a:ext uri="{FF2B5EF4-FFF2-40B4-BE49-F238E27FC236}">
                  <a16:creationId xmlns:a16="http://schemas.microsoft.com/office/drawing/2014/main" id="{585CFE5D-2142-4BE8-637F-7EE1F317103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4" name="원호 103">
                <a:extLst>
                  <a:ext uri="{FF2B5EF4-FFF2-40B4-BE49-F238E27FC236}">
                    <a16:creationId xmlns:a16="http://schemas.microsoft.com/office/drawing/2014/main" id="{DC7ED014-43EB-07E0-46F7-632D676F18C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5" name="자유형: 도형 104">
                <a:extLst>
                  <a:ext uri="{FF2B5EF4-FFF2-40B4-BE49-F238E27FC236}">
                    <a16:creationId xmlns:a16="http://schemas.microsoft.com/office/drawing/2014/main" id="{849D15EE-10A8-3C5D-FC7E-9415142C7B60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pic>
        <p:nvPicPr>
          <p:cNvPr id="107" name="그림 106" descr="실내, 컴퓨터, 마이크, 오디오 장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7CB2F2B-6D9D-C59C-A124-D70417C3F7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0" y="3114356"/>
            <a:ext cx="3416487" cy="22776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AC8D5C-C705-A428-4D03-AF6929DBE999}"/>
              </a:ext>
            </a:extLst>
          </p:cNvPr>
          <p:cNvSpPr txBox="1"/>
          <p:nvPr/>
        </p:nvSpPr>
        <p:spPr>
          <a:xfrm>
            <a:off x="3838250" y="4833185"/>
            <a:ext cx="77023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ko-KR" altLang="en-US" sz="26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6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이 단계의 목표는 </a:t>
            </a:r>
            <a:br>
              <a:rPr lang="en-US" altLang="ko-KR" sz="26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6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6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6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문제의 </a:t>
            </a:r>
            <a:r>
              <a:rPr lang="en-US" altLang="ko-KR" sz="26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6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6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6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논리적 구조</a:t>
            </a:r>
            <a:r>
              <a:rPr lang="en-US" altLang="ko-KR" sz="26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6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6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6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를 시각적으로 그려보는 것</a:t>
            </a:r>
          </a:p>
        </p:txBody>
      </p:sp>
    </p:spTree>
    <p:extLst>
      <p:ext uri="{BB962C8B-B14F-4D97-AF65-F5344CB8AC3E}">
        <p14:creationId xmlns:p14="http://schemas.microsoft.com/office/powerpoint/2010/main" val="99712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D6FE4-8586-588F-11CF-E300C9FAE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72589816-D85C-748B-1586-A844858F391B}"/>
              </a:ext>
            </a:extLst>
          </p:cNvPr>
          <p:cNvSpPr txBox="1"/>
          <p:nvPr/>
        </p:nvSpPr>
        <p:spPr>
          <a:xfrm>
            <a:off x="778495" y="673792"/>
            <a:ext cx="2137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800" b="1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인과관계 지도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62743C-6E57-C95D-24D3-69E6B12D9F0D}"/>
              </a:ext>
            </a:extLst>
          </p:cNvPr>
          <p:cNvSpPr txBox="1"/>
          <p:nvPr/>
        </p:nvSpPr>
        <p:spPr>
          <a:xfrm>
            <a:off x="1134095" y="1593928"/>
            <a:ext cx="455252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인과관계 지도 그리기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(2):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피드백 루프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26D1DAF-6859-5F0E-5D8F-F0B8750C479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7F4B1A-DBB5-0AC7-6933-EAABAF1428BF}"/>
              </a:ext>
            </a:extLst>
          </p:cNvPr>
          <p:cNvSpPr txBox="1"/>
          <p:nvPr/>
        </p:nvSpPr>
        <p:spPr>
          <a:xfrm flipH="1">
            <a:off x="3091073" y="5092061"/>
            <a:ext cx="5992602" cy="1142571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시스템을 움직이는 보이지 않는 엔진인 </a:t>
            </a:r>
            <a:b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피드백 루프를 찾아내기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8938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F2745-68F0-B745-738C-024EB5CBF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656F9B5B-8009-3664-2727-82B4D4ABF5C7}"/>
              </a:ext>
            </a:extLst>
          </p:cNvPr>
          <p:cNvSpPr txBox="1"/>
          <p:nvPr/>
        </p:nvSpPr>
        <p:spPr>
          <a:xfrm>
            <a:off x="778495" y="673792"/>
            <a:ext cx="2137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800" b="1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인과관계 지도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405F07-65EB-B4F3-13D0-0F35A83B3160}"/>
              </a:ext>
            </a:extLst>
          </p:cNvPr>
          <p:cNvSpPr txBox="1"/>
          <p:nvPr/>
        </p:nvSpPr>
        <p:spPr>
          <a:xfrm>
            <a:off x="1134095" y="1593928"/>
            <a:ext cx="455252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인과관계 지도 그리기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(2):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피드백 루프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11D79A0-910B-72C1-6D26-D2A5B2D8A6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829984-E4CE-4025-194F-C395B5915F1C}"/>
              </a:ext>
            </a:extLst>
          </p:cNvPr>
          <p:cNvSpPr txBox="1"/>
          <p:nvPr/>
        </p:nvSpPr>
        <p:spPr>
          <a:xfrm flipH="1">
            <a:off x="2353840" y="3453716"/>
            <a:ext cx="6790672" cy="1047357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ctr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변수들의 인과관계가 돌고 돌아 다시 자기 자신에게 영향을 미치는 순환 구조</a:t>
            </a:r>
            <a:endParaRPr lang="pt-BR" altLang="ko-KR" sz="22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CF632557-6682-9FB7-E3D4-84AB3FF3EB59}"/>
              </a:ext>
            </a:extLst>
          </p:cNvPr>
          <p:cNvGrpSpPr/>
          <p:nvPr/>
        </p:nvGrpSpPr>
        <p:grpSpPr>
          <a:xfrm>
            <a:off x="725373" y="2930038"/>
            <a:ext cx="2077940" cy="2077940"/>
            <a:chOff x="4338627" y="2320025"/>
            <a:chExt cx="1878814" cy="1878814"/>
          </a:xfrm>
        </p:grpSpPr>
        <p:sp>
          <p:nvSpPr>
            <p:cNvPr id="9" name="사각형: 잘린 대각선 방향 모서리 8">
              <a:extLst>
                <a:ext uri="{FF2B5EF4-FFF2-40B4-BE49-F238E27FC236}">
                  <a16:creationId xmlns:a16="http://schemas.microsoft.com/office/drawing/2014/main" id="{3FDC5D54-4191-7DF4-553E-CFFBFD4CBDF0}"/>
                </a:ext>
              </a:extLst>
            </p:cNvPr>
            <p:cNvSpPr/>
            <p:nvPr/>
          </p:nvSpPr>
          <p:spPr>
            <a:xfrm>
              <a:off x="4338627" y="2320025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11675E0C-CD27-4142-C584-7AC7880F13A8}"/>
                </a:ext>
              </a:extLst>
            </p:cNvPr>
            <p:cNvSpPr/>
            <p:nvPr/>
          </p:nvSpPr>
          <p:spPr>
            <a:xfrm>
              <a:off x="4456614" y="2438012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D0A6A6C-5369-3540-D7FE-57B22B8489FA}"/>
                </a:ext>
              </a:extLst>
            </p:cNvPr>
            <p:cNvSpPr txBox="1"/>
            <p:nvPr/>
          </p:nvSpPr>
          <p:spPr>
            <a:xfrm>
              <a:off x="4386658" y="2627441"/>
              <a:ext cx="1712796" cy="1277318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6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피드백 루프</a:t>
              </a:r>
              <a:r>
                <a:rPr kumimoji="0" lang="en-US" altLang="ko-KR" sz="26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(</a:t>
              </a:r>
              <a:r>
                <a:rPr kumimoji="0" lang="pt-BR" altLang="ko-KR" sz="26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Feedback Loop)</a:t>
              </a:r>
              <a:endParaRPr kumimoji="0" lang="en-US" altLang="ko-KR" sz="26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에어" pitchFamily="2" charset="-127"/>
                <a:ea typeface="카페24 아네모네에어" pitchFamily="2" charset="-127"/>
                <a:cs typeface="+mn-cs"/>
              </a:endParaRP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13526EB1-0CDF-48CD-CB30-D0DCFE84E07E}"/>
              </a:ext>
            </a:extLst>
          </p:cNvPr>
          <p:cNvGrpSpPr/>
          <p:nvPr/>
        </p:nvGrpSpPr>
        <p:grpSpPr>
          <a:xfrm>
            <a:off x="1220434" y="5110999"/>
            <a:ext cx="6189857" cy="863570"/>
            <a:chOff x="3965516" y="2790917"/>
            <a:chExt cx="6189857" cy="86357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4E934B1-6B2B-7AE4-EEB1-0718F8EC92B0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 루프를 이해해야 문제의 장기적 악화 또는 지속 원리를 파악할 수 있음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56E3486F-9FD3-D35E-409D-42EF7F319A2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1F31C832-DB5C-F7A0-26A4-418F0A3FEAD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3F74205E-F8CC-03BD-931F-F96F1DB5A41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599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C8346-167D-8F28-FC85-F2F6D8EA3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B2957725-834B-7527-529A-7034E4531752}"/>
              </a:ext>
            </a:extLst>
          </p:cNvPr>
          <p:cNvSpPr txBox="1"/>
          <p:nvPr/>
        </p:nvSpPr>
        <p:spPr>
          <a:xfrm>
            <a:off x="778495" y="673792"/>
            <a:ext cx="2137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800" b="1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인과관계 지도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9685D6-2ED1-743B-5DED-EDC600827BF6}"/>
              </a:ext>
            </a:extLst>
          </p:cNvPr>
          <p:cNvSpPr txBox="1"/>
          <p:nvPr/>
        </p:nvSpPr>
        <p:spPr>
          <a:xfrm>
            <a:off x="1134095" y="1593928"/>
            <a:ext cx="455252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인과관계 지도 그리기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(2):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피드백 루프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EE9305C-C5BD-E50F-4838-5C24CAF8144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AE4BEB92-C208-7B47-C951-3A8C9B141539}"/>
              </a:ext>
            </a:extLst>
          </p:cNvPr>
          <p:cNvGrpSpPr/>
          <p:nvPr/>
        </p:nvGrpSpPr>
        <p:grpSpPr>
          <a:xfrm>
            <a:off x="1287594" y="2352132"/>
            <a:ext cx="6912509" cy="571286"/>
            <a:chOff x="1013127" y="1841927"/>
            <a:chExt cx="6912509" cy="5712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3F0A1FB-E0FD-3273-D3ED-C70435A8B0F7}"/>
                </a:ext>
              </a:extLst>
            </p:cNvPr>
            <p:cNvSpPr txBox="1"/>
            <p:nvPr/>
          </p:nvSpPr>
          <p:spPr>
            <a:xfrm>
              <a:off x="1013127" y="1841927"/>
              <a:ext cx="6912509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강화 루프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Reinforcing Loop)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18F5C3F8-95D8-C169-FDAC-022AD7CE34BC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6E700F83-C97A-39B5-426E-560D27A0E1B8}"/>
              </a:ext>
            </a:extLst>
          </p:cNvPr>
          <p:cNvGrpSpPr/>
          <p:nvPr/>
        </p:nvGrpSpPr>
        <p:grpSpPr>
          <a:xfrm>
            <a:off x="1650374" y="3235346"/>
            <a:ext cx="6465835" cy="469359"/>
            <a:chOff x="3965516" y="2790917"/>
            <a:chExt cx="6465835" cy="46935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1935479-1C84-4CA7-FA30-07F666675812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변화가 계속 증폭되는 루프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1877D25D-EAEC-A4FB-43B2-5A7518CBEA5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1" name="원호 20">
                <a:extLst>
                  <a:ext uri="{FF2B5EF4-FFF2-40B4-BE49-F238E27FC236}">
                    <a16:creationId xmlns:a16="http://schemas.microsoft.com/office/drawing/2014/main" id="{A5239EEA-6603-01DB-3B1E-8C92C798446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A392E78F-E27C-D31C-536E-C810FCD5D72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1F11D1DC-1DB0-0B16-DBB3-D79CBC6AE88D}"/>
              </a:ext>
            </a:extLst>
          </p:cNvPr>
          <p:cNvGrpSpPr/>
          <p:nvPr/>
        </p:nvGrpSpPr>
        <p:grpSpPr>
          <a:xfrm>
            <a:off x="1650374" y="3815449"/>
            <a:ext cx="6719336" cy="469359"/>
            <a:chOff x="3965516" y="2790917"/>
            <a:chExt cx="6719336" cy="469359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824C1BD-9C36-F8FA-84CA-B9689AAD1248}"/>
                </a:ext>
              </a:extLst>
            </p:cNvPr>
            <p:cNvSpPr txBox="1"/>
            <p:nvPr/>
          </p:nvSpPr>
          <p:spPr>
            <a:xfrm>
              <a:off x="4282222" y="2790917"/>
              <a:ext cx="6402630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긍정적 사례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운동 → 체력 ↑ → 더 강한 운동 가능 → 체력 ↑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C31B70FC-43B6-BB4F-E59A-947062B6736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6" name="원호 25">
                <a:extLst>
                  <a:ext uri="{FF2B5EF4-FFF2-40B4-BE49-F238E27FC236}">
                    <a16:creationId xmlns:a16="http://schemas.microsoft.com/office/drawing/2014/main" id="{C5F802A8-117B-DC51-22B3-4B333F819735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7" name="자유형: 도형 26">
                <a:extLst>
                  <a:ext uri="{FF2B5EF4-FFF2-40B4-BE49-F238E27FC236}">
                    <a16:creationId xmlns:a16="http://schemas.microsoft.com/office/drawing/2014/main" id="{7951F702-DCA7-4FC0-B53F-AE7B1EEF60B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C144BF1D-A024-AD40-3042-6BA0AB80C87C}"/>
              </a:ext>
            </a:extLst>
          </p:cNvPr>
          <p:cNvGrpSpPr/>
          <p:nvPr/>
        </p:nvGrpSpPr>
        <p:grpSpPr>
          <a:xfrm>
            <a:off x="1650374" y="4395552"/>
            <a:ext cx="6465835" cy="869469"/>
            <a:chOff x="3965516" y="2790917"/>
            <a:chExt cx="6465835" cy="86946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D72CBF7-61FB-0CBC-5098-B20A52524866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946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부정적 사례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스트레스 ↑ → 수면 질 ↓ → 효율 ↓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→ 스트레스 ↑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악순환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3225C099-C025-15DC-F44F-056B14E2C02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1" name="원호 30">
                <a:extLst>
                  <a:ext uri="{FF2B5EF4-FFF2-40B4-BE49-F238E27FC236}">
                    <a16:creationId xmlns:a16="http://schemas.microsoft.com/office/drawing/2014/main" id="{CAF79BC7-9ADD-6D62-C9FC-D818723ABF1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6" name="자유형: 도형 95">
                <a:extLst>
                  <a:ext uri="{FF2B5EF4-FFF2-40B4-BE49-F238E27FC236}">
                    <a16:creationId xmlns:a16="http://schemas.microsoft.com/office/drawing/2014/main" id="{693CD00B-B265-AF1B-FFBD-18DB76D7ED9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4665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8F754-D652-F1C7-BB83-6314D2312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사람, 의류, 정장 차림, 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C3D937F-AB17-0224-B01A-DCA3A1DEF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73"/>
          <a:stretch>
            <a:fillRect/>
          </a:stretch>
        </p:blipFill>
        <p:spPr>
          <a:xfrm>
            <a:off x="0" y="5136"/>
            <a:ext cx="12190873" cy="6852864"/>
          </a:xfrm>
          <a:prstGeom prst="rect">
            <a:avLst/>
          </a:prstGeom>
        </p:spPr>
      </p:pic>
      <p:grpSp>
        <p:nvGrpSpPr>
          <p:cNvPr id="15" name="그룹 14">
            <a:extLst>
              <a:ext uri="{FF2B5EF4-FFF2-40B4-BE49-F238E27FC236}">
                <a16:creationId xmlns:a16="http://schemas.microsoft.com/office/drawing/2014/main" id="{EC61AA31-8105-F5BA-1B37-45BFFE2969DC}"/>
              </a:ext>
            </a:extLst>
          </p:cNvPr>
          <p:cNvGrpSpPr/>
          <p:nvPr/>
        </p:nvGrpSpPr>
        <p:grpSpPr>
          <a:xfrm>
            <a:off x="3542084" y="515286"/>
            <a:ext cx="3002554" cy="3002554"/>
            <a:chOff x="3542084" y="515286"/>
            <a:chExt cx="3002554" cy="3002554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F9CDAB14-238C-512F-103A-A9421CD61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64433" flipH="1">
              <a:off x="3542084" y="515286"/>
              <a:ext cx="3002554" cy="3002554"/>
            </a:xfrm>
            <a:prstGeom prst="rect">
              <a:avLst/>
            </a:prstGeom>
          </p:spPr>
        </p:pic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5DB895A5-ECA1-0756-2A2A-961D73F3DBA8}"/>
                </a:ext>
              </a:extLst>
            </p:cNvPr>
            <p:cNvSpPr/>
            <p:nvPr/>
          </p:nvSpPr>
          <p:spPr>
            <a:xfrm>
              <a:off x="3790288" y="1571859"/>
              <a:ext cx="236432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latinLnBrk="0"/>
              <a:r>
                <a:rPr lang="ko-KR" altLang="en-US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엘리베이터가 </a:t>
              </a:r>
              <a:r>
                <a:rPr lang="ko-KR" altLang="en-US" sz="2400" spc="-8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너무 느려</a:t>
              </a:r>
              <a:endParaRPr lang="ko-KR" altLang="en-US" sz="24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5ABFDB7E-3DCB-C133-F265-511F6F1311DF}"/>
              </a:ext>
            </a:extLst>
          </p:cNvPr>
          <p:cNvSpPr/>
          <p:nvPr/>
        </p:nvSpPr>
        <p:spPr>
          <a:xfrm>
            <a:off x="6667932" y="0"/>
            <a:ext cx="555498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04FB7CAA-F2DD-162E-11E7-1F313D83435C}"/>
              </a:ext>
            </a:extLst>
          </p:cNvPr>
          <p:cNvGrpSpPr/>
          <p:nvPr/>
        </p:nvGrpSpPr>
        <p:grpSpPr>
          <a:xfrm>
            <a:off x="7093703" y="1769083"/>
            <a:ext cx="4677387" cy="463460"/>
            <a:chOff x="3965516" y="2790917"/>
            <a:chExt cx="4677387" cy="46346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72AD8FA-B07D-AFB9-840E-10945A453D10}"/>
                </a:ext>
              </a:extLst>
            </p:cNvPr>
            <p:cNvSpPr txBox="1"/>
            <p:nvPr/>
          </p:nvSpPr>
          <p:spPr>
            <a:xfrm>
              <a:off x="4282222" y="2790917"/>
              <a:ext cx="436068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가장 정직한 해결책</a:t>
              </a:r>
            </a:p>
          </p:txBody>
        </p: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DC1A17AB-9743-6DB8-128F-FEBE3644804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1" name="원호 30">
                <a:extLst>
                  <a:ext uri="{FF2B5EF4-FFF2-40B4-BE49-F238E27FC236}">
                    <a16:creationId xmlns:a16="http://schemas.microsoft.com/office/drawing/2014/main" id="{740EF9E6-329D-9E0F-D31A-387A6EF2ECF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2" name="자유형: 도형 31">
                <a:extLst>
                  <a:ext uri="{FF2B5EF4-FFF2-40B4-BE49-F238E27FC236}">
                    <a16:creationId xmlns:a16="http://schemas.microsoft.com/office/drawing/2014/main" id="{983B0F88-BBE3-9CF7-76B5-51AF2009F7E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8CA3DDE-C652-D600-4E45-336416AC43BF}"/>
              </a:ext>
            </a:extLst>
          </p:cNvPr>
          <p:cNvSpPr txBox="1"/>
          <p:nvPr/>
        </p:nvSpPr>
        <p:spPr>
          <a:xfrm>
            <a:off x="7455993" y="2283913"/>
            <a:ext cx="4284275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수억 원을 들여 엘리베이터의 모터를 교체하고 속도를 높이는 것</a:t>
            </a:r>
          </a:p>
        </p:txBody>
      </p: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37F62EE9-0000-45C6-A30D-B085887AA96E}"/>
              </a:ext>
            </a:extLst>
          </p:cNvPr>
          <p:cNvGrpSpPr/>
          <p:nvPr/>
        </p:nvGrpSpPr>
        <p:grpSpPr>
          <a:xfrm>
            <a:off x="7091993" y="3832475"/>
            <a:ext cx="4677387" cy="463460"/>
            <a:chOff x="3965516" y="2790917"/>
            <a:chExt cx="4677387" cy="46346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ADD4A9B-0D5C-C033-E257-713477458F51}"/>
                </a:ext>
              </a:extLst>
            </p:cNvPr>
            <p:cNvSpPr txBox="1"/>
            <p:nvPr/>
          </p:nvSpPr>
          <p:spPr>
            <a:xfrm>
              <a:off x="4282222" y="2790917"/>
              <a:ext cx="436068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컨설턴트의 해결책</a:t>
              </a:r>
            </a:p>
          </p:txBody>
        </p:sp>
        <p:grpSp>
          <p:nvGrpSpPr>
            <p:cNvPr id="41" name="그룹 40">
              <a:extLst>
                <a:ext uri="{FF2B5EF4-FFF2-40B4-BE49-F238E27FC236}">
                  <a16:creationId xmlns:a16="http://schemas.microsoft.com/office/drawing/2014/main" id="{364C16FC-37C5-F1F0-26F2-313E8CB0C60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42" name="원호 41">
                <a:extLst>
                  <a:ext uri="{FF2B5EF4-FFF2-40B4-BE49-F238E27FC236}">
                    <a16:creationId xmlns:a16="http://schemas.microsoft.com/office/drawing/2014/main" id="{F492A98B-E27F-248C-32E4-4914CF630A2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43" name="자유형: 도형 42">
                <a:extLst>
                  <a:ext uri="{FF2B5EF4-FFF2-40B4-BE49-F238E27FC236}">
                    <a16:creationId xmlns:a16="http://schemas.microsoft.com/office/drawing/2014/main" id="{A52C8B97-3DB2-B9A0-E43D-EB961130852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2823F29A-7502-AE4B-AE51-E6056DE17885}"/>
              </a:ext>
            </a:extLst>
          </p:cNvPr>
          <p:cNvSpPr txBox="1"/>
          <p:nvPr/>
        </p:nvSpPr>
        <p:spPr>
          <a:xfrm>
            <a:off x="7454283" y="4347305"/>
            <a:ext cx="4284275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엘리베이터의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절대적인 속도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가 아니라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기다리는 동안의 지루함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endParaRPr lang="ko-KR" altLang="en-US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2052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8" grpId="0"/>
      <p:bldP spid="4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A52A2-AB52-73E1-9AB7-946070BFF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52181000-8971-995A-F41F-F5800B3C69AA}"/>
              </a:ext>
            </a:extLst>
          </p:cNvPr>
          <p:cNvSpPr txBox="1"/>
          <p:nvPr/>
        </p:nvSpPr>
        <p:spPr>
          <a:xfrm>
            <a:off x="778495" y="673792"/>
            <a:ext cx="2137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800" b="1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인과관계 지도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3DC1E5-BC32-E5F0-1C12-8103309E64A5}"/>
              </a:ext>
            </a:extLst>
          </p:cNvPr>
          <p:cNvSpPr txBox="1"/>
          <p:nvPr/>
        </p:nvSpPr>
        <p:spPr>
          <a:xfrm>
            <a:off x="1134095" y="1593928"/>
            <a:ext cx="455252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인과관계 지도 그리기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(2):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피드백 루프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A2C9B1C-0DBC-E054-A18C-EF2A3E2D4FC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E0116C43-4FED-BB47-50DE-6E5E81AFC85E}"/>
              </a:ext>
            </a:extLst>
          </p:cNvPr>
          <p:cNvGrpSpPr/>
          <p:nvPr/>
        </p:nvGrpSpPr>
        <p:grpSpPr>
          <a:xfrm>
            <a:off x="1287594" y="2352132"/>
            <a:ext cx="6912509" cy="571286"/>
            <a:chOff x="1013127" y="1841927"/>
            <a:chExt cx="6912509" cy="5712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8FEEEC4-7882-B02E-8F0F-25155D0872ED}"/>
                </a:ext>
              </a:extLst>
            </p:cNvPr>
            <p:cNvSpPr txBox="1"/>
            <p:nvPr/>
          </p:nvSpPr>
          <p:spPr>
            <a:xfrm>
              <a:off x="1013127" y="1841927"/>
              <a:ext cx="6912509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균형 루프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Balancing Loop)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9AAC2AC8-A99E-0C20-F19A-A43D8E7308C8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F78896E9-1FE8-E473-0885-08447E83963C}"/>
              </a:ext>
            </a:extLst>
          </p:cNvPr>
          <p:cNvGrpSpPr/>
          <p:nvPr/>
        </p:nvGrpSpPr>
        <p:grpSpPr>
          <a:xfrm>
            <a:off x="1650374" y="3235346"/>
            <a:ext cx="6465835" cy="469359"/>
            <a:chOff x="3965516" y="2790917"/>
            <a:chExt cx="6465835" cy="46935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7C0D8B8-E7BA-89C1-7CB9-6270AA04AD0F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시스템을 안정적으로 유지하는 루프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CD3335F4-B44B-A24E-F97A-B80A1C4A6CD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1" name="원호 20">
                <a:extLst>
                  <a:ext uri="{FF2B5EF4-FFF2-40B4-BE49-F238E27FC236}">
                    <a16:creationId xmlns:a16="http://schemas.microsoft.com/office/drawing/2014/main" id="{D4FB8655-BFBD-299B-8236-9D32E54EBA1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939A1826-EEE1-10EF-BC53-9EA1A1C1EF4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66F75190-664E-DF19-57FA-73F09052455C}"/>
              </a:ext>
            </a:extLst>
          </p:cNvPr>
          <p:cNvGrpSpPr/>
          <p:nvPr/>
        </p:nvGrpSpPr>
        <p:grpSpPr>
          <a:xfrm>
            <a:off x="1650374" y="3815449"/>
            <a:ext cx="6719336" cy="469359"/>
            <a:chOff x="3965516" y="2790917"/>
            <a:chExt cx="6719336" cy="469359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D0772DD-B19D-0328-F7F2-2B251EBCBAF4}"/>
                </a:ext>
              </a:extLst>
            </p:cNvPr>
            <p:cNvSpPr txBox="1"/>
            <p:nvPr/>
          </p:nvSpPr>
          <p:spPr>
            <a:xfrm>
              <a:off x="4282222" y="2790917"/>
              <a:ext cx="6402630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예시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배고픔 ↑ → 음식 섭취 → 배고픔 ↓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38437AF0-E615-555C-5116-325E14687768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6" name="원호 25">
                <a:extLst>
                  <a:ext uri="{FF2B5EF4-FFF2-40B4-BE49-F238E27FC236}">
                    <a16:creationId xmlns:a16="http://schemas.microsoft.com/office/drawing/2014/main" id="{CC7980F0-CB66-507C-CA9A-D6BEC1A0B46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7" name="자유형: 도형 26">
                <a:extLst>
                  <a:ext uri="{FF2B5EF4-FFF2-40B4-BE49-F238E27FC236}">
                    <a16:creationId xmlns:a16="http://schemas.microsoft.com/office/drawing/2014/main" id="{49CC01EB-C55D-D638-59BC-1C859565F70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2C3A80B8-0E79-110B-65A4-EEA9B24CFFF5}"/>
              </a:ext>
            </a:extLst>
          </p:cNvPr>
          <p:cNvGrpSpPr/>
          <p:nvPr/>
        </p:nvGrpSpPr>
        <p:grpSpPr>
          <a:xfrm>
            <a:off x="1650374" y="4395552"/>
            <a:ext cx="6465835" cy="469359"/>
            <a:chOff x="3965516" y="2790917"/>
            <a:chExt cx="6465835" cy="46935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052667A-B307-C14D-2D97-AF8A981E8E78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목표 상태나 시스템 안정성을 유지하는 역할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AC258DFB-6AEA-E823-860B-9D8C8FC44E0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1" name="원호 30">
                <a:extLst>
                  <a:ext uri="{FF2B5EF4-FFF2-40B4-BE49-F238E27FC236}">
                    <a16:creationId xmlns:a16="http://schemas.microsoft.com/office/drawing/2014/main" id="{B7926938-B6BA-25B5-A80B-311C22F32B1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6" name="자유형: 도형 95">
                <a:extLst>
                  <a:ext uri="{FF2B5EF4-FFF2-40B4-BE49-F238E27FC236}">
                    <a16:creationId xmlns:a16="http://schemas.microsoft.com/office/drawing/2014/main" id="{519882F1-123F-00A8-5452-EB424BE5677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1142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1F5FA-9063-41B0-B609-3417FF784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3BB7BA81-49D6-3067-823B-069FBBF62121}"/>
              </a:ext>
            </a:extLst>
          </p:cNvPr>
          <p:cNvSpPr txBox="1"/>
          <p:nvPr/>
        </p:nvSpPr>
        <p:spPr>
          <a:xfrm>
            <a:off x="778495" y="673792"/>
            <a:ext cx="2137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800" b="1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인과관계 지도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8A6766-3E79-A7D5-5D94-982921DEFF98}"/>
              </a:ext>
            </a:extLst>
          </p:cNvPr>
          <p:cNvSpPr txBox="1"/>
          <p:nvPr/>
        </p:nvSpPr>
        <p:spPr>
          <a:xfrm>
            <a:off x="1134095" y="1593928"/>
            <a:ext cx="455252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인과관계 지도 그리기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(2):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피드백 루프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3C505FD-EA46-301D-10A7-B74AAB9DD9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B9DB3F85-5038-97F9-C3B9-95917CD34594}"/>
              </a:ext>
            </a:extLst>
          </p:cNvPr>
          <p:cNvGrpSpPr/>
          <p:nvPr/>
        </p:nvGrpSpPr>
        <p:grpSpPr>
          <a:xfrm>
            <a:off x="1048511" y="2300729"/>
            <a:ext cx="4288397" cy="630942"/>
            <a:chOff x="4374206" y="2798058"/>
            <a:chExt cx="4288397" cy="63094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B26336F-1252-BA7F-508B-A5F1C6AB6029}"/>
                </a:ext>
              </a:extLst>
            </p:cNvPr>
            <p:cNvSpPr txBox="1"/>
            <p:nvPr/>
          </p:nvSpPr>
          <p:spPr>
            <a:xfrm>
              <a:off x="4943315" y="2798058"/>
              <a:ext cx="3719288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야근 문제 적용 사례</a:t>
              </a: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D18CEC1A-D26B-6CA8-74DF-8D55AFD829C8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0" name="타원 9">
                <a:extLst>
                  <a:ext uri="{FF2B5EF4-FFF2-40B4-BE49-F238E27FC236}">
                    <a16:creationId xmlns:a16="http://schemas.microsoft.com/office/drawing/2014/main" id="{473183E3-D243-3A2A-402B-7D1ECD1130CC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1" name="그림 10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D1B7171F-5DEC-FB89-732F-1529CC1292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692DAEED-71AB-BE46-54D2-B94F40EFA336}"/>
              </a:ext>
            </a:extLst>
          </p:cNvPr>
          <p:cNvGrpSpPr/>
          <p:nvPr/>
        </p:nvGrpSpPr>
        <p:grpSpPr>
          <a:xfrm>
            <a:off x="1645432" y="3050313"/>
            <a:ext cx="6465835" cy="863570"/>
            <a:chOff x="3965516" y="2790917"/>
            <a:chExt cx="6465835" cy="86357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6D53844-08D2-85DB-D9B0-66EB7E65BD22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스트레스 ↑ → 업무 효율 ↓ → 미처리 업무 ↑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→ 업무량 ↑ → 야근 ↑ → 스트레스 ↑</a:t>
              </a: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FA710831-868D-6A48-F71A-2CE8E8360B4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CC6C1F9E-CD9A-5C4E-849A-C0F4BDC53CF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F6CAFE5B-8992-676D-6567-B9E28F04987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97" name="그룹 96">
            <a:extLst>
              <a:ext uri="{FF2B5EF4-FFF2-40B4-BE49-F238E27FC236}">
                <a16:creationId xmlns:a16="http://schemas.microsoft.com/office/drawing/2014/main" id="{BC1158CD-3F6D-EAA8-6DC1-151C8A7F3B40}"/>
              </a:ext>
            </a:extLst>
          </p:cNvPr>
          <p:cNvGrpSpPr/>
          <p:nvPr/>
        </p:nvGrpSpPr>
        <p:grpSpPr>
          <a:xfrm>
            <a:off x="1642972" y="4072867"/>
            <a:ext cx="6465835" cy="463460"/>
            <a:chOff x="3965516" y="2790917"/>
            <a:chExt cx="6465835" cy="463460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CAA3E60-2486-1DC8-74F4-FE04ECFAE178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마이너스 관계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2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개 → 강화 루프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시간이 지날수록 악화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99" name="그룹 98">
              <a:extLst>
                <a:ext uri="{FF2B5EF4-FFF2-40B4-BE49-F238E27FC236}">
                  <a16:creationId xmlns:a16="http://schemas.microsoft.com/office/drawing/2014/main" id="{28032AD4-0F9A-9C84-C936-E3E920C08EC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0" name="원호 99">
                <a:extLst>
                  <a:ext uri="{FF2B5EF4-FFF2-40B4-BE49-F238E27FC236}">
                    <a16:creationId xmlns:a16="http://schemas.microsoft.com/office/drawing/2014/main" id="{4E3907D5-1B12-B754-113A-03CDC9BED8F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2" name="자유형: 도형 101">
                <a:extLst>
                  <a:ext uri="{FF2B5EF4-FFF2-40B4-BE49-F238E27FC236}">
                    <a16:creationId xmlns:a16="http://schemas.microsoft.com/office/drawing/2014/main" id="{662B47DB-DD54-209F-7884-88E827DCA3A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065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9AE3D-F098-EBE8-3646-AD879F4A1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73599B3D-F900-0E27-5F2C-527505B3CE9E}"/>
              </a:ext>
            </a:extLst>
          </p:cNvPr>
          <p:cNvSpPr txBox="1"/>
          <p:nvPr/>
        </p:nvSpPr>
        <p:spPr>
          <a:xfrm>
            <a:off x="778495" y="673792"/>
            <a:ext cx="2137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800" b="1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인과관계 지도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4629FF-191E-9009-D37F-EFB9707CE6FB}"/>
              </a:ext>
            </a:extLst>
          </p:cNvPr>
          <p:cNvSpPr txBox="1"/>
          <p:nvPr/>
        </p:nvSpPr>
        <p:spPr>
          <a:xfrm>
            <a:off x="1134095" y="1593928"/>
            <a:ext cx="455252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인과관계 지도 그리기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(2):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피드백 루프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5F60FCF-F2A6-6284-3392-DDBD84A194C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4118BA27-7D20-F85D-B853-9673F0CF2F1B}"/>
              </a:ext>
            </a:extLst>
          </p:cNvPr>
          <p:cNvGrpSpPr/>
          <p:nvPr/>
        </p:nvGrpSpPr>
        <p:grpSpPr>
          <a:xfrm>
            <a:off x="1048511" y="2300729"/>
            <a:ext cx="3299344" cy="630942"/>
            <a:chOff x="4374206" y="2798058"/>
            <a:chExt cx="3299344" cy="63094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0465466-8474-BC28-E143-BF8379F68B0D}"/>
                </a:ext>
              </a:extLst>
            </p:cNvPr>
            <p:cNvSpPr txBox="1"/>
            <p:nvPr/>
          </p:nvSpPr>
          <p:spPr>
            <a:xfrm>
              <a:off x="4943315" y="2798058"/>
              <a:ext cx="2730235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개입 아이디어</a:t>
              </a: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9F1B7C3E-D6E1-B322-1DF7-0B3D4866DD61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0" name="타원 9">
                <a:extLst>
                  <a:ext uri="{FF2B5EF4-FFF2-40B4-BE49-F238E27FC236}">
                    <a16:creationId xmlns:a16="http://schemas.microsoft.com/office/drawing/2014/main" id="{BF08721C-45E5-96A4-7194-C2DEC1376496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1" name="그림 10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3A0E6DBC-2786-ED31-0665-7E8A5AFA9E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D3ACC50D-35C2-AAF2-7153-C1E48ECCCD9E}"/>
              </a:ext>
            </a:extLst>
          </p:cNvPr>
          <p:cNvGrpSpPr/>
          <p:nvPr/>
        </p:nvGrpSpPr>
        <p:grpSpPr>
          <a:xfrm>
            <a:off x="1642972" y="3050313"/>
            <a:ext cx="6465835" cy="463460"/>
            <a:chOff x="3965516" y="2790917"/>
            <a:chExt cx="6465835" cy="46346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206A6D5-E0D2-6551-1F27-9E5EA54F9189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스트레스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-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효율 고리 완화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심리 상담 프로그램 도입</a:t>
              </a: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87B328F5-10AC-3813-3643-5FA8FC5A137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350AA57C-B803-2041-1BCD-08EAEFF55205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421438B0-B8EA-0E49-3D43-9FF047B2FFB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97" name="그룹 96">
            <a:extLst>
              <a:ext uri="{FF2B5EF4-FFF2-40B4-BE49-F238E27FC236}">
                <a16:creationId xmlns:a16="http://schemas.microsoft.com/office/drawing/2014/main" id="{B4DDCF9A-E3A8-F1EA-1616-0650657AFBEF}"/>
              </a:ext>
            </a:extLst>
          </p:cNvPr>
          <p:cNvGrpSpPr/>
          <p:nvPr/>
        </p:nvGrpSpPr>
        <p:grpSpPr>
          <a:xfrm>
            <a:off x="1642972" y="3755777"/>
            <a:ext cx="6465835" cy="463460"/>
            <a:chOff x="3965516" y="2790917"/>
            <a:chExt cx="6465835" cy="463460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9F5504A7-3578-3AA0-BFC2-855A43E70EFD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업무 효율 향상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협업 툴 교육</a:t>
              </a:r>
            </a:p>
          </p:txBody>
        </p:sp>
        <p:grpSp>
          <p:nvGrpSpPr>
            <p:cNvPr id="99" name="그룹 98">
              <a:extLst>
                <a:ext uri="{FF2B5EF4-FFF2-40B4-BE49-F238E27FC236}">
                  <a16:creationId xmlns:a16="http://schemas.microsoft.com/office/drawing/2014/main" id="{DCEAE843-EB16-E07F-880D-F84C626A856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0" name="원호 99">
                <a:extLst>
                  <a:ext uri="{FF2B5EF4-FFF2-40B4-BE49-F238E27FC236}">
                    <a16:creationId xmlns:a16="http://schemas.microsoft.com/office/drawing/2014/main" id="{F4D3BEB2-6FA1-6A8B-90F2-D6E8FA7B258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2" name="자유형: 도형 101">
                <a:extLst>
                  <a:ext uri="{FF2B5EF4-FFF2-40B4-BE49-F238E27FC236}">
                    <a16:creationId xmlns:a16="http://schemas.microsoft.com/office/drawing/2014/main" id="{D6D44061-2801-2B56-F0CC-C74CDA6EC6E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05236C65-30D3-618B-5664-CAF657C92100}"/>
              </a:ext>
            </a:extLst>
          </p:cNvPr>
          <p:cNvGrpSpPr/>
          <p:nvPr/>
        </p:nvGrpSpPr>
        <p:grpSpPr>
          <a:xfrm>
            <a:off x="1642972" y="4461241"/>
            <a:ext cx="6465835" cy="463460"/>
            <a:chOff x="3965516" y="2790917"/>
            <a:chExt cx="6465835" cy="46346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DFA7E40-56EA-DAA6-AE43-7D3F4770B4E6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근본적 해결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불필요한 보고 체계 개선 → 업무량 감소</a:t>
              </a: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BA7883F0-F995-727E-551A-89E69CCB823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8" name="원호 17">
                <a:extLst>
                  <a:ext uri="{FF2B5EF4-FFF2-40B4-BE49-F238E27FC236}">
                    <a16:creationId xmlns:a16="http://schemas.microsoft.com/office/drawing/2014/main" id="{3D5E78F0-6049-47BB-1858-71F2B28D5E6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288D85C5-4BCE-DE78-A7ED-EBA7BA01B5E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9172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스크린샷, 직사각형, 텍스트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15DD57-3395-AB4F-37BA-B2C00E400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724" y="1741714"/>
            <a:ext cx="6822552" cy="45937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7ADFB3-9C11-B6C8-C67A-69A8F6AA939F}"/>
              </a:ext>
            </a:extLst>
          </p:cNvPr>
          <p:cNvSpPr txBox="1"/>
          <p:nvPr/>
        </p:nvSpPr>
        <p:spPr>
          <a:xfrm>
            <a:off x="3484387" y="711892"/>
            <a:ext cx="52232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토론 및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Q&amp;A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: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다음 주를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위한 질문</a:t>
            </a:r>
          </a:p>
        </p:txBody>
      </p:sp>
      <p:pic>
        <p:nvPicPr>
          <p:cNvPr id="11" name="그림 10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C36F49-E1FB-65DA-C1CE-F90F55040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62614" y="2544914"/>
            <a:ext cx="866774" cy="715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4F48AE-5D58-89E6-5AF3-8EA9C719E0AE}"/>
              </a:ext>
            </a:extLst>
          </p:cNvPr>
          <p:cNvSpPr txBox="1"/>
          <p:nvPr/>
        </p:nvSpPr>
        <p:spPr>
          <a:xfrm>
            <a:off x="3044372" y="3330409"/>
            <a:ext cx="6103256" cy="57246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atinLnBrk="0">
              <a:lnSpc>
                <a:spcPct val="14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문제 재정의 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Reframing)</a:t>
            </a:r>
            <a:endParaRPr lang="ko-KR" altLang="en-US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72087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09F8A92E-5C5B-7CE0-94B3-BBA87A7B9375}"/>
              </a:ext>
            </a:extLst>
          </p:cNvPr>
          <p:cNvCxnSpPr>
            <a:cxnSpLocks/>
          </p:cNvCxnSpPr>
          <p:nvPr/>
        </p:nvCxnSpPr>
        <p:spPr>
          <a:xfrm flipH="1">
            <a:off x="3470787" y="2989853"/>
            <a:ext cx="5250426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그룹 3">
            <a:extLst>
              <a:ext uri="{FF2B5EF4-FFF2-40B4-BE49-F238E27FC236}">
                <a16:creationId xmlns:a16="http://schemas.microsoft.com/office/drawing/2014/main" id="{E0F0D3A3-0EC3-D600-B1AD-211417FB8F8F}"/>
              </a:ext>
            </a:extLst>
          </p:cNvPr>
          <p:cNvGrpSpPr/>
          <p:nvPr/>
        </p:nvGrpSpPr>
        <p:grpSpPr>
          <a:xfrm>
            <a:off x="3276298" y="3801403"/>
            <a:ext cx="5807377" cy="863570"/>
            <a:chOff x="3965516" y="2790917"/>
            <a:chExt cx="5807377" cy="86357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F59635A-73D8-9E6C-61E3-5B090C31C98C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틀린 문제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를 푸는 함정을 피하기 위해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문제의 틀 자체를 바꾸어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더 나은 문제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를 발견하는 기술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2E6A20BB-AAF0-8BE5-4490-9C40259CC1A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B063D8AB-7B5B-79C9-95F8-C7CED26FD7A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E92DE7B2-084D-9797-5658-29A93F84F49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A70CE05-204C-5126-51D5-8080024E7EFF}"/>
              </a:ext>
            </a:extLst>
          </p:cNvPr>
          <p:cNvSpPr txBox="1"/>
          <p:nvPr/>
        </p:nvSpPr>
        <p:spPr>
          <a:xfrm>
            <a:off x="3048281" y="4562783"/>
            <a:ext cx="6103256" cy="57246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atinLnBrk="0">
              <a:lnSpc>
                <a:spcPct val="14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인과관계 지도 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Causal Loop Diagram)</a:t>
            </a:r>
            <a:endParaRPr lang="ko-KR" altLang="en-US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72087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B13F6902-2AF2-30AA-41A0-A08E9E3844D7}"/>
              </a:ext>
            </a:extLst>
          </p:cNvPr>
          <p:cNvGrpSpPr/>
          <p:nvPr/>
        </p:nvGrpSpPr>
        <p:grpSpPr>
          <a:xfrm>
            <a:off x="3280207" y="5033777"/>
            <a:ext cx="5807377" cy="1263679"/>
            <a:chOff x="3965516" y="2790917"/>
            <a:chExt cx="5807377" cy="126367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082A7C-E669-94A7-F23E-1CA3CD970BA1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12636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문제에 얽힌 여러 변수들의 상호작용과 피드백 루프를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시각화하여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문제의 근본적인 시스템 구조를 파악하는 도구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92209F7F-1AEF-82AC-43EE-EEF71BA99BC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7" name="원호 16">
                <a:extLst>
                  <a:ext uri="{FF2B5EF4-FFF2-40B4-BE49-F238E27FC236}">
                    <a16:creationId xmlns:a16="http://schemas.microsoft.com/office/drawing/2014/main" id="{D648AF88-AF37-C210-50E1-07793D29736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8" name="자유형: 도형 17">
                <a:extLst>
                  <a:ext uri="{FF2B5EF4-FFF2-40B4-BE49-F238E27FC236}">
                    <a16:creationId xmlns:a16="http://schemas.microsoft.com/office/drawing/2014/main" id="{F1F73665-AD49-77DF-6A50-ABF4626918D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901050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C606F-A3D4-7D81-CEC6-4A9F1A10E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F62F2BCA-1477-7FFA-2CC6-DA067F8507F4}"/>
              </a:ext>
            </a:extLst>
          </p:cNvPr>
          <p:cNvSpPr txBox="1"/>
          <p:nvPr/>
        </p:nvSpPr>
        <p:spPr>
          <a:xfrm>
            <a:off x="3484387" y="711892"/>
            <a:ext cx="52232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토론 및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Q&amp;A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: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다음 주를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위한 질문</a:t>
            </a:r>
          </a:p>
        </p:txBody>
      </p: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8C0CAE41-E83B-50EF-BD1F-652C09A8C4E9}"/>
              </a:ext>
            </a:extLst>
          </p:cNvPr>
          <p:cNvCxnSpPr>
            <a:cxnSpLocks/>
          </p:cNvCxnSpPr>
          <p:nvPr/>
        </p:nvCxnSpPr>
        <p:spPr>
          <a:xfrm>
            <a:off x="954857" y="0"/>
            <a:ext cx="2889403" cy="2889403"/>
          </a:xfrm>
          <a:prstGeom prst="line">
            <a:avLst/>
          </a:prstGeom>
          <a:ln w="6350">
            <a:solidFill>
              <a:srgbClr val="1F3C67">
                <a:alpha val="2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사각형: 잘린 한쪽 모서리 41">
            <a:extLst>
              <a:ext uri="{FF2B5EF4-FFF2-40B4-BE49-F238E27FC236}">
                <a16:creationId xmlns:a16="http://schemas.microsoft.com/office/drawing/2014/main" id="{89924406-804F-3AC7-06E5-3CA6AF0BB2EA}"/>
              </a:ext>
            </a:extLst>
          </p:cNvPr>
          <p:cNvSpPr/>
          <p:nvPr/>
        </p:nvSpPr>
        <p:spPr>
          <a:xfrm flipH="1" flipV="1">
            <a:off x="3844260" y="2899055"/>
            <a:ext cx="8347740" cy="1642840"/>
          </a:xfrm>
          <a:prstGeom prst="snip1Rect">
            <a:avLst>
              <a:gd name="adj" fmla="val 37614"/>
            </a:avLst>
          </a:prstGeom>
          <a:solidFill>
            <a:schemeClr val="bg1"/>
          </a:solidFill>
          <a:ln w="6350">
            <a:solidFill>
              <a:srgbClr val="C2CAED"/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4AC46CF7-C38E-F32A-6D3C-2816BE5383C5}"/>
              </a:ext>
            </a:extLst>
          </p:cNvPr>
          <p:cNvGrpSpPr/>
          <p:nvPr/>
        </p:nvGrpSpPr>
        <p:grpSpPr>
          <a:xfrm>
            <a:off x="3483609" y="2529706"/>
            <a:ext cx="2698909" cy="400110"/>
            <a:chOff x="1033461" y="3920649"/>
            <a:chExt cx="2698909" cy="400110"/>
          </a:xfrm>
        </p:grpSpPr>
        <p:sp>
          <p:nvSpPr>
            <p:cNvPr id="44" name="평행 사변형 43">
              <a:extLst>
                <a:ext uri="{FF2B5EF4-FFF2-40B4-BE49-F238E27FC236}">
                  <a16:creationId xmlns:a16="http://schemas.microsoft.com/office/drawing/2014/main" id="{A4576C99-78A0-D2F3-1687-33240C921C41}"/>
                </a:ext>
              </a:extLst>
            </p:cNvPr>
            <p:cNvSpPr/>
            <p:nvPr/>
          </p:nvSpPr>
          <p:spPr>
            <a:xfrm flipH="1">
              <a:off x="1033461" y="3925253"/>
              <a:ext cx="2698909" cy="365760"/>
            </a:xfrm>
            <a:prstGeom prst="parallelogram">
              <a:avLst>
                <a:gd name="adj" fmla="val 99218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F48F664-2F2E-11D3-DFBB-C25C84CB1542}"/>
                </a:ext>
              </a:extLst>
            </p:cNvPr>
            <p:cNvSpPr txBox="1"/>
            <p:nvPr/>
          </p:nvSpPr>
          <p:spPr>
            <a:xfrm>
              <a:off x="1569049" y="3920649"/>
              <a:ext cx="1696298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200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다음 시간 안내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F7EF3F01-3B4F-BC6C-4974-46B55A97B20D}"/>
              </a:ext>
            </a:extLst>
          </p:cNvPr>
          <p:cNvSpPr txBox="1"/>
          <p:nvPr/>
        </p:nvSpPr>
        <p:spPr>
          <a:xfrm>
            <a:off x="4654443" y="3342979"/>
            <a:ext cx="572916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atinLnBrk="0"/>
            <a:r>
              <a:rPr lang="en-US" altLang="ko-KR" sz="32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HMW </a:t>
            </a:r>
            <a:r>
              <a:rPr lang="ko-KR" altLang="en-US" sz="32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질문</a:t>
            </a:r>
            <a:r>
              <a:rPr lang="en-US" altLang="ko-KR" sz="32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32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문제 </a:t>
            </a:r>
            <a:r>
              <a:rPr lang="ko-KR" altLang="en-US" sz="3200" spc="-150" dirty="0" err="1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정의문</a:t>
            </a:r>
            <a:r>
              <a:rPr lang="ko-KR" altLang="en-US" sz="32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 작성법</a:t>
            </a:r>
          </a:p>
        </p:txBody>
      </p:sp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id="{07DF8FFD-1CFF-3C6D-398E-A471BDDFE82F}"/>
              </a:ext>
            </a:extLst>
          </p:cNvPr>
          <p:cNvCxnSpPr>
            <a:cxnSpLocks/>
          </p:cNvCxnSpPr>
          <p:nvPr/>
        </p:nvCxnSpPr>
        <p:spPr>
          <a:xfrm>
            <a:off x="4466238" y="4541895"/>
            <a:ext cx="2316105" cy="2316105"/>
          </a:xfrm>
          <a:prstGeom prst="line">
            <a:avLst/>
          </a:prstGeom>
          <a:ln w="6350">
            <a:solidFill>
              <a:srgbClr val="1F3C67">
                <a:alpha val="2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CF12642D-369F-711F-6745-F674A8DD171C}"/>
              </a:ext>
            </a:extLst>
          </p:cNvPr>
          <p:cNvGrpSpPr/>
          <p:nvPr/>
        </p:nvGrpSpPr>
        <p:grpSpPr>
          <a:xfrm rot="5400000" flipH="1">
            <a:off x="5353050" y="5978845"/>
            <a:ext cx="54768" cy="569116"/>
            <a:chOff x="895351" y="378145"/>
            <a:chExt cx="54768" cy="569116"/>
          </a:xfrm>
        </p:grpSpPr>
        <p:sp>
          <p:nvSpPr>
            <p:cNvPr id="59" name="타원 58">
              <a:extLst>
                <a:ext uri="{FF2B5EF4-FFF2-40B4-BE49-F238E27FC236}">
                  <a16:creationId xmlns:a16="http://schemas.microsoft.com/office/drawing/2014/main" id="{51133F7C-EB19-4EB1-32ED-AA393DBD0710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타원 59">
              <a:extLst>
                <a:ext uri="{FF2B5EF4-FFF2-40B4-BE49-F238E27FC236}">
                  <a16:creationId xmlns:a16="http://schemas.microsoft.com/office/drawing/2014/main" id="{9EC117A5-02CA-574C-E373-01E7993AC450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" name="타원 60">
              <a:extLst>
                <a:ext uri="{FF2B5EF4-FFF2-40B4-BE49-F238E27FC236}">
                  <a16:creationId xmlns:a16="http://schemas.microsoft.com/office/drawing/2014/main" id="{B5ED3E8F-A698-18A6-DDE7-CBC47A91089E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CE6F1DAA-281C-2F7D-F33A-0DB34ED14771}"/>
              </a:ext>
            </a:extLst>
          </p:cNvPr>
          <p:cNvGrpSpPr/>
          <p:nvPr/>
        </p:nvGrpSpPr>
        <p:grpSpPr>
          <a:xfrm>
            <a:off x="7936276" y="5424807"/>
            <a:ext cx="473870" cy="473870"/>
            <a:chOff x="1150573" y="5434333"/>
            <a:chExt cx="473870" cy="473870"/>
          </a:xfrm>
        </p:grpSpPr>
        <p:sp>
          <p:nvSpPr>
            <p:cNvPr id="63" name="타원 62">
              <a:extLst>
                <a:ext uri="{FF2B5EF4-FFF2-40B4-BE49-F238E27FC236}">
                  <a16:creationId xmlns:a16="http://schemas.microsoft.com/office/drawing/2014/main" id="{BB0FDD4F-E718-F03F-4222-BD9A7AE0A10D}"/>
                </a:ext>
              </a:extLst>
            </p:cNvPr>
            <p:cNvSpPr/>
            <p:nvPr/>
          </p:nvSpPr>
          <p:spPr>
            <a:xfrm>
              <a:off x="115057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4" name="그림 63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17F8A68D-03E2-C33D-208D-49261CF03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71574" y="5480051"/>
              <a:ext cx="441325" cy="387350"/>
            </a:xfrm>
            <a:prstGeom prst="rect">
              <a:avLst/>
            </a:prstGeom>
          </p:spPr>
        </p:pic>
      </p:grp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C9EA10F1-DBD6-5C2A-865A-9AE53B733588}"/>
              </a:ext>
            </a:extLst>
          </p:cNvPr>
          <p:cNvGrpSpPr/>
          <p:nvPr/>
        </p:nvGrpSpPr>
        <p:grpSpPr>
          <a:xfrm>
            <a:off x="8594096" y="5424807"/>
            <a:ext cx="473870" cy="473870"/>
            <a:chOff x="1808393" y="5434333"/>
            <a:chExt cx="473870" cy="473870"/>
          </a:xfrm>
        </p:grpSpPr>
        <p:sp>
          <p:nvSpPr>
            <p:cNvPr id="66" name="타원 65">
              <a:extLst>
                <a:ext uri="{FF2B5EF4-FFF2-40B4-BE49-F238E27FC236}">
                  <a16:creationId xmlns:a16="http://schemas.microsoft.com/office/drawing/2014/main" id="{1D031BC7-3297-00C8-3923-81D74F965CEA}"/>
                </a:ext>
              </a:extLst>
            </p:cNvPr>
            <p:cNvSpPr/>
            <p:nvPr/>
          </p:nvSpPr>
          <p:spPr>
            <a:xfrm>
              <a:off x="180839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7" name="그림 66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3AA4FD80-4E47-1FDC-7346-31D5B533D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60550" y="5499099"/>
              <a:ext cx="358775" cy="368301"/>
            </a:xfrm>
            <a:prstGeom prst="rect">
              <a:avLst/>
            </a:prstGeom>
          </p:spPr>
        </p:pic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1D350994-055D-9529-729E-F2CF2FD0545C}"/>
              </a:ext>
            </a:extLst>
          </p:cNvPr>
          <p:cNvGrpSpPr/>
          <p:nvPr/>
        </p:nvGrpSpPr>
        <p:grpSpPr>
          <a:xfrm>
            <a:off x="9251916" y="5424807"/>
            <a:ext cx="473870" cy="473870"/>
            <a:chOff x="2466213" y="5434333"/>
            <a:chExt cx="473870" cy="473870"/>
          </a:xfrm>
        </p:grpSpPr>
        <p:sp>
          <p:nvSpPr>
            <p:cNvPr id="69" name="타원 68">
              <a:extLst>
                <a:ext uri="{FF2B5EF4-FFF2-40B4-BE49-F238E27FC236}">
                  <a16:creationId xmlns:a16="http://schemas.microsoft.com/office/drawing/2014/main" id="{6230B3C0-E300-9F24-6606-5390D5670116}"/>
                </a:ext>
              </a:extLst>
            </p:cNvPr>
            <p:cNvSpPr/>
            <p:nvPr/>
          </p:nvSpPr>
          <p:spPr>
            <a:xfrm>
              <a:off x="246621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0" name="그림 69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6BB747F2-B149-3C2B-2DC8-046511CD2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505074" y="5480051"/>
              <a:ext cx="412751" cy="387350"/>
            </a:xfrm>
            <a:prstGeom prst="rect">
              <a:avLst/>
            </a:prstGeom>
          </p:spPr>
        </p:pic>
      </p:grpSp>
      <p:grpSp>
        <p:nvGrpSpPr>
          <p:cNvPr id="71" name="그룹 70">
            <a:extLst>
              <a:ext uri="{FF2B5EF4-FFF2-40B4-BE49-F238E27FC236}">
                <a16:creationId xmlns:a16="http://schemas.microsoft.com/office/drawing/2014/main" id="{2C4D5713-1BA7-3C21-619B-785CC0421EF0}"/>
              </a:ext>
            </a:extLst>
          </p:cNvPr>
          <p:cNvGrpSpPr/>
          <p:nvPr/>
        </p:nvGrpSpPr>
        <p:grpSpPr>
          <a:xfrm>
            <a:off x="9909736" y="5424807"/>
            <a:ext cx="473870" cy="473870"/>
            <a:chOff x="3124033" y="5434333"/>
            <a:chExt cx="473870" cy="473870"/>
          </a:xfrm>
        </p:grpSpPr>
        <p:sp>
          <p:nvSpPr>
            <p:cNvPr id="72" name="타원 71">
              <a:extLst>
                <a:ext uri="{FF2B5EF4-FFF2-40B4-BE49-F238E27FC236}">
                  <a16:creationId xmlns:a16="http://schemas.microsoft.com/office/drawing/2014/main" id="{E4AD3708-E8F3-0D0F-253A-C248B55CD70C}"/>
                </a:ext>
              </a:extLst>
            </p:cNvPr>
            <p:cNvSpPr/>
            <p:nvPr/>
          </p:nvSpPr>
          <p:spPr>
            <a:xfrm>
              <a:off x="312403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3" name="그림 72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ED14013F-D31E-61FB-ECCA-AE0709854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200400" y="5480051"/>
              <a:ext cx="339725" cy="387350"/>
            </a:xfrm>
            <a:prstGeom prst="rect">
              <a:avLst/>
            </a:prstGeom>
          </p:spPr>
        </p:pic>
      </p:grpSp>
      <p:grpSp>
        <p:nvGrpSpPr>
          <p:cNvPr id="74" name="그룹 73">
            <a:extLst>
              <a:ext uri="{FF2B5EF4-FFF2-40B4-BE49-F238E27FC236}">
                <a16:creationId xmlns:a16="http://schemas.microsoft.com/office/drawing/2014/main" id="{07F5D830-C2CF-C520-3958-535A4281B4FB}"/>
              </a:ext>
            </a:extLst>
          </p:cNvPr>
          <p:cNvGrpSpPr/>
          <p:nvPr/>
        </p:nvGrpSpPr>
        <p:grpSpPr>
          <a:xfrm>
            <a:off x="10567557" y="5424807"/>
            <a:ext cx="473870" cy="473870"/>
            <a:chOff x="3781854" y="5434333"/>
            <a:chExt cx="473870" cy="473870"/>
          </a:xfrm>
        </p:grpSpPr>
        <p:sp>
          <p:nvSpPr>
            <p:cNvPr id="75" name="타원 74">
              <a:extLst>
                <a:ext uri="{FF2B5EF4-FFF2-40B4-BE49-F238E27FC236}">
                  <a16:creationId xmlns:a16="http://schemas.microsoft.com/office/drawing/2014/main" id="{14483898-55C4-251D-C48E-45227445D0D0}"/>
                </a:ext>
              </a:extLst>
            </p:cNvPr>
            <p:cNvSpPr/>
            <p:nvPr/>
          </p:nvSpPr>
          <p:spPr>
            <a:xfrm>
              <a:off x="3781854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6" name="그림 75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F9EE5D50-D6C2-6524-101A-11D960D2A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863974" y="5480051"/>
              <a:ext cx="390525" cy="387350"/>
            </a:xfrm>
            <a:prstGeom prst="rect">
              <a:avLst/>
            </a:prstGeom>
          </p:spPr>
        </p:pic>
      </p:grpSp>
      <p:cxnSp>
        <p:nvCxnSpPr>
          <p:cNvPr id="77" name="직선 연결선 76">
            <a:extLst>
              <a:ext uri="{FF2B5EF4-FFF2-40B4-BE49-F238E27FC236}">
                <a16:creationId xmlns:a16="http://schemas.microsoft.com/office/drawing/2014/main" id="{30CAA625-8CE8-4BDC-53BF-6C238D111AD6}"/>
              </a:ext>
            </a:extLst>
          </p:cNvPr>
          <p:cNvCxnSpPr/>
          <p:nvPr/>
        </p:nvCxnSpPr>
        <p:spPr>
          <a:xfrm flipH="1" flipV="1">
            <a:off x="0" y="536958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직선 연결선 77">
            <a:extLst>
              <a:ext uri="{FF2B5EF4-FFF2-40B4-BE49-F238E27FC236}">
                <a16:creationId xmlns:a16="http://schemas.microsoft.com/office/drawing/2014/main" id="{FE396D29-2DEB-7ACA-C2DF-12CCC31106B7}"/>
              </a:ext>
            </a:extLst>
          </p:cNvPr>
          <p:cNvCxnSpPr/>
          <p:nvPr/>
        </p:nvCxnSpPr>
        <p:spPr>
          <a:xfrm flipH="1" flipV="1">
            <a:off x="0" y="594108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035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02268-37F0-81E9-F51B-F7E012F70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DE2E78A2-B3F7-4E7C-4C69-8676DA171191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D5CE4F4D-DC77-77D0-1D2E-BC875DC32B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F01A502C-A41A-D8A7-BA9B-86CC19DEB67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그림 3" descr="만화 영화, 소년, 인간의 얼굴, 사람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BFF1F81-FBDD-50E4-DE5A-3C475F12A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801438"/>
            <a:ext cx="3743292" cy="3056562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12A2B045-54CE-29D6-ECF1-A8F14A363CAC}"/>
              </a:ext>
            </a:extLst>
          </p:cNvPr>
          <p:cNvGrpSpPr/>
          <p:nvPr/>
        </p:nvGrpSpPr>
        <p:grpSpPr>
          <a:xfrm>
            <a:off x="2802307" y="2078552"/>
            <a:ext cx="5904266" cy="537648"/>
            <a:chOff x="1253275" y="2558269"/>
            <a:chExt cx="2433187" cy="537648"/>
          </a:xfrm>
        </p:grpSpPr>
        <p:sp>
          <p:nvSpPr>
            <p:cNvPr id="6" name="사각형: 둥근 모서리 5">
              <a:extLst>
                <a:ext uri="{FF2B5EF4-FFF2-40B4-BE49-F238E27FC236}">
                  <a16:creationId xmlns:a16="http://schemas.microsoft.com/office/drawing/2014/main" id="{9919A2AA-AB65-F2DC-8AA4-82B64B56ECFD}"/>
                </a:ext>
              </a:extLst>
            </p:cNvPr>
            <p:cNvSpPr/>
            <p:nvPr/>
          </p:nvSpPr>
          <p:spPr>
            <a:xfrm>
              <a:off x="1253275" y="2625126"/>
              <a:ext cx="2433187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845895-A103-1426-C210-AC37EA7FF425}"/>
                </a:ext>
              </a:extLst>
            </p:cNvPr>
            <p:cNvSpPr txBox="1"/>
            <p:nvPr/>
          </p:nvSpPr>
          <p:spPr>
            <a:xfrm>
              <a:off x="1722988" y="2558269"/>
              <a:ext cx="1493767" cy="53764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엘리베이터 옆 모니터 설치</a:t>
              </a: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9618E5DD-7B53-1E27-0B68-13B3F8055418}"/>
              </a:ext>
            </a:extLst>
          </p:cNvPr>
          <p:cNvGrpSpPr/>
          <p:nvPr/>
        </p:nvGrpSpPr>
        <p:grpSpPr>
          <a:xfrm>
            <a:off x="3743292" y="2965540"/>
            <a:ext cx="4677387" cy="463460"/>
            <a:chOff x="3965516" y="2790917"/>
            <a:chExt cx="4677387" cy="46346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3AD5140-F1E5-CB2C-8F7A-E69F970CF27C}"/>
                </a:ext>
              </a:extLst>
            </p:cNvPr>
            <p:cNvSpPr txBox="1"/>
            <p:nvPr/>
          </p:nvSpPr>
          <p:spPr>
            <a:xfrm>
              <a:off x="4282222" y="2790917"/>
              <a:ext cx="436068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다양한 정보 확인으로 지루함 해소</a:t>
              </a: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216BEC7E-86ED-C089-2E9C-7DA9AEF2AD3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C0C157EB-69C3-3583-765E-FB9837A8F105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DCA0ACD1-8CA1-E630-938E-9CAFEEB983D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69BBCB2B-2AA6-D817-CA9E-5F4A664889A3}"/>
              </a:ext>
            </a:extLst>
          </p:cNvPr>
          <p:cNvGrpSpPr/>
          <p:nvPr/>
        </p:nvGrpSpPr>
        <p:grpSpPr>
          <a:xfrm>
            <a:off x="3743292" y="3631645"/>
            <a:ext cx="4677387" cy="463460"/>
            <a:chOff x="3965516" y="2790917"/>
            <a:chExt cx="4677387" cy="46346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1C644C7-29FD-3479-0FC4-FB64B9538999}"/>
                </a:ext>
              </a:extLst>
            </p:cNvPr>
            <p:cNvSpPr txBox="1"/>
            <p:nvPr/>
          </p:nvSpPr>
          <p:spPr>
            <a:xfrm>
              <a:off x="4282222" y="2790917"/>
              <a:ext cx="436068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적은 비용으로 불만이 사라짐</a:t>
              </a: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A8C76B5E-A80C-349F-1249-659B1F77117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D84F5265-53EF-E5C1-AAF8-5C6613A5C4E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88E9A2D7-0DC3-BD2F-153C-D0C1C78081B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1736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2EE47-77B2-B826-A0FF-31A0C2252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962BE4AF-FDB5-B53E-D1C8-593AC722EA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0" name="그림 49" descr="블러, 다채로움, 라일락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CF31CB12-35CB-75EF-7226-68B799A2F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6C05AA-0598-EA83-EA1E-576C031151A0}"/>
                </a:ext>
              </a:extLst>
            </p:cNvPr>
            <p:cNvSpPr txBox="1"/>
            <p:nvPr/>
          </p:nvSpPr>
          <p:spPr>
            <a:xfrm>
              <a:off x="804612" y="721417"/>
              <a:ext cx="1737976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학습목표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FDD88A21-6E1B-BDA3-885A-C7D8694FC33D}"/>
                </a:ext>
              </a:extLst>
            </p:cNvPr>
            <p:cNvGrpSpPr/>
            <p:nvPr/>
          </p:nvGrpSpPr>
          <p:grpSpPr>
            <a:xfrm>
              <a:off x="653938" y="569912"/>
              <a:ext cx="313533" cy="313532"/>
              <a:chOff x="730138" y="582612"/>
              <a:chExt cx="313533" cy="313532"/>
            </a:xfrm>
          </p:grpSpPr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A8251E65-11B0-8131-2CF0-59661EF6C61E}"/>
                  </a:ext>
                </a:extLst>
              </p:cNvPr>
              <p:cNvSpPr/>
              <p:nvPr/>
            </p:nvSpPr>
            <p:spPr>
              <a:xfrm>
                <a:off x="730138" y="582612"/>
                <a:ext cx="122987" cy="313532"/>
              </a:xfrm>
              <a:prstGeom prst="rect">
                <a:avLst/>
              </a:prstGeom>
              <a:solidFill>
                <a:srgbClr val="0B2EB7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70FDE542-EE01-2E43-B12C-D6F1930ACBC2}"/>
                  </a:ext>
                </a:extLst>
              </p:cNvPr>
              <p:cNvSpPr/>
              <p:nvPr/>
            </p:nvSpPr>
            <p:spPr>
              <a:xfrm rot="5400000">
                <a:off x="825411" y="487340"/>
                <a:ext cx="122987" cy="313532"/>
              </a:xfrm>
              <a:prstGeom prst="rect">
                <a:avLst/>
              </a:prstGeom>
              <a:solidFill>
                <a:srgbClr val="1C98E4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D0AC519F-2991-A34C-CA2E-B10FE4BF2C6F}"/>
                </a:ext>
              </a:extLst>
            </p:cNvPr>
            <p:cNvSpPr/>
            <p:nvPr/>
          </p:nvSpPr>
          <p:spPr>
            <a:xfrm flipH="1" flipV="1">
              <a:off x="838200" y="1886446"/>
              <a:ext cx="1128252" cy="1136154"/>
            </a:xfrm>
            <a:prstGeom prst="snip1Rect">
              <a:avLst>
                <a:gd name="adj" fmla="val 36088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FBF295-BAC5-61F6-2BC5-7E34AF9C4D5D}"/>
                </a:ext>
              </a:extLst>
            </p:cNvPr>
            <p:cNvSpPr txBox="1"/>
            <p:nvPr/>
          </p:nvSpPr>
          <p:spPr>
            <a:xfrm>
              <a:off x="1065109" y="2033563"/>
              <a:ext cx="747320" cy="86177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학습</a:t>
              </a:r>
              <a:endParaRPr lang="en-US" altLang="ko-KR" sz="2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022274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내용</a:t>
              </a:r>
            </a:p>
          </p:txBody>
        </p: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8C88F691-0716-60CC-F44E-6D14133B89D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78000"/>
              <a:ext cx="1238250" cy="123825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id="{C06E7E3F-43A5-4C53-4F2A-159653BC0560}"/>
                </a:ext>
              </a:extLst>
            </p:cNvPr>
            <p:cNvCxnSpPr>
              <a:cxnSpLocks/>
            </p:cNvCxnSpPr>
            <p:nvPr/>
          </p:nvCxnSpPr>
          <p:spPr>
            <a:xfrm>
              <a:off x="853125" y="1899460"/>
              <a:ext cx="11338875" cy="0"/>
            </a:xfrm>
            <a:prstGeom prst="line">
              <a:avLst/>
            </a:prstGeom>
            <a:ln w="6350">
              <a:gradFill>
                <a:gsLst>
                  <a:gs pos="25000">
                    <a:srgbClr val="1F3C67">
                      <a:alpha val="20000"/>
                    </a:srgbClr>
                  </a:gs>
                  <a:gs pos="75000">
                    <a:srgbClr val="1F3C67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>
              <a:extLst>
                <a:ext uri="{FF2B5EF4-FFF2-40B4-BE49-F238E27FC236}">
                  <a16:creationId xmlns:a16="http://schemas.microsoft.com/office/drawing/2014/main" id="{69BCD6F7-C18C-8DCE-9A45-EF1A45FA235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863315"/>
              <a:ext cx="2857500" cy="285750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연결선 48">
              <a:extLst>
                <a:ext uri="{FF2B5EF4-FFF2-40B4-BE49-F238E27FC236}">
                  <a16:creationId xmlns:a16="http://schemas.microsoft.com/office/drawing/2014/main" id="{AA5D8198-3727-B136-123C-A2901DD943C3}"/>
                </a:ext>
              </a:extLst>
            </p:cNvPr>
            <p:cNvCxnSpPr>
              <a:cxnSpLocks/>
            </p:cNvCxnSpPr>
            <p:nvPr/>
          </p:nvCxnSpPr>
          <p:spPr>
            <a:xfrm>
              <a:off x="10297185" y="0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그림 61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B8264ADA-C7F0-2F62-078C-3041C165E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6400"/>
            <a:stretch>
              <a:fillRect/>
            </a:stretch>
          </p:blipFill>
          <p:spPr>
            <a:xfrm>
              <a:off x="536574" y="1524573"/>
              <a:ext cx="558801" cy="643951"/>
            </a:xfrm>
            <a:prstGeom prst="rect">
              <a:avLst/>
            </a:prstGeom>
          </p:spPr>
        </p:pic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99D4CC3-F3A1-9277-11DF-59124AA00154}"/>
              </a:ext>
            </a:extLst>
          </p:cNvPr>
          <p:cNvSpPr/>
          <p:nvPr/>
        </p:nvSpPr>
        <p:spPr>
          <a:xfrm>
            <a:off x="2197100" y="2146004"/>
            <a:ext cx="5803900" cy="1041696"/>
          </a:xfrm>
          <a:prstGeom prst="rect">
            <a:avLst/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80A0F2A7-6F5C-F81A-1866-260C117235EB}"/>
              </a:ext>
            </a:extLst>
          </p:cNvPr>
          <p:cNvSpPr/>
          <p:nvPr/>
        </p:nvSpPr>
        <p:spPr>
          <a:xfrm>
            <a:off x="2197100" y="3289004"/>
            <a:ext cx="5803900" cy="1041696"/>
          </a:xfrm>
          <a:prstGeom prst="rect">
            <a:avLst/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D657E488-E76F-7803-3D6D-4878E5E3FB00}"/>
              </a:ext>
            </a:extLst>
          </p:cNvPr>
          <p:cNvSpPr/>
          <p:nvPr/>
        </p:nvSpPr>
        <p:spPr>
          <a:xfrm>
            <a:off x="2197100" y="4432004"/>
            <a:ext cx="5803900" cy="1041696"/>
          </a:xfrm>
          <a:prstGeom prst="rect">
            <a:avLst/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CB4E9E3A-C5FE-DF5E-7EF4-01DD1199A478}"/>
              </a:ext>
            </a:extLst>
          </p:cNvPr>
          <p:cNvSpPr/>
          <p:nvPr/>
        </p:nvSpPr>
        <p:spPr>
          <a:xfrm>
            <a:off x="2197100" y="2146004"/>
            <a:ext cx="457200" cy="1041696"/>
          </a:xfrm>
          <a:prstGeom prst="rect">
            <a:avLst/>
          </a:prstGeom>
          <a:solidFill>
            <a:srgbClr val="0B2E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1</a:t>
            </a:r>
            <a:endParaRPr lang="ko-KR" altLang="en-US" sz="2000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chemeClr val="bg1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D538D212-81FB-A21E-0649-A77306E0ED8C}"/>
              </a:ext>
            </a:extLst>
          </p:cNvPr>
          <p:cNvSpPr/>
          <p:nvPr/>
        </p:nvSpPr>
        <p:spPr>
          <a:xfrm>
            <a:off x="2197100" y="3289004"/>
            <a:ext cx="457200" cy="1041696"/>
          </a:xfrm>
          <a:prstGeom prst="rect">
            <a:avLst/>
          </a:prstGeom>
          <a:solidFill>
            <a:srgbClr val="644B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2</a:t>
            </a:r>
            <a:endParaRPr lang="ko-KR" altLang="en-US" sz="2000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chemeClr val="bg1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8973C13A-7DF2-DEAB-86CB-19108D911685}"/>
              </a:ext>
            </a:extLst>
          </p:cNvPr>
          <p:cNvSpPr/>
          <p:nvPr/>
        </p:nvSpPr>
        <p:spPr>
          <a:xfrm>
            <a:off x="2197100" y="4432004"/>
            <a:ext cx="457200" cy="1041696"/>
          </a:xfrm>
          <a:prstGeom prst="rect">
            <a:avLst/>
          </a:prstGeom>
          <a:solidFill>
            <a:srgbClr val="9A5C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3</a:t>
            </a:r>
            <a:endParaRPr lang="ko-KR" altLang="en-US" sz="2000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chemeClr val="bg1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561CF7E-6C17-B163-5F25-0F8F7858DE33}"/>
              </a:ext>
            </a:extLst>
          </p:cNvPr>
          <p:cNvSpPr txBox="1"/>
          <p:nvPr/>
        </p:nvSpPr>
        <p:spPr>
          <a:xfrm>
            <a:off x="2937859" y="3560553"/>
            <a:ext cx="3746538" cy="4985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2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defRPr>
            </a:lvl1pPr>
          </a:lstStyle>
          <a:p>
            <a:r>
              <a:rPr lang="ko-KR" altLang="en-US" dirty="0"/>
              <a:t>문제 </a:t>
            </a:r>
            <a:r>
              <a:rPr lang="ko-KR" altLang="en-US" dirty="0" err="1"/>
              <a:t>정의문</a:t>
            </a:r>
            <a:r>
              <a:rPr lang="ko-KR" altLang="en-US" dirty="0"/>
              <a:t> 작성 방식 학습하기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EA5D60-0C68-A60C-2856-B82B13800E5B}"/>
              </a:ext>
            </a:extLst>
          </p:cNvPr>
          <p:cNvSpPr txBox="1"/>
          <p:nvPr/>
        </p:nvSpPr>
        <p:spPr>
          <a:xfrm>
            <a:off x="2937859" y="2417553"/>
            <a:ext cx="3098925" cy="4985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2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defRPr>
            </a:lvl1pPr>
          </a:lstStyle>
          <a:p>
            <a:r>
              <a:rPr lang="ko-KR" altLang="en-US" b="1" dirty="0" err="1"/>
              <a:t>리프레이밍</a:t>
            </a:r>
            <a:r>
              <a:rPr lang="ko-KR" altLang="en-US" b="1" dirty="0"/>
              <a:t> 전략 학습하기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B4C98C3-4EB3-E1C7-8CE8-777E11B730C4}"/>
              </a:ext>
            </a:extLst>
          </p:cNvPr>
          <p:cNvSpPr txBox="1"/>
          <p:nvPr/>
        </p:nvSpPr>
        <p:spPr>
          <a:xfrm>
            <a:off x="2937859" y="4703553"/>
            <a:ext cx="3137397" cy="4985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2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defRPr>
            </a:lvl1pPr>
          </a:lstStyle>
          <a:p>
            <a:r>
              <a:rPr lang="ko-KR" altLang="en-US" dirty="0"/>
              <a:t>팀 프로젝트 적용 준비하기</a:t>
            </a:r>
            <a:endParaRPr lang="ko-KR" altLang="en-US" dirty="0">
              <a:solidFill>
                <a:srgbClr val="0023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179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701B8242-491C-155C-6EF8-C747557285C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그림 8" descr="블러, 다채로움, 라일락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CA222B8D-51DE-A3A4-F490-353133B53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EBA91AC-071F-2DC0-0DED-1BBB09695CB3}"/>
                </a:ext>
              </a:extLst>
            </p:cNvPr>
            <p:cNvSpPr txBox="1"/>
            <p:nvPr/>
          </p:nvSpPr>
          <p:spPr>
            <a:xfrm>
              <a:off x="804612" y="721417"/>
              <a:ext cx="1737976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학습목표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4EEEFF5A-B35F-7F38-7B4B-B178B153EAE3}"/>
                </a:ext>
              </a:extLst>
            </p:cNvPr>
            <p:cNvGrpSpPr/>
            <p:nvPr/>
          </p:nvGrpSpPr>
          <p:grpSpPr>
            <a:xfrm>
              <a:off x="653938" y="569912"/>
              <a:ext cx="313533" cy="313532"/>
              <a:chOff x="730138" y="582612"/>
              <a:chExt cx="313533" cy="313532"/>
            </a:xfrm>
          </p:grpSpPr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F6940DB9-D5D8-9196-91E2-94B6539F4DB0}"/>
                  </a:ext>
                </a:extLst>
              </p:cNvPr>
              <p:cNvSpPr/>
              <p:nvPr/>
            </p:nvSpPr>
            <p:spPr>
              <a:xfrm>
                <a:off x="730138" y="582612"/>
                <a:ext cx="122987" cy="313532"/>
              </a:xfrm>
              <a:prstGeom prst="rect">
                <a:avLst/>
              </a:prstGeom>
              <a:solidFill>
                <a:srgbClr val="0B2EB7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6FCDFF9F-3434-C715-08D8-9433DF99BB13}"/>
                  </a:ext>
                </a:extLst>
              </p:cNvPr>
              <p:cNvSpPr/>
              <p:nvPr/>
            </p:nvSpPr>
            <p:spPr>
              <a:xfrm rot="5400000">
                <a:off x="825411" y="487340"/>
                <a:ext cx="122987" cy="313532"/>
              </a:xfrm>
              <a:prstGeom prst="rect">
                <a:avLst/>
              </a:prstGeom>
              <a:solidFill>
                <a:srgbClr val="1C98E4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ADAE29A1-E1ED-F024-4DB8-F2BF306D086D}"/>
                </a:ext>
              </a:extLst>
            </p:cNvPr>
            <p:cNvSpPr/>
            <p:nvPr/>
          </p:nvSpPr>
          <p:spPr>
            <a:xfrm flipH="1" flipV="1">
              <a:off x="838200" y="1886446"/>
              <a:ext cx="1128252" cy="1136154"/>
            </a:xfrm>
            <a:prstGeom prst="snip1Rect">
              <a:avLst>
                <a:gd name="adj" fmla="val 36088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3A5C32E-C878-4766-CB81-B89123AA0912}"/>
                </a:ext>
              </a:extLst>
            </p:cNvPr>
            <p:cNvSpPr txBox="1"/>
            <p:nvPr/>
          </p:nvSpPr>
          <p:spPr>
            <a:xfrm>
              <a:off x="1065109" y="2033563"/>
              <a:ext cx="747320" cy="86177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학습</a:t>
              </a:r>
              <a:endParaRPr lang="en-US" altLang="ko-KR" sz="2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022274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목표</a:t>
              </a:r>
            </a:p>
          </p:txBody>
        </p: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8338DCD1-9DA1-78F2-F7AD-930063FB3AC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78000"/>
              <a:ext cx="983226" cy="983226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id="{BF57634C-FC4F-E8A9-7FF0-8F112A2B5AD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863315"/>
              <a:ext cx="2857500" cy="285750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>
              <a:extLst>
                <a:ext uri="{FF2B5EF4-FFF2-40B4-BE49-F238E27FC236}">
                  <a16:creationId xmlns:a16="http://schemas.microsoft.com/office/drawing/2014/main" id="{C63C3247-F80F-8E65-43F1-755DCAF28656}"/>
                </a:ext>
              </a:extLst>
            </p:cNvPr>
            <p:cNvCxnSpPr>
              <a:cxnSpLocks/>
            </p:cNvCxnSpPr>
            <p:nvPr/>
          </p:nvCxnSpPr>
          <p:spPr>
            <a:xfrm>
              <a:off x="10297185" y="0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3" name="그림 62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37C0B83A-DB3A-A29A-A58E-BF958844C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692" t="-6400"/>
            <a:stretch>
              <a:fillRect/>
            </a:stretch>
          </p:blipFill>
          <p:spPr>
            <a:xfrm flipH="1">
              <a:off x="512765" y="1512165"/>
              <a:ext cx="696910" cy="687818"/>
            </a:xfrm>
            <a:prstGeom prst="rect">
              <a:avLst/>
            </a:prstGeom>
          </p:spPr>
        </p:pic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34CBB221-F3D3-A69C-A1D7-33B93BBF6229}"/>
              </a:ext>
            </a:extLst>
          </p:cNvPr>
          <p:cNvGrpSpPr/>
          <p:nvPr/>
        </p:nvGrpSpPr>
        <p:grpSpPr>
          <a:xfrm>
            <a:off x="2402275" y="2093964"/>
            <a:ext cx="6341675" cy="444865"/>
            <a:chOff x="2402275" y="2242645"/>
            <a:chExt cx="6341675" cy="44486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5B710A8-C676-EC46-AA32-216A4C243199}"/>
                </a:ext>
              </a:extLst>
            </p:cNvPr>
            <p:cNvSpPr txBox="1"/>
            <p:nvPr/>
          </p:nvSpPr>
          <p:spPr>
            <a:xfrm>
              <a:off x="2647950" y="2242645"/>
              <a:ext cx="6096000" cy="4448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문제의 본질을 명확하게 정의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(Define)</a:t>
              </a: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할 수 있다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</a:t>
              </a:r>
            </a:p>
          </p:txBody>
        </p: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D0BB7812-A62F-6EB1-2EAC-CC5E7237020A}"/>
                </a:ext>
              </a:extLst>
            </p:cNvPr>
            <p:cNvGrpSpPr/>
            <p:nvPr/>
          </p:nvGrpSpPr>
          <p:grpSpPr>
            <a:xfrm>
              <a:off x="2402275" y="2381964"/>
              <a:ext cx="229006" cy="229006"/>
              <a:chOff x="2345736" y="1936452"/>
              <a:chExt cx="546106" cy="546106"/>
            </a:xfrm>
          </p:grpSpPr>
          <p:sp>
            <p:nvSpPr>
              <p:cNvPr id="41" name="원호 40">
                <a:extLst>
                  <a:ext uri="{FF2B5EF4-FFF2-40B4-BE49-F238E27FC236}">
                    <a16:creationId xmlns:a16="http://schemas.microsoft.com/office/drawing/2014/main" id="{69B263C6-9FCF-AD33-A88A-6CE4DB8C309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AB79D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2" name="자유형: 도형 41">
                <a:extLst>
                  <a:ext uri="{FF2B5EF4-FFF2-40B4-BE49-F238E27FC236}">
                    <a16:creationId xmlns:a16="http://schemas.microsoft.com/office/drawing/2014/main" id="{C46564BF-9E01-7F0B-FAF5-B8C68563C48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BF284581-A377-DA8E-1677-42980DAEB4AB}"/>
              </a:ext>
            </a:extLst>
          </p:cNvPr>
          <p:cNvGrpSpPr/>
          <p:nvPr/>
        </p:nvGrpSpPr>
        <p:grpSpPr>
          <a:xfrm>
            <a:off x="2402275" y="3023310"/>
            <a:ext cx="6341675" cy="824969"/>
            <a:chOff x="2402275" y="3265794"/>
            <a:chExt cx="6341675" cy="82496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CB3F9C-EB04-B628-2F2C-5AEDB28B6141}"/>
                </a:ext>
              </a:extLst>
            </p:cNvPr>
            <p:cNvSpPr txBox="1"/>
            <p:nvPr/>
          </p:nvSpPr>
          <p:spPr>
            <a:xfrm>
              <a:off x="2647950" y="3265794"/>
              <a:ext cx="6096000" cy="8249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문제의 본질에 대해서 과감하게 </a:t>
              </a:r>
              <a:b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재정의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(Reframe) </a:t>
              </a: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할 수 있다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</a:t>
              </a:r>
            </a:p>
          </p:txBody>
        </p:sp>
        <p:grpSp>
          <p:nvGrpSpPr>
            <p:cNvPr id="44" name="그룹 43">
              <a:extLst>
                <a:ext uri="{FF2B5EF4-FFF2-40B4-BE49-F238E27FC236}">
                  <a16:creationId xmlns:a16="http://schemas.microsoft.com/office/drawing/2014/main" id="{F9898B51-27CC-2090-35D4-8AD26FC346E0}"/>
                </a:ext>
              </a:extLst>
            </p:cNvPr>
            <p:cNvGrpSpPr/>
            <p:nvPr/>
          </p:nvGrpSpPr>
          <p:grpSpPr>
            <a:xfrm>
              <a:off x="2402275" y="3395571"/>
              <a:ext cx="229006" cy="229006"/>
              <a:chOff x="2345736" y="1936452"/>
              <a:chExt cx="546106" cy="546106"/>
            </a:xfrm>
          </p:grpSpPr>
          <p:sp>
            <p:nvSpPr>
              <p:cNvPr id="45" name="원호 44">
                <a:extLst>
                  <a:ext uri="{FF2B5EF4-FFF2-40B4-BE49-F238E27FC236}">
                    <a16:creationId xmlns:a16="http://schemas.microsoft.com/office/drawing/2014/main" id="{5E4A1606-C2F6-36B7-571C-ADD3673056A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AB79D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6" name="자유형: 도형 45">
                <a:extLst>
                  <a:ext uri="{FF2B5EF4-FFF2-40B4-BE49-F238E27FC236}">
                    <a16:creationId xmlns:a16="http://schemas.microsoft.com/office/drawing/2014/main" id="{A06179D5-E450-4B58-E98B-1A1FCF8BC2D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6EE8697F-77C8-F373-60D9-F1F3A5EE27C7}"/>
              </a:ext>
            </a:extLst>
          </p:cNvPr>
          <p:cNvGrpSpPr/>
          <p:nvPr/>
        </p:nvGrpSpPr>
        <p:grpSpPr>
          <a:xfrm>
            <a:off x="2402275" y="4210561"/>
            <a:ext cx="6341675" cy="824969"/>
            <a:chOff x="2402275" y="4451673"/>
            <a:chExt cx="6341675" cy="82496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C94DD80-B274-A00B-753D-E413F81F9FBA}"/>
                </a:ext>
              </a:extLst>
            </p:cNvPr>
            <p:cNvSpPr txBox="1"/>
            <p:nvPr/>
          </p:nvSpPr>
          <p:spPr>
            <a:xfrm>
              <a:off x="2647950" y="4451673"/>
              <a:ext cx="6096000" cy="8249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학습한 방법을 활용하여 팀 프로젝트의 </a:t>
              </a:r>
              <a:b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문제 정의문을 작성할 수 있다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</a:t>
              </a:r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9D3E799E-DCA3-6950-4E14-B3EEFB796829}"/>
                </a:ext>
              </a:extLst>
            </p:cNvPr>
            <p:cNvGrpSpPr/>
            <p:nvPr/>
          </p:nvGrpSpPr>
          <p:grpSpPr>
            <a:xfrm>
              <a:off x="2402275" y="4576671"/>
              <a:ext cx="229006" cy="229006"/>
              <a:chOff x="2345736" y="1936452"/>
              <a:chExt cx="546106" cy="546106"/>
            </a:xfrm>
          </p:grpSpPr>
          <p:sp>
            <p:nvSpPr>
              <p:cNvPr id="48" name="원호 47">
                <a:extLst>
                  <a:ext uri="{FF2B5EF4-FFF2-40B4-BE49-F238E27FC236}">
                    <a16:creationId xmlns:a16="http://schemas.microsoft.com/office/drawing/2014/main" id="{E9D0A924-EAD5-2153-D6C9-5BBA4E641EB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AB79D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9" name="자유형: 도형 48">
                <a:extLst>
                  <a:ext uri="{FF2B5EF4-FFF2-40B4-BE49-F238E27FC236}">
                    <a16:creationId xmlns:a16="http://schemas.microsoft.com/office/drawing/2014/main" id="{F3C3AD21-3C89-7E9F-9AD4-FCAD00A2E81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AC3E6E07-0FDB-2EC2-8BF4-47ABF4DB3BEC}"/>
              </a:ext>
            </a:extLst>
          </p:cNvPr>
          <p:cNvCxnSpPr>
            <a:cxnSpLocks/>
          </p:cNvCxnSpPr>
          <p:nvPr/>
        </p:nvCxnSpPr>
        <p:spPr>
          <a:xfrm>
            <a:off x="853125" y="1899460"/>
            <a:ext cx="8506775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B6C1A276-0691-EE83-60CB-096924D114B8}"/>
              </a:ext>
            </a:extLst>
          </p:cNvPr>
          <p:cNvCxnSpPr>
            <a:cxnSpLocks/>
          </p:cNvCxnSpPr>
          <p:nvPr/>
        </p:nvCxnSpPr>
        <p:spPr>
          <a:xfrm>
            <a:off x="2561039" y="2842169"/>
            <a:ext cx="6798861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id="{F6E2CF56-8059-2BD2-4EA5-31A726AC5BCF}"/>
              </a:ext>
            </a:extLst>
          </p:cNvPr>
          <p:cNvCxnSpPr>
            <a:cxnSpLocks/>
          </p:cNvCxnSpPr>
          <p:nvPr/>
        </p:nvCxnSpPr>
        <p:spPr>
          <a:xfrm>
            <a:off x="2561039" y="4029420"/>
            <a:ext cx="6798861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id="{78FA24AF-3B57-0483-EAC8-55D20C4D269C}"/>
              </a:ext>
            </a:extLst>
          </p:cNvPr>
          <p:cNvCxnSpPr>
            <a:cxnSpLocks/>
          </p:cNvCxnSpPr>
          <p:nvPr/>
        </p:nvCxnSpPr>
        <p:spPr>
          <a:xfrm>
            <a:off x="2561039" y="5216672"/>
            <a:ext cx="6798861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413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5AF6271-0FEB-CF85-DB44-9063410137F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4E36193-6D5B-455C-E174-6699ACBC8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96E105-118A-2935-D94D-579FD91DDF86}"/>
              </a:ext>
            </a:extLst>
          </p:cNvPr>
          <p:cNvSpPr txBox="1"/>
          <p:nvPr/>
        </p:nvSpPr>
        <p:spPr>
          <a:xfrm>
            <a:off x="2761275" y="2529890"/>
            <a:ext cx="666945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실패의 가장 큰 원인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FC49B05A-532B-905B-183A-2D1C0B1EFE8D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9C45FCB1-C4D6-81F2-5C4F-C2F895414D58}"/>
              </a:ext>
            </a:extLst>
          </p:cNvPr>
          <p:cNvCxnSpPr>
            <a:cxnSpLocks/>
          </p:cNvCxnSpPr>
          <p:nvPr/>
        </p:nvCxnSpPr>
        <p:spPr>
          <a:xfrm>
            <a:off x="10297185" y="0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977BA96-F4FA-B37B-13D7-12B6769C0CD1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7E533642-171D-6AFB-496D-38F59B5774AD}"/>
              </a:ext>
            </a:extLst>
          </p:cNvPr>
          <p:cNvGrpSpPr/>
          <p:nvPr/>
        </p:nvGrpSpPr>
        <p:grpSpPr>
          <a:xfrm>
            <a:off x="5684585" y="0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E22107A4-F820-3B99-9358-7CE7D3383E31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D7502EDB-5EF8-4F21-13F9-A78145591A78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405D6B2-37AD-8BD3-2674-1C872232B315}"/>
              </a:ext>
            </a:extLst>
          </p:cNvPr>
          <p:cNvSpPr txBox="1"/>
          <p:nvPr/>
        </p:nvSpPr>
        <p:spPr>
          <a:xfrm>
            <a:off x="5692565" y="1593371"/>
            <a:ext cx="5020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05C9C5-80E2-2B7F-D973-CAAE9ABD8375}"/>
              </a:ext>
            </a:extLst>
          </p:cNvPr>
          <p:cNvSpPr txBox="1"/>
          <p:nvPr/>
        </p:nvSpPr>
        <p:spPr>
          <a:xfrm>
            <a:off x="6058220" y="1593371"/>
            <a:ext cx="393056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1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1FB41B72-34EC-7923-3AB3-BF359F8C3F3D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7B939906-3EB7-9C0C-3643-F5967DA45E96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88D3EF5B-13E3-5A34-473A-7A4A7288A37A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839C1673-F14D-3D2A-09BC-606DE135F61B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1394A527-B2BA-C27A-9950-280D9AAF82AD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469F53A0-9ED9-2355-198B-E4B5A93AE01A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7BFC96DB-196C-9E0D-8018-3E9DD4AF6CEB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9F0C89E3-A1E3-3BAB-7477-5A71C8649D88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4447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E55B3EA-EF32-9675-FD10-6A6D5DAAB04B}"/>
              </a:ext>
            </a:extLst>
          </p:cNvPr>
          <p:cNvSpPr txBox="1"/>
          <p:nvPr/>
        </p:nvSpPr>
        <p:spPr>
          <a:xfrm>
            <a:off x="778495" y="673792"/>
            <a:ext cx="272478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실패의 가장 큰 원인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FDF469-C2E8-289A-8307-32263A3C7F76}"/>
              </a:ext>
            </a:extLst>
          </p:cNvPr>
          <p:cNvSpPr txBox="1"/>
          <p:nvPr/>
        </p:nvSpPr>
        <p:spPr>
          <a:xfrm>
            <a:off x="1134095" y="1593928"/>
            <a:ext cx="252152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‘틀린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문제’를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푸는 것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1738A90-EF42-1ACF-5DB7-8556CB6137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6C57C6-CBCE-7228-DB69-1B8E1BC248D9}"/>
              </a:ext>
            </a:extLst>
          </p:cNvPr>
          <p:cNvSpPr txBox="1"/>
          <p:nvPr/>
        </p:nvSpPr>
        <p:spPr>
          <a:xfrm flipH="1">
            <a:off x="2273418" y="5097185"/>
            <a:ext cx="7447654" cy="1142571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정책 실패의 원인은 증거가 가리킨 문제가 </a:t>
            </a:r>
            <a:b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‘틀린 </a:t>
            </a:r>
            <a:r>
              <a:rPr lang="ko-KR" altLang="en-US" sz="2400" spc="-8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문제’일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 수 있기 때문임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0760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9160</TotalTime>
  <Words>4360</Words>
  <Application>Microsoft Office PowerPoint</Application>
  <PresentationFormat>와이드스크린</PresentationFormat>
  <Paragraphs>350</Paragraphs>
  <Slides>44</Slides>
  <Notes>41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44</vt:i4>
      </vt:variant>
    </vt:vector>
  </HeadingPairs>
  <TitlesOfParts>
    <vt:vector size="52" baseType="lpstr">
      <vt:lpstr>나눔스퀘어 네오 Bold</vt:lpstr>
      <vt:lpstr>나눔스퀘어 네오 Heavy</vt:lpstr>
      <vt:lpstr>나눔스퀘어 네오 Regular</vt:lpstr>
      <vt:lpstr>맑은 고딕</vt:lpstr>
      <vt:lpstr>카페24 아네모네</vt:lpstr>
      <vt:lpstr>카페24 아네모네에어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윤호 남</dc:creator>
  <cp:lastModifiedBy>USER</cp:lastModifiedBy>
  <cp:revision>754</cp:revision>
  <dcterms:created xsi:type="dcterms:W3CDTF">2025-08-10T23:59:04Z</dcterms:created>
  <dcterms:modified xsi:type="dcterms:W3CDTF">2025-09-29T00:02:54Z</dcterms:modified>
</cp:coreProperties>
</file>