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sldIdLst>
    <p:sldId id="272" r:id="rId2"/>
    <p:sldId id="276" r:id="rId3"/>
    <p:sldId id="373" r:id="rId4"/>
    <p:sldId id="274" r:id="rId5"/>
    <p:sldId id="258" r:id="rId6"/>
    <p:sldId id="261" r:id="rId7"/>
    <p:sldId id="431" r:id="rId8"/>
    <p:sldId id="405" r:id="rId9"/>
    <p:sldId id="406" r:id="rId10"/>
    <p:sldId id="433" r:id="rId11"/>
    <p:sldId id="407" r:id="rId12"/>
    <p:sldId id="434" r:id="rId13"/>
    <p:sldId id="408" r:id="rId14"/>
    <p:sldId id="409" r:id="rId15"/>
    <p:sldId id="435" r:id="rId16"/>
    <p:sldId id="436" r:id="rId17"/>
    <p:sldId id="437" r:id="rId18"/>
    <p:sldId id="438" r:id="rId19"/>
    <p:sldId id="439" r:id="rId20"/>
    <p:sldId id="441" r:id="rId21"/>
    <p:sldId id="440" r:id="rId22"/>
    <p:sldId id="442" r:id="rId23"/>
    <p:sldId id="443" r:id="rId24"/>
    <p:sldId id="445" r:id="rId25"/>
    <p:sldId id="446" r:id="rId26"/>
    <p:sldId id="447" r:id="rId27"/>
    <p:sldId id="444" r:id="rId28"/>
    <p:sldId id="414" r:id="rId29"/>
    <p:sldId id="448" r:id="rId30"/>
    <p:sldId id="415" r:id="rId31"/>
    <p:sldId id="449" r:id="rId32"/>
    <p:sldId id="450" r:id="rId33"/>
    <p:sldId id="451" r:id="rId34"/>
    <p:sldId id="416" r:id="rId35"/>
    <p:sldId id="417" r:id="rId36"/>
    <p:sldId id="452" r:id="rId37"/>
    <p:sldId id="418" r:id="rId38"/>
    <p:sldId id="453" r:id="rId39"/>
    <p:sldId id="454" r:id="rId40"/>
    <p:sldId id="419" r:id="rId41"/>
    <p:sldId id="455" r:id="rId42"/>
    <p:sldId id="420" r:id="rId43"/>
    <p:sldId id="456" r:id="rId44"/>
    <p:sldId id="421" r:id="rId45"/>
    <p:sldId id="457" r:id="rId46"/>
    <p:sldId id="458" r:id="rId47"/>
    <p:sldId id="459" r:id="rId48"/>
    <p:sldId id="460" r:id="rId49"/>
    <p:sldId id="425" r:id="rId50"/>
    <p:sldId id="461" r:id="rId51"/>
    <p:sldId id="426" r:id="rId52"/>
    <p:sldId id="428" r:id="rId53"/>
    <p:sldId id="462" r:id="rId54"/>
    <p:sldId id="463" r:id="rId55"/>
    <p:sldId id="464" r:id="rId56"/>
    <p:sldId id="465" r:id="rId57"/>
    <p:sldId id="467" r:id="rId58"/>
    <p:sldId id="466" r:id="rId59"/>
    <p:sldId id="429" r:id="rId60"/>
    <p:sldId id="468" r:id="rId61"/>
    <p:sldId id="469" r:id="rId62"/>
    <p:sldId id="471" r:id="rId63"/>
    <p:sldId id="472" r:id="rId64"/>
    <p:sldId id="473" r:id="rId65"/>
    <p:sldId id="474" r:id="rId66"/>
    <p:sldId id="427" r:id="rId67"/>
    <p:sldId id="475" r:id="rId68"/>
    <p:sldId id="476" r:id="rId69"/>
    <p:sldId id="477" r:id="rId70"/>
    <p:sldId id="430" r:id="rId71"/>
    <p:sldId id="478" r:id="rId72"/>
    <p:sldId id="479" r:id="rId73"/>
    <p:sldId id="298" r:id="rId74"/>
    <p:sldId id="404" r:id="rId7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33" userDrawn="1">
          <p15:clr>
            <a:srgbClr val="A4A3A4"/>
          </p15:clr>
        </p15:guide>
        <p15:guide id="2" pos="5700" userDrawn="1">
          <p15:clr>
            <a:srgbClr val="A4A3A4"/>
          </p15:clr>
        </p15:guide>
        <p15:guide id="3" pos="665" userDrawn="1">
          <p15:clr>
            <a:srgbClr val="A4A3A4"/>
          </p15:clr>
        </p15:guide>
        <p15:guide id="4" orient="horz" pos="392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2EB7"/>
    <a:srgbClr val="C2CAED"/>
    <a:srgbClr val="05186B"/>
    <a:srgbClr val="072087"/>
    <a:srgbClr val="9A5CC8"/>
    <a:srgbClr val="644BC2"/>
    <a:srgbClr val="4D79CF"/>
    <a:srgbClr val="7A52C4"/>
    <a:srgbClr val="4741BE"/>
    <a:srgbClr val="C5A3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31" autoAdjust="0"/>
    <p:restoredTop sz="57071" autoAdjust="0"/>
  </p:normalViewPr>
  <p:slideViewPr>
    <p:cSldViewPr snapToGrid="0">
      <p:cViewPr varScale="1">
        <p:scale>
          <a:sx n="46" d="100"/>
          <a:sy n="46" d="100"/>
        </p:scale>
        <p:origin x="72" y="366"/>
      </p:cViewPr>
      <p:guideLst>
        <p:guide orient="horz" pos="1933"/>
        <p:guide pos="5700"/>
        <p:guide pos="665"/>
        <p:guide orient="horz" pos="392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EEB310-8674-483F-929D-C190C8882D8F}" type="datetimeFigureOut">
              <a:rPr lang="ko-KR" altLang="en-US" smtClean="0"/>
              <a:t>2025-09-22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7B529-AFF3-4E5E-A5AE-5801984EB5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1324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44458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CD7812-B92E-F99A-3799-3D75CB2C1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CBCDFF7-8871-2BF7-7D87-975646767B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0910371-179E-1042-EBAE-5AC6DAEBCF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페르소나와 타겟 고객의 차이도 명확히 해두겠습니다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타겟 고객은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"60-70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 여성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처럼 인구통계학적 범주이지만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페르소나는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김순자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이름을 가진 살아있는 인물입니다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타겟 고객에게는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노인층에게 친화적인 서비스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만들지만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페르소나에게는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김순자가 안전하다고 느낄 수 있는 서비스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만드는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차이가 정책의 구체성과 실효성을 크게 좌우합니다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AA0352C-3F6F-D448-2EB8-4FB201B7F9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86745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BFACA2-A36D-27EA-01EF-B45D0C7FC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59D5539-2AAA-22B1-DD92-05B84BFFA1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237E0AE-F2E2-1BDA-08BE-81CF77410C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또한 페르소나는 평균 사용자가 아닙니다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많은 사람이 착각하는 부분인데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페르소나는 모든 사용자의 평균적 특성을 모은 것이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해결하고자 하는 문제와 가장 직결된 의미 있는 사용자 패턴을 구현한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김순자 할머니가 모든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대를 대표하는 것이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디지털 서비스 접근에 어려움을 겪는 고령층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이라는 특정 문제 상황을 가장 잘 보여주는 대표자인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973C7EF-7EDF-A187-65E2-A76A340CD4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77832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E6599-5135-27EA-75E5-B0590C973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AAB94B8-3E7C-BE9B-C9E4-C81AD94631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9CA76BB-4830-A8AE-7B57-21CB076BE3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페르소나 작성 시 가장 중요한 원칙이 하나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바로 모든 내용이 수집한 데이터에 근거해야 한다는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김순자가 실수를 두려워한다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 설정했다면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반드시 실제 인터뷰에서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잘못 누르면 어쩌나 싶어서 무서워요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발언이나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관찰에서 확인한 주저하는 행동이 있어야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우리의 추측이나 편견으로 만든 페르소나는 오히려 잘못된 정책을 만드는 함정이 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4E9E2EB-BDFE-9429-0947-0B3C526A85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80988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6AF72-05CE-CDB9-DBED-785A04F80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A63D83E-7CD4-4890-DA8C-7F3542B0C4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2A88E16-4C4A-6D0D-2CC7-F895B4BB49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그렇다면 좋은 페르소나는 어떤 요소들로 구성될까요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페르소나를 구축할 때 고려해야 할 다섯 가지 핵심 요소들을 구체적인 예시와 함께 살펴보겠습니다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AA88065-E62F-74DD-7445-DAAAD9B55E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12531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14173-38EA-6C6C-DD59-031A4E771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F1CB90C-D582-39DA-850D-E5BDD1524E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B1A0BD0-DC24-3544-032C-742B02243F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 번째는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프로필입니다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성별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직업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거주지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가족 구성 등 기본적인 인구통계학적 정보를 포함합니다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여기서 주의할 점은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이런 정보들이 단순한 설정이 아니라 우리가 해결하려는 사회문제와 관련이 있어야 한다는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8478801-E1F7-160A-E61F-73B30E99EF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83027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093D2D-F012-76E6-51DC-8E772BE00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B273CE2-5885-86BB-0959-1C70D35F9D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A84E018-AEE6-1B59-CE98-32C04D03F8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 온라인 민원 서비스 개선을 위한 페르소나를 만든다면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김순자라는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67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 여성을 설정할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그녀는 부산 사하구 다대동이라는 고령 인구가 밀집된 지역에 거주하고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식당을 운영하다 은퇴한 독거 어르신입니다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아들이 한 명 있지만 서울에 살고 있어 자주 만나기 어려운 상황입니다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스마트폰은 사용하지만 통화와 문자 위주로만 활용합니다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여기서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'67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독거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아들이 멀리 거주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설정은 단순한 배경이 아니라 디지털 민원 서비스 이용에 직접적 영향을 미치는 중요한 조건들입니다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68DAFD7-0BA5-BDAE-94C2-FC1D5C2906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71323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D6430-4F79-06D5-209D-1DD1EDCBC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0BD73D9-A825-E700-4FF0-EED66226EF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79D2ED6-72B2-459B-4BBF-8CDAB17CCF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두 번째는 성격과 행동 패턴입니다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사람이 평소 어떤 성향을 가지고 있는지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 상황에서 어떻게 반응하는지를 구체적으로 기술해야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7152AB8-E7E8-497A-4495-11793E921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97248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374DB-5BB1-D7C5-DB9C-F50C637D9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450AD9C-C497-5AA4-AD56-ADC4C14435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7D150B1-6F2E-2CD8-78F8-F782EAFD01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김순자 할머니의 경우를 보면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신중한 성격으로 새로운 일을 시도하기 전 여러 번 확인하는 습관이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또한 관계 의존적 성향이 강해서 모르는 것이 있으면 주변 사람에게 직접 물어보는 것을 선호하죠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"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E56B262-0B63-C894-9CDF-B7244F55AC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48140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476383-F4E0-EF6A-5649-7FF90E8F10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D3F313D-3D36-8BA7-C9C8-F7B05C6167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B5929FB-2C2E-4A61-134E-951C6EC2DE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잘못 누르면 어떻게 하지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생각으로 온라인 서비스를 망설이는 실수에 대한 두려움도 가지고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한편으로는 학습 의지가 있어서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 번 배우면 꼼꼼히 메모해두고 반복 사용하는 특성도 보입니다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이런 행동 패턴은 실제 인터뷰에서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저는 뭔가 잘못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건드릴까봐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무서워서 아들이 올 때까지 기다렸어요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발언에서 도출된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B8D4ABE-5399-1852-888B-B2C4688BB2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64066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54A66-54B9-27A6-BCD5-92C4EA043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FD26EA8-91FB-78AA-5F3F-592F4FD8CB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A4021D5-F6BE-8E44-59E3-FB3688FDDA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 번째는 기대와 동기입니다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사용자가 우리 정책이나 서비스를 통해 무엇을 얻고자 하는지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어떤 문제를 해결하고 싶어 하는지를 명확히 해야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BFC332D-AA46-FD1B-BB89-F3A76CBD94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74837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안녕하세요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이어서 수업을 시작하겠습니다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94827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A6A7F-22EF-BD50-A44B-EC7CD94E3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000374F-C507-79BB-AC54-CCDE26A946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A90400D-B440-142F-413E-9C4914871A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#!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김순자의 경우 가장 기본적인 욕구는 복잡한 서류 절차 없이 간단히 주민등록등본을 발급받는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또한 효율성을 추구해서 주민센터까지 가는 시간과 교통비를 절약하고 싶어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더 깊은 차원에서는 자립감을 확보하고 싶어 하죠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0A5B8F9-E2E9-4954-53AD-79ABB4A568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618270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B1AC09-6767-2950-C59F-CAB9A9E24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03C1112-9F4A-1CAC-2726-1C4E3825D1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6CAD30F-E4B0-F9F2-95D0-E288704A52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아들에게 매번 부탁하지 않고 혼자서도 할 수 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성취감을 느끼고 싶어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무엇보다 개인정보 유출이나 실수 없이 안전하게 처리되기를 바랍니다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2BF903E-BC9A-4BD5-80DD-CE8E3A6680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6170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8705E-64AD-5C67-5562-872115C50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7AE0009-24A4-48EB-1D63-471A513711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0D6744A-C332-1B3E-9652-7B94B6145D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 번째는 요구사항과 목적입니다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좀 더 구체적으로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사용자가 특정 상황에서 달성하려는 과업이 무엇인지를 정의해야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빠르게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",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안전하게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",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쉽게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같은 추상적 표현보다는 구체적 요구사항을 포함해야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B323990-EAAA-406D-B549-EA1DF425E8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24354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4472FE-CC97-1576-5ADE-0DB6F406A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2C2FCB0-5B66-ACF9-E411-957902BAC2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DAA6988-81CB-AEA8-D77D-DF2B246C98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시간적으로는 전체 과정이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분을 넘지 않았으면 좋겠다고 생각하고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인지적으로는 한 화면에 버튼이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개를 넘지 않았으면 한다고 느낍니다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B77A01D-BF16-5D3E-A9CC-DC661C3D62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65259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30D47-7B22-3D4B-8C17-03771F8BB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D979C0D-E5CC-2555-54E7-D1959D277D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29114E4-A32B-9C3A-D9C5-7362206D97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기술적으로는 공인인증서 같은 복잡한 인증 과정은 피하고 싶어 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물리적으로는 글자 크기가 충분히 커서 돋보기 없이도 읽을 수 있어야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61A5A82-4DBD-D425-44F1-F37DF684AF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70457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BC937D-BDA7-6CDC-8396-5D34D9F95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042837D-2734-C789-D1B6-C921AC10E7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A096C7B-89D6-5A06-77B1-C9EF31AD2A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심리적으로는 각 단계마다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제대로 하고 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확신을 주는 안내 메시지를 원합니다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5296AA9-ADE7-7F86-1EBA-8E52EC43B7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14296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176C0-CC4B-A053-73BD-92815A4C6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93DC2BA-0266-D66D-B3F2-7E0C9F017F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23F43D9-62CC-F644-33A2-6CD623FE43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마지막 다섯 번째는 고충점과 좌절 요인입니다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사용자가 현재 시스템이나 서비스를 이용할 때 겪는 가장 큰 어려움이 무엇인지를 파악해야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이것이 바로 우리가 정책으로 해결해야 할 핵심 문제가 되기 때문입니다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909ED4C-A1AD-E670-3D9C-5E83FC3868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82951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29F8B-6037-FB34-B81A-4AB329860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5D63020-8DDD-DE43-3D6B-C72B22AEC2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5C0D408-BBEF-5B32-AC41-56617F7839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김순자의 경우 접근성 문제부터 시작됩니다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웹사이트를 찾기부터 어려워하죠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인터페이스의 복잡성도 큰 장벽입니다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로그인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회원가입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본인인증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뭐가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뭔지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모르겠어요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라고 토로합니다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에러가 발생했을 때 대응할 수 있는 능력이 한계가 있어서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오류 메시지가 떠도 해결 방법을 모릅니다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또한 막혔을 때 즉시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도움받을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방법이 없어서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답답해합니다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마지막으로 불완전한 완료감도 느끼는데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신청은 했는데 정말 처리된 건지 확신이 안 선다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 불안해합니다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37EDC0D-D3E2-41AB-3CAE-1868E7B61B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53545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72E278-453B-6681-2B31-6089B5279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0886422-FFAA-A5BB-0425-90F8751150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AB48603-488E-1A1F-7154-18553852F2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여기서 가장 중요한 원칙은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페르소나는 창작이 아니라 발견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이라는 점입니다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우리의 상상으로 인물을 만드는 것이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수많은 데이터 속에서 의미 있는 패턴을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발견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하고 조합하는 과정임을 잊지 말아야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FF3C501-6B50-7804-0C07-8C6051DBC7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68909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E8ABD-B6C1-A02C-A5AA-2629D3401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1C4A7FD-DE50-3552-42DF-8438B981E7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6674DA5-D85B-76A6-F1F9-A8B1FE2775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페르소나를 만들 때 반드시 고려해야 할 중요한 구분이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바로 일반 사용자와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익스트림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사용자를 분리해서 접근하는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 디자인에서는 특히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익스트림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사용자까지 고려해야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0E6993A-91F4-6C35-D490-96F74D8F0E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20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6B8D5-EF0B-F60A-5F0F-6FFE23D3B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E06445B-B7C4-40A8-FAD1-E797D6876E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4A4265E-E135-0F08-6CDB-354DAE3C46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우리는 공감이 왜 필요한지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흩어진 질적 데이터를 어떻게 의미 있는 통찰로 변환할 수 있는지에 대해 살펴봤습니다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C6D3FE7-E169-517F-2328-192B991FC3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31126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D0F2C-F593-2933-964C-59A92DE9D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B03B51C-F2CE-FE54-E24D-775A57EDCA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716D968-B8C2-BF05-CD2B-27ACBFAA1A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먼저 일반 사용자는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평균적인 특성을 가진 대다수의 사용자를 대표합니다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 박민수라는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35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 직장인을 생각해보죠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그의 주요 고충은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업무 시간에 주민센터 가기 어려워서 온라인으로 하고 싶은데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너무 복잡해서 결국 포기하게 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29BA287-DE87-4D1D-295F-1A11A2A449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6610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D7361-8821-C384-2AA1-1BBB041A7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68D48C4-8964-29A3-46C5-3136D1E1CF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D6D7B85-3ED1-3D57-917B-D2E7AD1A7D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그런데 우리가 정말 주목해야 하는 것은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익스트림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사용자입니다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 번째는 이영희라는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78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 시각장애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급 사용자입니다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그녀는 스크린리더를 사용해서 키보드만으로 웹사이트를 이용해야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두 번째는 제임스라는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 외국인 사용자입니다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그는 한국어 초급 수준으로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거주등록 변경이 필요하지만 한국의 행정시스템을 전혀 이해하지 못합니다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23027CF-04FF-E965-9C23-F69CB92964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35324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C04CE-0607-55CB-090C-1CAF33DE6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35EA526-CFC2-7ED9-068A-505A6ECFF3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D93B86A-786B-2027-CD29-286ED7634B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여기서 중요한 통찰이 하나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익스트림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사용자를 고려한 정책 디자인은 결국 모든 사용자에게 더 나은 경험을 제공한다는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유니버설 디자인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이라고 부르기도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시각장애인을 위해 만든 명확한 음성 안내 시스템은 일반 사용자에게도 더 직관적인 서비스가 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외국인을 위해 개발한 간단하고 명확한 언어는 고령층에게도 훨씬 접근하기 쉬운 서비스가 되는 것이죠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지금까지 김순자 할머니의 페르소나를 살펴봤습니다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그렇다면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익스트림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사용자인 시각장애인 이영희 님의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고충점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은 무엇이 있을까요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가장 중요하다고 생각하는 것 딱 한 가지만 생각해볼까요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90C0208-4B67-6325-B151-0BAA72513B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39911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7AEC0-5F7D-61EA-0926-FBFE77BE6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B330F87-E30C-6FE9-9011-413B374319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FF0336F-7BB5-D6D7-53F6-8A29A2D557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페르소나를 통해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누구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문제를 풀지 명확히 했다면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 단계는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그 사람이 겪는 경험의 과정을 시각적으로 펼쳐보는 사용자 여정지도를 만드는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E70157A-DA8F-AB30-CD86-156A8FF7FD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46849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91E7E-E96B-D2EB-0A20-9352BE3A4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A4FB082-C279-5C30-90F1-16118324FD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B70A48B-72F8-8820-1BC9-40D0DA3CB1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사용자 여정지도란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특정 사용자가 목적을 달성하기 위해 거치는 전체 과정을 시간순으로 시각화한 도구입니다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단순히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어떤 행동을 하는지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 나열하는 것이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각 단계에서 무엇을 생각하고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어떤 감정을 느끼며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어떤 어려움을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겪는지까지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포함하여 사용자의 경험 전체를 입체적으로 그려내는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이를 쉽게 이해하기 위해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영화나 드라마의 스토리보드를 떠올려보면 좋습니다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주인공이 어떤 상황에서 시작해서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어떤 사건들을 겪고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어떤 감정 변화를 보이며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최종적으로 어떤 결과에 도달하는지를 장면별로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그려놓은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것과 같습니다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사용자 여정지도도 마찬가지로 우리의 주인공인 페르소나가 겪는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 편의 드라마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그리는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12BD635-4873-0388-352A-B336147FE7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28053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06D03-5AB0-E8EC-581A-DE39AF343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5F9F0ED-F063-AFFF-9150-B1E0F04B9B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517C6E-5B72-A340-BC78-E0E484187C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사용자 여정지도가 중요한 이유는 세 가지입니다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b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전체적 관점을 제공합니다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우리는 종종 서비스의 특정 부분에만 집중하게 되는데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여정지도는 사용자가 경험하는 전체 흐름을 보여줍니다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둘째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감정의 기복을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시각화합니다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사용자가 언제 기뻐하고 언제 좌절하는지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어느 지점에서 포기하고 싶어 하는지를 한눈에 파악할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셋째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개선 우선순위를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명확히합니다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가장 큰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고통점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(Pain Point)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어디에 있는지 보여줘서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한정된 자원을 어디에 먼저 투입해야 할지 알려줍니다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C635556-7E4D-D02C-24FD-5B0DBD5DD4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63913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8BFC2-1128-CFDA-0F17-14F803085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FE514BE-0268-0D25-AA3F-B9219A18AF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A8C47C9-DE1F-7F4B-DE7F-EED3FAC212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여정지도와 업무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플로우차트의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차이를 명확히 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업무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플로우차트는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시스템 관점에서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어떤 절차를 거쳐야 하는가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보여주지만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여정지도는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사용자 관점에서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실제로 어떤 경험을 하게 되는가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보여줍니다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업무 플로우에서는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본인인증 → 서류선택 → 발급신청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이라고 단순하게 표현되지만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여정지도에서는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본인인증 버튼을 찾지 못해 헤맨다 → 복잡한 인증 과정에 당황한다 → 실수할까 봐 불안해한다 → 여러 번 확인하며 신청한다 → 완료됐는지 확신이 안 선다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같이 실제 사용자의 경험을 생생하게 보여줍니다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FA13EF7-09AC-E630-5AE1-9D262E32FD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94313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038BD7-D731-2ABF-4811-2EF83DC7D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D9F1F82-E643-B7C4-6C9B-83555A2B7A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7F13992-5363-54E9-4CF9-1205972D58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좋은 여정지도의 특징은 다음과 같습니다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구체적이어야 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모호한 표현 금지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시간적 순서가 명확해야 하며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감정 변화가 포함되어야 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실제 데이터에 기반해야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#5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무엇보다 사용자의 실제 행동을 기준으로 만들어야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원하는 이상적인 여정이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실제로 관찰되고 인터뷰에서 확인된 여정이어야 한다는 점입니다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79DE319-108B-1CE8-6F16-9B1CA67ED4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93851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CA53E7-27C8-6FFE-70F0-7DF932962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ADDEAD7-FBE8-9031-843F-1A938F0F2D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4336B6D-91B6-96CD-0884-150EC08876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여정지도를 만드는 가장 큰 함정 하나를 미리 경고해드리겠습니다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바로 시스템 관점에서 만드는 실수입니다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사용자가 홈페이지에 접속한다 →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로그인한다 →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메뉴를 선택한다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D4EF258-DB55-5AC9-0AFD-6B82BE79FC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36488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70BF4-DB3F-9075-8576-6AD8A501F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22ADD77-E99A-26F8-4AC2-E41422BCB1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6D6B1C0-B35C-B6C4-97E0-0A47A34583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김순자가 정부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뭔지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몰라서 검색한다 → 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 사이트 중에서 어떤 게 진짜인지 몰라 망설인다 →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로그인 버튼을 찾지 못해 한참 헤맨다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처럼 실제 사용자의 경험을 중심으로 만들어야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0A62F94-43DE-A569-AC74-447328F5E7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9516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이번 차시에서는 본격적으로 각 공감기법들의 구체적인 방법과 구성 요소들을 자세히 알아보겠습니다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이번 시간에는 페르소나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사용자 여정 지도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그 외 다양한 공감기법들의 개념과 작성법에 대해 자세히 알아보겠습니다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이번 시간의 학습 목표는 각 기법의 개념과 활용 목적을 명확히 이해하는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201787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496CF-1309-0E30-6A1E-E2CF208CA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FE03C0F-E2B6-0532-0764-BCB58CCD88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506911C-0C2A-F345-8BD1-14BED3D769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사용자 여정지도의 핵심 구성 요소들을 구체적인 예시와 함께 살펴보겠습니다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앞서 소개한 김순자 할머니가 주민등록등본을 온라인으로 발급받으려는 상황을 통해 각 요소를 설명해보겠습니다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EFF0D0B-240E-26FF-097C-91F4E84A56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82077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25583-F214-C149-77A2-5C5A7B00B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3F7F4B5-2864-71B4-99FD-F85F0B1C4B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2288410-0581-375B-5D25-32E850B63D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 번째는 여정 단계입니다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사용자의 경험을 논리적인 단계로 나누는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김순자의 경우를 예로 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 #2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단계에서는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은행에서 등본이 필요하다고 하네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",  #3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탐색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단계에서는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온라인으로도 받을 수 있다고 들었는데 어떻게 하지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?", #4 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단계에서는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사이트에 들어가 보자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", #4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이용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단계에서는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로그인하고 서류를 신청해보자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", #6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마지막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완료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단계에서는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정말 발급이 된 건가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같이 구분할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DFC49B1-00D8-77B9-1C24-AC140B0D31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735590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0159F9-709A-53EF-E2E5-248C92121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01F1B7E-4CED-CBBA-E626-95B49CD09A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36070BC-12D2-F100-748C-7965ED2B46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두 번째는 단계별 행동입니다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각 단계에서 사용자가 실제로 무엇을 하는지를 구체적으로 기록합니다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김순자의 탐색 단계를 보면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휴대폰으로 네이버 앱을 실행한다 →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주민등록등본 온라인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검색한다 →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정부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링크를 찾는다 →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#5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링크를 눌러 사이트에 접속을 시도한다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같이 실제 행동을 순서대로 나열하는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E72128B-32BE-DBFD-C13F-1616C6523E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03174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96854-6CED-D76A-8730-2E964A3FB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30B0132-D7A5-779E-7AEC-E3D738B48B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7419889-F847-FE3C-8EBB-41C0FE6103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 번째는 감정 변화입니다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이것이 여정지도의 가장 중요한 요소 중 하나입니다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김순자의 경우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처음 인지 단계에서는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편리하겠네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기대감을 가졌다가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탐색 단계에서는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이게 맞나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하는 의구심이 들고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시도 단계에서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왜 이렇게 복잡해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하며 짜증이 나기 시작하며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#5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이용 단계에서는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실수할까 봐 무서워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하는 불안감을 느끼고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#6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완료 단계에서는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정말 처리된 건지 확신이 안 서네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하며 불완전한 만족감을 보입니다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이런 감정의 기복을 그래프처럼 시각적으로 표현할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08F009C-12A9-B1AA-1020-9599E33703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918177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5D7DD-8C1D-77E0-966E-EF744A337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5C7CACD-BB22-CBA1-160F-8F7BA753FC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AB42981-DCD2-A003-9DDD-3B4AD89FA7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 번째는 터치포인트입니다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#!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사용자가 우리 서비스와 접촉하는 모든 지점을 의미합니다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김순자의 여정에서는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네이버 검색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웹사이트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로그인 페이지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본인인증 시스템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서류 신청 페이지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SMS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알림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혹시 막혔을 때 전화하게 될 콜센터까지 모든 접점이 터치포인트가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944E3CC-D7A5-E027-0474-E7327CAA70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016660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BF4498-CAA5-3671-33BB-9A9BE8A54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8A19A16-AE1B-5B9E-5C41-C46BB06E36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BE7DC4C-C9D6-DE9A-4382-2C2AA914F5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다섯 번째는 고충점입니다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사용자가 가장 큰 어려움이나 불편함을 느끼는 지점들입니다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김순자의 여정에서 고충점을 찾아보면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탐색 단계에서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뭔지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모르겠어요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시도 단계에서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로그인부터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막혀요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",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이용 단계에서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본인인증이 너무 복잡해요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", #5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완료 단계에서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정말 신청된 건지 확인할 방법이 없어요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등이 주요 고충점이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3B5739E-0CD2-F4F1-0152-2AC0A62BD5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133244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92114-6283-B409-7BE1-645C5948E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0EE4365-7E84-306A-4F1E-432435CEDD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9F29FC7-02E3-027F-D839-8DCB46381E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여정지도의 핵심은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완벽함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아니라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공감의 시작점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만드는 데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4182FE0-B6C5-B934-E45A-8F1D27EA0D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926048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01264E-7145-9AC1-C66E-EE12A3F03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20916B2-C2BA-97D1-FFEB-7332A291FD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39B410A-5713-C64E-D458-EFFA6B8A70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처음부터 모든 것을 담으려 하지 않으셔도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가장 중요한 것은 우리 팀이 이 지도를 보며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김순자 할머니가 여기서 정말 힘드셨겠구나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라고 함께 느끼는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여정지도의 큰 장점 중 하나는 소통에서의 효과입니다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개발팀에게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로그인을 간소화해야 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 말하는 것보다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김순자의 여정지도를 보여주며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지점에서 김순자가 포기하고 싶어 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 설명하는 것이 훨씬 설득력 있고 공감대를 형성하기 쉽습니다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DA34CC9-93F1-01E7-34BD-5FED7639E9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780441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C0348D-9C95-B573-5983-4D06D14D4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C1F7603-A0CB-A169-7082-803AC673C3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9222F7C-FCA6-1F26-0EAB-F0E0C1DFB7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김순자 할머니의 여정에서 가장 감정이 낮아지는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좌절의 골짜기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어디였나요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바로 그 지점이 우리가 혁신을 만들어야 할 기회의 땅입니다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여러분이 정책 담당자라면 이 지점에서 어떤 도움을 줄 수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있을꺼라고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생각하셨나요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B659AE6-A5F4-4AF1-35D6-2BD22CC184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032608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0EC11-AB99-6A41-6B92-569763FB1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6E1DB0F-215D-0ACB-F212-3B1A1B9D9E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9F5BF07-CD71-9A43-F5EC-B165EA8B40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페르소나와 사용자 여정지도를 보완하는 세 가지 핵심 기법을 자세히 살펴보겠습니다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기법들은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개별적으로도 유용하지만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함께 사용할 때 사용자에 대한 입체적 이해를 완성할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1C64816-5263-B9DA-5393-2383018033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3118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페르소나는 ‘우리가 누구를 위해 정책을 만드는가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?’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질문에 대한 구체적인 대답입니다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먼저 페르소나가 정확히 무엇인지부터 명확히 하겠습니다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919629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4C4FB-9129-2E29-46AE-2CC49A757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5D54C4E-0B47-5CB1-9A4E-963B78D637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2D14D53-D0B8-EF8B-EAB5-9AF48ED164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 번째는 컨텍스트 매핑 또는 환경 매핑입니다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사용자는 진공상태에서 우리 서비스를 이용하는 것이 아닙니다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그들을 둘러싼 물리적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사회적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문화적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제도적 환경이 모두 사용자의 행동과 선택에 영향을 미칩니다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FDEA51D-659B-D0E7-1092-60111BCF51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632018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FA0B6-12D1-5919-F838-B0490D977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E78FD6A-E301-CF72-8C18-755FB53DE5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B070405-3949-1C58-3D24-7477886827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컨텍스트 매핑을 할 때는 보통 네 가지 영역으로 나누어 분석합니다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물리적 환경은 사용자가 서비스를 이용하는 공간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도구 등을 의미하고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사회적 환경은 가족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친구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동료 등 인간관계와 지원 네트워크를 포함합니다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FA2DA27-AB96-E645-C6AB-AA8F7473C2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52110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23AB2-5CB6-1118-742D-608C51D3F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FB37985-F9CD-DE68-AB8B-1DD924BA35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953EDE2-DBF6-0EDE-F85C-6039F67A9D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문화적 환경은 가치관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관습 등 보이지 않지만 행동에 영향을 미치는 요소들이며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제도적 환경은 법률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규정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조직 정책 등 공식적 구조들을 말합니다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B224E22-BA8C-56B8-CEE8-2E55D9D76E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400573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147AA-C23D-7971-AE58-6C92DBC88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EBAA61E-16A8-B8F7-7E12-4947F7A302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C5C57A6-854E-0A8C-F6C8-5F1AF553A0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김순자 할머니의 사례를 더 자세히 들여다볼까요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먼저 할머니의 물리적 환경은 단순히 ‘오래된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스마트폰’을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넘어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느린 와이파이’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작은 화면과 글씨를 보기 위해 항상 돋보기를 찾아야 하는 번거로움’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‘어두운 집 안 조명’ 등 디지털 경험의 질을 떨어뜨리는 직접적인 물리적 장벽들로 이루어져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#@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사회적 환경으로는 ‘아들이 멀리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산다’는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사실 외에도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주변 친구들 역시 디지털 기기에 서툴러 서로 물어볼 수 없는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상황’이나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‘젊은 사람에게 물어보기는 괜히 미안하고 눈치 보이는 문화’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‘인터넷은 위험하다는 주변의 막연한 불안감’ 등이 새로운 시도를 주저하게 만드는 강력한 사회적 압력으로 작용합니다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B5ECFEF-C25F-8404-5860-ED503B7F2A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318027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CDA5C-64BC-4124-EB49-B2D0E820B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E2F3BA4-1766-EE85-D688-42876473DC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70964A9-B554-FAB0-D2A4-D87B5F5B11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마지막으로 제도적 환경은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공인인증서’라는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기술적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장벽뿐만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24’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같은 생소한 행정 용어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문제가 생겼을 때 어디에 전화해야 할지 알기 어려운 ‘불분명한 지원 체계’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‘오류가 나면 모든 것을 처음부터 다시 해야 하는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비관용적인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시스템’ 등 사용자의 좌절감을 증폭시키는 문제들입니다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25CA8BF-DB5B-94BD-42F6-D9813938B7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6887524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D6AB8-DA95-E380-8119-7F146F912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89CAAFC-69DE-8F5D-02EE-68DF8E6D43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AB2932F-9574-0B00-D5F7-C30FF2FD03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이처럼 컨텍스트 매핑을 통해 우리는 문제가 단순히 김순자 할머니 개인의 디지털 역량 부족이 아님을 명확히 알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오히려 그녀를 둘러싼 복합적인 환경이 보이지 않는 장벽을 만들고 있음을 이해하게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99C1125-6110-11E9-D47E-2B689C5257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161479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971E6-10F1-B242-DAC0-8F716C21A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1F2B218-AAA7-EA3B-F1D2-F8AC730AF2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33118C6-8E6D-B06E-B9F8-FA0324919C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두 번째 기법은 이해관계자 지도입니다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사회문제는 보통 한 명의 사용자만 관련된 것이 아니라 다양한 이해관계자들이 복잡하게 얽혀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이해관계자 지도는 이들 간의 관계와 이해관계를 체계적으로 분석하는 전략적 도구입니다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C55F27F-583F-4687-5B81-8628A36106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5263075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72731-EE24-7819-0364-1AEB8128D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1EC151A-D6CE-95D7-FA9B-881A01B5D4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4386748-9C41-B01A-EA7D-328F99AFCA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이해관계자를 파악할 때는 보통 세 단계로 진행합니다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 번째 단계는 이해관계자를 식별하는 것으로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#!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정책에 직접 영향을 받거나 미치는 직접적 이해관계자와 부분적이거나 이차적으로 관련되는 간접적 이해관계자로 구분합니다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992493E-3B29-9D4F-99B0-27F5D1EF64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310762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CCDFD-B632-1C3E-799D-8BB6DE08A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5A6F14F-9119-FD83-75A0-364B66B82E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A36D33C-7667-F80F-015A-D91BA35061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두 번째 단계는 영향력과 관심도를 분석하는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#0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각 이해관계자를 정책 결정에 미치는 힘인 영향력과 해당 이슈에 대한 관심 정도를 기준으로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2x2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매트릭스에 배치해 보는 것이죠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마지막 세 번째 단계는 이렇게 분석된 그룹별로 맞춤형 소통 전략을 수립하는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2E76499-4791-DBE4-9D1D-2E12CA309B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129838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3F193A-E2B0-7E3C-2475-1915B1B28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34841D1-3B6D-98D1-2C28-6C3488C3C1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39AF939-87CA-7853-E2A7-C8D5348153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온라인 민원 서비스 개선 사례로 구체적으로 살펴보겠습니다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#!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직접적 이해관계자로는 김순자와 같은 시민 사용자들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행정안전부 민원서비스과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각 지자체 민원 담당 부서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한국지능정보사회진흥원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시스템 개발 및 운영업체 등이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CFD7237-DB7C-0B79-F809-13BD9F696A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9825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26D3B-76CF-78ED-BAFD-09A55F09D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0A1DAE1-2F4B-A7E3-2F2B-E0C4A36B4D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DF28E36-87B6-9456-596D-B239B41846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먼저 페르소나가 정확히 무엇인지부터 명확히 하겠습니다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페르소나란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우리가 수집한 질적 데이터를 바탕으로 만든 가상의 대표 사용자입니다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여기서 중요한 것은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가상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이라는 말에 속지 말아야 한다는 점입니다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페르소나는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상상 속 인물이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실제 인터뷰와 관찰을 통해 발견한 패턴과 특성들을 하나의 인격체로 만드는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마치 소설가가 여러 인물의 특징을 모아 매력적인 주인공 한 명을 창조하듯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우리는 수많은 사용자의 데이터 속에서 핵심적인 행동 패턴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목적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어려움 등을 발견하고 이를 조합하여 대표 사용자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 페르소나를 만드는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5BDD09E-F040-5711-7E62-1C2B79C2F6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453452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8CCB45-8737-5C38-337F-9B339333B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BB4B417-D7EB-8B41-38FE-EF70C6E626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C5F9E52-C0B1-2733-2570-D8E861AD52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간접적 이해관계자로는 김순자의 아들과 같은 가족 구성원들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동네 친구들과 지역사회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복지관이나 주민센터 직원들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디지털 격차 해소를 주장하는 감사를 수행하는 국회의원들이 포함됩니다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D3A3F59-6CEB-F415-4A42-8ED6322FF9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305613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F9BE1-90AF-7EF0-EFBE-EDEC43D30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7384148-85AB-A489-05DD-8FCF74DBC9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05CD1C7-22C9-40A2-13F7-F218C443C3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이들을 영향력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관심도 매트릭스로 분석하면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행정안전부는 높은 영향력과 높은 관심도를 가진 핵심 협력 대상이고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김순자는 낮은 영향력을 가졌지만 높은 관심도를 보이므로 반드시 의견을 수렴해야 할 대상입니다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시민단체는 중간 정도의 영향력과 높은 관심도를 가진 지지 확보 대상이며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개발업체는 높은 영향시민단체들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국정력을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가졌지만 관심도는 중간 정도이므로 이해관계를 잘 조정해야 할 대상이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2D2D06E-5AC6-7617-8920-5D48A75A09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732473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99D0AA-FCE4-A210-99C8-2A0FFDCD3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8CE25A1-FAC7-7290-EC25-AD97A0F104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E53CDCB-F364-4788-239F-5954B05BAE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각 이해관계자의 핵심 관심사와 우려사항을 파악하는 것도 중요합니다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 행정안전부는 ‘민원 처리 효율성 향상과 예산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절감’에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관심이 있지만 ‘고령층 민원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증가’를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우려하고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김순자는 ‘쉽고 안전한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이용’을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원하지만 ‘개인정보 유출과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실수’를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걱정하며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개발업체는 ‘기술적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완성도’를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추구하지만 ‘과도한 접근성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요구’를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부담스러워할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5B4E816-1C94-AA36-1E70-2F33468304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033604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0B21AA-5ED6-BCE7-70A2-B78630042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5BA1FCA-5E05-8012-81F9-C329274ACC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0ADC9AE-CC17-2CE6-E224-0610CA050D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 번째 기법은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POV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정의문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작성입니다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.#1 POV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 of View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줄임말로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 팀이 사용자에 대해 갖는 공통된 관점을 명확하고 간결하게 정의하는 도구입니다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팀원들의 서로 다른 해석을 방지하고 일관된 방향성을 제공합니다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POV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정의문의 기본 구조는 ‘우리는 구체적 사용자가 명확한 니즈를 가지고 있다고 믿는다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왜냐하면 데이터를 통한 통찰이 이렇기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때문이다’라는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형식입니다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9D26CAB-BCB0-9A97-AE13-DE24983656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038339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80647-CC86-A037-4A41-2D2EA6F98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CB5BBA9-F6ED-B86F-7A17-F704E1EFA4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C544575-4873-5182-FFC7-07AA4ACDF8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작성할 때 몇 가지 주의사항이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사용자는 ‘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고령층’이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아니라 ‘디지털 서비스 초보인 독거 고령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여성’처럼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구체적으로 정의해야 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#@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니즈는 ‘편리한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서비스’가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아니라 ‘각 단계마다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확인받을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수 있는 실시간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안내’처럼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행동 가능한 형태로 표현해야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통찰은 ‘당연히 그럴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것이다’라는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추측이 아니라 실제 수집한 데이터에서 도출된 근거여야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82E2881-9890-432E-E6A1-6C30F9DD71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683964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70EF17-3706-F35B-D2AF-46097B981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58CC599-36B2-28A7-4700-830162494A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4553381-F345-A849-91FE-0344C0C500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김순자에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대한 구체적인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POV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정의문들을 만들어보겠습니다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 “우리는 디지털 서비스 초보인 독거 고령 여성이 각 단계마다 올바르게 진행되고 있음을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확인받을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수 있는 실시간 안내 시스템을 필요로 한다고 믿는다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왜냐하면 인터뷰에서 그들이 ‘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실수할까봐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무서워서 중간에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포기한다’고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반복적으로 언급했기 때문이다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같이 만들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6C9DFB5-83E5-0EF7-E97C-9DA63AF994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632225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AD2545-DBA6-BC62-C41A-5B2988913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2827989-B491-CD60-8AE7-01DD24DDAE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B7AF58D-AFDC-C5AE-86EA-53A822B842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 다른 예시로는 “우리는 가족의 도움을 받기 어려운 고령 사용자가 즉시 접근 가능한 지원 채널을 필요로 한다고 믿는다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왜냐하면 관찰 결과 그들이 막혔을 때 포기하거나 며칠을 기다리는 행동을 보였기 때문이다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등을 이야기 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67F4DAC-DC09-D55D-7826-C17B6712AD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508839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FB10E-A759-6BC4-6F4C-161801367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4C2BF17-CFD0-D5D4-A400-5895930148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EDA0C7D-A74F-19D4-C2A4-2CDED34920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그럼 우리 함께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POV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정의문을 만들어 볼까요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우리는 김순자 할머니가 어떤 것을 필요로 한다고 믿는다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왜냐하면 어떤 이유 때문이기 때문이다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.’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괄호 안에 들어갈 말을 한번 생각해서 적어주세요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힌트를 드리자면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김순자가 가장 어려워했던 지점이나 가장 원했던 것이 무엇인지 떠올려보세요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이렇게 작성된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POV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정의문들은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팀원들이 ‘김순자를 위해서는 무엇을 만들어야 하는가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?’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대해 동일한 관점을 갖도록 도와줍니다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A06AE0A-14F4-FFA8-F0EA-B6009CD102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70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627473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FFA272-097E-D4C8-E064-325211A48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E2E961E-F319-6018-93FF-F3F9E8E9C8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75B55EE-2EB0-4F95-3570-D6FC31640E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개발팀은 실시간 안내 기능을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디자인팀은 단순화된 인터페이스를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운영팀은 인간 지원 채널을 우선순위로 고려하게 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세 가지 기법을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페르소나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여정지도와 함께 활용하면 강력한 시너지가 발생합니다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C3EE8EA-6FD8-DEA6-5FE0-FF128AEE9B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71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089422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79A50-255B-EC59-2BB1-331706968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C12FDAC-8F26-2F67-1C65-2CAC67741B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222877D-0AF9-ED49-6DA1-5D1852B1BC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페르소나로 김순자라는 구체적인 사용자를 정의하고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여정지도로 그녀의 경험을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시각화했습니다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컨텍스트 매핑으로 그녀를 둘러싼 환경적 제약을 이해하고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이해관계자 지도로 관련된 모든 주체들의 복잡한 이해관계를 파악했습니다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최종적으로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POV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정의문으로 팀의 관점을 통일했습니다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이렇게 다층적으로 접근하면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온라인 민원 시스템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개선’이라는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추상적 과제가 ‘김순자와 같은 고령층이 안전하게 느끼며 단계적으로 배울 수 있는 맞춤형 지원 시스템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구축’이라는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구체적이고 실행 가능한 과제로 변화하게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이것이 바로 공감 기법들이 만들어내는 변화의 힘입니다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BBAB671-83D7-1835-5934-DF248A1A51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72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7147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24B93-B302-5998-81E1-092674ABA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571417B-BF0E-E67D-B70D-C7438DB09D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EB6C5E7-A688-9554-AD58-F40EE5C1B2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페르소나의 가장 큰 힘은 흩어져 있던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데이터에 이름과 얼굴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이야기를 부여함으로써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차가운 데이터를 팀원 모두가 공감할 수 있는 ‘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사람’으로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만드는 데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이를 통해 우리는 추상적인 ‘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사용자’가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아닌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눈앞에 살아있는 듯한 대상을 위한 정책을 논의할 수 있게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BFE7767-F7AD-5291-3609-C1353A5DEB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473514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오늘 우리는 공감기법의 구체적인 도구들과 작성 방법을 살펴봤습니다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페르소나의 구성 요소부터 사용자 여정지도의 시각화 방법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이를 보완하는 다양한 추가 기법들까지 전체적인 틀을 이해하셨을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아무리 이론을 완벽하게 안다고 해도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직접 만들어보지 않으면 진정한 이해에 도달하기 어렵습니다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73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141059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58918-4FDA-7CFF-FB5B-667F4793F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C0D57F1-C0E2-59C2-B82B-B4FF943FCF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47B2C95-985A-3EE0-59DC-7B37351313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차시에서는 ‘고령층 디지털 소외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문제’라는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구체적인 사례를 통해 페르소나와 사용자 여정지도를 실제로 작성하는 과정을 단계별로 체험해보겠습니다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구체적인 페르소나를 만들고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전체 여정을 함께 그려보면서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이론으로만 배운 내용들이 어떻게 실제 통찰로 연결되는지 직접 경험하게 될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 차시에서는 가상의 인터뷰 데이터도 제공드릴 예정이니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실제 프로젝트에서 이 기법들을 어떻게 활용할 수 있는지 구체적으로 이해하실 수 있을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그럼 잠시 휴식 후 만나겠습니다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EADE391-0E02-A288-1173-3BAE3999DB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74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4471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3CC4B-E05E-2EB7-4BE5-DAB928AA0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7A32261-9038-915E-D1F7-84123B54EA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6CC0605-9C85-A171-3E88-A84A472FA6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페르소나의 핵심 목적은 세 가지입니다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추상적인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사용자 집단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구체적인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 사람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으로 만들어 팀원 모두가 동일한 사용자를 머릿속에 그릴 수 있게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둘째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의사결정 순간마다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페르소나라면 어떻게 반응할까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?”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라고 구체적으로 질문할 수 있게 해줍니다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##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셋째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복잡한 사용자 데이터를 직관적으로 이해하고 공유할 수 있는 소통 도구가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6F379E1-32D8-D4D2-3A1D-7E13E1F23E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52725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F3D66-8560-2F63-0E06-ADF9AA76A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02E847D-92F8-7CCD-6FE4-81DBDF4EF2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C4A128D-5983-B441-0D02-B6D822A5C1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고령층을 위한 서비스를 만들어야 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 하면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팀원마다 머릿속에 그리는 고령층이 다를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어떤 사람은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 대학교수를 떠올리고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다른 사람은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 자영업자를 생각할 수 있죠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김순자 할머니를 위한 서비스를 만들어야 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 하면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모든 팀원이 동일한 사용자를 생각하게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#5 67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독거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스마트폰 초보 사용자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실수에 대한 두려움이 있는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이렇게 구체적인 모습이 그려지는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314A82D-915A-ABFE-8E48-D7D42137F2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3314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613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3EEF4808-3EB3-70C1-1E03-B5FF9D6B0F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291" y="1476"/>
            <a:ext cx="12293599" cy="1217003"/>
          </a:xfrm>
          <a:prstGeom prst="rect">
            <a:avLst/>
          </a:prstGeom>
        </p:spPr>
      </p:pic>
      <p:grpSp>
        <p:nvGrpSpPr>
          <p:cNvPr id="22" name="그룹 21">
            <a:extLst>
              <a:ext uri="{FF2B5EF4-FFF2-40B4-BE49-F238E27FC236}">
                <a16:creationId xmlns:a16="http://schemas.microsoft.com/office/drawing/2014/main" id="{BF09000C-2E82-CBBD-5A18-B8F03B0FFC77}"/>
              </a:ext>
            </a:extLst>
          </p:cNvPr>
          <p:cNvGrpSpPr/>
          <p:nvPr userDrawn="1"/>
        </p:nvGrpSpPr>
        <p:grpSpPr>
          <a:xfrm>
            <a:off x="635560" y="291960"/>
            <a:ext cx="3960037" cy="413683"/>
            <a:chOff x="635560" y="291960"/>
            <a:chExt cx="3960037" cy="413683"/>
          </a:xfrm>
        </p:grpSpPr>
        <p:sp>
          <p:nvSpPr>
            <p:cNvPr id="23" name="자유형: 도형 22">
              <a:extLst>
                <a:ext uri="{FF2B5EF4-FFF2-40B4-BE49-F238E27FC236}">
                  <a16:creationId xmlns:a16="http://schemas.microsoft.com/office/drawing/2014/main" id="{68FD2BDC-1836-D66A-F4C8-B9C1632B7B3F}"/>
                </a:ext>
              </a:extLst>
            </p:cNvPr>
            <p:cNvSpPr/>
            <p:nvPr/>
          </p:nvSpPr>
          <p:spPr>
            <a:xfrm>
              <a:off x="659728" y="504826"/>
              <a:ext cx="268784" cy="200817"/>
            </a:xfrm>
            <a:custGeom>
              <a:avLst/>
              <a:gdLst>
                <a:gd name="connsiteX0" fmla="*/ 0 w 481013"/>
                <a:gd name="connsiteY0" fmla="*/ 0 h 280988"/>
                <a:gd name="connsiteX1" fmla="*/ 280988 w 481013"/>
                <a:gd name="connsiteY1" fmla="*/ 280988 h 280988"/>
                <a:gd name="connsiteX2" fmla="*/ 481013 w 481013"/>
                <a:gd name="connsiteY2" fmla="*/ 80963 h 280988"/>
                <a:gd name="connsiteX3" fmla="*/ 0 w 481013"/>
                <a:gd name="connsiteY3" fmla="*/ 0 h 280988"/>
                <a:gd name="connsiteX0" fmla="*/ 0 w 519330"/>
                <a:gd name="connsiteY0" fmla="*/ 0 h 231722"/>
                <a:gd name="connsiteX1" fmla="*/ 319305 w 519330"/>
                <a:gd name="connsiteY1" fmla="*/ 231722 h 231722"/>
                <a:gd name="connsiteX2" fmla="*/ 519330 w 519330"/>
                <a:gd name="connsiteY2" fmla="*/ 31697 h 231722"/>
                <a:gd name="connsiteX3" fmla="*/ 0 w 519330"/>
                <a:gd name="connsiteY3" fmla="*/ 0 h 231722"/>
                <a:gd name="connsiteX0" fmla="*/ 0 w 519330"/>
                <a:gd name="connsiteY0" fmla="*/ 0 h 346672"/>
                <a:gd name="connsiteX1" fmla="*/ 198880 w 519330"/>
                <a:gd name="connsiteY1" fmla="*/ 346672 h 346672"/>
                <a:gd name="connsiteX2" fmla="*/ 519330 w 519330"/>
                <a:gd name="connsiteY2" fmla="*/ 31697 h 346672"/>
                <a:gd name="connsiteX3" fmla="*/ 0 w 519330"/>
                <a:gd name="connsiteY3" fmla="*/ 0 h 346672"/>
                <a:gd name="connsiteX0" fmla="*/ 0 w 606911"/>
                <a:gd name="connsiteY0" fmla="*/ 0 h 461622"/>
                <a:gd name="connsiteX1" fmla="*/ 286461 w 606911"/>
                <a:gd name="connsiteY1" fmla="*/ 461622 h 461622"/>
                <a:gd name="connsiteX2" fmla="*/ 606911 w 606911"/>
                <a:gd name="connsiteY2" fmla="*/ 146647 h 461622"/>
                <a:gd name="connsiteX3" fmla="*/ 0 w 606911"/>
                <a:gd name="connsiteY3" fmla="*/ 0 h 461622"/>
                <a:gd name="connsiteX0" fmla="*/ 0 w 617857"/>
                <a:gd name="connsiteY0" fmla="*/ 0 h 461622"/>
                <a:gd name="connsiteX1" fmla="*/ 286461 w 617857"/>
                <a:gd name="connsiteY1" fmla="*/ 461622 h 461622"/>
                <a:gd name="connsiteX2" fmla="*/ 617857 w 617857"/>
                <a:gd name="connsiteY2" fmla="*/ 124752 h 461622"/>
                <a:gd name="connsiteX3" fmla="*/ 0 w 617857"/>
                <a:gd name="connsiteY3" fmla="*/ 0 h 46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857" h="461622">
                  <a:moveTo>
                    <a:pt x="0" y="0"/>
                  </a:moveTo>
                  <a:lnTo>
                    <a:pt x="286461" y="461622"/>
                  </a:lnTo>
                  <a:lnTo>
                    <a:pt x="617857" y="124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id="{39A8D3FC-B8A9-895B-D0BF-855C58EF49D5}"/>
                </a:ext>
              </a:extLst>
            </p:cNvPr>
            <p:cNvSpPr/>
            <p:nvPr/>
          </p:nvSpPr>
          <p:spPr>
            <a:xfrm>
              <a:off x="635560" y="291960"/>
              <a:ext cx="3960037" cy="281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dist="889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216000" bIns="0" rtlCol="0" anchor="ctr">
              <a:spAutoFit/>
            </a:bodyPr>
            <a:lstStyle/>
            <a:p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사회문제 탐색 및 공감형성 </a:t>
              </a:r>
              <a:r>
                <a:rPr lang="en-US" altLang="ko-KR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(3) </a:t>
              </a:r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페르소나와 여정지도</a:t>
              </a:r>
            </a:p>
          </p:txBody>
        </p:sp>
      </p:grpSp>
      <p:pic>
        <p:nvPicPr>
          <p:cNvPr id="2" name="그림 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8C747F7-9804-B31E-542F-53F2E6C66C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153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72F5E34B-F838-1B32-A888-5A21443A0930}"/>
              </a:ext>
            </a:extLst>
          </p:cNvPr>
          <p:cNvSpPr/>
          <p:nvPr userDrawn="1"/>
        </p:nvSpPr>
        <p:spPr>
          <a:xfrm>
            <a:off x="-101600" y="5898"/>
            <a:ext cx="12293600" cy="1201547"/>
          </a:xfrm>
          <a:prstGeom prst="rect">
            <a:avLst/>
          </a:prstGeom>
          <a:gradFill>
            <a:gsLst>
              <a:gs pos="16000">
                <a:srgbClr val="0B2EB7">
                  <a:alpha val="0"/>
                </a:srgbClr>
              </a:gs>
              <a:gs pos="100000">
                <a:srgbClr val="0B2EB7">
                  <a:alpha val="7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9" name="그림 8" descr="블러, 다채로움, 스크린샷, 빛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F6D9D54-EBEE-3EA0-06E2-13518C3CB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98"/>
          <a:stretch>
            <a:fillRect/>
          </a:stretch>
        </p:blipFill>
        <p:spPr>
          <a:xfrm>
            <a:off x="0" y="0"/>
            <a:ext cx="12192000" cy="6946900"/>
          </a:xfrm>
          <a:prstGeom prst="rect">
            <a:avLst/>
          </a:prstGeom>
        </p:spPr>
      </p:pic>
      <p:pic>
        <p:nvPicPr>
          <p:cNvPr id="7" name="그림 6" descr="일렉트릭 블루, 블루, 자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498865-8AE2-F892-DDE3-E5340C2B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-1" y="0"/>
            <a:ext cx="1205803" cy="1205803"/>
          </a:xfrm>
          <a:prstGeom prst="rtTriangle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9111653A-610A-39BB-5E60-00A81A0E83A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582400" y="584096"/>
            <a:ext cx="609705" cy="60970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88F47F6A-4ACA-E998-8093-161B9491A348}"/>
              </a:ext>
            </a:extLst>
          </p:cNvPr>
          <p:cNvCxnSpPr>
            <a:cxnSpLocks/>
          </p:cNvCxnSpPr>
          <p:nvPr userDrawn="1"/>
        </p:nvCxnSpPr>
        <p:spPr>
          <a:xfrm>
            <a:off x="0" y="1216822"/>
            <a:ext cx="4241800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5C38F10D-B1B5-A271-8F37-E964D2B6EED5}"/>
              </a:ext>
            </a:extLst>
          </p:cNvPr>
          <p:cNvCxnSpPr>
            <a:cxnSpLocks/>
          </p:cNvCxnSpPr>
          <p:nvPr userDrawn="1"/>
        </p:nvCxnSpPr>
        <p:spPr>
          <a:xfrm flipH="1">
            <a:off x="266698" y="0"/>
            <a:ext cx="1219203" cy="1219203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E9D51B65-B2DB-1A86-5878-E326A6D906C8}"/>
              </a:ext>
            </a:extLst>
          </p:cNvPr>
          <p:cNvGrpSpPr/>
          <p:nvPr userDrawn="1"/>
        </p:nvGrpSpPr>
        <p:grpSpPr>
          <a:xfrm>
            <a:off x="11737182" y="289245"/>
            <a:ext cx="54768" cy="569116"/>
            <a:chOff x="11737182" y="289245"/>
            <a:chExt cx="54768" cy="569116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09641A0D-096C-E6AE-2137-8DAAA4BF6FAA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6F3BCF8A-4D24-E20C-821A-DDAA4B27DEBD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AB325B90-C8E5-6760-5EE4-6107EEBDDCFC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" name="그림 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B55D078-2B25-1F64-EB6A-FA3A86D38C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BE47A488-262E-D150-9984-5D05C704FF56}"/>
              </a:ext>
            </a:extLst>
          </p:cNvPr>
          <p:cNvGrpSpPr/>
          <p:nvPr userDrawn="1"/>
        </p:nvGrpSpPr>
        <p:grpSpPr>
          <a:xfrm>
            <a:off x="635560" y="291960"/>
            <a:ext cx="3960037" cy="413683"/>
            <a:chOff x="635560" y="291960"/>
            <a:chExt cx="3960037" cy="413683"/>
          </a:xfrm>
        </p:grpSpPr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id="{12B42302-66DE-4215-5323-0C700981F229}"/>
                </a:ext>
              </a:extLst>
            </p:cNvPr>
            <p:cNvSpPr/>
            <p:nvPr/>
          </p:nvSpPr>
          <p:spPr>
            <a:xfrm>
              <a:off x="659728" y="504826"/>
              <a:ext cx="268784" cy="200817"/>
            </a:xfrm>
            <a:custGeom>
              <a:avLst/>
              <a:gdLst>
                <a:gd name="connsiteX0" fmla="*/ 0 w 481013"/>
                <a:gd name="connsiteY0" fmla="*/ 0 h 280988"/>
                <a:gd name="connsiteX1" fmla="*/ 280988 w 481013"/>
                <a:gd name="connsiteY1" fmla="*/ 280988 h 280988"/>
                <a:gd name="connsiteX2" fmla="*/ 481013 w 481013"/>
                <a:gd name="connsiteY2" fmla="*/ 80963 h 280988"/>
                <a:gd name="connsiteX3" fmla="*/ 0 w 481013"/>
                <a:gd name="connsiteY3" fmla="*/ 0 h 280988"/>
                <a:gd name="connsiteX0" fmla="*/ 0 w 519330"/>
                <a:gd name="connsiteY0" fmla="*/ 0 h 231722"/>
                <a:gd name="connsiteX1" fmla="*/ 319305 w 519330"/>
                <a:gd name="connsiteY1" fmla="*/ 231722 h 231722"/>
                <a:gd name="connsiteX2" fmla="*/ 519330 w 519330"/>
                <a:gd name="connsiteY2" fmla="*/ 31697 h 231722"/>
                <a:gd name="connsiteX3" fmla="*/ 0 w 519330"/>
                <a:gd name="connsiteY3" fmla="*/ 0 h 231722"/>
                <a:gd name="connsiteX0" fmla="*/ 0 w 519330"/>
                <a:gd name="connsiteY0" fmla="*/ 0 h 346672"/>
                <a:gd name="connsiteX1" fmla="*/ 198880 w 519330"/>
                <a:gd name="connsiteY1" fmla="*/ 346672 h 346672"/>
                <a:gd name="connsiteX2" fmla="*/ 519330 w 519330"/>
                <a:gd name="connsiteY2" fmla="*/ 31697 h 346672"/>
                <a:gd name="connsiteX3" fmla="*/ 0 w 519330"/>
                <a:gd name="connsiteY3" fmla="*/ 0 h 346672"/>
                <a:gd name="connsiteX0" fmla="*/ 0 w 606911"/>
                <a:gd name="connsiteY0" fmla="*/ 0 h 461622"/>
                <a:gd name="connsiteX1" fmla="*/ 286461 w 606911"/>
                <a:gd name="connsiteY1" fmla="*/ 461622 h 461622"/>
                <a:gd name="connsiteX2" fmla="*/ 606911 w 606911"/>
                <a:gd name="connsiteY2" fmla="*/ 146647 h 461622"/>
                <a:gd name="connsiteX3" fmla="*/ 0 w 606911"/>
                <a:gd name="connsiteY3" fmla="*/ 0 h 461622"/>
                <a:gd name="connsiteX0" fmla="*/ 0 w 617857"/>
                <a:gd name="connsiteY0" fmla="*/ 0 h 461622"/>
                <a:gd name="connsiteX1" fmla="*/ 286461 w 617857"/>
                <a:gd name="connsiteY1" fmla="*/ 461622 h 461622"/>
                <a:gd name="connsiteX2" fmla="*/ 617857 w 617857"/>
                <a:gd name="connsiteY2" fmla="*/ 124752 h 461622"/>
                <a:gd name="connsiteX3" fmla="*/ 0 w 617857"/>
                <a:gd name="connsiteY3" fmla="*/ 0 h 46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857" h="461622">
                  <a:moveTo>
                    <a:pt x="0" y="0"/>
                  </a:moveTo>
                  <a:lnTo>
                    <a:pt x="286461" y="461622"/>
                  </a:lnTo>
                  <a:lnTo>
                    <a:pt x="617857" y="124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사각형: 둥근 모서리 9">
              <a:extLst>
                <a:ext uri="{FF2B5EF4-FFF2-40B4-BE49-F238E27FC236}">
                  <a16:creationId xmlns:a16="http://schemas.microsoft.com/office/drawing/2014/main" id="{820C28EC-58C2-AEEE-8B20-46F41FDC2851}"/>
                </a:ext>
              </a:extLst>
            </p:cNvPr>
            <p:cNvSpPr/>
            <p:nvPr/>
          </p:nvSpPr>
          <p:spPr>
            <a:xfrm>
              <a:off x="635560" y="291960"/>
              <a:ext cx="3960037" cy="281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dist="889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216000" bIns="0" rtlCol="0" anchor="ctr">
              <a:spAutoFit/>
            </a:bodyPr>
            <a:lstStyle/>
            <a:p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사회문제 탐색 및 공감형성 </a:t>
              </a:r>
              <a:r>
                <a:rPr lang="en-US" altLang="ko-KR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(3) </a:t>
              </a:r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페르소나와 여정지도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2077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그림 112" descr="스크린샷, 어둠, 블루, 우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5244B76-ED28-20E7-A34C-8E5F0EB4B5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819400"/>
            <a:ext cx="12192000" cy="40386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72F5E34B-F838-1B32-A888-5A21443A0930}"/>
              </a:ext>
            </a:extLst>
          </p:cNvPr>
          <p:cNvSpPr/>
          <p:nvPr userDrawn="1"/>
        </p:nvSpPr>
        <p:spPr>
          <a:xfrm>
            <a:off x="-101600" y="-1"/>
            <a:ext cx="12293600" cy="1201547"/>
          </a:xfrm>
          <a:prstGeom prst="rect">
            <a:avLst/>
          </a:prstGeom>
          <a:gradFill>
            <a:gsLst>
              <a:gs pos="16000">
                <a:srgbClr val="0B2EB7">
                  <a:alpha val="0"/>
                </a:srgbClr>
              </a:gs>
              <a:gs pos="100000">
                <a:srgbClr val="0B2EB7">
                  <a:alpha val="7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9" name="그림 8" descr="블러, 다채로움, 스크린샷, 빛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F6D9D54-EBEE-3EA0-06E2-13518C3CB5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98"/>
          <a:stretch>
            <a:fillRect/>
          </a:stretch>
        </p:blipFill>
        <p:spPr>
          <a:xfrm>
            <a:off x="0" y="0"/>
            <a:ext cx="12192000" cy="6946900"/>
          </a:xfrm>
          <a:prstGeom prst="rect">
            <a:avLst/>
          </a:prstGeom>
        </p:spPr>
      </p:pic>
      <p:pic>
        <p:nvPicPr>
          <p:cNvPr id="7" name="그림 6" descr="일렉트릭 블루, 블루, 자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498865-8AE2-F892-DDE3-E5340C2B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-1" y="0"/>
            <a:ext cx="1205803" cy="1205803"/>
          </a:xfrm>
          <a:prstGeom prst="rtTriangle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9111653A-610A-39BB-5E60-00A81A0E83A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582400" y="584096"/>
            <a:ext cx="609705" cy="60970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88F47F6A-4ACA-E998-8093-161B9491A348}"/>
              </a:ext>
            </a:extLst>
          </p:cNvPr>
          <p:cNvCxnSpPr>
            <a:cxnSpLocks/>
          </p:cNvCxnSpPr>
          <p:nvPr userDrawn="1"/>
        </p:nvCxnSpPr>
        <p:spPr>
          <a:xfrm>
            <a:off x="0" y="1216822"/>
            <a:ext cx="4241800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5C38F10D-B1B5-A271-8F37-E964D2B6EED5}"/>
              </a:ext>
            </a:extLst>
          </p:cNvPr>
          <p:cNvCxnSpPr>
            <a:cxnSpLocks/>
          </p:cNvCxnSpPr>
          <p:nvPr userDrawn="1"/>
        </p:nvCxnSpPr>
        <p:spPr>
          <a:xfrm flipH="1">
            <a:off x="266698" y="0"/>
            <a:ext cx="1219203" cy="1219203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E9D51B65-B2DB-1A86-5878-E326A6D906C8}"/>
              </a:ext>
            </a:extLst>
          </p:cNvPr>
          <p:cNvGrpSpPr/>
          <p:nvPr userDrawn="1"/>
        </p:nvGrpSpPr>
        <p:grpSpPr>
          <a:xfrm>
            <a:off x="11737182" y="289245"/>
            <a:ext cx="54768" cy="569116"/>
            <a:chOff x="11737182" y="289245"/>
            <a:chExt cx="54768" cy="569116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09641A0D-096C-E6AE-2137-8DAAA4BF6FAA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6F3BCF8A-4D24-E20C-821A-DDAA4B27DEBD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AB325B90-C8E5-6760-5EE4-6107EEBDDCFC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" name="그림 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0CB4EA0-3B1C-8AB3-D97E-C0EEF1A2524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6D9AC8B2-2E35-4917-91BA-6ECDB9A352A9}"/>
              </a:ext>
            </a:extLst>
          </p:cNvPr>
          <p:cNvGrpSpPr/>
          <p:nvPr userDrawn="1"/>
        </p:nvGrpSpPr>
        <p:grpSpPr>
          <a:xfrm>
            <a:off x="635560" y="291960"/>
            <a:ext cx="3960037" cy="413683"/>
            <a:chOff x="635560" y="291960"/>
            <a:chExt cx="3960037" cy="413683"/>
          </a:xfrm>
        </p:grpSpPr>
        <p:sp>
          <p:nvSpPr>
            <p:cNvPr id="4" name="자유형: 도형 3">
              <a:extLst>
                <a:ext uri="{FF2B5EF4-FFF2-40B4-BE49-F238E27FC236}">
                  <a16:creationId xmlns:a16="http://schemas.microsoft.com/office/drawing/2014/main" id="{FA35470F-FAFA-E2C0-7EBA-7262FB496EBB}"/>
                </a:ext>
              </a:extLst>
            </p:cNvPr>
            <p:cNvSpPr/>
            <p:nvPr/>
          </p:nvSpPr>
          <p:spPr>
            <a:xfrm>
              <a:off x="659728" y="504826"/>
              <a:ext cx="268784" cy="200817"/>
            </a:xfrm>
            <a:custGeom>
              <a:avLst/>
              <a:gdLst>
                <a:gd name="connsiteX0" fmla="*/ 0 w 481013"/>
                <a:gd name="connsiteY0" fmla="*/ 0 h 280988"/>
                <a:gd name="connsiteX1" fmla="*/ 280988 w 481013"/>
                <a:gd name="connsiteY1" fmla="*/ 280988 h 280988"/>
                <a:gd name="connsiteX2" fmla="*/ 481013 w 481013"/>
                <a:gd name="connsiteY2" fmla="*/ 80963 h 280988"/>
                <a:gd name="connsiteX3" fmla="*/ 0 w 481013"/>
                <a:gd name="connsiteY3" fmla="*/ 0 h 280988"/>
                <a:gd name="connsiteX0" fmla="*/ 0 w 519330"/>
                <a:gd name="connsiteY0" fmla="*/ 0 h 231722"/>
                <a:gd name="connsiteX1" fmla="*/ 319305 w 519330"/>
                <a:gd name="connsiteY1" fmla="*/ 231722 h 231722"/>
                <a:gd name="connsiteX2" fmla="*/ 519330 w 519330"/>
                <a:gd name="connsiteY2" fmla="*/ 31697 h 231722"/>
                <a:gd name="connsiteX3" fmla="*/ 0 w 519330"/>
                <a:gd name="connsiteY3" fmla="*/ 0 h 231722"/>
                <a:gd name="connsiteX0" fmla="*/ 0 w 519330"/>
                <a:gd name="connsiteY0" fmla="*/ 0 h 346672"/>
                <a:gd name="connsiteX1" fmla="*/ 198880 w 519330"/>
                <a:gd name="connsiteY1" fmla="*/ 346672 h 346672"/>
                <a:gd name="connsiteX2" fmla="*/ 519330 w 519330"/>
                <a:gd name="connsiteY2" fmla="*/ 31697 h 346672"/>
                <a:gd name="connsiteX3" fmla="*/ 0 w 519330"/>
                <a:gd name="connsiteY3" fmla="*/ 0 h 346672"/>
                <a:gd name="connsiteX0" fmla="*/ 0 w 606911"/>
                <a:gd name="connsiteY0" fmla="*/ 0 h 461622"/>
                <a:gd name="connsiteX1" fmla="*/ 286461 w 606911"/>
                <a:gd name="connsiteY1" fmla="*/ 461622 h 461622"/>
                <a:gd name="connsiteX2" fmla="*/ 606911 w 606911"/>
                <a:gd name="connsiteY2" fmla="*/ 146647 h 461622"/>
                <a:gd name="connsiteX3" fmla="*/ 0 w 606911"/>
                <a:gd name="connsiteY3" fmla="*/ 0 h 461622"/>
                <a:gd name="connsiteX0" fmla="*/ 0 w 617857"/>
                <a:gd name="connsiteY0" fmla="*/ 0 h 461622"/>
                <a:gd name="connsiteX1" fmla="*/ 286461 w 617857"/>
                <a:gd name="connsiteY1" fmla="*/ 461622 h 461622"/>
                <a:gd name="connsiteX2" fmla="*/ 617857 w 617857"/>
                <a:gd name="connsiteY2" fmla="*/ 124752 h 461622"/>
                <a:gd name="connsiteX3" fmla="*/ 0 w 617857"/>
                <a:gd name="connsiteY3" fmla="*/ 0 h 46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857" h="461622">
                  <a:moveTo>
                    <a:pt x="0" y="0"/>
                  </a:moveTo>
                  <a:lnTo>
                    <a:pt x="286461" y="461622"/>
                  </a:lnTo>
                  <a:lnTo>
                    <a:pt x="617857" y="124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B5268F78-E386-B437-046D-7CF5C353BDC5}"/>
                </a:ext>
              </a:extLst>
            </p:cNvPr>
            <p:cNvSpPr/>
            <p:nvPr/>
          </p:nvSpPr>
          <p:spPr>
            <a:xfrm>
              <a:off x="635560" y="291960"/>
              <a:ext cx="3960037" cy="281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dist="889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216000" bIns="0" rtlCol="0" anchor="ctr">
              <a:spAutoFit/>
            </a:bodyPr>
            <a:lstStyle/>
            <a:p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사회문제 탐색 및 공감형성 </a:t>
              </a:r>
              <a:r>
                <a:rPr lang="en-US" altLang="ko-KR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(3) </a:t>
              </a:r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페르소나와 여정지도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9705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그림 42" descr="야외, 수평선, 자연, 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DD45F26-0A2F-1696-A477-E4EEEF5477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그림 6" descr="일렉트릭 블루, 블루, 자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498865-8AE2-F892-DDE3-E5340C2B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-1" y="0"/>
            <a:ext cx="1205803" cy="1205803"/>
          </a:xfrm>
          <a:prstGeom prst="rtTriangle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9111653A-610A-39BB-5E60-00A81A0E83A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582400" y="584096"/>
            <a:ext cx="609705" cy="60970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88F47F6A-4ACA-E998-8093-161B9491A348}"/>
              </a:ext>
            </a:extLst>
          </p:cNvPr>
          <p:cNvCxnSpPr>
            <a:cxnSpLocks/>
          </p:cNvCxnSpPr>
          <p:nvPr userDrawn="1"/>
        </p:nvCxnSpPr>
        <p:spPr>
          <a:xfrm>
            <a:off x="0" y="1216822"/>
            <a:ext cx="12192000" cy="0"/>
          </a:xfrm>
          <a:prstGeom prst="line">
            <a:avLst/>
          </a:prstGeom>
          <a:ln w="6350">
            <a:solidFill>
              <a:srgbClr val="1F3C67">
                <a:alpha val="3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5C38F10D-B1B5-A271-8F37-E964D2B6EED5}"/>
              </a:ext>
            </a:extLst>
          </p:cNvPr>
          <p:cNvCxnSpPr>
            <a:cxnSpLocks/>
          </p:cNvCxnSpPr>
          <p:nvPr userDrawn="1"/>
        </p:nvCxnSpPr>
        <p:spPr>
          <a:xfrm flipH="1">
            <a:off x="266698" y="0"/>
            <a:ext cx="1219203" cy="1219203"/>
          </a:xfrm>
          <a:prstGeom prst="line">
            <a:avLst/>
          </a:prstGeom>
          <a:ln w="6350">
            <a:solidFill>
              <a:srgbClr val="1F3C67">
                <a:alpha val="3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E9D51B65-B2DB-1A86-5878-E326A6D906C8}"/>
              </a:ext>
            </a:extLst>
          </p:cNvPr>
          <p:cNvGrpSpPr/>
          <p:nvPr userDrawn="1"/>
        </p:nvGrpSpPr>
        <p:grpSpPr>
          <a:xfrm>
            <a:off x="11737182" y="289245"/>
            <a:ext cx="54768" cy="569116"/>
            <a:chOff x="11737182" y="289245"/>
            <a:chExt cx="54768" cy="569116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09641A0D-096C-E6AE-2137-8DAAA4BF6FAA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6F3BCF8A-4D24-E20C-821A-DDAA4B27DEBD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AB325B90-C8E5-6760-5EE4-6107EEBDDCFC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" name="그림 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188C506-B8A7-B343-290B-1DA4A183FAC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63AB54DF-8392-BA87-0902-684A508CC469}"/>
              </a:ext>
            </a:extLst>
          </p:cNvPr>
          <p:cNvGrpSpPr/>
          <p:nvPr userDrawn="1"/>
        </p:nvGrpSpPr>
        <p:grpSpPr>
          <a:xfrm>
            <a:off x="635560" y="291960"/>
            <a:ext cx="3960037" cy="413683"/>
            <a:chOff x="635560" y="291960"/>
            <a:chExt cx="3960037" cy="413683"/>
          </a:xfrm>
        </p:grpSpPr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id="{AD6B9F7F-2B91-5188-C742-BEB500DF4359}"/>
                </a:ext>
              </a:extLst>
            </p:cNvPr>
            <p:cNvSpPr/>
            <p:nvPr/>
          </p:nvSpPr>
          <p:spPr>
            <a:xfrm>
              <a:off x="659728" y="504826"/>
              <a:ext cx="268784" cy="200817"/>
            </a:xfrm>
            <a:custGeom>
              <a:avLst/>
              <a:gdLst>
                <a:gd name="connsiteX0" fmla="*/ 0 w 481013"/>
                <a:gd name="connsiteY0" fmla="*/ 0 h 280988"/>
                <a:gd name="connsiteX1" fmla="*/ 280988 w 481013"/>
                <a:gd name="connsiteY1" fmla="*/ 280988 h 280988"/>
                <a:gd name="connsiteX2" fmla="*/ 481013 w 481013"/>
                <a:gd name="connsiteY2" fmla="*/ 80963 h 280988"/>
                <a:gd name="connsiteX3" fmla="*/ 0 w 481013"/>
                <a:gd name="connsiteY3" fmla="*/ 0 h 280988"/>
                <a:gd name="connsiteX0" fmla="*/ 0 w 519330"/>
                <a:gd name="connsiteY0" fmla="*/ 0 h 231722"/>
                <a:gd name="connsiteX1" fmla="*/ 319305 w 519330"/>
                <a:gd name="connsiteY1" fmla="*/ 231722 h 231722"/>
                <a:gd name="connsiteX2" fmla="*/ 519330 w 519330"/>
                <a:gd name="connsiteY2" fmla="*/ 31697 h 231722"/>
                <a:gd name="connsiteX3" fmla="*/ 0 w 519330"/>
                <a:gd name="connsiteY3" fmla="*/ 0 h 231722"/>
                <a:gd name="connsiteX0" fmla="*/ 0 w 519330"/>
                <a:gd name="connsiteY0" fmla="*/ 0 h 346672"/>
                <a:gd name="connsiteX1" fmla="*/ 198880 w 519330"/>
                <a:gd name="connsiteY1" fmla="*/ 346672 h 346672"/>
                <a:gd name="connsiteX2" fmla="*/ 519330 w 519330"/>
                <a:gd name="connsiteY2" fmla="*/ 31697 h 346672"/>
                <a:gd name="connsiteX3" fmla="*/ 0 w 519330"/>
                <a:gd name="connsiteY3" fmla="*/ 0 h 346672"/>
                <a:gd name="connsiteX0" fmla="*/ 0 w 606911"/>
                <a:gd name="connsiteY0" fmla="*/ 0 h 461622"/>
                <a:gd name="connsiteX1" fmla="*/ 286461 w 606911"/>
                <a:gd name="connsiteY1" fmla="*/ 461622 h 461622"/>
                <a:gd name="connsiteX2" fmla="*/ 606911 w 606911"/>
                <a:gd name="connsiteY2" fmla="*/ 146647 h 461622"/>
                <a:gd name="connsiteX3" fmla="*/ 0 w 606911"/>
                <a:gd name="connsiteY3" fmla="*/ 0 h 461622"/>
                <a:gd name="connsiteX0" fmla="*/ 0 w 617857"/>
                <a:gd name="connsiteY0" fmla="*/ 0 h 461622"/>
                <a:gd name="connsiteX1" fmla="*/ 286461 w 617857"/>
                <a:gd name="connsiteY1" fmla="*/ 461622 h 461622"/>
                <a:gd name="connsiteX2" fmla="*/ 617857 w 617857"/>
                <a:gd name="connsiteY2" fmla="*/ 124752 h 461622"/>
                <a:gd name="connsiteX3" fmla="*/ 0 w 617857"/>
                <a:gd name="connsiteY3" fmla="*/ 0 h 46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857" h="461622">
                  <a:moveTo>
                    <a:pt x="0" y="0"/>
                  </a:moveTo>
                  <a:lnTo>
                    <a:pt x="286461" y="461622"/>
                  </a:lnTo>
                  <a:lnTo>
                    <a:pt x="617857" y="124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사각형: 둥근 모서리 8">
              <a:extLst>
                <a:ext uri="{FF2B5EF4-FFF2-40B4-BE49-F238E27FC236}">
                  <a16:creationId xmlns:a16="http://schemas.microsoft.com/office/drawing/2014/main" id="{CF85CB36-4779-F92F-7307-A7D1A26352E6}"/>
                </a:ext>
              </a:extLst>
            </p:cNvPr>
            <p:cNvSpPr/>
            <p:nvPr/>
          </p:nvSpPr>
          <p:spPr>
            <a:xfrm>
              <a:off x="635560" y="291960"/>
              <a:ext cx="3960037" cy="281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dist="889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216000" bIns="0" rtlCol="0" anchor="ctr">
              <a:spAutoFit/>
            </a:bodyPr>
            <a:lstStyle/>
            <a:p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사회문제 탐색 및 공감형성 </a:t>
              </a:r>
              <a:r>
                <a:rPr lang="en-US" altLang="ko-KR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(3) </a:t>
              </a:r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페르소나와 여정지도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5456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670F10D-5BCA-EC72-08A9-6A051E929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6F08442-FAEE-2429-A127-79BA523ECB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4B6BC533-0C69-58BA-EDE4-DD21CBF45C0A}"/>
              </a:ext>
            </a:extLst>
          </p:cNvPr>
          <p:cNvCxnSpPr/>
          <p:nvPr userDrawn="1"/>
        </p:nvCxnSpPr>
        <p:spPr>
          <a:xfrm>
            <a:off x="0" y="13614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사다리꼴 7">
            <a:extLst>
              <a:ext uri="{FF2B5EF4-FFF2-40B4-BE49-F238E27FC236}">
                <a16:creationId xmlns:a16="http://schemas.microsoft.com/office/drawing/2014/main" id="{8150AC52-6D2C-6CF1-5A9A-53DE5D22FE7B}"/>
              </a:ext>
            </a:extLst>
          </p:cNvPr>
          <p:cNvSpPr/>
          <p:nvPr userDrawn="1"/>
        </p:nvSpPr>
        <p:spPr>
          <a:xfrm rot="10800000">
            <a:off x="4532671" y="-1"/>
            <a:ext cx="3126658" cy="422788"/>
          </a:xfrm>
          <a:prstGeom prst="trapezoid">
            <a:avLst>
              <a:gd name="adj" fmla="val 105000"/>
            </a:avLst>
          </a:prstGeom>
          <a:blipFill dpi="0" rotWithShape="1">
            <a:blip r:embed="rId4"/>
            <a:srcRect/>
            <a:tile tx="0" ty="-698500" sx="70000" sy="92000" flip="none" algn="ctr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A6653EE2-26AE-818F-0179-E14744A655F3}"/>
              </a:ext>
            </a:extLst>
          </p:cNvPr>
          <p:cNvSpPr/>
          <p:nvPr userDrawn="1"/>
        </p:nvSpPr>
        <p:spPr>
          <a:xfrm>
            <a:off x="3985999" y="291961"/>
            <a:ext cx="4220004" cy="28131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noFill/>
          </a:ln>
          <a:effectLst>
            <a:outerShdw blurRad="88900" dist="889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16000" tIns="0" rIns="216000" bIns="0" rtlCol="0" anchor="ctr">
            <a:spAutoFit/>
          </a:bodyPr>
          <a:lstStyle/>
          <a:p>
            <a:pPr algn="ctr"/>
            <a:r>
              <a:rPr lang="ko-KR" altLang="en-US" sz="13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사회문제 탐색 및 공감형성 </a:t>
            </a:r>
            <a:r>
              <a:rPr lang="en-US" altLang="ko-KR" sz="13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(3) </a:t>
            </a:r>
            <a:r>
              <a:rPr lang="ko-KR" altLang="en-US" sz="13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페르소나와 여정지도</a:t>
            </a: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375E7125-D16D-2140-A07A-DB78C0E16B8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414786" y="584096"/>
            <a:ext cx="777319" cy="777319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그룹 3">
            <a:extLst>
              <a:ext uri="{FF2B5EF4-FFF2-40B4-BE49-F238E27FC236}">
                <a16:creationId xmlns:a16="http://schemas.microsoft.com/office/drawing/2014/main" id="{8FF04912-7C69-5FEC-223A-9FB58D6B5729}"/>
              </a:ext>
            </a:extLst>
          </p:cNvPr>
          <p:cNvGrpSpPr/>
          <p:nvPr userDrawn="1"/>
        </p:nvGrpSpPr>
        <p:grpSpPr>
          <a:xfrm>
            <a:off x="11737182" y="289245"/>
            <a:ext cx="54768" cy="569116"/>
            <a:chOff x="11737182" y="289245"/>
            <a:chExt cx="54768" cy="569116"/>
          </a:xfrm>
        </p:grpSpPr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98808CF9-1A7F-28A7-7A8E-454C1901C95D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5F9AA307-5B7C-106A-F83D-891FBF2AC9A7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557A0091-3568-5A8F-D0F0-046C48F55F4E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2" name="그림 1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81ECD51-F0B6-8BAB-E5A0-C75C9F1792E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67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372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2" r:id="rId2"/>
    <p:sldLayoutId id="2147483654" r:id="rId3"/>
    <p:sldLayoutId id="2147483655" r:id="rId4"/>
    <p:sldLayoutId id="2147483653" r:id="rId5"/>
    <p:sldLayoutId id="2147483656" r:id="rId6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2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A778A0B3-1E7B-BA67-CD7D-44BEB415CB1E}"/>
              </a:ext>
            </a:extLst>
          </p:cNvPr>
          <p:cNvGrpSpPr/>
          <p:nvPr/>
        </p:nvGrpSpPr>
        <p:grpSpPr>
          <a:xfrm>
            <a:off x="0" y="0"/>
            <a:ext cx="12192193" cy="6858000"/>
            <a:chOff x="0" y="0"/>
            <a:chExt cx="12192193" cy="6858000"/>
          </a:xfrm>
        </p:grpSpPr>
        <p:pic>
          <p:nvPicPr>
            <p:cNvPr id="118" name="그림 117" descr="블러, 다채로움, 라일락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D384D913-529E-5D2C-6B3F-3CC87E990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096000" cy="6858000"/>
            </a:xfrm>
            <a:prstGeom prst="rect">
              <a:avLst/>
            </a:prstGeom>
          </p:spPr>
        </p:pic>
        <p:cxnSp>
          <p:nvCxnSpPr>
            <p:cNvPr id="119" name="직선 연결선 118">
              <a:extLst>
                <a:ext uri="{FF2B5EF4-FFF2-40B4-BE49-F238E27FC236}">
                  <a16:creationId xmlns:a16="http://schemas.microsoft.com/office/drawing/2014/main" id="{54294B0B-5092-7DE8-DE7A-74BA4783919C}"/>
                </a:ext>
              </a:extLst>
            </p:cNvPr>
            <p:cNvCxnSpPr/>
            <p:nvPr/>
          </p:nvCxnSpPr>
          <p:spPr>
            <a:xfrm>
              <a:off x="0" y="1232214"/>
              <a:ext cx="12192000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직선 연결선 119">
              <a:extLst>
                <a:ext uri="{FF2B5EF4-FFF2-40B4-BE49-F238E27FC236}">
                  <a16:creationId xmlns:a16="http://schemas.microsoft.com/office/drawing/2014/main" id="{EC6F9B13-5556-AD99-3970-06ADFD4184B7}"/>
                </a:ext>
              </a:extLst>
            </p:cNvPr>
            <p:cNvCxnSpPr/>
            <p:nvPr/>
          </p:nvCxnSpPr>
          <p:spPr>
            <a:xfrm>
              <a:off x="0" y="3790982"/>
              <a:ext cx="12192000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직선 연결선 120">
              <a:extLst>
                <a:ext uri="{FF2B5EF4-FFF2-40B4-BE49-F238E27FC236}">
                  <a16:creationId xmlns:a16="http://schemas.microsoft.com/office/drawing/2014/main" id="{03AD25B7-B7CD-0055-65F7-604048DD2927}"/>
                </a:ext>
              </a:extLst>
            </p:cNvPr>
            <p:cNvCxnSpPr/>
            <p:nvPr/>
          </p:nvCxnSpPr>
          <p:spPr>
            <a:xfrm>
              <a:off x="0" y="4410107"/>
              <a:ext cx="12192000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직선 연결선 121">
              <a:extLst>
                <a:ext uri="{FF2B5EF4-FFF2-40B4-BE49-F238E27FC236}">
                  <a16:creationId xmlns:a16="http://schemas.microsoft.com/office/drawing/2014/main" id="{7359754F-5C5B-8422-7C4E-843C17986F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0"/>
              <a:ext cx="2462212" cy="2462212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직선 연결선 122">
              <a:extLst>
                <a:ext uri="{FF2B5EF4-FFF2-40B4-BE49-F238E27FC236}">
                  <a16:creationId xmlns:a16="http://schemas.microsoft.com/office/drawing/2014/main" id="{646C73CE-FAFC-D19E-5FE2-CD380011CA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20543" y="5086350"/>
              <a:ext cx="1771650" cy="177165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직선 연결선 123">
              <a:extLst>
                <a:ext uri="{FF2B5EF4-FFF2-40B4-BE49-F238E27FC236}">
                  <a16:creationId xmlns:a16="http://schemas.microsoft.com/office/drawing/2014/main" id="{94FA73C5-C12B-244E-9EBD-7A5A89DBFF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920649"/>
              <a:ext cx="1399984" cy="1399984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5" name="그림 124" descr="텍스트, 스크린샷, 폰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84A67A4F-EF5F-F4FE-3D5F-CA3773EC0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144000" y="355600"/>
              <a:ext cx="2667000" cy="558800"/>
            </a:xfrm>
            <a:prstGeom prst="rect">
              <a:avLst/>
            </a:prstGeom>
          </p:spPr>
        </p:pic>
        <p:grpSp>
          <p:nvGrpSpPr>
            <p:cNvPr id="126" name="그룹 125">
              <a:extLst>
                <a:ext uri="{FF2B5EF4-FFF2-40B4-BE49-F238E27FC236}">
                  <a16:creationId xmlns:a16="http://schemas.microsoft.com/office/drawing/2014/main" id="{C2388F86-5751-5438-AAA1-4F1E0CD8A2BA}"/>
                </a:ext>
              </a:extLst>
            </p:cNvPr>
            <p:cNvGrpSpPr/>
            <p:nvPr/>
          </p:nvGrpSpPr>
          <p:grpSpPr>
            <a:xfrm>
              <a:off x="802482" y="378145"/>
              <a:ext cx="54768" cy="569116"/>
              <a:chOff x="895351" y="378145"/>
              <a:chExt cx="54768" cy="569116"/>
            </a:xfrm>
          </p:grpSpPr>
          <p:sp>
            <p:nvSpPr>
              <p:cNvPr id="127" name="타원 126">
                <a:extLst>
                  <a:ext uri="{FF2B5EF4-FFF2-40B4-BE49-F238E27FC236}">
                    <a16:creationId xmlns:a16="http://schemas.microsoft.com/office/drawing/2014/main" id="{1D476CE6-0570-415D-F7F0-A90931B25395}"/>
                  </a:ext>
                </a:extLst>
              </p:cNvPr>
              <p:cNvSpPr/>
              <p:nvPr/>
            </p:nvSpPr>
            <p:spPr>
              <a:xfrm>
                <a:off x="895351" y="378145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8" name="타원 127">
                <a:extLst>
                  <a:ext uri="{FF2B5EF4-FFF2-40B4-BE49-F238E27FC236}">
                    <a16:creationId xmlns:a16="http://schemas.microsoft.com/office/drawing/2014/main" id="{58FCE246-6494-2359-CB39-8394D624C4FA}"/>
                  </a:ext>
                </a:extLst>
              </p:cNvPr>
              <p:cNvSpPr/>
              <p:nvPr/>
            </p:nvSpPr>
            <p:spPr>
              <a:xfrm>
                <a:off x="895351" y="547214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9" name="타원 128">
                <a:extLst>
                  <a:ext uri="{FF2B5EF4-FFF2-40B4-BE49-F238E27FC236}">
                    <a16:creationId xmlns:a16="http://schemas.microsoft.com/office/drawing/2014/main" id="{4018CE1C-80B1-1298-AD24-17CC562B0542}"/>
                  </a:ext>
                </a:extLst>
              </p:cNvPr>
              <p:cNvSpPr/>
              <p:nvPr/>
            </p:nvSpPr>
            <p:spPr>
              <a:xfrm>
                <a:off x="895351" y="892495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30" name="그룹 129">
              <a:extLst>
                <a:ext uri="{FF2B5EF4-FFF2-40B4-BE49-F238E27FC236}">
                  <a16:creationId xmlns:a16="http://schemas.microsoft.com/office/drawing/2014/main" id="{61181452-3445-F801-0B89-DFB92F442A8E}"/>
                </a:ext>
              </a:extLst>
            </p:cNvPr>
            <p:cNvGrpSpPr/>
            <p:nvPr/>
          </p:nvGrpSpPr>
          <p:grpSpPr>
            <a:xfrm>
              <a:off x="6643688" y="5329558"/>
              <a:ext cx="54768" cy="569116"/>
              <a:chOff x="895351" y="378145"/>
              <a:chExt cx="54768" cy="569116"/>
            </a:xfrm>
          </p:grpSpPr>
          <p:sp>
            <p:nvSpPr>
              <p:cNvPr id="131" name="타원 130">
                <a:extLst>
                  <a:ext uri="{FF2B5EF4-FFF2-40B4-BE49-F238E27FC236}">
                    <a16:creationId xmlns:a16="http://schemas.microsoft.com/office/drawing/2014/main" id="{B17E927C-D271-65CC-03E9-75DDC5C78E36}"/>
                  </a:ext>
                </a:extLst>
              </p:cNvPr>
              <p:cNvSpPr/>
              <p:nvPr/>
            </p:nvSpPr>
            <p:spPr>
              <a:xfrm>
                <a:off x="895351" y="378145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2" name="타원 131">
                <a:extLst>
                  <a:ext uri="{FF2B5EF4-FFF2-40B4-BE49-F238E27FC236}">
                    <a16:creationId xmlns:a16="http://schemas.microsoft.com/office/drawing/2014/main" id="{E0D27114-C95D-9501-BF1B-DF2539D5A6F6}"/>
                  </a:ext>
                </a:extLst>
              </p:cNvPr>
              <p:cNvSpPr/>
              <p:nvPr/>
            </p:nvSpPr>
            <p:spPr>
              <a:xfrm>
                <a:off x="895351" y="547214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3" name="타원 132">
                <a:extLst>
                  <a:ext uri="{FF2B5EF4-FFF2-40B4-BE49-F238E27FC236}">
                    <a16:creationId xmlns:a16="http://schemas.microsoft.com/office/drawing/2014/main" id="{8E30A757-9DAD-713E-655C-9774DE527FEC}"/>
                  </a:ext>
                </a:extLst>
              </p:cNvPr>
              <p:cNvSpPr/>
              <p:nvPr/>
            </p:nvSpPr>
            <p:spPr>
              <a:xfrm>
                <a:off x="895351" y="892495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0A0CC498-ECA8-9011-AD59-CCF158365F4E}"/>
                </a:ext>
              </a:extLst>
            </p:cNvPr>
            <p:cNvSpPr txBox="1"/>
            <p:nvPr/>
          </p:nvSpPr>
          <p:spPr>
            <a:xfrm>
              <a:off x="1063625" y="2200275"/>
              <a:ext cx="5477782" cy="15850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9700" spc="-47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blipFill dpi="0" rotWithShape="1">
                    <a:blip r:embed="rId5"/>
                    <a:srcRect/>
                    <a:tile tx="0" ty="-482600" sx="70000" sy="70000" flip="none" algn="ctr"/>
                  </a:blipFill>
                  <a:latin typeface="카페24 아네모네" pitchFamily="2" charset="-127"/>
                  <a:ea typeface="카페24 아네모네" pitchFamily="2" charset="-127"/>
                </a:rPr>
                <a:t>정책디자인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EF2BA08F-CCAA-0266-1565-BF78CCF24BFD}"/>
                </a:ext>
              </a:extLst>
            </p:cNvPr>
            <p:cNvSpPr txBox="1"/>
            <p:nvPr/>
          </p:nvSpPr>
          <p:spPr>
            <a:xfrm>
              <a:off x="1047750" y="1447800"/>
              <a:ext cx="54412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5000" spc="-18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에어" pitchFamily="2" charset="-127"/>
                  <a:ea typeface="카페24 아네모네에어" pitchFamily="2" charset="-127"/>
                </a:rPr>
                <a:t>사회문제 해결을 위한</a:t>
              </a:r>
            </a:p>
          </p:txBody>
        </p:sp>
        <p:grpSp>
          <p:nvGrpSpPr>
            <p:cNvPr id="136" name="그룹 135">
              <a:extLst>
                <a:ext uri="{FF2B5EF4-FFF2-40B4-BE49-F238E27FC236}">
                  <a16:creationId xmlns:a16="http://schemas.microsoft.com/office/drawing/2014/main" id="{05099BFA-4AB8-E3B6-F881-B904E3269AF2}"/>
                </a:ext>
              </a:extLst>
            </p:cNvPr>
            <p:cNvGrpSpPr/>
            <p:nvPr/>
          </p:nvGrpSpPr>
          <p:grpSpPr>
            <a:xfrm>
              <a:off x="5469730" y="0"/>
              <a:ext cx="5295106" cy="3792563"/>
              <a:chOff x="5493544" y="0"/>
              <a:chExt cx="5295106" cy="3792563"/>
            </a:xfrm>
          </p:grpSpPr>
          <p:sp>
            <p:nvSpPr>
              <p:cNvPr id="137" name="자유형: 도형 136">
                <a:extLst>
                  <a:ext uri="{FF2B5EF4-FFF2-40B4-BE49-F238E27FC236}">
                    <a16:creationId xmlns:a16="http://schemas.microsoft.com/office/drawing/2014/main" id="{6BA3D972-D55E-F778-77A6-7163DC53F538}"/>
                  </a:ext>
                </a:extLst>
              </p:cNvPr>
              <p:cNvSpPr/>
              <p:nvPr/>
            </p:nvSpPr>
            <p:spPr>
              <a:xfrm flipH="1">
                <a:off x="5738810" y="1433511"/>
                <a:ext cx="5049840" cy="2116139"/>
              </a:xfrm>
              <a:custGeom>
                <a:avLst/>
                <a:gdLst>
                  <a:gd name="connsiteX0" fmla="*/ 2933702 w 5049840"/>
                  <a:gd name="connsiteY0" fmla="*/ 0 h 2116139"/>
                  <a:gd name="connsiteX1" fmla="*/ 2933701 w 5049840"/>
                  <a:gd name="connsiteY1" fmla="*/ 0 h 2116139"/>
                  <a:gd name="connsiteX2" fmla="*/ 0 w 5049840"/>
                  <a:gd name="connsiteY2" fmla="*/ 0 h 2116139"/>
                  <a:gd name="connsiteX3" fmla="*/ 0 w 5049840"/>
                  <a:gd name="connsiteY3" fmla="*/ 2116139 h 2116139"/>
                  <a:gd name="connsiteX4" fmla="*/ 2933701 w 5049840"/>
                  <a:gd name="connsiteY4" fmla="*/ 2116139 h 2116139"/>
                  <a:gd name="connsiteX5" fmla="*/ 2933702 w 5049840"/>
                  <a:gd name="connsiteY5" fmla="*/ 2116139 h 2116139"/>
                  <a:gd name="connsiteX6" fmla="*/ 5049840 w 5049840"/>
                  <a:gd name="connsiteY6" fmla="*/ 2116139 h 2116139"/>
                  <a:gd name="connsiteX7" fmla="*/ 2933702 w 5049840"/>
                  <a:gd name="connsiteY7" fmla="*/ 1 h 2116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049840" h="2116139">
                    <a:moveTo>
                      <a:pt x="2933702" y="0"/>
                    </a:moveTo>
                    <a:lnTo>
                      <a:pt x="2933701" y="0"/>
                    </a:lnTo>
                    <a:lnTo>
                      <a:pt x="0" y="0"/>
                    </a:lnTo>
                    <a:lnTo>
                      <a:pt x="0" y="2116139"/>
                    </a:lnTo>
                    <a:lnTo>
                      <a:pt x="2933701" y="2116139"/>
                    </a:lnTo>
                    <a:lnTo>
                      <a:pt x="2933702" y="2116139"/>
                    </a:lnTo>
                    <a:lnTo>
                      <a:pt x="5049840" y="2116139"/>
                    </a:lnTo>
                    <a:lnTo>
                      <a:pt x="2933702" y="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138" name="직선 연결선 137">
                <a:extLst>
                  <a:ext uri="{FF2B5EF4-FFF2-40B4-BE49-F238E27FC236}">
                    <a16:creationId xmlns:a16="http://schemas.microsoft.com/office/drawing/2014/main" id="{8459E8C2-1C24-0DE2-F1E3-057C5AD4FF7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93544" y="0"/>
                <a:ext cx="3792563" cy="3792563"/>
              </a:xfrm>
              <a:prstGeom prst="line">
                <a:avLst/>
              </a:prstGeom>
              <a:ln w="6350">
                <a:solidFill>
                  <a:srgbClr val="1F3C67">
                    <a:alpha val="20000"/>
                  </a:srgb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9" name="그룹 138">
              <a:extLst>
                <a:ext uri="{FF2B5EF4-FFF2-40B4-BE49-F238E27FC236}">
                  <a16:creationId xmlns:a16="http://schemas.microsoft.com/office/drawing/2014/main" id="{2A1142DF-AD9A-287F-ECBD-E90B46F435C0}"/>
                </a:ext>
              </a:extLst>
            </p:cNvPr>
            <p:cNvGrpSpPr/>
            <p:nvPr/>
          </p:nvGrpSpPr>
          <p:grpSpPr>
            <a:xfrm>
              <a:off x="1150573" y="5434333"/>
              <a:ext cx="473870" cy="473870"/>
              <a:chOff x="1150573" y="5434333"/>
              <a:chExt cx="473870" cy="473870"/>
            </a:xfrm>
          </p:grpSpPr>
          <p:sp>
            <p:nvSpPr>
              <p:cNvPr id="140" name="타원 139">
                <a:extLst>
                  <a:ext uri="{FF2B5EF4-FFF2-40B4-BE49-F238E27FC236}">
                    <a16:creationId xmlns:a16="http://schemas.microsoft.com/office/drawing/2014/main" id="{D33EC226-1FC0-E12A-00B7-03E4057344DA}"/>
                  </a:ext>
                </a:extLst>
              </p:cNvPr>
              <p:cNvSpPr/>
              <p:nvPr/>
            </p:nvSpPr>
            <p:spPr>
              <a:xfrm>
                <a:off x="115057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41" name="그림 140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D0F4300C-2B6A-24FB-9E6E-21D2B6D05F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171574" y="5480051"/>
                <a:ext cx="441325" cy="387350"/>
              </a:xfrm>
              <a:prstGeom prst="rect">
                <a:avLst/>
              </a:prstGeom>
            </p:spPr>
          </p:pic>
        </p:grpSp>
        <p:grpSp>
          <p:nvGrpSpPr>
            <p:cNvPr id="142" name="그룹 141">
              <a:extLst>
                <a:ext uri="{FF2B5EF4-FFF2-40B4-BE49-F238E27FC236}">
                  <a16:creationId xmlns:a16="http://schemas.microsoft.com/office/drawing/2014/main" id="{EED4200B-41C2-85BE-4AD6-0CCA8A97E182}"/>
                </a:ext>
              </a:extLst>
            </p:cNvPr>
            <p:cNvGrpSpPr/>
            <p:nvPr/>
          </p:nvGrpSpPr>
          <p:grpSpPr>
            <a:xfrm>
              <a:off x="1808393" y="5434333"/>
              <a:ext cx="473870" cy="473870"/>
              <a:chOff x="1808393" y="5434333"/>
              <a:chExt cx="473870" cy="473870"/>
            </a:xfrm>
          </p:grpSpPr>
          <p:sp>
            <p:nvSpPr>
              <p:cNvPr id="143" name="타원 142">
                <a:extLst>
                  <a:ext uri="{FF2B5EF4-FFF2-40B4-BE49-F238E27FC236}">
                    <a16:creationId xmlns:a16="http://schemas.microsoft.com/office/drawing/2014/main" id="{57EBD714-5BB6-D949-E90F-B522E218C6C2}"/>
                  </a:ext>
                </a:extLst>
              </p:cNvPr>
              <p:cNvSpPr/>
              <p:nvPr/>
            </p:nvSpPr>
            <p:spPr>
              <a:xfrm>
                <a:off x="180839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44" name="그림 143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51211A61-7063-6442-7356-7A891C911F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860550" y="5499099"/>
                <a:ext cx="358775" cy="368301"/>
              </a:xfrm>
              <a:prstGeom prst="rect">
                <a:avLst/>
              </a:prstGeom>
            </p:spPr>
          </p:pic>
        </p:grpSp>
        <p:grpSp>
          <p:nvGrpSpPr>
            <p:cNvPr id="145" name="그룹 144">
              <a:extLst>
                <a:ext uri="{FF2B5EF4-FFF2-40B4-BE49-F238E27FC236}">
                  <a16:creationId xmlns:a16="http://schemas.microsoft.com/office/drawing/2014/main" id="{75378133-4B41-A919-1F4D-618C55F61C99}"/>
                </a:ext>
              </a:extLst>
            </p:cNvPr>
            <p:cNvGrpSpPr/>
            <p:nvPr/>
          </p:nvGrpSpPr>
          <p:grpSpPr>
            <a:xfrm>
              <a:off x="2466213" y="5434333"/>
              <a:ext cx="473870" cy="473870"/>
              <a:chOff x="2466213" y="5434333"/>
              <a:chExt cx="473870" cy="473870"/>
            </a:xfrm>
          </p:grpSpPr>
          <p:sp>
            <p:nvSpPr>
              <p:cNvPr id="146" name="타원 145">
                <a:extLst>
                  <a:ext uri="{FF2B5EF4-FFF2-40B4-BE49-F238E27FC236}">
                    <a16:creationId xmlns:a16="http://schemas.microsoft.com/office/drawing/2014/main" id="{B75A1735-0CBE-68E5-27D8-4D1166F0D54A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47" name="그림 146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8F2A8321-6E12-C3E6-EBEF-10E7E6B54D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  <p:grpSp>
          <p:nvGrpSpPr>
            <p:cNvPr id="148" name="그룹 147">
              <a:extLst>
                <a:ext uri="{FF2B5EF4-FFF2-40B4-BE49-F238E27FC236}">
                  <a16:creationId xmlns:a16="http://schemas.microsoft.com/office/drawing/2014/main" id="{84D6E644-BFFD-2D92-7A35-746B125BAA3D}"/>
                </a:ext>
              </a:extLst>
            </p:cNvPr>
            <p:cNvGrpSpPr/>
            <p:nvPr/>
          </p:nvGrpSpPr>
          <p:grpSpPr>
            <a:xfrm>
              <a:off x="3124033" y="5434333"/>
              <a:ext cx="473870" cy="473870"/>
              <a:chOff x="3124033" y="5434333"/>
              <a:chExt cx="473870" cy="473870"/>
            </a:xfrm>
          </p:grpSpPr>
          <p:sp>
            <p:nvSpPr>
              <p:cNvPr id="149" name="타원 148">
                <a:extLst>
                  <a:ext uri="{FF2B5EF4-FFF2-40B4-BE49-F238E27FC236}">
                    <a16:creationId xmlns:a16="http://schemas.microsoft.com/office/drawing/2014/main" id="{B0AAF1AB-1178-5A31-47DE-A409035F9989}"/>
                  </a:ext>
                </a:extLst>
              </p:cNvPr>
              <p:cNvSpPr/>
              <p:nvPr/>
            </p:nvSpPr>
            <p:spPr>
              <a:xfrm>
                <a:off x="312403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50" name="그림 14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546CEA1A-BD66-5AEC-3C4B-319F25327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200400" y="5480051"/>
                <a:ext cx="339725" cy="387350"/>
              </a:xfrm>
              <a:prstGeom prst="rect">
                <a:avLst/>
              </a:prstGeom>
            </p:spPr>
          </p:pic>
        </p:grpSp>
        <p:grpSp>
          <p:nvGrpSpPr>
            <p:cNvPr id="151" name="그룹 150">
              <a:extLst>
                <a:ext uri="{FF2B5EF4-FFF2-40B4-BE49-F238E27FC236}">
                  <a16:creationId xmlns:a16="http://schemas.microsoft.com/office/drawing/2014/main" id="{FAA27F9E-0949-9834-8E0B-F8BECC7B60E2}"/>
                </a:ext>
              </a:extLst>
            </p:cNvPr>
            <p:cNvGrpSpPr/>
            <p:nvPr/>
          </p:nvGrpSpPr>
          <p:grpSpPr>
            <a:xfrm>
              <a:off x="3781854" y="5434333"/>
              <a:ext cx="473870" cy="473870"/>
              <a:chOff x="3781854" y="5434333"/>
              <a:chExt cx="473870" cy="473870"/>
            </a:xfrm>
          </p:grpSpPr>
          <p:sp>
            <p:nvSpPr>
              <p:cNvPr id="152" name="타원 151">
                <a:extLst>
                  <a:ext uri="{FF2B5EF4-FFF2-40B4-BE49-F238E27FC236}">
                    <a16:creationId xmlns:a16="http://schemas.microsoft.com/office/drawing/2014/main" id="{0CBE33A6-5EE0-05CF-2F58-9E092B886D41}"/>
                  </a:ext>
                </a:extLst>
              </p:cNvPr>
              <p:cNvSpPr/>
              <p:nvPr/>
            </p:nvSpPr>
            <p:spPr>
              <a:xfrm>
                <a:off x="3781854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53" name="그림 152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D541CF9D-80B3-43C3-2258-6AC6C169D9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863974" y="5480051"/>
                <a:ext cx="390525" cy="387350"/>
              </a:xfrm>
              <a:prstGeom prst="rect">
                <a:avLst/>
              </a:prstGeom>
            </p:spPr>
          </p:pic>
        </p:grpSp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id="{6C17F00F-8092-56BC-9AEB-7D3D2754DA11}"/>
                </a:ext>
              </a:extLst>
            </p:cNvPr>
            <p:cNvGrpSpPr/>
            <p:nvPr/>
          </p:nvGrpSpPr>
          <p:grpSpPr>
            <a:xfrm>
              <a:off x="1033462" y="3920649"/>
              <a:ext cx="1543051" cy="400110"/>
              <a:chOff x="1033462" y="3920649"/>
              <a:chExt cx="1543051" cy="400110"/>
            </a:xfrm>
          </p:grpSpPr>
          <p:sp>
            <p:nvSpPr>
              <p:cNvPr id="42" name="평행 사변형 41">
                <a:extLst>
                  <a:ext uri="{FF2B5EF4-FFF2-40B4-BE49-F238E27FC236}">
                    <a16:creationId xmlns:a16="http://schemas.microsoft.com/office/drawing/2014/main" id="{5D9C7DF5-8FC1-C78B-3BEA-BBCB641E0F4C}"/>
                  </a:ext>
                </a:extLst>
              </p:cNvPr>
              <p:cNvSpPr/>
              <p:nvPr/>
            </p:nvSpPr>
            <p:spPr>
              <a:xfrm>
                <a:off x="1033462" y="3925253"/>
                <a:ext cx="1543051" cy="365760"/>
              </a:xfrm>
              <a:prstGeom prst="parallelogram">
                <a:avLst>
                  <a:gd name="adj" fmla="val 99218"/>
                </a:avLst>
              </a:prstGeom>
              <a:solidFill>
                <a:srgbClr val="0B2E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85CF771-E4EE-E50B-392A-2EB59E513DB9}"/>
                  </a:ext>
                </a:extLst>
              </p:cNvPr>
              <p:cNvSpPr txBox="1"/>
              <p:nvPr/>
            </p:nvSpPr>
            <p:spPr>
              <a:xfrm>
                <a:off x="1409798" y="3920649"/>
                <a:ext cx="814647" cy="4001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ko-KR" sz="2000" dirty="0">
                    <a:ln>
                      <a:solidFill>
                        <a:srgbClr val="1F3C67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카페24 아네모네" pitchFamily="2" charset="-127"/>
                    <a:ea typeface="카페24 아네모네" pitchFamily="2" charset="-127"/>
                  </a:rPr>
                  <a:t>5</a:t>
                </a:r>
                <a:r>
                  <a:rPr lang="ko-KR" altLang="en-US" sz="2000" dirty="0">
                    <a:ln>
                      <a:solidFill>
                        <a:srgbClr val="1F3C67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카페24 아네모네" pitchFamily="2" charset="-127"/>
                    <a:ea typeface="카페24 아네모네" pitchFamily="2" charset="-127"/>
                  </a:rPr>
                  <a:t>주차</a:t>
                </a: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27EAED6-C3E9-5D38-B2EC-6274B3FCEA5D}"/>
                </a:ext>
              </a:extLst>
            </p:cNvPr>
            <p:cNvSpPr txBox="1"/>
            <p:nvPr/>
          </p:nvSpPr>
          <p:spPr>
            <a:xfrm>
              <a:off x="2533650" y="3903980"/>
              <a:ext cx="6046848" cy="46166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ko-KR" altLang="en-US" sz="2400" spc="-15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" pitchFamily="2" charset="-127"/>
                  <a:ea typeface="카페24 아네모네" pitchFamily="2" charset="-127"/>
                </a:rPr>
                <a:t>사회문제 탐색 및 공감형성 </a:t>
              </a:r>
              <a:r>
                <a:rPr lang="en-US" altLang="ko-KR" sz="2400" spc="-15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" pitchFamily="2" charset="-127"/>
                  <a:ea typeface="카페24 아네모네" pitchFamily="2" charset="-127"/>
                </a:rPr>
                <a:t>(3) </a:t>
              </a:r>
              <a:r>
                <a:rPr lang="ko-KR" altLang="en-US" sz="2400" spc="-15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" pitchFamily="2" charset="-127"/>
                  <a:ea typeface="카페24 아네모네" pitchFamily="2" charset="-127"/>
                </a:rPr>
                <a:t>페르소나와 여정지도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A24F479-CD41-8375-3A82-1EEBFC0E9DF7}"/>
                </a:ext>
              </a:extLst>
            </p:cNvPr>
            <p:cNvSpPr txBox="1"/>
            <p:nvPr/>
          </p:nvSpPr>
          <p:spPr>
            <a:xfrm>
              <a:off x="4885711" y="5221605"/>
              <a:ext cx="1087157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ko-KR" altLang="en-US" sz="2400" spc="-15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" pitchFamily="2" charset="-127"/>
                  <a:ea typeface="카페24 아네모네" pitchFamily="2" charset="-127"/>
                </a:rPr>
                <a:t>박 형 준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B99BE83-3286-C91F-6B99-B75006D25F32}"/>
                </a:ext>
              </a:extLst>
            </p:cNvPr>
            <p:cNvSpPr txBox="1"/>
            <p:nvPr/>
          </p:nvSpPr>
          <p:spPr>
            <a:xfrm>
              <a:off x="4537744" y="5666848"/>
              <a:ext cx="1828386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ko-KR" altLang="en-US" sz="1400" spc="-7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성균관대학교 행정학과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2CE2D3C4-40B9-4FB1-1B81-0A40309420F5}"/>
                </a:ext>
              </a:extLst>
            </p:cNvPr>
            <p:cNvSpPr txBox="1"/>
            <p:nvPr/>
          </p:nvSpPr>
          <p:spPr>
            <a:xfrm>
              <a:off x="5859581" y="5311248"/>
              <a:ext cx="506549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ko-KR" altLang="en-US" sz="1400" spc="-7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교수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2116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5A7E3-1D44-67AA-A8AE-14E41EF59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B04F685B-478C-F54E-646F-6E2C046DE57F}"/>
              </a:ext>
            </a:extLst>
          </p:cNvPr>
          <p:cNvSpPr txBox="1"/>
          <p:nvPr/>
        </p:nvSpPr>
        <p:spPr>
          <a:xfrm>
            <a:off x="778495" y="673792"/>
            <a:ext cx="484363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페르소나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데이터에 생명을 불어넣기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485692-2D99-9B11-D8AF-A50290F2EA72}"/>
              </a:ext>
            </a:extLst>
          </p:cNvPr>
          <p:cNvSpPr txBox="1"/>
          <p:nvPr/>
        </p:nvSpPr>
        <p:spPr>
          <a:xfrm>
            <a:off x="1134095" y="1593928"/>
            <a:ext cx="126348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핵심 목적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D8094F2-1A47-804E-BA70-042E4CEB7A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5971D1A7-E5B3-B3F4-D4D2-66FEA1D19456}"/>
              </a:ext>
            </a:extLst>
          </p:cNvPr>
          <p:cNvSpPr/>
          <p:nvPr/>
        </p:nvSpPr>
        <p:spPr>
          <a:xfrm>
            <a:off x="3929397" y="2406934"/>
            <a:ext cx="3083214" cy="204413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B2EB7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09FD44-6D3E-59A1-FB99-734D9CAAF668}"/>
              </a:ext>
            </a:extLst>
          </p:cNvPr>
          <p:cNvSpPr txBox="1"/>
          <p:nvPr/>
        </p:nvSpPr>
        <p:spPr>
          <a:xfrm>
            <a:off x="3953673" y="3585874"/>
            <a:ext cx="3034663" cy="86357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각자 다른 이미지를 </a:t>
            </a:r>
            <a:br>
              <a:rPr lang="en-US" altLang="ko-KR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떠올림</a:t>
            </a:r>
            <a:endParaRPr kumimoji="0" lang="ko-KR" altLang="en-US" sz="2000" b="0" i="0" u="none" strike="noStrike" kern="1200" cap="none" spc="-7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A550DE-8C71-C04B-71FA-F6F10A678E7B}"/>
              </a:ext>
            </a:extLst>
          </p:cNvPr>
          <p:cNvSpPr txBox="1"/>
          <p:nvPr/>
        </p:nvSpPr>
        <p:spPr>
          <a:xfrm>
            <a:off x="4464069" y="2497302"/>
            <a:ext cx="2013871" cy="1141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rPr>
              <a:t>고령층을 위한 서비스</a:t>
            </a:r>
            <a:endParaRPr lang="en-US" altLang="ko-KR" sz="2700" spc="-130" dirty="0">
              <a:ln>
                <a:solidFill>
                  <a:srgbClr val="9A5CC8">
                    <a:alpha val="0"/>
                  </a:srgbClr>
                </a:solidFill>
              </a:ln>
              <a:solidFill>
                <a:srgbClr val="0B2EB7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A7E1EF32-6736-1874-9592-4E022D61B449}"/>
              </a:ext>
            </a:extLst>
          </p:cNvPr>
          <p:cNvSpPr/>
          <p:nvPr/>
        </p:nvSpPr>
        <p:spPr>
          <a:xfrm>
            <a:off x="7777294" y="2406934"/>
            <a:ext cx="3083214" cy="204413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9A5CC8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7219D2-B6F4-DD4D-B623-9AD9783275F2}"/>
              </a:ext>
            </a:extLst>
          </p:cNvPr>
          <p:cNvSpPr txBox="1"/>
          <p:nvPr/>
        </p:nvSpPr>
        <p:spPr>
          <a:xfrm>
            <a:off x="7893620" y="3583293"/>
            <a:ext cx="2850562" cy="86357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모든 팀원이 동일한 사용자 생각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D90067-6559-702E-08A5-F9D968EA0A6E}"/>
              </a:ext>
            </a:extLst>
          </p:cNvPr>
          <p:cNvSpPr txBox="1"/>
          <p:nvPr/>
        </p:nvSpPr>
        <p:spPr>
          <a:xfrm>
            <a:off x="7833069" y="2494721"/>
            <a:ext cx="2971666" cy="1141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김순자 할머니를 위한 서비스</a:t>
            </a:r>
            <a:endParaRPr lang="en-US" altLang="ko-KR" sz="2700" spc="-130" dirty="0">
              <a:ln>
                <a:solidFill>
                  <a:srgbClr val="9A5CC8">
                    <a:alpha val="0"/>
                  </a:srgbClr>
                </a:solidFill>
              </a:ln>
              <a:solidFill>
                <a:srgbClr val="9A5CC8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1CDA3798-2139-8201-A42B-385B0890F7B1}"/>
              </a:ext>
            </a:extLst>
          </p:cNvPr>
          <p:cNvGrpSpPr/>
          <p:nvPr/>
        </p:nvGrpSpPr>
        <p:grpSpPr>
          <a:xfrm>
            <a:off x="3827395" y="4680400"/>
            <a:ext cx="3683190" cy="1190154"/>
            <a:chOff x="1201875" y="4960075"/>
            <a:chExt cx="3683190" cy="1190154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2D086E6-8582-E11A-B725-3F7096F52B0D}"/>
                </a:ext>
              </a:extLst>
            </p:cNvPr>
            <p:cNvSpPr txBox="1"/>
            <p:nvPr/>
          </p:nvSpPr>
          <p:spPr>
            <a:xfrm>
              <a:off x="1201875" y="5286659"/>
              <a:ext cx="3683190" cy="863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indent="0" algn="ctr" fontAlgn="auto" latinLnBrk="0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70</a:t>
              </a:r>
              <a:r>
                <a:rPr lang="ko-KR" altLang="en-US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대 대학교수</a:t>
              </a:r>
              <a:r>
                <a:rPr lang="en-US" altLang="ko-KR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</a:t>
              </a:r>
            </a:p>
            <a:p>
              <a:pPr marR="0" lvl="0" indent="0" algn="ctr" fontAlgn="auto" latinLnBrk="0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60</a:t>
              </a:r>
              <a:r>
                <a:rPr lang="ko-KR" altLang="en-US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대 자영업자</a:t>
              </a:r>
              <a:endParaRPr lang="en-US" altLang="ko-KR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24" name="화살표: 아래쪽 23">
              <a:extLst>
                <a:ext uri="{FF2B5EF4-FFF2-40B4-BE49-F238E27FC236}">
                  <a16:creationId xmlns:a16="http://schemas.microsoft.com/office/drawing/2014/main" id="{FB832268-A44B-00F7-0705-CD198CA5FF49}"/>
                </a:ext>
              </a:extLst>
            </p:cNvPr>
            <p:cNvSpPr/>
            <p:nvPr/>
          </p:nvSpPr>
          <p:spPr>
            <a:xfrm>
              <a:off x="2879721" y="4960075"/>
              <a:ext cx="326728" cy="380608"/>
            </a:xfrm>
            <a:prstGeom prst="downArrow">
              <a:avLst/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700"/>
            </a:p>
          </p:txBody>
        </p: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E77C21F7-71A6-A16F-5185-7E52451835CB}"/>
              </a:ext>
            </a:extLst>
          </p:cNvPr>
          <p:cNvGrpSpPr/>
          <p:nvPr/>
        </p:nvGrpSpPr>
        <p:grpSpPr>
          <a:xfrm>
            <a:off x="7683107" y="4680400"/>
            <a:ext cx="3683190" cy="1190154"/>
            <a:chOff x="1201875" y="4960075"/>
            <a:chExt cx="3683190" cy="1190154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6F4CAB0-386E-E5BB-B16F-EDCFE7035AA6}"/>
                </a:ext>
              </a:extLst>
            </p:cNvPr>
            <p:cNvSpPr txBox="1"/>
            <p:nvPr/>
          </p:nvSpPr>
          <p:spPr>
            <a:xfrm>
              <a:off x="1201875" y="5286659"/>
              <a:ext cx="3683190" cy="863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indent="0" algn="ctr" fontAlgn="auto" latinLnBrk="0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67</a:t>
              </a:r>
              <a:r>
                <a:rPr lang="ko-KR" altLang="en-US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세</a:t>
              </a:r>
              <a:r>
                <a:rPr lang="en-US" altLang="ko-KR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독거</a:t>
              </a:r>
              <a:r>
                <a:rPr lang="en-US" altLang="ko-KR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스마트폰 초보</a:t>
              </a:r>
              <a:r>
                <a:rPr lang="en-US" altLang="ko-KR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br>
                <a:rPr lang="en-US" altLang="ko-KR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실수 두려움</a:t>
              </a:r>
            </a:p>
          </p:txBody>
        </p:sp>
        <p:sp>
          <p:nvSpPr>
            <p:cNvPr id="27" name="화살표: 아래쪽 26">
              <a:extLst>
                <a:ext uri="{FF2B5EF4-FFF2-40B4-BE49-F238E27FC236}">
                  <a16:creationId xmlns:a16="http://schemas.microsoft.com/office/drawing/2014/main" id="{2E868293-6EB5-58AE-EA19-6C5F61BD52C7}"/>
                </a:ext>
              </a:extLst>
            </p:cNvPr>
            <p:cNvSpPr/>
            <p:nvPr/>
          </p:nvSpPr>
          <p:spPr>
            <a:xfrm>
              <a:off x="2879721" y="4960075"/>
              <a:ext cx="326728" cy="380608"/>
            </a:xfrm>
            <a:prstGeom prst="downArrow">
              <a:avLst/>
            </a:prstGeom>
            <a:solidFill>
              <a:srgbClr val="9A5CC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700"/>
            </a:p>
          </p:txBody>
        </p:sp>
      </p:grpSp>
    </p:spTree>
    <p:extLst>
      <p:ext uri="{BB962C8B-B14F-4D97-AF65-F5344CB8AC3E}">
        <p14:creationId xmlns:p14="http://schemas.microsoft.com/office/powerpoint/2010/main" val="82331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3EEEC8-F10E-F891-56DA-FD6C663D9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EEC4C94B-A95E-3C0D-D78C-FA427914374B}"/>
              </a:ext>
            </a:extLst>
          </p:cNvPr>
          <p:cNvSpPr txBox="1"/>
          <p:nvPr/>
        </p:nvSpPr>
        <p:spPr>
          <a:xfrm flipH="1">
            <a:off x="2498560" y="4539570"/>
            <a:ext cx="5668517" cy="499875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"</a:t>
            </a: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김순자</a:t>
            </a:r>
            <a:r>
              <a: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"</a:t>
            </a: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라는 이름을 가진 살아있는 인물</a:t>
            </a:r>
            <a:endParaRPr lang="en-US" altLang="ko-KR" sz="21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A8871FD-FD2F-A8CA-CC15-22E7CF46C5DC}"/>
              </a:ext>
            </a:extLst>
          </p:cNvPr>
          <p:cNvSpPr txBox="1"/>
          <p:nvPr/>
        </p:nvSpPr>
        <p:spPr>
          <a:xfrm>
            <a:off x="778495" y="673792"/>
            <a:ext cx="484363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페르소나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데이터에 생명을 불어넣기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6EF202-CCDF-28F2-D36F-B0E79CE14E55}"/>
              </a:ext>
            </a:extLst>
          </p:cNvPr>
          <p:cNvSpPr txBox="1"/>
          <p:nvPr/>
        </p:nvSpPr>
        <p:spPr>
          <a:xfrm>
            <a:off x="1134095" y="1593928"/>
            <a:ext cx="342112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페르소나와 타겟 고객의 차이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D2F494C-79CD-9367-1718-42E5121016C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B5A9DB-CC80-B32F-E86B-A59D6FEF9AF2}"/>
              </a:ext>
            </a:extLst>
          </p:cNvPr>
          <p:cNvSpPr txBox="1"/>
          <p:nvPr/>
        </p:nvSpPr>
        <p:spPr>
          <a:xfrm flipH="1">
            <a:off x="2498560" y="2578299"/>
            <a:ext cx="5668517" cy="499875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"60-70</a:t>
            </a: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대 여성</a:t>
            </a:r>
            <a:r>
              <a: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"</a:t>
            </a: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처럼 인구통계학적 범주</a:t>
            </a:r>
            <a:endParaRPr lang="en-US" altLang="ko-KR" sz="21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F26763B4-65AD-041F-4092-BECC2CB4F0C9}"/>
              </a:ext>
            </a:extLst>
          </p:cNvPr>
          <p:cNvGrpSpPr/>
          <p:nvPr/>
        </p:nvGrpSpPr>
        <p:grpSpPr>
          <a:xfrm>
            <a:off x="947738" y="2478537"/>
            <a:ext cx="2243732" cy="1460417"/>
            <a:chOff x="3891852" y="2616200"/>
            <a:chExt cx="1878814" cy="1878814"/>
          </a:xfrm>
        </p:grpSpPr>
        <p:sp>
          <p:nvSpPr>
            <p:cNvPr id="5" name="사각형: 잘린 대각선 방향 모서리 4">
              <a:extLst>
                <a:ext uri="{FF2B5EF4-FFF2-40B4-BE49-F238E27FC236}">
                  <a16:creationId xmlns:a16="http://schemas.microsoft.com/office/drawing/2014/main" id="{A9E6470D-A513-1C07-BC11-C5C1241164C9}"/>
                </a:ext>
              </a:extLst>
            </p:cNvPr>
            <p:cNvSpPr/>
            <p:nvPr/>
          </p:nvSpPr>
          <p:spPr>
            <a:xfrm>
              <a:off x="3891852" y="2616200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00A483A7-C974-E79C-69F5-B44A86743A4C}"/>
                </a:ext>
              </a:extLst>
            </p:cNvPr>
            <p:cNvSpPr/>
            <p:nvPr/>
          </p:nvSpPr>
          <p:spPr>
            <a:xfrm>
              <a:off x="4009839" y="2734187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8CA39A1-71DC-2893-892D-A95BB7500A19}"/>
                </a:ext>
              </a:extLst>
            </p:cNvPr>
            <p:cNvSpPr txBox="1"/>
            <p:nvPr/>
          </p:nvSpPr>
          <p:spPr>
            <a:xfrm>
              <a:off x="4179442" y="3180441"/>
              <a:ext cx="1303634" cy="750329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R="0" lvl="0" indent="0"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900" b="0" i="0" u="none" strike="noStrike" cap="none" spc="-80" normalizeH="0" baseline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</a:defRPr>
              </a:lvl1pPr>
            </a:lstStyle>
            <a:p>
              <a:r>
                <a:rPr lang="ko-KR" altLang="en-US" dirty="0"/>
                <a:t>타겟 고객</a:t>
              </a: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F4DA5911-3726-843E-D4FF-2A843629399A}"/>
              </a:ext>
            </a:extLst>
          </p:cNvPr>
          <p:cNvGrpSpPr/>
          <p:nvPr/>
        </p:nvGrpSpPr>
        <p:grpSpPr>
          <a:xfrm>
            <a:off x="947738" y="4444418"/>
            <a:ext cx="2243732" cy="1460417"/>
            <a:chOff x="3891852" y="2616200"/>
            <a:chExt cx="1878814" cy="1878814"/>
          </a:xfrm>
        </p:grpSpPr>
        <p:sp>
          <p:nvSpPr>
            <p:cNvPr id="11" name="사각형: 잘린 대각선 방향 모서리 10">
              <a:extLst>
                <a:ext uri="{FF2B5EF4-FFF2-40B4-BE49-F238E27FC236}">
                  <a16:creationId xmlns:a16="http://schemas.microsoft.com/office/drawing/2014/main" id="{2D31FBC3-8A03-F61E-1F85-7BEC90600D60}"/>
                </a:ext>
              </a:extLst>
            </p:cNvPr>
            <p:cNvSpPr/>
            <p:nvPr/>
          </p:nvSpPr>
          <p:spPr>
            <a:xfrm>
              <a:off x="3891852" y="2616200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6906A4B7-ACCD-60E4-5DC1-0D7D7E529222}"/>
                </a:ext>
              </a:extLst>
            </p:cNvPr>
            <p:cNvSpPr/>
            <p:nvPr/>
          </p:nvSpPr>
          <p:spPr>
            <a:xfrm>
              <a:off x="4009839" y="2734187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4BFAC1F-9B2A-06A6-93B6-D7DFCAFA8CA9}"/>
                </a:ext>
              </a:extLst>
            </p:cNvPr>
            <p:cNvSpPr txBox="1"/>
            <p:nvPr/>
          </p:nvSpPr>
          <p:spPr>
            <a:xfrm>
              <a:off x="4224811" y="3311415"/>
              <a:ext cx="1212896" cy="488380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R="0" lvl="0" indent="0"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900" b="0" i="0" u="none" strike="noStrike" cap="none" spc="-80" normalizeH="0" baseline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</a:defRPr>
              </a:lvl1pPr>
            </a:lstStyle>
            <a:p>
              <a:r>
                <a:rPr lang="ko-KR" altLang="en-US" dirty="0"/>
                <a:t>페르소나</a:t>
              </a:r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64DB4409-8879-EB1D-D428-5F01B71B779D}"/>
              </a:ext>
            </a:extLst>
          </p:cNvPr>
          <p:cNvGrpSpPr/>
          <p:nvPr/>
        </p:nvGrpSpPr>
        <p:grpSpPr>
          <a:xfrm>
            <a:off x="3283435" y="3148744"/>
            <a:ext cx="4938350" cy="463460"/>
            <a:chOff x="3965516" y="2790917"/>
            <a:chExt cx="4938350" cy="46346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397F2C1-7C04-015A-1500-DB64DB9E3211}"/>
                </a:ext>
              </a:extLst>
            </p:cNvPr>
            <p:cNvSpPr txBox="1"/>
            <p:nvPr/>
          </p:nvSpPr>
          <p:spPr>
            <a:xfrm>
              <a:off x="4282222" y="2790917"/>
              <a:ext cx="4621644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“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노인층에게 친화적인 서비스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”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를 만드는 것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1507D5EF-0569-0D89-CA77-CE898B679CF3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8" name="원호 17">
                <a:extLst>
                  <a:ext uri="{FF2B5EF4-FFF2-40B4-BE49-F238E27FC236}">
                    <a16:creationId xmlns:a16="http://schemas.microsoft.com/office/drawing/2014/main" id="{ABAC669F-8DB9-5509-1C87-BAEC9C689565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9" name="자유형: 도형 18">
                <a:extLst>
                  <a:ext uri="{FF2B5EF4-FFF2-40B4-BE49-F238E27FC236}">
                    <a16:creationId xmlns:a16="http://schemas.microsoft.com/office/drawing/2014/main" id="{7EC75273-8D5C-A771-CAAF-469DE8207BD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85AE625D-F19F-F297-1DB7-73A87A4CFA38}"/>
              </a:ext>
            </a:extLst>
          </p:cNvPr>
          <p:cNvGrpSpPr/>
          <p:nvPr/>
        </p:nvGrpSpPr>
        <p:grpSpPr>
          <a:xfrm>
            <a:off x="3283435" y="5073600"/>
            <a:ext cx="5196257" cy="863570"/>
            <a:chOff x="3965516" y="2790917"/>
            <a:chExt cx="5196257" cy="86357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AF13073-2500-93B4-5BA4-5056A8D81A46}"/>
                </a:ext>
              </a:extLst>
            </p:cNvPr>
            <p:cNvSpPr txBox="1"/>
            <p:nvPr/>
          </p:nvSpPr>
          <p:spPr>
            <a:xfrm>
              <a:off x="4282222" y="2790917"/>
              <a:ext cx="4879551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김순자가 안전하다고 느낄 수 있는 서비스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를 만드는 것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AC4671EF-31D4-46E5-6353-38D9B6365A5B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3" name="원호 22">
                <a:extLst>
                  <a:ext uri="{FF2B5EF4-FFF2-40B4-BE49-F238E27FC236}">
                    <a16:creationId xmlns:a16="http://schemas.microsoft.com/office/drawing/2014/main" id="{07E91ECF-9499-50F3-D940-5045C27A159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4" name="자유형: 도형 23">
                <a:extLst>
                  <a:ext uri="{FF2B5EF4-FFF2-40B4-BE49-F238E27FC236}">
                    <a16:creationId xmlns:a16="http://schemas.microsoft.com/office/drawing/2014/main" id="{07EC5630-4985-B1AB-F3BD-255F3DD7BFDC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2826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9F492-4542-5404-8C9B-EBBFD6625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E21420CD-9418-4C0F-973C-D9509CDED2BF}"/>
              </a:ext>
            </a:extLst>
          </p:cNvPr>
          <p:cNvSpPr txBox="1"/>
          <p:nvPr/>
        </p:nvSpPr>
        <p:spPr>
          <a:xfrm>
            <a:off x="778495" y="673792"/>
            <a:ext cx="484363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페르소나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데이터에 생명을 불어넣기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6F3417-3763-04B5-72DB-C9B0D6AC4255}"/>
              </a:ext>
            </a:extLst>
          </p:cNvPr>
          <p:cNvSpPr txBox="1"/>
          <p:nvPr/>
        </p:nvSpPr>
        <p:spPr>
          <a:xfrm>
            <a:off x="1134095" y="1593928"/>
            <a:ext cx="342112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페르소나와 타겟 고객의 차이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8E511B7-4E32-31F5-DEE3-8820AFF4941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A96D3590-A970-16D8-5ECF-4EE87C21935E}"/>
              </a:ext>
            </a:extLst>
          </p:cNvPr>
          <p:cNvSpPr/>
          <p:nvPr/>
        </p:nvSpPr>
        <p:spPr>
          <a:xfrm>
            <a:off x="1766721" y="2437890"/>
            <a:ext cx="6627002" cy="2087218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9A5CC8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8C5D83-F068-179B-65D8-176E7480618E}"/>
              </a:ext>
            </a:extLst>
          </p:cNvPr>
          <p:cNvSpPr txBox="1"/>
          <p:nvPr/>
        </p:nvSpPr>
        <p:spPr>
          <a:xfrm>
            <a:off x="1766721" y="3090619"/>
            <a:ext cx="6627002" cy="1205073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algn="ctr"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많은 사람이 착각하는 부분인데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페르소나는 모든 사용자의 평균적 특성을 모은 것이 아니라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우리가 해결하고자 하는 문제와 </a:t>
            </a:r>
            <a:b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가장 직결된 의미 있는 사용자 패턴을 구현한 것임</a:t>
            </a:r>
            <a:endParaRPr lang="en-US" altLang="ko-KR" sz="1900" spc="-7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2417065-2126-14AB-60B3-D86721B14FD6}"/>
              </a:ext>
            </a:extLst>
          </p:cNvPr>
          <p:cNvSpPr txBox="1"/>
          <p:nvPr/>
        </p:nvSpPr>
        <p:spPr>
          <a:xfrm>
            <a:off x="2165307" y="2525676"/>
            <a:ext cx="5829832" cy="601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페르소나는 평균 </a:t>
            </a:r>
            <a:r>
              <a:rPr lang="ko-KR" altLang="en-US" sz="2700" spc="-13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사용자가 아님</a:t>
            </a:r>
            <a:endParaRPr lang="en-US" altLang="ko-KR" sz="2700" spc="-130" dirty="0">
              <a:ln>
                <a:solidFill>
                  <a:srgbClr val="9A5CC8">
                    <a:alpha val="0"/>
                  </a:srgbClr>
                </a:solidFill>
              </a:ln>
              <a:solidFill>
                <a:srgbClr val="9A5CC8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370C467F-F311-2D34-A019-94BB11AA4D2B}"/>
              </a:ext>
            </a:extLst>
          </p:cNvPr>
          <p:cNvGrpSpPr/>
          <p:nvPr/>
        </p:nvGrpSpPr>
        <p:grpSpPr>
          <a:xfrm>
            <a:off x="1970454" y="4645997"/>
            <a:ext cx="6110656" cy="1263679"/>
            <a:chOff x="3965516" y="2790917"/>
            <a:chExt cx="6110656" cy="1263679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A05A9E8-8B1C-C4FB-D852-4E0BE8354F39}"/>
                </a:ext>
              </a:extLst>
            </p:cNvPr>
            <p:cNvSpPr txBox="1"/>
            <p:nvPr/>
          </p:nvSpPr>
          <p:spPr>
            <a:xfrm>
              <a:off x="4282221" y="2790917"/>
              <a:ext cx="5793951" cy="126367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김순자 할머니가 모든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70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대를 대표하는 것이 아니라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디지털 서비스 접근에 어려움을 겪는 고령층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이라는 특정 문제 상황을 가장 잘 보여주는 대표자인 것임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5E47AC02-0C50-A196-B2D5-72455F3377BF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31" name="원호 30">
                <a:extLst>
                  <a:ext uri="{FF2B5EF4-FFF2-40B4-BE49-F238E27FC236}">
                    <a16:creationId xmlns:a16="http://schemas.microsoft.com/office/drawing/2014/main" id="{E1F03876-50F5-0838-2858-337AB594C19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96" name="자유형: 도형 95">
                <a:extLst>
                  <a:ext uri="{FF2B5EF4-FFF2-40B4-BE49-F238E27FC236}">
                    <a16:creationId xmlns:a16="http://schemas.microsoft.com/office/drawing/2014/main" id="{FD55C158-0600-071C-7F15-51D2669C01E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2510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27289-F812-4A1C-3266-84D44D5AF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BF861A1-70CA-6847-8712-42F2C98D4B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54"/>
          <a:stretch>
            <a:fillRect/>
          </a:stretch>
        </p:blipFill>
        <p:spPr>
          <a:xfrm>
            <a:off x="-1486" y="0"/>
            <a:ext cx="6218631" cy="6858000"/>
          </a:xfrm>
          <a:prstGeom prst="rect">
            <a:avLst/>
          </a:prstGeom>
        </p:spPr>
      </p:pic>
      <p:pic>
        <p:nvPicPr>
          <p:cNvPr id="6" name="그림 5" descr="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F6E326E-2A5D-A2AD-A995-BC63C37A68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461" y="0"/>
            <a:ext cx="1028802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1F5EDD-1770-5CAB-CB8E-FF24654E10E7}"/>
              </a:ext>
            </a:extLst>
          </p:cNvPr>
          <p:cNvSpPr txBox="1"/>
          <p:nvPr/>
        </p:nvSpPr>
        <p:spPr>
          <a:xfrm>
            <a:off x="1134095" y="1593928"/>
            <a:ext cx="405816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페르소나 작성 시 가장 중요한 원칙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3049DD6-67D5-011E-7D8F-D4081C70F3D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3" name="사각형: 잘린 한쪽 모서리 2">
            <a:extLst>
              <a:ext uri="{FF2B5EF4-FFF2-40B4-BE49-F238E27FC236}">
                <a16:creationId xmlns:a16="http://schemas.microsoft.com/office/drawing/2014/main" id="{1531B9E6-5CE9-13E9-4F71-AB5C0D7ADA5E}"/>
              </a:ext>
            </a:extLst>
          </p:cNvPr>
          <p:cNvSpPr/>
          <p:nvPr/>
        </p:nvSpPr>
        <p:spPr>
          <a:xfrm flipV="1">
            <a:off x="4" y="3428998"/>
            <a:ext cx="8253042" cy="2808289"/>
          </a:xfrm>
          <a:prstGeom prst="snip1Rect">
            <a:avLst>
              <a:gd name="adj" fmla="val 19123"/>
            </a:avLst>
          </a:prstGeom>
          <a:solidFill>
            <a:schemeClr val="bg1">
              <a:alpha val="40000"/>
            </a:schemeClr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A7B1AA-CB14-E443-ADB0-C18F14191B28}"/>
              </a:ext>
            </a:extLst>
          </p:cNvPr>
          <p:cNvSpPr txBox="1"/>
          <p:nvPr/>
        </p:nvSpPr>
        <p:spPr>
          <a:xfrm>
            <a:off x="569513" y="3472678"/>
            <a:ext cx="7683534" cy="47775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0" algn="ctr">
              <a:lnSpc>
                <a:spcPct val="145000"/>
              </a:lnSpc>
              <a:buClr>
                <a:prstClr val="white"/>
              </a:buClr>
              <a:defRPr/>
            </a:pPr>
            <a:r>
              <a:rPr lang="en-US" altLang="ko-KR" sz="1900" spc="-10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"</a:t>
            </a:r>
            <a:r>
              <a:rPr lang="ko-KR" altLang="en-US" sz="1900" spc="-10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김순자가 실수를 두려워한다</a:t>
            </a:r>
            <a:r>
              <a:rPr lang="en-US" altLang="ko-KR" sz="1900" spc="-10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"</a:t>
            </a:r>
            <a:r>
              <a:rPr lang="ko-KR" altLang="en-US" sz="1900" spc="-10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고 설정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9A1BA5-BA19-FBFF-A5CF-47C1444289CC}"/>
              </a:ext>
            </a:extLst>
          </p:cNvPr>
          <p:cNvSpPr txBox="1"/>
          <p:nvPr/>
        </p:nvSpPr>
        <p:spPr>
          <a:xfrm>
            <a:off x="894991" y="1913152"/>
            <a:ext cx="6732826" cy="1491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36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127000" dist="127000" dir="2700000" algn="tl" rotWithShape="0">
                    <a:srgbClr val="061C72">
                      <a:alpha val="2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rPr>
              <a:t>모든 내용이 </a:t>
            </a:r>
            <a:br>
              <a:rPr lang="en-US" altLang="ko-KR" sz="36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127000" dist="127000" dir="2700000" algn="tl" rotWithShape="0">
                    <a:srgbClr val="061C72">
                      <a:alpha val="2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36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127000" dist="127000" dir="2700000" algn="tl" rotWithShape="0">
                    <a:srgbClr val="061C72">
                      <a:alpha val="2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rPr>
              <a:t>수집한 데이터에 근거해야 함</a:t>
            </a:r>
          </a:p>
        </p:txBody>
      </p:sp>
      <p:sp>
        <p:nvSpPr>
          <p:cNvPr id="11" name="화살표: 아래쪽 10">
            <a:extLst>
              <a:ext uri="{FF2B5EF4-FFF2-40B4-BE49-F238E27FC236}">
                <a16:creationId xmlns:a16="http://schemas.microsoft.com/office/drawing/2014/main" id="{8C7F70CE-AE58-26A4-E892-F497E87A91B9}"/>
              </a:ext>
            </a:extLst>
          </p:cNvPr>
          <p:cNvSpPr/>
          <p:nvPr/>
        </p:nvSpPr>
        <p:spPr>
          <a:xfrm>
            <a:off x="4247916" y="3995445"/>
            <a:ext cx="326728" cy="380608"/>
          </a:xfrm>
          <a:prstGeom prst="downArrow">
            <a:avLst/>
          </a:prstGeom>
          <a:solidFill>
            <a:srgbClr val="0B2EB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7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7A3698-0976-A8D3-CE1B-C792AC33F7C4}"/>
              </a:ext>
            </a:extLst>
          </p:cNvPr>
          <p:cNvSpPr txBox="1"/>
          <p:nvPr/>
        </p:nvSpPr>
        <p:spPr>
          <a:xfrm>
            <a:off x="565605" y="4421061"/>
            <a:ext cx="7683534" cy="67710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0" algn="ctr">
              <a:buClr>
                <a:prstClr val="white"/>
              </a:buClr>
              <a:defRPr/>
            </a:pPr>
            <a:r>
              <a:rPr lang="ko-KR" altLang="en-US" sz="1900" spc="-10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반드시 실제 인터뷰에서 </a:t>
            </a:r>
            <a:r>
              <a:rPr lang="en-US" altLang="ko-KR" sz="1900" spc="-10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"</a:t>
            </a:r>
            <a:r>
              <a:rPr lang="ko-KR" altLang="en-US" sz="1900" spc="-10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잘못 누르면 어쩌나 싶어서 무서워요</a:t>
            </a:r>
            <a:r>
              <a:rPr lang="en-US" altLang="ko-KR" sz="1900" spc="-10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"</a:t>
            </a:r>
            <a:r>
              <a:rPr lang="ko-KR" altLang="en-US" sz="1900" spc="-10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라는 발언이나</a:t>
            </a:r>
            <a:r>
              <a:rPr lang="en-US" altLang="ko-KR" sz="1900" spc="-10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, </a:t>
            </a:r>
            <a:r>
              <a:rPr lang="ko-KR" altLang="en-US" sz="1900" spc="-10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관찰에서 확인한 주저하는 행동이 있어야 함</a:t>
            </a:r>
          </a:p>
        </p:txBody>
      </p:sp>
      <p:sp>
        <p:nvSpPr>
          <p:cNvPr id="13" name="화살표: 아래쪽 12">
            <a:extLst>
              <a:ext uri="{FF2B5EF4-FFF2-40B4-BE49-F238E27FC236}">
                <a16:creationId xmlns:a16="http://schemas.microsoft.com/office/drawing/2014/main" id="{91920E49-F817-1EF6-8C4A-8D700B91AFB0}"/>
              </a:ext>
            </a:extLst>
          </p:cNvPr>
          <p:cNvSpPr/>
          <p:nvPr/>
        </p:nvSpPr>
        <p:spPr>
          <a:xfrm>
            <a:off x="4244008" y="5143177"/>
            <a:ext cx="326728" cy="380608"/>
          </a:xfrm>
          <a:prstGeom prst="downArrow">
            <a:avLst/>
          </a:prstGeom>
          <a:solidFill>
            <a:srgbClr val="0B2EB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7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9E46A8-F40F-A908-EE05-84A3DA3C31AE}"/>
              </a:ext>
            </a:extLst>
          </p:cNvPr>
          <p:cNvSpPr txBox="1"/>
          <p:nvPr/>
        </p:nvSpPr>
        <p:spPr>
          <a:xfrm>
            <a:off x="527286" y="5568794"/>
            <a:ext cx="7683534" cy="67710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ko-KR"/>
            </a:defPPr>
            <a:lvl1pPr lvl="0" algn="ctr">
              <a:buClr>
                <a:prstClr val="white"/>
              </a:buClr>
              <a:defRPr sz="1900" spc="-10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defRPr>
            </a:lvl1pPr>
          </a:lstStyle>
          <a:p>
            <a:r>
              <a:rPr lang="ko-KR" altLang="en-US" dirty="0"/>
              <a:t>우리의 추측이나 편견으로 만든 </a:t>
            </a:r>
            <a:r>
              <a:rPr lang="ko-KR" altLang="en-US"/>
              <a:t>페르소나는 </a:t>
            </a:r>
            <a:br>
              <a:rPr lang="en-US" altLang="ko-KR" dirty="0"/>
            </a:br>
            <a:r>
              <a:rPr lang="ko-KR" altLang="en-US" dirty="0"/>
              <a:t>오히려 잘못된 정책을 만드는 함정이 될 수 있음</a:t>
            </a:r>
          </a:p>
        </p:txBody>
      </p:sp>
    </p:spTree>
    <p:extLst>
      <p:ext uri="{BB962C8B-B14F-4D97-AF65-F5344CB8AC3E}">
        <p14:creationId xmlns:p14="http://schemas.microsoft.com/office/powerpoint/2010/main" val="310687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0" grpId="0"/>
      <p:bldP spid="11" grpId="0" animBg="1"/>
      <p:bldP spid="12" grpId="0"/>
      <p:bldP spid="13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1DDE4F-E1F6-AA1A-707A-86ED8E4A1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11B5C229-4D3C-A8C0-E750-92ABA093A1FF}"/>
              </a:ext>
            </a:extLst>
          </p:cNvPr>
          <p:cNvSpPr txBox="1"/>
          <p:nvPr/>
        </p:nvSpPr>
        <p:spPr>
          <a:xfrm>
            <a:off x="778495" y="673792"/>
            <a:ext cx="484363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페르소나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데이터에 생명을 불어넣기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452FB6-FBEF-2E0E-7156-6CCA5FCA7116}"/>
              </a:ext>
            </a:extLst>
          </p:cNvPr>
          <p:cNvSpPr txBox="1"/>
          <p:nvPr/>
        </p:nvSpPr>
        <p:spPr>
          <a:xfrm>
            <a:off x="1134095" y="1593928"/>
            <a:ext cx="248497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페르소나의 구성요소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0C21BFC-E843-67AF-4D7A-ECABEAEB2D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640009-B1E7-0EF2-6661-6AB65D002CFB}"/>
              </a:ext>
            </a:extLst>
          </p:cNvPr>
          <p:cNvSpPr txBox="1"/>
          <p:nvPr/>
        </p:nvSpPr>
        <p:spPr>
          <a:xfrm flipH="1">
            <a:off x="2493108" y="5665189"/>
            <a:ext cx="7205784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페르소나를 구축할 때 고려해야 할 다섯 가지 핵심 요소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1385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645E2-3600-AE30-173E-EB757A1B4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 descr="텍스트, 사람, 노트북, 의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9ACA72D-F872-399B-9E8C-CBCCB8554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47FB3EDC-975F-4CEE-0179-D7A9A4A4B708}"/>
              </a:ext>
            </a:extLst>
          </p:cNvPr>
          <p:cNvSpPr/>
          <p:nvPr/>
        </p:nvSpPr>
        <p:spPr>
          <a:xfrm>
            <a:off x="-4900" y="0"/>
            <a:ext cx="6655791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5C44E3-2A82-4AA7-83FB-AFA6CF5DD479}"/>
              </a:ext>
            </a:extLst>
          </p:cNvPr>
          <p:cNvSpPr txBox="1"/>
          <p:nvPr/>
        </p:nvSpPr>
        <p:spPr>
          <a:xfrm>
            <a:off x="528265" y="1360977"/>
            <a:ext cx="5214890" cy="86177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5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페르소나의 구성요소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E82A2DA1-0D56-6F45-4C2E-E3CE8E7175EE}"/>
              </a:ext>
            </a:extLst>
          </p:cNvPr>
          <p:cNvGrpSpPr/>
          <p:nvPr/>
        </p:nvGrpSpPr>
        <p:grpSpPr>
          <a:xfrm>
            <a:off x="810859" y="2497352"/>
            <a:ext cx="5144468" cy="571286"/>
            <a:chOff x="1013128" y="1841927"/>
            <a:chExt cx="5144468" cy="57128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A49E3F0-0B5B-E340-6A39-6081424FAC72}"/>
                </a:ext>
              </a:extLst>
            </p:cNvPr>
            <p:cNvSpPr txBox="1"/>
            <p:nvPr/>
          </p:nvSpPr>
          <p:spPr>
            <a:xfrm>
              <a:off x="1013128" y="1841927"/>
              <a:ext cx="514446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프로필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E374480B-6EEE-50FA-A721-6C6471129E41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1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7CA6222E-E80E-D0A6-A127-060D5498BF27}"/>
              </a:ext>
            </a:extLst>
          </p:cNvPr>
          <p:cNvGrpSpPr/>
          <p:nvPr/>
        </p:nvGrpSpPr>
        <p:grpSpPr>
          <a:xfrm>
            <a:off x="1475980" y="3380566"/>
            <a:ext cx="4479347" cy="869469"/>
            <a:chOff x="3965516" y="2790917"/>
            <a:chExt cx="4479347" cy="86946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B3111AE-9C63-2FA5-C506-78B3BFA2E130}"/>
                </a:ext>
              </a:extLst>
            </p:cNvPr>
            <p:cNvSpPr txBox="1"/>
            <p:nvPr/>
          </p:nvSpPr>
          <p:spPr>
            <a:xfrm>
              <a:off x="4282222" y="2790917"/>
              <a:ext cx="4162641" cy="86946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이름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나이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성별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직업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거주지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가족 구성 등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0E6966FA-42C0-CAEA-D546-181AAAE566C1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3" name="원호 12">
                <a:extLst>
                  <a:ext uri="{FF2B5EF4-FFF2-40B4-BE49-F238E27FC236}">
                    <a16:creationId xmlns:a16="http://schemas.microsoft.com/office/drawing/2014/main" id="{22930F04-A332-D255-B90A-0C3D6CC7D29F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265BB8AD-4D0F-FFF7-707D-68B8CDA764D0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A4E16A5A-95DA-DAE4-E0D8-8A8EF34C4804}"/>
              </a:ext>
            </a:extLst>
          </p:cNvPr>
          <p:cNvGrpSpPr/>
          <p:nvPr/>
        </p:nvGrpSpPr>
        <p:grpSpPr>
          <a:xfrm>
            <a:off x="1479889" y="4455181"/>
            <a:ext cx="4479347" cy="869469"/>
            <a:chOff x="3965516" y="2790917"/>
            <a:chExt cx="4479347" cy="86946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6C5EB9D-92C0-5258-9D6E-C94F868955A5}"/>
                </a:ext>
              </a:extLst>
            </p:cNvPr>
            <p:cNvSpPr txBox="1"/>
            <p:nvPr/>
          </p:nvSpPr>
          <p:spPr>
            <a:xfrm>
              <a:off x="4282222" y="2790917"/>
              <a:ext cx="4162641" cy="86946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단순한 설정이 아니라 해결하려는 사회문제와 직접 관련된 정보여야 함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9C5F6985-92DC-E8F4-BC7C-27D67785A055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1" name="원호 20">
                <a:extLst>
                  <a:ext uri="{FF2B5EF4-FFF2-40B4-BE49-F238E27FC236}">
                    <a16:creationId xmlns:a16="http://schemas.microsoft.com/office/drawing/2014/main" id="{4015E2EE-FCD8-C9C4-8A2D-EDAE7CE684E2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2" name="자유형: 도형 21">
                <a:extLst>
                  <a:ext uri="{FF2B5EF4-FFF2-40B4-BE49-F238E27FC236}">
                    <a16:creationId xmlns:a16="http://schemas.microsoft.com/office/drawing/2014/main" id="{12651E7F-CB27-99BE-F859-A2B7DB7892AC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6345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41A74-E24E-7CE5-DF63-D80E007A5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 descr="텍스트, 사람, 노트북, 의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7655A94-E62C-8B17-C8ED-729ACE3C4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66060B1E-6C2E-1A59-BAB1-2F637D26C773}"/>
              </a:ext>
            </a:extLst>
          </p:cNvPr>
          <p:cNvSpPr/>
          <p:nvPr/>
        </p:nvSpPr>
        <p:spPr>
          <a:xfrm>
            <a:off x="-4900" y="0"/>
            <a:ext cx="6655791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F140B1-CD2D-109B-A2FD-6761ABD09FB4}"/>
              </a:ext>
            </a:extLst>
          </p:cNvPr>
          <p:cNvSpPr txBox="1"/>
          <p:nvPr/>
        </p:nvSpPr>
        <p:spPr>
          <a:xfrm>
            <a:off x="528265" y="1360977"/>
            <a:ext cx="5214890" cy="86177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5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페르소나의 구성요소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22F9E30E-9230-AB2C-6C49-70DC64C6397F}"/>
              </a:ext>
            </a:extLst>
          </p:cNvPr>
          <p:cNvGrpSpPr/>
          <p:nvPr/>
        </p:nvGrpSpPr>
        <p:grpSpPr>
          <a:xfrm>
            <a:off x="810859" y="2497352"/>
            <a:ext cx="5144468" cy="571286"/>
            <a:chOff x="1013128" y="1841927"/>
            <a:chExt cx="5144468" cy="57128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4E22A83-E01E-A8B0-2B85-03874E691BEF}"/>
                </a:ext>
              </a:extLst>
            </p:cNvPr>
            <p:cNvSpPr txBox="1"/>
            <p:nvPr/>
          </p:nvSpPr>
          <p:spPr>
            <a:xfrm>
              <a:off x="1013128" y="1841927"/>
              <a:ext cx="514446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프로필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F60C34EE-C20E-9EF6-3AF2-31E9504C31C0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1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A0FF4E61-7719-D0DB-0C19-3F85C8B2C019}"/>
              </a:ext>
            </a:extLst>
          </p:cNvPr>
          <p:cNvGrpSpPr/>
          <p:nvPr/>
        </p:nvGrpSpPr>
        <p:grpSpPr>
          <a:xfrm>
            <a:off x="1475980" y="3380566"/>
            <a:ext cx="4479347" cy="469359"/>
            <a:chOff x="3965516" y="2790917"/>
            <a:chExt cx="4479347" cy="46935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14A396B-BD0D-786F-8901-7B1ACA1FF57A}"/>
                </a:ext>
              </a:extLst>
            </p:cNvPr>
            <p:cNvSpPr txBox="1"/>
            <p:nvPr/>
          </p:nvSpPr>
          <p:spPr>
            <a:xfrm>
              <a:off x="4282222" y="2790917"/>
              <a:ext cx="4162641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예시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6DC58CE7-1ECC-0EB5-0C5F-1792078E3A61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3" name="원호 12">
                <a:extLst>
                  <a:ext uri="{FF2B5EF4-FFF2-40B4-BE49-F238E27FC236}">
                    <a16:creationId xmlns:a16="http://schemas.microsoft.com/office/drawing/2014/main" id="{34D75F72-C2E3-487E-DAD3-B0B8CBBAC78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A42EE249-3E76-426E-D152-CBE23D68475D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27877E4-75D8-5FB2-F170-E65656806E38}"/>
              </a:ext>
            </a:extLst>
          </p:cNvPr>
          <p:cNvSpPr txBox="1"/>
          <p:nvPr/>
        </p:nvSpPr>
        <p:spPr>
          <a:xfrm>
            <a:off x="1792685" y="3818483"/>
            <a:ext cx="4858205" cy="206389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김순자 </a:t>
            </a:r>
            <a:b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(67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세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은퇴 후 독거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부산 사하구 거주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)</a:t>
            </a:r>
          </a:p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스마트폰 사용은 가능하지만 통화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·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문자에 한정</a:t>
            </a:r>
          </a:p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아들이 멀리 살아 자주 </a:t>
            </a:r>
            <a:r>
              <a:rPr lang="ko-KR" altLang="en-US" sz="2000" spc="-80" dirty="0" err="1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도움받기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 어려움</a:t>
            </a:r>
          </a:p>
        </p:txBody>
      </p:sp>
    </p:spTree>
    <p:extLst>
      <p:ext uri="{BB962C8B-B14F-4D97-AF65-F5344CB8AC3E}">
        <p14:creationId xmlns:p14="http://schemas.microsoft.com/office/powerpoint/2010/main" val="275908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263CB-EA04-58C8-084A-CF561B135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 descr="텍스트, 사람, 노트북, 의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D369050-C0BE-B6E3-9E53-1E759211C4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35927B4F-ECC3-0B1B-F1F8-DF67B998ECB7}"/>
              </a:ext>
            </a:extLst>
          </p:cNvPr>
          <p:cNvSpPr/>
          <p:nvPr/>
        </p:nvSpPr>
        <p:spPr>
          <a:xfrm>
            <a:off x="-4900" y="0"/>
            <a:ext cx="6655791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959ADB-8D4C-9A75-C247-803F229E2B00}"/>
              </a:ext>
            </a:extLst>
          </p:cNvPr>
          <p:cNvSpPr txBox="1"/>
          <p:nvPr/>
        </p:nvSpPr>
        <p:spPr>
          <a:xfrm>
            <a:off x="528265" y="1360977"/>
            <a:ext cx="5214890" cy="86177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5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페르소나의 구성요소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96ED59C3-7DC9-027B-351E-8A39E9797287}"/>
              </a:ext>
            </a:extLst>
          </p:cNvPr>
          <p:cNvGrpSpPr/>
          <p:nvPr/>
        </p:nvGrpSpPr>
        <p:grpSpPr>
          <a:xfrm>
            <a:off x="810859" y="2497352"/>
            <a:ext cx="5144468" cy="571286"/>
            <a:chOff x="1013128" y="1841927"/>
            <a:chExt cx="5144468" cy="57128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ECC9821-B3B1-DA11-0C47-A968B09CA0FD}"/>
                </a:ext>
              </a:extLst>
            </p:cNvPr>
            <p:cNvSpPr txBox="1"/>
            <p:nvPr/>
          </p:nvSpPr>
          <p:spPr>
            <a:xfrm>
              <a:off x="1013128" y="1841927"/>
              <a:ext cx="514446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성격과 행동 패턴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50E56BB9-4C19-032E-1BEE-BEDB9341B06C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2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9D147BF8-F44B-768F-49D4-22EA4B2DE0AF}"/>
              </a:ext>
            </a:extLst>
          </p:cNvPr>
          <p:cNvGrpSpPr/>
          <p:nvPr/>
        </p:nvGrpSpPr>
        <p:grpSpPr>
          <a:xfrm>
            <a:off x="1475980" y="3380566"/>
            <a:ext cx="4479347" cy="1269578"/>
            <a:chOff x="3965516" y="2790917"/>
            <a:chExt cx="4479347" cy="126957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F6CDCED-2BD3-432A-3E6E-8C9672834CE4}"/>
                </a:ext>
              </a:extLst>
            </p:cNvPr>
            <p:cNvSpPr txBox="1"/>
            <p:nvPr/>
          </p:nvSpPr>
          <p:spPr>
            <a:xfrm>
              <a:off x="4282222" y="2790917"/>
              <a:ext cx="4162641" cy="1269578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평소 어떤 성향을 가지고 있는지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문제 상황에서 어떻게 반응하는지를 구체적으로 기술함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DFDEE36D-44DE-C4F8-3BC2-E1EDB5E93206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3" name="원호 12">
                <a:extLst>
                  <a:ext uri="{FF2B5EF4-FFF2-40B4-BE49-F238E27FC236}">
                    <a16:creationId xmlns:a16="http://schemas.microsoft.com/office/drawing/2014/main" id="{7A3BDF82-A82F-F88C-7BE7-3839CA1ABF6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05EF3C81-0D04-50EE-0B0F-65F6A190C0F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436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29942-3DB8-17A0-1540-1ED6BA52B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 descr="텍스트, 사람, 노트북, 의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C3A691A-C848-4389-AC18-DC3749E43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481E28BD-176D-653B-533C-1F06D71DF3D9}"/>
              </a:ext>
            </a:extLst>
          </p:cNvPr>
          <p:cNvSpPr/>
          <p:nvPr/>
        </p:nvSpPr>
        <p:spPr>
          <a:xfrm>
            <a:off x="-4900" y="0"/>
            <a:ext cx="6655791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8C9A1B-10D9-DC39-A481-0089E0700060}"/>
              </a:ext>
            </a:extLst>
          </p:cNvPr>
          <p:cNvSpPr txBox="1"/>
          <p:nvPr/>
        </p:nvSpPr>
        <p:spPr>
          <a:xfrm>
            <a:off x="528265" y="1360977"/>
            <a:ext cx="5214890" cy="86177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5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페르소나의 구성요소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E3B8E9E3-DF73-3CE5-9697-613C4DD4E041}"/>
              </a:ext>
            </a:extLst>
          </p:cNvPr>
          <p:cNvGrpSpPr/>
          <p:nvPr/>
        </p:nvGrpSpPr>
        <p:grpSpPr>
          <a:xfrm>
            <a:off x="810859" y="2497352"/>
            <a:ext cx="5144468" cy="571286"/>
            <a:chOff x="1013128" y="1841927"/>
            <a:chExt cx="5144468" cy="57128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B5F57E3-BD7B-3D06-7F6D-22C79C3A3A80}"/>
                </a:ext>
              </a:extLst>
            </p:cNvPr>
            <p:cNvSpPr txBox="1"/>
            <p:nvPr/>
          </p:nvSpPr>
          <p:spPr>
            <a:xfrm>
              <a:off x="1013128" y="1841927"/>
              <a:ext cx="514446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성격과 행동 패턴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1DEE25F1-E312-1B9F-382A-888DB579C432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2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D90B9FA2-AEA3-47E8-8800-A29729B01BF2}"/>
              </a:ext>
            </a:extLst>
          </p:cNvPr>
          <p:cNvGrpSpPr/>
          <p:nvPr/>
        </p:nvGrpSpPr>
        <p:grpSpPr>
          <a:xfrm>
            <a:off x="1475980" y="3380566"/>
            <a:ext cx="4479347" cy="469359"/>
            <a:chOff x="3965516" y="2790917"/>
            <a:chExt cx="4479347" cy="46935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4CB3A9F-C171-985D-19E5-B4823C84695C}"/>
                </a:ext>
              </a:extLst>
            </p:cNvPr>
            <p:cNvSpPr txBox="1"/>
            <p:nvPr/>
          </p:nvSpPr>
          <p:spPr>
            <a:xfrm>
              <a:off x="4282222" y="2790917"/>
              <a:ext cx="4162641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김순자 할머니의 경우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F2E3917D-D98E-7DB2-DD3F-82E4AA335F73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3" name="원호 12">
                <a:extLst>
                  <a:ext uri="{FF2B5EF4-FFF2-40B4-BE49-F238E27FC236}">
                    <a16:creationId xmlns:a16="http://schemas.microsoft.com/office/drawing/2014/main" id="{60907919-A773-FE0B-ABE0-A6D899D0137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D2164024-7D77-0505-06E4-3007CB6AFE64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D728BD9-6032-D011-AA41-8B67F6AB1178}"/>
              </a:ext>
            </a:extLst>
          </p:cNvPr>
          <p:cNvSpPr txBox="1"/>
          <p:nvPr/>
        </p:nvSpPr>
        <p:spPr>
          <a:xfrm>
            <a:off x="1792685" y="3818483"/>
            <a:ext cx="4858205" cy="166378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신중한 성격으로 새로운 일을 시도하기 전 여러 번 확인함</a:t>
            </a:r>
            <a:endParaRPr lang="en-US" altLang="ko-KR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모르는 것이 있으면 주변 사람에게 직접 물어보는 관계 의존적 성향을 가지고 있음</a:t>
            </a:r>
            <a:endParaRPr lang="en-US" altLang="ko-KR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7606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83E14-DC14-9A8D-B6DA-D08A44A25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 descr="텍스트, 사람, 노트북, 의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88C1583-B866-ED40-8A17-F3210B595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C47D66A6-37EE-3BA7-845B-9147581FAA60}"/>
              </a:ext>
            </a:extLst>
          </p:cNvPr>
          <p:cNvSpPr/>
          <p:nvPr/>
        </p:nvSpPr>
        <p:spPr>
          <a:xfrm>
            <a:off x="-4900" y="0"/>
            <a:ext cx="6655791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ABD76D-FBAD-478E-1D9F-CA2CD8349422}"/>
              </a:ext>
            </a:extLst>
          </p:cNvPr>
          <p:cNvSpPr txBox="1"/>
          <p:nvPr/>
        </p:nvSpPr>
        <p:spPr>
          <a:xfrm>
            <a:off x="528265" y="1360977"/>
            <a:ext cx="5214890" cy="86177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5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페르소나의 구성요소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693FE702-E5E6-263D-8D1F-E493DFEA4B77}"/>
              </a:ext>
            </a:extLst>
          </p:cNvPr>
          <p:cNvGrpSpPr/>
          <p:nvPr/>
        </p:nvGrpSpPr>
        <p:grpSpPr>
          <a:xfrm>
            <a:off x="810859" y="2497352"/>
            <a:ext cx="5144468" cy="571286"/>
            <a:chOff x="1013128" y="1841927"/>
            <a:chExt cx="5144468" cy="57128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B858A3C-6B39-E983-CF1B-97CAA03F1C0E}"/>
                </a:ext>
              </a:extLst>
            </p:cNvPr>
            <p:cNvSpPr txBox="1"/>
            <p:nvPr/>
          </p:nvSpPr>
          <p:spPr>
            <a:xfrm>
              <a:off x="1013128" y="1841927"/>
              <a:ext cx="514446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성격과 행동 패턴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A97C9584-48B4-D5CD-5DB1-F3A6F2165E57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2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C9F436F2-0EA2-7719-2EA7-12A38C7589CE}"/>
              </a:ext>
            </a:extLst>
          </p:cNvPr>
          <p:cNvGrpSpPr/>
          <p:nvPr/>
        </p:nvGrpSpPr>
        <p:grpSpPr>
          <a:xfrm>
            <a:off x="1475980" y="3380566"/>
            <a:ext cx="4479347" cy="469359"/>
            <a:chOff x="3965516" y="2790917"/>
            <a:chExt cx="4479347" cy="46935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5FB5E2-9E9D-03B5-5F70-4E84D0589891}"/>
                </a:ext>
              </a:extLst>
            </p:cNvPr>
            <p:cNvSpPr txBox="1"/>
            <p:nvPr/>
          </p:nvSpPr>
          <p:spPr>
            <a:xfrm>
              <a:off x="4282222" y="2790917"/>
              <a:ext cx="4162641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김순자 할머니의 경우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1E5997AA-E855-099D-3B36-BB63DF8767A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3" name="원호 12">
                <a:extLst>
                  <a:ext uri="{FF2B5EF4-FFF2-40B4-BE49-F238E27FC236}">
                    <a16:creationId xmlns:a16="http://schemas.microsoft.com/office/drawing/2014/main" id="{AC2C7B71-D309-F0C1-2FC7-6642CCA30D8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40C6C0CF-6579-C9FC-2890-6E131AB79D44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BC1007B-22DE-FC71-535E-9D7F6A44DFE3}"/>
              </a:ext>
            </a:extLst>
          </p:cNvPr>
          <p:cNvSpPr txBox="1"/>
          <p:nvPr/>
        </p:nvSpPr>
        <p:spPr>
          <a:xfrm>
            <a:off x="1792685" y="3818483"/>
            <a:ext cx="4858205" cy="166378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온라인 서비스를 사용할 때는 실수에 대한 두려움으로 망설이는 경향이 있음</a:t>
            </a:r>
            <a:endParaRPr lang="en-US" altLang="ko-KR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학습 의지가 있어 한 번 배우면 꼼꼼히 메모하고 반복해서 사용함</a:t>
            </a:r>
          </a:p>
        </p:txBody>
      </p:sp>
    </p:spTree>
    <p:extLst>
      <p:ext uri="{BB962C8B-B14F-4D97-AF65-F5344CB8AC3E}">
        <p14:creationId xmlns:p14="http://schemas.microsoft.com/office/powerpoint/2010/main" val="387168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FFC1FA32-7EB2-8DA9-3E6A-C1870BC8D91C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07682DB8-D4EF-5275-7109-075451E75C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2FA952B8-8DFE-888F-A4F2-5B38C6FF819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41901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70A67B-BCA1-ED1D-DBE2-2E96DC979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텍스트, 사람, 의류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BB5B1B5-577D-2244-927B-F9FDD9DFC1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4" b="7914"/>
          <a:stretch>
            <a:fillRect/>
          </a:stretch>
        </p:blipFill>
        <p:spPr>
          <a:xfrm>
            <a:off x="-14654" y="0"/>
            <a:ext cx="12221308" cy="6858000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1A05D4DD-A577-EBEF-C4E7-8769575AED1E}"/>
              </a:ext>
            </a:extLst>
          </p:cNvPr>
          <p:cNvSpPr/>
          <p:nvPr/>
        </p:nvSpPr>
        <p:spPr>
          <a:xfrm>
            <a:off x="5551846" y="0"/>
            <a:ext cx="6655791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A9A1AB-EA0F-06DA-D91F-54CEC6110522}"/>
              </a:ext>
            </a:extLst>
          </p:cNvPr>
          <p:cNvSpPr txBox="1"/>
          <p:nvPr/>
        </p:nvSpPr>
        <p:spPr>
          <a:xfrm>
            <a:off x="6085011" y="1360977"/>
            <a:ext cx="5214890" cy="86177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5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페르소나의 구성요소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CABFF1B2-F313-C7D8-74B5-A9E073BE4463}"/>
              </a:ext>
            </a:extLst>
          </p:cNvPr>
          <p:cNvGrpSpPr/>
          <p:nvPr/>
        </p:nvGrpSpPr>
        <p:grpSpPr>
          <a:xfrm>
            <a:off x="6367605" y="2497352"/>
            <a:ext cx="5144468" cy="571286"/>
            <a:chOff x="1013128" y="1841927"/>
            <a:chExt cx="5144468" cy="57128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1E4202F-0260-C265-42D0-B1B1F119CECE}"/>
                </a:ext>
              </a:extLst>
            </p:cNvPr>
            <p:cNvSpPr txBox="1"/>
            <p:nvPr/>
          </p:nvSpPr>
          <p:spPr>
            <a:xfrm>
              <a:off x="1013128" y="1841927"/>
              <a:ext cx="514446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기대와 동기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83AC8972-9A8F-762F-0C79-C38C4304C228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3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9322D647-44E7-E287-C0D0-A6783338BA9C}"/>
              </a:ext>
            </a:extLst>
          </p:cNvPr>
          <p:cNvGrpSpPr/>
          <p:nvPr/>
        </p:nvGrpSpPr>
        <p:grpSpPr>
          <a:xfrm>
            <a:off x="6821706" y="3380566"/>
            <a:ext cx="4479347" cy="1269578"/>
            <a:chOff x="3965516" y="2790917"/>
            <a:chExt cx="4479347" cy="126957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BB3E6A7-740C-7E2F-41EB-673770EF95B4}"/>
                </a:ext>
              </a:extLst>
            </p:cNvPr>
            <p:cNvSpPr txBox="1"/>
            <p:nvPr/>
          </p:nvSpPr>
          <p:spPr>
            <a:xfrm>
              <a:off x="4282222" y="2790917"/>
              <a:ext cx="4162641" cy="1269578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사용자가 우리 정책이나 서비스를 통해 무엇을 얻고자 하는지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어떤 문제를 해결하고 싶어 하는지를 명확히 해야 함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D47EE940-2FF0-D8D8-D803-ADF03DBDC988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9" name="원호 18">
                <a:extLst>
                  <a:ext uri="{FF2B5EF4-FFF2-40B4-BE49-F238E27FC236}">
                    <a16:creationId xmlns:a16="http://schemas.microsoft.com/office/drawing/2014/main" id="{26A64BC8-7CCC-EFED-114F-E9B3632DED63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5597222F-4B53-3FE4-A4ED-D86D0600AF9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078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BAD96-743D-F743-D605-A23404004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텍스트, 사람, 의류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C9A6855-0890-C280-E332-11549CB03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4" b="7914"/>
          <a:stretch>
            <a:fillRect/>
          </a:stretch>
        </p:blipFill>
        <p:spPr>
          <a:xfrm>
            <a:off x="-14654" y="0"/>
            <a:ext cx="12221308" cy="6858000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7C018E5E-1B13-172C-B8FD-747F7B980FD0}"/>
              </a:ext>
            </a:extLst>
          </p:cNvPr>
          <p:cNvSpPr/>
          <p:nvPr/>
        </p:nvSpPr>
        <p:spPr>
          <a:xfrm>
            <a:off x="5551846" y="0"/>
            <a:ext cx="6655791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46A71A-15AA-6B03-2BFA-F98273267DA8}"/>
              </a:ext>
            </a:extLst>
          </p:cNvPr>
          <p:cNvSpPr txBox="1"/>
          <p:nvPr/>
        </p:nvSpPr>
        <p:spPr>
          <a:xfrm>
            <a:off x="6085011" y="1360977"/>
            <a:ext cx="5214890" cy="86177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5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페르소나의 구성요소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8DE20D45-F8A5-5AF8-67D1-7D987FE6AAE9}"/>
              </a:ext>
            </a:extLst>
          </p:cNvPr>
          <p:cNvGrpSpPr/>
          <p:nvPr/>
        </p:nvGrpSpPr>
        <p:grpSpPr>
          <a:xfrm>
            <a:off x="6367605" y="2497352"/>
            <a:ext cx="5144468" cy="571286"/>
            <a:chOff x="1013128" y="1841927"/>
            <a:chExt cx="5144468" cy="57128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AC4BEED-AFE4-0E36-68E8-4578E7819A3B}"/>
                </a:ext>
              </a:extLst>
            </p:cNvPr>
            <p:cNvSpPr txBox="1"/>
            <p:nvPr/>
          </p:nvSpPr>
          <p:spPr>
            <a:xfrm>
              <a:off x="1013128" y="1841927"/>
              <a:ext cx="514446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기대와 동기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882BA9E6-576D-73E1-52A5-5181826A44B4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3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8A69C1A8-8458-FE25-F831-7BF6C88DF82A}"/>
              </a:ext>
            </a:extLst>
          </p:cNvPr>
          <p:cNvGrpSpPr/>
          <p:nvPr/>
        </p:nvGrpSpPr>
        <p:grpSpPr>
          <a:xfrm>
            <a:off x="6821706" y="3380566"/>
            <a:ext cx="4479347" cy="1269578"/>
            <a:chOff x="3965516" y="2790917"/>
            <a:chExt cx="4479347" cy="126957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D4B3E85-8ACB-673E-6899-571626AB085F}"/>
                </a:ext>
              </a:extLst>
            </p:cNvPr>
            <p:cNvSpPr txBox="1"/>
            <p:nvPr/>
          </p:nvSpPr>
          <p:spPr>
            <a:xfrm>
              <a:off x="4282222" y="2790917"/>
              <a:ext cx="4162641" cy="1269578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가장 기본적인 욕구는 복잡한 서류 절차 없이 간단히 주민등록등본을 발급받는 것임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AA6C2B32-79E2-CBB5-276A-03715A39A19E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9" name="원호 18">
                <a:extLst>
                  <a:ext uri="{FF2B5EF4-FFF2-40B4-BE49-F238E27FC236}">
                    <a16:creationId xmlns:a16="http://schemas.microsoft.com/office/drawing/2014/main" id="{5920814B-257F-CDEE-4EEC-4241C621847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1ADE6E11-1A98-E874-A95D-1F9752B160A9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69908BB3-F429-95E8-A152-F69941657085}"/>
              </a:ext>
            </a:extLst>
          </p:cNvPr>
          <p:cNvGrpSpPr/>
          <p:nvPr/>
        </p:nvGrpSpPr>
        <p:grpSpPr>
          <a:xfrm>
            <a:off x="6821706" y="4603672"/>
            <a:ext cx="4479347" cy="869469"/>
            <a:chOff x="3965516" y="2790917"/>
            <a:chExt cx="4479347" cy="86946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7A3F100-D41A-7E43-D5FD-1C5AE2A6F7B6}"/>
                </a:ext>
              </a:extLst>
            </p:cNvPr>
            <p:cNvSpPr txBox="1"/>
            <p:nvPr/>
          </p:nvSpPr>
          <p:spPr>
            <a:xfrm>
              <a:off x="4282222" y="2790917"/>
              <a:ext cx="4162641" cy="86946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효율성을 추구해서 주민센터까지 가는 시간과 교통비를 절약하고 싶어함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C15711CC-C7DB-63B8-F045-B9C57F9E694C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4" name="원호 23">
                <a:extLst>
                  <a:ext uri="{FF2B5EF4-FFF2-40B4-BE49-F238E27FC236}">
                    <a16:creationId xmlns:a16="http://schemas.microsoft.com/office/drawing/2014/main" id="{D1D419FD-82C6-2F27-7A91-03B146578DEE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5" name="자유형: 도형 24">
                <a:extLst>
                  <a:ext uri="{FF2B5EF4-FFF2-40B4-BE49-F238E27FC236}">
                    <a16:creationId xmlns:a16="http://schemas.microsoft.com/office/drawing/2014/main" id="{FA700F47-6E5C-9FAE-FB4D-FCE809B02FDE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1397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0B45BA-161D-9CF1-FF1D-62B4675D3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텍스트, 사람, 의류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95CB067-56F9-521E-3919-007475E6A8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4" b="7914"/>
          <a:stretch>
            <a:fillRect/>
          </a:stretch>
        </p:blipFill>
        <p:spPr>
          <a:xfrm>
            <a:off x="-14654" y="0"/>
            <a:ext cx="12221308" cy="6858000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C69922B3-EF04-8532-7587-D126C8B79006}"/>
              </a:ext>
            </a:extLst>
          </p:cNvPr>
          <p:cNvSpPr/>
          <p:nvPr/>
        </p:nvSpPr>
        <p:spPr>
          <a:xfrm>
            <a:off x="5551846" y="0"/>
            <a:ext cx="6655791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679831-62F5-7EB1-B5CD-722D1F697795}"/>
              </a:ext>
            </a:extLst>
          </p:cNvPr>
          <p:cNvSpPr txBox="1"/>
          <p:nvPr/>
        </p:nvSpPr>
        <p:spPr>
          <a:xfrm>
            <a:off x="6085011" y="1360977"/>
            <a:ext cx="5214890" cy="86177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5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페르소나의 구성요소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0BB72201-5D58-EE8A-C70D-EC00C5C9DF18}"/>
              </a:ext>
            </a:extLst>
          </p:cNvPr>
          <p:cNvGrpSpPr/>
          <p:nvPr/>
        </p:nvGrpSpPr>
        <p:grpSpPr>
          <a:xfrm>
            <a:off x="6367605" y="2497352"/>
            <a:ext cx="5144468" cy="571286"/>
            <a:chOff x="1013128" y="1841927"/>
            <a:chExt cx="5144468" cy="57128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0FACB0A-66E2-A543-4B02-8DB562C62311}"/>
                </a:ext>
              </a:extLst>
            </p:cNvPr>
            <p:cNvSpPr txBox="1"/>
            <p:nvPr/>
          </p:nvSpPr>
          <p:spPr>
            <a:xfrm>
              <a:off x="1013128" y="1841927"/>
              <a:ext cx="514446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기대와 동기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A9106DB3-7797-48B0-CA84-5ABA2D31AABF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3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288A6261-114A-A2DC-E911-8DAFC2FFBC20}"/>
              </a:ext>
            </a:extLst>
          </p:cNvPr>
          <p:cNvGrpSpPr/>
          <p:nvPr/>
        </p:nvGrpSpPr>
        <p:grpSpPr>
          <a:xfrm>
            <a:off x="6821706" y="3380566"/>
            <a:ext cx="4479347" cy="1269578"/>
            <a:chOff x="3965516" y="2790917"/>
            <a:chExt cx="4479347" cy="126957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395F849-2FBA-253A-3F73-E5476747E0D3}"/>
                </a:ext>
              </a:extLst>
            </p:cNvPr>
            <p:cNvSpPr txBox="1"/>
            <p:nvPr/>
          </p:nvSpPr>
          <p:spPr>
            <a:xfrm>
              <a:off x="4282222" y="2790917"/>
              <a:ext cx="4162641" cy="1269578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아들에게 매번 부탁하지 않고 혼자서도 할 수 있다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는 성취감을 느끼고 싶어함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CFE58A20-9E96-ED98-B548-64AD126BEA6F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9" name="원호 18">
                <a:extLst>
                  <a:ext uri="{FF2B5EF4-FFF2-40B4-BE49-F238E27FC236}">
                    <a16:creationId xmlns:a16="http://schemas.microsoft.com/office/drawing/2014/main" id="{F22517B5-8D02-52D2-4C86-DE156C06015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8CCCBE98-140E-9E41-93AE-2565AE7751F6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50B32C35-6545-6D1F-A29B-245538FCF3D4}"/>
              </a:ext>
            </a:extLst>
          </p:cNvPr>
          <p:cNvGrpSpPr/>
          <p:nvPr/>
        </p:nvGrpSpPr>
        <p:grpSpPr>
          <a:xfrm>
            <a:off x="6821706" y="4603672"/>
            <a:ext cx="4479347" cy="869469"/>
            <a:chOff x="3965516" y="2790917"/>
            <a:chExt cx="4479347" cy="86946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9993242-BFC1-2A41-FC0A-2C0AA910656C}"/>
                </a:ext>
              </a:extLst>
            </p:cNvPr>
            <p:cNvSpPr txBox="1"/>
            <p:nvPr/>
          </p:nvSpPr>
          <p:spPr>
            <a:xfrm>
              <a:off x="4282222" y="2790917"/>
              <a:ext cx="4162641" cy="86946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무엇보다 개인정보 유출이나 실수 없이 안전하게 처리되기를 바람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5349124F-5617-11C0-E301-11E8A948E813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4" name="원호 23">
                <a:extLst>
                  <a:ext uri="{FF2B5EF4-FFF2-40B4-BE49-F238E27FC236}">
                    <a16:creationId xmlns:a16="http://schemas.microsoft.com/office/drawing/2014/main" id="{2A27F951-CAD6-88E1-B3A3-E154C1C60E3C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5" name="자유형: 도형 24">
                <a:extLst>
                  <a:ext uri="{FF2B5EF4-FFF2-40B4-BE49-F238E27FC236}">
                    <a16:creationId xmlns:a16="http://schemas.microsoft.com/office/drawing/2014/main" id="{0DD7615C-2525-9280-CCC3-02D437B495C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108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2D78DD-1252-E5D7-4FE8-1C8166507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텍스트, 사람, 의류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42CEA4D-FA6E-0C37-8282-092BFA4058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4" b="7914"/>
          <a:stretch>
            <a:fillRect/>
          </a:stretch>
        </p:blipFill>
        <p:spPr>
          <a:xfrm>
            <a:off x="-14654" y="0"/>
            <a:ext cx="12221308" cy="6858000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A4624941-E131-6558-2F58-1B0F08A19CF0}"/>
              </a:ext>
            </a:extLst>
          </p:cNvPr>
          <p:cNvSpPr/>
          <p:nvPr/>
        </p:nvSpPr>
        <p:spPr>
          <a:xfrm>
            <a:off x="5551846" y="0"/>
            <a:ext cx="6655791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73360B-6905-E6F7-357F-288CBA61403F}"/>
              </a:ext>
            </a:extLst>
          </p:cNvPr>
          <p:cNvSpPr txBox="1"/>
          <p:nvPr/>
        </p:nvSpPr>
        <p:spPr>
          <a:xfrm>
            <a:off x="6085011" y="1360977"/>
            <a:ext cx="5214890" cy="86177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5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페르소나의 구성요소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4837C20F-ADC4-4D86-BE7B-001B78463637}"/>
              </a:ext>
            </a:extLst>
          </p:cNvPr>
          <p:cNvGrpSpPr/>
          <p:nvPr/>
        </p:nvGrpSpPr>
        <p:grpSpPr>
          <a:xfrm>
            <a:off x="6367605" y="2497352"/>
            <a:ext cx="5144468" cy="571286"/>
            <a:chOff x="1013128" y="1841927"/>
            <a:chExt cx="5144468" cy="57128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B97FF09-F479-F78A-045A-79E4894F2139}"/>
                </a:ext>
              </a:extLst>
            </p:cNvPr>
            <p:cNvSpPr txBox="1"/>
            <p:nvPr/>
          </p:nvSpPr>
          <p:spPr>
            <a:xfrm>
              <a:off x="1013128" y="1841927"/>
              <a:ext cx="514446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요구사항과 목적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E1B63B2B-7477-0358-1652-0C5A44BE2F27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4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CB3D4162-E63D-3DE5-D45F-886F30EF2179}"/>
              </a:ext>
            </a:extLst>
          </p:cNvPr>
          <p:cNvGrpSpPr/>
          <p:nvPr/>
        </p:nvGrpSpPr>
        <p:grpSpPr>
          <a:xfrm>
            <a:off x="6821706" y="3380566"/>
            <a:ext cx="4479347" cy="869469"/>
            <a:chOff x="3965516" y="2790917"/>
            <a:chExt cx="4479347" cy="86946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0B5E6F9-5AAB-65C7-6F4A-320657E843E3}"/>
                </a:ext>
              </a:extLst>
            </p:cNvPr>
            <p:cNvSpPr txBox="1"/>
            <p:nvPr/>
          </p:nvSpPr>
          <p:spPr>
            <a:xfrm>
              <a:off x="4282222" y="2790917"/>
              <a:ext cx="4162641" cy="86946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사용자가 특정 상황에서 달성하려는 과업이 무엇인지를 정의해야 함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A8B270B1-2AC7-37DC-4CED-ACDBA4692E3B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9" name="원호 18">
                <a:extLst>
                  <a:ext uri="{FF2B5EF4-FFF2-40B4-BE49-F238E27FC236}">
                    <a16:creationId xmlns:a16="http://schemas.microsoft.com/office/drawing/2014/main" id="{29E56D38-82BF-1AEF-C081-06B393B9677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E2B2DA10-5261-F786-1F90-E2E5FA4E7436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EC84042D-646F-5CD4-0560-638A83006A9F}"/>
              </a:ext>
            </a:extLst>
          </p:cNvPr>
          <p:cNvGrpSpPr/>
          <p:nvPr/>
        </p:nvGrpSpPr>
        <p:grpSpPr>
          <a:xfrm>
            <a:off x="6821706" y="4603672"/>
            <a:ext cx="4479347" cy="1269578"/>
            <a:chOff x="3965516" y="2790917"/>
            <a:chExt cx="4479347" cy="126957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7AAFE25-65A0-F444-4BC7-29B1184F18F1}"/>
                </a:ext>
              </a:extLst>
            </p:cNvPr>
            <p:cNvSpPr txBox="1"/>
            <p:nvPr/>
          </p:nvSpPr>
          <p:spPr>
            <a:xfrm>
              <a:off x="4282222" y="2790917"/>
              <a:ext cx="4162641" cy="1269578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빠르게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", 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안전하게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", 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쉽게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와 같은 추상적 표현보다는 구체적 요구사항을 포함해야 함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3AE6898A-007E-8CE6-687F-ED14AC34223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4" name="원호 23">
                <a:extLst>
                  <a:ext uri="{FF2B5EF4-FFF2-40B4-BE49-F238E27FC236}">
                    <a16:creationId xmlns:a16="http://schemas.microsoft.com/office/drawing/2014/main" id="{F8901476-E2B6-97DA-0896-339FBC2C50E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5" name="자유형: 도형 24">
                <a:extLst>
                  <a:ext uri="{FF2B5EF4-FFF2-40B4-BE49-F238E27FC236}">
                    <a16:creationId xmlns:a16="http://schemas.microsoft.com/office/drawing/2014/main" id="{6C898A4B-8467-615E-0F96-336209BFE6C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4635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6C320E-1406-192B-3CEA-ABA75DF5A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텍스트, 사람, 의류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9AD2213-C088-97BF-BEF0-6B00AA3F6F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4" b="7914"/>
          <a:stretch>
            <a:fillRect/>
          </a:stretch>
        </p:blipFill>
        <p:spPr>
          <a:xfrm>
            <a:off x="-14654" y="0"/>
            <a:ext cx="12221308" cy="6858000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351327F8-1DDC-2946-61D2-0F41B01C056B}"/>
              </a:ext>
            </a:extLst>
          </p:cNvPr>
          <p:cNvSpPr/>
          <p:nvPr/>
        </p:nvSpPr>
        <p:spPr>
          <a:xfrm>
            <a:off x="5551846" y="0"/>
            <a:ext cx="6655791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9F143C-8EA1-D0C9-595C-2ADC7EA8829A}"/>
              </a:ext>
            </a:extLst>
          </p:cNvPr>
          <p:cNvSpPr txBox="1"/>
          <p:nvPr/>
        </p:nvSpPr>
        <p:spPr>
          <a:xfrm>
            <a:off x="6085011" y="1360977"/>
            <a:ext cx="5214890" cy="86177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5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페르소나의 구성요소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77CBE5EA-49C3-885E-070B-D9F1520D20F3}"/>
              </a:ext>
            </a:extLst>
          </p:cNvPr>
          <p:cNvGrpSpPr/>
          <p:nvPr/>
        </p:nvGrpSpPr>
        <p:grpSpPr>
          <a:xfrm>
            <a:off x="6367605" y="2497352"/>
            <a:ext cx="5144468" cy="571286"/>
            <a:chOff x="1013128" y="1841927"/>
            <a:chExt cx="5144468" cy="57128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59C14E5-BC3B-93AC-B8A5-48F1DB035D94}"/>
                </a:ext>
              </a:extLst>
            </p:cNvPr>
            <p:cNvSpPr txBox="1"/>
            <p:nvPr/>
          </p:nvSpPr>
          <p:spPr>
            <a:xfrm>
              <a:off x="1013128" y="1841927"/>
              <a:ext cx="514446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요구사항과 목적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A0E4CD08-2F26-3493-07F1-9CE661F9276F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4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D163CDA1-4FE4-5567-90CE-2CD903E04DCA}"/>
              </a:ext>
            </a:extLst>
          </p:cNvPr>
          <p:cNvGrpSpPr/>
          <p:nvPr/>
        </p:nvGrpSpPr>
        <p:grpSpPr>
          <a:xfrm>
            <a:off x="6821706" y="3380566"/>
            <a:ext cx="4479347" cy="1669688"/>
            <a:chOff x="3965516" y="2790917"/>
            <a:chExt cx="4479347" cy="166968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54AC95B-3D54-2268-247D-6A90601829A9}"/>
                </a:ext>
              </a:extLst>
            </p:cNvPr>
            <p:cNvSpPr txBox="1"/>
            <p:nvPr/>
          </p:nvSpPr>
          <p:spPr>
            <a:xfrm>
              <a:off x="4282222" y="2790917"/>
              <a:ext cx="4162641" cy="1669688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시간적으로는 전체 과정이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10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분을 넘지 않았으면 좋겠다고 생각하고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인지적으로는 한 화면에 버튼이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3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개를 넘지 않았으면 한다고 느낌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FE899D55-D47D-88E1-3668-EEAE1C65FC41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9" name="원호 18">
                <a:extLst>
                  <a:ext uri="{FF2B5EF4-FFF2-40B4-BE49-F238E27FC236}">
                    <a16:creationId xmlns:a16="http://schemas.microsoft.com/office/drawing/2014/main" id="{94F0364C-D4E6-D2B3-3998-3EA8D5BE847B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985F2FED-30BA-70DF-9BB9-AC8F3627A28B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05731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F8D60-753C-F82C-D849-F21AD2CE8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텍스트, 사람, 의류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592B780-EE44-8331-33A7-BD559F0BAA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4" b="7914"/>
          <a:stretch>
            <a:fillRect/>
          </a:stretch>
        </p:blipFill>
        <p:spPr>
          <a:xfrm>
            <a:off x="-14654" y="0"/>
            <a:ext cx="12221308" cy="6858000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5F44E117-4C66-D4E3-24F3-CBA9190A14DA}"/>
              </a:ext>
            </a:extLst>
          </p:cNvPr>
          <p:cNvSpPr/>
          <p:nvPr/>
        </p:nvSpPr>
        <p:spPr>
          <a:xfrm>
            <a:off x="5551846" y="0"/>
            <a:ext cx="6655791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A79F02-6B9A-7574-FD02-AD150891502B}"/>
              </a:ext>
            </a:extLst>
          </p:cNvPr>
          <p:cNvSpPr txBox="1"/>
          <p:nvPr/>
        </p:nvSpPr>
        <p:spPr>
          <a:xfrm>
            <a:off x="6085011" y="1360977"/>
            <a:ext cx="5214890" cy="86177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5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페르소나의 구성요소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7CA491E3-19B8-C16B-68BE-654B3884437A}"/>
              </a:ext>
            </a:extLst>
          </p:cNvPr>
          <p:cNvGrpSpPr/>
          <p:nvPr/>
        </p:nvGrpSpPr>
        <p:grpSpPr>
          <a:xfrm>
            <a:off x="6367605" y="2497352"/>
            <a:ext cx="5144468" cy="571286"/>
            <a:chOff x="1013128" y="1841927"/>
            <a:chExt cx="5144468" cy="57128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CDD0611-A284-738F-9BC6-73A0F5AFE20B}"/>
                </a:ext>
              </a:extLst>
            </p:cNvPr>
            <p:cNvSpPr txBox="1"/>
            <p:nvPr/>
          </p:nvSpPr>
          <p:spPr>
            <a:xfrm>
              <a:off x="1013128" y="1841927"/>
              <a:ext cx="514446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요구사항과 목적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BA953991-45AB-D0C4-0ACC-E4EA5992A7E3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4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DE2507E5-91D5-E4C9-FF13-BB560233CC38}"/>
              </a:ext>
            </a:extLst>
          </p:cNvPr>
          <p:cNvGrpSpPr/>
          <p:nvPr/>
        </p:nvGrpSpPr>
        <p:grpSpPr>
          <a:xfrm>
            <a:off x="6821706" y="3380566"/>
            <a:ext cx="4479347" cy="863570"/>
            <a:chOff x="3965516" y="2790917"/>
            <a:chExt cx="4479347" cy="86357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4B734C5-A6C9-D2F1-B02B-060A0345BA1B}"/>
                </a:ext>
              </a:extLst>
            </p:cNvPr>
            <p:cNvSpPr txBox="1"/>
            <p:nvPr/>
          </p:nvSpPr>
          <p:spPr>
            <a:xfrm>
              <a:off x="4282222" y="2790917"/>
              <a:ext cx="4162641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기술적으로는 공인인증서 같은 복잡한 인증 과정은 피하고 싶어 함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E0A1ED1A-60BE-2CBF-5BDC-5EA35213CA25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9" name="원호 18">
                <a:extLst>
                  <a:ext uri="{FF2B5EF4-FFF2-40B4-BE49-F238E27FC236}">
                    <a16:creationId xmlns:a16="http://schemas.microsoft.com/office/drawing/2014/main" id="{0507AF3C-5362-B820-110E-F6B0E37944B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0D590139-4556-9E78-ED46-D041F2CCA6ED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D5BD85FD-CA8A-161B-6C3B-B5146405DAB3}"/>
              </a:ext>
            </a:extLst>
          </p:cNvPr>
          <p:cNvGrpSpPr/>
          <p:nvPr/>
        </p:nvGrpSpPr>
        <p:grpSpPr>
          <a:xfrm>
            <a:off x="6821706" y="4455181"/>
            <a:ext cx="4479347" cy="863570"/>
            <a:chOff x="3965516" y="2790917"/>
            <a:chExt cx="4479347" cy="8635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7CE8CBA-2CA7-5309-11AE-08D916FA041B}"/>
                </a:ext>
              </a:extLst>
            </p:cNvPr>
            <p:cNvSpPr txBox="1"/>
            <p:nvPr/>
          </p:nvSpPr>
          <p:spPr>
            <a:xfrm>
              <a:off x="4282222" y="2790917"/>
              <a:ext cx="4162641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물리적으로는 글자 크기가 충분히 커서 돋보기 없이도 읽을 수 있어야 함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D69F2C05-7D09-A592-C6B5-9CEF1D047F69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1" name="원호 10">
                <a:extLst>
                  <a:ext uri="{FF2B5EF4-FFF2-40B4-BE49-F238E27FC236}">
                    <a16:creationId xmlns:a16="http://schemas.microsoft.com/office/drawing/2014/main" id="{8A74007E-CB8E-3576-3F38-6420B1DD1635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2" name="자유형: 도형 11">
                <a:extLst>
                  <a:ext uri="{FF2B5EF4-FFF2-40B4-BE49-F238E27FC236}">
                    <a16:creationId xmlns:a16="http://schemas.microsoft.com/office/drawing/2014/main" id="{01B0D2FD-0FE9-C3FB-A85F-BB6BAB869AC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6528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AE281-3128-454E-6CD0-636D3D319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텍스트, 사람, 의류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1A9CB7F-B8A1-770B-CC8E-C9B16C09B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4" b="7914"/>
          <a:stretch>
            <a:fillRect/>
          </a:stretch>
        </p:blipFill>
        <p:spPr>
          <a:xfrm>
            <a:off x="-14654" y="0"/>
            <a:ext cx="12221308" cy="6858000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4BF8E29F-519B-F9F9-B162-7DE2FBE1D094}"/>
              </a:ext>
            </a:extLst>
          </p:cNvPr>
          <p:cNvSpPr/>
          <p:nvPr/>
        </p:nvSpPr>
        <p:spPr>
          <a:xfrm>
            <a:off x="5551846" y="0"/>
            <a:ext cx="6655791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CEC772-88FC-7198-7EA2-E406A6B0DA5C}"/>
              </a:ext>
            </a:extLst>
          </p:cNvPr>
          <p:cNvSpPr txBox="1"/>
          <p:nvPr/>
        </p:nvSpPr>
        <p:spPr>
          <a:xfrm>
            <a:off x="6085011" y="1360977"/>
            <a:ext cx="5214890" cy="86177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5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페르소나의 구성요소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4BE6BB43-FACC-B53C-361F-70A0EEC4B43F}"/>
              </a:ext>
            </a:extLst>
          </p:cNvPr>
          <p:cNvGrpSpPr/>
          <p:nvPr/>
        </p:nvGrpSpPr>
        <p:grpSpPr>
          <a:xfrm>
            <a:off x="6367605" y="2497352"/>
            <a:ext cx="5144468" cy="571286"/>
            <a:chOff x="1013128" y="1841927"/>
            <a:chExt cx="5144468" cy="57128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F1FBA2-2051-DC26-DA89-B139D17D303B}"/>
                </a:ext>
              </a:extLst>
            </p:cNvPr>
            <p:cNvSpPr txBox="1"/>
            <p:nvPr/>
          </p:nvSpPr>
          <p:spPr>
            <a:xfrm>
              <a:off x="1013128" y="1841927"/>
              <a:ext cx="514446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요구사항과 목적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35CD400D-1FC6-66CB-4E9D-2EE894B08F56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4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958EDEFA-9AF3-8B7B-825F-45E9907340A3}"/>
              </a:ext>
            </a:extLst>
          </p:cNvPr>
          <p:cNvGrpSpPr/>
          <p:nvPr/>
        </p:nvGrpSpPr>
        <p:grpSpPr>
          <a:xfrm>
            <a:off x="6821706" y="3380566"/>
            <a:ext cx="4479347" cy="1263679"/>
            <a:chOff x="3965516" y="2790917"/>
            <a:chExt cx="4479347" cy="126367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7109483-9B5E-FC05-AED3-FA5D79A1FB4F}"/>
                </a:ext>
              </a:extLst>
            </p:cNvPr>
            <p:cNvSpPr txBox="1"/>
            <p:nvPr/>
          </p:nvSpPr>
          <p:spPr>
            <a:xfrm>
              <a:off x="4282222" y="2790917"/>
              <a:ext cx="4162641" cy="126367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심리적으로는 각 단계마다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제대로 하고 있다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는 확신을 주는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안내 메시지를 원함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69C31E94-DBD1-72A9-DCDC-F7500E3695B6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9" name="원호 18">
                <a:extLst>
                  <a:ext uri="{FF2B5EF4-FFF2-40B4-BE49-F238E27FC236}">
                    <a16:creationId xmlns:a16="http://schemas.microsoft.com/office/drawing/2014/main" id="{3EBB9A4A-ABF2-30EC-E21B-9B7593673CE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2006E282-36E1-6D5E-0B6B-D704EBC4ED96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240457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BA6D9-05EB-8FDD-E50A-2D060E068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텍스트, 사람, 의류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7EE0A38-BE3C-A347-F62B-5658A7BCE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4" b="7914"/>
          <a:stretch>
            <a:fillRect/>
          </a:stretch>
        </p:blipFill>
        <p:spPr>
          <a:xfrm>
            <a:off x="-14654" y="0"/>
            <a:ext cx="12221308" cy="6858000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9C4F1CB9-41A2-C5BD-7610-DCB53C89EBD9}"/>
              </a:ext>
            </a:extLst>
          </p:cNvPr>
          <p:cNvSpPr/>
          <p:nvPr/>
        </p:nvSpPr>
        <p:spPr>
          <a:xfrm>
            <a:off x="5551846" y="0"/>
            <a:ext cx="6655791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EED657-4F31-D1EC-0974-FE453AD3CDE2}"/>
              </a:ext>
            </a:extLst>
          </p:cNvPr>
          <p:cNvSpPr txBox="1"/>
          <p:nvPr/>
        </p:nvSpPr>
        <p:spPr>
          <a:xfrm>
            <a:off x="6085011" y="1360977"/>
            <a:ext cx="5214890" cy="86177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5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페르소나의 구성요소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8F82A278-BD8A-41F1-12F2-1DA146AD9319}"/>
              </a:ext>
            </a:extLst>
          </p:cNvPr>
          <p:cNvGrpSpPr/>
          <p:nvPr/>
        </p:nvGrpSpPr>
        <p:grpSpPr>
          <a:xfrm>
            <a:off x="6367605" y="2497352"/>
            <a:ext cx="5144468" cy="571286"/>
            <a:chOff x="1013128" y="1841927"/>
            <a:chExt cx="5144468" cy="57128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7DE8FDB-81BE-0D28-ED0A-8E50A2FA5945}"/>
                </a:ext>
              </a:extLst>
            </p:cNvPr>
            <p:cNvSpPr txBox="1"/>
            <p:nvPr/>
          </p:nvSpPr>
          <p:spPr>
            <a:xfrm>
              <a:off x="1013128" y="1841927"/>
              <a:ext cx="514446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고충점과 좌절 요인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22D4A393-DE94-4E48-9A10-EE6747D88AC2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5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9B48A2B9-7857-95FE-F4AE-244B9F117ABA}"/>
              </a:ext>
            </a:extLst>
          </p:cNvPr>
          <p:cNvGrpSpPr/>
          <p:nvPr/>
        </p:nvGrpSpPr>
        <p:grpSpPr>
          <a:xfrm>
            <a:off x="6821706" y="3380566"/>
            <a:ext cx="4479347" cy="1269578"/>
            <a:chOff x="3965516" y="2790917"/>
            <a:chExt cx="4479347" cy="126957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9C98CE6-8CED-0CAA-7E64-E562BC954ECB}"/>
                </a:ext>
              </a:extLst>
            </p:cNvPr>
            <p:cNvSpPr txBox="1"/>
            <p:nvPr/>
          </p:nvSpPr>
          <p:spPr>
            <a:xfrm>
              <a:off x="4282222" y="2790917"/>
              <a:ext cx="4162641" cy="1269578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 사용자가 현재 시스템이나 서비스를 이용할 때 겪는 가장 큰 어려움이 무엇인지를 파악해야 함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F3FCF4E4-973A-FCB1-9CB9-95B92FBC110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9" name="원호 18">
                <a:extLst>
                  <a:ext uri="{FF2B5EF4-FFF2-40B4-BE49-F238E27FC236}">
                    <a16:creationId xmlns:a16="http://schemas.microsoft.com/office/drawing/2014/main" id="{32A4E4D6-39EA-83C8-B18E-7CF43A05898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952C6F69-F79B-8994-7CA2-CDA5C614FC86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2018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51EEF-8B17-6FBD-F7BF-4151A07DE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벽, 실내, 의류, 사람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81733B2-5177-DA34-9D1B-FC0494CEF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7" b="5719"/>
          <a:stretch>
            <a:fillRect/>
          </a:stretch>
        </p:blipFill>
        <p:spPr>
          <a:xfrm>
            <a:off x="-2930" y="-1"/>
            <a:ext cx="12197860" cy="6858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4062C5-CA98-9695-0FE9-B598A14BD62B}"/>
              </a:ext>
            </a:extLst>
          </p:cNvPr>
          <p:cNvSpPr txBox="1"/>
          <p:nvPr/>
        </p:nvSpPr>
        <p:spPr>
          <a:xfrm>
            <a:off x="1500997" y="1337531"/>
            <a:ext cx="5426486" cy="86177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5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접근성 문제부터 시작</a:t>
            </a: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3ACF49E5-82EF-D33A-DBF4-E6CE11D1D848}"/>
              </a:ext>
            </a:extLst>
          </p:cNvPr>
          <p:cNvGrpSpPr/>
          <p:nvPr/>
        </p:nvGrpSpPr>
        <p:grpSpPr>
          <a:xfrm>
            <a:off x="1022691" y="2427089"/>
            <a:ext cx="6253432" cy="463460"/>
            <a:chOff x="3965516" y="2790917"/>
            <a:chExt cx="6253432" cy="46346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51F6834-2B16-8EA3-0E8D-DC8047E68D63}"/>
                </a:ext>
              </a:extLst>
            </p:cNvPr>
            <p:cNvSpPr txBox="1"/>
            <p:nvPr/>
          </p:nvSpPr>
          <p:spPr>
            <a:xfrm>
              <a:off x="4282222" y="2790917"/>
              <a:ext cx="5936726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24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웹사이트 찾기부터 어려움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0C18ED88-3EE7-7069-B03E-A6FF8F528212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2" name="원호 11">
                <a:extLst>
                  <a:ext uri="{FF2B5EF4-FFF2-40B4-BE49-F238E27FC236}">
                    <a16:creationId xmlns:a16="http://schemas.microsoft.com/office/drawing/2014/main" id="{F3D92B58-B31F-6A64-1FD6-209726F785A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3" name="자유형: 도형 12">
                <a:extLst>
                  <a:ext uri="{FF2B5EF4-FFF2-40B4-BE49-F238E27FC236}">
                    <a16:creationId xmlns:a16="http://schemas.microsoft.com/office/drawing/2014/main" id="{29024CCD-8A09-F627-E466-82A25F52BBE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C566CBA5-9386-4A6F-BD21-B9488AAABF0C}"/>
              </a:ext>
            </a:extLst>
          </p:cNvPr>
          <p:cNvGrpSpPr/>
          <p:nvPr/>
        </p:nvGrpSpPr>
        <p:grpSpPr>
          <a:xfrm>
            <a:off x="1022691" y="3126566"/>
            <a:ext cx="6253432" cy="863570"/>
            <a:chOff x="3965516" y="2790917"/>
            <a:chExt cx="6253432" cy="86357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76C71D9-5EF4-478E-7474-2AF1F5DA66ED}"/>
                </a:ext>
              </a:extLst>
            </p:cNvPr>
            <p:cNvSpPr txBox="1"/>
            <p:nvPr/>
          </p:nvSpPr>
          <p:spPr>
            <a:xfrm>
              <a:off x="4282222" y="2790917"/>
              <a:ext cx="5936726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인터페이스가 복잡해 로그인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회원가입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본인인증 과정에서 혼란을 느낌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07F9CC08-C915-BF70-8701-2E24DF44721A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7" name="원호 16">
                <a:extLst>
                  <a:ext uri="{FF2B5EF4-FFF2-40B4-BE49-F238E27FC236}">
                    <a16:creationId xmlns:a16="http://schemas.microsoft.com/office/drawing/2014/main" id="{CB224DB1-D4A0-3ABB-2B37-49D2493251FC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8" name="자유형: 도형 17">
                <a:extLst>
                  <a:ext uri="{FF2B5EF4-FFF2-40B4-BE49-F238E27FC236}">
                    <a16:creationId xmlns:a16="http://schemas.microsoft.com/office/drawing/2014/main" id="{3765C122-E79F-6222-465B-6B1FF52CBB9C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22344054-F6B2-08F5-BE92-666FE56301D2}"/>
              </a:ext>
            </a:extLst>
          </p:cNvPr>
          <p:cNvGrpSpPr/>
          <p:nvPr/>
        </p:nvGrpSpPr>
        <p:grpSpPr>
          <a:xfrm>
            <a:off x="1022691" y="4068320"/>
            <a:ext cx="6253432" cy="863570"/>
            <a:chOff x="3965516" y="2790917"/>
            <a:chExt cx="6253432" cy="86357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CBB050B-C8BA-F5B6-0DFD-57EFDED1E5B1}"/>
                </a:ext>
              </a:extLst>
            </p:cNvPr>
            <p:cNvSpPr txBox="1"/>
            <p:nvPr/>
          </p:nvSpPr>
          <p:spPr>
            <a:xfrm>
              <a:off x="4282222" y="2790917"/>
              <a:ext cx="5936726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오류가 발생해도 대응 방법을 몰라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막막해하며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즉시 도움을 받을 수 없어 답답함을 느낌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FB9112DD-65EA-AAE9-183D-295BD4F13C01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2" name="원호 21">
                <a:extLst>
                  <a:ext uri="{FF2B5EF4-FFF2-40B4-BE49-F238E27FC236}">
                    <a16:creationId xmlns:a16="http://schemas.microsoft.com/office/drawing/2014/main" id="{FBF09A21-CC43-5624-6EE0-E8B89B2266DF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3" name="자유형: 도형 22">
                <a:extLst>
                  <a:ext uri="{FF2B5EF4-FFF2-40B4-BE49-F238E27FC236}">
                    <a16:creationId xmlns:a16="http://schemas.microsoft.com/office/drawing/2014/main" id="{9687EE72-523D-78F7-8DDD-FDD86FC8C3F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EF59C720-682D-D6D9-EE29-9D85B8B0A2E1}"/>
              </a:ext>
            </a:extLst>
          </p:cNvPr>
          <p:cNvGrpSpPr/>
          <p:nvPr/>
        </p:nvGrpSpPr>
        <p:grpSpPr>
          <a:xfrm>
            <a:off x="1022691" y="5010073"/>
            <a:ext cx="6253432" cy="863570"/>
            <a:chOff x="3965516" y="2790917"/>
            <a:chExt cx="6253432" cy="86357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E2FA1D6-C5E4-A44A-D837-BAC4664FFF92}"/>
                </a:ext>
              </a:extLst>
            </p:cNvPr>
            <p:cNvSpPr txBox="1"/>
            <p:nvPr/>
          </p:nvSpPr>
          <p:spPr>
            <a:xfrm>
              <a:off x="4282222" y="2790917"/>
              <a:ext cx="5936726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신청 후에도 처리가 완료되었는지 확신이 없어 불안감을 가짐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E4D198D3-4FDA-A521-B9FC-D04082FEB44F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7" name="원호 26">
                <a:extLst>
                  <a:ext uri="{FF2B5EF4-FFF2-40B4-BE49-F238E27FC236}">
                    <a16:creationId xmlns:a16="http://schemas.microsoft.com/office/drawing/2014/main" id="{B84BA8E3-3CD7-4851-37B1-B0AADA45FE58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8" name="자유형: 도형 27">
                <a:extLst>
                  <a:ext uri="{FF2B5EF4-FFF2-40B4-BE49-F238E27FC236}">
                    <a16:creationId xmlns:a16="http://schemas.microsoft.com/office/drawing/2014/main" id="{2A3A497F-56C1-6842-253B-18613795C72B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862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862389-2A5B-C7C4-C3D3-9E2A12F9B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벽, 실내, 의류, 사람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8F57310-FD1F-220D-A8D4-0E45352E2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7" b="5719"/>
          <a:stretch>
            <a:fillRect/>
          </a:stretch>
        </p:blipFill>
        <p:spPr>
          <a:xfrm>
            <a:off x="-2930" y="-1"/>
            <a:ext cx="12197860" cy="6858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608B97-028D-EF78-7C0D-1E582922D7E6}"/>
              </a:ext>
            </a:extLst>
          </p:cNvPr>
          <p:cNvSpPr txBox="1"/>
          <p:nvPr/>
        </p:nvSpPr>
        <p:spPr>
          <a:xfrm>
            <a:off x="1500997" y="1337531"/>
            <a:ext cx="5426486" cy="86177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5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접근성 문제부터 시작</a:t>
            </a:r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E3098FF8-3FA2-5C0E-78DA-2E16A1B4183B}"/>
              </a:ext>
            </a:extLst>
          </p:cNvPr>
          <p:cNvSpPr/>
          <p:nvPr/>
        </p:nvSpPr>
        <p:spPr>
          <a:xfrm>
            <a:off x="1176928" y="2921122"/>
            <a:ext cx="6236386" cy="993008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9A5CC8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4CFADB-CAC0-C018-EC87-9E69B8CD0EB1}"/>
              </a:ext>
            </a:extLst>
          </p:cNvPr>
          <p:cNvSpPr txBox="1"/>
          <p:nvPr/>
        </p:nvSpPr>
        <p:spPr>
          <a:xfrm>
            <a:off x="1257443" y="3201797"/>
            <a:ext cx="5913594" cy="43165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R="0" indent="0" algn="ctr" fontAlgn="auto">
              <a:lnSpc>
                <a:spcPct val="130000"/>
              </a:lnSpc>
              <a:spcBef>
                <a:spcPts val="0"/>
              </a:spcBef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lang="ko-KR" altLang="en-US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원칙은 </a:t>
            </a:r>
            <a:r>
              <a:rPr lang="en-US" altLang="ko-KR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페르소나는 창작이 아니라 발견</a:t>
            </a:r>
            <a:r>
              <a:rPr lang="en-US" altLang="ko-KR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이라는 점임</a:t>
            </a:r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16358880-05D8-E618-8402-CFE651B2D1EB}"/>
              </a:ext>
            </a:extLst>
          </p:cNvPr>
          <p:cNvGrpSpPr/>
          <p:nvPr/>
        </p:nvGrpSpPr>
        <p:grpSpPr>
          <a:xfrm>
            <a:off x="1852507" y="4040870"/>
            <a:ext cx="5074976" cy="1621523"/>
            <a:chOff x="505982" y="4960075"/>
            <a:chExt cx="5074976" cy="1621523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C527865-89AD-F595-003A-0A113A1CCA30}"/>
                </a:ext>
              </a:extLst>
            </p:cNvPr>
            <p:cNvSpPr txBox="1"/>
            <p:nvPr/>
          </p:nvSpPr>
          <p:spPr>
            <a:xfrm>
              <a:off x="505982" y="5317919"/>
              <a:ext cx="5074976" cy="12636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indent="0" algn="ctr" fontAlgn="auto" latinLnBrk="0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우리의 상상으로 인물을 만드는 것이 아니라</a:t>
              </a:r>
              <a:r>
                <a:rPr lang="en-US" altLang="ko-KR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수많은 데이터 속에서 의미 있는 패턴을 </a:t>
              </a:r>
              <a:r>
                <a:rPr lang="en-US" altLang="ko-KR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발견</a:t>
              </a:r>
              <a:r>
                <a:rPr lang="en-US" altLang="ko-KR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하고 조합하는 과정임을 잊지 말아야 함</a:t>
              </a:r>
              <a:endParaRPr lang="en-US" altLang="ko-KR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32" name="화살표: 아래쪽 31">
              <a:extLst>
                <a:ext uri="{FF2B5EF4-FFF2-40B4-BE49-F238E27FC236}">
                  <a16:creationId xmlns:a16="http://schemas.microsoft.com/office/drawing/2014/main" id="{B5DC62CD-F3E4-6A44-660C-586950B64CC1}"/>
                </a:ext>
              </a:extLst>
            </p:cNvPr>
            <p:cNvSpPr/>
            <p:nvPr/>
          </p:nvSpPr>
          <p:spPr>
            <a:xfrm>
              <a:off x="2879721" y="4960075"/>
              <a:ext cx="326728" cy="380608"/>
            </a:xfrm>
            <a:prstGeom prst="downArrow">
              <a:avLst/>
            </a:prstGeom>
            <a:solidFill>
              <a:srgbClr val="9A5CC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700"/>
            </a:p>
          </p:txBody>
        </p:sp>
      </p:grpSp>
    </p:spTree>
    <p:extLst>
      <p:ext uri="{BB962C8B-B14F-4D97-AF65-F5344CB8AC3E}">
        <p14:creationId xmlns:p14="http://schemas.microsoft.com/office/powerpoint/2010/main" val="275779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2EE47-77B2-B826-A0FF-31A0C2252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962BE4AF-FDB5-B53E-D1C8-593AC722EA6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0" name="그림 49" descr="블러, 다채로움, 라일락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CF31CB12-35CB-75EF-7226-68B799A2F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096000" cy="6858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76C05AA-0598-EA83-EA1E-576C031151A0}"/>
                </a:ext>
              </a:extLst>
            </p:cNvPr>
            <p:cNvSpPr txBox="1"/>
            <p:nvPr/>
          </p:nvSpPr>
          <p:spPr>
            <a:xfrm>
              <a:off x="804612" y="721417"/>
              <a:ext cx="1737976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학습목표</a:t>
              </a: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FDD88A21-6E1B-BDA3-885A-C7D8694FC33D}"/>
                </a:ext>
              </a:extLst>
            </p:cNvPr>
            <p:cNvGrpSpPr/>
            <p:nvPr/>
          </p:nvGrpSpPr>
          <p:grpSpPr>
            <a:xfrm>
              <a:off x="653938" y="569912"/>
              <a:ext cx="313533" cy="313532"/>
              <a:chOff x="730138" y="582612"/>
              <a:chExt cx="313533" cy="313532"/>
            </a:xfrm>
          </p:grpSpPr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id="{A8251E65-11B0-8131-2CF0-59661EF6C61E}"/>
                  </a:ext>
                </a:extLst>
              </p:cNvPr>
              <p:cNvSpPr/>
              <p:nvPr/>
            </p:nvSpPr>
            <p:spPr>
              <a:xfrm>
                <a:off x="730138" y="582612"/>
                <a:ext cx="122987" cy="313532"/>
              </a:xfrm>
              <a:prstGeom prst="rect">
                <a:avLst/>
              </a:prstGeom>
              <a:solidFill>
                <a:srgbClr val="0B2EB7">
                  <a:alpha val="3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70FDE542-EE01-2E43-B12C-D6F1930ACBC2}"/>
                  </a:ext>
                </a:extLst>
              </p:cNvPr>
              <p:cNvSpPr/>
              <p:nvPr/>
            </p:nvSpPr>
            <p:spPr>
              <a:xfrm rot="5400000">
                <a:off x="825411" y="487340"/>
                <a:ext cx="122987" cy="313532"/>
              </a:xfrm>
              <a:prstGeom prst="rect">
                <a:avLst/>
              </a:prstGeom>
              <a:solidFill>
                <a:srgbClr val="1C98E4">
                  <a:alpha val="3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D0AC519F-2991-A34C-CA2E-B10FE4BF2C6F}"/>
                </a:ext>
              </a:extLst>
            </p:cNvPr>
            <p:cNvSpPr/>
            <p:nvPr/>
          </p:nvSpPr>
          <p:spPr>
            <a:xfrm flipH="1" flipV="1">
              <a:off x="838200" y="1886446"/>
              <a:ext cx="1128252" cy="1136154"/>
            </a:xfrm>
            <a:prstGeom prst="snip1Rect">
              <a:avLst>
                <a:gd name="adj" fmla="val 36088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9FBF295-BAC5-61F6-2BC5-7E34AF9C4D5D}"/>
                </a:ext>
              </a:extLst>
            </p:cNvPr>
            <p:cNvSpPr txBox="1"/>
            <p:nvPr/>
          </p:nvSpPr>
          <p:spPr>
            <a:xfrm>
              <a:off x="1065109" y="2033563"/>
              <a:ext cx="747320" cy="86177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25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022274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학습</a:t>
              </a:r>
              <a:endParaRPr lang="en-US" altLang="ko-KR" sz="25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022274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  <a:p>
              <a:pPr algn="ctr"/>
              <a:r>
                <a:rPr lang="ko-KR" altLang="en-US" sz="25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022274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내용</a:t>
              </a:r>
            </a:p>
          </p:txBody>
        </p: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8C88F691-0716-60CC-F44E-6D14133B89D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78000"/>
              <a:ext cx="1238250" cy="123825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직선 연결선 27">
              <a:extLst>
                <a:ext uri="{FF2B5EF4-FFF2-40B4-BE49-F238E27FC236}">
                  <a16:creationId xmlns:a16="http://schemas.microsoft.com/office/drawing/2014/main" id="{C06E7E3F-43A5-4C53-4F2A-159653BC0560}"/>
                </a:ext>
              </a:extLst>
            </p:cNvPr>
            <p:cNvCxnSpPr>
              <a:cxnSpLocks/>
            </p:cNvCxnSpPr>
            <p:nvPr/>
          </p:nvCxnSpPr>
          <p:spPr>
            <a:xfrm>
              <a:off x="853125" y="1899460"/>
              <a:ext cx="11338875" cy="0"/>
            </a:xfrm>
            <a:prstGeom prst="line">
              <a:avLst/>
            </a:prstGeom>
            <a:ln w="6350">
              <a:gradFill>
                <a:gsLst>
                  <a:gs pos="25000">
                    <a:srgbClr val="1F3C67">
                      <a:alpha val="20000"/>
                    </a:srgbClr>
                  </a:gs>
                  <a:gs pos="75000">
                    <a:srgbClr val="1F3C67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직선 연결선 47">
              <a:extLst>
                <a:ext uri="{FF2B5EF4-FFF2-40B4-BE49-F238E27FC236}">
                  <a16:creationId xmlns:a16="http://schemas.microsoft.com/office/drawing/2014/main" id="{69BCD6F7-C18C-8DCE-9A45-EF1A45FA235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863315"/>
              <a:ext cx="2857500" cy="285750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직선 연결선 48">
              <a:extLst>
                <a:ext uri="{FF2B5EF4-FFF2-40B4-BE49-F238E27FC236}">
                  <a16:creationId xmlns:a16="http://schemas.microsoft.com/office/drawing/2014/main" id="{AA5D8198-3727-B136-123C-A2901DD943C3}"/>
                </a:ext>
              </a:extLst>
            </p:cNvPr>
            <p:cNvCxnSpPr>
              <a:cxnSpLocks/>
            </p:cNvCxnSpPr>
            <p:nvPr/>
          </p:nvCxnSpPr>
          <p:spPr>
            <a:xfrm>
              <a:off x="10297185" y="0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2" name="그림 61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B8264ADA-C7F0-2F62-078C-3041C165E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6400"/>
            <a:stretch>
              <a:fillRect/>
            </a:stretch>
          </p:blipFill>
          <p:spPr>
            <a:xfrm>
              <a:off x="536574" y="1524573"/>
              <a:ext cx="558801" cy="643951"/>
            </a:xfrm>
            <a:prstGeom prst="rect">
              <a:avLst/>
            </a:prstGeom>
          </p:spPr>
        </p:pic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99D4CC3-F3A1-9277-11DF-59124AA00154}"/>
              </a:ext>
            </a:extLst>
          </p:cNvPr>
          <p:cNvSpPr/>
          <p:nvPr/>
        </p:nvSpPr>
        <p:spPr>
          <a:xfrm>
            <a:off x="2197100" y="2146004"/>
            <a:ext cx="5803900" cy="1041696"/>
          </a:xfrm>
          <a:prstGeom prst="rect">
            <a:avLst/>
          </a:prstGeom>
          <a:solidFill>
            <a:schemeClr val="bg1"/>
          </a:solidFill>
          <a:ln w="6350">
            <a:solidFill>
              <a:srgbClr val="1F3C67">
                <a:alpha val="20000"/>
              </a:srgbClr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80A0F2A7-6F5C-F81A-1866-260C117235EB}"/>
              </a:ext>
            </a:extLst>
          </p:cNvPr>
          <p:cNvSpPr/>
          <p:nvPr/>
        </p:nvSpPr>
        <p:spPr>
          <a:xfrm>
            <a:off x="2197100" y="3289004"/>
            <a:ext cx="5803900" cy="1041696"/>
          </a:xfrm>
          <a:prstGeom prst="rect">
            <a:avLst/>
          </a:prstGeom>
          <a:solidFill>
            <a:schemeClr val="bg1"/>
          </a:solidFill>
          <a:ln w="6350">
            <a:solidFill>
              <a:srgbClr val="1F3C67">
                <a:alpha val="20000"/>
              </a:srgbClr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D657E488-E76F-7803-3D6D-4878E5E3FB00}"/>
              </a:ext>
            </a:extLst>
          </p:cNvPr>
          <p:cNvSpPr/>
          <p:nvPr/>
        </p:nvSpPr>
        <p:spPr>
          <a:xfrm>
            <a:off x="2197100" y="4432004"/>
            <a:ext cx="5803900" cy="1041696"/>
          </a:xfrm>
          <a:prstGeom prst="rect">
            <a:avLst/>
          </a:prstGeom>
          <a:solidFill>
            <a:schemeClr val="bg1"/>
          </a:solidFill>
          <a:ln w="6350">
            <a:solidFill>
              <a:srgbClr val="1F3C67">
                <a:alpha val="20000"/>
              </a:srgbClr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CB4E9E3A-C5FE-DF5E-7EF4-01DD1199A478}"/>
              </a:ext>
            </a:extLst>
          </p:cNvPr>
          <p:cNvSpPr/>
          <p:nvPr/>
        </p:nvSpPr>
        <p:spPr>
          <a:xfrm>
            <a:off x="2197100" y="2146004"/>
            <a:ext cx="457200" cy="1041696"/>
          </a:xfrm>
          <a:prstGeom prst="rect">
            <a:avLst/>
          </a:prstGeom>
          <a:solidFill>
            <a:srgbClr val="0B2E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1</a:t>
            </a:r>
            <a:endParaRPr lang="ko-KR" altLang="en-US" sz="2000" dirty="0">
              <a:ln>
                <a:solidFill>
                  <a:schemeClr val="accent1">
                    <a:shade val="15000"/>
                    <a:alpha val="0"/>
                  </a:schemeClr>
                </a:solidFill>
              </a:ln>
              <a:solidFill>
                <a:schemeClr val="bg1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D538D212-81FB-A21E-0649-A77306E0ED8C}"/>
              </a:ext>
            </a:extLst>
          </p:cNvPr>
          <p:cNvSpPr/>
          <p:nvPr/>
        </p:nvSpPr>
        <p:spPr>
          <a:xfrm>
            <a:off x="2197100" y="3289004"/>
            <a:ext cx="457200" cy="1041696"/>
          </a:xfrm>
          <a:prstGeom prst="rect">
            <a:avLst/>
          </a:prstGeom>
          <a:solidFill>
            <a:srgbClr val="644B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2</a:t>
            </a:r>
            <a:endParaRPr lang="ko-KR" altLang="en-US" sz="2000" dirty="0">
              <a:ln>
                <a:solidFill>
                  <a:schemeClr val="accent1">
                    <a:shade val="15000"/>
                    <a:alpha val="0"/>
                  </a:schemeClr>
                </a:solidFill>
              </a:ln>
              <a:solidFill>
                <a:schemeClr val="bg1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8973C13A-7DF2-DEAB-86CB-19108D911685}"/>
              </a:ext>
            </a:extLst>
          </p:cNvPr>
          <p:cNvSpPr/>
          <p:nvPr/>
        </p:nvSpPr>
        <p:spPr>
          <a:xfrm>
            <a:off x="2197100" y="4432004"/>
            <a:ext cx="457200" cy="1041696"/>
          </a:xfrm>
          <a:prstGeom prst="rect">
            <a:avLst/>
          </a:prstGeom>
          <a:solidFill>
            <a:srgbClr val="9A5C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3</a:t>
            </a:r>
            <a:endParaRPr lang="ko-KR" altLang="en-US" sz="2000" dirty="0">
              <a:ln>
                <a:solidFill>
                  <a:schemeClr val="accent1">
                    <a:shade val="15000"/>
                    <a:alpha val="0"/>
                  </a:schemeClr>
                </a:solidFill>
              </a:ln>
              <a:solidFill>
                <a:schemeClr val="bg1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561CF7E-6C17-B163-5F25-0F8F7858DE33}"/>
              </a:ext>
            </a:extLst>
          </p:cNvPr>
          <p:cNvSpPr txBox="1"/>
          <p:nvPr/>
        </p:nvSpPr>
        <p:spPr>
          <a:xfrm>
            <a:off x="2937859" y="3560553"/>
            <a:ext cx="3746538" cy="4985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22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defRPr>
            </a:lvl1pPr>
          </a:lstStyle>
          <a:p>
            <a:r>
              <a:rPr lang="ko-KR" altLang="en-US" dirty="0"/>
              <a:t>문제 </a:t>
            </a:r>
            <a:r>
              <a:rPr lang="ko-KR" altLang="en-US" dirty="0" err="1"/>
              <a:t>정의문</a:t>
            </a:r>
            <a:r>
              <a:rPr lang="ko-KR" altLang="en-US" dirty="0"/>
              <a:t> 작성 방식 학습하기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EA5D60-0C68-A60C-2856-B82B13800E5B}"/>
              </a:ext>
            </a:extLst>
          </p:cNvPr>
          <p:cNvSpPr txBox="1"/>
          <p:nvPr/>
        </p:nvSpPr>
        <p:spPr>
          <a:xfrm>
            <a:off x="2937859" y="2417553"/>
            <a:ext cx="3098925" cy="4985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22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defRPr>
            </a:lvl1pPr>
          </a:lstStyle>
          <a:p>
            <a:r>
              <a:rPr lang="ko-KR" altLang="en-US" b="1" dirty="0" err="1"/>
              <a:t>리프레이밍</a:t>
            </a:r>
            <a:r>
              <a:rPr lang="ko-KR" altLang="en-US" b="1" dirty="0"/>
              <a:t> 전략 학습하기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B4C98C3-4EB3-E1C7-8CE8-777E11B730C4}"/>
              </a:ext>
            </a:extLst>
          </p:cNvPr>
          <p:cNvSpPr txBox="1"/>
          <p:nvPr/>
        </p:nvSpPr>
        <p:spPr>
          <a:xfrm>
            <a:off x="2937859" y="4703553"/>
            <a:ext cx="3137397" cy="4985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22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defRPr>
            </a:lvl1pPr>
          </a:lstStyle>
          <a:p>
            <a:r>
              <a:rPr lang="ko-KR" altLang="en-US" dirty="0"/>
              <a:t>팀 프로젝트 적용 준비하기</a:t>
            </a:r>
            <a:endParaRPr lang="ko-KR" altLang="en-US" dirty="0">
              <a:solidFill>
                <a:srgbClr val="0023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1793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189172-5991-E19A-4137-EF432A5AF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149CB4E3-DB29-7898-A8EB-6ECD82DE8CEA}"/>
              </a:ext>
            </a:extLst>
          </p:cNvPr>
          <p:cNvSpPr txBox="1"/>
          <p:nvPr/>
        </p:nvSpPr>
        <p:spPr>
          <a:xfrm>
            <a:off x="778495" y="673792"/>
            <a:ext cx="484363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페르소나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데이터에 생명을 불어넣기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396AEC-27DD-2D18-E8B4-AB440D44A042}"/>
              </a:ext>
            </a:extLst>
          </p:cNvPr>
          <p:cNvSpPr txBox="1"/>
          <p:nvPr/>
        </p:nvSpPr>
        <p:spPr>
          <a:xfrm>
            <a:off x="1134095" y="1593928"/>
            <a:ext cx="370357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반드시 고려해야 할 중요한 구분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0E3C4C6-7E06-710B-AC40-F699F5CAA6E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4D9065-D286-64E2-EF5B-6AF561549B48}"/>
              </a:ext>
            </a:extLst>
          </p:cNvPr>
          <p:cNvSpPr txBox="1"/>
          <p:nvPr/>
        </p:nvSpPr>
        <p:spPr>
          <a:xfrm flipH="1">
            <a:off x="2659122" y="5094717"/>
            <a:ext cx="6882064" cy="1142571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일반 사용자와 </a:t>
            </a:r>
            <a:r>
              <a:rPr lang="ko-KR" altLang="en-US" sz="2400" spc="-8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익스트림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 사용자를 분리해서 </a:t>
            </a:r>
            <a:b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접근하는 것임</a:t>
            </a:r>
            <a:endParaRPr lang="ko-KR" altLang="en-US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383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F7E8D-C29E-D9CB-ACCC-9D16CB7FA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B6793758-51B0-E014-EB74-B38FA2518341}"/>
              </a:ext>
            </a:extLst>
          </p:cNvPr>
          <p:cNvSpPr txBox="1"/>
          <p:nvPr/>
        </p:nvSpPr>
        <p:spPr>
          <a:xfrm>
            <a:off x="778495" y="673792"/>
            <a:ext cx="484363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페르소나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데이터에 생명을 불어넣기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1C733D-E902-5604-7A5E-228DC5BA524D}"/>
              </a:ext>
            </a:extLst>
          </p:cNvPr>
          <p:cNvSpPr txBox="1"/>
          <p:nvPr/>
        </p:nvSpPr>
        <p:spPr>
          <a:xfrm>
            <a:off x="1134095" y="1593928"/>
            <a:ext cx="370357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반드시 고려해야 할 중요한 구분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5A75AE2-9E91-C2AF-635F-46D5B5B3BEC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E58016F6-18C4-4BEB-6B10-4712C363555F}"/>
              </a:ext>
            </a:extLst>
          </p:cNvPr>
          <p:cNvGrpSpPr/>
          <p:nvPr/>
        </p:nvGrpSpPr>
        <p:grpSpPr>
          <a:xfrm>
            <a:off x="1716341" y="2752013"/>
            <a:ext cx="5828031" cy="469900"/>
            <a:chOff x="5030469" y="4502150"/>
            <a:chExt cx="5828031" cy="469900"/>
          </a:xfrm>
        </p:grpSpPr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5FDEBFEE-925C-3864-396A-DDCDEECF3194}"/>
                </a:ext>
              </a:extLst>
            </p:cNvPr>
            <p:cNvSpPr/>
            <p:nvPr/>
          </p:nvSpPr>
          <p:spPr>
            <a:xfrm>
              <a:off x="5030469" y="4502150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79D0B8A-5714-7130-CDF6-B9217AECF642}"/>
                </a:ext>
              </a:extLst>
            </p:cNvPr>
            <p:cNvSpPr txBox="1"/>
            <p:nvPr/>
          </p:nvSpPr>
          <p:spPr>
            <a:xfrm>
              <a:off x="5256527" y="4552359"/>
              <a:ext cx="531241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일반 사용자</a:t>
              </a:r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A79D9624-CC95-B663-7B60-F4CDB2F79EDF}"/>
              </a:ext>
            </a:extLst>
          </p:cNvPr>
          <p:cNvGrpSpPr/>
          <p:nvPr/>
        </p:nvGrpSpPr>
        <p:grpSpPr>
          <a:xfrm>
            <a:off x="2011920" y="3411215"/>
            <a:ext cx="5190995" cy="463460"/>
            <a:chOff x="3965516" y="2790917"/>
            <a:chExt cx="5190995" cy="46346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1B086A2-79A2-1157-C72B-CB4F368CAA52}"/>
                </a:ext>
              </a:extLst>
            </p:cNvPr>
            <p:cNvSpPr txBox="1"/>
            <p:nvPr/>
          </p:nvSpPr>
          <p:spPr>
            <a:xfrm>
              <a:off x="4282222" y="2790917"/>
              <a:ext cx="487428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평균적 특성을 가진 다수 사용자</a:t>
              </a: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C9812496-D0D9-05CC-A439-569175E3961D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2" name="원호 11">
                <a:extLst>
                  <a:ext uri="{FF2B5EF4-FFF2-40B4-BE49-F238E27FC236}">
                    <a16:creationId xmlns:a16="http://schemas.microsoft.com/office/drawing/2014/main" id="{A8B59D40-7C71-4F29-3270-AC5A32999A1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3" name="자유형: 도형 12">
                <a:extLst>
                  <a:ext uri="{FF2B5EF4-FFF2-40B4-BE49-F238E27FC236}">
                    <a16:creationId xmlns:a16="http://schemas.microsoft.com/office/drawing/2014/main" id="{A60F12A9-BAFA-C0A3-978F-02CB91E38574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3A5A0B79-D5A6-5C00-D01A-AF40ED1BA16A}"/>
              </a:ext>
            </a:extLst>
          </p:cNvPr>
          <p:cNvSpPr/>
          <p:nvPr/>
        </p:nvSpPr>
        <p:spPr>
          <a:xfrm>
            <a:off x="1783942" y="4063977"/>
            <a:ext cx="5470870" cy="1982220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9A5CC8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BFB08E-BCAE-BFE4-EB10-E15CD3A9D051}"/>
              </a:ext>
            </a:extLst>
          </p:cNvPr>
          <p:cNvSpPr txBox="1"/>
          <p:nvPr/>
        </p:nvSpPr>
        <p:spPr>
          <a:xfrm>
            <a:off x="2221876" y="4677631"/>
            <a:ext cx="4595002" cy="44486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algn="ctr"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박민수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(35</a:t>
            </a: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세 직장인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)</a:t>
            </a:r>
            <a:endParaRPr kumimoji="0" lang="ko-KR" altLang="en-US" sz="1900" b="0" i="0" u="none" strike="noStrike" kern="1200" cap="none" spc="-7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스퀘어 네오 Bold" panose="00000800000000000000" pitchFamily="2" charset="-127"/>
              <a:ea typeface="나눔스퀘어 네오 Bold" panose="00000800000000000000" pitchFamily="2" charset="-127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C45EF3-F007-9045-F49C-E62DCBB916D1}"/>
              </a:ext>
            </a:extLst>
          </p:cNvPr>
          <p:cNvSpPr txBox="1"/>
          <p:nvPr/>
        </p:nvSpPr>
        <p:spPr>
          <a:xfrm>
            <a:off x="3590153" y="4112688"/>
            <a:ext cx="1858449" cy="601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예시</a:t>
            </a:r>
            <a:endParaRPr lang="en-US" altLang="ko-KR" sz="2700" spc="-130" dirty="0">
              <a:ln>
                <a:solidFill>
                  <a:srgbClr val="9A5CC8">
                    <a:alpha val="0"/>
                  </a:srgbClr>
                </a:solidFill>
              </a:ln>
              <a:solidFill>
                <a:srgbClr val="9A5CC8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17" name="화살표: 아래쪽 16">
            <a:extLst>
              <a:ext uri="{FF2B5EF4-FFF2-40B4-BE49-F238E27FC236}">
                <a16:creationId xmlns:a16="http://schemas.microsoft.com/office/drawing/2014/main" id="{51F6E95C-60C8-96C1-1443-0BFA4180D255}"/>
              </a:ext>
            </a:extLst>
          </p:cNvPr>
          <p:cNvSpPr/>
          <p:nvPr/>
        </p:nvSpPr>
        <p:spPr>
          <a:xfrm>
            <a:off x="4356013" y="5140089"/>
            <a:ext cx="326728" cy="380608"/>
          </a:xfrm>
          <a:prstGeom prst="downArrow">
            <a:avLst/>
          </a:prstGeom>
          <a:solidFill>
            <a:srgbClr val="9A5C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7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84B692-C5CA-D82D-83C9-4C41B4F342F8}"/>
              </a:ext>
            </a:extLst>
          </p:cNvPr>
          <p:cNvSpPr txBox="1"/>
          <p:nvPr/>
        </p:nvSpPr>
        <p:spPr>
          <a:xfrm>
            <a:off x="2221876" y="5538290"/>
            <a:ext cx="4595002" cy="44486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algn="ctr"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온라인 행정 서비스가 복잡해 포기하는 경우</a:t>
            </a:r>
            <a:endParaRPr kumimoji="0" lang="ko-KR" altLang="en-US" sz="1900" b="0" i="0" u="none" strike="noStrike" kern="1200" cap="none" spc="-7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스퀘어 네오 Bold" panose="00000800000000000000" pitchFamily="2" charset="-127"/>
              <a:ea typeface="나눔스퀘어 네오 Bold" panose="00000800000000000000" pitchFamily="2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82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7" grpId="0" animBg="1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533BB2-B5D3-89C6-6CA7-1089997E0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5B170AAA-1A3F-D212-5F20-3F9FD5D1D6C1}"/>
              </a:ext>
            </a:extLst>
          </p:cNvPr>
          <p:cNvSpPr txBox="1"/>
          <p:nvPr/>
        </p:nvSpPr>
        <p:spPr>
          <a:xfrm>
            <a:off x="778495" y="673792"/>
            <a:ext cx="484363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페르소나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데이터에 생명을 불어넣기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63A238-7EB7-785B-DCE0-35E063C99B95}"/>
              </a:ext>
            </a:extLst>
          </p:cNvPr>
          <p:cNvSpPr txBox="1"/>
          <p:nvPr/>
        </p:nvSpPr>
        <p:spPr>
          <a:xfrm>
            <a:off x="1134095" y="1593928"/>
            <a:ext cx="370357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반드시 고려해야 할 중요한 구분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E06E896-DAF2-C4B6-FD72-A30DDA20119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4FEBA4DB-41BC-3522-E63A-82535093D50C}"/>
              </a:ext>
            </a:extLst>
          </p:cNvPr>
          <p:cNvGrpSpPr/>
          <p:nvPr/>
        </p:nvGrpSpPr>
        <p:grpSpPr>
          <a:xfrm>
            <a:off x="1716341" y="2752013"/>
            <a:ext cx="5828031" cy="469900"/>
            <a:chOff x="5030469" y="4502150"/>
            <a:chExt cx="5828031" cy="469900"/>
          </a:xfrm>
        </p:grpSpPr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26A683A0-6B2B-C40D-F333-6C40D2E9799F}"/>
                </a:ext>
              </a:extLst>
            </p:cNvPr>
            <p:cNvSpPr/>
            <p:nvPr/>
          </p:nvSpPr>
          <p:spPr>
            <a:xfrm>
              <a:off x="5030469" y="4502150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A38E97E-115B-55B4-4306-21970E10BF66}"/>
                </a:ext>
              </a:extLst>
            </p:cNvPr>
            <p:cNvSpPr txBox="1"/>
            <p:nvPr/>
          </p:nvSpPr>
          <p:spPr>
            <a:xfrm>
              <a:off x="5256527" y="4552359"/>
              <a:ext cx="531241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익스트림</a:t>
              </a: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 사용자</a:t>
              </a:r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69F69DFC-8463-1B93-36D4-284F307726C0}"/>
              </a:ext>
            </a:extLst>
          </p:cNvPr>
          <p:cNvGrpSpPr/>
          <p:nvPr/>
        </p:nvGrpSpPr>
        <p:grpSpPr>
          <a:xfrm>
            <a:off x="2011920" y="3411215"/>
            <a:ext cx="5190995" cy="463460"/>
            <a:chOff x="3965516" y="2790917"/>
            <a:chExt cx="5190995" cy="46346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84CFE4E-4966-B1A8-7A7B-4B42596EE57E}"/>
                </a:ext>
              </a:extLst>
            </p:cNvPr>
            <p:cNvSpPr txBox="1"/>
            <p:nvPr/>
          </p:nvSpPr>
          <p:spPr>
            <a:xfrm>
              <a:off x="4282222" y="2790917"/>
              <a:ext cx="487428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특정 제약이나 어려움이 있는 사용자</a:t>
              </a: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CCFB30C0-3517-DFC7-851B-71E7B917AEE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2" name="원호 11">
                <a:extLst>
                  <a:ext uri="{FF2B5EF4-FFF2-40B4-BE49-F238E27FC236}">
                    <a16:creationId xmlns:a16="http://schemas.microsoft.com/office/drawing/2014/main" id="{5A595C64-4717-8AA5-FD15-C1F09456AA33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3" name="자유형: 도형 12">
                <a:extLst>
                  <a:ext uri="{FF2B5EF4-FFF2-40B4-BE49-F238E27FC236}">
                    <a16:creationId xmlns:a16="http://schemas.microsoft.com/office/drawing/2014/main" id="{67C7A55E-2D23-DFA1-6B12-E0FA24A6FE74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DBA12B9A-86A4-F933-BC3F-D7AB8AC9AC69}"/>
              </a:ext>
            </a:extLst>
          </p:cNvPr>
          <p:cNvSpPr/>
          <p:nvPr/>
        </p:nvSpPr>
        <p:spPr>
          <a:xfrm>
            <a:off x="1783941" y="4063977"/>
            <a:ext cx="6664489" cy="1982220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9A5CC8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A67CD1-AA34-7C9D-B79C-0BA9E8B7A0C8}"/>
              </a:ext>
            </a:extLst>
          </p:cNvPr>
          <p:cNvSpPr txBox="1"/>
          <p:nvPr/>
        </p:nvSpPr>
        <p:spPr>
          <a:xfrm>
            <a:off x="1973646" y="4677631"/>
            <a:ext cx="3184508" cy="1205073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algn="ctr"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이영희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(78</a:t>
            </a: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세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시각장애 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2</a:t>
            </a: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급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) </a:t>
            </a:r>
            <a:b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스크린리더와 </a:t>
            </a:r>
            <a:b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키보드만으로 웹 이용</a:t>
            </a:r>
            <a:endParaRPr kumimoji="0" lang="ko-KR" altLang="en-US" sz="1900" b="0" i="0" u="none" strike="noStrike" kern="1200" cap="none" spc="-7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스퀘어 네오 Bold" panose="00000800000000000000" pitchFamily="2" charset="-127"/>
              <a:ea typeface="나눔스퀘어 네오 Bold" panose="00000800000000000000" pitchFamily="2" charset="-127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2ABF67-7ADD-EF9E-DCC0-051605CB49FF}"/>
              </a:ext>
            </a:extLst>
          </p:cNvPr>
          <p:cNvSpPr txBox="1"/>
          <p:nvPr/>
        </p:nvSpPr>
        <p:spPr>
          <a:xfrm>
            <a:off x="4186961" y="4112688"/>
            <a:ext cx="1858449" cy="601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예시</a:t>
            </a:r>
            <a:endParaRPr lang="en-US" altLang="ko-KR" sz="2700" spc="-130" dirty="0">
              <a:ln>
                <a:solidFill>
                  <a:srgbClr val="9A5CC8">
                    <a:alpha val="0"/>
                  </a:srgbClr>
                </a:solidFill>
              </a:ln>
              <a:solidFill>
                <a:srgbClr val="9A5CC8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84D4A1-8D2B-BFD0-99E2-F6944D95294F}"/>
              </a:ext>
            </a:extLst>
          </p:cNvPr>
          <p:cNvSpPr txBox="1"/>
          <p:nvPr/>
        </p:nvSpPr>
        <p:spPr>
          <a:xfrm>
            <a:off x="5002108" y="4677631"/>
            <a:ext cx="3184508" cy="1205073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algn="ctr"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제임스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(42</a:t>
            </a: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세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외국인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)  </a:t>
            </a:r>
            <a:b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한국어 초급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b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행정 시스템 이해 어려움</a:t>
            </a:r>
            <a:endParaRPr kumimoji="0" lang="ko-KR" altLang="en-US" sz="1900" b="0" i="0" u="none" strike="noStrike" kern="1200" cap="none" spc="-7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스퀘어 네오 Bold" panose="00000800000000000000" pitchFamily="2" charset="-127"/>
              <a:ea typeface="나눔스퀘어 네오 Bold" panose="00000800000000000000" pitchFamily="2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3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85B4F-7B38-0A8D-50C3-A29E5E190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A8CF52F7-0E98-1630-4A80-054EB0B0472D}"/>
              </a:ext>
            </a:extLst>
          </p:cNvPr>
          <p:cNvSpPr txBox="1"/>
          <p:nvPr/>
        </p:nvSpPr>
        <p:spPr>
          <a:xfrm>
            <a:off x="778495" y="673792"/>
            <a:ext cx="484363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페르소나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데이터에 생명을 불어넣기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852E17-27C1-38BE-9126-914F6C63B3E5}"/>
              </a:ext>
            </a:extLst>
          </p:cNvPr>
          <p:cNvSpPr txBox="1"/>
          <p:nvPr/>
        </p:nvSpPr>
        <p:spPr>
          <a:xfrm>
            <a:off x="1134095" y="1593928"/>
            <a:ext cx="370357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반드시 고려해야 할 중요한 구분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EF7E688-A889-9035-4CC1-CCA17CFFF36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17" name="그룹 16">
            <a:extLst>
              <a:ext uri="{FF2B5EF4-FFF2-40B4-BE49-F238E27FC236}">
                <a16:creationId xmlns:a16="http://schemas.microsoft.com/office/drawing/2014/main" id="{EB97A3F7-0ACD-6945-3658-BBDE80A8E302}"/>
              </a:ext>
            </a:extLst>
          </p:cNvPr>
          <p:cNvGrpSpPr/>
          <p:nvPr/>
        </p:nvGrpSpPr>
        <p:grpSpPr>
          <a:xfrm>
            <a:off x="947738" y="2502743"/>
            <a:ext cx="3804290" cy="630942"/>
            <a:chOff x="4374206" y="2798058"/>
            <a:chExt cx="3804290" cy="63094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258F078-71C5-D579-73BF-D8E6902CDB75}"/>
                </a:ext>
              </a:extLst>
            </p:cNvPr>
            <p:cNvSpPr txBox="1"/>
            <p:nvPr/>
          </p:nvSpPr>
          <p:spPr>
            <a:xfrm>
              <a:off x="4943315" y="2798058"/>
              <a:ext cx="3235181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정책 디자인 통찰</a:t>
              </a:r>
              <a:endParaRPr lang="en-US" altLang="ko-KR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DEB4603B-0DE8-3223-464F-248C648740AD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20" name="타원 19">
                <a:extLst>
                  <a:ext uri="{FF2B5EF4-FFF2-40B4-BE49-F238E27FC236}">
                    <a16:creationId xmlns:a16="http://schemas.microsoft.com/office/drawing/2014/main" id="{356A8831-9498-A3C5-D3CF-26FFFE438405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21" name="그림 20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677458BD-9B7F-9E94-30C4-B8B563946A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7E653FC3-D189-B15F-2686-7F81AA247D42}"/>
              </a:ext>
            </a:extLst>
          </p:cNvPr>
          <p:cNvGrpSpPr/>
          <p:nvPr/>
        </p:nvGrpSpPr>
        <p:grpSpPr>
          <a:xfrm>
            <a:off x="1625398" y="3254590"/>
            <a:ext cx="6465835" cy="863570"/>
            <a:chOff x="3965516" y="2790917"/>
            <a:chExt cx="6465835" cy="86357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4E7FA48-C033-C7C2-3775-17EA85644867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익스트림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사용자를 고려한 디자인은 모든 사용자 경험 개선으로 이어짐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유니버설 디자인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)</a:t>
              </a:r>
            </a:p>
          </p:txBody>
        </p: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4D2943EB-A736-8260-19B0-70539D4DDEF2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5" name="원호 24">
                <a:extLst>
                  <a:ext uri="{FF2B5EF4-FFF2-40B4-BE49-F238E27FC236}">
                    <a16:creationId xmlns:a16="http://schemas.microsoft.com/office/drawing/2014/main" id="{431AD28B-BC33-FB7B-8163-F8F6A9D58FA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6" name="자유형: 도형 25">
                <a:extLst>
                  <a:ext uri="{FF2B5EF4-FFF2-40B4-BE49-F238E27FC236}">
                    <a16:creationId xmlns:a16="http://schemas.microsoft.com/office/drawing/2014/main" id="{A7D674F5-A1C5-3511-0366-660680B33509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33455929-1AA6-D4F7-BA28-309B80A04764}"/>
              </a:ext>
            </a:extLst>
          </p:cNvPr>
          <p:cNvGrpSpPr/>
          <p:nvPr/>
        </p:nvGrpSpPr>
        <p:grpSpPr>
          <a:xfrm>
            <a:off x="1625398" y="4211383"/>
            <a:ext cx="6465835" cy="463460"/>
            <a:chOff x="3965516" y="2790917"/>
            <a:chExt cx="6465835" cy="46346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0CAC829-972B-3AFC-CE8B-37679B45259B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시각장애인용 음성 안내 → 일반 사용자도 직관적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C9DD4FF6-C022-F550-9C13-771A7CECF73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31" name="원호 30">
                <a:extLst>
                  <a:ext uri="{FF2B5EF4-FFF2-40B4-BE49-F238E27FC236}">
                    <a16:creationId xmlns:a16="http://schemas.microsoft.com/office/drawing/2014/main" id="{E3C76D24-32F2-C103-4A1D-89E446A1F4CF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96" name="자유형: 도형 95">
                <a:extLst>
                  <a:ext uri="{FF2B5EF4-FFF2-40B4-BE49-F238E27FC236}">
                    <a16:creationId xmlns:a16="http://schemas.microsoft.com/office/drawing/2014/main" id="{EF3607BF-15D2-DDEE-6F3D-4B975C66C6BE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97" name="그룹 96">
            <a:extLst>
              <a:ext uri="{FF2B5EF4-FFF2-40B4-BE49-F238E27FC236}">
                <a16:creationId xmlns:a16="http://schemas.microsoft.com/office/drawing/2014/main" id="{6B93E660-91DF-03C1-B498-2D27DADE005B}"/>
              </a:ext>
            </a:extLst>
          </p:cNvPr>
          <p:cNvGrpSpPr/>
          <p:nvPr/>
        </p:nvGrpSpPr>
        <p:grpSpPr>
          <a:xfrm>
            <a:off x="1625398" y="4768066"/>
            <a:ext cx="6465835" cy="463460"/>
            <a:chOff x="3965516" y="2790917"/>
            <a:chExt cx="6465835" cy="463460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3D676075-98A0-3095-AAAB-6F2096384305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외국인용 명확한 언어 → 고령층에게도 접근 쉬움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99" name="그룹 98">
              <a:extLst>
                <a:ext uri="{FF2B5EF4-FFF2-40B4-BE49-F238E27FC236}">
                  <a16:creationId xmlns:a16="http://schemas.microsoft.com/office/drawing/2014/main" id="{CFD46A67-F263-A315-9077-5766A115D784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0" name="원호 99">
                <a:extLst>
                  <a:ext uri="{FF2B5EF4-FFF2-40B4-BE49-F238E27FC236}">
                    <a16:creationId xmlns:a16="http://schemas.microsoft.com/office/drawing/2014/main" id="{87A64FE2-3EEB-0522-01EF-F09D03522F40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02" name="자유형: 도형 101">
                <a:extLst>
                  <a:ext uri="{FF2B5EF4-FFF2-40B4-BE49-F238E27FC236}">
                    <a16:creationId xmlns:a16="http://schemas.microsoft.com/office/drawing/2014/main" id="{7493201F-6AC5-5796-EB5E-F7375AFC9270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BA96C68D-2D7A-1A0D-7B97-A9722BE15D97}"/>
              </a:ext>
            </a:extLst>
          </p:cNvPr>
          <p:cNvSpPr txBox="1"/>
          <p:nvPr/>
        </p:nvSpPr>
        <p:spPr>
          <a:xfrm flipH="1">
            <a:off x="1834997" y="5559203"/>
            <a:ext cx="6363340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이영희의 가장 중요한 고충점은 무엇인가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?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8889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E285CC-2050-B332-C177-E25EE6505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71F670D-0E64-407C-1878-53EC63FDAF5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7FDB00A-E141-E5B1-F2BB-92556C181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BAA385-1C86-D32A-4774-290ABD090A58}"/>
              </a:ext>
            </a:extLst>
          </p:cNvPr>
          <p:cNvSpPr txBox="1"/>
          <p:nvPr/>
        </p:nvSpPr>
        <p:spPr>
          <a:xfrm>
            <a:off x="2685131" y="2529890"/>
            <a:ext cx="682173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사용자 여정지도</a:t>
            </a:r>
            <a:br>
              <a:rPr lang="en-US" altLang="ko-KR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</a:br>
            <a:r>
              <a:rPr lang="en-US" altLang="ko-KR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경험을 시각화하기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32DBE5A0-182F-127F-8F47-487F0D94D819}"/>
              </a:ext>
            </a:extLst>
          </p:cNvPr>
          <p:cNvCxnSpPr/>
          <p:nvPr/>
        </p:nvCxnSpPr>
        <p:spPr>
          <a:xfrm>
            <a:off x="0" y="18948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607A13AD-EEAF-748D-5DF9-AD8813D25FEF}"/>
              </a:ext>
            </a:extLst>
          </p:cNvPr>
          <p:cNvCxnSpPr>
            <a:cxnSpLocks/>
          </p:cNvCxnSpPr>
          <p:nvPr/>
        </p:nvCxnSpPr>
        <p:spPr>
          <a:xfrm>
            <a:off x="10297185" y="0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BC1E77C8-CB0D-8CF8-C634-A21FD1D614A3}"/>
              </a:ext>
            </a:extLst>
          </p:cNvPr>
          <p:cNvCxnSpPr>
            <a:cxnSpLocks/>
          </p:cNvCxnSpPr>
          <p:nvPr/>
        </p:nvCxnSpPr>
        <p:spPr>
          <a:xfrm flipH="1" flipV="1">
            <a:off x="0" y="4963185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2B5D5799-DA44-FE88-6407-C23F94077F33}"/>
              </a:ext>
            </a:extLst>
          </p:cNvPr>
          <p:cNvGrpSpPr/>
          <p:nvPr/>
        </p:nvGrpSpPr>
        <p:grpSpPr>
          <a:xfrm>
            <a:off x="5684585" y="0"/>
            <a:ext cx="822830" cy="2306413"/>
            <a:chOff x="5624986" y="-274700"/>
            <a:chExt cx="942028" cy="2640529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910424D1-090F-E7EA-1ABC-C23BFDDE1465}"/>
                </a:ext>
              </a:extLst>
            </p:cNvPr>
            <p:cNvSpPr/>
            <p:nvPr/>
          </p:nvSpPr>
          <p:spPr>
            <a:xfrm>
              <a:off x="5624986" y="-274700"/>
              <a:ext cx="942028" cy="1698500"/>
            </a:xfrm>
            <a:prstGeom prst="rect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사각형: 둥근 위쪽 모서리 22">
              <a:extLst>
                <a:ext uri="{FF2B5EF4-FFF2-40B4-BE49-F238E27FC236}">
                  <a16:creationId xmlns:a16="http://schemas.microsoft.com/office/drawing/2014/main" id="{F28DF662-C826-2CDD-4AFD-7E41A2284946}"/>
                </a:ext>
              </a:extLst>
            </p:cNvPr>
            <p:cNvSpPr/>
            <p:nvPr/>
          </p:nvSpPr>
          <p:spPr>
            <a:xfrm flipV="1">
              <a:off x="5624986" y="1423801"/>
              <a:ext cx="942028" cy="94202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7D4525A-7D58-C9B9-29A0-9EDD2026489F}"/>
              </a:ext>
            </a:extLst>
          </p:cNvPr>
          <p:cNvSpPr txBox="1"/>
          <p:nvPr/>
        </p:nvSpPr>
        <p:spPr>
          <a:xfrm>
            <a:off x="5692565" y="1593371"/>
            <a:ext cx="50206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alpha val="50000"/>
                  </a:schemeClr>
                </a:solidFill>
                <a:latin typeface="카페24 아네모네에어" pitchFamily="2" charset="-127"/>
                <a:ea typeface="카페24 아네모네에어" pitchFamily="2" charset="-127"/>
              </a:rPr>
              <a:t>0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alpha val="50000"/>
                </a:schemeClr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58592FD-7B80-81D7-5961-A83439B0B372}"/>
              </a:ext>
            </a:extLst>
          </p:cNvPr>
          <p:cNvSpPr txBox="1"/>
          <p:nvPr/>
        </p:nvSpPr>
        <p:spPr>
          <a:xfrm>
            <a:off x="6021351" y="1593371"/>
            <a:ext cx="466794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2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753BF682-3B1A-B594-C900-6E0A22A4CF16}"/>
              </a:ext>
            </a:extLst>
          </p:cNvPr>
          <p:cNvGrpSpPr/>
          <p:nvPr/>
        </p:nvGrpSpPr>
        <p:grpSpPr>
          <a:xfrm>
            <a:off x="11383566" y="5940745"/>
            <a:ext cx="54768" cy="569116"/>
            <a:chOff x="11737182" y="289245"/>
            <a:chExt cx="54768" cy="569116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9F4FD8A2-F433-DBBB-2978-6397A926A79D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9BD59D91-FF4D-437E-0122-D5FCDD28E072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72E54DFC-8EB2-939E-D66B-D9BBF779D1EB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256E59EB-C24B-1B11-82E4-A91ED7BF4570}"/>
              </a:ext>
            </a:extLst>
          </p:cNvPr>
          <p:cNvGrpSpPr/>
          <p:nvPr/>
        </p:nvGrpSpPr>
        <p:grpSpPr>
          <a:xfrm>
            <a:off x="802482" y="378145"/>
            <a:ext cx="54768" cy="569116"/>
            <a:chOff x="895351" y="378145"/>
            <a:chExt cx="54768" cy="569116"/>
          </a:xfrm>
        </p:grpSpPr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8BCACAFE-ED18-7761-AC1E-C7D5A7788683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7DDC6046-3F1B-8690-BF26-A3128C5AAC8B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B6735ADF-6F1F-2B0B-C837-F08F65BD51F6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74923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17EE1-6B74-0003-A618-6E962BCAE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화살표: 아래쪽 4">
            <a:extLst>
              <a:ext uri="{FF2B5EF4-FFF2-40B4-BE49-F238E27FC236}">
                <a16:creationId xmlns:a16="http://schemas.microsoft.com/office/drawing/2014/main" id="{E08136F7-5D3F-CD3E-87C3-C2EB2C4D18F1}"/>
              </a:ext>
            </a:extLst>
          </p:cNvPr>
          <p:cNvSpPr/>
          <p:nvPr/>
        </p:nvSpPr>
        <p:spPr>
          <a:xfrm rot="16200000">
            <a:off x="5932636" y="3086369"/>
            <a:ext cx="326728" cy="2615026"/>
          </a:xfrm>
          <a:prstGeom prst="downArrow">
            <a:avLst/>
          </a:prstGeom>
          <a:solidFill>
            <a:srgbClr val="0B2EB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70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9116021-240F-0153-D91B-6B2B471ED7FA}"/>
              </a:ext>
            </a:extLst>
          </p:cNvPr>
          <p:cNvSpPr txBox="1"/>
          <p:nvPr/>
        </p:nvSpPr>
        <p:spPr>
          <a:xfrm>
            <a:off x="778495" y="673792"/>
            <a:ext cx="484363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사용자 여정지도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경험을 시각화하기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A23F49-4E36-318B-CEBE-668C65BD4E28}"/>
              </a:ext>
            </a:extLst>
          </p:cNvPr>
          <p:cNvSpPr txBox="1"/>
          <p:nvPr/>
        </p:nvSpPr>
        <p:spPr>
          <a:xfrm>
            <a:off x="388369" y="3202478"/>
            <a:ext cx="445816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ko-KR" altLang="en-US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3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페르소나로 ‘</a:t>
            </a:r>
            <a:r>
              <a:rPr lang="ko-KR" altLang="en-US" sz="5200" dirty="0" err="1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3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누구’의</a:t>
            </a:r>
            <a:r>
              <a:rPr lang="ko-KR" altLang="en-US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3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 문제를 풀지 결정</a:t>
            </a:r>
            <a:endParaRPr lang="ko-KR" altLang="en-US" sz="5000" dirty="0">
              <a:ln>
                <a:solidFill>
                  <a:srgbClr val="1F3C67">
                    <a:alpha val="0"/>
                  </a:srgbClr>
                </a:solidFill>
              </a:ln>
              <a:blipFill dpi="0" rotWithShape="1">
                <a:blip r:embed="rId3"/>
                <a:srcRect/>
                <a:tile tx="0" ty="-482600" sx="70000" sy="70000" flip="none" algn="ctr"/>
              </a:blip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864E44-15AC-046B-812C-A235BC88C735}"/>
              </a:ext>
            </a:extLst>
          </p:cNvPr>
          <p:cNvSpPr txBox="1"/>
          <p:nvPr/>
        </p:nvSpPr>
        <p:spPr>
          <a:xfrm>
            <a:off x="7418309" y="3561988"/>
            <a:ext cx="445816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ko-KR" altLang="en-US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3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사용자 </a:t>
            </a:r>
            <a:br>
              <a:rPr lang="en-US" altLang="ko-KR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3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3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여정지도 만들기</a:t>
            </a:r>
            <a:endParaRPr lang="ko-KR" altLang="en-US" sz="5000" dirty="0">
              <a:ln>
                <a:solidFill>
                  <a:srgbClr val="1F3C67">
                    <a:alpha val="0"/>
                  </a:srgbClr>
                </a:solidFill>
              </a:ln>
              <a:blipFill dpi="0" rotWithShape="1">
                <a:blip r:embed="rId3"/>
                <a:srcRect/>
                <a:tile tx="0" ty="-482600" sx="70000" sy="70000" flip="none" algn="ctr"/>
              </a:blip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7655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4B9AC-E2DA-18FF-7EA7-1FA6337C0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23DFE444-C8F3-6AA9-7672-D1A588132323}"/>
              </a:ext>
            </a:extLst>
          </p:cNvPr>
          <p:cNvSpPr txBox="1"/>
          <p:nvPr/>
        </p:nvSpPr>
        <p:spPr>
          <a:xfrm>
            <a:off x="778495" y="673792"/>
            <a:ext cx="484363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사용자 여정지도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경험을 시각화하기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8B79AD-75B8-4B88-8D8A-07E8D59D6F7B}"/>
              </a:ext>
            </a:extLst>
          </p:cNvPr>
          <p:cNvSpPr txBox="1"/>
          <p:nvPr/>
        </p:nvSpPr>
        <p:spPr>
          <a:xfrm flipH="1">
            <a:off x="5678787" y="2034612"/>
            <a:ext cx="5485167" cy="157103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ctr">
            <a:spAutoFit/>
          </a:bodyPr>
          <a:lstStyle/>
          <a:p>
            <a:pPr latinLnBrk="0">
              <a:lnSpc>
                <a:spcPct val="110000"/>
              </a:lnSpc>
            </a:pPr>
            <a:r>
              <a:rPr lang="ko-KR" altLang="en-US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특정 사용자가 목적을 달성하기 위해 거치는 전체 과정을 시간순으로 시각화한 도구</a:t>
            </a: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29DC32A3-1E8C-9CDF-C6DF-9BB9B3D11A94}"/>
              </a:ext>
            </a:extLst>
          </p:cNvPr>
          <p:cNvGrpSpPr/>
          <p:nvPr/>
        </p:nvGrpSpPr>
        <p:grpSpPr>
          <a:xfrm>
            <a:off x="3942549" y="2062705"/>
            <a:ext cx="2246688" cy="1597581"/>
            <a:chOff x="4338627" y="2320025"/>
            <a:chExt cx="1878814" cy="1878814"/>
          </a:xfrm>
        </p:grpSpPr>
        <p:sp>
          <p:nvSpPr>
            <p:cNvPr id="6" name="사각형: 잘린 대각선 방향 모서리 5">
              <a:extLst>
                <a:ext uri="{FF2B5EF4-FFF2-40B4-BE49-F238E27FC236}">
                  <a16:creationId xmlns:a16="http://schemas.microsoft.com/office/drawing/2014/main" id="{2A8B4392-F94F-A86F-BE61-9F497A951624}"/>
                </a:ext>
              </a:extLst>
            </p:cNvPr>
            <p:cNvSpPr/>
            <p:nvPr/>
          </p:nvSpPr>
          <p:spPr>
            <a:xfrm>
              <a:off x="4338627" y="2320025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F8FAFA44-559E-77D5-C2AD-BD2FEE875737}"/>
                </a:ext>
              </a:extLst>
            </p:cNvPr>
            <p:cNvSpPr/>
            <p:nvPr/>
          </p:nvSpPr>
          <p:spPr>
            <a:xfrm>
              <a:off x="4456614" y="2438012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70F5596-57A7-DEFA-98EA-5349EEEF6B94}"/>
                </a:ext>
              </a:extLst>
            </p:cNvPr>
            <p:cNvSpPr txBox="1"/>
            <p:nvPr/>
          </p:nvSpPr>
          <p:spPr>
            <a:xfrm>
              <a:off x="4439001" y="2627817"/>
              <a:ext cx="1678071" cy="1263228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9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  <a:t>사용자 </a:t>
              </a:r>
              <a:br>
                <a:rPr kumimoji="0" lang="en-US" altLang="ko-KR" sz="29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</a:br>
              <a:r>
                <a:rPr kumimoji="0" lang="ko-KR" altLang="en-US" sz="29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  <a:t>여정지도란</a:t>
              </a:r>
              <a:r>
                <a:rPr kumimoji="0" lang="en-US" altLang="ko-KR" sz="29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  <a:t>?</a:t>
              </a:r>
              <a:endParaRPr kumimoji="0" lang="en-US" altLang="ko-KR" sz="2900" b="0" i="0" u="none" strike="noStrike" kern="1200" cap="none" spc="-80" normalizeH="0" baseline="0" noProof="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effectLst/>
                <a:uLnTx/>
                <a:uFillTx/>
                <a:latin typeface="카페24 아네모네에어" pitchFamily="2" charset="-127"/>
                <a:ea typeface="카페24 아네모네에어" pitchFamily="2" charset="-127"/>
                <a:cs typeface="+mn-cs"/>
              </a:endParaRP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5F71C175-FFA6-0B06-3A38-4DC472C78D3E}"/>
              </a:ext>
            </a:extLst>
          </p:cNvPr>
          <p:cNvGrpSpPr/>
          <p:nvPr/>
        </p:nvGrpSpPr>
        <p:grpSpPr>
          <a:xfrm>
            <a:off x="4196659" y="3867368"/>
            <a:ext cx="6465835" cy="863570"/>
            <a:chOff x="3965516" y="2790917"/>
            <a:chExt cx="6465835" cy="86357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BEF6A0C-1EB3-4D20-09F5-0E7A1CD8EA0D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단순 행동 나열이 아니라 생각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·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감정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·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어려움까지 포함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→ 경험을 입체적으로 표현</a:t>
              </a: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14D3F659-C4D4-AB72-5E82-8447E77B79A6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6" name="원호 15">
                <a:extLst>
                  <a:ext uri="{FF2B5EF4-FFF2-40B4-BE49-F238E27FC236}">
                    <a16:creationId xmlns:a16="http://schemas.microsoft.com/office/drawing/2014/main" id="{DA47A0C1-2D4E-6995-C6FA-030D54754A09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E2A6E5EC-3A0A-6B9E-3A3A-B32629768F60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E55041BD-B768-DDDD-08B9-ACB4F4DCAE04}"/>
              </a:ext>
            </a:extLst>
          </p:cNvPr>
          <p:cNvGrpSpPr/>
          <p:nvPr/>
        </p:nvGrpSpPr>
        <p:grpSpPr>
          <a:xfrm>
            <a:off x="4196659" y="4957612"/>
            <a:ext cx="6465835" cy="863570"/>
            <a:chOff x="3965516" y="2790917"/>
            <a:chExt cx="6465835" cy="86357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AA9D8A4-1927-CA2B-D2B1-62DC1E38D782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영화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/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드라마의 스토리보드처럼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주인공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페르소나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)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의 여정을 한 편의 드라마로 그림</a:t>
              </a:r>
            </a:p>
          </p:txBody>
        </p: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E1E801EA-DF15-25BA-4F8E-94F0D445F634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2" name="원호 21">
                <a:extLst>
                  <a:ext uri="{FF2B5EF4-FFF2-40B4-BE49-F238E27FC236}">
                    <a16:creationId xmlns:a16="http://schemas.microsoft.com/office/drawing/2014/main" id="{A1DD6345-C5CE-4ACC-0233-7AA580355DA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3" name="자유형: 도형 22">
                <a:extLst>
                  <a:ext uri="{FF2B5EF4-FFF2-40B4-BE49-F238E27FC236}">
                    <a16:creationId xmlns:a16="http://schemas.microsoft.com/office/drawing/2014/main" id="{648E0A20-2D01-8D5C-5C5B-006F4120870D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6638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538C40-8D16-6B1C-7E2D-A10557833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344B465F-2051-9826-925E-99327152E954}"/>
              </a:ext>
            </a:extLst>
          </p:cNvPr>
          <p:cNvSpPr txBox="1"/>
          <p:nvPr/>
        </p:nvSpPr>
        <p:spPr>
          <a:xfrm>
            <a:off x="778495" y="673792"/>
            <a:ext cx="484363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사용자 여정지도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경험을 시각화하기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7C475B-3437-4B45-6BF9-0F8AFDA2F851}"/>
              </a:ext>
            </a:extLst>
          </p:cNvPr>
          <p:cNvSpPr txBox="1"/>
          <p:nvPr/>
        </p:nvSpPr>
        <p:spPr>
          <a:xfrm>
            <a:off x="1134095" y="1593928"/>
            <a:ext cx="364811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사용자 여정지도가 중요한 이유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53FE8E1-DD46-D50B-7EDE-5AAF4B13812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5897E1AD-314F-F716-F553-76BF1A87C284}"/>
              </a:ext>
            </a:extLst>
          </p:cNvPr>
          <p:cNvGrpSpPr/>
          <p:nvPr/>
        </p:nvGrpSpPr>
        <p:grpSpPr>
          <a:xfrm>
            <a:off x="3826750" y="2270708"/>
            <a:ext cx="5082978" cy="571286"/>
            <a:chOff x="1013128" y="1841927"/>
            <a:chExt cx="5082978" cy="57128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C9D1348-79EB-8497-5265-26086E576B7F}"/>
                </a:ext>
              </a:extLst>
            </p:cNvPr>
            <p:cNvSpPr txBox="1"/>
            <p:nvPr/>
          </p:nvSpPr>
          <p:spPr>
            <a:xfrm>
              <a:off x="1013128" y="1841927"/>
              <a:ext cx="508297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전체 관점 제공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086A49A5-576E-BE19-AD62-82A2C7044595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1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5781D96C-C55D-5419-45A2-C3E2E3B9320B}"/>
              </a:ext>
            </a:extLst>
          </p:cNvPr>
          <p:cNvGrpSpPr/>
          <p:nvPr/>
        </p:nvGrpSpPr>
        <p:grpSpPr>
          <a:xfrm>
            <a:off x="4491871" y="2919721"/>
            <a:ext cx="6465835" cy="469359"/>
            <a:chOff x="3965516" y="2790917"/>
            <a:chExt cx="6465835" cy="46935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683D742-63A9-ED68-0BC8-1DA81DDFB58E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서비스의 단편이 아닌 전체 흐름 파악</a:t>
              </a:r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D58E0543-3B11-04C3-1174-E628C55B069C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1" name="원호 10">
                <a:extLst>
                  <a:ext uri="{FF2B5EF4-FFF2-40B4-BE49-F238E27FC236}">
                    <a16:creationId xmlns:a16="http://schemas.microsoft.com/office/drawing/2014/main" id="{68A57CE8-6E45-3BD1-9014-9B6D9E84C76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2" name="자유형: 도형 11">
                <a:extLst>
                  <a:ext uri="{FF2B5EF4-FFF2-40B4-BE49-F238E27FC236}">
                    <a16:creationId xmlns:a16="http://schemas.microsoft.com/office/drawing/2014/main" id="{3265A9C1-65C5-B38A-0614-0E9CDE4779D6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B430CF06-1C92-AED5-B944-E13891845C2F}"/>
              </a:ext>
            </a:extLst>
          </p:cNvPr>
          <p:cNvGrpSpPr/>
          <p:nvPr/>
        </p:nvGrpSpPr>
        <p:grpSpPr>
          <a:xfrm>
            <a:off x="3826750" y="3665113"/>
            <a:ext cx="5082978" cy="571286"/>
            <a:chOff x="1013128" y="1841927"/>
            <a:chExt cx="5082978" cy="57128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2156085-14F7-5713-B255-E7BA8F114B3F}"/>
                </a:ext>
              </a:extLst>
            </p:cNvPr>
            <p:cNvSpPr txBox="1"/>
            <p:nvPr/>
          </p:nvSpPr>
          <p:spPr>
            <a:xfrm>
              <a:off x="1013128" y="1841927"/>
              <a:ext cx="508297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감정 기복 시각화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15" name="타원 14">
              <a:extLst>
                <a:ext uri="{FF2B5EF4-FFF2-40B4-BE49-F238E27FC236}">
                  <a16:creationId xmlns:a16="http://schemas.microsoft.com/office/drawing/2014/main" id="{6D4CD3D2-CF3A-9BE7-5D90-440D035CDA3A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2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A8B56512-0AD1-EA62-264D-FAE7431A50CB}"/>
              </a:ext>
            </a:extLst>
          </p:cNvPr>
          <p:cNvGrpSpPr/>
          <p:nvPr/>
        </p:nvGrpSpPr>
        <p:grpSpPr>
          <a:xfrm>
            <a:off x="4491871" y="4314126"/>
            <a:ext cx="6465835" cy="469359"/>
            <a:chOff x="3965516" y="2790917"/>
            <a:chExt cx="6465835" cy="46935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511FFF9-2ECB-44BA-B9F9-485D0C791C46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기쁨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·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좌절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·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포기 지점을 한눈에 확인</a:t>
              </a: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D6B6EA7B-FC1F-7F19-1BEC-3BC479A86805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9" name="원호 18">
                <a:extLst>
                  <a:ext uri="{FF2B5EF4-FFF2-40B4-BE49-F238E27FC236}">
                    <a16:creationId xmlns:a16="http://schemas.microsoft.com/office/drawing/2014/main" id="{D3F65F71-F88F-D65B-6385-1658DDFF8F70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298AF1ED-1925-C035-0691-FCC2F02B95E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FC9D8CE6-6114-A8FD-9A9C-D75128AF543A}"/>
              </a:ext>
            </a:extLst>
          </p:cNvPr>
          <p:cNvGrpSpPr/>
          <p:nvPr/>
        </p:nvGrpSpPr>
        <p:grpSpPr>
          <a:xfrm>
            <a:off x="3826750" y="5059518"/>
            <a:ext cx="5082978" cy="571286"/>
            <a:chOff x="1013128" y="1841927"/>
            <a:chExt cx="5082978" cy="57128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80E4F92-7B82-2CF7-7D94-067D78EAC08F}"/>
                </a:ext>
              </a:extLst>
            </p:cNvPr>
            <p:cNvSpPr txBox="1"/>
            <p:nvPr/>
          </p:nvSpPr>
          <p:spPr>
            <a:xfrm>
              <a:off x="1013128" y="1841927"/>
              <a:ext cx="508297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개선 우선순위 제시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23" name="타원 22">
              <a:extLst>
                <a:ext uri="{FF2B5EF4-FFF2-40B4-BE49-F238E27FC236}">
                  <a16:creationId xmlns:a16="http://schemas.microsoft.com/office/drawing/2014/main" id="{6DBC131A-8CD1-3FB4-078E-C7A92593E1C8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3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BEF9DE66-C365-6DEA-4A7A-B4456C1AC660}"/>
              </a:ext>
            </a:extLst>
          </p:cNvPr>
          <p:cNvGrpSpPr/>
          <p:nvPr/>
        </p:nvGrpSpPr>
        <p:grpSpPr>
          <a:xfrm>
            <a:off x="4491871" y="5708531"/>
            <a:ext cx="6465835" cy="469359"/>
            <a:chOff x="3965516" y="2790917"/>
            <a:chExt cx="6465835" cy="469359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BE8CEC2-42B8-4DAA-D63B-07A1A6C35E1D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가장 큰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Pain Point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에 자원 집중</a:t>
              </a:r>
            </a:p>
          </p:txBody>
        </p: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662ED78D-BE01-02EB-1865-A4E3B052D48B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7" name="원호 26">
                <a:extLst>
                  <a:ext uri="{FF2B5EF4-FFF2-40B4-BE49-F238E27FC236}">
                    <a16:creationId xmlns:a16="http://schemas.microsoft.com/office/drawing/2014/main" id="{5C7712EA-7837-1350-E6E8-C892C690E5A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8" name="자유형: 도형 27">
                <a:extLst>
                  <a:ext uri="{FF2B5EF4-FFF2-40B4-BE49-F238E27FC236}">
                    <a16:creationId xmlns:a16="http://schemas.microsoft.com/office/drawing/2014/main" id="{A18E13CB-C092-D09C-B0DC-FC3CFF2376FE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4454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52138-16FB-6473-72E3-A554B4254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3C5B2A38-7D73-1605-2F39-EFD280C459D2}"/>
              </a:ext>
            </a:extLst>
          </p:cNvPr>
          <p:cNvSpPr txBox="1"/>
          <p:nvPr/>
        </p:nvSpPr>
        <p:spPr>
          <a:xfrm>
            <a:off x="778495" y="673792"/>
            <a:ext cx="484363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사용자 여정지도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경험을 시각화하기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EAC4CA-DF21-1E50-02F7-959A731B82FE}"/>
              </a:ext>
            </a:extLst>
          </p:cNvPr>
          <p:cNvSpPr txBox="1"/>
          <p:nvPr/>
        </p:nvSpPr>
        <p:spPr>
          <a:xfrm>
            <a:off x="1134095" y="1593928"/>
            <a:ext cx="364811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사용자 여정지도가 중요한 이유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DC85ECD-FFAC-D90A-C501-D12C9C01866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98" name="사각형: 둥근 모서리 97">
            <a:extLst>
              <a:ext uri="{FF2B5EF4-FFF2-40B4-BE49-F238E27FC236}">
                <a16:creationId xmlns:a16="http://schemas.microsoft.com/office/drawing/2014/main" id="{33C0DB73-98B7-9EC5-2BAF-2192E5FB01CD}"/>
              </a:ext>
            </a:extLst>
          </p:cNvPr>
          <p:cNvSpPr/>
          <p:nvPr/>
        </p:nvSpPr>
        <p:spPr>
          <a:xfrm>
            <a:off x="4429581" y="2235666"/>
            <a:ext cx="3083214" cy="176581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B2EB7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E3DCE89-ECD3-81F7-D790-AFF0FEE1EFAB}"/>
              </a:ext>
            </a:extLst>
          </p:cNvPr>
          <p:cNvSpPr txBox="1"/>
          <p:nvPr/>
        </p:nvSpPr>
        <p:spPr>
          <a:xfrm>
            <a:off x="4453857" y="2914424"/>
            <a:ext cx="3034663" cy="86357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어떤 절차를 거쳐야 </a:t>
            </a:r>
            <a:br>
              <a:rPr lang="en-US" altLang="ko-KR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하는가</a:t>
            </a:r>
            <a:r>
              <a:rPr lang="en-US" altLang="ko-KR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?</a:t>
            </a:r>
            <a:endParaRPr lang="ko-KR" altLang="en-US" sz="2000" spc="-7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C335355-F562-878F-020B-D26E3E28B822}"/>
              </a:ext>
            </a:extLst>
          </p:cNvPr>
          <p:cNvSpPr txBox="1"/>
          <p:nvPr/>
        </p:nvSpPr>
        <p:spPr>
          <a:xfrm>
            <a:off x="4697515" y="2326034"/>
            <a:ext cx="2547348" cy="601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rPr>
              <a:t>업무 </a:t>
            </a:r>
            <a:r>
              <a:rPr lang="ko-KR" altLang="en-US" sz="2700" spc="-130" dirty="0" err="1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rPr>
              <a:t>플로우차트</a:t>
            </a:r>
            <a:endParaRPr lang="en-US" altLang="ko-KR" sz="2700" spc="-130" dirty="0">
              <a:ln>
                <a:solidFill>
                  <a:srgbClr val="9A5CC8">
                    <a:alpha val="0"/>
                  </a:srgbClr>
                </a:solidFill>
              </a:ln>
              <a:solidFill>
                <a:srgbClr val="0B2EB7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102" name="사각형: 둥근 모서리 101">
            <a:extLst>
              <a:ext uri="{FF2B5EF4-FFF2-40B4-BE49-F238E27FC236}">
                <a16:creationId xmlns:a16="http://schemas.microsoft.com/office/drawing/2014/main" id="{7FAB8ED7-0DEC-601F-E6A9-3D6370E7EE7A}"/>
              </a:ext>
            </a:extLst>
          </p:cNvPr>
          <p:cNvSpPr/>
          <p:nvPr/>
        </p:nvSpPr>
        <p:spPr>
          <a:xfrm>
            <a:off x="8511938" y="2235666"/>
            <a:ext cx="3083214" cy="176581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9A5CC8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09EB56E8-137B-7B97-D760-AE9654CD634A}"/>
              </a:ext>
            </a:extLst>
          </p:cNvPr>
          <p:cNvSpPr txBox="1"/>
          <p:nvPr/>
        </p:nvSpPr>
        <p:spPr>
          <a:xfrm>
            <a:off x="8628264" y="2911843"/>
            <a:ext cx="2850562" cy="86357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실제로 어떤 경험을 하게 되는가</a:t>
            </a:r>
            <a:r>
              <a:rPr lang="en-US" altLang="ko-KR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?</a:t>
            </a:r>
            <a:endParaRPr lang="ko-KR" altLang="en-US" sz="2000" spc="-7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A28E8B5E-BA61-7838-838A-05EAEE57EA3B}"/>
              </a:ext>
            </a:extLst>
          </p:cNvPr>
          <p:cNvSpPr txBox="1"/>
          <p:nvPr/>
        </p:nvSpPr>
        <p:spPr>
          <a:xfrm>
            <a:off x="8567713" y="2323453"/>
            <a:ext cx="2971666" cy="601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사용자 여정지도</a:t>
            </a:r>
            <a:endParaRPr lang="en-US" altLang="ko-KR" sz="2700" spc="-130" dirty="0">
              <a:ln>
                <a:solidFill>
                  <a:srgbClr val="9A5CC8">
                    <a:alpha val="0"/>
                  </a:srgbClr>
                </a:solidFill>
              </a:ln>
              <a:solidFill>
                <a:srgbClr val="9A5CC8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2C9FC9F3-278E-76D5-67C3-E69CEDEBA601}"/>
              </a:ext>
            </a:extLst>
          </p:cNvPr>
          <p:cNvSpPr txBox="1"/>
          <p:nvPr/>
        </p:nvSpPr>
        <p:spPr>
          <a:xfrm>
            <a:off x="7290530" y="2773214"/>
            <a:ext cx="143803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ko-KR" sz="5000" b="0" i="0" u="none" strike="noStrike" kern="1200" cap="none" spc="0" normalizeH="0" baseline="0" noProof="0" dirty="0">
                <a:ln>
                  <a:noFill/>
                </a:ln>
                <a:solidFill>
                  <a:srgbClr val="072087"/>
                </a:solidFill>
                <a:effectLst/>
                <a:uLnTx/>
                <a:uFillTx/>
                <a:latin typeface="카페24 아네모네" pitchFamily="2" charset="-127"/>
                <a:ea typeface="카페24 아네모네" pitchFamily="2" charset="-127"/>
                <a:cs typeface="+mn-cs"/>
              </a:rPr>
              <a:t>vs </a:t>
            </a:r>
            <a:endParaRPr lang="ko-KR" altLang="en-US" sz="5000" dirty="0"/>
          </a:p>
        </p:txBody>
      </p:sp>
      <p:grpSp>
        <p:nvGrpSpPr>
          <p:cNvPr id="110" name="그룹 109">
            <a:extLst>
              <a:ext uri="{FF2B5EF4-FFF2-40B4-BE49-F238E27FC236}">
                <a16:creationId xmlns:a16="http://schemas.microsoft.com/office/drawing/2014/main" id="{3FBA4AE3-1EC9-EAF0-EFA2-A9313FF93166}"/>
              </a:ext>
            </a:extLst>
          </p:cNvPr>
          <p:cNvGrpSpPr/>
          <p:nvPr/>
        </p:nvGrpSpPr>
        <p:grpSpPr>
          <a:xfrm>
            <a:off x="4124380" y="4140106"/>
            <a:ext cx="3683190" cy="752919"/>
            <a:chOff x="1201875" y="4960075"/>
            <a:chExt cx="3683190" cy="752919"/>
          </a:xfrm>
        </p:grpSpPr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BE0BB6AC-CFAA-C4F8-4D18-2FDCB843A4D1}"/>
                </a:ext>
              </a:extLst>
            </p:cNvPr>
            <p:cNvSpPr txBox="1"/>
            <p:nvPr/>
          </p:nvSpPr>
          <p:spPr>
            <a:xfrm>
              <a:off x="1201875" y="5286659"/>
              <a:ext cx="3683190" cy="4263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본인인증 → 서류선택 → 발급신청</a:t>
              </a:r>
              <a:endParaRPr lang="en-US" altLang="ko-KR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112" name="화살표: 아래쪽 111">
              <a:extLst>
                <a:ext uri="{FF2B5EF4-FFF2-40B4-BE49-F238E27FC236}">
                  <a16:creationId xmlns:a16="http://schemas.microsoft.com/office/drawing/2014/main" id="{CE1C969E-94DB-2EEE-C809-C10A16D160B9}"/>
                </a:ext>
              </a:extLst>
            </p:cNvPr>
            <p:cNvSpPr/>
            <p:nvPr/>
          </p:nvSpPr>
          <p:spPr>
            <a:xfrm>
              <a:off x="2879721" y="4960075"/>
              <a:ext cx="326728" cy="380608"/>
            </a:xfrm>
            <a:prstGeom prst="downArrow">
              <a:avLst/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700"/>
            </a:p>
          </p:txBody>
        </p:sp>
      </p:grpSp>
      <p:grpSp>
        <p:nvGrpSpPr>
          <p:cNvPr id="113" name="그룹 112">
            <a:extLst>
              <a:ext uri="{FF2B5EF4-FFF2-40B4-BE49-F238E27FC236}">
                <a16:creationId xmlns:a16="http://schemas.microsoft.com/office/drawing/2014/main" id="{A494950E-5CBD-A8EF-36B8-53F08B451153}"/>
              </a:ext>
            </a:extLst>
          </p:cNvPr>
          <p:cNvGrpSpPr/>
          <p:nvPr/>
        </p:nvGrpSpPr>
        <p:grpSpPr>
          <a:xfrm>
            <a:off x="8261446" y="4140106"/>
            <a:ext cx="3683190" cy="2193313"/>
            <a:chOff x="1201875" y="4960075"/>
            <a:chExt cx="3683190" cy="2193313"/>
          </a:xfrm>
        </p:grpSpPr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3F07AD9F-E45C-0D10-45E5-740BD1DF8989}"/>
                </a:ext>
              </a:extLst>
            </p:cNvPr>
            <p:cNvSpPr txBox="1"/>
            <p:nvPr/>
          </p:nvSpPr>
          <p:spPr>
            <a:xfrm>
              <a:off x="1201875" y="5286659"/>
              <a:ext cx="3683190" cy="18667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indent="0" algn="ctr" fontAlgn="auto" latinLnBrk="0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본인인증 버튼을 찾지 못해 헤맨다 </a:t>
              </a:r>
              <a:br>
                <a:rPr lang="en-US" altLang="ko-KR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→ 복잡한 인증 과정에 당황한다 </a:t>
              </a:r>
              <a:br>
                <a:rPr lang="en-US" altLang="ko-KR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→ 실수할까 봐 불안해한다 </a:t>
              </a:r>
              <a:br>
                <a:rPr lang="en-US" altLang="ko-KR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→ 여러 번 확인하며 신청한다 </a:t>
              </a:r>
              <a:br>
                <a:rPr lang="en-US" altLang="ko-KR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→ 완료됐는지 확신이 안 선다</a:t>
              </a:r>
            </a:p>
          </p:txBody>
        </p:sp>
        <p:sp>
          <p:nvSpPr>
            <p:cNvPr id="115" name="화살표: 아래쪽 114">
              <a:extLst>
                <a:ext uri="{FF2B5EF4-FFF2-40B4-BE49-F238E27FC236}">
                  <a16:creationId xmlns:a16="http://schemas.microsoft.com/office/drawing/2014/main" id="{95F9D969-A7DB-3856-4AB4-6A7632ABAEFA}"/>
                </a:ext>
              </a:extLst>
            </p:cNvPr>
            <p:cNvSpPr/>
            <p:nvPr/>
          </p:nvSpPr>
          <p:spPr>
            <a:xfrm>
              <a:off x="2879721" y="4960075"/>
              <a:ext cx="326728" cy="380608"/>
            </a:xfrm>
            <a:prstGeom prst="downArrow">
              <a:avLst/>
            </a:prstGeom>
            <a:solidFill>
              <a:srgbClr val="9A5CC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700"/>
            </a:p>
          </p:txBody>
        </p:sp>
      </p:grpSp>
    </p:spTree>
    <p:extLst>
      <p:ext uri="{BB962C8B-B14F-4D97-AF65-F5344CB8AC3E}">
        <p14:creationId xmlns:p14="http://schemas.microsoft.com/office/powerpoint/2010/main" val="322865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10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F7487-8BC2-3E91-BEE6-95C48B620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B5364FB4-06FD-E4DA-B5D7-02D42DA8DDFB}"/>
              </a:ext>
            </a:extLst>
          </p:cNvPr>
          <p:cNvSpPr txBox="1"/>
          <p:nvPr/>
        </p:nvSpPr>
        <p:spPr>
          <a:xfrm>
            <a:off x="778495" y="673792"/>
            <a:ext cx="484363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사용자 여정지도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경험을 시각화하기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427ACC-827F-7244-AE31-03ACC908526B}"/>
              </a:ext>
            </a:extLst>
          </p:cNvPr>
          <p:cNvSpPr txBox="1"/>
          <p:nvPr/>
        </p:nvSpPr>
        <p:spPr>
          <a:xfrm>
            <a:off x="1134095" y="1593928"/>
            <a:ext cx="364811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사용자 여정지도가 중요한 이유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1093517-8F7D-7379-F3EE-5DDF42C2911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84376464-6777-F054-97CF-2264256CC76A}"/>
              </a:ext>
            </a:extLst>
          </p:cNvPr>
          <p:cNvGrpSpPr/>
          <p:nvPr/>
        </p:nvGrpSpPr>
        <p:grpSpPr>
          <a:xfrm>
            <a:off x="4441215" y="2316791"/>
            <a:ext cx="4549686" cy="630942"/>
            <a:chOff x="4374206" y="2798058"/>
            <a:chExt cx="4549686" cy="6309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772FE18-0879-2C3D-4460-2868CDA9A91F}"/>
                </a:ext>
              </a:extLst>
            </p:cNvPr>
            <p:cNvSpPr txBox="1"/>
            <p:nvPr/>
          </p:nvSpPr>
          <p:spPr>
            <a:xfrm>
              <a:off x="4943315" y="2798058"/>
              <a:ext cx="3980577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좋은 여정지도의 특징</a:t>
              </a:r>
              <a:endParaRPr lang="en-US" altLang="ko-KR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FFD0CC3F-C808-4780-B005-A20E68B8EE81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A8E85FC5-9ABF-D88D-A257-EF1C5022FD3C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A0DCCB5A-C5F9-EC30-745B-BA6741D953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D47B98DE-80AF-4F70-36B1-78CDB100D40F}"/>
              </a:ext>
            </a:extLst>
          </p:cNvPr>
          <p:cNvGrpSpPr/>
          <p:nvPr/>
        </p:nvGrpSpPr>
        <p:grpSpPr>
          <a:xfrm>
            <a:off x="5118875" y="3068638"/>
            <a:ext cx="6465835" cy="463460"/>
            <a:chOff x="3965516" y="2790917"/>
            <a:chExt cx="6465835" cy="46346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1010AC1-4590-8A83-1302-4B7AF05876EF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구체적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모호한 표현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X)</a:t>
              </a: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54337382-0582-C23B-1835-0099A3A826D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3" name="원호 12">
                <a:extLst>
                  <a:ext uri="{FF2B5EF4-FFF2-40B4-BE49-F238E27FC236}">
                    <a16:creationId xmlns:a16="http://schemas.microsoft.com/office/drawing/2014/main" id="{1D5F34E5-C52B-4231-827D-9FC3396EC98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360440F0-69E0-8072-3F79-5FF07D33DF3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3B282FF3-0176-C30C-3211-253887F58CB4}"/>
              </a:ext>
            </a:extLst>
          </p:cNvPr>
          <p:cNvGrpSpPr/>
          <p:nvPr/>
        </p:nvGrpSpPr>
        <p:grpSpPr>
          <a:xfrm>
            <a:off x="5118875" y="3633300"/>
            <a:ext cx="6465835" cy="463460"/>
            <a:chOff x="3965516" y="2790917"/>
            <a:chExt cx="6465835" cy="46346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3BC95A2-1F9B-02D9-21D7-7093AD1DF5F2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시간순서 명확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FEA5082A-9D3D-62AA-2EE0-8E2BDE4B4D5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8" name="원호 17">
                <a:extLst>
                  <a:ext uri="{FF2B5EF4-FFF2-40B4-BE49-F238E27FC236}">
                    <a16:creationId xmlns:a16="http://schemas.microsoft.com/office/drawing/2014/main" id="{C5B93A04-0EEF-6EF8-B7D9-B492608FCD9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9" name="자유형: 도형 18">
                <a:extLst>
                  <a:ext uri="{FF2B5EF4-FFF2-40B4-BE49-F238E27FC236}">
                    <a16:creationId xmlns:a16="http://schemas.microsoft.com/office/drawing/2014/main" id="{2E1AE525-EE97-3732-3606-09A5FE6C9242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F43E4C28-DF5E-7A76-46C3-A660B2FA8DF9}"/>
              </a:ext>
            </a:extLst>
          </p:cNvPr>
          <p:cNvGrpSpPr/>
          <p:nvPr/>
        </p:nvGrpSpPr>
        <p:grpSpPr>
          <a:xfrm>
            <a:off x="5118875" y="4197962"/>
            <a:ext cx="6465835" cy="463460"/>
            <a:chOff x="3965516" y="2790917"/>
            <a:chExt cx="6465835" cy="46346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26D922D-EE59-1C0A-4D8B-CCF2B8A54FE4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감정 변화 포함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52B0FEA0-3E8E-5B14-2540-3DE38247239D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3" name="원호 22">
                <a:extLst>
                  <a:ext uri="{FF2B5EF4-FFF2-40B4-BE49-F238E27FC236}">
                    <a16:creationId xmlns:a16="http://schemas.microsoft.com/office/drawing/2014/main" id="{A8F7D431-DCF0-2397-F2B6-5F249560E458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4" name="자유형: 도형 23">
                <a:extLst>
                  <a:ext uri="{FF2B5EF4-FFF2-40B4-BE49-F238E27FC236}">
                    <a16:creationId xmlns:a16="http://schemas.microsoft.com/office/drawing/2014/main" id="{E4A0BB19-2071-DBD2-E9C8-93134C9E7F82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2BCAD286-5D74-47E4-31D3-A747F11378E8}"/>
              </a:ext>
            </a:extLst>
          </p:cNvPr>
          <p:cNvGrpSpPr/>
          <p:nvPr/>
        </p:nvGrpSpPr>
        <p:grpSpPr>
          <a:xfrm>
            <a:off x="5118875" y="4762624"/>
            <a:ext cx="6465835" cy="463460"/>
            <a:chOff x="3965516" y="2790917"/>
            <a:chExt cx="6465835" cy="46346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A42C21D-4232-5B39-29B0-6603CA575FF4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실제 데이터 기반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관찰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·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인터뷰에서 확인된 여정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)</a:t>
              </a:r>
            </a:p>
          </p:txBody>
        </p: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89084108-4856-2C23-0A5E-61BA93A966F2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8" name="원호 27">
                <a:extLst>
                  <a:ext uri="{FF2B5EF4-FFF2-40B4-BE49-F238E27FC236}">
                    <a16:creationId xmlns:a16="http://schemas.microsoft.com/office/drawing/2014/main" id="{D8DFBBE7-7A22-BF59-C339-6D1ECE87423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9" name="자유형: 도형 28">
                <a:extLst>
                  <a:ext uri="{FF2B5EF4-FFF2-40B4-BE49-F238E27FC236}">
                    <a16:creationId xmlns:a16="http://schemas.microsoft.com/office/drawing/2014/main" id="{241B14F5-0262-5AE7-7CC5-76EB0ED965BB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2A072E44-4FAF-3E56-193B-E8383A128085}"/>
              </a:ext>
            </a:extLst>
          </p:cNvPr>
          <p:cNvGrpSpPr/>
          <p:nvPr/>
        </p:nvGrpSpPr>
        <p:grpSpPr>
          <a:xfrm>
            <a:off x="5118875" y="5327285"/>
            <a:ext cx="6465835" cy="463460"/>
            <a:chOff x="3965516" y="2790917"/>
            <a:chExt cx="6465835" cy="46346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26CC7CC-A98A-13E3-B6E7-7D18B9D74D66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이상적 모습이 아닌 실제 행동 반영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96" name="그룹 95">
              <a:extLst>
                <a:ext uri="{FF2B5EF4-FFF2-40B4-BE49-F238E27FC236}">
                  <a16:creationId xmlns:a16="http://schemas.microsoft.com/office/drawing/2014/main" id="{FE671FBC-14A9-DFF0-5CA3-D746CC75F1FF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97" name="원호 96">
                <a:extLst>
                  <a:ext uri="{FF2B5EF4-FFF2-40B4-BE49-F238E27FC236}">
                    <a16:creationId xmlns:a16="http://schemas.microsoft.com/office/drawing/2014/main" id="{63E64E84-CFE9-CA21-C838-5A30942887AE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05" name="자유형: 도형 104">
                <a:extLst>
                  <a:ext uri="{FF2B5EF4-FFF2-40B4-BE49-F238E27FC236}">
                    <a16:creationId xmlns:a16="http://schemas.microsoft.com/office/drawing/2014/main" id="{62E151C9-3541-D85A-9423-ED1DCED315DD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855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701B8242-491C-155C-6EF8-C747557285C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9" name="그림 8" descr="블러, 다채로움, 라일락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CA222B8D-51DE-A3A4-F490-353133B53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096000" cy="6858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EBA91AC-071F-2DC0-0DED-1BBB09695CB3}"/>
                </a:ext>
              </a:extLst>
            </p:cNvPr>
            <p:cNvSpPr txBox="1"/>
            <p:nvPr/>
          </p:nvSpPr>
          <p:spPr>
            <a:xfrm>
              <a:off x="804612" y="721417"/>
              <a:ext cx="1737976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학습목표</a:t>
              </a: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4EEEFF5A-B35F-7F38-7B4B-B178B153EAE3}"/>
                </a:ext>
              </a:extLst>
            </p:cNvPr>
            <p:cNvGrpSpPr/>
            <p:nvPr/>
          </p:nvGrpSpPr>
          <p:grpSpPr>
            <a:xfrm>
              <a:off x="653938" y="569912"/>
              <a:ext cx="313533" cy="313532"/>
              <a:chOff x="730138" y="582612"/>
              <a:chExt cx="313533" cy="313532"/>
            </a:xfrm>
          </p:grpSpPr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id="{F6940DB9-D5D8-9196-91E2-94B6539F4DB0}"/>
                  </a:ext>
                </a:extLst>
              </p:cNvPr>
              <p:cNvSpPr/>
              <p:nvPr/>
            </p:nvSpPr>
            <p:spPr>
              <a:xfrm>
                <a:off x="730138" y="582612"/>
                <a:ext cx="122987" cy="313532"/>
              </a:xfrm>
              <a:prstGeom prst="rect">
                <a:avLst/>
              </a:prstGeom>
              <a:solidFill>
                <a:srgbClr val="0B2EB7">
                  <a:alpha val="3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6FCDFF9F-3434-C715-08D8-9433DF99BB13}"/>
                  </a:ext>
                </a:extLst>
              </p:cNvPr>
              <p:cNvSpPr/>
              <p:nvPr/>
            </p:nvSpPr>
            <p:spPr>
              <a:xfrm rot="5400000">
                <a:off x="825411" y="487340"/>
                <a:ext cx="122987" cy="313532"/>
              </a:xfrm>
              <a:prstGeom prst="rect">
                <a:avLst/>
              </a:prstGeom>
              <a:solidFill>
                <a:srgbClr val="1C98E4">
                  <a:alpha val="3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ADAE29A1-E1ED-F024-4DB8-F2BF306D086D}"/>
                </a:ext>
              </a:extLst>
            </p:cNvPr>
            <p:cNvSpPr/>
            <p:nvPr/>
          </p:nvSpPr>
          <p:spPr>
            <a:xfrm flipH="1" flipV="1">
              <a:off x="838200" y="1886446"/>
              <a:ext cx="1128252" cy="1136154"/>
            </a:xfrm>
            <a:prstGeom prst="snip1Rect">
              <a:avLst>
                <a:gd name="adj" fmla="val 36088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3A5C32E-C878-4766-CB81-B89123AA0912}"/>
                </a:ext>
              </a:extLst>
            </p:cNvPr>
            <p:cNvSpPr txBox="1"/>
            <p:nvPr/>
          </p:nvSpPr>
          <p:spPr>
            <a:xfrm>
              <a:off x="1065109" y="2033563"/>
              <a:ext cx="747320" cy="86177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25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022274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학습</a:t>
              </a:r>
              <a:endParaRPr lang="en-US" altLang="ko-KR" sz="25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022274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  <a:p>
              <a:pPr algn="ctr"/>
              <a:r>
                <a:rPr lang="ko-KR" altLang="en-US" sz="25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022274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목표</a:t>
              </a:r>
            </a:p>
          </p:txBody>
        </p: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8338DCD1-9DA1-78F2-F7AD-930063FB3AC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78000"/>
              <a:ext cx="983226" cy="983226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>
              <a:extLst>
                <a:ext uri="{FF2B5EF4-FFF2-40B4-BE49-F238E27FC236}">
                  <a16:creationId xmlns:a16="http://schemas.microsoft.com/office/drawing/2014/main" id="{BF57634C-FC4F-E8A9-7FF0-8F112A2B5AD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863315"/>
              <a:ext cx="2857500" cy="285750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직선 연결선 36">
              <a:extLst>
                <a:ext uri="{FF2B5EF4-FFF2-40B4-BE49-F238E27FC236}">
                  <a16:creationId xmlns:a16="http://schemas.microsoft.com/office/drawing/2014/main" id="{C63C3247-F80F-8E65-43F1-755DCAF28656}"/>
                </a:ext>
              </a:extLst>
            </p:cNvPr>
            <p:cNvCxnSpPr>
              <a:cxnSpLocks/>
            </p:cNvCxnSpPr>
            <p:nvPr/>
          </p:nvCxnSpPr>
          <p:spPr>
            <a:xfrm>
              <a:off x="10297185" y="0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3" name="그림 62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37C0B83A-DB3A-A29A-A58E-BF958844C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7692" t="-6400"/>
            <a:stretch>
              <a:fillRect/>
            </a:stretch>
          </p:blipFill>
          <p:spPr>
            <a:xfrm flipH="1">
              <a:off x="512765" y="1512165"/>
              <a:ext cx="696910" cy="687818"/>
            </a:xfrm>
            <a:prstGeom prst="rect">
              <a:avLst/>
            </a:prstGeom>
          </p:spPr>
        </p:pic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34CBB221-F3D3-A69C-A1D7-33B93BBF6229}"/>
              </a:ext>
            </a:extLst>
          </p:cNvPr>
          <p:cNvGrpSpPr/>
          <p:nvPr/>
        </p:nvGrpSpPr>
        <p:grpSpPr>
          <a:xfrm>
            <a:off x="2402275" y="2093964"/>
            <a:ext cx="6341675" cy="444865"/>
            <a:chOff x="2402275" y="2242645"/>
            <a:chExt cx="6341675" cy="44486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5B710A8-C676-EC46-AA32-216A4C243199}"/>
                </a:ext>
              </a:extLst>
            </p:cNvPr>
            <p:cNvSpPr txBox="1"/>
            <p:nvPr/>
          </p:nvSpPr>
          <p:spPr>
            <a:xfrm>
              <a:off x="2647950" y="2242645"/>
              <a:ext cx="6096000" cy="4448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문제의 본질을 명확하게 정의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(Define)</a:t>
              </a: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할 수 있다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</a:t>
              </a:r>
            </a:p>
          </p:txBody>
        </p:sp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id="{D0BB7812-A62F-6EB1-2EAC-CC5E7237020A}"/>
                </a:ext>
              </a:extLst>
            </p:cNvPr>
            <p:cNvGrpSpPr/>
            <p:nvPr/>
          </p:nvGrpSpPr>
          <p:grpSpPr>
            <a:xfrm>
              <a:off x="2402275" y="2381964"/>
              <a:ext cx="229006" cy="229006"/>
              <a:chOff x="2345736" y="1936452"/>
              <a:chExt cx="546106" cy="546106"/>
            </a:xfrm>
          </p:grpSpPr>
          <p:sp>
            <p:nvSpPr>
              <p:cNvPr id="41" name="원호 40">
                <a:extLst>
                  <a:ext uri="{FF2B5EF4-FFF2-40B4-BE49-F238E27FC236}">
                    <a16:creationId xmlns:a16="http://schemas.microsoft.com/office/drawing/2014/main" id="{69B263C6-9FCF-AD33-A88A-6CE4DB8C309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AB79D1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2" name="자유형: 도형 41">
                <a:extLst>
                  <a:ext uri="{FF2B5EF4-FFF2-40B4-BE49-F238E27FC236}">
                    <a16:creationId xmlns:a16="http://schemas.microsoft.com/office/drawing/2014/main" id="{C46564BF-9E01-7F0B-FAF5-B8C68563C48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BF284581-A377-DA8E-1677-42980DAEB4AB}"/>
              </a:ext>
            </a:extLst>
          </p:cNvPr>
          <p:cNvGrpSpPr/>
          <p:nvPr/>
        </p:nvGrpSpPr>
        <p:grpSpPr>
          <a:xfrm>
            <a:off x="2402275" y="3023310"/>
            <a:ext cx="6341675" cy="824969"/>
            <a:chOff x="2402275" y="3265794"/>
            <a:chExt cx="6341675" cy="82496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CB3F9C-EB04-B628-2F2C-5AEDB28B6141}"/>
                </a:ext>
              </a:extLst>
            </p:cNvPr>
            <p:cNvSpPr txBox="1"/>
            <p:nvPr/>
          </p:nvSpPr>
          <p:spPr>
            <a:xfrm>
              <a:off x="2647950" y="3265794"/>
              <a:ext cx="6096000" cy="8249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문제의 본질에 대해서 과감하게 </a:t>
              </a:r>
              <a:b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재정의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(Reframe) </a:t>
              </a: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할 수 있다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</a:t>
              </a:r>
            </a:p>
          </p:txBody>
        </p:sp>
        <p:grpSp>
          <p:nvGrpSpPr>
            <p:cNvPr id="44" name="그룹 43">
              <a:extLst>
                <a:ext uri="{FF2B5EF4-FFF2-40B4-BE49-F238E27FC236}">
                  <a16:creationId xmlns:a16="http://schemas.microsoft.com/office/drawing/2014/main" id="{F9898B51-27CC-2090-35D4-8AD26FC346E0}"/>
                </a:ext>
              </a:extLst>
            </p:cNvPr>
            <p:cNvGrpSpPr/>
            <p:nvPr/>
          </p:nvGrpSpPr>
          <p:grpSpPr>
            <a:xfrm>
              <a:off x="2402275" y="3395571"/>
              <a:ext cx="229006" cy="229006"/>
              <a:chOff x="2345736" y="1936452"/>
              <a:chExt cx="546106" cy="546106"/>
            </a:xfrm>
          </p:grpSpPr>
          <p:sp>
            <p:nvSpPr>
              <p:cNvPr id="45" name="원호 44">
                <a:extLst>
                  <a:ext uri="{FF2B5EF4-FFF2-40B4-BE49-F238E27FC236}">
                    <a16:creationId xmlns:a16="http://schemas.microsoft.com/office/drawing/2014/main" id="{5E4A1606-C2F6-36B7-571C-ADD3673056A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AB79D1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6" name="자유형: 도형 45">
                <a:extLst>
                  <a:ext uri="{FF2B5EF4-FFF2-40B4-BE49-F238E27FC236}">
                    <a16:creationId xmlns:a16="http://schemas.microsoft.com/office/drawing/2014/main" id="{A06179D5-E450-4B58-E98B-1A1FCF8BC2D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6EE8697F-77C8-F373-60D9-F1F3A5EE27C7}"/>
              </a:ext>
            </a:extLst>
          </p:cNvPr>
          <p:cNvGrpSpPr/>
          <p:nvPr/>
        </p:nvGrpSpPr>
        <p:grpSpPr>
          <a:xfrm>
            <a:off x="2402275" y="4210561"/>
            <a:ext cx="6341675" cy="824969"/>
            <a:chOff x="2402275" y="4451673"/>
            <a:chExt cx="6341675" cy="82496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C94DD80-B274-A00B-753D-E413F81F9FBA}"/>
                </a:ext>
              </a:extLst>
            </p:cNvPr>
            <p:cNvSpPr txBox="1"/>
            <p:nvPr/>
          </p:nvSpPr>
          <p:spPr>
            <a:xfrm>
              <a:off x="2647950" y="4451673"/>
              <a:ext cx="6096000" cy="8249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학습한 방법을 활용하여 팀 프로젝트의 </a:t>
              </a:r>
              <a:b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문제 정의문을 작성할 수 있다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</a:t>
              </a:r>
            </a:p>
          </p:txBody>
        </p: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9D3E799E-DCA3-6950-4E14-B3EEFB796829}"/>
                </a:ext>
              </a:extLst>
            </p:cNvPr>
            <p:cNvGrpSpPr/>
            <p:nvPr/>
          </p:nvGrpSpPr>
          <p:grpSpPr>
            <a:xfrm>
              <a:off x="2402275" y="4576671"/>
              <a:ext cx="229006" cy="229006"/>
              <a:chOff x="2345736" y="1936452"/>
              <a:chExt cx="546106" cy="546106"/>
            </a:xfrm>
          </p:grpSpPr>
          <p:sp>
            <p:nvSpPr>
              <p:cNvPr id="48" name="원호 47">
                <a:extLst>
                  <a:ext uri="{FF2B5EF4-FFF2-40B4-BE49-F238E27FC236}">
                    <a16:creationId xmlns:a16="http://schemas.microsoft.com/office/drawing/2014/main" id="{E9D0A924-EAD5-2153-D6C9-5BBA4E641EB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AB79D1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9" name="자유형: 도형 48">
                <a:extLst>
                  <a:ext uri="{FF2B5EF4-FFF2-40B4-BE49-F238E27FC236}">
                    <a16:creationId xmlns:a16="http://schemas.microsoft.com/office/drawing/2014/main" id="{F3C3AD21-3C89-7E9F-9AD4-FCAD00A2E819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AC3E6E07-0FDB-2EC2-8BF4-47ABF4DB3BEC}"/>
              </a:ext>
            </a:extLst>
          </p:cNvPr>
          <p:cNvCxnSpPr>
            <a:cxnSpLocks/>
          </p:cNvCxnSpPr>
          <p:nvPr/>
        </p:nvCxnSpPr>
        <p:spPr>
          <a:xfrm>
            <a:off x="853125" y="1899460"/>
            <a:ext cx="8506775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B6C1A276-0691-EE83-60CB-096924D114B8}"/>
              </a:ext>
            </a:extLst>
          </p:cNvPr>
          <p:cNvCxnSpPr>
            <a:cxnSpLocks/>
          </p:cNvCxnSpPr>
          <p:nvPr/>
        </p:nvCxnSpPr>
        <p:spPr>
          <a:xfrm>
            <a:off x="2561039" y="2842169"/>
            <a:ext cx="6798861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직선 연결선 50">
            <a:extLst>
              <a:ext uri="{FF2B5EF4-FFF2-40B4-BE49-F238E27FC236}">
                <a16:creationId xmlns:a16="http://schemas.microsoft.com/office/drawing/2014/main" id="{F6E2CF56-8059-2BD2-4EA5-31A726AC5BCF}"/>
              </a:ext>
            </a:extLst>
          </p:cNvPr>
          <p:cNvCxnSpPr>
            <a:cxnSpLocks/>
          </p:cNvCxnSpPr>
          <p:nvPr/>
        </p:nvCxnSpPr>
        <p:spPr>
          <a:xfrm>
            <a:off x="2561039" y="4029420"/>
            <a:ext cx="6798861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직선 연결선 51">
            <a:extLst>
              <a:ext uri="{FF2B5EF4-FFF2-40B4-BE49-F238E27FC236}">
                <a16:creationId xmlns:a16="http://schemas.microsoft.com/office/drawing/2014/main" id="{78FA24AF-3B57-0483-EAC8-55D20C4D269C}"/>
              </a:ext>
            </a:extLst>
          </p:cNvPr>
          <p:cNvCxnSpPr>
            <a:cxnSpLocks/>
          </p:cNvCxnSpPr>
          <p:nvPr/>
        </p:nvCxnSpPr>
        <p:spPr>
          <a:xfrm>
            <a:off x="2561039" y="5216672"/>
            <a:ext cx="6798861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4132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93E969-F0A2-48C0-A560-54C264B89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EE8AF0DF-5713-2A5D-7AF0-F871156E8D05}"/>
              </a:ext>
            </a:extLst>
          </p:cNvPr>
          <p:cNvSpPr txBox="1"/>
          <p:nvPr/>
        </p:nvSpPr>
        <p:spPr>
          <a:xfrm>
            <a:off x="778495" y="673792"/>
            <a:ext cx="484363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사용자 여정지도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경험을 시각화하기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B6C724-C2DF-C60A-109A-2D1C339AD814}"/>
              </a:ext>
            </a:extLst>
          </p:cNvPr>
          <p:cNvSpPr txBox="1"/>
          <p:nvPr/>
        </p:nvSpPr>
        <p:spPr>
          <a:xfrm>
            <a:off x="1134095" y="1593928"/>
            <a:ext cx="371800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여정지도를 만드는 가장 큰 함정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AE3F714-5B2C-4819-C91D-E78BBD6EB2F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3" name="사각형: 잘린 한쪽 모서리 2">
            <a:extLst>
              <a:ext uri="{FF2B5EF4-FFF2-40B4-BE49-F238E27FC236}">
                <a16:creationId xmlns:a16="http://schemas.microsoft.com/office/drawing/2014/main" id="{8FE869EE-D8CF-7177-6183-ABBC1E0EF82D}"/>
              </a:ext>
            </a:extLst>
          </p:cNvPr>
          <p:cNvSpPr/>
          <p:nvPr/>
        </p:nvSpPr>
        <p:spPr>
          <a:xfrm flipV="1">
            <a:off x="4675024" y="2740513"/>
            <a:ext cx="6243068" cy="2667732"/>
          </a:xfrm>
          <a:prstGeom prst="snip1Rect">
            <a:avLst>
              <a:gd name="adj" fmla="val 23857"/>
            </a:avLst>
          </a:prstGeom>
          <a:solidFill>
            <a:schemeClr val="tx1">
              <a:lumMod val="75000"/>
              <a:lumOff val="2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ECCA8D-FE81-36AA-5196-7B5F5071FE2A}"/>
              </a:ext>
            </a:extLst>
          </p:cNvPr>
          <p:cNvSpPr txBox="1"/>
          <p:nvPr/>
        </p:nvSpPr>
        <p:spPr>
          <a:xfrm>
            <a:off x="4683556" y="2453917"/>
            <a:ext cx="2936443" cy="55399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gradFill>
              <a:gsLst>
                <a:gs pos="0">
                  <a:srgbClr val="0B2EB7"/>
                </a:gs>
                <a:gs pos="100000">
                  <a:srgbClr val="9A5CC8"/>
                </a:gs>
              </a:gsLst>
              <a:lin ang="5400000" scaled="1"/>
            </a:gra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2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시스템 관점 실수</a:t>
            </a:r>
            <a:endParaRPr lang="en-US" altLang="ko-KR" sz="2200" spc="-70" dirty="0">
              <a:solidFill>
                <a:srgbClr val="072087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9F1DE8-5ED8-E5DD-E9EC-0F78A8B3288E}"/>
              </a:ext>
            </a:extLst>
          </p:cNvPr>
          <p:cNvSpPr txBox="1"/>
          <p:nvPr/>
        </p:nvSpPr>
        <p:spPr>
          <a:xfrm>
            <a:off x="5404399" y="3096355"/>
            <a:ext cx="4427356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사용자가 홈페이지에 접속한다 </a:t>
            </a:r>
            <a:endParaRPr lang="en-US" altLang="ko-KR" sz="18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6" name="화살표: 오른쪽 5">
            <a:extLst>
              <a:ext uri="{FF2B5EF4-FFF2-40B4-BE49-F238E27FC236}">
                <a16:creationId xmlns:a16="http://schemas.microsoft.com/office/drawing/2014/main" id="{A52F77A2-6B7F-38B1-FB05-F85273E977FF}"/>
              </a:ext>
            </a:extLst>
          </p:cNvPr>
          <p:cNvSpPr/>
          <p:nvPr/>
        </p:nvSpPr>
        <p:spPr>
          <a:xfrm rot="5400000">
            <a:off x="7473901" y="3581703"/>
            <a:ext cx="288352" cy="26821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6051D3-C04C-5FC2-6A71-B11BE7CC1AE9}"/>
              </a:ext>
            </a:extLst>
          </p:cNvPr>
          <p:cNvSpPr txBox="1"/>
          <p:nvPr/>
        </p:nvSpPr>
        <p:spPr>
          <a:xfrm>
            <a:off x="5408309" y="3975586"/>
            <a:ext cx="4427356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로그인한다</a:t>
            </a:r>
            <a:endParaRPr lang="en-US" altLang="ko-KR" sz="18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10" name="화살표: 오른쪽 9">
            <a:extLst>
              <a:ext uri="{FF2B5EF4-FFF2-40B4-BE49-F238E27FC236}">
                <a16:creationId xmlns:a16="http://schemas.microsoft.com/office/drawing/2014/main" id="{6E41B99F-6B3C-2F76-0183-0FABA5E6246A}"/>
              </a:ext>
            </a:extLst>
          </p:cNvPr>
          <p:cNvSpPr/>
          <p:nvPr/>
        </p:nvSpPr>
        <p:spPr>
          <a:xfrm rot="5400000">
            <a:off x="7477811" y="4460934"/>
            <a:ext cx="288352" cy="26821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CD056C-01B8-9CD2-A8E0-64A0F798398C}"/>
              </a:ext>
            </a:extLst>
          </p:cNvPr>
          <p:cNvSpPr txBox="1"/>
          <p:nvPr/>
        </p:nvSpPr>
        <p:spPr>
          <a:xfrm>
            <a:off x="5412219" y="4854817"/>
            <a:ext cx="4427356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메뉴를 선택한다</a:t>
            </a:r>
            <a:endParaRPr lang="en-US" altLang="ko-KR" sz="18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5489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9" grpId="0"/>
      <p:bldP spid="10" grpId="0" animBg="1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DE151-6837-FE65-F1AF-233740C3D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C1E23AC2-7B57-D9E0-69D4-7620ACB36EDF}"/>
              </a:ext>
            </a:extLst>
          </p:cNvPr>
          <p:cNvSpPr txBox="1"/>
          <p:nvPr/>
        </p:nvSpPr>
        <p:spPr>
          <a:xfrm>
            <a:off x="778495" y="673792"/>
            <a:ext cx="484363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사용자 여정지도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경험을 시각화하기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D7131E-6C9F-69DF-ACFD-521A626EE851}"/>
              </a:ext>
            </a:extLst>
          </p:cNvPr>
          <p:cNvSpPr txBox="1"/>
          <p:nvPr/>
        </p:nvSpPr>
        <p:spPr>
          <a:xfrm>
            <a:off x="1134095" y="1593928"/>
            <a:ext cx="371800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여정지도를 만드는 가장 큰 함정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F1080A0-90C4-49EB-D4F3-5EEC93FE8A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3" name="사각형: 잘린 한쪽 모서리 2">
            <a:extLst>
              <a:ext uri="{FF2B5EF4-FFF2-40B4-BE49-F238E27FC236}">
                <a16:creationId xmlns:a16="http://schemas.microsoft.com/office/drawing/2014/main" id="{757D5031-7718-012C-873C-D78D44B5A6BD}"/>
              </a:ext>
            </a:extLst>
          </p:cNvPr>
          <p:cNvSpPr/>
          <p:nvPr/>
        </p:nvSpPr>
        <p:spPr>
          <a:xfrm flipV="1">
            <a:off x="4675024" y="2740513"/>
            <a:ext cx="6243068" cy="2667732"/>
          </a:xfrm>
          <a:prstGeom prst="snip1Rect">
            <a:avLst>
              <a:gd name="adj" fmla="val 23857"/>
            </a:avLst>
          </a:prstGeom>
          <a:solidFill>
            <a:schemeClr val="accent4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571627-562E-C453-B0D6-46CBF39F6F57}"/>
              </a:ext>
            </a:extLst>
          </p:cNvPr>
          <p:cNvSpPr txBox="1"/>
          <p:nvPr/>
        </p:nvSpPr>
        <p:spPr>
          <a:xfrm>
            <a:off x="4683556" y="2453917"/>
            <a:ext cx="2936443" cy="55399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gradFill>
              <a:gsLst>
                <a:gs pos="0">
                  <a:srgbClr val="0B2EB7"/>
                </a:gs>
                <a:gs pos="100000">
                  <a:srgbClr val="9A5CC8"/>
                </a:gs>
              </a:gsLst>
              <a:lin ang="5400000" scaled="1"/>
            </a:gra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2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사용자 관점 접근</a:t>
            </a:r>
            <a:endParaRPr lang="en-US" altLang="ko-KR" sz="2200" spc="-70" dirty="0">
              <a:solidFill>
                <a:srgbClr val="072087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8260B3-E320-75B3-DD11-7F4563AFFD24}"/>
              </a:ext>
            </a:extLst>
          </p:cNvPr>
          <p:cNvSpPr txBox="1"/>
          <p:nvPr/>
        </p:nvSpPr>
        <p:spPr>
          <a:xfrm>
            <a:off x="5404399" y="3096355"/>
            <a:ext cx="4427356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김순자가 정부</a:t>
            </a:r>
            <a:r>
              <a:rPr lang="en-US" altLang="ko-KR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24</a:t>
            </a:r>
            <a:r>
              <a:rPr lang="ko-KR" altLang="en-US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가 </a:t>
            </a:r>
            <a:r>
              <a:rPr lang="ko-KR" altLang="en-US" spc="-8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뭔지</a:t>
            </a:r>
            <a:r>
              <a:rPr lang="ko-KR" altLang="en-US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 몰라 검색한다</a:t>
            </a:r>
            <a:endParaRPr lang="en-US" altLang="ko-KR" sz="18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6" name="화살표: 오른쪽 5">
            <a:extLst>
              <a:ext uri="{FF2B5EF4-FFF2-40B4-BE49-F238E27FC236}">
                <a16:creationId xmlns:a16="http://schemas.microsoft.com/office/drawing/2014/main" id="{F907D4F4-56E7-2F40-BC8E-3269F2A156D4}"/>
              </a:ext>
            </a:extLst>
          </p:cNvPr>
          <p:cNvSpPr/>
          <p:nvPr/>
        </p:nvSpPr>
        <p:spPr>
          <a:xfrm rot="5400000">
            <a:off x="7473901" y="3581703"/>
            <a:ext cx="288352" cy="26821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8ECF92-E6BD-11B7-8249-E712C2842CDD}"/>
              </a:ext>
            </a:extLst>
          </p:cNvPr>
          <p:cNvSpPr txBox="1"/>
          <p:nvPr/>
        </p:nvSpPr>
        <p:spPr>
          <a:xfrm>
            <a:off x="5021451" y="3975586"/>
            <a:ext cx="5201072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여러 사이트 중에서 어떤 게 진짜인지 몰라 망설인다 </a:t>
            </a:r>
            <a:endParaRPr lang="en-US" altLang="ko-KR" sz="18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10" name="화살표: 오른쪽 9">
            <a:extLst>
              <a:ext uri="{FF2B5EF4-FFF2-40B4-BE49-F238E27FC236}">
                <a16:creationId xmlns:a16="http://schemas.microsoft.com/office/drawing/2014/main" id="{8DFD050C-D368-D084-449F-F6889E6E9FB9}"/>
              </a:ext>
            </a:extLst>
          </p:cNvPr>
          <p:cNvSpPr/>
          <p:nvPr/>
        </p:nvSpPr>
        <p:spPr>
          <a:xfrm rot="5400000">
            <a:off x="7477811" y="4460934"/>
            <a:ext cx="288352" cy="26821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74839C-F6E6-1E61-2F48-74B0880D4C24}"/>
              </a:ext>
            </a:extLst>
          </p:cNvPr>
          <p:cNvSpPr txBox="1"/>
          <p:nvPr/>
        </p:nvSpPr>
        <p:spPr>
          <a:xfrm>
            <a:off x="5412219" y="4854817"/>
            <a:ext cx="4427356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로그인 버튼을 찾지 못해 한참 헤맨다</a:t>
            </a:r>
            <a:endParaRPr lang="en-US" altLang="ko-KR" sz="18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8718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9" grpId="0"/>
      <p:bldP spid="10" grpId="0" animBg="1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D52D0B-FD9A-3E8E-FB88-750D0E402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577AEF79-EC88-0789-2CE1-60D936178676}"/>
              </a:ext>
            </a:extLst>
          </p:cNvPr>
          <p:cNvSpPr txBox="1"/>
          <p:nvPr/>
        </p:nvSpPr>
        <p:spPr>
          <a:xfrm>
            <a:off x="778495" y="673792"/>
            <a:ext cx="484363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사용자 여정지도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경험을 시각화하기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B9B57C-0B63-FAFD-FFF9-1F79FC3FACA3}"/>
              </a:ext>
            </a:extLst>
          </p:cNvPr>
          <p:cNvSpPr txBox="1"/>
          <p:nvPr/>
        </p:nvSpPr>
        <p:spPr>
          <a:xfrm>
            <a:off x="1134095" y="1593928"/>
            <a:ext cx="421525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사용자 여정지도의 핵심 구성 요소들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675679E-AAEC-1029-C5A4-2A70E3E2514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1E1A37-6200-16C8-F487-74E1AE91B8D7}"/>
              </a:ext>
            </a:extLst>
          </p:cNvPr>
          <p:cNvSpPr txBox="1"/>
          <p:nvPr/>
        </p:nvSpPr>
        <p:spPr>
          <a:xfrm flipH="1">
            <a:off x="3163105" y="5041637"/>
            <a:ext cx="5668280" cy="1142571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김순자 할머니가 주민등록등본을 </a:t>
            </a:r>
            <a:b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온라인으로 발급받으려는 상황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4271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647699-BA70-8684-F7C7-56BB47D71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11776872-A691-39C8-408A-49EC480C36AF}"/>
              </a:ext>
            </a:extLst>
          </p:cNvPr>
          <p:cNvSpPr txBox="1"/>
          <p:nvPr/>
        </p:nvSpPr>
        <p:spPr>
          <a:xfrm>
            <a:off x="778495" y="673792"/>
            <a:ext cx="484363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사용자 여정지도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경험을 시각화하기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ABC19C-A979-2818-5D9A-EE6DEFB6AA5D}"/>
              </a:ext>
            </a:extLst>
          </p:cNvPr>
          <p:cNvSpPr txBox="1"/>
          <p:nvPr/>
        </p:nvSpPr>
        <p:spPr>
          <a:xfrm>
            <a:off x="1134095" y="1593928"/>
            <a:ext cx="421525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사용자 여정지도의 핵심 구성 요소들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3400664-8FE1-F5D7-D877-258B0C2CE19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3" name="사각형: 잘린 한쪽 모서리 2">
            <a:extLst>
              <a:ext uri="{FF2B5EF4-FFF2-40B4-BE49-F238E27FC236}">
                <a16:creationId xmlns:a16="http://schemas.microsoft.com/office/drawing/2014/main" id="{FEA3123B-FF5C-B0AA-B8A2-0817FD40EA73}"/>
              </a:ext>
            </a:extLst>
          </p:cNvPr>
          <p:cNvSpPr/>
          <p:nvPr/>
        </p:nvSpPr>
        <p:spPr>
          <a:xfrm flipV="1">
            <a:off x="-1" y="2100921"/>
            <a:ext cx="11848124" cy="4136365"/>
          </a:xfrm>
          <a:prstGeom prst="snip1Rect">
            <a:avLst>
              <a:gd name="adj" fmla="val 19123"/>
            </a:avLst>
          </a:prstGeom>
          <a:solidFill>
            <a:schemeClr val="bg1"/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FA1B16FA-ECCF-71BA-1275-A7C2085AE6EA}"/>
              </a:ext>
            </a:extLst>
          </p:cNvPr>
          <p:cNvSpPr/>
          <p:nvPr/>
        </p:nvSpPr>
        <p:spPr>
          <a:xfrm flipH="1">
            <a:off x="-284" y="2413490"/>
            <a:ext cx="1981484" cy="2994366"/>
          </a:xfrm>
          <a:prstGeom prst="rect">
            <a:avLst/>
          </a:prstGeom>
          <a:solidFill>
            <a:srgbClr val="0B2EB7"/>
          </a:solidFill>
          <a:ln w="6350">
            <a:noFill/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A1D31962-E511-71FD-3F2F-6A95040241F9}"/>
              </a:ext>
            </a:extLst>
          </p:cNvPr>
          <p:cNvSpPr/>
          <p:nvPr/>
        </p:nvSpPr>
        <p:spPr>
          <a:xfrm>
            <a:off x="485432" y="2413490"/>
            <a:ext cx="2994368" cy="2994366"/>
          </a:xfrm>
          <a:prstGeom prst="ellipse">
            <a:avLst/>
          </a:prstGeom>
          <a:solidFill>
            <a:srgbClr val="0B2EB7"/>
          </a:solidFill>
          <a:ln w="6350">
            <a:noFill/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48120DC7-635B-E54E-7C1B-95A7821B61E7}"/>
              </a:ext>
            </a:extLst>
          </p:cNvPr>
          <p:cNvSpPr/>
          <p:nvPr/>
        </p:nvSpPr>
        <p:spPr>
          <a:xfrm>
            <a:off x="669473" y="2597531"/>
            <a:ext cx="2626286" cy="2626285"/>
          </a:xfrm>
          <a:prstGeom prst="ellipse">
            <a:avLst/>
          </a:prstGeom>
          <a:solidFill>
            <a:srgbClr val="6BAA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8AAA99-27E9-F1BE-399C-0031E46E4DFC}"/>
              </a:ext>
            </a:extLst>
          </p:cNvPr>
          <p:cNvSpPr txBox="1"/>
          <p:nvPr/>
        </p:nvSpPr>
        <p:spPr>
          <a:xfrm>
            <a:off x="997412" y="3435362"/>
            <a:ext cx="1970412" cy="77098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36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127000" dist="127000" dir="2700000" algn="tl" rotWithShape="0">
                    <a:srgbClr val="061C72">
                      <a:alpha val="2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rPr>
              <a:t>여정 단계</a:t>
            </a:r>
          </a:p>
        </p:txBody>
      </p: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80D9F413-35A1-BDE4-B1B5-0579A664ABFA}"/>
              </a:ext>
            </a:extLst>
          </p:cNvPr>
          <p:cNvGrpSpPr/>
          <p:nvPr/>
        </p:nvGrpSpPr>
        <p:grpSpPr>
          <a:xfrm>
            <a:off x="3879549" y="3315703"/>
            <a:ext cx="5113533" cy="463460"/>
            <a:chOff x="3965516" y="3562595"/>
            <a:chExt cx="5113533" cy="46346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D95B757-F0A0-2DF5-10F6-026F3513BF14}"/>
                </a:ext>
              </a:extLst>
            </p:cNvPr>
            <p:cNvSpPr txBox="1"/>
            <p:nvPr/>
          </p:nvSpPr>
          <p:spPr>
            <a:xfrm>
              <a:off x="4282223" y="3562595"/>
              <a:ext cx="4796826" cy="463460"/>
            </a:xfrm>
            <a:prstGeom prst="rect">
              <a:avLst/>
            </a:prstGeom>
            <a:noFill/>
          </p:spPr>
          <p:txBody>
            <a:bodyPr wrap="none" anchor="t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인지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아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은행에서 등본이 필요하다고 하네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074D18EE-633B-9800-8ED2-50A919F35EEB}"/>
                </a:ext>
              </a:extLst>
            </p:cNvPr>
            <p:cNvGrpSpPr/>
            <p:nvPr/>
          </p:nvGrpSpPr>
          <p:grpSpPr>
            <a:xfrm>
              <a:off x="3965516" y="3709532"/>
              <a:ext cx="229006" cy="229006"/>
              <a:chOff x="2345736" y="1936452"/>
              <a:chExt cx="546106" cy="546106"/>
            </a:xfrm>
          </p:grpSpPr>
          <p:sp>
            <p:nvSpPr>
              <p:cNvPr id="19" name="원호 18">
                <a:extLst>
                  <a:ext uri="{FF2B5EF4-FFF2-40B4-BE49-F238E27FC236}">
                    <a16:creationId xmlns:a16="http://schemas.microsoft.com/office/drawing/2014/main" id="{5B314330-96C7-CF43-CF8E-D9CB9B13616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CBBBC6AC-71AA-ABDC-A08B-055AF7E51A0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917D5992-2BB0-BBFC-077A-ED3212160AEC}"/>
              </a:ext>
            </a:extLst>
          </p:cNvPr>
          <p:cNvGrpSpPr/>
          <p:nvPr/>
        </p:nvGrpSpPr>
        <p:grpSpPr>
          <a:xfrm rot="5400000">
            <a:off x="11035024" y="2067441"/>
            <a:ext cx="54768" cy="569116"/>
            <a:chOff x="11737182" y="289245"/>
            <a:chExt cx="54768" cy="569116"/>
          </a:xfrm>
        </p:grpSpPr>
        <p:sp>
          <p:nvSpPr>
            <p:cNvPr id="22" name="타원 21">
              <a:extLst>
                <a:ext uri="{FF2B5EF4-FFF2-40B4-BE49-F238E27FC236}">
                  <a16:creationId xmlns:a16="http://schemas.microsoft.com/office/drawing/2014/main" id="{40E81F12-9BA1-B0EE-1221-DB95B6C2FEB2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타원 22">
              <a:extLst>
                <a:ext uri="{FF2B5EF4-FFF2-40B4-BE49-F238E27FC236}">
                  <a16:creationId xmlns:a16="http://schemas.microsoft.com/office/drawing/2014/main" id="{891CABEC-A804-5ADD-C18D-9553EAB37F86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타원 23">
              <a:extLst>
                <a:ext uri="{FF2B5EF4-FFF2-40B4-BE49-F238E27FC236}">
                  <a16:creationId xmlns:a16="http://schemas.microsoft.com/office/drawing/2014/main" id="{07AE2FF4-CFF1-E215-14A4-7AFC62D92350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0731D199-0BE0-4822-35FF-8E015CCA07B6}"/>
              </a:ext>
            </a:extLst>
          </p:cNvPr>
          <p:cNvGrpSpPr/>
          <p:nvPr/>
        </p:nvGrpSpPr>
        <p:grpSpPr>
          <a:xfrm>
            <a:off x="3879549" y="3879565"/>
            <a:ext cx="6806304" cy="463460"/>
            <a:chOff x="3965516" y="3562595"/>
            <a:chExt cx="6806304" cy="46346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DC682D5-DE9B-DC10-1477-4842488EC87F}"/>
                </a:ext>
              </a:extLst>
            </p:cNvPr>
            <p:cNvSpPr txBox="1"/>
            <p:nvPr/>
          </p:nvSpPr>
          <p:spPr>
            <a:xfrm>
              <a:off x="4282223" y="3562595"/>
              <a:ext cx="6489597" cy="463460"/>
            </a:xfrm>
            <a:prstGeom prst="rect">
              <a:avLst/>
            </a:prstGeom>
            <a:noFill/>
          </p:spPr>
          <p:txBody>
            <a:bodyPr wrap="none" anchor="t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탐색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온라인으로도 받을 수 있다고 들었는데 어떻게 하지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?"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35" name="그룹 34">
              <a:extLst>
                <a:ext uri="{FF2B5EF4-FFF2-40B4-BE49-F238E27FC236}">
                  <a16:creationId xmlns:a16="http://schemas.microsoft.com/office/drawing/2014/main" id="{683E40A5-0E5B-C6F1-7373-4A8D3E7381FF}"/>
                </a:ext>
              </a:extLst>
            </p:cNvPr>
            <p:cNvGrpSpPr/>
            <p:nvPr/>
          </p:nvGrpSpPr>
          <p:grpSpPr>
            <a:xfrm>
              <a:off x="3965516" y="3709532"/>
              <a:ext cx="229006" cy="229006"/>
              <a:chOff x="2345736" y="1936452"/>
              <a:chExt cx="546106" cy="546106"/>
            </a:xfrm>
          </p:grpSpPr>
          <p:sp>
            <p:nvSpPr>
              <p:cNvPr id="36" name="원호 35">
                <a:extLst>
                  <a:ext uri="{FF2B5EF4-FFF2-40B4-BE49-F238E27FC236}">
                    <a16:creationId xmlns:a16="http://schemas.microsoft.com/office/drawing/2014/main" id="{A04FE4D8-6703-ABC6-87A9-A2AED4588E6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7" name="자유형: 도형 36">
                <a:extLst>
                  <a:ext uri="{FF2B5EF4-FFF2-40B4-BE49-F238E27FC236}">
                    <a16:creationId xmlns:a16="http://schemas.microsoft.com/office/drawing/2014/main" id="{28A4757C-F84B-6EB9-6080-BEB803589A79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B8BD249E-619F-15E5-CAA0-A777CFA68DF6}"/>
              </a:ext>
            </a:extLst>
          </p:cNvPr>
          <p:cNvGrpSpPr/>
          <p:nvPr/>
        </p:nvGrpSpPr>
        <p:grpSpPr>
          <a:xfrm>
            <a:off x="3879549" y="4443427"/>
            <a:ext cx="4985293" cy="463460"/>
            <a:chOff x="3965516" y="3562595"/>
            <a:chExt cx="4985293" cy="46346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F93F357-5307-7A63-2ACE-91A2108C8CB7}"/>
                </a:ext>
              </a:extLst>
            </p:cNvPr>
            <p:cNvSpPr txBox="1"/>
            <p:nvPr/>
          </p:nvSpPr>
          <p:spPr>
            <a:xfrm>
              <a:off x="4282223" y="3562595"/>
              <a:ext cx="4668586" cy="463460"/>
            </a:xfrm>
            <a:prstGeom prst="rect">
              <a:avLst/>
            </a:prstGeom>
            <a:noFill/>
          </p:spPr>
          <p:txBody>
            <a:bodyPr wrap="none" anchor="t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시도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: 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24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라는 사이트에 들어가 보자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40" name="그룹 39">
              <a:extLst>
                <a:ext uri="{FF2B5EF4-FFF2-40B4-BE49-F238E27FC236}">
                  <a16:creationId xmlns:a16="http://schemas.microsoft.com/office/drawing/2014/main" id="{86DD88DB-DDFE-A56A-660B-46F15463317B}"/>
                </a:ext>
              </a:extLst>
            </p:cNvPr>
            <p:cNvGrpSpPr/>
            <p:nvPr/>
          </p:nvGrpSpPr>
          <p:grpSpPr>
            <a:xfrm>
              <a:off x="3965516" y="3709532"/>
              <a:ext cx="229006" cy="229006"/>
              <a:chOff x="2345736" y="1936452"/>
              <a:chExt cx="546106" cy="546106"/>
            </a:xfrm>
          </p:grpSpPr>
          <p:sp>
            <p:nvSpPr>
              <p:cNvPr id="41" name="원호 40">
                <a:extLst>
                  <a:ext uri="{FF2B5EF4-FFF2-40B4-BE49-F238E27FC236}">
                    <a16:creationId xmlns:a16="http://schemas.microsoft.com/office/drawing/2014/main" id="{CDFE0E0A-E9FF-C08F-F1EA-BDF04AD7A57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42" name="자유형: 도형 41">
                <a:extLst>
                  <a:ext uri="{FF2B5EF4-FFF2-40B4-BE49-F238E27FC236}">
                    <a16:creationId xmlns:a16="http://schemas.microsoft.com/office/drawing/2014/main" id="{0AB81946-BDD0-C330-2C91-D72F94138704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1D2DC4C7-FEDD-C19B-4651-E4FDBA91613E}"/>
              </a:ext>
            </a:extLst>
          </p:cNvPr>
          <p:cNvGrpSpPr/>
          <p:nvPr/>
        </p:nvGrpSpPr>
        <p:grpSpPr>
          <a:xfrm>
            <a:off x="3879549" y="5007289"/>
            <a:ext cx="4594481" cy="463460"/>
            <a:chOff x="3965516" y="3562595"/>
            <a:chExt cx="4594481" cy="463460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0F2CB35-7FE0-37D9-81D0-BF2774752D09}"/>
                </a:ext>
              </a:extLst>
            </p:cNvPr>
            <p:cNvSpPr txBox="1"/>
            <p:nvPr/>
          </p:nvSpPr>
          <p:spPr>
            <a:xfrm>
              <a:off x="4282223" y="3562595"/>
              <a:ext cx="4277774" cy="463460"/>
            </a:xfrm>
            <a:prstGeom prst="rect">
              <a:avLst/>
            </a:prstGeom>
            <a:noFill/>
          </p:spPr>
          <p:txBody>
            <a:bodyPr wrap="none" anchor="t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이용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로그인하고 서류를 신청해보자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45" name="그룹 44">
              <a:extLst>
                <a:ext uri="{FF2B5EF4-FFF2-40B4-BE49-F238E27FC236}">
                  <a16:creationId xmlns:a16="http://schemas.microsoft.com/office/drawing/2014/main" id="{300B19FA-3AA2-6F41-8DB3-B80B739BAC84}"/>
                </a:ext>
              </a:extLst>
            </p:cNvPr>
            <p:cNvGrpSpPr/>
            <p:nvPr/>
          </p:nvGrpSpPr>
          <p:grpSpPr>
            <a:xfrm>
              <a:off x="3965516" y="3709532"/>
              <a:ext cx="229006" cy="229006"/>
              <a:chOff x="2345736" y="1936452"/>
              <a:chExt cx="546106" cy="546106"/>
            </a:xfrm>
          </p:grpSpPr>
          <p:sp>
            <p:nvSpPr>
              <p:cNvPr id="46" name="원호 45">
                <a:extLst>
                  <a:ext uri="{FF2B5EF4-FFF2-40B4-BE49-F238E27FC236}">
                    <a16:creationId xmlns:a16="http://schemas.microsoft.com/office/drawing/2014/main" id="{DAC3AD35-6BD5-807B-EE2E-F77BFBE17D19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47" name="자유형: 도형 46">
                <a:extLst>
                  <a:ext uri="{FF2B5EF4-FFF2-40B4-BE49-F238E27FC236}">
                    <a16:creationId xmlns:a16="http://schemas.microsoft.com/office/drawing/2014/main" id="{5F897F5B-4651-ADCB-034E-EC618722F0E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48" name="그룹 47">
            <a:extLst>
              <a:ext uri="{FF2B5EF4-FFF2-40B4-BE49-F238E27FC236}">
                <a16:creationId xmlns:a16="http://schemas.microsoft.com/office/drawing/2014/main" id="{E774C5F2-6559-152D-4B3B-7C5F146D690D}"/>
              </a:ext>
            </a:extLst>
          </p:cNvPr>
          <p:cNvGrpSpPr/>
          <p:nvPr/>
        </p:nvGrpSpPr>
        <p:grpSpPr>
          <a:xfrm>
            <a:off x="3879549" y="5571149"/>
            <a:ext cx="3509248" cy="463460"/>
            <a:chOff x="3965516" y="3562595"/>
            <a:chExt cx="3509248" cy="463460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8407E97-F0D8-CD29-212C-48DECD16DBBA}"/>
                </a:ext>
              </a:extLst>
            </p:cNvPr>
            <p:cNvSpPr txBox="1"/>
            <p:nvPr/>
          </p:nvSpPr>
          <p:spPr>
            <a:xfrm>
              <a:off x="4282223" y="3562595"/>
              <a:ext cx="3192541" cy="463460"/>
            </a:xfrm>
            <a:prstGeom prst="rect">
              <a:avLst/>
            </a:prstGeom>
            <a:noFill/>
          </p:spPr>
          <p:txBody>
            <a:bodyPr wrap="none" anchor="t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완료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: 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정말 발급이 된 건가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?"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50" name="그룹 49">
              <a:extLst>
                <a:ext uri="{FF2B5EF4-FFF2-40B4-BE49-F238E27FC236}">
                  <a16:creationId xmlns:a16="http://schemas.microsoft.com/office/drawing/2014/main" id="{7D71308E-28E9-6225-D747-DD5ADEE39E75}"/>
                </a:ext>
              </a:extLst>
            </p:cNvPr>
            <p:cNvGrpSpPr/>
            <p:nvPr/>
          </p:nvGrpSpPr>
          <p:grpSpPr>
            <a:xfrm>
              <a:off x="3965516" y="3709532"/>
              <a:ext cx="229006" cy="229006"/>
              <a:chOff x="2345736" y="1936452"/>
              <a:chExt cx="546106" cy="546106"/>
            </a:xfrm>
          </p:grpSpPr>
          <p:sp>
            <p:nvSpPr>
              <p:cNvPr id="51" name="원호 50">
                <a:extLst>
                  <a:ext uri="{FF2B5EF4-FFF2-40B4-BE49-F238E27FC236}">
                    <a16:creationId xmlns:a16="http://schemas.microsoft.com/office/drawing/2014/main" id="{FED1EDA0-AED2-1796-2779-3EEE2759EBC0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53" name="자유형: 도형 52">
                <a:extLst>
                  <a:ext uri="{FF2B5EF4-FFF2-40B4-BE49-F238E27FC236}">
                    <a16:creationId xmlns:a16="http://schemas.microsoft.com/office/drawing/2014/main" id="{911F5231-DDBA-4CA3-D526-B419F4A88DD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54" name="그룹 53">
            <a:extLst>
              <a:ext uri="{FF2B5EF4-FFF2-40B4-BE49-F238E27FC236}">
                <a16:creationId xmlns:a16="http://schemas.microsoft.com/office/drawing/2014/main" id="{D406A63F-F74C-A908-0231-12971D7269A5}"/>
              </a:ext>
            </a:extLst>
          </p:cNvPr>
          <p:cNvGrpSpPr/>
          <p:nvPr/>
        </p:nvGrpSpPr>
        <p:grpSpPr>
          <a:xfrm>
            <a:off x="3843164" y="2723102"/>
            <a:ext cx="6301207" cy="469900"/>
            <a:chOff x="5030469" y="4502150"/>
            <a:chExt cx="5828031" cy="469900"/>
          </a:xfrm>
        </p:grpSpPr>
        <p:sp>
          <p:nvSpPr>
            <p:cNvPr id="55" name="사각형: 둥근 모서리 54">
              <a:extLst>
                <a:ext uri="{FF2B5EF4-FFF2-40B4-BE49-F238E27FC236}">
                  <a16:creationId xmlns:a16="http://schemas.microsoft.com/office/drawing/2014/main" id="{5ADADB44-7C8C-D4E0-C22D-E62F91046F8A}"/>
                </a:ext>
              </a:extLst>
            </p:cNvPr>
            <p:cNvSpPr/>
            <p:nvPr/>
          </p:nvSpPr>
          <p:spPr>
            <a:xfrm>
              <a:off x="5030469" y="4502150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1825AE5-063E-DC8B-A840-447393F23792}"/>
                </a:ext>
              </a:extLst>
            </p:cNvPr>
            <p:cNvSpPr txBox="1"/>
            <p:nvPr/>
          </p:nvSpPr>
          <p:spPr>
            <a:xfrm>
              <a:off x="5256527" y="4552359"/>
              <a:ext cx="531241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사용자의 경험을 논리적인 단계로 나누는 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337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D6184-4EF9-3E51-7723-C12D22B3A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2288274F-9D15-0730-E072-789A00CD5B6D}"/>
              </a:ext>
            </a:extLst>
          </p:cNvPr>
          <p:cNvSpPr txBox="1"/>
          <p:nvPr/>
        </p:nvSpPr>
        <p:spPr>
          <a:xfrm>
            <a:off x="778495" y="673792"/>
            <a:ext cx="484363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사용자 여정지도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경험을 시각화하기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210441-5FF6-2197-6DA2-3400028C2829}"/>
              </a:ext>
            </a:extLst>
          </p:cNvPr>
          <p:cNvSpPr txBox="1"/>
          <p:nvPr/>
        </p:nvSpPr>
        <p:spPr>
          <a:xfrm>
            <a:off x="1134095" y="1593928"/>
            <a:ext cx="421525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사용자 여정지도의 핵심 구성 요소들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6F13CDC-332A-592D-098A-C0D183AE7CF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사각형: 잘린 한쪽 모서리 1">
            <a:extLst>
              <a:ext uri="{FF2B5EF4-FFF2-40B4-BE49-F238E27FC236}">
                <a16:creationId xmlns:a16="http://schemas.microsoft.com/office/drawing/2014/main" id="{09EA9EF7-101F-8B8E-9BCD-DDDF6D4ACCBF}"/>
              </a:ext>
            </a:extLst>
          </p:cNvPr>
          <p:cNvSpPr/>
          <p:nvPr/>
        </p:nvSpPr>
        <p:spPr>
          <a:xfrm flipV="1">
            <a:off x="-1" y="2100921"/>
            <a:ext cx="11848124" cy="4136365"/>
          </a:xfrm>
          <a:prstGeom prst="snip1Rect">
            <a:avLst>
              <a:gd name="adj" fmla="val 19123"/>
            </a:avLst>
          </a:prstGeom>
          <a:solidFill>
            <a:schemeClr val="bg1"/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B59F6D7B-7229-578B-A0B3-F4725686C122}"/>
              </a:ext>
            </a:extLst>
          </p:cNvPr>
          <p:cNvSpPr/>
          <p:nvPr/>
        </p:nvSpPr>
        <p:spPr>
          <a:xfrm flipH="1">
            <a:off x="-284" y="2413490"/>
            <a:ext cx="1981484" cy="2994366"/>
          </a:xfrm>
          <a:prstGeom prst="rect">
            <a:avLst/>
          </a:prstGeom>
          <a:solidFill>
            <a:srgbClr val="9A5CC8"/>
          </a:solidFill>
          <a:ln w="6350">
            <a:noFill/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/>
              <a:t>ㅍ</a:t>
            </a:r>
            <a:endParaRPr lang="ko-KR" altLang="en-US" dirty="0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id="{B0E922B1-D81F-1600-6C7F-3AAB0528AEEC}"/>
              </a:ext>
            </a:extLst>
          </p:cNvPr>
          <p:cNvSpPr/>
          <p:nvPr/>
        </p:nvSpPr>
        <p:spPr>
          <a:xfrm>
            <a:off x="485432" y="2413490"/>
            <a:ext cx="2994368" cy="2994366"/>
          </a:xfrm>
          <a:prstGeom prst="ellipse">
            <a:avLst/>
          </a:prstGeom>
          <a:solidFill>
            <a:srgbClr val="9A5CC8"/>
          </a:solidFill>
          <a:ln w="6350">
            <a:noFill/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ㅍ</a:t>
            </a:r>
            <a:endParaRPr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C5CAD5BA-50AA-6D79-F227-8AC2A6920779}"/>
              </a:ext>
            </a:extLst>
          </p:cNvPr>
          <p:cNvSpPr/>
          <p:nvPr/>
        </p:nvSpPr>
        <p:spPr>
          <a:xfrm>
            <a:off x="669473" y="2597531"/>
            <a:ext cx="2626286" cy="2626285"/>
          </a:xfrm>
          <a:prstGeom prst="ellipse">
            <a:avLst/>
          </a:prstGeom>
          <a:solidFill>
            <a:srgbClr val="C5A3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521397-7A53-F90C-BBFA-C7E4901E3EEC}"/>
              </a:ext>
            </a:extLst>
          </p:cNvPr>
          <p:cNvSpPr txBox="1"/>
          <p:nvPr/>
        </p:nvSpPr>
        <p:spPr>
          <a:xfrm>
            <a:off x="800242" y="3435362"/>
            <a:ext cx="2364751" cy="77098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36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127000" dist="127000" dir="2700000" algn="tl" rotWithShape="0">
                    <a:srgbClr val="061C72">
                      <a:alpha val="2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rPr>
              <a:t>단계별 행동</a:t>
            </a: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10158F8D-AAE7-8C82-ADE4-3D6B140F551A}"/>
              </a:ext>
            </a:extLst>
          </p:cNvPr>
          <p:cNvGrpSpPr/>
          <p:nvPr/>
        </p:nvGrpSpPr>
        <p:grpSpPr>
          <a:xfrm>
            <a:off x="3879549" y="3737735"/>
            <a:ext cx="3925708" cy="463460"/>
            <a:chOff x="3965516" y="3562595"/>
            <a:chExt cx="3925708" cy="46346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E25F801-1BB4-1F15-C8B4-4EFB7300DA1F}"/>
                </a:ext>
              </a:extLst>
            </p:cNvPr>
            <p:cNvSpPr txBox="1"/>
            <p:nvPr/>
          </p:nvSpPr>
          <p:spPr>
            <a:xfrm>
              <a:off x="4282223" y="3562595"/>
              <a:ext cx="3609001" cy="463460"/>
            </a:xfrm>
            <a:prstGeom prst="rect">
              <a:avLst/>
            </a:prstGeom>
            <a:noFill/>
          </p:spPr>
          <p:txBody>
            <a:bodyPr wrap="none" anchor="t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휴대폰으로 네이버 앱을 실행한다</a:t>
              </a: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C81687EF-B297-B5F2-28FD-0C1840BFB6FE}"/>
                </a:ext>
              </a:extLst>
            </p:cNvPr>
            <p:cNvGrpSpPr/>
            <p:nvPr/>
          </p:nvGrpSpPr>
          <p:grpSpPr>
            <a:xfrm>
              <a:off x="3965516" y="3709532"/>
              <a:ext cx="229006" cy="229006"/>
              <a:chOff x="2345736" y="1936452"/>
              <a:chExt cx="546106" cy="546106"/>
            </a:xfrm>
          </p:grpSpPr>
          <p:sp>
            <p:nvSpPr>
              <p:cNvPr id="12" name="원호 11">
                <a:extLst>
                  <a:ext uri="{FF2B5EF4-FFF2-40B4-BE49-F238E27FC236}">
                    <a16:creationId xmlns:a16="http://schemas.microsoft.com/office/drawing/2014/main" id="{E51F372D-BA2E-924A-C990-9A7DBB4B588F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3" name="자유형: 도형 12">
                <a:extLst>
                  <a:ext uri="{FF2B5EF4-FFF2-40B4-BE49-F238E27FC236}">
                    <a16:creationId xmlns:a16="http://schemas.microsoft.com/office/drawing/2014/main" id="{82EAF89E-4D6D-6E58-3376-DF0E015B501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3350BEFD-3C91-ED42-2FC0-2449F8D96112}"/>
              </a:ext>
            </a:extLst>
          </p:cNvPr>
          <p:cNvGrpSpPr/>
          <p:nvPr/>
        </p:nvGrpSpPr>
        <p:grpSpPr>
          <a:xfrm rot="5400000">
            <a:off x="11035024" y="2067441"/>
            <a:ext cx="54768" cy="569116"/>
            <a:chOff x="11737182" y="289245"/>
            <a:chExt cx="54768" cy="569116"/>
          </a:xfrm>
        </p:grpSpPr>
        <p:sp>
          <p:nvSpPr>
            <p:cNvPr id="15" name="타원 14">
              <a:extLst>
                <a:ext uri="{FF2B5EF4-FFF2-40B4-BE49-F238E27FC236}">
                  <a16:creationId xmlns:a16="http://schemas.microsoft.com/office/drawing/2014/main" id="{4A3A56B0-199B-B708-2C01-5D9F73CEEB72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타원 15">
              <a:extLst>
                <a:ext uri="{FF2B5EF4-FFF2-40B4-BE49-F238E27FC236}">
                  <a16:creationId xmlns:a16="http://schemas.microsoft.com/office/drawing/2014/main" id="{B6A7233D-339A-226A-F27B-CBCE67EA99A7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7ECA0FF5-86EA-6075-4FCD-560C7494E05C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334B7450-56DA-7FAB-DF47-3813AAA3A0A4}"/>
              </a:ext>
            </a:extLst>
          </p:cNvPr>
          <p:cNvGrpSpPr/>
          <p:nvPr/>
        </p:nvGrpSpPr>
        <p:grpSpPr>
          <a:xfrm>
            <a:off x="3879549" y="4297304"/>
            <a:ext cx="4033430" cy="463460"/>
            <a:chOff x="3965516" y="3562595"/>
            <a:chExt cx="4033430" cy="46346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28413B8-F0CE-9129-F1D0-455934E7293E}"/>
                </a:ext>
              </a:extLst>
            </p:cNvPr>
            <p:cNvSpPr txBox="1"/>
            <p:nvPr/>
          </p:nvSpPr>
          <p:spPr>
            <a:xfrm>
              <a:off x="4282223" y="3562595"/>
              <a:ext cx="3716723" cy="463460"/>
            </a:xfrm>
            <a:prstGeom prst="rect">
              <a:avLst/>
            </a:prstGeom>
            <a:noFill/>
          </p:spPr>
          <p:txBody>
            <a:bodyPr wrap="none" anchor="t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‘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주민등록등본 온라인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을 검색한다 </a:t>
              </a:r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06E4FFBC-7830-2B7B-E242-B2A38E15ED8E}"/>
                </a:ext>
              </a:extLst>
            </p:cNvPr>
            <p:cNvGrpSpPr/>
            <p:nvPr/>
          </p:nvGrpSpPr>
          <p:grpSpPr>
            <a:xfrm>
              <a:off x="3965516" y="3709532"/>
              <a:ext cx="229006" cy="229006"/>
              <a:chOff x="2345736" y="1936452"/>
              <a:chExt cx="546106" cy="546106"/>
            </a:xfrm>
          </p:grpSpPr>
          <p:sp>
            <p:nvSpPr>
              <p:cNvPr id="21" name="원호 20">
                <a:extLst>
                  <a:ext uri="{FF2B5EF4-FFF2-40B4-BE49-F238E27FC236}">
                    <a16:creationId xmlns:a16="http://schemas.microsoft.com/office/drawing/2014/main" id="{9ED81181-0B3A-7581-71D8-4C258EE7243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2" name="자유형: 도형 21">
                <a:extLst>
                  <a:ext uri="{FF2B5EF4-FFF2-40B4-BE49-F238E27FC236}">
                    <a16:creationId xmlns:a16="http://schemas.microsoft.com/office/drawing/2014/main" id="{568A26A0-24A6-1FEA-6E0E-0AA747A8F830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1D74A3E3-4D6C-4E88-9640-91F67739A1BE}"/>
              </a:ext>
            </a:extLst>
          </p:cNvPr>
          <p:cNvGrpSpPr/>
          <p:nvPr/>
        </p:nvGrpSpPr>
        <p:grpSpPr>
          <a:xfrm>
            <a:off x="3879549" y="4856873"/>
            <a:ext cx="2863879" cy="463460"/>
            <a:chOff x="3965516" y="3562595"/>
            <a:chExt cx="2863879" cy="46346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DB784EA-7AA9-E4D1-5831-B7002C425207}"/>
                </a:ext>
              </a:extLst>
            </p:cNvPr>
            <p:cNvSpPr txBox="1"/>
            <p:nvPr/>
          </p:nvSpPr>
          <p:spPr>
            <a:xfrm>
              <a:off x="4282223" y="3562595"/>
              <a:ext cx="2547172" cy="463460"/>
            </a:xfrm>
            <a:prstGeom prst="rect">
              <a:avLst/>
            </a:prstGeom>
            <a:noFill/>
          </p:spPr>
          <p:txBody>
            <a:bodyPr wrap="none" anchor="t">
              <a:spAutoFit/>
            </a:bodyPr>
            <a:lstStyle/>
            <a:p>
              <a:pPr lvl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24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링크를 찾는다 </a:t>
              </a:r>
            </a:p>
          </p:txBody>
        </p:sp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A4860F2D-C604-9670-DD0D-6657A7093E19}"/>
                </a:ext>
              </a:extLst>
            </p:cNvPr>
            <p:cNvGrpSpPr/>
            <p:nvPr/>
          </p:nvGrpSpPr>
          <p:grpSpPr>
            <a:xfrm>
              <a:off x="3965516" y="3709532"/>
              <a:ext cx="229006" cy="229006"/>
              <a:chOff x="2345736" y="1936452"/>
              <a:chExt cx="546106" cy="546106"/>
            </a:xfrm>
          </p:grpSpPr>
          <p:sp>
            <p:nvSpPr>
              <p:cNvPr id="26" name="원호 25">
                <a:extLst>
                  <a:ext uri="{FF2B5EF4-FFF2-40B4-BE49-F238E27FC236}">
                    <a16:creationId xmlns:a16="http://schemas.microsoft.com/office/drawing/2014/main" id="{FAAF898D-A2E4-91AE-0007-48BE5E1566C2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7" name="자유형: 도형 26">
                <a:extLst>
                  <a:ext uri="{FF2B5EF4-FFF2-40B4-BE49-F238E27FC236}">
                    <a16:creationId xmlns:a16="http://schemas.microsoft.com/office/drawing/2014/main" id="{F5C00181-2419-7AEE-DB20-406C6EC6B86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6092195E-07F0-5BD3-C35C-3248A86467EB}"/>
              </a:ext>
            </a:extLst>
          </p:cNvPr>
          <p:cNvGrpSpPr/>
          <p:nvPr/>
        </p:nvGrpSpPr>
        <p:grpSpPr>
          <a:xfrm>
            <a:off x="3843164" y="2723102"/>
            <a:ext cx="6301207" cy="792068"/>
            <a:chOff x="5030469" y="4502150"/>
            <a:chExt cx="5828031" cy="792068"/>
          </a:xfrm>
        </p:grpSpPr>
        <p:sp>
          <p:nvSpPr>
            <p:cNvPr id="39" name="사각형: 둥근 모서리 38">
              <a:extLst>
                <a:ext uri="{FF2B5EF4-FFF2-40B4-BE49-F238E27FC236}">
                  <a16:creationId xmlns:a16="http://schemas.microsoft.com/office/drawing/2014/main" id="{36F28C58-7545-C922-8B84-908999B86951}"/>
                </a:ext>
              </a:extLst>
            </p:cNvPr>
            <p:cNvSpPr/>
            <p:nvPr/>
          </p:nvSpPr>
          <p:spPr>
            <a:xfrm>
              <a:off x="5030469" y="4502150"/>
              <a:ext cx="5828031" cy="79206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FA994F2-12C7-04EC-521E-A36676E27233}"/>
                </a:ext>
              </a:extLst>
            </p:cNvPr>
            <p:cNvSpPr txBox="1"/>
            <p:nvPr/>
          </p:nvSpPr>
          <p:spPr>
            <a:xfrm>
              <a:off x="5256527" y="4544544"/>
              <a:ext cx="531241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각 단계에서 사용자가 실제로 무엇을 하는지를 </a:t>
              </a:r>
              <a:b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</a:b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구체적으로 기록함</a:t>
              </a:r>
            </a:p>
          </p:txBody>
        </p:sp>
      </p:grp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48898BBD-4E77-EBBE-1551-BBB6F06CF266}"/>
              </a:ext>
            </a:extLst>
          </p:cNvPr>
          <p:cNvGrpSpPr/>
          <p:nvPr/>
        </p:nvGrpSpPr>
        <p:grpSpPr>
          <a:xfrm>
            <a:off x="3879549" y="5416442"/>
            <a:ext cx="4444760" cy="463460"/>
            <a:chOff x="3965516" y="3562595"/>
            <a:chExt cx="4444760" cy="46346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87B251C-DD85-93C6-85D9-BD7CBABB58E2}"/>
                </a:ext>
              </a:extLst>
            </p:cNvPr>
            <p:cNvSpPr txBox="1"/>
            <p:nvPr/>
          </p:nvSpPr>
          <p:spPr>
            <a:xfrm>
              <a:off x="4282223" y="3562595"/>
              <a:ext cx="4128053" cy="463460"/>
            </a:xfrm>
            <a:prstGeom prst="rect">
              <a:avLst/>
            </a:prstGeom>
            <a:noFill/>
          </p:spPr>
          <p:txBody>
            <a:bodyPr wrap="none" anchor="t">
              <a:spAutoFit/>
            </a:bodyPr>
            <a:lstStyle/>
            <a:p>
              <a:pPr lvl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링크를 눌러 사이트에 접속을 시도한다</a:t>
              </a:r>
            </a:p>
          </p:txBody>
        </p:sp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id="{3525A5D5-57F2-1FC4-C501-7A3C376D0BA6}"/>
                </a:ext>
              </a:extLst>
            </p:cNvPr>
            <p:cNvGrpSpPr/>
            <p:nvPr/>
          </p:nvGrpSpPr>
          <p:grpSpPr>
            <a:xfrm>
              <a:off x="3965516" y="3709532"/>
              <a:ext cx="229006" cy="229006"/>
              <a:chOff x="2345736" y="1936452"/>
              <a:chExt cx="546106" cy="546106"/>
            </a:xfrm>
          </p:grpSpPr>
          <p:sp>
            <p:nvSpPr>
              <p:cNvPr id="44" name="원호 43">
                <a:extLst>
                  <a:ext uri="{FF2B5EF4-FFF2-40B4-BE49-F238E27FC236}">
                    <a16:creationId xmlns:a16="http://schemas.microsoft.com/office/drawing/2014/main" id="{5909D5C3-1B3D-11EB-702F-AB9C2E46283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45" name="자유형: 도형 44">
                <a:extLst>
                  <a:ext uri="{FF2B5EF4-FFF2-40B4-BE49-F238E27FC236}">
                    <a16:creationId xmlns:a16="http://schemas.microsoft.com/office/drawing/2014/main" id="{5142E0DD-09E6-40E5-A5EF-297EB765ACF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3814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97BBAC-F96A-EDFD-0829-17682A986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DA31728D-AAAA-7BE4-1A45-2AA42A80EA34}"/>
              </a:ext>
            </a:extLst>
          </p:cNvPr>
          <p:cNvSpPr txBox="1"/>
          <p:nvPr/>
        </p:nvSpPr>
        <p:spPr>
          <a:xfrm>
            <a:off x="778495" y="673792"/>
            <a:ext cx="484363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사용자 여정지도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경험을 시각화하기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EB2F94-A1E1-7050-9912-BD18FB51A8AA}"/>
              </a:ext>
            </a:extLst>
          </p:cNvPr>
          <p:cNvSpPr txBox="1"/>
          <p:nvPr/>
        </p:nvSpPr>
        <p:spPr>
          <a:xfrm>
            <a:off x="1134095" y="1593928"/>
            <a:ext cx="421525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사용자 여정지도의 핵심 구성 요소들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22774E8-F955-0CB8-9AE2-AA739913819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3" name="사각형: 잘린 한쪽 모서리 2">
            <a:extLst>
              <a:ext uri="{FF2B5EF4-FFF2-40B4-BE49-F238E27FC236}">
                <a16:creationId xmlns:a16="http://schemas.microsoft.com/office/drawing/2014/main" id="{0B082605-CB61-168A-70E6-FDD411809ED3}"/>
              </a:ext>
            </a:extLst>
          </p:cNvPr>
          <p:cNvSpPr/>
          <p:nvPr/>
        </p:nvSpPr>
        <p:spPr>
          <a:xfrm flipV="1">
            <a:off x="-1" y="2100921"/>
            <a:ext cx="11848124" cy="4136365"/>
          </a:xfrm>
          <a:prstGeom prst="snip1Rect">
            <a:avLst>
              <a:gd name="adj" fmla="val 19123"/>
            </a:avLst>
          </a:prstGeom>
          <a:solidFill>
            <a:schemeClr val="bg1"/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6BDA66E9-4DB8-2D82-5E47-D33A106D3D8B}"/>
              </a:ext>
            </a:extLst>
          </p:cNvPr>
          <p:cNvSpPr/>
          <p:nvPr/>
        </p:nvSpPr>
        <p:spPr>
          <a:xfrm flipH="1">
            <a:off x="-284" y="2413490"/>
            <a:ext cx="1981484" cy="2994366"/>
          </a:xfrm>
          <a:prstGeom prst="rect">
            <a:avLst/>
          </a:prstGeom>
          <a:solidFill>
            <a:srgbClr val="0B2EB7"/>
          </a:solidFill>
          <a:ln w="6350">
            <a:noFill/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FBA72627-BC06-A5C4-F464-46DDD036C72C}"/>
              </a:ext>
            </a:extLst>
          </p:cNvPr>
          <p:cNvSpPr/>
          <p:nvPr/>
        </p:nvSpPr>
        <p:spPr>
          <a:xfrm>
            <a:off x="485432" y="2413490"/>
            <a:ext cx="2994368" cy="2994366"/>
          </a:xfrm>
          <a:prstGeom prst="ellipse">
            <a:avLst/>
          </a:prstGeom>
          <a:solidFill>
            <a:srgbClr val="0B2EB7"/>
          </a:solidFill>
          <a:ln w="6350">
            <a:noFill/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C5CF9ED7-7D03-44F8-BBDE-609B60169975}"/>
              </a:ext>
            </a:extLst>
          </p:cNvPr>
          <p:cNvSpPr/>
          <p:nvPr/>
        </p:nvSpPr>
        <p:spPr>
          <a:xfrm>
            <a:off x="669473" y="2597531"/>
            <a:ext cx="2626286" cy="2626285"/>
          </a:xfrm>
          <a:prstGeom prst="ellipse">
            <a:avLst/>
          </a:prstGeom>
          <a:solidFill>
            <a:srgbClr val="6BAA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3018C6-9A28-416A-B28E-00E529F976F0}"/>
              </a:ext>
            </a:extLst>
          </p:cNvPr>
          <p:cNvSpPr txBox="1"/>
          <p:nvPr/>
        </p:nvSpPr>
        <p:spPr>
          <a:xfrm>
            <a:off x="997413" y="3435362"/>
            <a:ext cx="1970412" cy="77098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36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127000" dist="127000" dir="2700000" algn="tl" rotWithShape="0">
                    <a:srgbClr val="061C72">
                      <a:alpha val="2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rPr>
              <a:t>감정 변화</a:t>
            </a:r>
          </a:p>
        </p:txBody>
      </p: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DC45082E-22D1-FFD3-A619-4E353EAF7F29}"/>
              </a:ext>
            </a:extLst>
          </p:cNvPr>
          <p:cNvGrpSpPr/>
          <p:nvPr/>
        </p:nvGrpSpPr>
        <p:grpSpPr>
          <a:xfrm>
            <a:off x="3879549" y="3315703"/>
            <a:ext cx="4320047" cy="463460"/>
            <a:chOff x="3965516" y="3562595"/>
            <a:chExt cx="4320047" cy="46346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073B6EB-0AFF-DF64-356E-686E607BF1A0}"/>
                </a:ext>
              </a:extLst>
            </p:cNvPr>
            <p:cNvSpPr txBox="1"/>
            <p:nvPr/>
          </p:nvSpPr>
          <p:spPr>
            <a:xfrm>
              <a:off x="4282223" y="3562595"/>
              <a:ext cx="4003340" cy="463460"/>
            </a:xfrm>
            <a:prstGeom prst="rect">
              <a:avLst/>
            </a:prstGeom>
            <a:noFill/>
          </p:spPr>
          <p:txBody>
            <a:bodyPr wrap="none" anchor="t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인지 단계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편리하겠네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!"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라는 기대감</a:t>
              </a:r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E318C26B-09A6-E7B3-D0E1-5541802305A9}"/>
                </a:ext>
              </a:extLst>
            </p:cNvPr>
            <p:cNvGrpSpPr/>
            <p:nvPr/>
          </p:nvGrpSpPr>
          <p:grpSpPr>
            <a:xfrm>
              <a:off x="3965516" y="3709532"/>
              <a:ext cx="229006" cy="229006"/>
              <a:chOff x="2345736" y="1936452"/>
              <a:chExt cx="546106" cy="546106"/>
            </a:xfrm>
          </p:grpSpPr>
          <p:sp>
            <p:nvSpPr>
              <p:cNvPr id="19" name="원호 18">
                <a:extLst>
                  <a:ext uri="{FF2B5EF4-FFF2-40B4-BE49-F238E27FC236}">
                    <a16:creationId xmlns:a16="http://schemas.microsoft.com/office/drawing/2014/main" id="{310E824D-A4EE-5EEE-57BF-98BC707E4C9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BC376900-8552-C488-FA61-68534506120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958D9FE8-3774-1265-20AA-97DD965063E4}"/>
              </a:ext>
            </a:extLst>
          </p:cNvPr>
          <p:cNvGrpSpPr/>
          <p:nvPr/>
        </p:nvGrpSpPr>
        <p:grpSpPr>
          <a:xfrm rot="5400000">
            <a:off x="11035024" y="2067441"/>
            <a:ext cx="54768" cy="569116"/>
            <a:chOff x="11737182" y="289245"/>
            <a:chExt cx="54768" cy="569116"/>
          </a:xfrm>
        </p:grpSpPr>
        <p:sp>
          <p:nvSpPr>
            <p:cNvPr id="22" name="타원 21">
              <a:extLst>
                <a:ext uri="{FF2B5EF4-FFF2-40B4-BE49-F238E27FC236}">
                  <a16:creationId xmlns:a16="http://schemas.microsoft.com/office/drawing/2014/main" id="{28F6D0C5-C26E-CC88-5A20-99B789E23B83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타원 22">
              <a:extLst>
                <a:ext uri="{FF2B5EF4-FFF2-40B4-BE49-F238E27FC236}">
                  <a16:creationId xmlns:a16="http://schemas.microsoft.com/office/drawing/2014/main" id="{21906DBA-CDDD-86AE-954A-85E0FC85A1E1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타원 23">
              <a:extLst>
                <a:ext uri="{FF2B5EF4-FFF2-40B4-BE49-F238E27FC236}">
                  <a16:creationId xmlns:a16="http://schemas.microsoft.com/office/drawing/2014/main" id="{0C38EDD3-D7DB-589F-A8CE-02B54A45E4EA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05F087BD-7BEE-16B8-51BD-FD35A0EB9F23}"/>
              </a:ext>
            </a:extLst>
          </p:cNvPr>
          <p:cNvGrpSpPr/>
          <p:nvPr/>
        </p:nvGrpSpPr>
        <p:grpSpPr>
          <a:xfrm>
            <a:off x="3879549" y="3879565"/>
            <a:ext cx="4261698" cy="463460"/>
            <a:chOff x="3965516" y="3562595"/>
            <a:chExt cx="4261698" cy="46346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8EAEA0D-B285-F836-0CE2-243E8A032229}"/>
                </a:ext>
              </a:extLst>
            </p:cNvPr>
            <p:cNvSpPr txBox="1"/>
            <p:nvPr/>
          </p:nvSpPr>
          <p:spPr>
            <a:xfrm>
              <a:off x="4282223" y="3562595"/>
              <a:ext cx="3944991" cy="463460"/>
            </a:xfrm>
            <a:prstGeom prst="rect">
              <a:avLst/>
            </a:prstGeom>
            <a:noFill/>
          </p:spPr>
          <p:txBody>
            <a:bodyPr wrap="none" anchor="t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탐색 단계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이게 맞나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?"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하는 의구심</a:t>
              </a:r>
            </a:p>
          </p:txBody>
        </p:sp>
        <p:grpSp>
          <p:nvGrpSpPr>
            <p:cNvPr id="35" name="그룹 34">
              <a:extLst>
                <a:ext uri="{FF2B5EF4-FFF2-40B4-BE49-F238E27FC236}">
                  <a16:creationId xmlns:a16="http://schemas.microsoft.com/office/drawing/2014/main" id="{5B04F21F-8BD7-3870-7E0F-69CA19542119}"/>
                </a:ext>
              </a:extLst>
            </p:cNvPr>
            <p:cNvGrpSpPr/>
            <p:nvPr/>
          </p:nvGrpSpPr>
          <p:grpSpPr>
            <a:xfrm>
              <a:off x="3965516" y="3709532"/>
              <a:ext cx="229006" cy="229006"/>
              <a:chOff x="2345736" y="1936452"/>
              <a:chExt cx="546106" cy="546106"/>
            </a:xfrm>
          </p:grpSpPr>
          <p:sp>
            <p:nvSpPr>
              <p:cNvPr id="36" name="원호 35">
                <a:extLst>
                  <a:ext uri="{FF2B5EF4-FFF2-40B4-BE49-F238E27FC236}">
                    <a16:creationId xmlns:a16="http://schemas.microsoft.com/office/drawing/2014/main" id="{8EF09B82-1586-2C5B-009D-568BA30F910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7" name="자유형: 도형 36">
                <a:extLst>
                  <a:ext uri="{FF2B5EF4-FFF2-40B4-BE49-F238E27FC236}">
                    <a16:creationId xmlns:a16="http://schemas.microsoft.com/office/drawing/2014/main" id="{656CF793-7ADC-2475-2AB1-EE81DB5F2349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6B493E47-980B-BCD6-75A5-B5EEACB7AD1C}"/>
              </a:ext>
            </a:extLst>
          </p:cNvPr>
          <p:cNvGrpSpPr/>
          <p:nvPr/>
        </p:nvGrpSpPr>
        <p:grpSpPr>
          <a:xfrm>
            <a:off x="3879549" y="4443427"/>
            <a:ext cx="4780750" cy="463460"/>
            <a:chOff x="3965516" y="3562595"/>
            <a:chExt cx="4780750" cy="46346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AAF7856-73D6-5CDE-916D-DD207CDEB2C1}"/>
                </a:ext>
              </a:extLst>
            </p:cNvPr>
            <p:cNvSpPr txBox="1"/>
            <p:nvPr/>
          </p:nvSpPr>
          <p:spPr>
            <a:xfrm>
              <a:off x="4282223" y="3562595"/>
              <a:ext cx="4464043" cy="463460"/>
            </a:xfrm>
            <a:prstGeom prst="rect">
              <a:avLst/>
            </a:prstGeom>
            <a:noFill/>
          </p:spPr>
          <p:txBody>
            <a:bodyPr wrap="none" anchor="t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시도 단계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왜 이렇게 복잡해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?"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하며 짜증</a:t>
              </a:r>
            </a:p>
          </p:txBody>
        </p:sp>
        <p:grpSp>
          <p:nvGrpSpPr>
            <p:cNvPr id="40" name="그룹 39">
              <a:extLst>
                <a:ext uri="{FF2B5EF4-FFF2-40B4-BE49-F238E27FC236}">
                  <a16:creationId xmlns:a16="http://schemas.microsoft.com/office/drawing/2014/main" id="{0F8DE52A-19B5-E515-3FB5-BAE10FC3696B}"/>
                </a:ext>
              </a:extLst>
            </p:cNvPr>
            <p:cNvGrpSpPr/>
            <p:nvPr/>
          </p:nvGrpSpPr>
          <p:grpSpPr>
            <a:xfrm>
              <a:off x="3965516" y="3709532"/>
              <a:ext cx="229006" cy="229006"/>
              <a:chOff x="2345736" y="1936452"/>
              <a:chExt cx="546106" cy="546106"/>
            </a:xfrm>
          </p:grpSpPr>
          <p:sp>
            <p:nvSpPr>
              <p:cNvPr id="41" name="원호 40">
                <a:extLst>
                  <a:ext uri="{FF2B5EF4-FFF2-40B4-BE49-F238E27FC236}">
                    <a16:creationId xmlns:a16="http://schemas.microsoft.com/office/drawing/2014/main" id="{582276D7-08D2-EE81-4D33-7BAC9EB212A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42" name="자유형: 도형 41">
                <a:extLst>
                  <a:ext uri="{FF2B5EF4-FFF2-40B4-BE49-F238E27FC236}">
                    <a16:creationId xmlns:a16="http://schemas.microsoft.com/office/drawing/2014/main" id="{7D8CCE45-8DED-F851-8A60-0E06E58F239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5D952DBA-EDA2-B1EB-634A-F709ED17DC7D}"/>
              </a:ext>
            </a:extLst>
          </p:cNvPr>
          <p:cNvGrpSpPr/>
          <p:nvPr/>
        </p:nvGrpSpPr>
        <p:grpSpPr>
          <a:xfrm>
            <a:off x="3879549" y="5007289"/>
            <a:ext cx="5111930" cy="463460"/>
            <a:chOff x="3965516" y="3562595"/>
            <a:chExt cx="5111930" cy="463460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01DB85E-EC33-B9D6-6E7C-8CBCC2A74453}"/>
                </a:ext>
              </a:extLst>
            </p:cNvPr>
            <p:cNvSpPr txBox="1"/>
            <p:nvPr/>
          </p:nvSpPr>
          <p:spPr>
            <a:xfrm>
              <a:off x="4282223" y="3562595"/>
              <a:ext cx="4795223" cy="463460"/>
            </a:xfrm>
            <a:prstGeom prst="rect">
              <a:avLst/>
            </a:prstGeom>
            <a:noFill/>
          </p:spPr>
          <p:txBody>
            <a:bodyPr wrap="none" anchor="t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이용 단계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실수할까 봐 무서워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하는 불안감</a:t>
              </a:r>
            </a:p>
          </p:txBody>
        </p:sp>
        <p:grpSp>
          <p:nvGrpSpPr>
            <p:cNvPr id="45" name="그룹 44">
              <a:extLst>
                <a:ext uri="{FF2B5EF4-FFF2-40B4-BE49-F238E27FC236}">
                  <a16:creationId xmlns:a16="http://schemas.microsoft.com/office/drawing/2014/main" id="{BC088A88-5D7C-1395-D2CD-80333851B052}"/>
                </a:ext>
              </a:extLst>
            </p:cNvPr>
            <p:cNvGrpSpPr/>
            <p:nvPr/>
          </p:nvGrpSpPr>
          <p:grpSpPr>
            <a:xfrm>
              <a:off x="3965516" y="3709532"/>
              <a:ext cx="229006" cy="229006"/>
              <a:chOff x="2345736" y="1936452"/>
              <a:chExt cx="546106" cy="546106"/>
            </a:xfrm>
          </p:grpSpPr>
          <p:sp>
            <p:nvSpPr>
              <p:cNvPr id="46" name="원호 45">
                <a:extLst>
                  <a:ext uri="{FF2B5EF4-FFF2-40B4-BE49-F238E27FC236}">
                    <a16:creationId xmlns:a16="http://schemas.microsoft.com/office/drawing/2014/main" id="{47F3CB26-E6DB-0A0B-2D96-23C1E047028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47" name="자유형: 도형 46">
                <a:extLst>
                  <a:ext uri="{FF2B5EF4-FFF2-40B4-BE49-F238E27FC236}">
                    <a16:creationId xmlns:a16="http://schemas.microsoft.com/office/drawing/2014/main" id="{6B8E3F75-8CE1-F0AE-8274-CF8D46EB9CD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48" name="그룹 47">
            <a:extLst>
              <a:ext uri="{FF2B5EF4-FFF2-40B4-BE49-F238E27FC236}">
                <a16:creationId xmlns:a16="http://schemas.microsoft.com/office/drawing/2014/main" id="{E3975724-EB4B-A972-DFA6-F445D0494B46}"/>
              </a:ext>
            </a:extLst>
          </p:cNvPr>
          <p:cNvGrpSpPr/>
          <p:nvPr/>
        </p:nvGrpSpPr>
        <p:grpSpPr>
          <a:xfrm>
            <a:off x="3879549" y="5571149"/>
            <a:ext cx="7369279" cy="463460"/>
            <a:chOff x="3965516" y="3562595"/>
            <a:chExt cx="7369279" cy="463460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9A326F6-9D5D-7AAE-019F-12195BCBE85E}"/>
                </a:ext>
              </a:extLst>
            </p:cNvPr>
            <p:cNvSpPr txBox="1"/>
            <p:nvPr/>
          </p:nvSpPr>
          <p:spPr>
            <a:xfrm>
              <a:off x="4282223" y="3562595"/>
              <a:ext cx="7052572" cy="463460"/>
            </a:xfrm>
            <a:prstGeom prst="rect">
              <a:avLst/>
            </a:prstGeom>
            <a:noFill/>
          </p:spPr>
          <p:txBody>
            <a:bodyPr wrap="none" anchor="t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완료 단계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정말 처리된 건지 확신이 안 서네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하는 불완전한 만족감</a:t>
              </a:r>
            </a:p>
          </p:txBody>
        </p:sp>
        <p:grpSp>
          <p:nvGrpSpPr>
            <p:cNvPr id="50" name="그룹 49">
              <a:extLst>
                <a:ext uri="{FF2B5EF4-FFF2-40B4-BE49-F238E27FC236}">
                  <a16:creationId xmlns:a16="http://schemas.microsoft.com/office/drawing/2014/main" id="{C6A1551F-C2A6-F04F-180D-6B503E7FAEE6}"/>
                </a:ext>
              </a:extLst>
            </p:cNvPr>
            <p:cNvGrpSpPr/>
            <p:nvPr/>
          </p:nvGrpSpPr>
          <p:grpSpPr>
            <a:xfrm>
              <a:off x="3965516" y="3709532"/>
              <a:ext cx="229006" cy="229006"/>
              <a:chOff x="2345736" y="1936452"/>
              <a:chExt cx="546106" cy="546106"/>
            </a:xfrm>
          </p:grpSpPr>
          <p:sp>
            <p:nvSpPr>
              <p:cNvPr id="51" name="원호 50">
                <a:extLst>
                  <a:ext uri="{FF2B5EF4-FFF2-40B4-BE49-F238E27FC236}">
                    <a16:creationId xmlns:a16="http://schemas.microsoft.com/office/drawing/2014/main" id="{971E5FA3-90F1-6427-8119-6565B2AEC84E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53" name="자유형: 도형 52">
                <a:extLst>
                  <a:ext uri="{FF2B5EF4-FFF2-40B4-BE49-F238E27FC236}">
                    <a16:creationId xmlns:a16="http://schemas.microsoft.com/office/drawing/2014/main" id="{8ED42C34-1995-9F3A-FA35-BE6D4CC01FE4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54" name="그룹 53">
            <a:extLst>
              <a:ext uri="{FF2B5EF4-FFF2-40B4-BE49-F238E27FC236}">
                <a16:creationId xmlns:a16="http://schemas.microsoft.com/office/drawing/2014/main" id="{DA022CA4-2049-3D2A-CD77-2DD7FF36DDB3}"/>
              </a:ext>
            </a:extLst>
          </p:cNvPr>
          <p:cNvGrpSpPr/>
          <p:nvPr/>
        </p:nvGrpSpPr>
        <p:grpSpPr>
          <a:xfrm>
            <a:off x="3843164" y="2723102"/>
            <a:ext cx="6301207" cy="469900"/>
            <a:chOff x="5030469" y="4502150"/>
            <a:chExt cx="5828031" cy="469900"/>
          </a:xfrm>
        </p:grpSpPr>
        <p:sp>
          <p:nvSpPr>
            <p:cNvPr id="55" name="사각형: 둥근 모서리 54">
              <a:extLst>
                <a:ext uri="{FF2B5EF4-FFF2-40B4-BE49-F238E27FC236}">
                  <a16:creationId xmlns:a16="http://schemas.microsoft.com/office/drawing/2014/main" id="{0E3FBB67-F9D3-1692-F8B2-EC5DAC421F95}"/>
                </a:ext>
              </a:extLst>
            </p:cNvPr>
            <p:cNvSpPr/>
            <p:nvPr/>
          </p:nvSpPr>
          <p:spPr>
            <a:xfrm>
              <a:off x="5030469" y="4502150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0AB646A-AEF8-A399-1186-55455F8FC65F}"/>
                </a:ext>
              </a:extLst>
            </p:cNvPr>
            <p:cNvSpPr txBox="1"/>
            <p:nvPr/>
          </p:nvSpPr>
          <p:spPr>
            <a:xfrm>
              <a:off x="5256527" y="4552359"/>
              <a:ext cx="531241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여정지도의 가장 중요한 요소 중 하나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768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D8483-C5B8-970B-7A53-58C15F859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01D62D0D-E5AA-CFB3-87CB-B8EF6D722F8E}"/>
              </a:ext>
            </a:extLst>
          </p:cNvPr>
          <p:cNvSpPr txBox="1"/>
          <p:nvPr/>
        </p:nvSpPr>
        <p:spPr>
          <a:xfrm>
            <a:off x="778495" y="673792"/>
            <a:ext cx="484363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사용자 여정지도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경험을 시각화하기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E8D440-B899-522A-9289-F6E326FD2215}"/>
              </a:ext>
            </a:extLst>
          </p:cNvPr>
          <p:cNvSpPr txBox="1"/>
          <p:nvPr/>
        </p:nvSpPr>
        <p:spPr>
          <a:xfrm>
            <a:off x="1134095" y="1593928"/>
            <a:ext cx="421525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사용자 여정지도의 핵심 구성 요소들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2030B6D-EE76-BC0E-2B6F-A48786A76C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사각형: 잘린 한쪽 모서리 1">
            <a:extLst>
              <a:ext uri="{FF2B5EF4-FFF2-40B4-BE49-F238E27FC236}">
                <a16:creationId xmlns:a16="http://schemas.microsoft.com/office/drawing/2014/main" id="{4C33514F-0A25-9AB7-38E8-CA2A8E57562D}"/>
              </a:ext>
            </a:extLst>
          </p:cNvPr>
          <p:cNvSpPr/>
          <p:nvPr/>
        </p:nvSpPr>
        <p:spPr>
          <a:xfrm flipV="1">
            <a:off x="-1" y="2100921"/>
            <a:ext cx="11848124" cy="4136365"/>
          </a:xfrm>
          <a:prstGeom prst="snip1Rect">
            <a:avLst>
              <a:gd name="adj" fmla="val 19123"/>
            </a:avLst>
          </a:prstGeom>
          <a:solidFill>
            <a:schemeClr val="bg1"/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EF7D52F3-7067-12E0-8BB0-B00DD9612C79}"/>
              </a:ext>
            </a:extLst>
          </p:cNvPr>
          <p:cNvSpPr/>
          <p:nvPr/>
        </p:nvSpPr>
        <p:spPr>
          <a:xfrm flipH="1">
            <a:off x="-284" y="2413490"/>
            <a:ext cx="1981484" cy="2994366"/>
          </a:xfrm>
          <a:prstGeom prst="rect">
            <a:avLst/>
          </a:prstGeom>
          <a:solidFill>
            <a:srgbClr val="9A5CC8"/>
          </a:solidFill>
          <a:ln w="6350">
            <a:noFill/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/>
              <a:t>ㅍ</a:t>
            </a:r>
            <a:endParaRPr lang="ko-KR" altLang="en-US" dirty="0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id="{A8386FD3-08BD-B77E-8BED-F7E3522A2F53}"/>
              </a:ext>
            </a:extLst>
          </p:cNvPr>
          <p:cNvSpPr/>
          <p:nvPr/>
        </p:nvSpPr>
        <p:spPr>
          <a:xfrm>
            <a:off x="485432" y="2413490"/>
            <a:ext cx="2994368" cy="2994366"/>
          </a:xfrm>
          <a:prstGeom prst="ellipse">
            <a:avLst/>
          </a:prstGeom>
          <a:solidFill>
            <a:srgbClr val="9A5CC8"/>
          </a:solidFill>
          <a:ln w="6350">
            <a:noFill/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ㅍ</a:t>
            </a:r>
            <a:endParaRPr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1966C849-824D-18B2-B016-26CE0183F006}"/>
              </a:ext>
            </a:extLst>
          </p:cNvPr>
          <p:cNvSpPr/>
          <p:nvPr/>
        </p:nvSpPr>
        <p:spPr>
          <a:xfrm>
            <a:off x="669473" y="2597531"/>
            <a:ext cx="2626286" cy="2626285"/>
          </a:xfrm>
          <a:prstGeom prst="ellipse">
            <a:avLst/>
          </a:prstGeom>
          <a:solidFill>
            <a:srgbClr val="C5A3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5F8F9A-6CA2-77D7-5544-AA5875858F84}"/>
              </a:ext>
            </a:extLst>
          </p:cNvPr>
          <p:cNvSpPr txBox="1"/>
          <p:nvPr/>
        </p:nvSpPr>
        <p:spPr>
          <a:xfrm>
            <a:off x="873179" y="3435362"/>
            <a:ext cx="2218877" cy="77098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36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127000" dist="127000" dir="2700000" algn="tl" rotWithShape="0">
                    <a:srgbClr val="061C72">
                      <a:alpha val="2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rPr>
              <a:t>터치포인트</a:t>
            </a: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11E2689E-FE2F-40E5-22A0-ED9C1CDBE516}"/>
              </a:ext>
            </a:extLst>
          </p:cNvPr>
          <p:cNvGrpSpPr/>
          <p:nvPr/>
        </p:nvGrpSpPr>
        <p:grpSpPr>
          <a:xfrm rot="5400000">
            <a:off x="11035024" y="2067441"/>
            <a:ext cx="54768" cy="569116"/>
            <a:chOff x="11737182" y="289245"/>
            <a:chExt cx="54768" cy="569116"/>
          </a:xfrm>
        </p:grpSpPr>
        <p:sp>
          <p:nvSpPr>
            <p:cNvPr id="15" name="타원 14">
              <a:extLst>
                <a:ext uri="{FF2B5EF4-FFF2-40B4-BE49-F238E27FC236}">
                  <a16:creationId xmlns:a16="http://schemas.microsoft.com/office/drawing/2014/main" id="{AAA29DAB-6E95-F69A-43AE-50065396FC4C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타원 15">
              <a:extLst>
                <a:ext uri="{FF2B5EF4-FFF2-40B4-BE49-F238E27FC236}">
                  <a16:creationId xmlns:a16="http://schemas.microsoft.com/office/drawing/2014/main" id="{2ABC3E46-BFA4-625B-7E4B-33CDCE322FC5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34001B5C-7C05-9C92-50E9-CA0193C1AB1D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69A45778-871F-5A93-06C7-B990ECA4C949}"/>
              </a:ext>
            </a:extLst>
          </p:cNvPr>
          <p:cNvGrpSpPr/>
          <p:nvPr/>
        </p:nvGrpSpPr>
        <p:grpSpPr>
          <a:xfrm>
            <a:off x="3879549" y="3315703"/>
            <a:ext cx="1668359" cy="463460"/>
            <a:chOff x="3965516" y="3562595"/>
            <a:chExt cx="1668359" cy="46346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BB11AE5-6718-3721-C1FF-D872F035701B}"/>
                </a:ext>
              </a:extLst>
            </p:cNvPr>
            <p:cNvSpPr txBox="1"/>
            <p:nvPr/>
          </p:nvSpPr>
          <p:spPr>
            <a:xfrm>
              <a:off x="4282223" y="3562595"/>
              <a:ext cx="1351652" cy="463460"/>
            </a:xfrm>
            <a:prstGeom prst="rect">
              <a:avLst/>
            </a:prstGeom>
            <a:noFill/>
          </p:spPr>
          <p:txBody>
            <a:bodyPr wrap="none" anchor="t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터치포인트</a:t>
              </a:r>
            </a:p>
          </p:txBody>
        </p:sp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1419205F-0BEE-DD02-4E05-D648D0B9436A}"/>
                </a:ext>
              </a:extLst>
            </p:cNvPr>
            <p:cNvGrpSpPr/>
            <p:nvPr/>
          </p:nvGrpSpPr>
          <p:grpSpPr>
            <a:xfrm>
              <a:off x="3965516" y="3709532"/>
              <a:ext cx="229006" cy="229006"/>
              <a:chOff x="2345736" y="1936452"/>
              <a:chExt cx="546106" cy="546106"/>
            </a:xfrm>
          </p:grpSpPr>
          <p:sp>
            <p:nvSpPr>
              <p:cNvPr id="31" name="원호 30">
                <a:extLst>
                  <a:ext uri="{FF2B5EF4-FFF2-40B4-BE49-F238E27FC236}">
                    <a16:creationId xmlns:a16="http://schemas.microsoft.com/office/drawing/2014/main" id="{C85F12E2-FEC8-48A9-CCC0-020E9F4C7AE5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2" name="자유형: 도형 31">
                <a:extLst>
                  <a:ext uri="{FF2B5EF4-FFF2-40B4-BE49-F238E27FC236}">
                    <a16:creationId xmlns:a16="http://schemas.microsoft.com/office/drawing/2014/main" id="{E5740457-2684-A032-3B06-C3FD3893DF8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61" name="그룹 60">
            <a:extLst>
              <a:ext uri="{FF2B5EF4-FFF2-40B4-BE49-F238E27FC236}">
                <a16:creationId xmlns:a16="http://schemas.microsoft.com/office/drawing/2014/main" id="{117C2EEC-F9C6-B9FC-7967-CF8CED681752}"/>
              </a:ext>
            </a:extLst>
          </p:cNvPr>
          <p:cNvGrpSpPr/>
          <p:nvPr/>
        </p:nvGrpSpPr>
        <p:grpSpPr>
          <a:xfrm>
            <a:off x="3843164" y="2723102"/>
            <a:ext cx="6301207" cy="469900"/>
            <a:chOff x="5030469" y="4502150"/>
            <a:chExt cx="5828031" cy="469900"/>
          </a:xfrm>
        </p:grpSpPr>
        <p:sp>
          <p:nvSpPr>
            <p:cNvPr id="62" name="사각형: 둥근 모서리 61">
              <a:extLst>
                <a:ext uri="{FF2B5EF4-FFF2-40B4-BE49-F238E27FC236}">
                  <a16:creationId xmlns:a16="http://schemas.microsoft.com/office/drawing/2014/main" id="{5064CBCF-A397-A97B-CAAC-32123FCDF5D9}"/>
                </a:ext>
              </a:extLst>
            </p:cNvPr>
            <p:cNvSpPr/>
            <p:nvPr/>
          </p:nvSpPr>
          <p:spPr>
            <a:xfrm>
              <a:off x="5030469" y="4502150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26F8938-47BA-025B-6520-2CDBFF52F2F0}"/>
                </a:ext>
              </a:extLst>
            </p:cNvPr>
            <p:cNvSpPr txBox="1"/>
            <p:nvPr/>
          </p:nvSpPr>
          <p:spPr>
            <a:xfrm>
              <a:off x="5256527" y="4552359"/>
              <a:ext cx="531241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사용자가 우리 서비스와 접촉하는 모든 지점</a:t>
              </a:r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5FA27C5B-E364-249A-9EF9-B6561B02A758}"/>
              </a:ext>
            </a:extLst>
          </p:cNvPr>
          <p:cNvSpPr txBox="1"/>
          <p:nvPr/>
        </p:nvSpPr>
        <p:spPr>
          <a:xfrm>
            <a:off x="4225470" y="3802953"/>
            <a:ext cx="6841115" cy="1663789"/>
          </a:xfrm>
          <a:prstGeom prst="rect">
            <a:avLst/>
          </a:prstGeom>
          <a:noFill/>
        </p:spPr>
        <p:txBody>
          <a:bodyPr wrap="square" numCol="2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네이버 검색</a:t>
            </a:r>
          </a:p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정부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24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웹사이트</a:t>
            </a:r>
          </a:p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로그인 페이지</a:t>
            </a:r>
          </a:p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본인인증 시스템</a:t>
            </a:r>
          </a:p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서류 신청 페이지</a:t>
            </a:r>
          </a:p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SMS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알림</a:t>
            </a:r>
          </a:p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막혔을 때 전화하게 될 콜센터</a:t>
            </a:r>
          </a:p>
        </p:txBody>
      </p:sp>
    </p:spTree>
    <p:extLst>
      <p:ext uri="{BB962C8B-B14F-4D97-AF65-F5344CB8AC3E}">
        <p14:creationId xmlns:p14="http://schemas.microsoft.com/office/powerpoint/2010/main" val="170424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9B799-2295-83A3-7032-AD3011F9B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8368B850-26B0-E737-ED59-E4690193FC3C}"/>
              </a:ext>
            </a:extLst>
          </p:cNvPr>
          <p:cNvSpPr txBox="1"/>
          <p:nvPr/>
        </p:nvSpPr>
        <p:spPr>
          <a:xfrm>
            <a:off x="778495" y="673792"/>
            <a:ext cx="484363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사용자 여정지도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경험을 시각화하기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7DEF12-4F12-38EB-B448-8C3B2CE1E0C9}"/>
              </a:ext>
            </a:extLst>
          </p:cNvPr>
          <p:cNvSpPr txBox="1"/>
          <p:nvPr/>
        </p:nvSpPr>
        <p:spPr>
          <a:xfrm>
            <a:off x="1134095" y="1593928"/>
            <a:ext cx="421525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사용자 여정지도의 핵심 구성 요소들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2CCE21D-F878-5870-2EF6-34ACD84D2CA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3" name="사각형: 잘린 한쪽 모서리 2">
            <a:extLst>
              <a:ext uri="{FF2B5EF4-FFF2-40B4-BE49-F238E27FC236}">
                <a16:creationId xmlns:a16="http://schemas.microsoft.com/office/drawing/2014/main" id="{41B2F8F9-C1C7-8DBE-9612-838DDB7643C8}"/>
              </a:ext>
            </a:extLst>
          </p:cNvPr>
          <p:cNvSpPr/>
          <p:nvPr/>
        </p:nvSpPr>
        <p:spPr>
          <a:xfrm flipV="1">
            <a:off x="-1" y="2100921"/>
            <a:ext cx="11848124" cy="4136365"/>
          </a:xfrm>
          <a:prstGeom prst="snip1Rect">
            <a:avLst>
              <a:gd name="adj" fmla="val 19123"/>
            </a:avLst>
          </a:prstGeom>
          <a:solidFill>
            <a:schemeClr val="bg1"/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CF6E54C-BE76-78D0-6B47-9B47C6FE912A}"/>
              </a:ext>
            </a:extLst>
          </p:cNvPr>
          <p:cNvSpPr/>
          <p:nvPr/>
        </p:nvSpPr>
        <p:spPr>
          <a:xfrm flipH="1">
            <a:off x="-284" y="2413490"/>
            <a:ext cx="1981484" cy="2994366"/>
          </a:xfrm>
          <a:prstGeom prst="rect">
            <a:avLst/>
          </a:prstGeom>
          <a:solidFill>
            <a:srgbClr val="0B2EB7"/>
          </a:solidFill>
          <a:ln w="6350">
            <a:noFill/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8B74A630-8040-1513-4B3F-331659D72CC8}"/>
              </a:ext>
            </a:extLst>
          </p:cNvPr>
          <p:cNvSpPr/>
          <p:nvPr/>
        </p:nvSpPr>
        <p:spPr>
          <a:xfrm>
            <a:off x="485432" y="2413490"/>
            <a:ext cx="2994368" cy="2994366"/>
          </a:xfrm>
          <a:prstGeom prst="ellipse">
            <a:avLst/>
          </a:prstGeom>
          <a:solidFill>
            <a:srgbClr val="0B2EB7"/>
          </a:solidFill>
          <a:ln w="6350">
            <a:noFill/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69FCF7EA-50F6-094B-6EB5-C8819C0B043A}"/>
              </a:ext>
            </a:extLst>
          </p:cNvPr>
          <p:cNvSpPr/>
          <p:nvPr/>
        </p:nvSpPr>
        <p:spPr>
          <a:xfrm>
            <a:off x="669473" y="2597531"/>
            <a:ext cx="2626286" cy="2626285"/>
          </a:xfrm>
          <a:prstGeom prst="ellipse">
            <a:avLst/>
          </a:prstGeom>
          <a:solidFill>
            <a:srgbClr val="6BAA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B6BAA9-A92B-287B-5CE8-533C8F49139F}"/>
              </a:ext>
            </a:extLst>
          </p:cNvPr>
          <p:cNvSpPr txBox="1"/>
          <p:nvPr/>
        </p:nvSpPr>
        <p:spPr>
          <a:xfrm>
            <a:off x="1288358" y="3435362"/>
            <a:ext cx="1388521" cy="77098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3600" dirty="0" err="1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127000" dist="127000" dir="2700000" algn="tl" rotWithShape="0">
                    <a:srgbClr val="061C72">
                      <a:alpha val="2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rPr>
              <a:t>고충점</a:t>
            </a:r>
            <a:endParaRPr lang="ko-KR" altLang="en-US" sz="3600" dirty="0">
              <a:ln>
                <a:solidFill>
                  <a:srgbClr val="9A5CC8">
                    <a:alpha val="0"/>
                  </a:srgbClr>
                </a:solidFill>
              </a:ln>
              <a:solidFill>
                <a:schemeClr val="bg1"/>
              </a:solidFill>
              <a:effectLst>
                <a:outerShdw blurRad="127000" dist="127000" dir="2700000" algn="tl" rotWithShape="0">
                  <a:srgbClr val="061C72">
                    <a:alpha val="20000"/>
                  </a:srgbClr>
                </a:outerShdw>
              </a:effectLst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85F0A9A6-4A07-084B-D1F3-BE49417D838F}"/>
              </a:ext>
            </a:extLst>
          </p:cNvPr>
          <p:cNvGrpSpPr/>
          <p:nvPr/>
        </p:nvGrpSpPr>
        <p:grpSpPr>
          <a:xfrm>
            <a:off x="3879549" y="3315703"/>
            <a:ext cx="4645777" cy="463460"/>
            <a:chOff x="3965516" y="3562595"/>
            <a:chExt cx="4645777" cy="46346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1DA1586-26F4-3B72-4F16-56281C5A5450}"/>
                </a:ext>
              </a:extLst>
            </p:cNvPr>
            <p:cNvSpPr txBox="1"/>
            <p:nvPr/>
          </p:nvSpPr>
          <p:spPr>
            <a:xfrm>
              <a:off x="4282223" y="3562595"/>
              <a:ext cx="4329070" cy="463460"/>
            </a:xfrm>
            <a:prstGeom prst="rect">
              <a:avLst/>
            </a:prstGeom>
            <a:noFill/>
          </p:spPr>
          <p:txBody>
            <a:bodyPr wrap="none" anchor="t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탐색 단계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24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가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뭔지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모르겠어요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B27B8FB5-2C37-BCD4-4862-FF06CCEAF5E6}"/>
                </a:ext>
              </a:extLst>
            </p:cNvPr>
            <p:cNvGrpSpPr/>
            <p:nvPr/>
          </p:nvGrpSpPr>
          <p:grpSpPr>
            <a:xfrm>
              <a:off x="3965516" y="3709532"/>
              <a:ext cx="229006" cy="229006"/>
              <a:chOff x="2345736" y="1936452"/>
              <a:chExt cx="546106" cy="546106"/>
            </a:xfrm>
          </p:grpSpPr>
          <p:sp>
            <p:nvSpPr>
              <p:cNvPr id="19" name="원호 18">
                <a:extLst>
                  <a:ext uri="{FF2B5EF4-FFF2-40B4-BE49-F238E27FC236}">
                    <a16:creationId xmlns:a16="http://schemas.microsoft.com/office/drawing/2014/main" id="{51ED869A-642C-739A-DD7B-9A09366CBF7C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56911F81-72BF-F1CF-0074-E452FCAFC202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1B699FF2-DEE8-A118-DA11-EFBE879D5B58}"/>
              </a:ext>
            </a:extLst>
          </p:cNvPr>
          <p:cNvGrpSpPr/>
          <p:nvPr/>
        </p:nvGrpSpPr>
        <p:grpSpPr>
          <a:xfrm rot="5400000">
            <a:off x="11035024" y="2067441"/>
            <a:ext cx="54768" cy="569116"/>
            <a:chOff x="11737182" y="289245"/>
            <a:chExt cx="54768" cy="569116"/>
          </a:xfrm>
        </p:grpSpPr>
        <p:sp>
          <p:nvSpPr>
            <p:cNvPr id="22" name="타원 21">
              <a:extLst>
                <a:ext uri="{FF2B5EF4-FFF2-40B4-BE49-F238E27FC236}">
                  <a16:creationId xmlns:a16="http://schemas.microsoft.com/office/drawing/2014/main" id="{ED112A23-27BF-19CB-5BEE-29985627A3AF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타원 22">
              <a:extLst>
                <a:ext uri="{FF2B5EF4-FFF2-40B4-BE49-F238E27FC236}">
                  <a16:creationId xmlns:a16="http://schemas.microsoft.com/office/drawing/2014/main" id="{69EA7DC6-E531-6ED8-891B-C1AE87506FEA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타원 23">
              <a:extLst>
                <a:ext uri="{FF2B5EF4-FFF2-40B4-BE49-F238E27FC236}">
                  <a16:creationId xmlns:a16="http://schemas.microsoft.com/office/drawing/2014/main" id="{3E3B816D-C2FB-B1D6-CEF3-F29C5D1027F1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531E60B1-4D46-60CC-16AC-B71361350A3E}"/>
              </a:ext>
            </a:extLst>
          </p:cNvPr>
          <p:cNvGrpSpPr/>
          <p:nvPr/>
        </p:nvGrpSpPr>
        <p:grpSpPr>
          <a:xfrm>
            <a:off x="3879549" y="3879565"/>
            <a:ext cx="3788170" cy="463460"/>
            <a:chOff x="3965516" y="3562595"/>
            <a:chExt cx="3788170" cy="46346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4D00A8F-20FF-2B1C-7DCE-3BAE0A414853}"/>
                </a:ext>
              </a:extLst>
            </p:cNvPr>
            <p:cNvSpPr txBox="1"/>
            <p:nvPr/>
          </p:nvSpPr>
          <p:spPr>
            <a:xfrm>
              <a:off x="4282223" y="3562595"/>
              <a:ext cx="3471463" cy="463460"/>
            </a:xfrm>
            <a:prstGeom prst="rect">
              <a:avLst/>
            </a:prstGeom>
            <a:noFill/>
          </p:spPr>
          <p:txBody>
            <a:bodyPr wrap="none" anchor="t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시도 단계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로그인부터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막혀요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35" name="그룹 34">
              <a:extLst>
                <a:ext uri="{FF2B5EF4-FFF2-40B4-BE49-F238E27FC236}">
                  <a16:creationId xmlns:a16="http://schemas.microsoft.com/office/drawing/2014/main" id="{AA65B9FD-CCFE-42FD-9A1E-635AADD1EFB0}"/>
                </a:ext>
              </a:extLst>
            </p:cNvPr>
            <p:cNvGrpSpPr/>
            <p:nvPr/>
          </p:nvGrpSpPr>
          <p:grpSpPr>
            <a:xfrm>
              <a:off x="3965516" y="3709532"/>
              <a:ext cx="229006" cy="229006"/>
              <a:chOff x="2345736" y="1936452"/>
              <a:chExt cx="546106" cy="546106"/>
            </a:xfrm>
          </p:grpSpPr>
          <p:sp>
            <p:nvSpPr>
              <p:cNvPr id="36" name="원호 35">
                <a:extLst>
                  <a:ext uri="{FF2B5EF4-FFF2-40B4-BE49-F238E27FC236}">
                    <a16:creationId xmlns:a16="http://schemas.microsoft.com/office/drawing/2014/main" id="{B4D40307-7D98-7A96-44E4-CF11E88102FE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7" name="자유형: 도형 36">
                <a:extLst>
                  <a:ext uri="{FF2B5EF4-FFF2-40B4-BE49-F238E27FC236}">
                    <a16:creationId xmlns:a16="http://schemas.microsoft.com/office/drawing/2014/main" id="{4E225B0A-C140-4ADD-2046-1F669CBCCAB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C8D248FA-F242-FFAF-EFD9-4897A0AC3738}"/>
              </a:ext>
            </a:extLst>
          </p:cNvPr>
          <p:cNvGrpSpPr/>
          <p:nvPr/>
        </p:nvGrpSpPr>
        <p:grpSpPr>
          <a:xfrm>
            <a:off x="3879549" y="4443427"/>
            <a:ext cx="4540620" cy="463460"/>
            <a:chOff x="3965516" y="3562595"/>
            <a:chExt cx="4540620" cy="46346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BDFDDEE-AC38-3B2B-73E1-3084FD267942}"/>
                </a:ext>
              </a:extLst>
            </p:cNvPr>
            <p:cNvSpPr txBox="1"/>
            <p:nvPr/>
          </p:nvSpPr>
          <p:spPr>
            <a:xfrm>
              <a:off x="4282223" y="3562595"/>
              <a:ext cx="4223913" cy="463460"/>
            </a:xfrm>
            <a:prstGeom prst="rect">
              <a:avLst/>
            </a:prstGeom>
            <a:noFill/>
          </p:spPr>
          <p:txBody>
            <a:bodyPr wrap="none" anchor="t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이용 단계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본인인증이 너무 복잡해요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40" name="그룹 39">
              <a:extLst>
                <a:ext uri="{FF2B5EF4-FFF2-40B4-BE49-F238E27FC236}">
                  <a16:creationId xmlns:a16="http://schemas.microsoft.com/office/drawing/2014/main" id="{73F8D5EC-A40D-DED2-F531-67F316528A99}"/>
                </a:ext>
              </a:extLst>
            </p:cNvPr>
            <p:cNvGrpSpPr/>
            <p:nvPr/>
          </p:nvGrpSpPr>
          <p:grpSpPr>
            <a:xfrm>
              <a:off x="3965516" y="3709532"/>
              <a:ext cx="229006" cy="229006"/>
              <a:chOff x="2345736" y="1936452"/>
              <a:chExt cx="546106" cy="546106"/>
            </a:xfrm>
          </p:grpSpPr>
          <p:sp>
            <p:nvSpPr>
              <p:cNvPr id="41" name="원호 40">
                <a:extLst>
                  <a:ext uri="{FF2B5EF4-FFF2-40B4-BE49-F238E27FC236}">
                    <a16:creationId xmlns:a16="http://schemas.microsoft.com/office/drawing/2014/main" id="{163CCF2E-C7B3-7AED-8C90-57B73825A6C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42" name="자유형: 도형 41">
                <a:extLst>
                  <a:ext uri="{FF2B5EF4-FFF2-40B4-BE49-F238E27FC236}">
                    <a16:creationId xmlns:a16="http://schemas.microsoft.com/office/drawing/2014/main" id="{7AEFB914-FACE-05C5-3593-49D6659B0DD4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5772817E-B798-65D3-17A1-FA46F1F6AC9F}"/>
              </a:ext>
            </a:extLst>
          </p:cNvPr>
          <p:cNvGrpSpPr/>
          <p:nvPr/>
        </p:nvGrpSpPr>
        <p:grpSpPr>
          <a:xfrm>
            <a:off x="3879549" y="5007289"/>
            <a:ext cx="5812122" cy="463460"/>
            <a:chOff x="3965516" y="3562595"/>
            <a:chExt cx="5812122" cy="463460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6676451-A3B6-3F92-03D3-C4E1B8DEBDC8}"/>
                </a:ext>
              </a:extLst>
            </p:cNvPr>
            <p:cNvSpPr txBox="1"/>
            <p:nvPr/>
          </p:nvSpPr>
          <p:spPr>
            <a:xfrm>
              <a:off x="4282223" y="3562595"/>
              <a:ext cx="5495415" cy="463460"/>
            </a:xfrm>
            <a:prstGeom prst="rect">
              <a:avLst/>
            </a:prstGeom>
            <a:noFill/>
          </p:spPr>
          <p:txBody>
            <a:bodyPr wrap="none" anchor="t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완료 단계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정말 신청된 건지 확인할 방법이 없어요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45" name="그룹 44">
              <a:extLst>
                <a:ext uri="{FF2B5EF4-FFF2-40B4-BE49-F238E27FC236}">
                  <a16:creationId xmlns:a16="http://schemas.microsoft.com/office/drawing/2014/main" id="{23C1DD82-70C9-85B7-2675-3A50DA6821A3}"/>
                </a:ext>
              </a:extLst>
            </p:cNvPr>
            <p:cNvGrpSpPr/>
            <p:nvPr/>
          </p:nvGrpSpPr>
          <p:grpSpPr>
            <a:xfrm>
              <a:off x="3965516" y="3709532"/>
              <a:ext cx="229006" cy="229006"/>
              <a:chOff x="2345736" y="1936452"/>
              <a:chExt cx="546106" cy="546106"/>
            </a:xfrm>
          </p:grpSpPr>
          <p:sp>
            <p:nvSpPr>
              <p:cNvPr id="46" name="원호 45">
                <a:extLst>
                  <a:ext uri="{FF2B5EF4-FFF2-40B4-BE49-F238E27FC236}">
                    <a16:creationId xmlns:a16="http://schemas.microsoft.com/office/drawing/2014/main" id="{F68A7879-BFF3-2E88-E906-B70C348AE54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47" name="자유형: 도형 46">
                <a:extLst>
                  <a:ext uri="{FF2B5EF4-FFF2-40B4-BE49-F238E27FC236}">
                    <a16:creationId xmlns:a16="http://schemas.microsoft.com/office/drawing/2014/main" id="{300B7D7F-079C-5667-6176-53431135DC9C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54" name="그룹 53">
            <a:extLst>
              <a:ext uri="{FF2B5EF4-FFF2-40B4-BE49-F238E27FC236}">
                <a16:creationId xmlns:a16="http://schemas.microsoft.com/office/drawing/2014/main" id="{0F8C8AE8-18F1-38AC-7E4F-45385785ABE4}"/>
              </a:ext>
            </a:extLst>
          </p:cNvPr>
          <p:cNvGrpSpPr/>
          <p:nvPr/>
        </p:nvGrpSpPr>
        <p:grpSpPr>
          <a:xfrm>
            <a:off x="3843164" y="2723102"/>
            <a:ext cx="6301207" cy="469900"/>
            <a:chOff x="5030469" y="4502150"/>
            <a:chExt cx="5828031" cy="469900"/>
          </a:xfrm>
        </p:grpSpPr>
        <p:sp>
          <p:nvSpPr>
            <p:cNvPr id="55" name="사각형: 둥근 모서리 54">
              <a:extLst>
                <a:ext uri="{FF2B5EF4-FFF2-40B4-BE49-F238E27FC236}">
                  <a16:creationId xmlns:a16="http://schemas.microsoft.com/office/drawing/2014/main" id="{D96AD7D5-E0F4-BA2B-6AD2-A8347AF6AC49}"/>
                </a:ext>
              </a:extLst>
            </p:cNvPr>
            <p:cNvSpPr/>
            <p:nvPr/>
          </p:nvSpPr>
          <p:spPr>
            <a:xfrm>
              <a:off x="5030469" y="4502150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D297C74-148F-C187-706E-E739CD64AFAA}"/>
                </a:ext>
              </a:extLst>
            </p:cNvPr>
            <p:cNvSpPr txBox="1"/>
            <p:nvPr/>
          </p:nvSpPr>
          <p:spPr>
            <a:xfrm>
              <a:off x="5256527" y="4552359"/>
              <a:ext cx="531241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사용자가 가장 큰 어려움이나 불편함을 느끼는 지점들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180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62B30-8D66-27E9-F2EF-2B0EE17D4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615BBFBC-1C60-A20C-5935-351178EF80F7}"/>
              </a:ext>
            </a:extLst>
          </p:cNvPr>
          <p:cNvSpPr txBox="1"/>
          <p:nvPr/>
        </p:nvSpPr>
        <p:spPr>
          <a:xfrm>
            <a:off x="778495" y="673792"/>
            <a:ext cx="484363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사용자 여정지도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경험을 시각화하기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32D9EB-03E3-BB11-44D3-086FF60B4513}"/>
              </a:ext>
            </a:extLst>
          </p:cNvPr>
          <p:cNvSpPr txBox="1"/>
          <p:nvPr/>
        </p:nvSpPr>
        <p:spPr>
          <a:xfrm>
            <a:off x="1134095" y="1593928"/>
            <a:ext cx="421525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사용자 여정지도의 핵심 구성 요소들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2736070-9969-9CAE-448D-EE93AA2127B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1AAD40-C8AE-A112-154D-7F6CD2C22259}"/>
              </a:ext>
            </a:extLst>
          </p:cNvPr>
          <p:cNvSpPr txBox="1"/>
          <p:nvPr/>
        </p:nvSpPr>
        <p:spPr>
          <a:xfrm flipH="1">
            <a:off x="2727569" y="5489661"/>
            <a:ext cx="6736862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완벽함이 아니라 공감의 시작점을 만드는 것</a:t>
            </a:r>
          </a:p>
        </p:txBody>
      </p:sp>
    </p:spTree>
    <p:extLst>
      <p:ext uri="{BB962C8B-B14F-4D97-AF65-F5344CB8AC3E}">
        <p14:creationId xmlns:p14="http://schemas.microsoft.com/office/powerpoint/2010/main" val="60405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733F08-5B66-DE8F-8637-1C6DEE9C6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3E00BF18-90F7-2AF6-1BCC-569AD7823312}"/>
              </a:ext>
            </a:extLst>
          </p:cNvPr>
          <p:cNvSpPr txBox="1"/>
          <p:nvPr/>
        </p:nvSpPr>
        <p:spPr>
          <a:xfrm>
            <a:off x="778495" y="673792"/>
            <a:ext cx="484363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사용자 여정지도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경험을 시각화하기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DECD4C-8996-6FBB-BFCA-4D1C70CB7642}"/>
              </a:ext>
            </a:extLst>
          </p:cNvPr>
          <p:cNvSpPr txBox="1"/>
          <p:nvPr/>
        </p:nvSpPr>
        <p:spPr>
          <a:xfrm>
            <a:off x="1134095" y="1593928"/>
            <a:ext cx="421525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사용자 여정지도의 핵심 구성 요소들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A35C744-1B59-1BB2-E375-1486BA2586C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64CDEDA9-3B73-EB9D-30EF-47A66F13BCF4}"/>
              </a:ext>
            </a:extLst>
          </p:cNvPr>
          <p:cNvGrpSpPr/>
          <p:nvPr/>
        </p:nvGrpSpPr>
        <p:grpSpPr>
          <a:xfrm>
            <a:off x="1134095" y="2378610"/>
            <a:ext cx="7447197" cy="1263679"/>
            <a:chOff x="3965516" y="2790917"/>
            <a:chExt cx="7447197" cy="126367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BD77339-5B59-DEC2-E445-60A2CBDA0292}"/>
                </a:ext>
              </a:extLst>
            </p:cNvPr>
            <p:cNvSpPr txBox="1"/>
            <p:nvPr/>
          </p:nvSpPr>
          <p:spPr>
            <a:xfrm>
              <a:off x="4282222" y="2790917"/>
              <a:ext cx="7130491" cy="126367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처음부터 모든 것을 담으려 하기보다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우리 팀이 “아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김순자 할머니가 여기서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힘드셨겠구나”라고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느끼게 하는 것이 중요함</a:t>
              </a: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64EBB0C6-1CFB-B4E9-0B5D-92F9D399BE75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9" name="원호 8">
                <a:extLst>
                  <a:ext uri="{FF2B5EF4-FFF2-40B4-BE49-F238E27FC236}">
                    <a16:creationId xmlns:a16="http://schemas.microsoft.com/office/drawing/2014/main" id="{0A6FB844-ECD8-46E2-697C-3C4002D3DC23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0" name="자유형: 도형 9">
                <a:extLst>
                  <a:ext uri="{FF2B5EF4-FFF2-40B4-BE49-F238E27FC236}">
                    <a16:creationId xmlns:a16="http://schemas.microsoft.com/office/drawing/2014/main" id="{71DB6A07-D3C0-5EAF-123B-A4878B8C57C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7FD23A8B-DB32-D8A8-D77C-D8441B764FF8}"/>
              </a:ext>
            </a:extLst>
          </p:cNvPr>
          <p:cNvGrpSpPr/>
          <p:nvPr/>
        </p:nvGrpSpPr>
        <p:grpSpPr>
          <a:xfrm>
            <a:off x="1134095" y="3704809"/>
            <a:ext cx="7447197" cy="463460"/>
            <a:chOff x="3965516" y="2790917"/>
            <a:chExt cx="7447197" cy="46346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C18E8F5-B4D4-A7D3-60B3-73B64A56AB5B}"/>
                </a:ext>
              </a:extLst>
            </p:cNvPr>
            <p:cNvSpPr txBox="1"/>
            <p:nvPr/>
          </p:nvSpPr>
          <p:spPr>
            <a:xfrm>
              <a:off x="4282222" y="2790917"/>
              <a:ext cx="713049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여정지도는 소통 도구로도 강력함</a:t>
              </a: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1B539085-6A43-319B-1312-7D8FECCE0BBA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4" name="원호 13">
                <a:extLst>
                  <a:ext uri="{FF2B5EF4-FFF2-40B4-BE49-F238E27FC236}">
                    <a16:creationId xmlns:a16="http://schemas.microsoft.com/office/drawing/2014/main" id="{F75EBD47-4E11-1CD4-24CA-47AEF01482A0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37C1C8A6-8C2E-9183-9911-E04FB88C357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394C2D5-1ED9-DB3B-88DA-123CB28EA790}"/>
              </a:ext>
            </a:extLst>
          </p:cNvPr>
          <p:cNvSpPr txBox="1"/>
          <p:nvPr/>
        </p:nvSpPr>
        <p:spPr>
          <a:xfrm>
            <a:off x="1531360" y="4104197"/>
            <a:ext cx="7221871" cy="1663789"/>
          </a:xfrm>
          <a:prstGeom prst="rect">
            <a:avLst/>
          </a:prstGeom>
          <a:noFill/>
        </p:spPr>
        <p:txBody>
          <a:bodyPr wrap="square" numCol="1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“로그인을 간소화해야 </a:t>
            </a:r>
            <a:r>
              <a:rPr lang="ko-KR" altLang="en-US" sz="2000" spc="-80" dirty="0" err="1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한다”는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 설명보다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b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여정지도를 보여주며 “이 지점에서 김순자가 </a:t>
            </a:r>
            <a:b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포기하고 싶어 </a:t>
            </a:r>
            <a:r>
              <a:rPr lang="ko-KR" altLang="en-US" sz="2000" spc="-80" dirty="0" err="1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한다”라고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 전달하면 더 설득력 있고 공감대 형성이 쉬움</a:t>
            </a:r>
          </a:p>
        </p:txBody>
      </p:sp>
    </p:spTree>
    <p:extLst>
      <p:ext uri="{BB962C8B-B14F-4D97-AF65-F5344CB8AC3E}">
        <p14:creationId xmlns:p14="http://schemas.microsoft.com/office/powerpoint/2010/main" val="34915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5AF6271-0FEB-CF85-DB44-9063410137F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4E36193-6D5B-455C-E174-6699ACBC8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96E105-118A-2935-D94D-579FD91DDF86}"/>
              </a:ext>
            </a:extLst>
          </p:cNvPr>
          <p:cNvSpPr txBox="1"/>
          <p:nvPr/>
        </p:nvSpPr>
        <p:spPr>
          <a:xfrm>
            <a:off x="1493619" y="2529890"/>
            <a:ext cx="920476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페르소나</a:t>
            </a:r>
            <a:br>
              <a:rPr lang="en-US" altLang="ko-KR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</a:br>
            <a:r>
              <a:rPr lang="en-US" altLang="ko-KR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데이터에 생명을 불어넣기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FC49B05A-532B-905B-183A-2D1C0B1EFE8D}"/>
              </a:ext>
            </a:extLst>
          </p:cNvPr>
          <p:cNvCxnSpPr/>
          <p:nvPr/>
        </p:nvCxnSpPr>
        <p:spPr>
          <a:xfrm>
            <a:off x="0" y="18948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9C45FCB1-C4D6-81F2-5C4F-C2F895414D58}"/>
              </a:ext>
            </a:extLst>
          </p:cNvPr>
          <p:cNvCxnSpPr>
            <a:cxnSpLocks/>
          </p:cNvCxnSpPr>
          <p:nvPr/>
        </p:nvCxnSpPr>
        <p:spPr>
          <a:xfrm>
            <a:off x="10297185" y="0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977BA96-F4FA-B37B-13D7-12B6769C0CD1}"/>
              </a:ext>
            </a:extLst>
          </p:cNvPr>
          <p:cNvCxnSpPr>
            <a:cxnSpLocks/>
          </p:cNvCxnSpPr>
          <p:nvPr/>
        </p:nvCxnSpPr>
        <p:spPr>
          <a:xfrm flipH="1" flipV="1">
            <a:off x="0" y="4963185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7E533642-171D-6AFB-496D-38F59B5774AD}"/>
              </a:ext>
            </a:extLst>
          </p:cNvPr>
          <p:cNvGrpSpPr/>
          <p:nvPr/>
        </p:nvGrpSpPr>
        <p:grpSpPr>
          <a:xfrm>
            <a:off x="5684585" y="0"/>
            <a:ext cx="822830" cy="2306413"/>
            <a:chOff x="5624986" y="-274700"/>
            <a:chExt cx="942028" cy="2640529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E22107A4-F820-3B99-9358-7CE7D3383E31}"/>
                </a:ext>
              </a:extLst>
            </p:cNvPr>
            <p:cNvSpPr/>
            <p:nvPr/>
          </p:nvSpPr>
          <p:spPr>
            <a:xfrm>
              <a:off x="5624986" y="-274700"/>
              <a:ext cx="942028" cy="1698500"/>
            </a:xfrm>
            <a:prstGeom prst="rect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사각형: 둥근 위쪽 모서리 22">
              <a:extLst>
                <a:ext uri="{FF2B5EF4-FFF2-40B4-BE49-F238E27FC236}">
                  <a16:creationId xmlns:a16="http://schemas.microsoft.com/office/drawing/2014/main" id="{D7502EDB-5EF8-4F21-13F9-A78145591A78}"/>
                </a:ext>
              </a:extLst>
            </p:cNvPr>
            <p:cNvSpPr/>
            <p:nvPr/>
          </p:nvSpPr>
          <p:spPr>
            <a:xfrm flipV="1">
              <a:off x="5624986" y="1423801"/>
              <a:ext cx="942028" cy="94202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405D6B2-37AD-8BD3-2674-1C872232B315}"/>
              </a:ext>
            </a:extLst>
          </p:cNvPr>
          <p:cNvSpPr txBox="1"/>
          <p:nvPr/>
        </p:nvSpPr>
        <p:spPr>
          <a:xfrm>
            <a:off x="5692565" y="1593371"/>
            <a:ext cx="50206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alpha val="50000"/>
                  </a:schemeClr>
                </a:solidFill>
                <a:latin typeface="카페24 아네모네에어" pitchFamily="2" charset="-127"/>
                <a:ea typeface="카페24 아네모네에어" pitchFamily="2" charset="-127"/>
              </a:rPr>
              <a:t>0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alpha val="50000"/>
                </a:schemeClr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05C9C5-80E2-2B7F-D973-CAAE9ABD8375}"/>
              </a:ext>
            </a:extLst>
          </p:cNvPr>
          <p:cNvSpPr txBox="1"/>
          <p:nvPr/>
        </p:nvSpPr>
        <p:spPr>
          <a:xfrm>
            <a:off x="6058220" y="1593371"/>
            <a:ext cx="393056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1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1FB41B72-34EC-7923-3AB3-BF359F8C3F3D}"/>
              </a:ext>
            </a:extLst>
          </p:cNvPr>
          <p:cNvGrpSpPr/>
          <p:nvPr/>
        </p:nvGrpSpPr>
        <p:grpSpPr>
          <a:xfrm>
            <a:off x="11383566" y="5940745"/>
            <a:ext cx="54768" cy="569116"/>
            <a:chOff x="11737182" y="289245"/>
            <a:chExt cx="54768" cy="569116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7B939906-3EB7-9C0C-3643-F5967DA45E96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88D3EF5B-13E3-5A34-473A-7A4A7288A37A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839C1673-F14D-3D2A-09BC-606DE135F61B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1394A527-B2BA-C27A-9950-280D9AAF82AD}"/>
              </a:ext>
            </a:extLst>
          </p:cNvPr>
          <p:cNvGrpSpPr/>
          <p:nvPr/>
        </p:nvGrpSpPr>
        <p:grpSpPr>
          <a:xfrm>
            <a:off x="802482" y="378145"/>
            <a:ext cx="54768" cy="569116"/>
            <a:chOff x="895351" y="378145"/>
            <a:chExt cx="54768" cy="569116"/>
          </a:xfrm>
        </p:grpSpPr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469F53A0-9ED9-2355-198B-E4B5A93AE01A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7BFC96DB-196C-9E0D-8018-3E9DD4AF6CEB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9F0C89E3-A1E3-3BAB-7477-5A71C8649D88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344474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3F2C6-4CFF-CFFD-C5F1-67D76660E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3A84781D-EE5E-1F4F-21AD-47F6CAA2F918}"/>
              </a:ext>
            </a:extLst>
          </p:cNvPr>
          <p:cNvSpPr txBox="1"/>
          <p:nvPr/>
        </p:nvSpPr>
        <p:spPr>
          <a:xfrm>
            <a:off x="778495" y="673792"/>
            <a:ext cx="484363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사용자 여정지도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경험을 시각화하기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92ED25-0193-8892-CF1F-B26FEFF0AB58}"/>
              </a:ext>
            </a:extLst>
          </p:cNvPr>
          <p:cNvSpPr txBox="1"/>
          <p:nvPr/>
        </p:nvSpPr>
        <p:spPr>
          <a:xfrm>
            <a:off x="1134095" y="1593928"/>
            <a:ext cx="421525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사용자 여정지도의 핵심 구성 요소들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CE4CEB1-4A43-1F2E-386C-1D39EA9CE3B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1D61F6B2-79E5-A2F9-1F0B-46431762C7F9}"/>
              </a:ext>
            </a:extLst>
          </p:cNvPr>
          <p:cNvGrpSpPr/>
          <p:nvPr/>
        </p:nvGrpSpPr>
        <p:grpSpPr>
          <a:xfrm>
            <a:off x="1134095" y="3167964"/>
            <a:ext cx="7447197" cy="863570"/>
            <a:chOff x="3965516" y="2790917"/>
            <a:chExt cx="7447197" cy="86357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AFFC968-4B54-EB77-C79B-E4391B0331FE}"/>
                </a:ext>
              </a:extLst>
            </p:cNvPr>
            <p:cNvSpPr txBox="1"/>
            <p:nvPr/>
          </p:nvSpPr>
          <p:spPr>
            <a:xfrm>
              <a:off x="4282222" y="2790917"/>
              <a:ext cx="7130491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김순자 할머니 여정에서 감정이 가장 낮아지는 좌절의 골짜기가 혁신의 기회임</a:t>
              </a: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CEFF5589-AB52-D819-DF3F-1AB8BE1DC16F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9" name="원호 8">
                <a:extLst>
                  <a:ext uri="{FF2B5EF4-FFF2-40B4-BE49-F238E27FC236}">
                    <a16:creationId xmlns:a16="http://schemas.microsoft.com/office/drawing/2014/main" id="{EC09EA9D-8697-3D4F-DE4A-A9DDB394540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0" name="자유형: 도형 9">
                <a:extLst>
                  <a:ext uri="{FF2B5EF4-FFF2-40B4-BE49-F238E27FC236}">
                    <a16:creationId xmlns:a16="http://schemas.microsoft.com/office/drawing/2014/main" id="{6139F61D-0FBB-0C86-2485-E9158CC50E5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3B821379-42EB-2407-E5E5-A6942A8857BA}"/>
              </a:ext>
            </a:extLst>
          </p:cNvPr>
          <p:cNvGrpSpPr/>
          <p:nvPr/>
        </p:nvGrpSpPr>
        <p:grpSpPr>
          <a:xfrm>
            <a:off x="1134095" y="4181547"/>
            <a:ext cx="7447197" cy="863570"/>
            <a:chOff x="3965516" y="2790917"/>
            <a:chExt cx="7447197" cy="86357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D7F3EBB-4F5D-15FA-36C8-12E2F609390B}"/>
                </a:ext>
              </a:extLst>
            </p:cNvPr>
            <p:cNvSpPr txBox="1"/>
            <p:nvPr/>
          </p:nvSpPr>
          <p:spPr>
            <a:xfrm>
              <a:off x="4282222" y="2790917"/>
              <a:ext cx="7130491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정책 담당자는 이 지점에서 사용자를 돕기 위한 구체적 해결책을 고민해야 함</a:t>
              </a: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8F5EEC5D-0040-0620-FB0F-68E88F54A754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4" name="원호 13">
                <a:extLst>
                  <a:ext uri="{FF2B5EF4-FFF2-40B4-BE49-F238E27FC236}">
                    <a16:creationId xmlns:a16="http://schemas.microsoft.com/office/drawing/2014/main" id="{DE6F4B51-7349-D0D8-8AF0-FB6382DF4C4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6EABE982-52AD-47F1-2DFF-0D4F594A1FCC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61456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EEB2E-B2A3-1F24-02A2-B2EF4A1EA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51A6149-EC5C-0C4D-773E-4E021244D5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A589CB6-3056-F218-6FBF-83727F9F7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E0C2C1-C778-CB4F-FF2C-C5921AA61840}"/>
              </a:ext>
            </a:extLst>
          </p:cNvPr>
          <p:cNvSpPr txBox="1"/>
          <p:nvPr/>
        </p:nvSpPr>
        <p:spPr>
          <a:xfrm>
            <a:off x="2524190" y="2529890"/>
            <a:ext cx="714362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추가 공감기법들</a:t>
            </a:r>
            <a:br>
              <a:rPr lang="en-US" altLang="ko-KR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</a:br>
            <a:r>
              <a:rPr lang="en-US" altLang="ko-KR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더 깊은 이해를 위해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7C6E04FA-E879-5C2C-8010-BD2E754012F2}"/>
              </a:ext>
            </a:extLst>
          </p:cNvPr>
          <p:cNvCxnSpPr/>
          <p:nvPr/>
        </p:nvCxnSpPr>
        <p:spPr>
          <a:xfrm>
            <a:off x="0" y="18948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C0CF0F33-D3F7-C43A-99FD-6FCBFF4DEC29}"/>
              </a:ext>
            </a:extLst>
          </p:cNvPr>
          <p:cNvCxnSpPr>
            <a:cxnSpLocks/>
          </p:cNvCxnSpPr>
          <p:nvPr/>
        </p:nvCxnSpPr>
        <p:spPr>
          <a:xfrm>
            <a:off x="10297185" y="0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EA71D971-885A-46E5-F6E7-A2E34D157860}"/>
              </a:ext>
            </a:extLst>
          </p:cNvPr>
          <p:cNvCxnSpPr>
            <a:cxnSpLocks/>
          </p:cNvCxnSpPr>
          <p:nvPr/>
        </p:nvCxnSpPr>
        <p:spPr>
          <a:xfrm flipH="1" flipV="1">
            <a:off x="0" y="4963185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B85A17C9-AE2E-83E1-84AE-6B7C5D926310}"/>
              </a:ext>
            </a:extLst>
          </p:cNvPr>
          <p:cNvGrpSpPr/>
          <p:nvPr/>
        </p:nvGrpSpPr>
        <p:grpSpPr>
          <a:xfrm>
            <a:off x="5684585" y="0"/>
            <a:ext cx="822830" cy="2306413"/>
            <a:chOff x="5624986" y="-274700"/>
            <a:chExt cx="942028" cy="2640529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694DBD2B-F7A5-0282-BF86-1C8E9AE290A8}"/>
                </a:ext>
              </a:extLst>
            </p:cNvPr>
            <p:cNvSpPr/>
            <p:nvPr/>
          </p:nvSpPr>
          <p:spPr>
            <a:xfrm>
              <a:off x="5624986" y="-274700"/>
              <a:ext cx="942028" cy="1698500"/>
            </a:xfrm>
            <a:prstGeom prst="rect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사각형: 둥근 위쪽 모서리 22">
              <a:extLst>
                <a:ext uri="{FF2B5EF4-FFF2-40B4-BE49-F238E27FC236}">
                  <a16:creationId xmlns:a16="http://schemas.microsoft.com/office/drawing/2014/main" id="{D7749730-1E74-C10A-0B3D-BE5101CAC667}"/>
                </a:ext>
              </a:extLst>
            </p:cNvPr>
            <p:cNvSpPr/>
            <p:nvPr/>
          </p:nvSpPr>
          <p:spPr>
            <a:xfrm flipV="1">
              <a:off x="5624986" y="1423801"/>
              <a:ext cx="942028" cy="94202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DC1CA465-A004-DCEF-9463-FF129F575C69}"/>
              </a:ext>
            </a:extLst>
          </p:cNvPr>
          <p:cNvSpPr txBox="1"/>
          <p:nvPr/>
        </p:nvSpPr>
        <p:spPr>
          <a:xfrm>
            <a:off x="5692565" y="1593371"/>
            <a:ext cx="50206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alpha val="50000"/>
                  </a:schemeClr>
                </a:solidFill>
                <a:latin typeface="카페24 아네모네에어" pitchFamily="2" charset="-127"/>
                <a:ea typeface="카페24 아네모네에어" pitchFamily="2" charset="-127"/>
              </a:rPr>
              <a:t>0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alpha val="50000"/>
                </a:schemeClr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34507C4-9D47-9FB8-227A-5974C87B8758}"/>
              </a:ext>
            </a:extLst>
          </p:cNvPr>
          <p:cNvSpPr txBox="1"/>
          <p:nvPr/>
        </p:nvSpPr>
        <p:spPr>
          <a:xfrm>
            <a:off x="6014939" y="1593371"/>
            <a:ext cx="479619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3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48ABE385-95DC-EA33-7479-00EA64BD7E11}"/>
              </a:ext>
            </a:extLst>
          </p:cNvPr>
          <p:cNvGrpSpPr/>
          <p:nvPr/>
        </p:nvGrpSpPr>
        <p:grpSpPr>
          <a:xfrm>
            <a:off x="11383566" y="5940745"/>
            <a:ext cx="54768" cy="569116"/>
            <a:chOff x="11737182" y="289245"/>
            <a:chExt cx="54768" cy="569116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349F6CFD-790E-B2DA-1C90-83DDF305D524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F0852903-B72C-12B1-6E41-4B2260576C17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F79B23C0-1450-E9EF-92F9-FDA8543E4346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50F66FCD-99AE-E07D-6B7D-DE69A7554BC5}"/>
              </a:ext>
            </a:extLst>
          </p:cNvPr>
          <p:cNvGrpSpPr/>
          <p:nvPr/>
        </p:nvGrpSpPr>
        <p:grpSpPr>
          <a:xfrm>
            <a:off x="802482" y="378145"/>
            <a:ext cx="54768" cy="569116"/>
            <a:chOff x="895351" y="378145"/>
            <a:chExt cx="54768" cy="569116"/>
          </a:xfrm>
        </p:grpSpPr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5655A514-C4A1-BB02-E78C-4B7C99219436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AF6DE9B2-90D8-E412-2195-1202D74E8527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1F8A37B3-9D09-505B-D8C1-778708E32222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764787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69AEC-2505-577A-6458-07512934D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25ABBF67-1A48-ED99-5690-082AB38B3D2B}"/>
              </a:ext>
            </a:extLst>
          </p:cNvPr>
          <p:cNvSpPr txBox="1"/>
          <p:nvPr/>
        </p:nvSpPr>
        <p:spPr>
          <a:xfrm>
            <a:off x="778495" y="673792"/>
            <a:ext cx="498822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추가 공감기법들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더 깊은 이해를 위해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CAA28D-06E8-9A24-1E59-8F2D67A0B1E4}"/>
              </a:ext>
            </a:extLst>
          </p:cNvPr>
          <p:cNvSpPr txBox="1"/>
          <p:nvPr/>
        </p:nvSpPr>
        <p:spPr>
          <a:xfrm>
            <a:off x="1134095" y="1593928"/>
            <a:ext cx="218521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세 가지 핵심 기법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BDE8849-C8D1-F870-98F9-DB685471573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E83DB3-A4F8-DC21-DC3F-43D78FF601FD}"/>
              </a:ext>
            </a:extLst>
          </p:cNvPr>
          <p:cNvSpPr txBox="1"/>
          <p:nvPr/>
        </p:nvSpPr>
        <p:spPr>
          <a:xfrm>
            <a:off x="599384" y="3335338"/>
            <a:ext cx="445816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ko-KR" altLang="en-US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개별적으로도 유용하지만</a:t>
            </a:r>
            <a:endParaRPr lang="ko-KR" altLang="en-US" sz="5000" dirty="0">
              <a:ln>
                <a:solidFill>
                  <a:srgbClr val="1F3C67">
                    <a:alpha val="0"/>
                  </a:srgbClr>
                </a:solidFill>
              </a:ln>
              <a:blipFill dpi="0" rotWithShape="1">
                <a:blip r:embed="rId4"/>
                <a:srcRect/>
                <a:tile tx="0" ty="-482600" sx="70000" sy="70000" flip="none" algn="ctr"/>
              </a:blip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8673A7-E0A7-6A5F-AC60-8B7C982AAFFB}"/>
              </a:ext>
            </a:extLst>
          </p:cNvPr>
          <p:cNvSpPr txBox="1"/>
          <p:nvPr/>
        </p:nvSpPr>
        <p:spPr>
          <a:xfrm>
            <a:off x="7265939" y="2835154"/>
            <a:ext cx="445816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ko-KR" altLang="en-US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함께 사용할 때 입체적 이해를 완성</a:t>
            </a:r>
            <a:endParaRPr lang="ko-KR" altLang="en-US" sz="5000" dirty="0">
              <a:ln>
                <a:solidFill>
                  <a:srgbClr val="1F3C67">
                    <a:alpha val="0"/>
                  </a:srgbClr>
                </a:solidFill>
              </a:ln>
              <a:blipFill dpi="0" rotWithShape="1">
                <a:blip r:embed="rId4"/>
                <a:srcRect/>
                <a:tile tx="0" ty="-482600" sx="70000" sy="70000" flip="none" algn="ctr"/>
              </a:blip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0276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F0CC7-10CF-9204-0846-B77AE1B1F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F59B1FAA-FAAF-C15E-22F6-96344B10CF3C}"/>
              </a:ext>
            </a:extLst>
          </p:cNvPr>
          <p:cNvSpPr txBox="1"/>
          <p:nvPr/>
        </p:nvSpPr>
        <p:spPr>
          <a:xfrm>
            <a:off x="778495" y="673792"/>
            <a:ext cx="498822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추가 공감기법들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더 깊은 이해를 위해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34473D-DFB0-4E05-00C3-79BF60467198}"/>
              </a:ext>
            </a:extLst>
          </p:cNvPr>
          <p:cNvSpPr txBox="1"/>
          <p:nvPr/>
        </p:nvSpPr>
        <p:spPr>
          <a:xfrm>
            <a:off x="1134095" y="1593928"/>
            <a:ext cx="218521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세 가지 핵심 기법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D259156-CF48-5CE9-C2EE-29FFA8437AF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77CB51D7-CE66-74D7-F808-0C30BF29D8F7}"/>
              </a:ext>
            </a:extLst>
          </p:cNvPr>
          <p:cNvGrpSpPr/>
          <p:nvPr/>
        </p:nvGrpSpPr>
        <p:grpSpPr>
          <a:xfrm>
            <a:off x="3916832" y="2040204"/>
            <a:ext cx="5357599" cy="630942"/>
            <a:chOff x="4374206" y="2798058"/>
            <a:chExt cx="5357599" cy="6309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C1A9CAD-0929-542D-7F74-6608B0953151}"/>
                </a:ext>
              </a:extLst>
            </p:cNvPr>
            <p:cNvSpPr txBox="1"/>
            <p:nvPr/>
          </p:nvSpPr>
          <p:spPr>
            <a:xfrm>
              <a:off x="4943315" y="2798058"/>
              <a:ext cx="4788490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컨텍스트 매핑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환경 매핑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)</a:t>
              </a:r>
              <a:endParaRPr lang="ko-KR" altLang="en-US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7B921A18-0CE9-979B-C079-A524CDADC3DF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EF0AE8F8-F88D-4284-76E7-16B969ED4DDA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D4E6A406-C27C-C5A9-E5D2-7B73E2C8E5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5F762507-24CE-12F2-52CD-4C441A87164B}"/>
              </a:ext>
            </a:extLst>
          </p:cNvPr>
          <p:cNvGrpSpPr/>
          <p:nvPr/>
        </p:nvGrpSpPr>
        <p:grpSpPr>
          <a:xfrm>
            <a:off x="4793949" y="2965540"/>
            <a:ext cx="5378349" cy="463460"/>
            <a:chOff x="3965516" y="3562595"/>
            <a:chExt cx="5378349" cy="46346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1891133-97AB-DCA0-6ED2-96391C1E84CB}"/>
                </a:ext>
              </a:extLst>
            </p:cNvPr>
            <p:cNvSpPr txBox="1"/>
            <p:nvPr/>
          </p:nvSpPr>
          <p:spPr>
            <a:xfrm>
              <a:off x="4282223" y="3562595"/>
              <a:ext cx="5061642" cy="463460"/>
            </a:xfrm>
            <a:prstGeom prst="rect">
              <a:avLst/>
            </a:prstGeom>
            <a:noFill/>
          </p:spPr>
          <p:txBody>
            <a:bodyPr wrap="none" anchor="t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사용자는 진공상태에서 서비스를 이용하지 않음</a:t>
              </a:r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4F1A344F-8A4E-ED07-5FC3-A6DCEB3016DF}"/>
                </a:ext>
              </a:extLst>
            </p:cNvPr>
            <p:cNvGrpSpPr/>
            <p:nvPr/>
          </p:nvGrpSpPr>
          <p:grpSpPr>
            <a:xfrm>
              <a:off x="3965516" y="3709532"/>
              <a:ext cx="229006" cy="229006"/>
              <a:chOff x="2345736" y="1936452"/>
              <a:chExt cx="546106" cy="546106"/>
            </a:xfrm>
          </p:grpSpPr>
          <p:sp>
            <p:nvSpPr>
              <p:cNvPr id="18" name="원호 17">
                <a:extLst>
                  <a:ext uri="{FF2B5EF4-FFF2-40B4-BE49-F238E27FC236}">
                    <a16:creationId xmlns:a16="http://schemas.microsoft.com/office/drawing/2014/main" id="{8BDA0D10-6ACC-E1E1-8361-9275736ECCE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9" name="자유형: 도형 18">
                <a:extLst>
                  <a:ext uri="{FF2B5EF4-FFF2-40B4-BE49-F238E27FC236}">
                    <a16:creationId xmlns:a16="http://schemas.microsoft.com/office/drawing/2014/main" id="{31D4BFD1-089E-CF5F-A352-681330A7DA06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FA18F426-8692-B14D-D081-4D954CFF54E2}"/>
              </a:ext>
            </a:extLst>
          </p:cNvPr>
          <p:cNvGrpSpPr/>
          <p:nvPr/>
        </p:nvGrpSpPr>
        <p:grpSpPr>
          <a:xfrm>
            <a:off x="4793949" y="3618124"/>
            <a:ext cx="6358605" cy="863570"/>
            <a:chOff x="3965516" y="3562595"/>
            <a:chExt cx="6358605" cy="86357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0C5CA6B-F22C-BC54-7EFD-0F9268B379F7}"/>
                </a:ext>
              </a:extLst>
            </p:cNvPr>
            <p:cNvSpPr txBox="1"/>
            <p:nvPr/>
          </p:nvSpPr>
          <p:spPr>
            <a:xfrm>
              <a:off x="4282223" y="3562595"/>
              <a:ext cx="6041898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물리적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사회적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문화적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제도적 환경이 모두 사용자의 행동과 선택에 영향을 미침</a:t>
              </a:r>
            </a:p>
          </p:txBody>
        </p: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3C4774AA-222E-33D6-0123-1C2CD091371D}"/>
                </a:ext>
              </a:extLst>
            </p:cNvPr>
            <p:cNvGrpSpPr/>
            <p:nvPr/>
          </p:nvGrpSpPr>
          <p:grpSpPr>
            <a:xfrm>
              <a:off x="3965516" y="3709532"/>
              <a:ext cx="229006" cy="229006"/>
              <a:chOff x="2345736" y="1936452"/>
              <a:chExt cx="546106" cy="546106"/>
            </a:xfrm>
          </p:grpSpPr>
          <p:sp>
            <p:nvSpPr>
              <p:cNvPr id="23" name="원호 22">
                <a:extLst>
                  <a:ext uri="{FF2B5EF4-FFF2-40B4-BE49-F238E27FC236}">
                    <a16:creationId xmlns:a16="http://schemas.microsoft.com/office/drawing/2014/main" id="{1CBE19C2-1851-B5D2-6E7B-B1B0EEEB547F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4" name="자유형: 도형 23">
                <a:extLst>
                  <a:ext uri="{FF2B5EF4-FFF2-40B4-BE49-F238E27FC236}">
                    <a16:creationId xmlns:a16="http://schemas.microsoft.com/office/drawing/2014/main" id="{477929EF-6D78-5161-CAEE-852A75697E4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4574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F6269-3B5D-E297-9224-199A0E6FF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9D1E89A6-66E0-15F0-F98C-4AABBC97127C}"/>
              </a:ext>
            </a:extLst>
          </p:cNvPr>
          <p:cNvSpPr txBox="1"/>
          <p:nvPr/>
        </p:nvSpPr>
        <p:spPr>
          <a:xfrm>
            <a:off x="778495" y="673792"/>
            <a:ext cx="498822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추가 공감기법들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더 깊은 이해를 위해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D094F5-3AB3-AD42-C6EE-F4AA30E3AB85}"/>
              </a:ext>
            </a:extLst>
          </p:cNvPr>
          <p:cNvSpPr txBox="1"/>
          <p:nvPr/>
        </p:nvSpPr>
        <p:spPr>
          <a:xfrm>
            <a:off x="1134095" y="1593928"/>
            <a:ext cx="218521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세 가지 핵심 기법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F6EC9A4-D716-6DA3-7B2D-BBA7179CEE2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0D787A63-A26A-26A6-082D-52A9A640D425}"/>
              </a:ext>
            </a:extLst>
          </p:cNvPr>
          <p:cNvGrpSpPr/>
          <p:nvPr/>
        </p:nvGrpSpPr>
        <p:grpSpPr>
          <a:xfrm>
            <a:off x="3916832" y="2040204"/>
            <a:ext cx="5357599" cy="630942"/>
            <a:chOff x="4374206" y="2798058"/>
            <a:chExt cx="5357599" cy="6309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7E8C56D-E386-A73A-1B5B-F9EFBDBD7103}"/>
                </a:ext>
              </a:extLst>
            </p:cNvPr>
            <p:cNvSpPr txBox="1"/>
            <p:nvPr/>
          </p:nvSpPr>
          <p:spPr>
            <a:xfrm>
              <a:off x="4943315" y="2798058"/>
              <a:ext cx="4788490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컨텍스트 매핑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환경 매핑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)</a:t>
              </a:r>
              <a:endParaRPr lang="ko-KR" altLang="en-US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27F8B27F-7C20-19AF-5FC4-A1B17E0349E2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A27B3D84-AF5D-1A43-F5F4-8C8C31A54D4A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F8ED21E9-8B12-6B5A-B055-0C495F4051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8E975194-73CB-655D-8724-6AB4C5F4E39C}"/>
              </a:ext>
            </a:extLst>
          </p:cNvPr>
          <p:cNvGrpSpPr/>
          <p:nvPr/>
        </p:nvGrpSpPr>
        <p:grpSpPr>
          <a:xfrm>
            <a:off x="4936535" y="2973829"/>
            <a:ext cx="5082978" cy="571286"/>
            <a:chOff x="1013128" y="1841927"/>
            <a:chExt cx="5082978" cy="57128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1865BBC-CD4F-BDFE-C768-43778111742F}"/>
                </a:ext>
              </a:extLst>
            </p:cNvPr>
            <p:cNvSpPr txBox="1"/>
            <p:nvPr/>
          </p:nvSpPr>
          <p:spPr>
            <a:xfrm>
              <a:off x="1013128" y="1841927"/>
              <a:ext cx="508297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물리적 환경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9855693C-CE81-5D72-32EC-2FD6A1F87AC4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1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2EA7B8D8-D989-D92A-C1EC-CC36468D4874}"/>
              </a:ext>
            </a:extLst>
          </p:cNvPr>
          <p:cNvGrpSpPr/>
          <p:nvPr/>
        </p:nvGrpSpPr>
        <p:grpSpPr>
          <a:xfrm>
            <a:off x="5444178" y="3677806"/>
            <a:ext cx="6465835" cy="469359"/>
            <a:chOff x="3965516" y="2790917"/>
            <a:chExt cx="6465835" cy="46935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DBD0BDC-99FC-257A-10D8-41921B316FD9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사용자가 서비스를 이용하는 공간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기기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도구 등</a:t>
              </a:r>
            </a:p>
          </p:txBody>
        </p:sp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A2E8503D-67D5-172D-7664-76D59B000CB4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6" name="원호 25">
                <a:extLst>
                  <a:ext uri="{FF2B5EF4-FFF2-40B4-BE49-F238E27FC236}">
                    <a16:creationId xmlns:a16="http://schemas.microsoft.com/office/drawing/2014/main" id="{6C6786D0-BBFE-CFCD-D31E-D037CB97B929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7" name="자유형: 도형 26">
                <a:extLst>
                  <a:ext uri="{FF2B5EF4-FFF2-40B4-BE49-F238E27FC236}">
                    <a16:creationId xmlns:a16="http://schemas.microsoft.com/office/drawing/2014/main" id="{DE3BF06B-5CD5-B74F-5FDC-79F7849671E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6D952A5D-08D9-B36B-B879-DCDFB7564E4E}"/>
              </a:ext>
            </a:extLst>
          </p:cNvPr>
          <p:cNvGrpSpPr/>
          <p:nvPr/>
        </p:nvGrpSpPr>
        <p:grpSpPr>
          <a:xfrm>
            <a:off x="4936535" y="4650229"/>
            <a:ext cx="5082978" cy="571286"/>
            <a:chOff x="1013128" y="1841927"/>
            <a:chExt cx="5082978" cy="571286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9ED2250-6275-D226-3C8B-435610219056}"/>
                </a:ext>
              </a:extLst>
            </p:cNvPr>
            <p:cNvSpPr txBox="1"/>
            <p:nvPr/>
          </p:nvSpPr>
          <p:spPr>
            <a:xfrm>
              <a:off x="1013128" y="1841927"/>
              <a:ext cx="508297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사회적 환경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85BFB450-9964-9CCF-230B-7DA952EE86ED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2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8A179921-1DF4-8ED9-24EA-6E631B4F676A}"/>
              </a:ext>
            </a:extLst>
          </p:cNvPr>
          <p:cNvGrpSpPr/>
          <p:nvPr/>
        </p:nvGrpSpPr>
        <p:grpSpPr>
          <a:xfrm>
            <a:off x="5444178" y="5354206"/>
            <a:ext cx="6465835" cy="469359"/>
            <a:chOff x="3965516" y="2790917"/>
            <a:chExt cx="6465835" cy="469359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7F05E5A0-936A-8258-E4CF-66F12C618EF0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가족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친구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동료 등 인간관계와 지원 네트워크를 포함</a:t>
              </a:r>
            </a:p>
          </p:txBody>
        </p:sp>
        <p:grpSp>
          <p:nvGrpSpPr>
            <p:cNvPr id="97" name="그룹 96">
              <a:extLst>
                <a:ext uri="{FF2B5EF4-FFF2-40B4-BE49-F238E27FC236}">
                  <a16:creationId xmlns:a16="http://schemas.microsoft.com/office/drawing/2014/main" id="{685DF89D-5429-7D2E-8A6A-E3F7D587885C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98" name="원호 97">
                <a:extLst>
                  <a:ext uri="{FF2B5EF4-FFF2-40B4-BE49-F238E27FC236}">
                    <a16:creationId xmlns:a16="http://schemas.microsoft.com/office/drawing/2014/main" id="{1F8A1972-9163-2157-91A3-E6AF8D9A1AFF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99" name="자유형: 도형 98">
                <a:extLst>
                  <a:ext uri="{FF2B5EF4-FFF2-40B4-BE49-F238E27FC236}">
                    <a16:creationId xmlns:a16="http://schemas.microsoft.com/office/drawing/2014/main" id="{2E91E159-6573-01C3-E9CF-69EBE688F409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9684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6AA5C-41E6-57BD-1DC5-5A61FC365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1EFB2726-B18D-204C-B4E2-5EE82B3EE233}"/>
              </a:ext>
            </a:extLst>
          </p:cNvPr>
          <p:cNvSpPr txBox="1"/>
          <p:nvPr/>
        </p:nvSpPr>
        <p:spPr>
          <a:xfrm>
            <a:off x="778495" y="673792"/>
            <a:ext cx="498822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추가 공감기법들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더 깊은 이해를 위해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5A3D81-8D49-9502-BB73-2BF44B5D1C0B}"/>
              </a:ext>
            </a:extLst>
          </p:cNvPr>
          <p:cNvSpPr txBox="1"/>
          <p:nvPr/>
        </p:nvSpPr>
        <p:spPr>
          <a:xfrm>
            <a:off x="1134095" y="1593928"/>
            <a:ext cx="218521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세 가지 핵심 기법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CE0000F-A163-5674-DE8B-7F9F36248B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F9E879CA-18D1-B89C-7384-6B5E40289792}"/>
              </a:ext>
            </a:extLst>
          </p:cNvPr>
          <p:cNvGrpSpPr/>
          <p:nvPr/>
        </p:nvGrpSpPr>
        <p:grpSpPr>
          <a:xfrm>
            <a:off x="3916832" y="2040204"/>
            <a:ext cx="5357599" cy="630942"/>
            <a:chOff x="4374206" y="2798058"/>
            <a:chExt cx="5357599" cy="6309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1D93709-3BF1-B289-F7E7-BE1720B07408}"/>
                </a:ext>
              </a:extLst>
            </p:cNvPr>
            <p:cNvSpPr txBox="1"/>
            <p:nvPr/>
          </p:nvSpPr>
          <p:spPr>
            <a:xfrm>
              <a:off x="4943315" y="2798058"/>
              <a:ext cx="4788490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컨텍스트 매핑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환경 매핑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)</a:t>
              </a:r>
              <a:endParaRPr lang="ko-KR" altLang="en-US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6615EC3E-F61C-4DC7-92E1-124D23014102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1D05A365-F752-C5D4-D437-70D721A8A351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1B04874B-DB79-F427-4E94-85B3CB0A75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B767D032-50AB-05BA-4DD1-23EC6E3603FF}"/>
              </a:ext>
            </a:extLst>
          </p:cNvPr>
          <p:cNvGrpSpPr/>
          <p:nvPr/>
        </p:nvGrpSpPr>
        <p:grpSpPr>
          <a:xfrm>
            <a:off x="4936535" y="2973829"/>
            <a:ext cx="5082978" cy="571286"/>
            <a:chOff x="1013128" y="1841927"/>
            <a:chExt cx="5082978" cy="57128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6A0A7BC-05A7-83AB-BA33-0E2BC12DBC38}"/>
                </a:ext>
              </a:extLst>
            </p:cNvPr>
            <p:cNvSpPr txBox="1"/>
            <p:nvPr/>
          </p:nvSpPr>
          <p:spPr>
            <a:xfrm>
              <a:off x="1013128" y="1841927"/>
              <a:ext cx="508297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문화적 환경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6DA2F0CE-EEC2-0520-9805-D154DA09E20D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3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90702CF9-EA25-8021-ABCD-19AF65051D49}"/>
              </a:ext>
            </a:extLst>
          </p:cNvPr>
          <p:cNvGrpSpPr/>
          <p:nvPr/>
        </p:nvGrpSpPr>
        <p:grpSpPr>
          <a:xfrm>
            <a:off x="5444178" y="3677806"/>
            <a:ext cx="5950653" cy="863570"/>
            <a:chOff x="3965516" y="2790917"/>
            <a:chExt cx="5950653" cy="86357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742C364-E2EA-5F20-8DBA-5D44070EDEC0}"/>
                </a:ext>
              </a:extLst>
            </p:cNvPr>
            <p:cNvSpPr txBox="1"/>
            <p:nvPr/>
          </p:nvSpPr>
          <p:spPr>
            <a:xfrm>
              <a:off x="4282222" y="2790917"/>
              <a:ext cx="5633947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가치관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신념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관습 등 보이지 않지만 행동에 영향을 미치는 요소들</a:t>
              </a:r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C3533F92-2727-D8AC-7877-A4F48D0A780F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1" name="원호 20">
                <a:extLst>
                  <a:ext uri="{FF2B5EF4-FFF2-40B4-BE49-F238E27FC236}">
                    <a16:creationId xmlns:a16="http://schemas.microsoft.com/office/drawing/2014/main" id="{A20B5CE2-6419-4251-1303-5373916C56E3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2" name="자유형: 도형 21">
                <a:extLst>
                  <a:ext uri="{FF2B5EF4-FFF2-40B4-BE49-F238E27FC236}">
                    <a16:creationId xmlns:a16="http://schemas.microsoft.com/office/drawing/2014/main" id="{80F805B4-8744-646E-65C4-6B5048BF502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1228CE0D-29A9-DCC5-E46D-037D1DC7F08D}"/>
              </a:ext>
            </a:extLst>
          </p:cNvPr>
          <p:cNvGrpSpPr/>
          <p:nvPr/>
        </p:nvGrpSpPr>
        <p:grpSpPr>
          <a:xfrm>
            <a:off x="4936535" y="4650229"/>
            <a:ext cx="5082978" cy="571286"/>
            <a:chOff x="1013128" y="1841927"/>
            <a:chExt cx="5082978" cy="57128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17506F5-3DD9-993E-4711-C5289668E5D5}"/>
                </a:ext>
              </a:extLst>
            </p:cNvPr>
            <p:cNvSpPr txBox="1"/>
            <p:nvPr/>
          </p:nvSpPr>
          <p:spPr>
            <a:xfrm>
              <a:off x="1013128" y="1841927"/>
              <a:ext cx="508297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제도적 환경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100" name="타원 99">
              <a:extLst>
                <a:ext uri="{FF2B5EF4-FFF2-40B4-BE49-F238E27FC236}">
                  <a16:creationId xmlns:a16="http://schemas.microsoft.com/office/drawing/2014/main" id="{D2876B5B-9509-4BEF-183E-79D814D80373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4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02" name="그룹 101">
            <a:extLst>
              <a:ext uri="{FF2B5EF4-FFF2-40B4-BE49-F238E27FC236}">
                <a16:creationId xmlns:a16="http://schemas.microsoft.com/office/drawing/2014/main" id="{77E9494D-66DC-E827-4424-167FF87CD2C8}"/>
              </a:ext>
            </a:extLst>
          </p:cNvPr>
          <p:cNvGrpSpPr/>
          <p:nvPr/>
        </p:nvGrpSpPr>
        <p:grpSpPr>
          <a:xfrm>
            <a:off x="5444178" y="5354206"/>
            <a:ext cx="6465835" cy="469359"/>
            <a:chOff x="3965516" y="2790917"/>
            <a:chExt cx="6465835" cy="469359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A6663223-7800-EA2E-504C-7DBDEB91D0D8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법률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규정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조직 정책 등 공식적 구조들</a:t>
              </a:r>
            </a:p>
          </p:txBody>
        </p:sp>
        <p:grpSp>
          <p:nvGrpSpPr>
            <p:cNvPr id="104" name="그룹 103">
              <a:extLst>
                <a:ext uri="{FF2B5EF4-FFF2-40B4-BE49-F238E27FC236}">
                  <a16:creationId xmlns:a16="http://schemas.microsoft.com/office/drawing/2014/main" id="{B0533C67-963A-8D0F-4BEA-A1AFDFC1AE7E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5" name="원호 104">
                <a:extLst>
                  <a:ext uri="{FF2B5EF4-FFF2-40B4-BE49-F238E27FC236}">
                    <a16:creationId xmlns:a16="http://schemas.microsoft.com/office/drawing/2014/main" id="{B7996710-E2AC-BB9B-8311-ECBE116AD78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06" name="자유형: 도형 105">
                <a:extLst>
                  <a:ext uri="{FF2B5EF4-FFF2-40B4-BE49-F238E27FC236}">
                    <a16:creationId xmlns:a16="http://schemas.microsoft.com/office/drawing/2014/main" id="{534A6628-D56F-8834-B8E2-FFABF189482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4773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F41A21-D34D-B0FF-70B9-B7DB29A3B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그레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B576700-EC80-4282-05F3-409E06384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F192F14A-2363-EA18-A136-D1C7DF426935}"/>
              </a:ext>
            </a:extLst>
          </p:cNvPr>
          <p:cNvGrpSpPr/>
          <p:nvPr/>
        </p:nvGrpSpPr>
        <p:grpSpPr>
          <a:xfrm>
            <a:off x="4084659" y="582316"/>
            <a:ext cx="5082978" cy="571286"/>
            <a:chOff x="1013128" y="1841927"/>
            <a:chExt cx="5082978" cy="57128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28AE124-AEDC-FC00-10A6-8AE792DD5DD1}"/>
                </a:ext>
              </a:extLst>
            </p:cNvPr>
            <p:cNvSpPr txBox="1"/>
            <p:nvPr/>
          </p:nvSpPr>
          <p:spPr>
            <a:xfrm>
              <a:off x="1013128" y="1841927"/>
              <a:ext cx="508297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물리적 환경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13" name="타원 12">
              <a:extLst>
                <a:ext uri="{FF2B5EF4-FFF2-40B4-BE49-F238E27FC236}">
                  <a16:creationId xmlns:a16="http://schemas.microsoft.com/office/drawing/2014/main" id="{0C7F3A8F-095E-0BB7-2BCD-5EE370314899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1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09BCF20C-2240-CCD9-2DE3-879E26B348A2}"/>
              </a:ext>
            </a:extLst>
          </p:cNvPr>
          <p:cNvGrpSpPr/>
          <p:nvPr/>
        </p:nvGrpSpPr>
        <p:grpSpPr>
          <a:xfrm>
            <a:off x="4592302" y="1286293"/>
            <a:ext cx="6465835" cy="1263679"/>
            <a:chOff x="3965516" y="2790917"/>
            <a:chExt cx="6465835" cy="1263679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B784DCF-886F-2F22-B318-23EC9D849409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126367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오래된 스마트폰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느린 와이파이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작은 화면과 글씨 때문에 돋보기 필요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어두운 집 안 조명 등 디지털 경험을 떨어뜨리는 장벽</a:t>
              </a:r>
            </a:p>
          </p:txBody>
        </p: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FD0AA2C9-FD7E-6A55-5524-3748879D5963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7" name="원호 26">
                <a:extLst>
                  <a:ext uri="{FF2B5EF4-FFF2-40B4-BE49-F238E27FC236}">
                    <a16:creationId xmlns:a16="http://schemas.microsoft.com/office/drawing/2014/main" id="{DD678F44-599E-F664-5E90-EDECE713586B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8" name="자유형: 도형 27">
                <a:extLst>
                  <a:ext uri="{FF2B5EF4-FFF2-40B4-BE49-F238E27FC236}">
                    <a16:creationId xmlns:a16="http://schemas.microsoft.com/office/drawing/2014/main" id="{BA8DCF81-75AC-FED6-C9D0-DBB15D5E884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24" name="그룹 123">
            <a:extLst>
              <a:ext uri="{FF2B5EF4-FFF2-40B4-BE49-F238E27FC236}">
                <a16:creationId xmlns:a16="http://schemas.microsoft.com/office/drawing/2014/main" id="{A569BC69-CF3D-2673-D9D4-521774CE06BF}"/>
              </a:ext>
            </a:extLst>
          </p:cNvPr>
          <p:cNvGrpSpPr/>
          <p:nvPr/>
        </p:nvGrpSpPr>
        <p:grpSpPr>
          <a:xfrm>
            <a:off x="4084659" y="2853808"/>
            <a:ext cx="5082978" cy="571286"/>
            <a:chOff x="1013128" y="1841927"/>
            <a:chExt cx="5082978" cy="571286"/>
          </a:xfrm>
        </p:grpSpPr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59C3818F-0C32-D2F4-637F-E908217C67BB}"/>
                </a:ext>
              </a:extLst>
            </p:cNvPr>
            <p:cNvSpPr txBox="1"/>
            <p:nvPr/>
          </p:nvSpPr>
          <p:spPr>
            <a:xfrm>
              <a:off x="1013128" y="1841927"/>
              <a:ext cx="508297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사회적 환경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126" name="타원 125">
              <a:extLst>
                <a:ext uri="{FF2B5EF4-FFF2-40B4-BE49-F238E27FC236}">
                  <a16:creationId xmlns:a16="http://schemas.microsoft.com/office/drawing/2014/main" id="{8F1988EE-8515-EE3A-2DF5-3E19FA4776E0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2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27" name="그룹 126">
            <a:extLst>
              <a:ext uri="{FF2B5EF4-FFF2-40B4-BE49-F238E27FC236}">
                <a16:creationId xmlns:a16="http://schemas.microsoft.com/office/drawing/2014/main" id="{0FEB1F40-997C-3487-84A4-553D75D59DEB}"/>
              </a:ext>
            </a:extLst>
          </p:cNvPr>
          <p:cNvGrpSpPr/>
          <p:nvPr/>
        </p:nvGrpSpPr>
        <p:grpSpPr>
          <a:xfrm>
            <a:off x="4592302" y="3557785"/>
            <a:ext cx="6465835" cy="463460"/>
            <a:chOff x="3965516" y="2790917"/>
            <a:chExt cx="6465835" cy="463460"/>
          </a:xfrm>
        </p:grpSpPr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4DE0440C-8297-B934-0F18-06820BA915FC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‘아들이 멀리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산다’는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사실 </a:t>
              </a:r>
            </a:p>
          </p:txBody>
        </p:sp>
        <p:grpSp>
          <p:nvGrpSpPr>
            <p:cNvPr id="129" name="그룹 128">
              <a:extLst>
                <a:ext uri="{FF2B5EF4-FFF2-40B4-BE49-F238E27FC236}">
                  <a16:creationId xmlns:a16="http://schemas.microsoft.com/office/drawing/2014/main" id="{3FFA8843-C4B3-19D4-E210-904ACEFCDC8F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30" name="원호 129">
                <a:extLst>
                  <a:ext uri="{FF2B5EF4-FFF2-40B4-BE49-F238E27FC236}">
                    <a16:creationId xmlns:a16="http://schemas.microsoft.com/office/drawing/2014/main" id="{88EEE35E-9A0C-B654-8E91-BA6B1AD8BB9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31" name="자유형: 도형 130">
                <a:extLst>
                  <a:ext uri="{FF2B5EF4-FFF2-40B4-BE49-F238E27FC236}">
                    <a16:creationId xmlns:a16="http://schemas.microsoft.com/office/drawing/2014/main" id="{BA700CAB-D581-E116-D3DA-F6F60F0B9CC6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pic>
        <p:nvPicPr>
          <p:cNvPr id="133" name="그림 132" descr="의류, 인간의 얼굴, 사람, 신발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2A89AE1-6AC2-D4FA-6398-06628EE607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738" y="367880"/>
            <a:ext cx="6364112" cy="6364112"/>
          </a:xfrm>
          <a:prstGeom prst="rect">
            <a:avLst/>
          </a:prstGeom>
        </p:spPr>
      </p:pic>
      <p:grpSp>
        <p:nvGrpSpPr>
          <p:cNvPr id="134" name="그룹 133">
            <a:extLst>
              <a:ext uri="{FF2B5EF4-FFF2-40B4-BE49-F238E27FC236}">
                <a16:creationId xmlns:a16="http://schemas.microsoft.com/office/drawing/2014/main" id="{41897C3C-0370-E29A-1726-D8A3278A12A6}"/>
              </a:ext>
            </a:extLst>
          </p:cNvPr>
          <p:cNvGrpSpPr/>
          <p:nvPr/>
        </p:nvGrpSpPr>
        <p:grpSpPr>
          <a:xfrm>
            <a:off x="4592302" y="4202556"/>
            <a:ext cx="7146406" cy="1663789"/>
            <a:chOff x="3965516" y="2790917"/>
            <a:chExt cx="7146406" cy="1663789"/>
          </a:xfrm>
        </p:grpSpPr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F248BE5F-215C-3D17-3CE7-CE37D0142BBE}"/>
                </a:ext>
              </a:extLst>
            </p:cNvPr>
            <p:cNvSpPr txBox="1"/>
            <p:nvPr/>
          </p:nvSpPr>
          <p:spPr>
            <a:xfrm>
              <a:off x="4282222" y="2790917"/>
              <a:ext cx="6829700" cy="166378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‘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주변 친구들 역시 디지털 기기에 서툴러 서로 물어볼 수 없는 상황’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‘젊은 사람에게 물어보기는 괜히 미안하고 눈치 보이는 문화’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‘인터넷은 위험하다는 주변의 막연한 불안감’ 등이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새로운 시도를 주저하게 만드는 강력한 사회적 압력</a:t>
              </a:r>
            </a:p>
          </p:txBody>
        </p:sp>
        <p:grpSp>
          <p:nvGrpSpPr>
            <p:cNvPr id="136" name="그룹 135">
              <a:extLst>
                <a:ext uri="{FF2B5EF4-FFF2-40B4-BE49-F238E27FC236}">
                  <a16:creationId xmlns:a16="http://schemas.microsoft.com/office/drawing/2014/main" id="{5B7A39BC-9195-01B1-B5BE-070060AAC7AE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37" name="원호 136">
                <a:extLst>
                  <a:ext uri="{FF2B5EF4-FFF2-40B4-BE49-F238E27FC236}">
                    <a16:creationId xmlns:a16="http://schemas.microsoft.com/office/drawing/2014/main" id="{6B204AC8-A1A1-3801-8E90-9AB90EA34AB5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38" name="자유형: 도형 137">
                <a:extLst>
                  <a:ext uri="{FF2B5EF4-FFF2-40B4-BE49-F238E27FC236}">
                    <a16:creationId xmlns:a16="http://schemas.microsoft.com/office/drawing/2014/main" id="{B6F2479E-82D1-0A12-53D1-18C13BC5CF8D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47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17B14-E17F-7BB3-2962-64B7C3E28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그레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5C08E41-EBDD-F4DC-8C2D-F222201713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3" name="그림 132" descr="의류, 인간의 얼굴, 사람, 신발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4A542B7-100F-30A4-CE5B-B79781582B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738" y="367880"/>
            <a:ext cx="6364112" cy="6364112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D91869A8-2EFF-36E8-E6DE-BE8A5EFE247E}"/>
              </a:ext>
            </a:extLst>
          </p:cNvPr>
          <p:cNvGrpSpPr/>
          <p:nvPr/>
        </p:nvGrpSpPr>
        <p:grpSpPr>
          <a:xfrm>
            <a:off x="4084659" y="1653022"/>
            <a:ext cx="5082978" cy="571286"/>
            <a:chOff x="1013128" y="1841927"/>
            <a:chExt cx="5082978" cy="57128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3B33865-9579-B1EE-B8B1-4967C35B112C}"/>
                </a:ext>
              </a:extLst>
            </p:cNvPr>
            <p:cNvSpPr txBox="1"/>
            <p:nvPr/>
          </p:nvSpPr>
          <p:spPr>
            <a:xfrm>
              <a:off x="1013128" y="1841927"/>
              <a:ext cx="508297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제도적 환경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13" name="타원 12">
              <a:extLst>
                <a:ext uri="{FF2B5EF4-FFF2-40B4-BE49-F238E27FC236}">
                  <a16:creationId xmlns:a16="http://schemas.microsoft.com/office/drawing/2014/main" id="{B149E6DC-B783-DB0F-FD66-BF653795DEBD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3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ABF54ECE-E187-2E86-403D-278E6B81626F}"/>
              </a:ext>
            </a:extLst>
          </p:cNvPr>
          <p:cNvGrpSpPr/>
          <p:nvPr/>
        </p:nvGrpSpPr>
        <p:grpSpPr>
          <a:xfrm>
            <a:off x="4592302" y="2356999"/>
            <a:ext cx="6465835" cy="463460"/>
            <a:chOff x="3965516" y="2790917"/>
            <a:chExt cx="6465835" cy="46346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74FDD93-F260-F77D-A0DD-38534B6CE545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‘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공인인증서’라는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기술적 장벽</a:t>
              </a:r>
            </a:p>
          </p:txBody>
        </p: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9AC0E7D8-51BA-04C0-19F5-EE1E6FD4E332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7" name="원호 26">
                <a:extLst>
                  <a:ext uri="{FF2B5EF4-FFF2-40B4-BE49-F238E27FC236}">
                    <a16:creationId xmlns:a16="http://schemas.microsoft.com/office/drawing/2014/main" id="{D50D8249-3475-BB2D-D43F-EFAB8ED69492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8" name="자유형: 도형 27">
                <a:extLst>
                  <a:ext uri="{FF2B5EF4-FFF2-40B4-BE49-F238E27FC236}">
                    <a16:creationId xmlns:a16="http://schemas.microsoft.com/office/drawing/2014/main" id="{AA516E6C-96A4-078A-5192-6C7B23D02B8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9309AAAC-4C88-A821-4F6E-45789C0DBE94}"/>
              </a:ext>
            </a:extLst>
          </p:cNvPr>
          <p:cNvGrpSpPr/>
          <p:nvPr/>
        </p:nvGrpSpPr>
        <p:grpSpPr>
          <a:xfrm>
            <a:off x="4592302" y="3028359"/>
            <a:ext cx="6465835" cy="863570"/>
            <a:chOff x="3965516" y="2790917"/>
            <a:chExt cx="6465835" cy="8635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4EB96EF-972C-6D2B-12E2-C69F18974664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‘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24’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와 같은 생소한 행정 용어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문제가 생겼을 때 어디에 전화해야 할지 알기 어려운 ‘불분명한 지원 체계’</a:t>
              </a: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AC902E19-5991-DD5C-323E-80EA10A8DDC5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5" name="원호 4">
                <a:extLst>
                  <a:ext uri="{FF2B5EF4-FFF2-40B4-BE49-F238E27FC236}">
                    <a16:creationId xmlns:a16="http://schemas.microsoft.com/office/drawing/2014/main" id="{142E1632-3134-5DBB-E3E1-620C55E2493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6" name="자유형: 도형 5">
                <a:extLst>
                  <a:ext uri="{FF2B5EF4-FFF2-40B4-BE49-F238E27FC236}">
                    <a16:creationId xmlns:a16="http://schemas.microsoft.com/office/drawing/2014/main" id="{C7165603-F839-7F50-F8E4-8E9C032419FE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C8DF13A1-588F-AC97-7B9D-061490CC96F8}"/>
              </a:ext>
            </a:extLst>
          </p:cNvPr>
          <p:cNvGrpSpPr/>
          <p:nvPr/>
        </p:nvGrpSpPr>
        <p:grpSpPr>
          <a:xfrm>
            <a:off x="4592302" y="4099828"/>
            <a:ext cx="6465835" cy="1263679"/>
            <a:chOff x="3965516" y="2790917"/>
            <a:chExt cx="6465835" cy="126367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B885D92-2D93-C549-EC21-122411BBC6F4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126367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‘오류가 나면 모든 것을 처음부터 다시 해야 하는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비관용적인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시스템’ 등 사용자의 좌절감을 증폭시키는 문제들</a:t>
              </a: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162D715C-CFA8-7115-EBB8-A319BBB8BE66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5" name="원호 14">
                <a:extLst>
                  <a:ext uri="{FF2B5EF4-FFF2-40B4-BE49-F238E27FC236}">
                    <a16:creationId xmlns:a16="http://schemas.microsoft.com/office/drawing/2014/main" id="{0F599EBD-BCD7-1C41-7D7A-D27324E45F3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8BB33A61-363E-9FF6-4EEC-701582ED59E6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7387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99201F-6F56-D901-F3E2-084F30878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933F5B38-0B92-7F36-341C-8629415B405D}"/>
              </a:ext>
            </a:extLst>
          </p:cNvPr>
          <p:cNvSpPr txBox="1"/>
          <p:nvPr/>
        </p:nvSpPr>
        <p:spPr>
          <a:xfrm>
            <a:off x="778495" y="673792"/>
            <a:ext cx="498822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추가 공감기법들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더 깊은 이해를 위해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D8AFF2-0A13-3756-DF69-1979E9CEDC15}"/>
              </a:ext>
            </a:extLst>
          </p:cNvPr>
          <p:cNvSpPr txBox="1"/>
          <p:nvPr/>
        </p:nvSpPr>
        <p:spPr>
          <a:xfrm>
            <a:off x="1134095" y="1593928"/>
            <a:ext cx="218521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세 가지 핵심 기법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55CEACB-77AF-644A-1788-77E5F0BEA03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748E5C71-4E56-6844-478F-70E0B4D11C91}"/>
              </a:ext>
            </a:extLst>
          </p:cNvPr>
          <p:cNvGrpSpPr/>
          <p:nvPr/>
        </p:nvGrpSpPr>
        <p:grpSpPr>
          <a:xfrm>
            <a:off x="3916832" y="2040204"/>
            <a:ext cx="5357599" cy="630942"/>
            <a:chOff x="4374206" y="2798058"/>
            <a:chExt cx="5357599" cy="6309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FC52534-3CC7-B382-AEE9-5579A1AC40CF}"/>
                </a:ext>
              </a:extLst>
            </p:cNvPr>
            <p:cNvSpPr txBox="1"/>
            <p:nvPr/>
          </p:nvSpPr>
          <p:spPr>
            <a:xfrm>
              <a:off x="4943315" y="2798058"/>
              <a:ext cx="4788490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컨텍스트 매핑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환경 매핑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)</a:t>
              </a:r>
              <a:endParaRPr lang="ko-KR" altLang="en-US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5137B1A1-5DA1-077D-9EE6-9270F42DFF00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ED8FC5C9-903F-D898-2E5E-21C169FD990D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9C818490-888F-E9D9-1FDA-47703FD37B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EA7D3F65-5BEA-F34C-3424-1442080FFF8B}"/>
              </a:ext>
            </a:extLst>
          </p:cNvPr>
          <p:cNvGrpSpPr/>
          <p:nvPr/>
        </p:nvGrpSpPr>
        <p:grpSpPr>
          <a:xfrm>
            <a:off x="4793949" y="2965540"/>
            <a:ext cx="6650870" cy="863570"/>
            <a:chOff x="3965516" y="3562595"/>
            <a:chExt cx="6650870" cy="86357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A1BA154-BB24-7CB3-F7CF-B3DD4C7A51DD}"/>
                </a:ext>
              </a:extLst>
            </p:cNvPr>
            <p:cNvSpPr txBox="1"/>
            <p:nvPr/>
          </p:nvSpPr>
          <p:spPr>
            <a:xfrm>
              <a:off x="4282223" y="3562595"/>
              <a:ext cx="6334163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문제가 단순히 김순자 할머니 개인의 디지털 역량 부족이 아님을 명확히 </a:t>
              </a:r>
              <a:r>
                <a:rPr lang="ko-KR" altLang="en-US" sz="2000" spc="-8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알 수 있음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0A2C695E-FA97-E4A9-F2C2-72B32B289E50}"/>
                </a:ext>
              </a:extLst>
            </p:cNvPr>
            <p:cNvGrpSpPr/>
            <p:nvPr/>
          </p:nvGrpSpPr>
          <p:grpSpPr>
            <a:xfrm>
              <a:off x="3965516" y="3709532"/>
              <a:ext cx="229006" cy="229006"/>
              <a:chOff x="2345736" y="1936452"/>
              <a:chExt cx="546106" cy="546106"/>
            </a:xfrm>
          </p:grpSpPr>
          <p:sp>
            <p:nvSpPr>
              <p:cNvPr id="13" name="원호 12">
                <a:extLst>
                  <a:ext uri="{FF2B5EF4-FFF2-40B4-BE49-F238E27FC236}">
                    <a16:creationId xmlns:a16="http://schemas.microsoft.com/office/drawing/2014/main" id="{E49C5E6C-28EE-3E44-D035-07CE7A8A96E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0D64101A-A414-24F2-57FE-C8BC476381E0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98E41B09-1E75-3F5A-DAD6-866EB6767341}"/>
              </a:ext>
            </a:extLst>
          </p:cNvPr>
          <p:cNvGrpSpPr/>
          <p:nvPr/>
        </p:nvGrpSpPr>
        <p:grpSpPr>
          <a:xfrm>
            <a:off x="4793949" y="4001079"/>
            <a:ext cx="6358605" cy="863570"/>
            <a:chOff x="3965516" y="3562595"/>
            <a:chExt cx="6358605" cy="86357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B32C5FC-8D8E-3FC2-36B2-E8EBF0213F4C}"/>
                </a:ext>
              </a:extLst>
            </p:cNvPr>
            <p:cNvSpPr txBox="1"/>
            <p:nvPr/>
          </p:nvSpPr>
          <p:spPr>
            <a:xfrm>
              <a:off x="4282223" y="3562595"/>
              <a:ext cx="6041898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오히려 그녀를 둘러싼 복합적인 환경이 보이지 않는 장벽을 만들고 있음을 이해하게 됨</a:t>
              </a:r>
            </a:p>
          </p:txBody>
        </p: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F9B88078-5FF7-E084-5444-4C4469E49841}"/>
                </a:ext>
              </a:extLst>
            </p:cNvPr>
            <p:cNvGrpSpPr/>
            <p:nvPr/>
          </p:nvGrpSpPr>
          <p:grpSpPr>
            <a:xfrm>
              <a:off x="3965516" y="3709532"/>
              <a:ext cx="229006" cy="229006"/>
              <a:chOff x="2345736" y="1936452"/>
              <a:chExt cx="546106" cy="546106"/>
            </a:xfrm>
          </p:grpSpPr>
          <p:sp>
            <p:nvSpPr>
              <p:cNvPr id="28" name="원호 27">
                <a:extLst>
                  <a:ext uri="{FF2B5EF4-FFF2-40B4-BE49-F238E27FC236}">
                    <a16:creationId xmlns:a16="http://schemas.microsoft.com/office/drawing/2014/main" id="{95D421C1-A75E-1590-B125-95B6D7BC24B5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9" name="자유형: 도형 28">
                <a:extLst>
                  <a:ext uri="{FF2B5EF4-FFF2-40B4-BE49-F238E27FC236}">
                    <a16:creationId xmlns:a16="http://schemas.microsoft.com/office/drawing/2014/main" id="{A0C037B2-45AD-8708-866A-498512235D8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371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D14A9-BC56-EBE6-F1E4-5032E5114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09E667C9-B249-08FA-7AFF-8DA243DA0201}"/>
              </a:ext>
            </a:extLst>
          </p:cNvPr>
          <p:cNvSpPr txBox="1"/>
          <p:nvPr/>
        </p:nvSpPr>
        <p:spPr>
          <a:xfrm>
            <a:off x="778495" y="673792"/>
            <a:ext cx="498822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추가 공감기법들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더 깊은 이해를 위해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BED84A-261B-5BE4-7E6F-8DCDBA06C0ED}"/>
              </a:ext>
            </a:extLst>
          </p:cNvPr>
          <p:cNvSpPr txBox="1"/>
          <p:nvPr/>
        </p:nvSpPr>
        <p:spPr>
          <a:xfrm>
            <a:off x="1134095" y="1593928"/>
            <a:ext cx="218521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세 가지 핵심 기법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677FCDF-842A-399E-5ED8-F31BC2B51C6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86E9E573-B4C3-78FD-A863-C251EF2F2E1F}"/>
              </a:ext>
            </a:extLst>
          </p:cNvPr>
          <p:cNvGrpSpPr/>
          <p:nvPr/>
        </p:nvGrpSpPr>
        <p:grpSpPr>
          <a:xfrm>
            <a:off x="3916832" y="2040204"/>
            <a:ext cx="3682462" cy="630942"/>
            <a:chOff x="4374206" y="2798058"/>
            <a:chExt cx="3682462" cy="6309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0C2B083-4044-E728-01A9-C2EF767CC416}"/>
                </a:ext>
              </a:extLst>
            </p:cNvPr>
            <p:cNvSpPr txBox="1"/>
            <p:nvPr/>
          </p:nvSpPr>
          <p:spPr>
            <a:xfrm>
              <a:off x="4943315" y="2798058"/>
              <a:ext cx="3113353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이해관계자 지도</a:t>
              </a: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9550997F-BF07-6F11-14BD-E91A31528386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B2EE61AD-33F6-8583-9C48-848320B0C444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E42281A8-34A7-64F0-B9CE-B00DD80C4B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DD5BF018-88AD-3EF9-9548-8CA4FCF4AF62}"/>
              </a:ext>
            </a:extLst>
          </p:cNvPr>
          <p:cNvGrpSpPr/>
          <p:nvPr/>
        </p:nvGrpSpPr>
        <p:grpSpPr>
          <a:xfrm>
            <a:off x="4793949" y="2965540"/>
            <a:ext cx="6650870" cy="863570"/>
            <a:chOff x="3965516" y="3562595"/>
            <a:chExt cx="6650870" cy="86357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D6BED8C-80B5-2B53-2454-8DB690AF8AE9}"/>
                </a:ext>
              </a:extLst>
            </p:cNvPr>
            <p:cNvSpPr txBox="1"/>
            <p:nvPr/>
          </p:nvSpPr>
          <p:spPr>
            <a:xfrm>
              <a:off x="4282223" y="3562595"/>
              <a:ext cx="6334163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사회문제는 한 명의 사용자만 관련되지 않고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다양한 이해관계자들이 복잡하게 얽혀 있음</a:t>
              </a: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25AF9575-22A9-9397-C567-B6CF6FDADC41}"/>
                </a:ext>
              </a:extLst>
            </p:cNvPr>
            <p:cNvGrpSpPr/>
            <p:nvPr/>
          </p:nvGrpSpPr>
          <p:grpSpPr>
            <a:xfrm>
              <a:off x="3965516" y="3709532"/>
              <a:ext cx="229006" cy="229006"/>
              <a:chOff x="2345736" y="1936452"/>
              <a:chExt cx="546106" cy="546106"/>
            </a:xfrm>
          </p:grpSpPr>
          <p:sp>
            <p:nvSpPr>
              <p:cNvPr id="13" name="원호 12">
                <a:extLst>
                  <a:ext uri="{FF2B5EF4-FFF2-40B4-BE49-F238E27FC236}">
                    <a16:creationId xmlns:a16="http://schemas.microsoft.com/office/drawing/2014/main" id="{C9C9EA29-A404-DA6F-0F06-7A47ADBEE0B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B5B34953-8740-9A4F-2360-E0F1300AE7BE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44F9F0B8-CB0A-9E64-E029-6511702132D4}"/>
              </a:ext>
            </a:extLst>
          </p:cNvPr>
          <p:cNvGrpSpPr/>
          <p:nvPr/>
        </p:nvGrpSpPr>
        <p:grpSpPr>
          <a:xfrm>
            <a:off x="4793949" y="4001079"/>
            <a:ext cx="6358605" cy="863570"/>
            <a:chOff x="3965516" y="3562595"/>
            <a:chExt cx="6358605" cy="86357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2383A2-849B-722B-EB79-91D069E44526}"/>
                </a:ext>
              </a:extLst>
            </p:cNvPr>
            <p:cNvSpPr txBox="1"/>
            <p:nvPr/>
          </p:nvSpPr>
          <p:spPr>
            <a:xfrm>
              <a:off x="4282223" y="3562595"/>
              <a:ext cx="6041898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이해관계자 지도는 이들 간의 관계와 이해관계를 체계적으로 분석하는 전략적 도구임</a:t>
              </a:r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23458DF5-BEEF-1456-BF32-E4851BE68161}"/>
                </a:ext>
              </a:extLst>
            </p:cNvPr>
            <p:cNvGrpSpPr/>
            <p:nvPr/>
          </p:nvGrpSpPr>
          <p:grpSpPr>
            <a:xfrm>
              <a:off x="3965516" y="3709532"/>
              <a:ext cx="229006" cy="229006"/>
              <a:chOff x="2345736" y="1936452"/>
              <a:chExt cx="546106" cy="546106"/>
            </a:xfrm>
          </p:grpSpPr>
          <p:sp>
            <p:nvSpPr>
              <p:cNvPr id="18" name="원호 17">
                <a:extLst>
                  <a:ext uri="{FF2B5EF4-FFF2-40B4-BE49-F238E27FC236}">
                    <a16:creationId xmlns:a16="http://schemas.microsoft.com/office/drawing/2014/main" id="{F3532796-2601-2D33-BB75-3EB260EA52EB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9" name="자유형: 도형 18">
                <a:extLst>
                  <a:ext uri="{FF2B5EF4-FFF2-40B4-BE49-F238E27FC236}">
                    <a16:creationId xmlns:a16="http://schemas.microsoft.com/office/drawing/2014/main" id="{AD30B882-E10D-9091-03C0-B76314C78A0E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577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9E55B3EA-EF32-9675-FD10-6A6D5DAAB04B}"/>
              </a:ext>
            </a:extLst>
          </p:cNvPr>
          <p:cNvSpPr txBox="1"/>
          <p:nvPr/>
        </p:nvSpPr>
        <p:spPr>
          <a:xfrm>
            <a:off x="778495" y="673792"/>
            <a:ext cx="484363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페르소나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데이터에 생명을 불어넣기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FDF469-C2E8-289A-8307-32263A3C7F76}"/>
              </a:ext>
            </a:extLst>
          </p:cNvPr>
          <p:cNvSpPr txBox="1"/>
          <p:nvPr/>
        </p:nvSpPr>
        <p:spPr>
          <a:xfrm>
            <a:off x="1134095" y="1593928"/>
            <a:ext cx="452271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‘우리가 누구를 위해 정책을 만드는가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?’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1738A90-EF42-1ACF-5DB7-8556CB61372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060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72046-79F8-51AF-512C-363E4CC77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DA5259BE-B579-EA2F-D0B4-7CC6F01807A7}"/>
              </a:ext>
            </a:extLst>
          </p:cNvPr>
          <p:cNvSpPr txBox="1"/>
          <p:nvPr/>
        </p:nvSpPr>
        <p:spPr>
          <a:xfrm>
            <a:off x="778495" y="673792"/>
            <a:ext cx="498822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추가 공감기법들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더 깊은 이해를 위해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73E351-F20A-CB98-F920-F646DB820276}"/>
              </a:ext>
            </a:extLst>
          </p:cNvPr>
          <p:cNvSpPr txBox="1"/>
          <p:nvPr/>
        </p:nvSpPr>
        <p:spPr>
          <a:xfrm>
            <a:off x="1134095" y="1593928"/>
            <a:ext cx="218521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세 가지 핵심 기법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450895E-876A-1686-547E-EFBCD296AD1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4EAE8554-2229-2B27-9C66-08C2E0431F26}"/>
              </a:ext>
            </a:extLst>
          </p:cNvPr>
          <p:cNvGrpSpPr/>
          <p:nvPr/>
        </p:nvGrpSpPr>
        <p:grpSpPr>
          <a:xfrm>
            <a:off x="3916832" y="2040204"/>
            <a:ext cx="3682462" cy="630942"/>
            <a:chOff x="4374206" y="2798058"/>
            <a:chExt cx="3682462" cy="6309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81881BE-0840-BEAE-4401-21987CAF2F38}"/>
                </a:ext>
              </a:extLst>
            </p:cNvPr>
            <p:cNvSpPr txBox="1"/>
            <p:nvPr/>
          </p:nvSpPr>
          <p:spPr>
            <a:xfrm>
              <a:off x="4943315" y="2798058"/>
              <a:ext cx="3113353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이해관계자 지도</a:t>
              </a: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65A4E224-42A0-66B9-B7D7-B7D67FB331D6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2B3B26CF-860E-5DAF-71BB-E011CAF9BD17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99652CF1-5048-F51F-1DAB-34A2EF3B94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D997CD38-50F8-E62D-0C69-D61EA5DEC114}"/>
              </a:ext>
            </a:extLst>
          </p:cNvPr>
          <p:cNvGrpSpPr/>
          <p:nvPr/>
        </p:nvGrpSpPr>
        <p:grpSpPr>
          <a:xfrm>
            <a:off x="4936535" y="2973829"/>
            <a:ext cx="5082978" cy="571286"/>
            <a:chOff x="1013128" y="1841927"/>
            <a:chExt cx="5082978" cy="571286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7A68AAD-F621-B0BE-0A80-E29024B594DE}"/>
                </a:ext>
              </a:extLst>
            </p:cNvPr>
            <p:cNvSpPr txBox="1"/>
            <p:nvPr/>
          </p:nvSpPr>
          <p:spPr>
            <a:xfrm>
              <a:off x="1013128" y="1841927"/>
              <a:ext cx="508297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이해관계자 식별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22" name="타원 21">
              <a:extLst>
                <a:ext uri="{FF2B5EF4-FFF2-40B4-BE49-F238E27FC236}">
                  <a16:creationId xmlns:a16="http://schemas.microsoft.com/office/drawing/2014/main" id="{453D94DD-1EA4-1A35-3613-86410F18440B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1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8D27D8CC-9195-775E-907A-3D6F92948710}"/>
              </a:ext>
            </a:extLst>
          </p:cNvPr>
          <p:cNvGrpSpPr/>
          <p:nvPr/>
        </p:nvGrpSpPr>
        <p:grpSpPr>
          <a:xfrm>
            <a:off x="5444178" y="3677806"/>
            <a:ext cx="5880315" cy="863570"/>
            <a:chOff x="3965516" y="2790917"/>
            <a:chExt cx="5880315" cy="86357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99B4AF9-C89C-D340-78A7-B63F7D8D7898}"/>
                </a:ext>
              </a:extLst>
            </p:cNvPr>
            <p:cNvSpPr txBox="1"/>
            <p:nvPr/>
          </p:nvSpPr>
          <p:spPr>
            <a:xfrm>
              <a:off x="4282223" y="2790917"/>
              <a:ext cx="5563608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정책에 직접 영향을 받거나 미치는 직접적 이해관계자와 부분적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·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이차적 간접 이해관계자로 구분</a:t>
              </a:r>
            </a:p>
          </p:txBody>
        </p:sp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789C2C44-ABB3-8CEC-5EF2-8B043E7A112B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6" name="원호 25">
                <a:extLst>
                  <a:ext uri="{FF2B5EF4-FFF2-40B4-BE49-F238E27FC236}">
                    <a16:creationId xmlns:a16="http://schemas.microsoft.com/office/drawing/2014/main" id="{F9ECCA96-9D39-BE31-9F81-BF0FCEF4D0F3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7" name="자유형: 도형 26">
                <a:extLst>
                  <a:ext uri="{FF2B5EF4-FFF2-40B4-BE49-F238E27FC236}">
                    <a16:creationId xmlns:a16="http://schemas.microsoft.com/office/drawing/2014/main" id="{76548216-E2F4-6D56-DEE7-B6B0F14EF1EE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0546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B49BE-6416-A009-7E3D-C42BDB1BE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9B849B42-D0E3-207F-E147-A9AD1C03985B}"/>
              </a:ext>
            </a:extLst>
          </p:cNvPr>
          <p:cNvSpPr txBox="1"/>
          <p:nvPr/>
        </p:nvSpPr>
        <p:spPr>
          <a:xfrm>
            <a:off x="778495" y="673792"/>
            <a:ext cx="498822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추가 공감기법들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더 깊은 이해를 위해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D67628-4EA5-9AEC-AA28-88EDBCD21DEB}"/>
              </a:ext>
            </a:extLst>
          </p:cNvPr>
          <p:cNvSpPr txBox="1"/>
          <p:nvPr/>
        </p:nvSpPr>
        <p:spPr>
          <a:xfrm>
            <a:off x="1134095" y="1593928"/>
            <a:ext cx="218521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세 가지 핵심 기법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26BA93B-7F17-AE8A-658E-12BE0C23ED0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9E9417DB-1B55-3FBA-89D1-061A2CD2CDB8}"/>
              </a:ext>
            </a:extLst>
          </p:cNvPr>
          <p:cNvGrpSpPr/>
          <p:nvPr/>
        </p:nvGrpSpPr>
        <p:grpSpPr>
          <a:xfrm>
            <a:off x="3916832" y="2040204"/>
            <a:ext cx="3682462" cy="630942"/>
            <a:chOff x="4374206" y="2798058"/>
            <a:chExt cx="3682462" cy="6309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9D11D2C-CF52-6CCA-8586-BDFA024FCC46}"/>
                </a:ext>
              </a:extLst>
            </p:cNvPr>
            <p:cNvSpPr txBox="1"/>
            <p:nvPr/>
          </p:nvSpPr>
          <p:spPr>
            <a:xfrm>
              <a:off x="4943315" y="2798058"/>
              <a:ext cx="3113353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이해관계자 지도</a:t>
              </a: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D5A8BFE3-AAA3-E8CF-A349-9A1F689EE65A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838F4C4B-9B28-174A-A4C9-3EB9AC9032F9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460EEA2A-7E16-3CCB-BF88-C58C80B067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CC8C7D19-412C-A6DD-A761-A95729251014}"/>
              </a:ext>
            </a:extLst>
          </p:cNvPr>
          <p:cNvGrpSpPr/>
          <p:nvPr/>
        </p:nvGrpSpPr>
        <p:grpSpPr>
          <a:xfrm>
            <a:off x="4936535" y="2973829"/>
            <a:ext cx="5082978" cy="571286"/>
            <a:chOff x="1013128" y="1841927"/>
            <a:chExt cx="5082978" cy="571286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ADDB79B-216C-75D5-BC5B-9DBD65FDA58A}"/>
                </a:ext>
              </a:extLst>
            </p:cNvPr>
            <p:cNvSpPr txBox="1"/>
            <p:nvPr/>
          </p:nvSpPr>
          <p:spPr>
            <a:xfrm>
              <a:off x="1013128" y="1841927"/>
              <a:ext cx="508297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영향력과 관심도 분석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22" name="타원 21">
              <a:extLst>
                <a:ext uri="{FF2B5EF4-FFF2-40B4-BE49-F238E27FC236}">
                  <a16:creationId xmlns:a16="http://schemas.microsoft.com/office/drawing/2014/main" id="{F630285B-53BA-179F-8120-F8C8E4BD86B2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2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228CDBA8-C25A-F24A-CFCB-DB45F5E38669}"/>
              </a:ext>
            </a:extLst>
          </p:cNvPr>
          <p:cNvGrpSpPr/>
          <p:nvPr/>
        </p:nvGrpSpPr>
        <p:grpSpPr>
          <a:xfrm>
            <a:off x="5444178" y="3677806"/>
            <a:ext cx="5880315" cy="863570"/>
            <a:chOff x="3965516" y="2790917"/>
            <a:chExt cx="5880315" cy="86357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3335472-A3BB-7D14-E349-91DBC72202E9}"/>
                </a:ext>
              </a:extLst>
            </p:cNvPr>
            <p:cNvSpPr txBox="1"/>
            <p:nvPr/>
          </p:nvSpPr>
          <p:spPr>
            <a:xfrm>
              <a:off x="4282223" y="2790917"/>
              <a:ext cx="5563608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각 이해관계자를 영향력과 관심도를 기준으로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2x2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매트릭스에 배치</a:t>
              </a:r>
            </a:p>
          </p:txBody>
        </p:sp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25E6EEC4-7980-4984-A986-4DCC12C4B8FD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6" name="원호 25">
                <a:extLst>
                  <a:ext uri="{FF2B5EF4-FFF2-40B4-BE49-F238E27FC236}">
                    <a16:creationId xmlns:a16="http://schemas.microsoft.com/office/drawing/2014/main" id="{0975F843-CC24-4486-AC1B-080BAAE185F2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7" name="자유형: 도형 26">
                <a:extLst>
                  <a:ext uri="{FF2B5EF4-FFF2-40B4-BE49-F238E27FC236}">
                    <a16:creationId xmlns:a16="http://schemas.microsoft.com/office/drawing/2014/main" id="{1454FFCA-80DB-7DFA-B86E-C28F053CBBC9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668A778D-4E1B-013E-7262-0C1105962E4D}"/>
              </a:ext>
            </a:extLst>
          </p:cNvPr>
          <p:cNvGrpSpPr/>
          <p:nvPr/>
        </p:nvGrpSpPr>
        <p:grpSpPr>
          <a:xfrm>
            <a:off x="4936535" y="4821004"/>
            <a:ext cx="5082978" cy="571286"/>
            <a:chOff x="1013128" y="1841927"/>
            <a:chExt cx="5082978" cy="57128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ACF645-35FB-A7B5-9D88-A896363A34C4}"/>
                </a:ext>
              </a:extLst>
            </p:cNvPr>
            <p:cNvSpPr txBox="1"/>
            <p:nvPr/>
          </p:nvSpPr>
          <p:spPr>
            <a:xfrm>
              <a:off x="1013128" y="1841927"/>
              <a:ext cx="508297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맞춤형 소통 전략 수립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8A6823F1-BF62-FC31-F5F9-14BA92629F05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3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573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CB97E-1BC2-33D2-7C38-CF6FBB0DAE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FAF33C3A-8638-E4FD-E89B-70E973537731}"/>
              </a:ext>
            </a:extLst>
          </p:cNvPr>
          <p:cNvSpPr txBox="1"/>
          <p:nvPr/>
        </p:nvSpPr>
        <p:spPr>
          <a:xfrm>
            <a:off x="778495" y="673792"/>
            <a:ext cx="498822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추가 공감기법들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더 깊은 이해를 위해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CA129C-B783-4360-A1DD-16E57B9B7C30}"/>
              </a:ext>
            </a:extLst>
          </p:cNvPr>
          <p:cNvSpPr txBox="1"/>
          <p:nvPr/>
        </p:nvSpPr>
        <p:spPr>
          <a:xfrm>
            <a:off x="1134095" y="1593928"/>
            <a:ext cx="218521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세 가지 핵심 기법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ED025B4-68D8-4989-8CEE-2AE0ACB3CA5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D4FF938F-3BC9-9119-1127-C6B9D83ED449}"/>
              </a:ext>
            </a:extLst>
          </p:cNvPr>
          <p:cNvGrpSpPr/>
          <p:nvPr/>
        </p:nvGrpSpPr>
        <p:grpSpPr>
          <a:xfrm>
            <a:off x="3916832" y="2040204"/>
            <a:ext cx="3682462" cy="630942"/>
            <a:chOff x="4374206" y="2798058"/>
            <a:chExt cx="3682462" cy="6309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052937C-0E57-26CA-1475-249626EA1E24}"/>
                </a:ext>
              </a:extLst>
            </p:cNvPr>
            <p:cNvSpPr txBox="1"/>
            <p:nvPr/>
          </p:nvSpPr>
          <p:spPr>
            <a:xfrm>
              <a:off x="4943315" y="2798058"/>
              <a:ext cx="3113353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이해관계자 지도</a:t>
              </a: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D6758660-0727-FDF9-607C-9938DE0FD248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145591A6-C2C3-0464-CEF1-0A67870B81C4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12B3FC16-2C6F-DCD4-E606-7CBB14FCF9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08B5B555-425C-837E-7360-4FEAD818AA20}"/>
              </a:ext>
            </a:extLst>
          </p:cNvPr>
          <p:cNvGrpSpPr/>
          <p:nvPr/>
        </p:nvGrpSpPr>
        <p:grpSpPr>
          <a:xfrm>
            <a:off x="4793949" y="2965540"/>
            <a:ext cx="2992119" cy="463460"/>
            <a:chOff x="3965516" y="3562595"/>
            <a:chExt cx="2992119" cy="46346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3B9C8D4-A8D6-9A98-6601-837807CD626B}"/>
                </a:ext>
              </a:extLst>
            </p:cNvPr>
            <p:cNvSpPr txBox="1"/>
            <p:nvPr/>
          </p:nvSpPr>
          <p:spPr>
            <a:xfrm>
              <a:off x="4282223" y="3562595"/>
              <a:ext cx="2675412" cy="463460"/>
            </a:xfrm>
            <a:prstGeom prst="rect">
              <a:avLst/>
            </a:prstGeom>
            <a:noFill/>
          </p:spPr>
          <p:txBody>
            <a:bodyPr wrap="none" anchor="t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온라인 민원 서비스 사례</a:t>
              </a: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F94F2379-7474-9F3A-386D-B4F2474BD115}"/>
                </a:ext>
              </a:extLst>
            </p:cNvPr>
            <p:cNvGrpSpPr/>
            <p:nvPr/>
          </p:nvGrpSpPr>
          <p:grpSpPr>
            <a:xfrm>
              <a:off x="3965516" y="3709532"/>
              <a:ext cx="229006" cy="229006"/>
              <a:chOff x="2345736" y="1936452"/>
              <a:chExt cx="546106" cy="546106"/>
            </a:xfrm>
          </p:grpSpPr>
          <p:sp>
            <p:nvSpPr>
              <p:cNvPr id="13" name="원호 12">
                <a:extLst>
                  <a:ext uri="{FF2B5EF4-FFF2-40B4-BE49-F238E27FC236}">
                    <a16:creationId xmlns:a16="http://schemas.microsoft.com/office/drawing/2014/main" id="{3AEA64F5-0A9D-4AAB-3EAE-F529545F84B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77852B0B-3042-7C10-F554-FA5C7B5FE7DD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6F2395AF-D2B8-4A00-21B2-49B764D9C0E9}"/>
              </a:ext>
            </a:extLst>
          </p:cNvPr>
          <p:cNvGrpSpPr/>
          <p:nvPr/>
        </p:nvGrpSpPr>
        <p:grpSpPr>
          <a:xfrm>
            <a:off x="4854405" y="3723394"/>
            <a:ext cx="1978686" cy="1705764"/>
            <a:chOff x="2117283" y="4688815"/>
            <a:chExt cx="1978686" cy="1705764"/>
          </a:xfrm>
        </p:grpSpPr>
        <p:sp>
          <p:nvSpPr>
            <p:cNvPr id="28" name="육각형 27">
              <a:extLst>
                <a:ext uri="{FF2B5EF4-FFF2-40B4-BE49-F238E27FC236}">
                  <a16:creationId xmlns:a16="http://schemas.microsoft.com/office/drawing/2014/main" id="{F3538075-AAF9-12BC-9221-1996C5DE5AEF}"/>
                </a:ext>
              </a:extLst>
            </p:cNvPr>
            <p:cNvSpPr/>
            <p:nvPr/>
          </p:nvSpPr>
          <p:spPr>
            <a:xfrm>
              <a:off x="2117283" y="4688815"/>
              <a:ext cx="1978686" cy="1705764"/>
            </a:xfrm>
            <a:prstGeom prst="hexagon">
              <a:avLst>
                <a:gd name="adj" fmla="val 27759"/>
                <a:gd name="vf" fmla="val 115470"/>
              </a:avLst>
            </a:prstGeom>
            <a:solidFill>
              <a:srgbClr val="0B2EB7"/>
            </a:solidFill>
            <a:ln>
              <a:noFill/>
            </a:ln>
            <a:effectLst>
              <a:outerShdw blurRad="127000" dist="127000" dir="2700000" algn="tl" rotWithShape="0">
                <a:srgbClr val="05186B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4843D26-3466-EDC1-0AA7-1F6790CF55AE}"/>
                </a:ext>
              </a:extLst>
            </p:cNvPr>
            <p:cNvSpPr txBox="1"/>
            <p:nvPr/>
          </p:nvSpPr>
          <p:spPr>
            <a:xfrm>
              <a:off x="2381108" y="5056722"/>
              <a:ext cx="1451038" cy="947182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2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127000" dist="127000" dir="2700000" algn="tl" rotWithShape="0">
                      <a:srgbClr val="061C72">
                        <a:alpha val="2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직접적 </a:t>
              </a:r>
              <a:br>
                <a:rPr lang="en-US" altLang="ko-KR" sz="22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127000" dist="127000" dir="2700000" algn="tl" rotWithShape="0">
                      <a:srgbClr val="061C72">
                        <a:alpha val="2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ko-KR" altLang="en-US" sz="22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127000" dist="127000" dir="2700000" algn="tl" rotWithShape="0">
                      <a:srgbClr val="061C72">
                        <a:alpha val="2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이해관계자</a:t>
              </a:r>
              <a:endParaRPr lang="en-US" altLang="ko-KR" sz="22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127000" dist="127000" dir="2700000" algn="tl" rotWithShape="0">
                    <a:srgbClr val="061C72">
                      <a:alpha val="2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D6B53443-BC35-82E2-B56F-6D713729C535}"/>
              </a:ext>
            </a:extLst>
          </p:cNvPr>
          <p:cNvSpPr txBox="1"/>
          <p:nvPr/>
        </p:nvSpPr>
        <p:spPr>
          <a:xfrm>
            <a:off x="6856535" y="3745039"/>
            <a:ext cx="4921248" cy="163121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rPr>
              <a:t>김순자와 같은 시민 사용자</a:t>
            </a:r>
            <a:r>
              <a:rPr kumimoji="0" lang="en-US" altLang="ko-KR" sz="20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rPr>
              <a:t>, </a:t>
            </a:r>
            <a:br>
              <a:rPr kumimoji="0" lang="en-US" altLang="ko-KR" sz="20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rPr>
            </a:br>
            <a:r>
              <a:rPr kumimoji="0" lang="ko-KR" altLang="en-US" sz="20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rPr>
              <a:t>행정안전부 민원서비스과</a:t>
            </a:r>
            <a:r>
              <a:rPr kumimoji="0" lang="en-US" altLang="ko-KR" sz="20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rPr>
              <a:t>, </a:t>
            </a:r>
            <a:br>
              <a:rPr kumimoji="0" lang="en-US" altLang="ko-KR" sz="20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rPr>
            </a:br>
            <a:r>
              <a:rPr kumimoji="0" lang="ko-KR" altLang="en-US" sz="20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rPr>
              <a:t>각 지자체 민원 담당 부서</a:t>
            </a:r>
            <a:r>
              <a:rPr kumimoji="0" lang="en-US" altLang="ko-KR" sz="20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rPr>
              <a:t>, </a:t>
            </a:r>
            <a:r>
              <a:rPr kumimoji="0" lang="ko-KR" altLang="en-US" sz="2000" b="0" i="0" u="none" strike="noStrike" kern="1200" cap="none" spc="-7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rPr>
              <a:t>한국지능정보사회진흥원</a:t>
            </a:r>
            <a:r>
              <a:rPr kumimoji="0" lang="en-US" altLang="ko-KR" sz="20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rPr>
              <a:t>, </a:t>
            </a:r>
            <a:br>
              <a:rPr kumimoji="0" lang="en-US" altLang="ko-KR" sz="20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rPr>
            </a:br>
            <a:r>
              <a:rPr kumimoji="0" lang="ko-KR" altLang="en-US" sz="20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rPr>
              <a:t>시스템 개발</a:t>
            </a:r>
            <a:r>
              <a:rPr kumimoji="0" lang="en-US" altLang="ko-KR" sz="20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rPr>
              <a:t>·</a:t>
            </a:r>
            <a:r>
              <a:rPr kumimoji="0" lang="ko-KR" altLang="en-US" sz="20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rPr>
              <a:t>운영업체</a:t>
            </a:r>
          </a:p>
        </p:txBody>
      </p:sp>
    </p:spTree>
    <p:extLst>
      <p:ext uri="{BB962C8B-B14F-4D97-AF65-F5344CB8AC3E}">
        <p14:creationId xmlns:p14="http://schemas.microsoft.com/office/powerpoint/2010/main" val="343499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46F4E-BB44-4C73-0129-CAF09C0E6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7184DDCE-CFA3-095A-0BC6-F2C0826D30FE}"/>
              </a:ext>
            </a:extLst>
          </p:cNvPr>
          <p:cNvSpPr txBox="1"/>
          <p:nvPr/>
        </p:nvSpPr>
        <p:spPr>
          <a:xfrm>
            <a:off x="778495" y="673792"/>
            <a:ext cx="498822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추가 공감기법들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더 깊은 이해를 위해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D433B2-5DE0-ED89-0FE8-5BAA914AA80B}"/>
              </a:ext>
            </a:extLst>
          </p:cNvPr>
          <p:cNvSpPr txBox="1"/>
          <p:nvPr/>
        </p:nvSpPr>
        <p:spPr>
          <a:xfrm>
            <a:off x="1134095" y="1593928"/>
            <a:ext cx="218521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세 가지 핵심 기법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85A24B4-CD61-6122-9B49-879B426B357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3ED86CD6-D2DF-FCCE-966F-3CECD99363FC}"/>
              </a:ext>
            </a:extLst>
          </p:cNvPr>
          <p:cNvGrpSpPr/>
          <p:nvPr/>
        </p:nvGrpSpPr>
        <p:grpSpPr>
          <a:xfrm>
            <a:off x="3916832" y="2040204"/>
            <a:ext cx="3682462" cy="630942"/>
            <a:chOff x="4374206" y="2798058"/>
            <a:chExt cx="3682462" cy="6309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B2E805C-2098-BFA4-BFC5-AFB96E50560E}"/>
                </a:ext>
              </a:extLst>
            </p:cNvPr>
            <p:cNvSpPr txBox="1"/>
            <p:nvPr/>
          </p:nvSpPr>
          <p:spPr>
            <a:xfrm>
              <a:off x="4943315" y="2798058"/>
              <a:ext cx="3113353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이해관계자 지도</a:t>
              </a: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2513A0BE-BAB5-1C4C-3A74-9078CEF25BF5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32E3C11C-E4A5-70D1-870B-28FB86763B0F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CF5D393A-5B9D-F45E-FB6F-E5FD2EB760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80F2F72B-4388-307C-B6AC-C7306CBC222E}"/>
              </a:ext>
            </a:extLst>
          </p:cNvPr>
          <p:cNvGrpSpPr/>
          <p:nvPr/>
        </p:nvGrpSpPr>
        <p:grpSpPr>
          <a:xfrm>
            <a:off x="4793949" y="2965540"/>
            <a:ext cx="2992119" cy="463460"/>
            <a:chOff x="3965516" y="3562595"/>
            <a:chExt cx="2992119" cy="46346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49DE159-AE75-3A49-C083-B5EFFF02DAC4}"/>
                </a:ext>
              </a:extLst>
            </p:cNvPr>
            <p:cNvSpPr txBox="1"/>
            <p:nvPr/>
          </p:nvSpPr>
          <p:spPr>
            <a:xfrm>
              <a:off x="4282223" y="3562595"/>
              <a:ext cx="2675412" cy="463460"/>
            </a:xfrm>
            <a:prstGeom prst="rect">
              <a:avLst/>
            </a:prstGeom>
            <a:noFill/>
          </p:spPr>
          <p:txBody>
            <a:bodyPr wrap="none" anchor="t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온라인 민원 서비스 사례</a:t>
              </a: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4FFE132E-C922-10E2-18C9-A37560602EC8}"/>
                </a:ext>
              </a:extLst>
            </p:cNvPr>
            <p:cNvGrpSpPr/>
            <p:nvPr/>
          </p:nvGrpSpPr>
          <p:grpSpPr>
            <a:xfrm>
              <a:off x="3965516" y="3709532"/>
              <a:ext cx="229006" cy="229006"/>
              <a:chOff x="2345736" y="1936452"/>
              <a:chExt cx="546106" cy="546106"/>
            </a:xfrm>
          </p:grpSpPr>
          <p:sp>
            <p:nvSpPr>
              <p:cNvPr id="13" name="원호 12">
                <a:extLst>
                  <a:ext uri="{FF2B5EF4-FFF2-40B4-BE49-F238E27FC236}">
                    <a16:creationId xmlns:a16="http://schemas.microsoft.com/office/drawing/2014/main" id="{008ECD5D-5358-231D-98E6-4BA5FADA898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34926096-1762-D506-141F-C2C61965ED0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F11FCE03-4506-094F-4C7B-CB535087278A}"/>
              </a:ext>
            </a:extLst>
          </p:cNvPr>
          <p:cNvGrpSpPr/>
          <p:nvPr/>
        </p:nvGrpSpPr>
        <p:grpSpPr>
          <a:xfrm>
            <a:off x="4854405" y="3723394"/>
            <a:ext cx="1978686" cy="1705764"/>
            <a:chOff x="2117283" y="4688815"/>
            <a:chExt cx="1978686" cy="1705764"/>
          </a:xfrm>
        </p:grpSpPr>
        <p:sp>
          <p:nvSpPr>
            <p:cNvPr id="28" name="육각형 27">
              <a:extLst>
                <a:ext uri="{FF2B5EF4-FFF2-40B4-BE49-F238E27FC236}">
                  <a16:creationId xmlns:a16="http://schemas.microsoft.com/office/drawing/2014/main" id="{688C7DD1-FA81-0C3B-5136-C7E8D0C110F2}"/>
                </a:ext>
              </a:extLst>
            </p:cNvPr>
            <p:cNvSpPr/>
            <p:nvPr/>
          </p:nvSpPr>
          <p:spPr>
            <a:xfrm>
              <a:off x="2117283" y="4688815"/>
              <a:ext cx="1978686" cy="1705764"/>
            </a:xfrm>
            <a:prstGeom prst="hexagon">
              <a:avLst>
                <a:gd name="adj" fmla="val 27759"/>
                <a:gd name="vf" fmla="val 11547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127000" dist="127000" dir="2700000" algn="tl" rotWithShape="0">
                <a:srgbClr val="05186B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1A44D61-EB54-C551-2A95-659C5A7989A3}"/>
                </a:ext>
              </a:extLst>
            </p:cNvPr>
            <p:cNvSpPr txBox="1"/>
            <p:nvPr/>
          </p:nvSpPr>
          <p:spPr>
            <a:xfrm>
              <a:off x="2381108" y="5056722"/>
              <a:ext cx="1451038" cy="947182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2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127000" dist="127000" dir="2700000" algn="tl" rotWithShape="0">
                      <a:srgbClr val="061C72">
                        <a:alpha val="2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간접적 </a:t>
              </a:r>
              <a:br>
                <a:rPr lang="en-US" altLang="ko-KR" sz="22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127000" dist="127000" dir="2700000" algn="tl" rotWithShape="0">
                      <a:srgbClr val="061C72">
                        <a:alpha val="2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ko-KR" altLang="en-US" sz="22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127000" dist="127000" dir="2700000" algn="tl" rotWithShape="0">
                      <a:srgbClr val="061C72">
                        <a:alpha val="2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이해관계자</a:t>
              </a:r>
              <a:endParaRPr lang="en-US" altLang="ko-KR" sz="22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127000" dist="127000" dir="2700000" algn="tl" rotWithShape="0">
                    <a:srgbClr val="061C72">
                      <a:alpha val="2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7405C579-BCC9-12BF-C260-EA325E09C6BC}"/>
              </a:ext>
            </a:extLst>
          </p:cNvPr>
          <p:cNvSpPr txBox="1"/>
          <p:nvPr/>
        </p:nvSpPr>
        <p:spPr>
          <a:xfrm>
            <a:off x="6856535" y="4052815"/>
            <a:ext cx="4921248" cy="101566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0" latinLnBrk="0">
              <a:defRPr/>
            </a:pPr>
            <a:r>
              <a:rPr lang="ko-KR" altLang="en-US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김순자의 가족</a:t>
            </a:r>
            <a:r>
              <a:rPr lang="en-US" altLang="ko-KR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지역사회</a:t>
            </a:r>
            <a:r>
              <a:rPr lang="en-US" altLang="ko-KR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br>
              <a:rPr lang="en-US" altLang="ko-KR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복지관</a:t>
            </a:r>
            <a:r>
              <a:rPr lang="en-US" altLang="ko-KR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·</a:t>
            </a:r>
            <a:r>
              <a:rPr lang="ko-KR" altLang="en-US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주민센터 직원</a:t>
            </a:r>
            <a:r>
              <a:rPr lang="en-US" altLang="ko-KR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br>
              <a:rPr lang="en-US" altLang="ko-KR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디지털 격차 해소를 주장하는 국회의원 등</a:t>
            </a:r>
            <a:endParaRPr kumimoji="0" lang="ko-KR" altLang="en-US" sz="2000" b="0" i="0" u="none" strike="noStrike" kern="1200" cap="none" spc="-7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스퀘어 네오 Bold" panose="00000800000000000000" pitchFamily="2" charset="-127"/>
              <a:ea typeface="나눔스퀘어 네오 Bold" panose="00000800000000000000" pitchFamily="2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0381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315C5-19F1-C9D8-C203-B9E6DF368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600676F4-9D3D-6F75-E2FD-C8CF1535BCE4}"/>
              </a:ext>
            </a:extLst>
          </p:cNvPr>
          <p:cNvSpPr txBox="1"/>
          <p:nvPr/>
        </p:nvSpPr>
        <p:spPr>
          <a:xfrm>
            <a:off x="778495" y="673792"/>
            <a:ext cx="498822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추가 공감기법들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더 깊은 이해를 위해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C4097C-39B0-ABF0-A563-EF95880A0A6C}"/>
              </a:ext>
            </a:extLst>
          </p:cNvPr>
          <p:cNvSpPr txBox="1"/>
          <p:nvPr/>
        </p:nvSpPr>
        <p:spPr>
          <a:xfrm>
            <a:off x="1134095" y="1593928"/>
            <a:ext cx="218521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세 가지 핵심 기법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7DCB699-775C-3287-C9A7-2540B35C675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pic>
        <p:nvPicPr>
          <p:cNvPr id="2" name="그림 1" descr="의류, 사람, 인간의 얼굴, 사업가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3953845-5D26-8227-DDE9-59A7690D5C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309" t="21651" r="3932"/>
          <a:stretch>
            <a:fillRect/>
          </a:stretch>
        </p:blipFill>
        <p:spPr>
          <a:xfrm flipH="1">
            <a:off x="180012" y="2616200"/>
            <a:ext cx="2671742" cy="4241800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631FEA5C-A9F0-7825-A724-E261EC3854DB}"/>
              </a:ext>
            </a:extLst>
          </p:cNvPr>
          <p:cNvGrpSpPr/>
          <p:nvPr/>
        </p:nvGrpSpPr>
        <p:grpSpPr>
          <a:xfrm>
            <a:off x="3916832" y="2040204"/>
            <a:ext cx="3682462" cy="630942"/>
            <a:chOff x="4374206" y="2798058"/>
            <a:chExt cx="3682462" cy="6309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F0D4875-D856-B84E-AD7D-FC9C717902FF}"/>
                </a:ext>
              </a:extLst>
            </p:cNvPr>
            <p:cNvSpPr txBox="1"/>
            <p:nvPr/>
          </p:nvSpPr>
          <p:spPr>
            <a:xfrm>
              <a:off x="4943315" y="2798058"/>
              <a:ext cx="3113353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이해관계자 지도</a:t>
              </a: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00FF8CD7-0835-4126-3B0D-D1AD15C7145A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5343A2D3-280E-B7EC-5319-D39B2C038331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512ABEAD-183F-36EA-02BB-1E06EE4B84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8F9A14D4-BD2D-C7D0-5CAA-C6CBA74C2563}"/>
              </a:ext>
            </a:extLst>
          </p:cNvPr>
          <p:cNvGrpSpPr/>
          <p:nvPr/>
        </p:nvGrpSpPr>
        <p:grpSpPr>
          <a:xfrm>
            <a:off x="4793949" y="2965540"/>
            <a:ext cx="2992119" cy="463460"/>
            <a:chOff x="3965516" y="3562595"/>
            <a:chExt cx="2992119" cy="46346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C7C03C3-C815-9763-9249-0ADD2FEBDB73}"/>
                </a:ext>
              </a:extLst>
            </p:cNvPr>
            <p:cNvSpPr txBox="1"/>
            <p:nvPr/>
          </p:nvSpPr>
          <p:spPr>
            <a:xfrm>
              <a:off x="4282223" y="3562595"/>
              <a:ext cx="2675412" cy="463460"/>
            </a:xfrm>
            <a:prstGeom prst="rect">
              <a:avLst/>
            </a:prstGeom>
            <a:noFill/>
          </p:spPr>
          <p:txBody>
            <a:bodyPr wrap="none" anchor="t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영향력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-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관심도 매트릭스</a:t>
              </a: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2DB1DF6B-836C-C657-3C80-1DFB174944FC}"/>
                </a:ext>
              </a:extLst>
            </p:cNvPr>
            <p:cNvGrpSpPr/>
            <p:nvPr/>
          </p:nvGrpSpPr>
          <p:grpSpPr>
            <a:xfrm>
              <a:off x="3965516" y="3709532"/>
              <a:ext cx="229006" cy="229006"/>
              <a:chOff x="2345736" y="1936452"/>
              <a:chExt cx="546106" cy="546106"/>
            </a:xfrm>
          </p:grpSpPr>
          <p:sp>
            <p:nvSpPr>
              <p:cNvPr id="13" name="원호 12">
                <a:extLst>
                  <a:ext uri="{FF2B5EF4-FFF2-40B4-BE49-F238E27FC236}">
                    <a16:creationId xmlns:a16="http://schemas.microsoft.com/office/drawing/2014/main" id="{891AB158-3559-31CF-9D63-5A11439A7EC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B45CB4BA-22F0-4050-BA52-FC4D961E27AD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5FD1BC9-1B4F-D154-0D09-4AE6685DCEEB}"/>
              </a:ext>
            </a:extLst>
          </p:cNvPr>
          <p:cNvSpPr txBox="1"/>
          <p:nvPr/>
        </p:nvSpPr>
        <p:spPr>
          <a:xfrm>
            <a:off x="5087211" y="3537300"/>
            <a:ext cx="6760913" cy="2125454"/>
          </a:xfrm>
          <a:prstGeom prst="rect">
            <a:avLst/>
          </a:prstGeom>
          <a:noFill/>
        </p:spPr>
        <p:txBody>
          <a:bodyPr wrap="square" numCol="1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행정안전부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: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높은 영향력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높은 관심도 → 핵심 협력 대상</a:t>
            </a:r>
          </a:p>
          <a:p>
            <a:pPr marL="342900" lvl="0" indent="-342900" latinLnBrk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김순자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: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낮은 영향력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높은 관심도 → 반드시 의견 수렴 대상</a:t>
            </a:r>
          </a:p>
          <a:p>
            <a:pPr marL="342900" lvl="0" indent="-342900" latinLnBrk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시민단체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: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중간 영향력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높은 관심도 → 지지 확보 대상</a:t>
            </a:r>
          </a:p>
          <a:p>
            <a:pPr marL="342900" lvl="0" indent="-342900" latinLnBrk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개발업체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: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높은 영향력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중간 관심도 → 이해관계 조정 대상</a:t>
            </a:r>
          </a:p>
        </p:txBody>
      </p:sp>
    </p:spTree>
    <p:extLst>
      <p:ext uri="{BB962C8B-B14F-4D97-AF65-F5344CB8AC3E}">
        <p14:creationId xmlns:p14="http://schemas.microsoft.com/office/powerpoint/2010/main" val="275146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1CAB3-6410-4E4E-A9DA-4F47C9613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6ADAA5B8-03E3-D089-505E-0A4C704FD2E5}"/>
              </a:ext>
            </a:extLst>
          </p:cNvPr>
          <p:cNvSpPr txBox="1"/>
          <p:nvPr/>
        </p:nvSpPr>
        <p:spPr>
          <a:xfrm>
            <a:off x="778495" y="673792"/>
            <a:ext cx="498822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추가 공감기법들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더 깊은 이해를 위해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56F36D-39B6-53F0-FF64-ECA36CD4D19D}"/>
              </a:ext>
            </a:extLst>
          </p:cNvPr>
          <p:cNvSpPr txBox="1"/>
          <p:nvPr/>
        </p:nvSpPr>
        <p:spPr>
          <a:xfrm>
            <a:off x="1134095" y="1593928"/>
            <a:ext cx="218521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세 가지 핵심 기법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73ED29C-AC07-D908-EA8B-9E5E3988882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20AF36C1-5152-6473-2E6A-2929B3D1A714}"/>
              </a:ext>
            </a:extLst>
          </p:cNvPr>
          <p:cNvGrpSpPr/>
          <p:nvPr/>
        </p:nvGrpSpPr>
        <p:grpSpPr>
          <a:xfrm>
            <a:off x="3916832" y="2040204"/>
            <a:ext cx="3682462" cy="630942"/>
            <a:chOff x="4374206" y="2798058"/>
            <a:chExt cx="3682462" cy="6309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97FEDFA-773E-1026-EDB8-901B234D3DB2}"/>
                </a:ext>
              </a:extLst>
            </p:cNvPr>
            <p:cNvSpPr txBox="1"/>
            <p:nvPr/>
          </p:nvSpPr>
          <p:spPr>
            <a:xfrm>
              <a:off x="4943315" y="2798058"/>
              <a:ext cx="3113353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이해관계자 지도</a:t>
              </a: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1712CCA3-A07A-AAD1-1236-C6AEE34A909F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485814A2-BE2C-164E-E41F-DCC2F5294409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2522CE93-CF1A-FF9F-177C-54A2C3647A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8F990E33-4776-B724-A010-92C8628CFBEB}"/>
              </a:ext>
            </a:extLst>
          </p:cNvPr>
          <p:cNvGrpSpPr/>
          <p:nvPr/>
        </p:nvGrpSpPr>
        <p:grpSpPr>
          <a:xfrm>
            <a:off x="4793949" y="2965540"/>
            <a:ext cx="2525325" cy="463460"/>
            <a:chOff x="3965516" y="3562595"/>
            <a:chExt cx="2525325" cy="46346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20F6FAC-29CD-FE23-906E-7790D8C41B55}"/>
                </a:ext>
              </a:extLst>
            </p:cNvPr>
            <p:cNvSpPr txBox="1"/>
            <p:nvPr/>
          </p:nvSpPr>
          <p:spPr>
            <a:xfrm>
              <a:off x="4282223" y="3562595"/>
              <a:ext cx="2208618" cy="463460"/>
            </a:xfrm>
            <a:prstGeom prst="rect">
              <a:avLst/>
            </a:prstGeom>
            <a:noFill/>
          </p:spPr>
          <p:txBody>
            <a:bodyPr wrap="none" anchor="t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핵심 관심사 및 우려</a:t>
              </a: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F252C0A2-F15C-4829-D410-81793327B14D}"/>
                </a:ext>
              </a:extLst>
            </p:cNvPr>
            <p:cNvGrpSpPr/>
            <p:nvPr/>
          </p:nvGrpSpPr>
          <p:grpSpPr>
            <a:xfrm>
              <a:off x="3965516" y="3709532"/>
              <a:ext cx="229006" cy="229006"/>
              <a:chOff x="2345736" y="1936452"/>
              <a:chExt cx="546106" cy="546106"/>
            </a:xfrm>
          </p:grpSpPr>
          <p:sp>
            <p:nvSpPr>
              <p:cNvPr id="13" name="원호 12">
                <a:extLst>
                  <a:ext uri="{FF2B5EF4-FFF2-40B4-BE49-F238E27FC236}">
                    <a16:creationId xmlns:a16="http://schemas.microsoft.com/office/drawing/2014/main" id="{31A5BEC2-976C-A786-E594-95FA81BCD5BE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A23EABF8-03CD-2B53-FDB8-E9BA45158ED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aphicFrame>
        <p:nvGraphicFramePr>
          <p:cNvPr id="17" name="표 16">
            <a:extLst>
              <a:ext uri="{FF2B5EF4-FFF2-40B4-BE49-F238E27FC236}">
                <a16:creationId xmlns:a16="http://schemas.microsoft.com/office/drawing/2014/main" id="{E168F1C6-B980-7BD6-9399-FBFB7263E8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7804661"/>
              </p:ext>
            </p:extLst>
          </p:nvPr>
        </p:nvGraphicFramePr>
        <p:xfrm>
          <a:off x="4793948" y="3601720"/>
          <a:ext cx="6428944" cy="23870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2729">
                  <a:extLst>
                    <a:ext uri="{9D8B030D-6E8A-4147-A177-3AD203B41FA5}">
                      <a16:colId xmlns:a16="http://schemas.microsoft.com/office/drawing/2014/main" val="472142815"/>
                    </a:ext>
                  </a:extLst>
                </a:gridCol>
                <a:gridCol w="2555631">
                  <a:extLst>
                    <a:ext uri="{9D8B030D-6E8A-4147-A177-3AD203B41FA5}">
                      <a16:colId xmlns:a16="http://schemas.microsoft.com/office/drawing/2014/main" val="675562818"/>
                    </a:ext>
                  </a:extLst>
                </a:gridCol>
                <a:gridCol w="2430584">
                  <a:extLst>
                    <a:ext uri="{9D8B030D-6E8A-4147-A177-3AD203B41FA5}">
                      <a16:colId xmlns:a16="http://schemas.microsoft.com/office/drawing/2014/main" val="3342123456"/>
                    </a:ext>
                  </a:extLst>
                </a:gridCol>
              </a:tblGrid>
              <a:tr h="74652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ko-KR" altLang="en-US" sz="1600" b="1" kern="1200" spc="-100" baseline="0" dirty="0">
                          <a:solidFill>
                            <a:srgbClr val="061C72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이해관계자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ko-KR" altLang="en-US" sz="1600" kern="1200" spc="-100" baseline="0" dirty="0">
                          <a:solidFill>
                            <a:schemeClr val="bg1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핵심 관심사</a:t>
                      </a: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2EB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ko-KR" altLang="en-US" sz="1600" kern="1200" spc="-100" baseline="0" dirty="0">
                          <a:solidFill>
                            <a:schemeClr val="bg1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우려사항</a:t>
                      </a: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2E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3505687"/>
                  </a:ext>
                </a:extLst>
              </a:tr>
              <a:tr h="3872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731D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1600" b="1" kern="1200" spc="-100" baseline="0" dirty="0">
                          <a:solidFill>
                            <a:schemeClr val="bg1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행정안전부</a:t>
                      </a:r>
                    </a:p>
                  </a:txBody>
                  <a:tcPr marL="9525" marR="9525" marT="9525" marB="95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2EB7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ko-KR" altLang="en-US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민원 처리 효율성 향상과 예산 절감</a:t>
                      </a:r>
                    </a:p>
                  </a:txBody>
                  <a:tcPr marL="9525" marR="9525" marT="9525" marB="95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ko-KR" altLang="en-US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고령층 민원 증가</a:t>
                      </a:r>
                    </a:p>
                  </a:txBody>
                  <a:tcPr marL="9525" marR="9525" marT="9525" marB="95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B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163900"/>
                  </a:ext>
                </a:extLst>
              </a:tr>
              <a:tr h="7465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731D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1600" b="1" kern="1200" spc="-100" baseline="0" dirty="0">
                          <a:solidFill>
                            <a:schemeClr val="bg1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김순자</a:t>
                      </a:r>
                    </a:p>
                  </a:txBody>
                  <a:tcPr marL="9525" marR="9525" marT="9525" marB="95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2EB7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ko-KR" altLang="en-US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쉽고 안전한 이용</a:t>
                      </a:r>
                    </a:p>
                  </a:txBody>
                  <a:tcPr marL="9525" marR="9525" marT="9525" marB="95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ko-KR" altLang="en-US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개인정보 유출과 실수</a:t>
                      </a:r>
                    </a:p>
                  </a:txBody>
                  <a:tcPr marL="9525" marR="9525" marT="9525" marB="95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B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7578526"/>
                  </a:ext>
                </a:extLst>
              </a:tr>
              <a:tr h="3872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731D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1600" b="1" kern="1200" spc="-100" baseline="0" dirty="0">
                          <a:solidFill>
                            <a:schemeClr val="bg1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개발업체</a:t>
                      </a:r>
                    </a:p>
                  </a:txBody>
                  <a:tcPr marL="9525" marR="9525" marT="9525" marB="95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B2E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2EB7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ko-KR" altLang="en-US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기술적 완성도</a:t>
                      </a:r>
                    </a:p>
                  </a:txBody>
                  <a:tcPr marL="9525" marR="9525" marT="9525" marB="95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B2E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ko-KR" altLang="en-US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과도한 접근성 요구</a:t>
                      </a:r>
                    </a:p>
                  </a:txBody>
                  <a:tcPr marL="9525" marR="9525" marT="9525" marB="95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B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B2E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7770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394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3DE7E-E247-DDC7-BCE7-2CB5C6FDD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6CD93F0E-64E5-1F92-817B-F555D464C019}"/>
              </a:ext>
            </a:extLst>
          </p:cNvPr>
          <p:cNvSpPr txBox="1"/>
          <p:nvPr/>
        </p:nvSpPr>
        <p:spPr>
          <a:xfrm>
            <a:off x="778495" y="673792"/>
            <a:ext cx="498822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추가 공감기법들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더 깊은 이해를 위해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6D305F-CA7D-6E80-79D0-0CED3EB4C326}"/>
              </a:ext>
            </a:extLst>
          </p:cNvPr>
          <p:cNvSpPr txBox="1"/>
          <p:nvPr/>
        </p:nvSpPr>
        <p:spPr>
          <a:xfrm>
            <a:off x="1134095" y="1593928"/>
            <a:ext cx="218521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세 가지 핵심 기법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27F1A99-26BE-426E-6D58-C1128D3F35F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3E023823-8875-37C7-81DD-A816FA2E7C6D}"/>
              </a:ext>
            </a:extLst>
          </p:cNvPr>
          <p:cNvGrpSpPr/>
          <p:nvPr/>
        </p:nvGrpSpPr>
        <p:grpSpPr>
          <a:xfrm>
            <a:off x="3916832" y="2040204"/>
            <a:ext cx="3917077" cy="630942"/>
            <a:chOff x="4374206" y="2798058"/>
            <a:chExt cx="3917077" cy="6309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2167C6C-2AFF-4FC7-4E2B-29DB5EBBE59A}"/>
                </a:ext>
              </a:extLst>
            </p:cNvPr>
            <p:cNvSpPr txBox="1"/>
            <p:nvPr/>
          </p:nvSpPr>
          <p:spPr>
            <a:xfrm>
              <a:off x="4943315" y="2798058"/>
              <a:ext cx="3347968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POV </a:t>
              </a:r>
              <a:r>
                <a:rPr lang="ko-KR" altLang="en-US" dirty="0" err="1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정의문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 작성</a:t>
              </a: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4299206D-24E4-AA2D-21D0-F57499D27438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900B5627-D17D-BDE1-BBBB-866F6A4A584A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73DE8C0A-7357-3009-42E9-3A2753F88D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0D75C606-F8B5-ADA2-AA98-D5E4B0DB2290}"/>
              </a:ext>
            </a:extLst>
          </p:cNvPr>
          <p:cNvGrpSpPr/>
          <p:nvPr/>
        </p:nvGrpSpPr>
        <p:grpSpPr>
          <a:xfrm>
            <a:off x="4793949" y="2965540"/>
            <a:ext cx="6650870" cy="463460"/>
            <a:chOff x="3965516" y="3562595"/>
            <a:chExt cx="6650870" cy="46346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6CF2361-E316-14D5-A764-E3A847A44802}"/>
                </a:ext>
              </a:extLst>
            </p:cNvPr>
            <p:cNvSpPr txBox="1"/>
            <p:nvPr/>
          </p:nvSpPr>
          <p:spPr>
            <a:xfrm>
              <a:off x="4282223" y="3562595"/>
              <a:ext cx="6334163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pt-BR" altLang="ko-KR" sz="2000" spc="-80" dirty="0">
                  <a:solidFill>
                    <a:srgbClr val="0B2EB7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P</a:t>
              </a:r>
              <a:r>
                <a:rPr lang="pt-BR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oint </a:t>
              </a:r>
              <a:r>
                <a:rPr lang="pt-BR" altLang="ko-KR" sz="2000" spc="-80" dirty="0">
                  <a:solidFill>
                    <a:srgbClr val="0B2EB7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o</a:t>
              </a:r>
              <a:r>
                <a:rPr lang="pt-BR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f </a:t>
              </a:r>
              <a:r>
                <a:rPr lang="pt-BR" altLang="ko-KR" sz="2000" spc="-80" dirty="0">
                  <a:solidFill>
                    <a:srgbClr val="0B2EB7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V</a:t>
              </a:r>
              <a:r>
                <a:rPr lang="pt-BR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iew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의 줄임말</a:t>
              </a: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02599D24-3D82-F744-041A-871C1CD69B4E}"/>
                </a:ext>
              </a:extLst>
            </p:cNvPr>
            <p:cNvGrpSpPr/>
            <p:nvPr/>
          </p:nvGrpSpPr>
          <p:grpSpPr>
            <a:xfrm>
              <a:off x="3965516" y="3709532"/>
              <a:ext cx="229006" cy="229006"/>
              <a:chOff x="2345736" y="1936452"/>
              <a:chExt cx="546106" cy="546106"/>
            </a:xfrm>
          </p:grpSpPr>
          <p:sp>
            <p:nvSpPr>
              <p:cNvPr id="13" name="원호 12">
                <a:extLst>
                  <a:ext uri="{FF2B5EF4-FFF2-40B4-BE49-F238E27FC236}">
                    <a16:creationId xmlns:a16="http://schemas.microsoft.com/office/drawing/2014/main" id="{044EAE89-70E9-235A-99BE-C4D5E276F48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A14AA78C-9EE7-F288-AD35-FE910BE0E20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EC078AC9-B388-1927-F510-FF656871209D}"/>
              </a:ext>
            </a:extLst>
          </p:cNvPr>
          <p:cNvSpPr/>
          <p:nvPr/>
        </p:nvSpPr>
        <p:spPr>
          <a:xfrm>
            <a:off x="5110656" y="4522424"/>
            <a:ext cx="5995850" cy="1393823"/>
          </a:xfrm>
          <a:prstGeom prst="roundRect">
            <a:avLst>
              <a:gd name="adj" fmla="val 44954"/>
            </a:avLst>
          </a:prstGeom>
          <a:solidFill>
            <a:schemeClr val="bg1"/>
          </a:solidFill>
          <a:ln w="12700">
            <a:solidFill>
              <a:srgbClr val="644BC2"/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65AFE6-8254-C8A8-97F8-FAC7C0D9D662}"/>
              </a:ext>
            </a:extLst>
          </p:cNvPr>
          <p:cNvSpPr txBox="1"/>
          <p:nvPr/>
        </p:nvSpPr>
        <p:spPr>
          <a:xfrm>
            <a:off x="5223014" y="4583714"/>
            <a:ext cx="5765413" cy="126367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“우리는 구체적 사용자가 </a:t>
            </a:r>
            <a:b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명확한 니즈를 가지고 있다고 믿는다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. </a:t>
            </a:r>
            <a:b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왜냐하면 데이터 기반 통찰이 이렇기 때문이다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.”</a:t>
            </a: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DD70F385-27B8-4C07-EB41-E8DA993DDF1F}"/>
              </a:ext>
            </a:extLst>
          </p:cNvPr>
          <p:cNvGrpSpPr/>
          <p:nvPr/>
        </p:nvGrpSpPr>
        <p:grpSpPr>
          <a:xfrm>
            <a:off x="4797858" y="3571233"/>
            <a:ext cx="6650870" cy="863570"/>
            <a:chOff x="3965516" y="3562595"/>
            <a:chExt cx="6650870" cy="86357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8C7ECB7-476F-4050-B7D3-2E440338FA1B}"/>
                </a:ext>
              </a:extLst>
            </p:cNvPr>
            <p:cNvSpPr txBox="1"/>
            <p:nvPr/>
          </p:nvSpPr>
          <p:spPr>
            <a:xfrm>
              <a:off x="4282223" y="3562595"/>
              <a:ext cx="6334163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팀이 사용자에 대해 갖는 공통된 관점을 명확히 하고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일관된 방향성을 제공하는 도구</a:t>
              </a: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8CCFE88A-CCB5-9AB7-301E-FC44834FC663}"/>
                </a:ext>
              </a:extLst>
            </p:cNvPr>
            <p:cNvGrpSpPr/>
            <p:nvPr/>
          </p:nvGrpSpPr>
          <p:grpSpPr>
            <a:xfrm>
              <a:off x="3965516" y="3709532"/>
              <a:ext cx="229006" cy="229006"/>
              <a:chOff x="2345736" y="1936452"/>
              <a:chExt cx="546106" cy="546106"/>
            </a:xfrm>
          </p:grpSpPr>
          <p:sp>
            <p:nvSpPr>
              <p:cNvPr id="20" name="원호 19">
                <a:extLst>
                  <a:ext uri="{FF2B5EF4-FFF2-40B4-BE49-F238E27FC236}">
                    <a16:creationId xmlns:a16="http://schemas.microsoft.com/office/drawing/2014/main" id="{A6A2A887-6949-9CEF-4522-DBE54F6104C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1" name="자유형: 도형 20">
                <a:extLst>
                  <a:ext uri="{FF2B5EF4-FFF2-40B4-BE49-F238E27FC236}">
                    <a16:creationId xmlns:a16="http://schemas.microsoft.com/office/drawing/2014/main" id="{8BC7A10C-37C0-C46E-82BA-71AA579AE2FD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3650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D918E-1D03-6EA8-4F41-511DD3D38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11C8A18D-C9F4-C861-C903-DFDB48341931}"/>
              </a:ext>
            </a:extLst>
          </p:cNvPr>
          <p:cNvSpPr txBox="1"/>
          <p:nvPr/>
        </p:nvSpPr>
        <p:spPr>
          <a:xfrm>
            <a:off x="778495" y="673792"/>
            <a:ext cx="498822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추가 공감기법들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더 깊은 이해를 위해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CF59C5-DBF6-21E6-A0D3-3E8CB5A69098}"/>
              </a:ext>
            </a:extLst>
          </p:cNvPr>
          <p:cNvSpPr txBox="1"/>
          <p:nvPr/>
        </p:nvSpPr>
        <p:spPr>
          <a:xfrm>
            <a:off x="1134095" y="1593928"/>
            <a:ext cx="218521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세 가지 핵심 기법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23ABAF6-B4F2-BC9B-D149-10AF3F24622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63A99E37-F45C-8405-01DF-21F1BA9E483D}"/>
              </a:ext>
            </a:extLst>
          </p:cNvPr>
          <p:cNvGrpSpPr/>
          <p:nvPr/>
        </p:nvGrpSpPr>
        <p:grpSpPr>
          <a:xfrm>
            <a:off x="3916832" y="2040204"/>
            <a:ext cx="3917077" cy="630942"/>
            <a:chOff x="4374206" y="2798058"/>
            <a:chExt cx="3917077" cy="6309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0321EAC-E073-2090-ED53-9F4FFE41787D}"/>
                </a:ext>
              </a:extLst>
            </p:cNvPr>
            <p:cNvSpPr txBox="1"/>
            <p:nvPr/>
          </p:nvSpPr>
          <p:spPr>
            <a:xfrm>
              <a:off x="4943315" y="2798058"/>
              <a:ext cx="3347968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POV </a:t>
              </a:r>
              <a:r>
                <a:rPr lang="ko-KR" altLang="en-US" dirty="0" err="1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정의문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 작성</a:t>
              </a: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746EC06B-9176-F20D-FDB8-A987B9ACD16D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8CAECCF8-7E4A-6662-90C7-41C81A70F17F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AC2F32AF-D3BA-87BF-45D7-FAD676346D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17E2A9F-2656-05AC-E770-B0F1563A9860}"/>
              </a:ext>
            </a:extLst>
          </p:cNvPr>
          <p:cNvSpPr txBox="1"/>
          <p:nvPr/>
        </p:nvSpPr>
        <p:spPr>
          <a:xfrm>
            <a:off x="5970248" y="2904539"/>
            <a:ext cx="3851820" cy="61696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gradFill>
              <a:gsLst>
                <a:gs pos="0">
                  <a:srgbClr val="0B2EB7"/>
                </a:gs>
                <a:gs pos="100000">
                  <a:srgbClr val="9A5CC8"/>
                </a:gs>
              </a:gsLst>
              <a:lin ang="5400000" scaled="1"/>
            </a:gra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주의사항</a:t>
            </a: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A07E5F8F-B6D0-534D-65ED-6CD79C056B34}"/>
              </a:ext>
            </a:extLst>
          </p:cNvPr>
          <p:cNvGrpSpPr/>
          <p:nvPr/>
        </p:nvGrpSpPr>
        <p:grpSpPr>
          <a:xfrm>
            <a:off x="4793949" y="3645481"/>
            <a:ext cx="6650870" cy="863570"/>
            <a:chOff x="3965516" y="3562595"/>
            <a:chExt cx="6650870" cy="86357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C4BDA59-1B59-7826-806E-E9A9F1D11C86}"/>
                </a:ext>
              </a:extLst>
            </p:cNvPr>
            <p:cNvSpPr txBox="1"/>
            <p:nvPr/>
          </p:nvSpPr>
          <p:spPr>
            <a:xfrm>
              <a:off x="4282223" y="3562595"/>
              <a:ext cx="6334163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사용자를 구체적으로 정의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예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디지털 서비스 초보 독거 고령 여성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)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C67FF88D-F94F-8857-AD81-F1979F6573F1}"/>
                </a:ext>
              </a:extLst>
            </p:cNvPr>
            <p:cNvGrpSpPr/>
            <p:nvPr/>
          </p:nvGrpSpPr>
          <p:grpSpPr>
            <a:xfrm>
              <a:off x="3965516" y="3709532"/>
              <a:ext cx="229006" cy="229006"/>
              <a:chOff x="2345736" y="1936452"/>
              <a:chExt cx="546106" cy="546106"/>
            </a:xfrm>
          </p:grpSpPr>
          <p:sp>
            <p:nvSpPr>
              <p:cNvPr id="26" name="원호 25">
                <a:extLst>
                  <a:ext uri="{FF2B5EF4-FFF2-40B4-BE49-F238E27FC236}">
                    <a16:creationId xmlns:a16="http://schemas.microsoft.com/office/drawing/2014/main" id="{2976088F-6F3C-25A7-C2DE-40AF9245255C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7" name="자유형: 도형 26">
                <a:extLst>
                  <a:ext uri="{FF2B5EF4-FFF2-40B4-BE49-F238E27FC236}">
                    <a16:creationId xmlns:a16="http://schemas.microsoft.com/office/drawing/2014/main" id="{FC153AAC-7F1F-ED5A-82D1-0D113BEE220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2D2934CC-7995-B5C6-7EE5-198706AB4D30}"/>
              </a:ext>
            </a:extLst>
          </p:cNvPr>
          <p:cNvGrpSpPr/>
          <p:nvPr/>
        </p:nvGrpSpPr>
        <p:grpSpPr>
          <a:xfrm>
            <a:off x="4793949" y="4618219"/>
            <a:ext cx="6650870" cy="863570"/>
            <a:chOff x="3965516" y="3562595"/>
            <a:chExt cx="6650870" cy="86357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EDA7A8D-4E15-ACEE-2082-04E893493C03}"/>
                </a:ext>
              </a:extLst>
            </p:cNvPr>
            <p:cNvSpPr txBox="1"/>
            <p:nvPr/>
          </p:nvSpPr>
          <p:spPr>
            <a:xfrm>
              <a:off x="4282223" y="3562595"/>
              <a:ext cx="6334163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니즈를 행동 가능한 형태로 표현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예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각 단계마다 확인 가능한 실시간 안내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)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0E236737-28B8-58A9-925F-357814EDE87F}"/>
                </a:ext>
              </a:extLst>
            </p:cNvPr>
            <p:cNvGrpSpPr/>
            <p:nvPr/>
          </p:nvGrpSpPr>
          <p:grpSpPr>
            <a:xfrm>
              <a:off x="3965516" y="3709532"/>
              <a:ext cx="229006" cy="229006"/>
              <a:chOff x="2345736" y="1936452"/>
              <a:chExt cx="546106" cy="546106"/>
            </a:xfrm>
          </p:grpSpPr>
          <p:sp>
            <p:nvSpPr>
              <p:cNvPr id="31" name="원호 30">
                <a:extLst>
                  <a:ext uri="{FF2B5EF4-FFF2-40B4-BE49-F238E27FC236}">
                    <a16:creationId xmlns:a16="http://schemas.microsoft.com/office/drawing/2014/main" id="{9FC319EF-F190-CDEA-F3B1-796E7D3AB76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96" name="자유형: 도형 95">
                <a:extLst>
                  <a:ext uri="{FF2B5EF4-FFF2-40B4-BE49-F238E27FC236}">
                    <a16:creationId xmlns:a16="http://schemas.microsoft.com/office/drawing/2014/main" id="{15F9EF66-5545-74A7-E1BD-901CBF6DA62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97" name="그룹 96">
            <a:extLst>
              <a:ext uri="{FF2B5EF4-FFF2-40B4-BE49-F238E27FC236}">
                <a16:creationId xmlns:a16="http://schemas.microsoft.com/office/drawing/2014/main" id="{9954311F-1AFC-8332-C70F-C8ABB1EA7DBF}"/>
              </a:ext>
            </a:extLst>
          </p:cNvPr>
          <p:cNvGrpSpPr/>
          <p:nvPr/>
        </p:nvGrpSpPr>
        <p:grpSpPr>
          <a:xfrm>
            <a:off x="4793949" y="5590956"/>
            <a:ext cx="6650870" cy="463460"/>
            <a:chOff x="3965516" y="3562595"/>
            <a:chExt cx="6650870" cy="463460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CC59A2A0-74DF-0840-6634-2396C4EC39E7}"/>
                </a:ext>
              </a:extLst>
            </p:cNvPr>
            <p:cNvSpPr txBox="1"/>
            <p:nvPr/>
          </p:nvSpPr>
          <p:spPr>
            <a:xfrm>
              <a:off x="4282223" y="3562595"/>
              <a:ext cx="6334163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통찰은 실제 데이터에서 도출된 근거여야 함</a:t>
              </a:r>
            </a:p>
          </p:txBody>
        </p:sp>
        <p:grpSp>
          <p:nvGrpSpPr>
            <p:cNvPr id="99" name="그룹 98">
              <a:extLst>
                <a:ext uri="{FF2B5EF4-FFF2-40B4-BE49-F238E27FC236}">
                  <a16:creationId xmlns:a16="http://schemas.microsoft.com/office/drawing/2014/main" id="{BCDBAEB5-2CD5-F3B7-5634-6DBF082A2B94}"/>
                </a:ext>
              </a:extLst>
            </p:cNvPr>
            <p:cNvGrpSpPr/>
            <p:nvPr/>
          </p:nvGrpSpPr>
          <p:grpSpPr>
            <a:xfrm>
              <a:off x="3965516" y="3709532"/>
              <a:ext cx="229006" cy="229006"/>
              <a:chOff x="2345736" y="1936452"/>
              <a:chExt cx="546106" cy="546106"/>
            </a:xfrm>
          </p:grpSpPr>
          <p:sp>
            <p:nvSpPr>
              <p:cNvPr id="100" name="원호 99">
                <a:extLst>
                  <a:ext uri="{FF2B5EF4-FFF2-40B4-BE49-F238E27FC236}">
                    <a16:creationId xmlns:a16="http://schemas.microsoft.com/office/drawing/2014/main" id="{D31A84AD-4530-A366-872A-8FE4DE329A43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02" name="자유형: 도형 101">
                <a:extLst>
                  <a:ext uri="{FF2B5EF4-FFF2-40B4-BE49-F238E27FC236}">
                    <a16:creationId xmlns:a16="http://schemas.microsoft.com/office/drawing/2014/main" id="{B3963486-D0F9-D98C-B11C-C1F0BC23C712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9952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9DD31-C429-9866-65F1-4EC59C397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6FC3FF79-698F-1A4D-31F7-4F36016DF1EE}"/>
              </a:ext>
            </a:extLst>
          </p:cNvPr>
          <p:cNvSpPr txBox="1"/>
          <p:nvPr/>
        </p:nvSpPr>
        <p:spPr>
          <a:xfrm>
            <a:off x="778495" y="673792"/>
            <a:ext cx="498822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추가 공감기법들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더 깊은 이해를 위해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6B21DC-EB03-32BB-B86A-3928496CD2A6}"/>
              </a:ext>
            </a:extLst>
          </p:cNvPr>
          <p:cNvSpPr txBox="1"/>
          <p:nvPr/>
        </p:nvSpPr>
        <p:spPr>
          <a:xfrm>
            <a:off x="1134095" y="1593928"/>
            <a:ext cx="218521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세 가지 핵심 기법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1411E8E-6EE1-1D9A-487D-7EDB24B125B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DEF9BA08-A482-12DB-0462-22634F7B22FB}"/>
              </a:ext>
            </a:extLst>
          </p:cNvPr>
          <p:cNvGrpSpPr/>
          <p:nvPr/>
        </p:nvGrpSpPr>
        <p:grpSpPr>
          <a:xfrm>
            <a:off x="3916832" y="2040204"/>
            <a:ext cx="3917077" cy="630942"/>
            <a:chOff x="4374206" y="2798058"/>
            <a:chExt cx="3917077" cy="6309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434F7D9-C327-1ED1-16B3-2C35ED1BC576}"/>
                </a:ext>
              </a:extLst>
            </p:cNvPr>
            <p:cNvSpPr txBox="1"/>
            <p:nvPr/>
          </p:nvSpPr>
          <p:spPr>
            <a:xfrm>
              <a:off x="4943315" y="2798058"/>
              <a:ext cx="3347968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POV </a:t>
              </a:r>
              <a:r>
                <a:rPr lang="ko-KR" altLang="en-US" dirty="0" err="1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정의문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 작성</a:t>
              </a: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78C0C9BF-2547-4C3E-2677-E843E8553D7E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4ABB747E-2621-1998-6B7D-09561668B1BB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A9611894-B6AD-F9D4-4A1A-A9E7312A58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E2D3EBA-485E-0848-E46D-E3E048C03086}"/>
              </a:ext>
            </a:extLst>
          </p:cNvPr>
          <p:cNvSpPr txBox="1"/>
          <p:nvPr/>
        </p:nvSpPr>
        <p:spPr>
          <a:xfrm>
            <a:off x="5970248" y="2904539"/>
            <a:ext cx="3851820" cy="61696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gradFill>
              <a:gsLst>
                <a:gs pos="0">
                  <a:srgbClr val="0B2EB7"/>
                </a:gs>
                <a:gs pos="100000">
                  <a:srgbClr val="9A5CC8"/>
                </a:gs>
              </a:gsLst>
              <a:lin ang="5400000" scaled="1"/>
            </a:gra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김순자 사례 예시</a:t>
            </a: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5E549F01-6EBC-27A2-45FE-10C26585D0BB}"/>
              </a:ext>
            </a:extLst>
          </p:cNvPr>
          <p:cNvGrpSpPr/>
          <p:nvPr/>
        </p:nvGrpSpPr>
        <p:grpSpPr>
          <a:xfrm>
            <a:off x="4793949" y="3645481"/>
            <a:ext cx="6976020" cy="2063898"/>
            <a:chOff x="3965516" y="3562595"/>
            <a:chExt cx="6976020" cy="206389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1019297-EAF9-E1FC-B95E-5FFA9BE728DD}"/>
                </a:ext>
              </a:extLst>
            </p:cNvPr>
            <p:cNvSpPr txBox="1"/>
            <p:nvPr/>
          </p:nvSpPr>
          <p:spPr>
            <a:xfrm>
              <a:off x="4282223" y="3562595"/>
              <a:ext cx="6659313" cy="2063898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“우리는 디지털 서비스 초보인 독거 고령 여성이 각 단계마다 올바르게 진행되고 있음을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확인받을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수 있는 실시간 안내 시스템을 필요로 한다고 믿는다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왜냐하면 인터뷰에서 ‘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실수할까봐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무서워서 중간에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포기한다’고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반복 언급했기 때문이다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.”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D0F9DB55-E081-20E7-70AC-64B9CEC176C9}"/>
                </a:ext>
              </a:extLst>
            </p:cNvPr>
            <p:cNvGrpSpPr/>
            <p:nvPr/>
          </p:nvGrpSpPr>
          <p:grpSpPr>
            <a:xfrm>
              <a:off x="3965516" y="3709532"/>
              <a:ext cx="229006" cy="229006"/>
              <a:chOff x="2345736" y="1936452"/>
              <a:chExt cx="546106" cy="546106"/>
            </a:xfrm>
          </p:grpSpPr>
          <p:sp>
            <p:nvSpPr>
              <p:cNvPr id="26" name="원호 25">
                <a:extLst>
                  <a:ext uri="{FF2B5EF4-FFF2-40B4-BE49-F238E27FC236}">
                    <a16:creationId xmlns:a16="http://schemas.microsoft.com/office/drawing/2014/main" id="{DA790908-389F-1716-6F22-51C75AB54B1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7" name="자유형: 도형 26">
                <a:extLst>
                  <a:ext uri="{FF2B5EF4-FFF2-40B4-BE49-F238E27FC236}">
                    <a16:creationId xmlns:a16="http://schemas.microsoft.com/office/drawing/2014/main" id="{B882555A-89A5-ECAD-5C8F-8CFE0AD12A0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5711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CEF41-885F-92A2-7B66-565C52B0F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6BD3BD96-4563-8A5F-C9A7-F979EB562CDC}"/>
              </a:ext>
            </a:extLst>
          </p:cNvPr>
          <p:cNvSpPr txBox="1"/>
          <p:nvPr/>
        </p:nvSpPr>
        <p:spPr>
          <a:xfrm>
            <a:off x="778495" y="673792"/>
            <a:ext cx="498822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추가 공감기법들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더 깊은 이해를 위해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E4CB89-B0E3-AD93-AF88-D93BDD2584D9}"/>
              </a:ext>
            </a:extLst>
          </p:cNvPr>
          <p:cNvSpPr txBox="1"/>
          <p:nvPr/>
        </p:nvSpPr>
        <p:spPr>
          <a:xfrm>
            <a:off x="1134095" y="1593928"/>
            <a:ext cx="218521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세 가지 핵심 기법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E947409-A11D-ED39-8CAD-88B3C072FC6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96EF2C55-282B-B562-63FC-140A9A9FCE06}"/>
              </a:ext>
            </a:extLst>
          </p:cNvPr>
          <p:cNvGrpSpPr/>
          <p:nvPr/>
        </p:nvGrpSpPr>
        <p:grpSpPr>
          <a:xfrm>
            <a:off x="3916832" y="2040204"/>
            <a:ext cx="3917077" cy="630942"/>
            <a:chOff x="4374206" y="2798058"/>
            <a:chExt cx="3917077" cy="6309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8D2FB4E-1C57-B014-B590-06CD60958911}"/>
                </a:ext>
              </a:extLst>
            </p:cNvPr>
            <p:cNvSpPr txBox="1"/>
            <p:nvPr/>
          </p:nvSpPr>
          <p:spPr>
            <a:xfrm>
              <a:off x="4943315" y="2798058"/>
              <a:ext cx="3347968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POV </a:t>
              </a:r>
              <a:r>
                <a:rPr lang="ko-KR" altLang="en-US" dirty="0" err="1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정의문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 작성</a:t>
              </a: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22108FF1-1E73-2C43-3BE6-5214687B98B0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99A6899E-14B8-F614-CE94-C3FAC6ECA3FE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4DBC652E-51F3-50BB-6411-31771F7E3F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82AC5B8-3E51-4AC3-2511-A965C81B8547}"/>
              </a:ext>
            </a:extLst>
          </p:cNvPr>
          <p:cNvSpPr txBox="1"/>
          <p:nvPr/>
        </p:nvSpPr>
        <p:spPr>
          <a:xfrm>
            <a:off x="5970248" y="2904539"/>
            <a:ext cx="3851820" cy="61696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gradFill>
              <a:gsLst>
                <a:gs pos="0">
                  <a:srgbClr val="0B2EB7"/>
                </a:gs>
                <a:gs pos="100000">
                  <a:srgbClr val="9A5CC8"/>
                </a:gs>
              </a:gsLst>
              <a:lin ang="5400000" scaled="1"/>
            </a:gra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김순자 사례 예시</a:t>
            </a: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FA50FD3E-DD41-5A33-22A9-8C8DB058B96D}"/>
              </a:ext>
            </a:extLst>
          </p:cNvPr>
          <p:cNvGrpSpPr/>
          <p:nvPr/>
        </p:nvGrpSpPr>
        <p:grpSpPr>
          <a:xfrm>
            <a:off x="4793949" y="3645481"/>
            <a:ext cx="6976020" cy="1663789"/>
            <a:chOff x="3965516" y="3562595"/>
            <a:chExt cx="6976020" cy="1663789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412E8C3-2CC9-C0F5-3DF9-BF888E25BAB6}"/>
                </a:ext>
              </a:extLst>
            </p:cNvPr>
            <p:cNvSpPr txBox="1"/>
            <p:nvPr/>
          </p:nvSpPr>
          <p:spPr>
            <a:xfrm>
              <a:off x="4282223" y="3562595"/>
              <a:ext cx="6659313" cy="166378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“우리는 가족의 도움을 받기 어려운 고령 사용자가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즉시 접근 가능한 지원 채널을 필요로 한다고 믿는다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왜냐하면 관찰 결과 막혔을 때 포기하거나 며칠을 기다리는 행동을 보였기 때문이다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.”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AF47BCF2-1C42-0760-DDDC-C918AC6BAB0C}"/>
                </a:ext>
              </a:extLst>
            </p:cNvPr>
            <p:cNvGrpSpPr/>
            <p:nvPr/>
          </p:nvGrpSpPr>
          <p:grpSpPr>
            <a:xfrm>
              <a:off x="3965516" y="3709532"/>
              <a:ext cx="229006" cy="229006"/>
              <a:chOff x="2345736" y="1936452"/>
              <a:chExt cx="546106" cy="546106"/>
            </a:xfrm>
          </p:grpSpPr>
          <p:sp>
            <p:nvSpPr>
              <p:cNvPr id="26" name="원호 25">
                <a:extLst>
                  <a:ext uri="{FF2B5EF4-FFF2-40B4-BE49-F238E27FC236}">
                    <a16:creationId xmlns:a16="http://schemas.microsoft.com/office/drawing/2014/main" id="{062AACD6-4BD4-5C56-52EF-660EA44AFC3F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7" name="자유형: 도형 26">
                <a:extLst>
                  <a:ext uri="{FF2B5EF4-FFF2-40B4-BE49-F238E27FC236}">
                    <a16:creationId xmlns:a16="http://schemas.microsoft.com/office/drawing/2014/main" id="{7F0D0138-A38F-780F-F3BC-24D66DCB272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18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3F780-EBD7-3251-50A7-F944750CA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238A3602-81E6-B6D3-5DE1-752CFAE9F251}"/>
              </a:ext>
            </a:extLst>
          </p:cNvPr>
          <p:cNvSpPr txBox="1"/>
          <p:nvPr/>
        </p:nvSpPr>
        <p:spPr>
          <a:xfrm>
            <a:off x="778495" y="673792"/>
            <a:ext cx="484363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페르소나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데이터에 생명을 불어넣기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B0EABF-AD5D-8E7C-97D6-91394FA8022C}"/>
              </a:ext>
            </a:extLst>
          </p:cNvPr>
          <p:cNvSpPr txBox="1"/>
          <p:nvPr/>
        </p:nvSpPr>
        <p:spPr>
          <a:xfrm>
            <a:off x="1134095" y="1593928"/>
            <a:ext cx="452271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‘우리가 누구를 위해 정책을 만드는가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?’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25108D5-C438-9132-8AA5-EF2CF92EDBA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B94C64-C0B2-1323-7799-AD95CFCDDBB4}"/>
              </a:ext>
            </a:extLst>
          </p:cNvPr>
          <p:cNvSpPr txBox="1"/>
          <p:nvPr/>
        </p:nvSpPr>
        <p:spPr>
          <a:xfrm flipH="1">
            <a:off x="5726679" y="2831512"/>
            <a:ext cx="5737536" cy="999750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t">
            <a:spAutoFit/>
          </a:bodyPr>
          <a:lstStyle/>
          <a:p>
            <a:pPr latinLnBrk="0">
              <a:lnSpc>
                <a:spcPct val="110000"/>
              </a:lnSpc>
            </a:pP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수집한 질적 데이터를 기반으로 만든 가상의 대표 사용자</a:t>
            </a:r>
            <a:endParaRPr lang="en-US" altLang="ko-KR" sz="21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5A4C88-CA8B-8FBC-B453-5B306BD94169}"/>
              </a:ext>
            </a:extLst>
          </p:cNvPr>
          <p:cNvSpPr txBox="1"/>
          <p:nvPr/>
        </p:nvSpPr>
        <p:spPr>
          <a:xfrm flipH="1">
            <a:off x="5726679" y="3915628"/>
            <a:ext cx="5737536" cy="999750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t">
            <a:spAutoFit/>
          </a:bodyPr>
          <a:lstStyle/>
          <a:p>
            <a:pPr latinLnBrk="0">
              <a:lnSpc>
                <a:spcPct val="110000"/>
              </a:lnSpc>
            </a:pP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단순 상상이 아닌</a:t>
            </a:r>
            <a:r>
              <a: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, </a:t>
            </a: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실제 인터뷰와 관찰을 통해 발견한 패턴과 특성을 반영</a:t>
            </a:r>
            <a:endParaRPr lang="en-US" altLang="ko-KR" sz="21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CA8ACB9F-D1C1-6436-2A1D-E094247CADB9}"/>
              </a:ext>
            </a:extLst>
          </p:cNvPr>
          <p:cNvGrpSpPr/>
          <p:nvPr/>
        </p:nvGrpSpPr>
        <p:grpSpPr>
          <a:xfrm>
            <a:off x="3839428" y="2663280"/>
            <a:ext cx="2671741" cy="2424534"/>
            <a:chOff x="3891852" y="2616200"/>
            <a:chExt cx="1878814" cy="1878814"/>
          </a:xfrm>
        </p:grpSpPr>
        <p:sp>
          <p:nvSpPr>
            <p:cNvPr id="6" name="사각형: 잘린 대각선 방향 모서리 5">
              <a:extLst>
                <a:ext uri="{FF2B5EF4-FFF2-40B4-BE49-F238E27FC236}">
                  <a16:creationId xmlns:a16="http://schemas.microsoft.com/office/drawing/2014/main" id="{E7FE88DC-227D-59C8-AB15-38AD49C23235}"/>
                </a:ext>
              </a:extLst>
            </p:cNvPr>
            <p:cNvSpPr/>
            <p:nvPr/>
          </p:nvSpPr>
          <p:spPr>
            <a:xfrm>
              <a:off x="3891852" y="2616200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C5B6A709-A389-D5BA-DD63-B6C31E1CBFBC}"/>
                </a:ext>
              </a:extLst>
            </p:cNvPr>
            <p:cNvSpPr/>
            <p:nvPr/>
          </p:nvSpPr>
          <p:spPr>
            <a:xfrm>
              <a:off x="4009839" y="2734187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39F7775-627E-BACA-506D-4928418D7798}"/>
                </a:ext>
              </a:extLst>
            </p:cNvPr>
            <p:cNvSpPr txBox="1"/>
            <p:nvPr/>
          </p:nvSpPr>
          <p:spPr>
            <a:xfrm>
              <a:off x="4321964" y="3288849"/>
              <a:ext cx="1018591" cy="533511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R="0" lvl="0" indent="0"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900" b="0" i="0" u="none" strike="noStrike" cap="none" spc="-80" normalizeH="0" baseline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</a:defRPr>
              </a:lvl1pPr>
            </a:lstStyle>
            <a:p>
              <a:r>
                <a:rPr lang="ko-KR" altLang="en-US" dirty="0"/>
                <a:t>페르소나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31F72D1-FB1A-0DA6-10C9-8E731F95F457}"/>
              </a:ext>
            </a:extLst>
          </p:cNvPr>
          <p:cNvSpPr txBox="1"/>
          <p:nvPr/>
        </p:nvSpPr>
        <p:spPr>
          <a:xfrm>
            <a:off x="4926344" y="5200781"/>
            <a:ext cx="5913594" cy="102489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R="0" indent="0" algn="ctr" fontAlgn="auto">
              <a:lnSpc>
                <a:spcPct val="130000"/>
              </a:lnSpc>
              <a:spcBef>
                <a:spcPts val="0"/>
              </a:spcBef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lang="ko-KR" altLang="en-US" sz="24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여러 사용자의 핵심 행동과 특성을 조합해 </a:t>
            </a:r>
            <a:br>
              <a:rPr lang="en-US" altLang="ko-KR" sz="24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24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대표 사용자</a:t>
            </a:r>
            <a:r>
              <a:rPr lang="en-US" altLang="ko-KR" sz="24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, </a:t>
            </a:r>
            <a:r>
              <a:rPr lang="ko-KR" altLang="en-US" sz="24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즉 페르소나를 만드는 것</a:t>
            </a:r>
          </a:p>
        </p:txBody>
      </p:sp>
    </p:spTree>
    <p:extLst>
      <p:ext uri="{BB962C8B-B14F-4D97-AF65-F5344CB8AC3E}">
        <p14:creationId xmlns:p14="http://schemas.microsoft.com/office/powerpoint/2010/main" val="64829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1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60649-105B-DA16-638E-721791548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873470A7-374B-72DB-2264-22A31624D525}"/>
              </a:ext>
            </a:extLst>
          </p:cNvPr>
          <p:cNvSpPr txBox="1"/>
          <p:nvPr/>
        </p:nvSpPr>
        <p:spPr>
          <a:xfrm>
            <a:off x="778495" y="673792"/>
            <a:ext cx="498822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추가 공감기법들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더 깊은 이해를 위해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8B2ACD-51DD-CE81-0CBB-514456453224}"/>
              </a:ext>
            </a:extLst>
          </p:cNvPr>
          <p:cNvSpPr txBox="1"/>
          <p:nvPr/>
        </p:nvSpPr>
        <p:spPr>
          <a:xfrm>
            <a:off x="1134095" y="1593928"/>
            <a:ext cx="240578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POV </a:t>
            </a:r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정의문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만들기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9FDD7A7-4679-441A-BDFB-A5675CD0D53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168A8A3A-66ED-B2E0-7412-D4CE392734D0}"/>
              </a:ext>
            </a:extLst>
          </p:cNvPr>
          <p:cNvGrpSpPr/>
          <p:nvPr/>
        </p:nvGrpSpPr>
        <p:grpSpPr>
          <a:xfrm>
            <a:off x="1508361" y="2536218"/>
            <a:ext cx="7036904" cy="830262"/>
            <a:chOff x="5030469" y="4502150"/>
            <a:chExt cx="5828031" cy="830262"/>
          </a:xfrm>
        </p:grpSpPr>
        <p:sp>
          <p:nvSpPr>
            <p:cNvPr id="4" name="사각형: 둥근 모서리 3">
              <a:extLst>
                <a:ext uri="{FF2B5EF4-FFF2-40B4-BE49-F238E27FC236}">
                  <a16:creationId xmlns:a16="http://schemas.microsoft.com/office/drawing/2014/main" id="{09831D79-5D78-86E1-10A0-0BF87137D4AC}"/>
                </a:ext>
              </a:extLst>
            </p:cNvPr>
            <p:cNvSpPr/>
            <p:nvPr/>
          </p:nvSpPr>
          <p:spPr>
            <a:xfrm>
              <a:off x="5030469" y="4502150"/>
              <a:ext cx="5828031" cy="83026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E4968B4-7BC3-96EB-07F5-F67ED04C2868}"/>
                </a:ext>
              </a:extLst>
            </p:cNvPr>
            <p:cNvSpPr txBox="1"/>
            <p:nvPr/>
          </p:nvSpPr>
          <p:spPr>
            <a:xfrm>
              <a:off x="5256527" y="4575804"/>
              <a:ext cx="531241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우리는 김순자 할머니가 </a:t>
              </a:r>
              <a: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(</a:t>
              </a: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필요한 것</a:t>
              </a:r>
              <a: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)</a:t>
              </a: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이라고 믿는다</a:t>
              </a:r>
              <a: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. </a:t>
              </a:r>
              <a:b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</a:b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왜냐하면 </a:t>
              </a:r>
              <a: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(</a:t>
              </a: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그 이유</a:t>
              </a:r>
              <a: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) </a:t>
              </a: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때문이다</a:t>
              </a:r>
              <a: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.”</a:t>
              </a:r>
              <a:endParaRPr kumimoji="0" lang="ko-KR" altLang="en-US" sz="20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781D93CD-40C0-E203-07D2-2CAACD40DE55}"/>
              </a:ext>
            </a:extLst>
          </p:cNvPr>
          <p:cNvGrpSpPr/>
          <p:nvPr/>
        </p:nvGrpSpPr>
        <p:grpSpPr>
          <a:xfrm>
            <a:off x="1824104" y="3514967"/>
            <a:ext cx="6976020" cy="863570"/>
            <a:chOff x="3965516" y="3562595"/>
            <a:chExt cx="6976020" cy="86357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F263418-6D80-3974-7903-AE56754EC6BA}"/>
                </a:ext>
              </a:extLst>
            </p:cNvPr>
            <p:cNvSpPr txBox="1"/>
            <p:nvPr/>
          </p:nvSpPr>
          <p:spPr>
            <a:xfrm>
              <a:off x="4282223" y="3562595"/>
              <a:ext cx="6659313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김순자가 가장 어려워했던 지점이나 가장 원했던 것에 초점을 맞출 것</a:t>
              </a:r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76C224F8-BB1B-9659-5E2C-2BDA444F342B}"/>
                </a:ext>
              </a:extLst>
            </p:cNvPr>
            <p:cNvGrpSpPr/>
            <p:nvPr/>
          </p:nvGrpSpPr>
          <p:grpSpPr>
            <a:xfrm>
              <a:off x="3965516" y="3709532"/>
              <a:ext cx="229006" cy="229006"/>
              <a:chOff x="2345736" y="1936452"/>
              <a:chExt cx="546106" cy="546106"/>
            </a:xfrm>
          </p:grpSpPr>
          <p:sp>
            <p:nvSpPr>
              <p:cNvPr id="11" name="원호 10">
                <a:extLst>
                  <a:ext uri="{FF2B5EF4-FFF2-40B4-BE49-F238E27FC236}">
                    <a16:creationId xmlns:a16="http://schemas.microsoft.com/office/drawing/2014/main" id="{EC3EC576-42D6-D06A-1302-2B27356DC923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2" name="자유형: 도형 11">
                <a:extLst>
                  <a:ext uri="{FF2B5EF4-FFF2-40B4-BE49-F238E27FC236}">
                    <a16:creationId xmlns:a16="http://schemas.microsoft.com/office/drawing/2014/main" id="{815E56BD-D982-87D4-945F-1BBDCA99C1E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49FD7245-EFA0-C01D-CD70-1907FF37BD3C}"/>
              </a:ext>
            </a:extLst>
          </p:cNvPr>
          <p:cNvGrpSpPr/>
          <p:nvPr/>
        </p:nvGrpSpPr>
        <p:grpSpPr>
          <a:xfrm>
            <a:off x="1824104" y="4613028"/>
            <a:ext cx="6976020" cy="863570"/>
            <a:chOff x="3965516" y="3562595"/>
            <a:chExt cx="6976020" cy="86357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8CF569B-C9C5-115F-F163-72E0B18E8688}"/>
                </a:ext>
              </a:extLst>
            </p:cNvPr>
            <p:cNvSpPr txBox="1"/>
            <p:nvPr/>
          </p:nvSpPr>
          <p:spPr>
            <a:xfrm>
              <a:off x="4282223" y="3562595"/>
              <a:ext cx="6659313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팀원들이 ‘김순자를 위해서는 무엇을 만들어야 하는가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?’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에 대해 동일한 관점을 갖도록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도와줌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54E8BEA5-31A3-CEFE-0006-9DD19894C5AB}"/>
                </a:ext>
              </a:extLst>
            </p:cNvPr>
            <p:cNvGrpSpPr/>
            <p:nvPr/>
          </p:nvGrpSpPr>
          <p:grpSpPr>
            <a:xfrm>
              <a:off x="3965516" y="3709532"/>
              <a:ext cx="229006" cy="229006"/>
              <a:chOff x="2345736" y="1936452"/>
              <a:chExt cx="546106" cy="546106"/>
            </a:xfrm>
          </p:grpSpPr>
          <p:sp>
            <p:nvSpPr>
              <p:cNvPr id="16" name="원호 15">
                <a:extLst>
                  <a:ext uri="{FF2B5EF4-FFF2-40B4-BE49-F238E27FC236}">
                    <a16:creationId xmlns:a16="http://schemas.microsoft.com/office/drawing/2014/main" id="{84464117-0ED0-E4B2-4E09-CE7657A38D43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FF688FAB-81AE-7F81-CA69-6FAA14B272A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8811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A652BC-D924-C1F9-0460-07B4F8C5F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0309E692-EABF-1BA9-9D71-C93B9B2EFE71}"/>
              </a:ext>
            </a:extLst>
          </p:cNvPr>
          <p:cNvSpPr txBox="1"/>
          <p:nvPr/>
        </p:nvSpPr>
        <p:spPr>
          <a:xfrm>
            <a:off x="778495" y="673792"/>
            <a:ext cx="498822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추가 공감기법들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더 깊은 이해를 위해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304B71-27FA-1248-F6CE-F4B771757E5F}"/>
              </a:ext>
            </a:extLst>
          </p:cNvPr>
          <p:cNvSpPr txBox="1"/>
          <p:nvPr/>
        </p:nvSpPr>
        <p:spPr>
          <a:xfrm>
            <a:off x="1134095" y="1593928"/>
            <a:ext cx="240578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POV </a:t>
            </a:r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정의문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만들기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F8577E5-A111-FB8A-E797-5FB6F79E5B6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43C124F3-CF02-59A4-BD6F-06123461D9C1}"/>
              </a:ext>
            </a:extLst>
          </p:cNvPr>
          <p:cNvGrpSpPr/>
          <p:nvPr/>
        </p:nvGrpSpPr>
        <p:grpSpPr>
          <a:xfrm>
            <a:off x="1508361" y="2536218"/>
            <a:ext cx="7036904" cy="830262"/>
            <a:chOff x="5030469" y="4502150"/>
            <a:chExt cx="5828031" cy="830262"/>
          </a:xfrm>
        </p:grpSpPr>
        <p:sp>
          <p:nvSpPr>
            <p:cNvPr id="4" name="사각형: 둥근 모서리 3">
              <a:extLst>
                <a:ext uri="{FF2B5EF4-FFF2-40B4-BE49-F238E27FC236}">
                  <a16:creationId xmlns:a16="http://schemas.microsoft.com/office/drawing/2014/main" id="{845BE045-9311-2FBB-D474-9339D6565BDC}"/>
                </a:ext>
              </a:extLst>
            </p:cNvPr>
            <p:cNvSpPr/>
            <p:nvPr/>
          </p:nvSpPr>
          <p:spPr>
            <a:xfrm>
              <a:off x="5030469" y="4502150"/>
              <a:ext cx="5828031" cy="83026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21A0BBE-1362-AD7F-CB54-46F7B415E592}"/>
                </a:ext>
              </a:extLst>
            </p:cNvPr>
            <p:cNvSpPr txBox="1"/>
            <p:nvPr/>
          </p:nvSpPr>
          <p:spPr>
            <a:xfrm>
              <a:off x="5256527" y="4575804"/>
              <a:ext cx="531241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우리는 김순자 할머니가 </a:t>
              </a:r>
              <a: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(</a:t>
              </a: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필요한 것</a:t>
              </a:r>
              <a: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)</a:t>
              </a: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이라고 믿는다</a:t>
              </a:r>
              <a: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. </a:t>
              </a:r>
              <a:b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</a:b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왜냐하면 </a:t>
              </a:r>
              <a: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(</a:t>
              </a: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그 이유</a:t>
              </a:r>
              <a: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) </a:t>
              </a: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때문이다</a:t>
              </a:r>
              <a: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.”</a:t>
              </a:r>
              <a:endParaRPr kumimoji="0" lang="ko-KR" altLang="en-US" sz="20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4F05C81D-AE3A-2BF4-A78B-A53C91A097D2}"/>
              </a:ext>
            </a:extLst>
          </p:cNvPr>
          <p:cNvGrpSpPr/>
          <p:nvPr/>
        </p:nvGrpSpPr>
        <p:grpSpPr>
          <a:xfrm>
            <a:off x="1824104" y="3514967"/>
            <a:ext cx="6976020" cy="463460"/>
            <a:chOff x="3965516" y="3562595"/>
            <a:chExt cx="6976020" cy="46346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A2A0142-911E-4036-7C0F-02C43B24371D}"/>
                </a:ext>
              </a:extLst>
            </p:cNvPr>
            <p:cNvSpPr txBox="1"/>
            <p:nvPr/>
          </p:nvSpPr>
          <p:spPr>
            <a:xfrm>
              <a:off x="4282223" y="3562595"/>
              <a:ext cx="6659313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개발팀 → 실시간 안내 기능</a:t>
              </a:r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38A11446-17CA-846C-9516-C2A39604E7CE}"/>
                </a:ext>
              </a:extLst>
            </p:cNvPr>
            <p:cNvGrpSpPr/>
            <p:nvPr/>
          </p:nvGrpSpPr>
          <p:grpSpPr>
            <a:xfrm>
              <a:off x="3965516" y="3709532"/>
              <a:ext cx="229006" cy="229006"/>
              <a:chOff x="2345736" y="1936452"/>
              <a:chExt cx="546106" cy="546106"/>
            </a:xfrm>
          </p:grpSpPr>
          <p:sp>
            <p:nvSpPr>
              <p:cNvPr id="11" name="원호 10">
                <a:extLst>
                  <a:ext uri="{FF2B5EF4-FFF2-40B4-BE49-F238E27FC236}">
                    <a16:creationId xmlns:a16="http://schemas.microsoft.com/office/drawing/2014/main" id="{5E69AC4B-32E6-015D-2ACF-790BD69C0A0E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2" name="자유형: 도형 11">
                <a:extLst>
                  <a:ext uri="{FF2B5EF4-FFF2-40B4-BE49-F238E27FC236}">
                    <a16:creationId xmlns:a16="http://schemas.microsoft.com/office/drawing/2014/main" id="{CCCF14BF-A53B-564D-8C89-E8F623352B9B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A189C564-A680-2518-DEA6-0390C1B382D8}"/>
              </a:ext>
            </a:extLst>
          </p:cNvPr>
          <p:cNvGrpSpPr/>
          <p:nvPr/>
        </p:nvGrpSpPr>
        <p:grpSpPr>
          <a:xfrm>
            <a:off x="1824104" y="4194907"/>
            <a:ext cx="6976020" cy="463460"/>
            <a:chOff x="3965516" y="3562595"/>
            <a:chExt cx="6976020" cy="46346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A5ED9AB-C773-BF92-32D0-B1C80FB86A28}"/>
                </a:ext>
              </a:extLst>
            </p:cNvPr>
            <p:cNvSpPr txBox="1"/>
            <p:nvPr/>
          </p:nvSpPr>
          <p:spPr>
            <a:xfrm>
              <a:off x="4282223" y="3562595"/>
              <a:ext cx="6659313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디자인팀 → 단순화된 인터페이스</a:t>
              </a: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8CB12F0D-AC80-26A2-7191-6BE1621D498D}"/>
                </a:ext>
              </a:extLst>
            </p:cNvPr>
            <p:cNvGrpSpPr/>
            <p:nvPr/>
          </p:nvGrpSpPr>
          <p:grpSpPr>
            <a:xfrm>
              <a:off x="3965516" y="3709532"/>
              <a:ext cx="229006" cy="229006"/>
              <a:chOff x="2345736" y="1936452"/>
              <a:chExt cx="546106" cy="546106"/>
            </a:xfrm>
          </p:grpSpPr>
          <p:sp>
            <p:nvSpPr>
              <p:cNvPr id="16" name="원호 15">
                <a:extLst>
                  <a:ext uri="{FF2B5EF4-FFF2-40B4-BE49-F238E27FC236}">
                    <a16:creationId xmlns:a16="http://schemas.microsoft.com/office/drawing/2014/main" id="{E5A74376-9496-7CE1-9735-DFF40114C4D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634D10EF-6E53-0280-334B-D8525B46AA9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E1178601-CC8B-DD74-5F2C-59A3E910CDFF}"/>
              </a:ext>
            </a:extLst>
          </p:cNvPr>
          <p:cNvGrpSpPr/>
          <p:nvPr/>
        </p:nvGrpSpPr>
        <p:grpSpPr>
          <a:xfrm>
            <a:off x="1824104" y="4874846"/>
            <a:ext cx="6976020" cy="463460"/>
            <a:chOff x="3965516" y="3562595"/>
            <a:chExt cx="6976020" cy="46346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8A4E4AF-4B2E-FBD7-CD2D-44DBD40A15EB}"/>
                </a:ext>
              </a:extLst>
            </p:cNvPr>
            <p:cNvSpPr txBox="1"/>
            <p:nvPr/>
          </p:nvSpPr>
          <p:spPr>
            <a:xfrm>
              <a:off x="4282223" y="3562595"/>
              <a:ext cx="6659313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운영팀 → 인간 지원 채널</a:t>
              </a:r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28F3B19C-DD24-AC9E-6320-5D751298786C}"/>
                </a:ext>
              </a:extLst>
            </p:cNvPr>
            <p:cNvGrpSpPr/>
            <p:nvPr/>
          </p:nvGrpSpPr>
          <p:grpSpPr>
            <a:xfrm>
              <a:off x="3965516" y="3709532"/>
              <a:ext cx="229006" cy="229006"/>
              <a:chOff x="2345736" y="1936452"/>
              <a:chExt cx="546106" cy="546106"/>
            </a:xfrm>
          </p:grpSpPr>
          <p:sp>
            <p:nvSpPr>
              <p:cNvPr id="21" name="원호 20">
                <a:extLst>
                  <a:ext uri="{FF2B5EF4-FFF2-40B4-BE49-F238E27FC236}">
                    <a16:creationId xmlns:a16="http://schemas.microsoft.com/office/drawing/2014/main" id="{18C0965F-754C-2326-E7EA-6896AA321FC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2" name="자유형: 도형 21">
                <a:extLst>
                  <a:ext uri="{FF2B5EF4-FFF2-40B4-BE49-F238E27FC236}">
                    <a16:creationId xmlns:a16="http://schemas.microsoft.com/office/drawing/2014/main" id="{24F14B8B-2961-D6E3-CDF3-D34866B1981E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3240CD3-AADF-A8C7-A97F-B8A8440E2AC9}"/>
              </a:ext>
            </a:extLst>
          </p:cNvPr>
          <p:cNvSpPr txBox="1"/>
          <p:nvPr/>
        </p:nvSpPr>
        <p:spPr>
          <a:xfrm flipH="1">
            <a:off x="3430349" y="5554785"/>
            <a:ext cx="4080236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강력한 시너지 발생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5154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D73C98-7DEF-9279-5423-B0EDA4C95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5AC1A6EA-BF60-3076-AFA4-6093B88F84FF}"/>
              </a:ext>
            </a:extLst>
          </p:cNvPr>
          <p:cNvSpPr txBox="1"/>
          <p:nvPr/>
        </p:nvSpPr>
        <p:spPr>
          <a:xfrm>
            <a:off x="778495" y="673792"/>
            <a:ext cx="498822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추가 공감기법들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더 깊은 이해를 위해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5135E4-8DC6-52B2-996D-433DEE117015}"/>
              </a:ext>
            </a:extLst>
          </p:cNvPr>
          <p:cNvSpPr txBox="1"/>
          <p:nvPr/>
        </p:nvSpPr>
        <p:spPr>
          <a:xfrm>
            <a:off x="1134095" y="1593928"/>
            <a:ext cx="240578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POV </a:t>
            </a:r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정의문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만들기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47FE198-4E82-59EC-7FA3-F8B165493C0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4" name="그룹 23">
            <a:extLst>
              <a:ext uri="{FF2B5EF4-FFF2-40B4-BE49-F238E27FC236}">
                <a16:creationId xmlns:a16="http://schemas.microsoft.com/office/drawing/2014/main" id="{D70C7667-6BD5-A50F-7655-051271D19341}"/>
              </a:ext>
            </a:extLst>
          </p:cNvPr>
          <p:cNvGrpSpPr/>
          <p:nvPr/>
        </p:nvGrpSpPr>
        <p:grpSpPr>
          <a:xfrm>
            <a:off x="1824104" y="2459892"/>
            <a:ext cx="6976020" cy="863570"/>
            <a:chOff x="3965516" y="3562595"/>
            <a:chExt cx="6976020" cy="86357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B5FB6A9-3E2B-1F08-7588-3B57C5AA2729}"/>
                </a:ext>
              </a:extLst>
            </p:cNvPr>
            <p:cNvSpPr txBox="1"/>
            <p:nvPr/>
          </p:nvSpPr>
          <p:spPr>
            <a:xfrm>
              <a:off x="4282223" y="3562595"/>
              <a:ext cx="6659313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페르소나와 여정지도로 사용자의 경험을 구체화하고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컨텍스트 매핑과 이해관계자 지도로 환경과 관계를 파악했음</a:t>
              </a:r>
            </a:p>
          </p:txBody>
        </p: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4EBAC1AF-10FD-3D6E-44F0-76DCE8A1C750}"/>
                </a:ext>
              </a:extLst>
            </p:cNvPr>
            <p:cNvGrpSpPr/>
            <p:nvPr/>
          </p:nvGrpSpPr>
          <p:grpSpPr>
            <a:xfrm>
              <a:off x="3965516" y="3709532"/>
              <a:ext cx="229006" cy="229006"/>
              <a:chOff x="2345736" y="1936452"/>
              <a:chExt cx="546106" cy="546106"/>
            </a:xfrm>
          </p:grpSpPr>
          <p:sp>
            <p:nvSpPr>
              <p:cNvPr id="27" name="원호 26">
                <a:extLst>
                  <a:ext uri="{FF2B5EF4-FFF2-40B4-BE49-F238E27FC236}">
                    <a16:creationId xmlns:a16="http://schemas.microsoft.com/office/drawing/2014/main" id="{F2E9E5AB-4C44-C2C5-D2C6-F55C31939F0C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8" name="자유형: 도형 27">
                <a:extLst>
                  <a:ext uri="{FF2B5EF4-FFF2-40B4-BE49-F238E27FC236}">
                    <a16:creationId xmlns:a16="http://schemas.microsoft.com/office/drawing/2014/main" id="{9F3A24ED-6862-CAD2-55E9-0B1EA359E6B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7AD763EB-42E1-3C2A-94FB-C831DE0772F8}"/>
              </a:ext>
            </a:extLst>
          </p:cNvPr>
          <p:cNvGrpSpPr/>
          <p:nvPr/>
        </p:nvGrpSpPr>
        <p:grpSpPr>
          <a:xfrm>
            <a:off x="1824104" y="3590381"/>
            <a:ext cx="6976020" cy="863570"/>
            <a:chOff x="3965516" y="3562595"/>
            <a:chExt cx="6976020" cy="86357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955A2EB-1742-4966-B31E-6510113CAF63}"/>
                </a:ext>
              </a:extLst>
            </p:cNvPr>
            <p:cNvSpPr txBox="1"/>
            <p:nvPr/>
          </p:nvSpPr>
          <p:spPr>
            <a:xfrm>
              <a:off x="4282223" y="3562595"/>
              <a:ext cx="6659313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POV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정의문을 통해 팀의 관점을 통일하여 공감 기반의 방향성을 확보했음</a:t>
              </a:r>
            </a:p>
          </p:txBody>
        </p:sp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F6B17240-87ED-CDFB-C321-13A5B76D5C14}"/>
                </a:ext>
              </a:extLst>
            </p:cNvPr>
            <p:cNvGrpSpPr/>
            <p:nvPr/>
          </p:nvGrpSpPr>
          <p:grpSpPr>
            <a:xfrm>
              <a:off x="3965516" y="3709532"/>
              <a:ext cx="229006" cy="229006"/>
              <a:chOff x="2345736" y="1936452"/>
              <a:chExt cx="546106" cy="546106"/>
            </a:xfrm>
          </p:grpSpPr>
          <p:sp>
            <p:nvSpPr>
              <p:cNvPr id="96" name="원호 95">
                <a:extLst>
                  <a:ext uri="{FF2B5EF4-FFF2-40B4-BE49-F238E27FC236}">
                    <a16:creationId xmlns:a16="http://schemas.microsoft.com/office/drawing/2014/main" id="{E8FC89F8-A3AF-4EF7-D835-910936FF056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97" name="자유형: 도형 96">
                <a:extLst>
                  <a:ext uri="{FF2B5EF4-FFF2-40B4-BE49-F238E27FC236}">
                    <a16:creationId xmlns:a16="http://schemas.microsoft.com/office/drawing/2014/main" id="{6EFEE34B-C31F-9219-7AFA-58D73EDB41C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98" name="그룹 97">
            <a:extLst>
              <a:ext uri="{FF2B5EF4-FFF2-40B4-BE49-F238E27FC236}">
                <a16:creationId xmlns:a16="http://schemas.microsoft.com/office/drawing/2014/main" id="{862A39F1-C73E-4675-C554-7824C6F03776}"/>
              </a:ext>
            </a:extLst>
          </p:cNvPr>
          <p:cNvGrpSpPr/>
          <p:nvPr/>
        </p:nvGrpSpPr>
        <p:grpSpPr>
          <a:xfrm>
            <a:off x="1824104" y="4720870"/>
            <a:ext cx="6976020" cy="863570"/>
            <a:chOff x="3965516" y="3562595"/>
            <a:chExt cx="6976020" cy="863570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A115BB63-A178-3370-68A0-5EE2025F0AB4}"/>
                </a:ext>
              </a:extLst>
            </p:cNvPr>
            <p:cNvSpPr txBox="1"/>
            <p:nvPr/>
          </p:nvSpPr>
          <p:spPr>
            <a:xfrm>
              <a:off x="4282223" y="3562595"/>
              <a:ext cx="6659313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 다층적 접근으로 추상적 과제인 온라인 민원 시스템 개선이 구체적이고 실행 가능한 맞춤형 지원 시스템 구축으로 전환</a:t>
              </a:r>
            </a:p>
          </p:txBody>
        </p:sp>
        <p:grpSp>
          <p:nvGrpSpPr>
            <p:cNvPr id="100" name="그룹 99">
              <a:extLst>
                <a:ext uri="{FF2B5EF4-FFF2-40B4-BE49-F238E27FC236}">
                  <a16:creationId xmlns:a16="http://schemas.microsoft.com/office/drawing/2014/main" id="{5BD1F5F4-F2EB-FB93-8145-C41CBD212BE2}"/>
                </a:ext>
              </a:extLst>
            </p:cNvPr>
            <p:cNvGrpSpPr/>
            <p:nvPr/>
          </p:nvGrpSpPr>
          <p:grpSpPr>
            <a:xfrm>
              <a:off x="3965516" y="3709532"/>
              <a:ext cx="229006" cy="229006"/>
              <a:chOff x="2345736" y="1936452"/>
              <a:chExt cx="546106" cy="546106"/>
            </a:xfrm>
          </p:grpSpPr>
          <p:sp>
            <p:nvSpPr>
              <p:cNvPr id="102" name="원호 101">
                <a:extLst>
                  <a:ext uri="{FF2B5EF4-FFF2-40B4-BE49-F238E27FC236}">
                    <a16:creationId xmlns:a16="http://schemas.microsoft.com/office/drawing/2014/main" id="{A08C239C-2EF9-3B20-4AB4-46370E1FF34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03" name="자유형: 도형 102">
                <a:extLst>
                  <a:ext uri="{FF2B5EF4-FFF2-40B4-BE49-F238E27FC236}">
                    <a16:creationId xmlns:a16="http://schemas.microsoft.com/office/drawing/2014/main" id="{8D6D05A6-71A8-9566-2A07-E71356552BF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6278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스크린샷, 직사각형, 텍스트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15DD57-3395-AB4F-37BA-B2C00E400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724" y="1741714"/>
            <a:ext cx="6822552" cy="45937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7ADFB3-9C11-B6C8-C67A-69A8F6AA939F}"/>
              </a:ext>
            </a:extLst>
          </p:cNvPr>
          <p:cNvSpPr txBox="1"/>
          <p:nvPr/>
        </p:nvSpPr>
        <p:spPr>
          <a:xfrm>
            <a:off x="3484387" y="711892"/>
            <a:ext cx="522322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토론 및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Q&amp;A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: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다음 주를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위한 질문</a:t>
            </a:r>
          </a:p>
        </p:txBody>
      </p:sp>
      <p:pic>
        <p:nvPicPr>
          <p:cNvPr id="11" name="그림 10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6C36F49-E1FB-65DA-C1CE-F90F55040D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62614" y="2544914"/>
            <a:ext cx="866774" cy="7155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4F48AE-5D58-89E6-5AF3-8EA9C719E0AE}"/>
              </a:ext>
            </a:extLst>
          </p:cNvPr>
          <p:cNvSpPr txBox="1"/>
          <p:nvPr/>
        </p:nvSpPr>
        <p:spPr>
          <a:xfrm>
            <a:off x="3044372" y="3330409"/>
            <a:ext cx="6103256" cy="57246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atinLnBrk="0">
              <a:lnSpc>
                <a:spcPct val="14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공감기법의 구체적 도구와 작성 방법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09F8A92E-5C5B-7CE0-94B3-BBA87A7B9375}"/>
              </a:ext>
            </a:extLst>
          </p:cNvPr>
          <p:cNvCxnSpPr>
            <a:cxnSpLocks/>
          </p:cNvCxnSpPr>
          <p:nvPr/>
        </p:nvCxnSpPr>
        <p:spPr>
          <a:xfrm flipH="1">
            <a:off x="3470787" y="2989853"/>
            <a:ext cx="5250426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그룹 3">
            <a:extLst>
              <a:ext uri="{FF2B5EF4-FFF2-40B4-BE49-F238E27FC236}">
                <a16:creationId xmlns:a16="http://schemas.microsoft.com/office/drawing/2014/main" id="{E0F0D3A3-0EC3-D600-B1AD-211417FB8F8F}"/>
              </a:ext>
            </a:extLst>
          </p:cNvPr>
          <p:cNvGrpSpPr/>
          <p:nvPr/>
        </p:nvGrpSpPr>
        <p:grpSpPr>
          <a:xfrm>
            <a:off x="3276298" y="3801403"/>
            <a:ext cx="5807377" cy="463460"/>
            <a:chOff x="3965516" y="2790917"/>
            <a:chExt cx="5807377" cy="46346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F59635A-73D8-9E6C-61E3-5B090C31C98C}"/>
                </a:ext>
              </a:extLst>
            </p:cNvPr>
            <p:cNvSpPr txBox="1"/>
            <p:nvPr/>
          </p:nvSpPr>
          <p:spPr>
            <a:xfrm>
              <a:off x="4282223" y="2790917"/>
              <a:ext cx="549067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페르소나 구성 요소</a:t>
              </a: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2E6A20BB-AAF0-8BE5-4490-9C40259CC1A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5" name="원호 14">
                <a:extLst>
                  <a:ext uri="{FF2B5EF4-FFF2-40B4-BE49-F238E27FC236}">
                    <a16:creationId xmlns:a16="http://schemas.microsoft.com/office/drawing/2014/main" id="{B063D8AB-7B5B-79C9-95F8-C7CED26FD7A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E92DE7B2-084D-9797-5658-29A93F84F49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ABCEEA83-CBE5-16A1-BC91-2B59E2957F21}"/>
              </a:ext>
            </a:extLst>
          </p:cNvPr>
          <p:cNvGrpSpPr/>
          <p:nvPr/>
        </p:nvGrpSpPr>
        <p:grpSpPr>
          <a:xfrm>
            <a:off x="3276298" y="4313309"/>
            <a:ext cx="5807377" cy="463460"/>
            <a:chOff x="3965516" y="2790917"/>
            <a:chExt cx="5807377" cy="46346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6135412-AA9C-C8F7-25B6-595A4E574906}"/>
                </a:ext>
              </a:extLst>
            </p:cNvPr>
            <p:cNvSpPr txBox="1"/>
            <p:nvPr/>
          </p:nvSpPr>
          <p:spPr>
            <a:xfrm>
              <a:off x="4282223" y="2790917"/>
              <a:ext cx="549067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사용자 여정지도의 시각화</a:t>
              </a:r>
            </a:p>
          </p:txBody>
        </p: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62542C94-7DF9-DB25-7E1D-1C45880A1109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7" name="원호 26">
                <a:extLst>
                  <a:ext uri="{FF2B5EF4-FFF2-40B4-BE49-F238E27FC236}">
                    <a16:creationId xmlns:a16="http://schemas.microsoft.com/office/drawing/2014/main" id="{F7E08FF7-A800-E524-D3DB-04B6FE4DA1E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8" name="자유형: 도형 27">
                <a:extLst>
                  <a:ext uri="{FF2B5EF4-FFF2-40B4-BE49-F238E27FC236}">
                    <a16:creationId xmlns:a16="http://schemas.microsoft.com/office/drawing/2014/main" id="{5F6FA4F4-C6C2-7B98-593A-7C3FA4F380F9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D575AE0C-88DA-8914-A83A-6913B1A5147C}"/>
              </a:ext>
            </a:extLst>
          </p:cNvPr>
          <p:cNvGrpSpPr/>
          <p:nvPr/>
        </p:nvGrpSpPr>
        <p:grpSpPr>
          <a:xfrm>
            <a:off x="3276298" y="4848662"/>
            <a:ext cx="5807377" cy="463460"/>
            <a:chOff x="3965516" y="2790917"/>
            <a:chExt cx="5807377" cy="46346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6059089-1B77-025A-3D2F-920665E96A21}"/>
                </a:ext>
              </a:extLst>
            </p:cNvPr>
            <p:cNvSpPr txBox="1"/>
            <p:nvPr/>
          </p:nvSpPr>
          <p:spPr>
            <a:xfrm>
              <a:off x="4282223" y="2790917"/>
              <a:ext cx="549067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추가 보완 기법</a:t>
              </a:r>
            </a:p>
          </p:txBody>
        </p:sp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99983184-8DF4-6F36-8B2B-E97F936025A4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32" name="원호 31">
                <a:extLst>
                  <a:ext uri="{FF2B5EF4-FFF2-40B4-BE49-F238E27FC236}">
                    <a16:creationId xmlns:a16="http://schemas.microsoft.com/office/drawing/2014/main" id="{71EFD1E7-5A98-6887-5BCC-8D9D9A07E89F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3" name="자유형: 도형 32">
                <a:extLst>
                  <a:ext uri="{FF2B5EF4-FFF2-40B4-BE49-F238E27FC236}">
                    <a16:creationId xmlns:a16="http://schemas.microsoft.com/office/drawing/2014/main" id="{798E9FC2-F455-43F6-65E0-03A18CCB715E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9010500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C606F-A3D4-7D81-CEC6-4A9F1A10E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F62F2BCA-1477-7FFA-2CC6-DA067F8507F4}"/>
              </a:ext>
            </a:extLst>
          </p:cNvPr>
          <p:cNvSpPr txBox="1"/>
          <p:nvPr/>
        </p:nvSpPr>
        <p:spPr>
          <a:xfrm>
            <a:off x="3484387" y="711892"/>
            <a:ext cx="522322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토론 및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Q&amp;A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: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다음 주를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위한 질문</a:t>
            </a:r>
          </a:p>
        </p:txBody>
      </p: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8C0CAE41-E83B-50EF-BD1F-652C09A8C4E9}"/>
              </a:ext>
            </a:extLst>
          </p:cNvPr>
          <p:cNvCxnSpPr>
            <a:cxnSpLocks/>
          </p:cNvCxnSpPr>
          <p:nvPr/>
        </p:nvCxnSpPr>
        <p:spPr>
          <a:xfrm>
            <a:off x="954857" y="0"/>
            <a:ext cx="2889403" cy="2889403"/>
          </a:xfrm>
          <a:prstGeom prst="line">
            <a:avLst/>
          </a:prstGeom>
          <a:ln w="6350">
            <a:solidFill>
              <a:srgbClr val="1F3C67">
                <a:alpha val="25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사각형: 잘린 한쪽 모서리 41">
            <a:extLst>
              <a:ext uri="{FF2B5EF4-FFF2-40B4-BE49-F238E27FC236}">
                <a16:creationId xmlns:a16="http://schemas.microsoft.com/office/drawing/2014/main" id="{89924406-804F-3AC7-06E5-3CA6AF0BB2EA}"/>
              </a:ext>
            </a:extLst>
          </p:cNvPr>
          <p:cNvSpPr/>
          <p:nvPr/>
        </p:nvSpPr>
        <p:spPr>
          <a:xfrm flipH="1" flipV="1">
            <a:off x="3844260" y="2899055"/>
            <a:ext cx="8347740" cy="1642840"/>
          </a:xfrm>
          <a:prstGeom prst="snip1Rect">
            <a:avLst>
              <a:gd name="adj" fmla="val 37614"/>
            </a:avLst>
          </a:prstGeom>
          <a:solidFill>
            <a:schemeClr val="bg1"/>
          </a:solidFill>
          <a:ln w="6350">
            <a:solidFill>
              <a:srgbClr val="C2CAED"/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4AC46CF7-C38E-F32A-6D3C-2816BE5383C5}"/>
              </a:ext>
            </a:extLst>
          </p:cNvPr>
          <p:cNvGrpSpPr/>
          <p:nvPr/>
        </p:nvGrpSpPr>
        <p:grpSpPr>
          <a:xfrm>
            <a:off x="3483609" y="2529706"/>
            <a:ext cx="2698909" cy="400110"/>
            <a:chOff x="1033461" y="3920649"/>
            <a:chExt cx="2698909" cy="400110"/>
          </a:xfrm>
        </p:grpSpPr>
        <p:sp>
          <p:nvSpPr>
            <p:cNvPr id="44" name="평행 사변형 43">
              <a:extLst>
                <a:ext uri="{FF2B5EF4-FFF2-40B4-BE49-F238E27FC236}">
                  <a16:creationId xmlns:a16="http://schemas.microsoft.com/office/drawing/2014/main" id="{A4576C99-78A0-D2F3-1687-33240C921C41}"/>
                </a:ext>
              </a:extLst>
            </p:cNvPr>
            <p:cNvSpPr/>
            <p:nvPr/>
          </p:nvSpPr>
          <p:spPr>
            <a:xfrm flipH="1">
              <a:off x="1033461" y="3925253"/>
              <a:ext cx="2698909" cy="365760"/>
            </a:xfrm>
            <a:prstGeom prst="parallelogram">
              <a:avLst>
                <a:gd name="adj" fmla="val 99218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F48F664-2F2E-11D3-DFBB-C25C84CB1542}"/>
                </a:ext>
              </a:extLst>
            </p:cNvPr>
            <p:cNvSpPr txBox="1"/>
            <p:nvPr/>
          </p:nvSpPr>
          <p:spPr>
            <a:xfrm>
              <a:off x="1569049" y="3920649"/>
              <a:ext cx="1696298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200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다음 시간 안내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F7EF3F01-3B4F-BC6C-4974-46B55A97B20D}"/>
              </a:ext>
            </a:extLst>
          </p:cNvPr>
          <p:cNvSpPr txBox="1"/>
          <p:nvPr/>
        </p:nvSpPr>
        <p:spPr>
          <a:xfrm>
            <a:off x="4654443" y="3342979"/>
            <a:ext cx="572916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atinLnBrk="0"/>
            <a:r>
              <a:rPr lang="ko-KR" altLang="en-US" sz="32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고령층 디지털 소외 문제</a:t>
            </a:r>
          </a:p>
        </p:txBody>
      </p:sp>
      <p:cxnSp>
        <p:nvCxnSpPr>
          <p:cNvPr id="51" name="직선 연결선 50">
            <a:extLst>
              <a:ext uri="{FF2B5EF4-FFF2-40B4-BE49-F238E27FC236}">
                <a16:creationId xmlns:a16="http://schemas.microsoft.com/office/drawing/2014/main" id="{07DF8FFD-1CFF-3C6D-398E-A471BDDFE82F}"/>
              </a:ext>
            </a:extLst>
          </p:cNvPr>
          <p:cNvCxnSpPr>
            <a:cxnSpLocks/>
          </p:cNvCxnSpPr>
          <p:nvPr/>
        </p:nvCxnSpPr>
        <p:spPr>
          <a:xfrm>
            <a:off x="4466238" y="4541895"/>
            <a:ext cx="2316105" cy="2316105"/>
          </a:xfrm>
          <a:prstGeom prst="line">
            <a:avLst/>
          </a:prstGeom>
          <a:ln w="6350">
            <a:solidFill>
              <a:srgbClr val="1F3C67">
                <a:alpha val="25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8" name="그룹 57">
            <a:extLst>
              <a:ext uri="{FF2B5EF4-FFF2-40B4-BE49-F238E27FC236}">
                <a16:creationId xmlns:a16="http://schemas.microsoft.com/office/drawing/2014/main" id="{CF12642D-369F-711F-6745-F674A8DD171C}"/>
              </a:ext>
            </a:extLst>
          </p:cNvPr>
          <p:cNvGrpSpPr/>
          <p:nvPr/>
        </p:nvGrpSpPr>
        <p:grpSpPr>
          <a:xfrm rot="5400000" flipH="1">
            <a:off x="5353050" y="5978845"/>
            <a:ext cx="54768" cy="569116"/>
            <a:chOff x="895351" y="378145"/>
            <a:chExt cx="54768" cy="569116"/>
          </a:xfrm>
        </p:grpSpPr>
        <p:sp>
          <p:nvSpPr>
            <p:cNvPr id="59" name="타원 58">
              <a:extLst>
                <a:ext uri="{FF2B5EF4-FFF2-40B4-BE49-F238E27FC236}">
                  <a16:creationId xmlns:a16="http://schemas.microsoft.com/office/drawing/2014/main" id="{51133F7C-EB19-4EB1-32ED-AA393DBD0710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" name="타원 59">
              <a:extLst>
                <a:ext uri="{FF2B5EF4-FFF2-40B4-BE49-F238E27FC236}">
                  <a16:creationId xmlns:a16="http://schemas.microsoft.com/office/drawing/2014/main" id="{9EC117A5-02CA-574C-E373-01E7993AC450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" name="타원 60">
              <a:extLst>
                <a:ext uri="{FF2B5EF4-FFF2-40B4-BE49-F238E27FC236}">
                  <a16:creationId xmlns:a16="http://schemas.microsoft.com/office/drawing/2014/main" id="{B5ED3E8F-A698-18A6-DDE7-CBC47A91089E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CE6F1DAA-281C-2F7D-F33A-0DB34ED14771}"/>
              </a:ext>
            </a:extLst>
          </p:cNvPr>
          <p:cNvGrpSpPr/>
          <p:nvPr/>
        </p:nvGrpSpPr>
        <p:grpSpPr>
          <a:xfrm>
            <a:off x="7936276" y="5424807"/>
            <a:ext cx="473870" cy="473870"/>
            <a:chOff x="1150573" y="5434333"/>
            <a:chExt cx="473870" cy="473870"/>
          </a:xfrm>
        </p:grpSpPr>
        <p:sp>
          <p:nvSpPr>
            <p:cNvPr id="63" name="타원 62">
              <a:extLst>
                <a:ext uri="{FF2B5EF4-FFF2-40B4-BE49-F238E27FC236}">
                  <a16:creationId xmlns:a16="http://schemas.microsoft.com/office/drawing/2014/main" id="{BB0FDD4F-E718-F03F-4222-BD9A7AE0A10D}"/>
                </a:ext>
              </a:extLst>
            </p:cNvPr>
            <p:cNvSpPr/>
            <p:nvPr/>
          </p:nvSpPr>
          <p:spPr>
            <a:xfrm>
              <a:off x="1150573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4" name="그림 63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17F8A68D-03E2-C33D-208D-49261CF03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71574" y="5480051"/>
              <a:ext cx="441325" cy="387350"/>
            </a:xfrm>
            <a:prstGeom prst="rect">
              <a:avLst/>
            </a:prstGeom>
          </p:spPr>
        </p:pic>
      </p:grpSp>
      <p:grpSp>
        <p:nvGrpSpPr>
          <p:cNvPr id="65" name="그룹 64">
            <a:extLst>
              <a:ext uri="{FF2B5EF4-FFF2-40B4-BE49-F238E27FC236}">
                <a16:creationId xmlns:a16="http://schemas.microsoft.com/office/drawing/2014/main" id="{C9EA10F1-DBD6-5C2A-865A-9AE53B733588}"/>
              </a:ext>
            </a:extLst>
          </p:cNvPr>
          <p:cNvGrpSpPr/>
          <p:nvPr/>
        </p:nvGrpSpPr>
        <p:grpSpPr>
          <a:xfrm>
            <a:off x="8594096" y="5424807"/>
            <a:ext cx="473870" cy="473870"/>
            <a:chOff x="1808393" y="5434333"/>
            <a:chExt cx="473870" cy="473870"/>
          </a:xfrm>
        </p:grpSpPr>
        <p:sp>
          <p:nvSpPr>
            <p:cNvPr id="66" name="타원 65">
              <a:extLst>
                <a:ext uri="{FF2B5EF4-FFF2-40B4-BE49-F238E27FC236}">
                  <a16:creationId xmlns:a16="http://schemas.microsoft.com/office/drawing/2014/main" id="{1D031BC7-3297-00C8-3923-81D74F965CEA}"/>
                </a:ext>
              </a:extLst>
            </p:cNvPr>
            <p:cNvSpPr/>
            <p:nvPr/>
          </p:nvSpPr>
          <p:spPr>
            <a:xfrm>
              <a:off x="1808393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7" name="그림 66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3AA4FD80-4E47-1FDC-7346-31D5B533D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860550" y="5499099"/>
              <a:ext cx="358775" cy="368301"/>
            </a:xfrm>
            <a:prstGeom prst="rect">
              <a:avLst/>
            </a:prstGeom>
          </p:spPr>
        </p:pic>
      </p:grpSp>
      <p:grpSp>
        <p:nvGrpSpPr>
          <p:cNvPr id="68" name="그룹 67">
            <a:extLst>
              <a:ext uri="{FF2B5EF4-FFF2-40B4-BE49-F238E27FC236}">
                <a16:creationId xmlns:a16="http://schemas.microsoft.com/office/drawing/2014/main" id="{1D350994-055D-9529-729E-F2CF2FD0545C}"/>
              </a:ext>
            </a:extLst>
          </p:cNvPr>
          <p:cNvGrpSpPr/>
          <p:nvPr/>
        </p:nvGrpSpPr>
        <p:grpSpPr>
          <a:xfrm>
            <a:off x="9251916" y="5424807"/>
            <a:ext cx="473870" cy="473870"/>
            <a:chOff x="2466213" y="5434333"/>
            <a:chExt cx="473870" cy="473870"/>
          </a:xfrm>
        </p:grpSpPr>
        <p:sp>
          <p:nvSpPr>
            <p:cNvPr id="69" name="타원 68">
              <a:extLst>
                <a:ext uri="{FF2B5EF4-FFF2-40B4-BE49-F238E27FC236}">
                  <a16:creationId xmlns:a16="http://schemas.microsoft.com/office/drawing/2014/main" id="{6230B3C0-E300-9F24-6606-5390D5670116}"/>
                </a:ext>
              </a:extLst>
            </p:cNvPr>
            <p:cNvSpPr/>
            <p:nvPr/>
          </p:nvSpPr>
          <p:spPr>
            <a:xfrm>
              <a:off x="2466213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0" name="그림 69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6BB747F2-B149-3C2B-2DC8-046511CD2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505074" y="5480051"/>
              <a:ext cx="412751" cy="387350"/>
            </a:xfrm>
            <a:prstGeom prst="rect">
              <a:avLst/>
            </a:prstGeom>
          </p:spPr>
        </p:pic>
      </p:grpSp>
      <p:grpSp>
        <p:nvGrpSpPr>
          <p:cNvPr id="71" name="그룹 70">
            <a:extLst>
              <a:ext uri="{FF2B5EF4-FFF2-40B4-BE49-F238E27FC236}">
                <a16:creationId xmlns:a16="http://schemas.microsoft.com/office/drawing/2014/main" id="{2C4D5713-1BA7-3C21-619B-785CC0421EF0}"/>
              </a:ext>
            </a:extLst>
          </p:cNvPr>
          <p:cNvGrpSpPr/>
          <p:nvPr/>
        </p:nvGrpSpPr>
        <p:grpSpPr>
          <a:xfrm>
            <a:off x="9909736" y="5424807"/>
            <a:ext cx="473870" cy="473870"/>
            <a:chOff x="3124033" y="5434333"/>
            <a:chExt cx="473870" cy="473870"/>
          </a:xfrm>
        </p:grpSpPr>
        <p:sp>
          <p:nvSpPr>
            <p:cNvPr id="72" name="타원 71">
              <a:extLst>
                <a:ext uri="{FF2B5EF4-FFF2-40B4-BE49-F238E27FC236}">
                  <a16:creationId xmlns:a16="http://schemas.microsoft.com/office/drawing/2014/main" id="{E4AD3708-E8F3-0D0F-253A-C248B55CD70C}"/>
                </a:ext>
              </a:extLst>
            </p:cNvPr>
            <p:cNvSpPr/>
            <p:nvPr/>
          </p:nvSpPr>
          <p:spPr>
            <a:xfrm>
              <a:off x="3124033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3" name="그림 72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ED14013F-D31E-61FB-ECCA-AE0709854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200400" y="5480051"/>
              <a:ext cx="339725" cy="387350"/>
            </a:xfrm>
            <a:prstGeom prst="rect">
              <a:avLst/>
            </a:prstGeom>
          </p:spPr>
        </p:pic>
      </p:grpSp>
      <p:grpSp>
        <p:nvGrpSpPr>
          <p:cNvPr id="74" name="그룹 73">
            <a:extLst>
              <a:ext uri="{FF2B5EF4-FFF2-40B4-BE49-F238E27FC236}">
                <a16:creationId xmlns:a16="http://schemas.microsoft.com/office/drawing/2014/main" id="{07F5D830-C2CF-C520-3958-535A4281B4FB}"/>
              </a:ext>
            </a:extLst>
          </p:cNvPr>
          <p:cNvGrpSpPr/>
          <p:nvPr/>
        </p:nvGrpSpPr>
        <p:grpSpPr>
          <a:xfrm>
            <a:off x="10567557" y="5424807"/>
            <a:ext cx="473870" cy="473870"/>
            <a:chOff x="3781854" y="5434333"/>
            <a:chExt cx="473870" cy="473870"/>
          </a:xfrm>
        </p:grpSpPr>
        <p:sp>
          <p:nvSpPr>
            <p:cNvPr id="75" name="타원 74">
              <a:extLst>
                <a:ext uri="{FF2B5EF4-FFF2-40B4-BE49-F238E27FC236}">
                  <a16:creationId xmlns:a16="http://schemas.microsoft.com/office/drawing/2014/main" id="{14483898-55C4-251D-C48E-45227445D0D0}"/>
                </a:ext>
              </a:extLst>
            </p:cNvPr>
            <p:cNvSpPr/>
            <p:nvPr/>
          </p:nvSpPr>
          <p:spPr>
            <a:xfrm>
              <a:off x="3781854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6" name="그림 75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F9EE5D50-D6C2-6524-101A-11D960D2A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863974" y="5480051"/>
              <a:ext cx="390525" cy="387350"/>
            </a:xfrm>
            <a:prstGeom prst="rect">
              <a:avLst/>
            </a:prstGeom>
          </p:spPr>
        </p:pic>
      </p:grpSp>
      <p:cxnSp>
        <p:nvCxnSpPr>
          <p:cNvPr id="77" name="직선 연결선 76">
            <a:extLst>
              <a:ext uri="{FF2B5EF4-FFF2-40B4-BE49-F238E27FC236}">
                <a16:creationId xmlns:a16="http://schemas.microsoft.com/office/drawing/2014/main" id="{30CAA625-8CE8-4BDC-53BF-6C238D111AD6}"/>
              </a:ext>
            </a:extLst>
          </p:cNvPr>
          <p:cNvCxnSpPr/>
          <p:nvPr/>
        </p:nvCxnSpPr>
        <p:spPr>
          <a:xfrm flipH="1" flipV="1">
            <a:off x="0" y="536958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직선 연결선 77">
            <a:extLst>
              <a:ext uri="{FF2B5EF4-FFF2-40B4-BE49-F238E27FC236}">
                <a16:creationId xmlns:a16="http://schemas.microsoft.com/office/drawing/2014/main" id="{FE396D29-2DEB-7ACA-C2DF-12CCC31106B7}"/>
              </a:ext>
            </a:extLst>
          </p:cNvPr>
          <p:cNvCxnSpPr/>
          <p:nvPr/>
        </p:nvCxnSpPr>
        <p:spPr>
          <a:xfrm flipH="1" flipV="1">
            <a:off x="0" y="594108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035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79BFA-23E0-3C40-1F59-CFB27C796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0B1BDECF-F242-E34B-6763-13D04A7C9158}"/>
              </a:ext>
            </a:extLst>
          </p:cNvPr>
          <p:cNvSpPr txBox="1"/>
          <p:nvPr/>
        </p:nvSpPr>
        <p:spPr>
          <a:xfrm>
            <a:off x="778495" y="673792"/>
            <a:ext cx="484363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페르소나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데이터에 생명을 불어넣기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05F34C-A6F5-8EBD-5262-B969AEAACFB9}"/>
              </a:ext>
            </a:extLst>
          </p:cNvPr>
          <p:cNvSpPr txBox="1"/>
          <p:nvPr/>
        </p:nvSpPr>
        <p:spPr>
          <a:xfrm>
            <a:off x="1134095" y="1593928"/>
            <a:ext cx="452271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‘우리가 누구를 위해 정책을 만드는가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?’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9A2C3E9-69A1-2224-3D03-028831001A7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1BB68341-8CFC-AA9D-5079-59FF394966B7}"/>
              </a:ext>
            </a:extLst>
          </p:cNvPr>
          <p:cNvGrpSpPr/>
          <p:nvPr/>
        </p:nvGrpSpPr>
        <p:grpSpPr>
          <a:xfrm>
            <a:off x="6907667" y="2847883"/>
            <a:ext cx="4760701" cy="1263679"/>
            <a:chOff x="3965516" y="2790917"/>
            <a:chExt cx="4760701" cy="126367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8EC58E7-DB31-49E3-B87C-1629BE4A94BC}"/>
                </a:ext>
              </a:extLst>
            </p:cNvPr>
            <p:cNvSpPr txBox="1"/>
            <p:nvPr/>
          </p:nvSpPr>
          <p:spPr>
            <a:xfrm>
              <a:off x="4282222" y="2790917"/>
              <a:ext cx="4443995" cy="126367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페르소나는 </a:t>
              </a:r>
              <a:r>
                <a:rPr lang="ko-KR" altLang="en-US" sz="2000" spc="-15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" pitchFamily="2" charset="-127"/>
                  <a:ea typeface="카페24 아네모네" pitchFamily="2" charset="-127"/>
                </a:rPr>
                <a:t>실제 사용자 데이터를 </a:t>
              </a:r>
              <a:br>
                <a:rPr lang="en-US" altLang="ko-KR" sz="2000" spc="-15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ko-KR" altLang="en-US" sz="2000" spc="-15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" pitchFamily="2" charset="-127"/>
                  <a:ea typeface="카페24 아네모네" pitchFamily="2" charset="-127"/>
                </a:rPr>
                <a:t>바탕으로 만든 대표 인물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로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팀원이 공감할 수 있는 실감 나는 사용자를 제공함</a:t>
              </a: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8EE98F9B-1632-8C89-F82D-FC7A0CB5061D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6" name="원호 5">
                <a:extLst>
                  <a:ext uri="{FF2B5EF4-FFF2-40B4-BE49-F238E27FC236}">
                    <a16:creationId xmlns:a16="http://schemas.microsoft.com/office/drawing/2014/main" id="{F32FC7FD-3ADB-F6BC-A8C9-3529C20C1F1B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9" name="자유형: 도형 8">
                <a:extLst>
                  <a:ext uri="{FF2B5EF4-FFF2-40B4-BE49-F238E27FC236}">
                    <a16:creationId xmlns:a16="http://schemas.microsoft.com/office/drawing/2014/main" id="{BFADD6A3-99E9-B95E-4311-33EA5D89D12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D53F412F-54E2-0735-C987-4281306F8B49}"/>
              </a:ext>
            </a:extLst>
          </p:cNvPr>
          <p:cNvGrpSpPr/>
          <p:nvPr/>
        </p:nvGrpSpPr>
        <p:grpSpPr>
          <a:xfrm>
            <a:off x="6907667" y="4386795"/>
            <a:ext cx="5096763" cy="1269578"/>
            <a:chOff x="3965516" y="2790917"/>
            <a:chExt cx="5096763" cy="126957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A7A7BFF-E3A6-FED2-C18D-FEB8BC020711}"/>
                </a:ext>
              </a:extLst>
            </p:cNvPr>
            <p:cNvSpPr txBox="1"/>
            <p:nvPr/>
          </p:nvSpPr>
          <p:spPr>
            <a:xfrm>
              <a:off x="4282223" y="2790917"/>
              <a:ext cx="4780056" cy="1269578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이를 통해 추상적 데이터를 이해하고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사용자 중심의 정책이나 의사결정을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논의할 수 있음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BAFFAA44-3040-6788-1C3D-1B4E2BE0C8B3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3" name="원호 12">
                <a:extLst>
                  <a:ext uri="{FF2B5EF4-FFF2-40B4-BE49-F238E27FC236}">
                    <a16:creationId xmlns:a16="http://schemas.microsoft.com/office/drawing/2014/main" id="{55B1F357-754C-7D33-A13D-12E10E610F6C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9B6CCC1B-2F17-5441-1741-48CAA5B73B2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pic>
        <p:nvPicPr>
          <p:cNvPr id="16" name="그림 15" descr="스크린샷, 명함, 직사각형, 텍스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18CB56E-427B-1B8C-337B-2C3D396D0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491" y="2697998"/>
            <a:ext cx="3099276" cy="309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4E0DC-CE72-BB2A-7C24-F8A0507BB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그레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F97F2A3-F548-6C00-FF02-8F184D72B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D5D512-4B9B-A8FC-9CB2-D1D9ED877B65}"/>
              </a:ext>
            </a:extLst>
          </p:cNvPr>
          <p:cNvSpPr txBox="1"/>
          <p:nvPr/>
        </p:nvSpPr>
        <p:spPr>
          <a:xfrm>
            <a:off x="1134095" y="1593928"/>
            <a:ext cx="126348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핵심 목적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954579D-F6CB-8F90-48EA-A904190BEB7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14" name="그룹 13">
            <a:extLst>
              <a:ext uri="{FF2B5EF4-FFF2-40B4-BE49-F238E27FC236}">
                <a16:creationId xmlns:a16="http://schemas.microsoft.com/office/drawing/2014/main" id="{CF61166C-8FA1-2C51-C42B-BFFF2807EF10}"/>
              </a:ext>
            </a:extLst>
          </p:cNvPr>
          <p:cNvGrpSpPr/>
          <p:nvPr/>
        </p:nvGrpSpPr>
        <p:grpSpPr>
          <a:xfrm>
            <a:off x="1399011" y="2197335"/>
            <a:ext cx="9667573" cy="1191877"/>
            <a:chOff x="1399011" y="2197335"/>
            <a:chExt cx="9667573" cy="1191877"/>
          </a:xfrm>
        </p:grpSpPr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251F3418-D135-411F-785D-C7DCDAEED52B}"/>
                </a:ext>
              </a:extLst>
            </p:cNvPr>
            <p:cNvGrpSpPr/>
            <p:nvPr/>
          </p:nvGrpSpPr>
          <p:grpSpPr>
            <a:xfrm>
              <a:off x="1399011" y="2197335"/>
              <a:ext cx="6345001" cy="571286"/>
              <a:chOff x="1013126" y="1841927"/>
              <a:chExt cx="6345001" cy="571286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EBD14A4-ED73-2FC7-3C59-CFB46D293103}"/>
                  </a:ext>
                </a:extLst>
              </p:cNvPr>
              <p:cNvSpPr txBox="1"/>
              <p:nvPr/>
            </p:nvSpPr>
            <p:spPr>
              <a:xfrm>
                <a:off x="1013126" y="1841927"/>
                <a:ext cx="6345001" cy="57128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4D79CF">
                      <a:alpha val="20000"/>
                    </a:srgbClr>
                  </a:gs>
                  <a:gs pos="100000">
                    <a:srgbClr val="9A5CC8">
                      <a:alpha val="20000"/>
                    </a:srgbClr>
                  </a:gs>
                </a:gsLst>
                <a:lin ang="2700000" scaled="0"/>
              </a:gradFill>
            </p:spPr>
            <p:txBody>
              <a:bodyPr wrap="square" lIns="720000" tIns="0" rIns="216000" bIns="0" rtlCol="0" anchor="ctr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ko-KR" altLang="en-US" sz="2400" spc="-8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072087"/>
                    </a:solidFill>
                    <a:latin typeface="카페24 아네모네" pitchFamily="2" charset="-127"/>
                    <a:ea typeface="카페24 아네모네" pitchFamily="2" charset="-127"/>
                  </a:rPr>
                  <a:t>사용자 구체화</a:t>
                </a:r>
              </a:p>
            </p:txBody>
          </p:sp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2A25670D-2986-EE1C-04ED-5B9D36483600}"/>
                  </a:ext>
                </a:extLst>
              </p:cNvPr>
              <p:cNvSpPr/>
              <p:nvPr/>
            </p:nvSpPr>
            <p:spPr>
              <a:xfrm>
                <a:off x="1075627" y="1905001"/>
                <a:ext cx="445144" cy="445142"/>
              </a:xfrm>
              <a:prstGeom prst="ellipse">
                <a:avLst/>
              </a:prstGeom>
              <a:gradFill>
                <a:gsLst>
                  <a:gs pos="38000">
                    <a:srgbClr val="0B2EB7"/>
                  </a:gs>
                  <a:gs pos="100000">
                    <a:srgbClr val="9A5CC8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10000"/>
                  </a:lnSpc>
                </a:pPr>
                <a:r>
                  <a:rPr lang="en-US" altLang="ko-KR" sz="240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dist="63500" dir="2700000" algn="tl" rotWithShape="0">
                        <a:srgbClr val="152657">
                          <a:alpha val="30000"/>
                        </a:srgbClr>
                      </a:outerShdw>
                    </a:effectLst>
                    <a:latin typeface="카페24 아네모네" pitchFamily="2" charset="-127"/>
                    <a:ea typeface="카페24 아네모네" pitchFamily="2" charset="-127"/>
                  </a:rPr>
                  <a:t>1</a:t>
                </a:r>
                <a:endParaRPr lang="ko-KR" altLang="en-US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endParaRPr>
              </a:p>
            </p:txBody>
          </p:sp>
        </p:grp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5752FFB1-6572-153C-3CCC-2559DA295578}"/>
                </a:ext>
              </a:extLst>
            </p:cNvPr>
            <p:cNvGrpSpPr/>
            <p:nvPr/>
          </p:nvGrpSpPr>
          <p:grpSpPr>
            <a:xfrm>
              <a:off x="2120492" y="2925752"/>
              <a:ext cx="8946092" cy="463460"/>
              <a:chOff x="3965516" y="2790917"/>
              <a:chExt cx="8946092" cy="463460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6A3E853-0E42-918A-0F5F-897F504D7218}"/>
                  </a:ext>
                </a:extLst>
              </p:cNvPr>
              <p:cNvSpPr txBox="1"/>
              <p:nvPr/>
            </p:nvSpPr>
            <p:spPr>
              <a:xfrm>
                <a:off x="4282221" y="2790917"/>
                <a:ext cx="8629387" cy="463460"/>
              </a:xfrm>
              <a:prstGeom prst="rect">
                <a:avLst/>
              </a:prstGeom>
              <a:noFill/>
            </p:spPr>
            <p:txBody>
              <a:bodyPr wrap="square" anchor="t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buClr>
                    <a:prstClr val="white"/>
                  </a:buClr>
                  <a:buSzTx/>
                  <a:buFontTx/>
                  <a:buNone/>
                  <a:tabLst/>
                  <a:defRPr/>
                </a:pPr>
                <a:r>
                  <a:rPr lang="ko-KR" altLang="en-US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추상적 ‘</a:t>
                </a:r>
                <a:r>
                  <a:rPr lang="ko-KR" altLang="en-US" sz="2000" spc="-80" dirty="0" err="1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집단’을</a:t>
                </a:r>
                <a:r>
                  <a:rPr lang="ko-KR" altLang="en-US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 한 사람으로 표현해 팀원 모두가 동일한 사용자를 떠올리게 함</a:t>
                </a:r>
                <a:endPara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grpSp>
            <p:nvGrpSpPr>
              <p:cNvPr id="11" name="그룹 10">
                <a:extLst>
                  <a:ext uri="{FF2B5EF4-FFF2-40B4-BE49-F238E27FC236}">
                    <a16:creationId xmlns:a16="http://schemas.microsoft.com/office/drawing/2014/main" id="{BA38A467-B6B3-32E3-A9FF-5696F81DED11}"/>
                  </a:ext>
                </a:extLst>
              </p:cNvPr>
              <p:cNvGrpSpPr/>
              <p:nvPr/>
            </p:nvGrpSpPr>
            <p:grpSpPr>
              <a:xfrm>
                <a:off x="3965516" y="2937854"/>
                <a:ext cx="229006" cy="229006"/>
                <a:chOff x="2345736" y="1936452"/>
                <a:chExt cx="546106" cy="546106"/>
              </a:xfrm>
            </p:grpSpPr>
            <p:sp>
              <p:nvSpPr>
                <p:cNvPr id="12" name="원호 11">
                  <a:extLst>
                    <a:ext uri="{FF2B5EF4-FFF2-40B4-BE49-F238E27FC236}">
                      <a16:creationId xmlns:a16="http://schemas.microsoft.com/office/drawing/2014/main" id="{5AEA0E2D-C93C-0E22-FA57-BF049B232DD2}"/>
                    </a:ext>
                  </a:extLst>
                </p:cNvPr>
                <p:cNvSpPr/>
                <p:nvPr/>
              </p:nvSpPr>
              <p:spPr>
                <a:xfrm>
                  <a:off x="2345736" y="1936452"/>
                  <a:ext cx="546106" cy="546106"/>
                </a:xfrm>
                <a:prstGeom prst="arc">
                  <a:avLst>
                    <a:gd name="adj1" fmla="val 21332914"/>
                    <a:gd name="adj2" fmla="val 17958270"/>
                  </a:avLst>
                </a:prstGeom>
                <a:ln cap="rnd">
                  <a:solidFill>
                    <a:srgbClr val="869CDA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  <p:sp>
              <p:nvSpPr>
                <p:cNvPr id="13" name="자유형: 도형 12">
                  <a:extLst>
                    <a:ext uri="{FF2B5EF4-FFF2-40B4-BE49-F238E27FC236}">
                      <a16:creationId xmlns:a16="http://schemas.microsoft.com/office/drawing/2014/main" id="{A6CE79CF-0E04-1631-39C8-1FB33B3999E7}"/>
                    </a:ext>
                  </a:extLst>
                </p:cNvPr>
                <p:cNvSpPr/>
                <p:nvPr/>
              </p:nvSpPr>
              <p:spPr>
                <a:xfrm>
                  <a:off x="2489904" y="2047685"/>
                  <a:ext cx="356510" cy="231176"/>
                </a:xfrm>
                <a:custGeom>
                  <a:avLst/>
                  <a:gdLst>
                    <a:gd name="connsiteX0" fmla="*/ 0 w 406400"/>
                    <a:gd name="connsiteY0" fmla="*/ 120650 h 263525"/>
                    <a:gd name="connsiteX1" fmla="*/ 142875 w 406400"/>
                    <a:gd name="connsiteY1" fmla="*/ 263525 h 263525"/>
                    <a:gd name="connsiteX2" fmla="*/ 406400 w 406400"/>
                    <a:gd name="connsiteY2" fmla="*/ 0 h 263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6400" h="263525">
                      <a:moveTo>
                        <a:pt x="0" y="120650"/>
                      </a:moveTo>
                      <a:lnTo>
                        <a:pt x="142875" y="263525"/>
                      </a:lnTo>
                      <a:lnTo>
                        <a:pt x="406400" y="0"/>
                      </a:lnTo>
                    </a:path>
                  </a:pathLst>
                </a:custGeom>
                <a:noFill/>
                <a:ln w="31750" cap="rnd">
                  <a:solidFill>
                    <a:srgbClr val="0B2EB7"/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</p:grpSp>
        </p:grp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04E65B88-831B-9CCB-672C-18B59DB1D5BE}"/>
              </a:ext>
            </a:extLst>
          </p:cNvPr>
          <p:cNvGrpSpPr/>
          <p:nvPr/>
        </p:nvGrpSpPr>
        <p:grpSpPr>
          <a:xfrm>
            <a:off x="1399011" y="3647088"/>
            <a:ext cx="9667573" cy="1191877"/>
            <a:chOff x="1399011" y="2197335"/>
            <a:chExt cx="9667573" cy="1191877"/>
          </a:xfrm>
        </p:grpSpPr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66D4E6E1-D339-B1EA-DFF0-AC8AC3534FEE}"/>
                </a:ext>
              </a:extLst>
            </p:cNvPr>
            <p:cNvGrpSpPr/>
            <p:nvPr/>
          </p:nvGrpSpPr>
          <p:grpSpPr>
            <a:xfrm>
              <a:off x="1399011" y="2197335"/>
              <a:ext cx="6345001" cy="571286"/>
              <a:chOff x="1013126" y="1841927"/>
              <a:chExt cx="6345001" cy="571286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C883773-250B-9A65-0F64-576D88DB9EEA}"/>
                  </a:ext>
                </a:extLst>
              </p:cNvPr>
              <p:cNvSpPr txBox="1"/>
              <p:nvPr/>
            </p:nvSpPr>
            <p:spPr>
              <a:xfrm>
                <a:off x="1013126" y="1841927"/>
                <a:ext cx="6345001" cy="57128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4D79CF">
                      <a:alpha val="20000"/>
                    </a:srgbClr>
                  </a:gs>
                  <a:gs pos="100000">
                    <a:srgbClr val="9A5CC8">
                      <a:alpha val="20000"/>
                    </a:srgbClr>
                  </a:gs>
                </a:gsLst>
                <a:lin ang="2700000" scaled="0"/>
              </a:gradFill>
            </p:spPr>
            <p:txBody>
              <a:bodyPr wrap="square" lIns="720000" tIns="0" rIns="216000" bIns="0" rtlCol="0" anchor="ctr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ko-KR" altLang="en-US" sz="2400" spc="-8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072087"/>
                    </a:solidFill>
                    <a:latin typeface="카페24 아네모네" pitchFamily="2" charset="-127"/>
                    <a:ea typeface="카페24 아네모네" pitchFamily="2" charset="-127"/>
                  </a:rPr>
                  <a:t>의사결정 기준</a:t>
                </a:r>
              </a:p>
            </p:txBody>
          </p:sp>
          <p:sp>
            <p:nvSpPr>
              <p:cNvPr id="23" name="타원 22">
                <a:extLst>
                  <a:ext uri="{FF2B5EF4-FFF2-40B4-BE49-F238E27FC236}">
                    <a16:creationId xmlns:a16="http://schemas.microsoft.com/office/drawing/2014/main" id="{F55F2B52-EBC4-EBBB-163B-9411CB8FBDBE}"/>
                  </a:ext>
                </a:extLst>
              </p:cNvPr>
              <p:cNvSpPr/>
              <p:nvPr/>
            </p:nvSpPr>
            <p:spPr>
              <a:xfrm>
                <a:off x="1075627" y="1905001"/>
                <a:ext cx="445144" cy="445142"/>
              </a:xfrm>
              <a:prstGeom prst="ellipse">
                <a:avLst/>
              </a:prstGeom>
              <a:gradFill>
                <a:gsLst>
                  <a:gs pos="38000">
                    <a:srgbClr val="0B2EB7"/>
                  </a:gs>
                  <a:gs pos="100000">
                    <a:srgbClr val="9A5CC8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10000"/>
                  </a:lnSpc>
                </a:pPr>
                <a:r>
                  <a:rPr lang="en-US" altLang="ko-KR" sz="240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dist="63500" dir="2700000" algn="tl" rotWithShape="0">
                        <a:srgbClr val="152657">
                          <a:alpha val="30000"/>
                        </a:srgbClr>
                      </a:outerShdw>
                    </a:effectLst>
                    <a:latin typeface="카페24 아네모네" pitchFamily="2" charset="-127"/>
                    <a:ea typeface="카페24 아네모네" pitchFamily="2" charset="-127"/>
                  </a:rPr>
                  <a:t>2</a:t>
                </a:r>
                <a:endParaRPr lang="ko-KR" altLang="en-US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endParaRPr>
              </a:p>
            </p:txBody>
          </p:sp>
        </p:grp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51192D9C-CDC9-DBF1-4E24-5BEA7A532B80}"/>
                </a:ext>
              </a:extLst>
            </p:cNvPr>
            <p:cNvGrpSpPr/>
            <p:nvPr/>
          </p:nvGrpSpPr>
          <p:grpSpPr>
            <a:xfrm>
              <a:off x="2120492" y="2925752"/>
              <a:ext cx="8946092" cy="463460"/>
              <a:chOff x="3965516" y="2790917"/>
              <a:chExt cx="8946092" cy="463460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4667A00-A23C-7D5D-5EDB-B6BF81A07152}"/>
                  </a:ext>
                </a:extLst>
              </p:cNvPr>
              <p:cNvSpPr txBox="1"/>
              <p:nvPr/>
            </p:nvSpPr>
            <p:spPr>
              <a:xfrm>
                <a:off x="4282221" y="2790917"/>
                <a:ext cx="8629387" cy="463460"/>
              </a:xfrm>
              <a:prstGeom prst="rect">
                <a:avLst/>
              </a:prstGeom>
              <a:noFill/>
            </p:spPr>
            <p:txBody>
              <a:bodyPr wrap="square" anchor="t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buClr>
                    <a:prstClr val="white"/>
                  </a:buClr>
                  <a:buSzTx/>
                  <a:buFontTx/>
                  <a:buNone/>
                  <a:tabLst/>
                  <a:defRPr/>
                </a:pPr>
                <a:r>
                  <a:rPr lang="ko-KR" altLang="en-US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“이 페르소나라면 어떻게 반응할까</a:t>
                </a:r>
                <a:r>
                  <a:rPr lang="en-US" altLang="ko-KR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?”</a:t>
                </a:r>
                <a:r>
                  <a:rPr lang="ko-KR" altLang="en-US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라는 질문으로 구체적 검토 가능</a:t>
                </a:r>
                <a:endPara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grpSp>
            <p:nvGrpSpPr>
              <p:cNvPr id="19" name="그룹 18">
                <a:extLst>
                  <a:ext uri="{FF2B5EF4-FFF2-40B4-BE49-F238E27FC236}">
                    <a16:creationId xmlns:a16="http://schemas.microsoft.com/office/drawing/2014/main" id="{D789B17F-C518-28A4-5E50-2CFDAA08A541}"/>
                  </a:ext>
                </a:extLst>
              </p:cNvPr>
              <p:cNvGrpSpPr/>
              <p:nvPr/>
            </p:nvGrpSpPr>
            <p:grpSpPr>
              <a:xfrm>
                <a:off x="3965516" y="2937854"/>
                <a:ext cx="229006" cy="229006"/>
                <a:chOff x="2345736" y="1936452"/>
                <a:chExt cx="546106" cy="546106"/>
              </a:xfrm>
            </p:grpSpPr>
            <p:sp>
              <p:nvSpPr>
                <p:cNvPr id="20" name="원호 19">
                  <a:extLst>
                    <a:ext uri="{FF2B5EF4-FFF2-40B4-BE49-F238E27FC236}">
                      <a16:creationId xmlns:a16="http://schemas.microsoft.com/office/drawing/2014/main" id="{F29E2AF2-71D1-9264-FAA9-9B57FA6F86A1}"/>
                    </a:ext>
                  </a:extLst>
                </p:cNvPr>
                <p:cNvSpPr/>
                <p:nvPr/>
              </p:nvSpPr>
              <p:spPr>
                <a:xfrm>
                  <a:off x="2345736" y="1936452"/>
                  <a:ext cx="546106" cy="546106"/>
                </a:xfrm>
                <a:prstGeom prst="arc">
                  <a:avLst>
                    <a:gd name="adj1" fmla="val 21332914"/>
                    <a:gd name="adj2" fmla="val 17958270"/>
                  </a:avLst>
                </a:prstGeom>
                <a:ln cap="rnd">
                  <a:solidFill>
                    <a:srgbClr val="869CDA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  <p:sp>
              <p:nvSpPr>
                <p:cNvPr id="21" name="자유형: 도형 20">
                  <a:extLst>
                    <a:ext uri="{FF2B5EF4-FFF2-40B4-BE49-F238E27FC236}">
                      <a16:creationId xmlns:a16="http://schemas.microsoft.com/office/drawing/2014/main" id="{012E2352-0DB5-B07D-3AEB-F5461EE4A833}"/>
                    </a:ext>
                  </a:extLst>
                </p:cNvPr>
                <p:cNvSpPr/>
                <p:nvPr/>
              </p:nvSpPr>
              <p:spPr>
                <a:xfrm>
                  <a:off x="2489904" y="2047685"/>
                  <a:ext cx="356510" cy="231176"/>
                </a:xfrm>
                <a:custGeom>
                  <a:avLst/>
                  <a:gdLst>
                    <a:gd name="connsiteX0" fmla="*/ 0 w 406400"/>
                    <a:gd name="connsiteY0" fmla="*/ 120650 h 263525"/>
                    <a:gd name="connsiteX1" fmla="*/ 142875 w 406400"/>
                    <a:gd name="connsiteY1" fmla="*/ 263525 h 263525"/>
                    <a:gd name="connsiteX2" fmla="*/ 406400 w 406400"/>
                    <a:gd name="connsiteY2" fmla="*/ 0 h 263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6400" h="263525">
                      <a:moveTo>
                        <a:pt x="0" y="120650"/>
                      </a:moveTo>
                      <a:lnTo>
                        <a:pt x="142875" y="263525"/>
                      </a:lnTo>
                      <a:lnTo>
                        <a:pt x="406400" y="0"/>
                      </a:lnTo>
                    </a:path>
                  </a:pathLst>
                </a:custGeom>
                <a:noFill/>
                <a:ln w="31750" cap="rnd">
                  <a:solidFill>
                    <a:srgbClr val="0B2EB7"/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</p:grpSp>
        </p:grp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26DDE22F-33AB-64E4-A38F-20AC58833E2A}"/>
              </a:ext>
            </a:extLst>
          </p:cNvPr>
          <p:cNvGrpSpPr/>
          <p:nvPr/>
        </p:nvGrpSpPr>
        <p:grpSpPr>
          <a:xfrm>
            <a:off x="1399011" y="5096841"/>
            <a:ext cx="9667573" cy="1191877"/>
            <a:chOff x="1399011" y="2197335"/>
            <a:chExt cx="9667573" cy="1191877"/>
          </a:xfrm>
        </p:grpSpPr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32624064-ABBA-EDC5-4D01-5382B586E668}"/>
                </a:ext>
              </a:extLst>
            </p:cNvPr>
            <p:cNvGrpSpPr/>
            <p:nvPr/>
          </p:nvGrpSpPr>
          <p:grpSpPr>
            <a:xfrm>
              <a:off x="1399011" y="2197335"/>
              <a:ext cx="6345001" cy="571286"/>
              <a:chOff x="1013126" y="1841927"/>
              <a:chExt cx="6345001" cy="571286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B6CEF8B-8D7B-5C5F-78E6-E5962FA6049F}"/>
                  </a:ext>
                </a:extLst>
              </p:cNvPr>
              <p:cNvSpPr txBox="1"/>
              <p:nvPr/>
            </p:nvSpPr>
            <p:spPr>
              <a:xfrm>
                <a:off x="1013126" y="1841927"/>
                <a:ext cx="6345001" cy="57128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4D79CF">
                      <a:alpha val="20000"/>
                    </a:srgbClr>
                  </a:gs>
                  <a:gs pos="100000">
                    <a:srgbClr val="9A5CC8">
                      <a:alpha val="20000"/>
                    </a:srgbClr>
                  </a:gs>
                </a:gsLst>
                <a:lin ang="2700000" scaled="0"/>
              </a:gradFill>
            </p:spPr>
            <p:txBody>
              <a:bodyPr wrap="square" lIns="720000" tIns="0" rIns="216000" bIns="0" rtlCol="0" anchor="ctr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ko-KR" altLang="en-US" sz="2400" spc="-8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072087"/>
                    </a:solidFill>
                    <a:latin typeface="카페24 아네모네" pitchFamily="2" charset="-127"/>
                    <a:ea typeface="카페24 아네모네" pitchFamily="2" charset="-127"/>
                  </a:rPr>
                  <a:t>소통 도구</a:t>
                </a:r>
              </a:p>
            </p:txBody>
          </p:sp>
          <p:sp>
            <p:nvSpPr>
              <p:cNvPr id="32" name="타원 31">
                <a:extLst>
                  <a:ext uri="{FF2B5EF4-FFF2-40B4-BE49-F238E27FC236}">
                    <a16:creationId xmlns:a16="http://schemas.microsoft.com/office/drawing/2014/main" id="{CE6EB140-6F41-BD4D-4E5B-DDEDD900CB48}"/>
                  </a:ext>
                </a:extLst>
              </p:cNvPr>
              <p:cNvSpPr/>
              <p:nvPr/>
            </p:nvSpPr>
            <p:spPr>
              <a:xfrm>
                <a:off x="1075627" y="1905001"/>
                <a:ext cx="445144" cy="445142"/>
              </a:xfrm>
              <a:prstGeom prst="ellipse">
                <a:avLst/>
              </a:prstGeom>
              <a:gradFill>
                <a:gsLst>
                  <a:gs pos="38000">
                    <a:srgbClr val="0B2EB7"/>
                  </a:gs>
                  <a:gs pos="100000">
                    <a:srgbClr val="9A5CC8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10000"/>
                  </a:lnSpc>
                </a:pPr>
                <a:r>
                  <a:rPr lang="en-US" altLang="ko-KR" sz="240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dist="63500" dir="2700000" algn="tl" rotWithShape="0">
                        <a:srgbClr val="152657">
                          <a:alpha val="30000"/>
                        </a:srgbClr>
                      </a:outerShdw>
                    </a:effectLst>
                    <a:latin typeface="카페24 아네모네" pitchFamily="2" charset="-127"/>
                    <a:ea typeface="카페24 아네모네" pitchFamily="2" charset="-127"/>
                  </a:rPr>
                  <a:t>3</a:t>
                </a:r>
                <a:endParaRPr lang="ko-KR" altLang="en-US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endParaRPr>
              </a:p>
            </p:txBody>
          </p:sp>
        </p:grp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7EC35B32-CBAB-3091-9987-832701B024EA}"/>
                </a:ext>
              </a:extLst>
            </p:cNvPr>
            <p:cNvGrpSpPr/>
            <p:nvPr/>
          </p:nvGrpSpPr>
          <p:grpSpPr>
            <a:xfrm>
              <a:off x="2120492" y="2925752"/>
              <a:ext cx="8946092" cy="463460"/>
              <a:chOff x="3965516" y="2790917"/>
              <a:chExt cx="8946092" cy="463460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55907E8-EA67-6EB6-5907-109B6CAD58CD}"/>
                  </a:ext>
                </a:extLst>
              </p:cNvPr>
              <p:cNvSpPr txBox="1"/>
              <p:nvPr/>
            </p:nvSpPr>
            <p:spPr>
              <a:xfrm>
                <a:off x="4282221" y="2790917"/>
                <a:ext cx="8629387" cy="463460"/>
              </a:xfrm>
              <a:prstGeom prst="rect">
                <a:avLst/>
              </a:prstGeom>
              <a:noFill/>
            </p:spPr>
            <p:txBody>
              <a:bodyPr wrap="square" anchor="t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buClr>
                    <a:prstClr val="white"/>
                  </a:buClr>
                  <a:buSzTx/>
                  <a:buFontTx/>
                  <a:buNone/>
                  <a:tabLst/>
                  <a:defRPr/>
                </a:pPr>
                <a:r>
                  <a:rPr lang="ko-KR" altLang="en-US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복잡한 사용자 데이터를 직관적으로 이해</a:t>
                </a:r>
                <a:r>
                  <a:rPr lang="en-US" altLang="ko-KR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·</a:t>
                </a:r>
                <a:r>
                  <a:rPr lang="ko-KR" altLang="en-US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공유할 수 있도록 도움</a:t>
                </a:r>
                <a:endPara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grpSp>
            <p:nvGrpSpPr>
              <p:cNvPr id="28" name="그룹 27">
                <a:extLst>
                  <a:ext uri="{FF2B5EF4-FFF2-40B4-BE49-F238E27FC236}">
                    <a16:creationId xmlns:a16="http://schemas.microsoft.com/office/drawing/2014/main" id="{C20AF903-8E70-67DA-6A58-517FDF2FC64E}"/>
                  </a:ext>
                </a:extLst>
              </p:cNvPr>
              <p:cNvGrpSpPr/>
              <p:nvPr/>
            </p:nvGrpSpPr>
            <p:grpSpPr>
              <a:xfrm>
                <a:off x="3965516" y="2937854"/>
                <a:ext cx="229006" cy="229006"/>
                <a:chOff x="2345736" y="1936452"/>
                <a:chExt cx="546106" cy="546106"/>
              </a:xfrm>
            </p:grpSpPr>
            <p:sp>
              <p:nvSpPr>
                <p:cNvPr id="29" name="원호 28">
                  <a:extLst>
                    <a:ext uri="{FF2B5EF4-FFF2-40B4-BE49-F238E27FC236}">
                      <a16:creationId xmlns:a16="http://schemas.microsoft.com/office/drawing/2014/main" id="{9A0382DB-6AC4-5A6E-A5E2-1D7F8DEF015B}"/>
                    </a:ext>
                  </a:extLst>
                </p:cNvPr>
                <p:cNvSpPr/>
                <p:nvPr/>
              </p:nvSpPr>
              <p:spPr>
                <a:xfrm>
                  <a:off x="2345736" y="1936452"/>
                  <a:ext cx="546106" cy="546106"/>
                </a:xfrm>
                <a:prstGeom prst="arc">
                  <a:avLst>
                    <a:gd name="adj1" fmla="val 21332914"/>
                    <a:gd name="adj2" fmla="val 17958270"/>
                  </a:avLst>
                </a:prstGeom>
                <a:ln cap="rnd">
                  <a:solidFill>
                    <a:srgbClr val="869CDA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  <p:sp>
              <p:nvSpPr>
                <p:cNvPr id="30" name="자유형: 도형 29">
                  <a:extLst>
                    <a:ext uri="{FF2B5EF4-FFF2-40B4-BE49-F238E27FC236}">
                      <a16:creationId xmlns:a16="http://schemas.microsoft.com/office/drawing/2014/main" id="{03DF0FF3-97DD-CD9B-BBE7-284428DB6313}"/>
                    </a:ext>
                  </a:extLst>
                </p:cNvPr>
                <p:cNvSpPr/>
                <p:nvPr/>
              </p:nvSpPr>
              <p:spPr>
                <a:xfrm>
                  <a:off x="2489904" y="2047685"/>
                  <a:ext cx="356510" cy="231176"/>
                </a:xfrm>
                <a:custGeom>
                  <a:avLst/>
                  <a:gdLst>
                    <a:gd name="connsiteX0" fmla="*/ 0 w 406400"/>
                    <a:gd name="connsiteY0" fmla="*/ 120650 h 263525"/>
                    <a:gd name="connsiteX1" fmla="*/ 142875 w 406400"/>
                    <a:gd name="connsiteY1" fmla="*/ 263525 h 263525"/>
                    <a:gd name="connsiteX2" fmla="*/ 406400 w 406400"/>
                    <a:gd name="connsiteY2" fmla="*/ 0 h 263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6400" h="263525">
                      <a:moveTo>
                        <a:pt x="0" y="120650"/>
                      </a:moveTo>
                      <a:lnTo>
                        <a:pt x="142875" y="263525"/>
                      </a:lnTo>
                      <a:lnTo>
                        <a:pt x="406400" y="0"/>
                      </a:lnTo>
                    </a:path>
                  </a:pathLst>
                </a:custGeom>
                <a:noFill/>
                <a:ln w="31750" cap="rnd">
                  <a:solidFill>
                    <a:srgbClr val="0B2EB7"/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50041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8941</TotalTime>
  <Words>6271</Words>
  <Application>Microsoft Office PowerPoint</Application>
  <PresentationFormat>와이드스크린</PresentationFormat>
  <Paragraphs>587</Paragraphs>
  <Slides>74</Slides>
  <Notes>71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74</vt:i4>
      </vt:variant>
    </vt:vector>
  </HeadingPairs>
  <TitlesOfParts>
    <vt:vector size="84" baseType="lpstr">
      <vt:lpstr>나눔스퀘어 네오 Bold</vt:lpstr>
      <vt:lpstr>나눔스퀘어 네오 ExtraBold</vt:lpstr>
      <vt:lpstr>나눔스퀘어 네오 Heavy</vt:lpstr>
      <vt:lpstr>나눔스퀘어 네오 Regular</vt:lpstr>
      <vt:lpstr>맑은 고딕</vt:lpstr>
      <vt:lpstr>카페24 아네모네</vt:lpstr>
      <vt:lpstr>카페24 아네모네에어</vt:lpstr>
      <vt:lpstr>Arial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윤호 남</dc:creator>
  <cp:lastModifiedBy>USER</cp:lastModifiedBy>
  <cp:revision>879</cp:revision>
  <dcterms:created xsi:type="dcterms:W3CDTF">2025-08-10T23:59:04Z</dcterms:created>
  <dcterms:modified xsi:type="dcterms:W3CDTF">2025-09-22T01:38:46Z</dcterms:modified>
</cp:coreProperties>
</file>