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2" r:id="rId2"/>
    <p:sldId id="626" r:id="rId3"/>
    <p:sldId id="658" r:id="rId4"/>
    <p:sldId id="679" r:id="rId5"/>
    <p:sldId id="659" r:id="rId6"/>
    <p:sldId id="660" r:id="rId7"/>
    <p:sldId id="373" r:id="rId8"/>
    <p:sldId id="258" r:id="rId9"/>
    <p:sldId id="650" r:id="rId10"/>
    <p:sldId id="661" r:id="rId11"/>
    <p:sldId id="662" r:id="rId12"/>
    <p:sldId id="681" r:id="rId13"/>
    <p:sldId id="421" r:id="rId14"/>
    <p:sldId id="585" r:id="rId15"/>
    <p:sldId id="663" r:id="rId16"/>
    <p:sldId id="682" r:id="rId17"/>
    <p:sldId id="664" r:id="rId18"/>
    <p:sldId id="683" r:id="rId19"/>
    <p:sldId id="426" r:id="rId20"/>
    <p:sldId id="619" r:id="rId21"/>
    <p:sldId id="665" r:id="rId22"/>
    <p:sldId id="685" r:id="rId23"/>
    <p:sldId id="684" r:id="rId24"/>
    <p:sldId id="547" r:id="rId25"/>
    <p:sldId id="636" r:id="rId26"/>
    <p:sldId id="666" r:id="rId27"/>
    <p:sldId id="667" r:id="rId28"/>
    <p:sldId id="668" r:id="rId29"/>
    <p:sldId id="669" r:id="rId30"/>
    <p:sldId id="586" r:id="rId31"/>
    <p:sldId id="587" r:id="rId32"/>
    <p:sldId id="686" r:id="rId33"/>
    <p:sldId id="670" r:id="rId34"/>
    <p:sldId id="687" r:id="rId35"/>
    <p:sldId id="671" r:id="rId36"/>
    <p:sldId id="622" r:id="rId37"/>
    <p:sldId id="623" r:id="rId38"/>
    <p:sldId id="672" r:id="rId39"/>
    <p:sldId id="688" r:id="rId40"/>
    <p:sldId id="624" r:id="rId41"/>
    <p:sldId id="625" r:id="rId42"/>
    <p:sldId id="673" r:id="rId43"/>
    <p:sldId id="689" r:id="rId44"/>
    <p:sldId id="674" r:id="rId45"/>
    <p:sldId id="675" r:id="rId46"/>
    <p:sldId id="690" r:id="rId47"/>
    <p:sldId id="654" r:id="rId48"/>
    <p:sldId id="655" r:id="rId49"/>
    <p:sldId id="691" r:id="rId50"/>
    <p:sldId id="692" r:id="rId51"/>
    <p:sldId id="656" r:id="rId52"/>
    <p:sldId id="657" r:id="rId53"/>
    <p:sldId id="677" r:id="rId54"/>
    <p:sldId id="678" r:id="rId55"/>
    <p:sldId id="298" r:id="rId56"/>
    <p:sldId id="651" r:id="rId57"/>
    <p:sldId id="404" r:id="rId58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609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01"/>
    <a:srgbClr val="0B2EB7"/>
    <a:srgbClr val="9A5CC8"/>
    <a:srgbClr val="072087"/>
    <a:srgbClr val="FF7674"/>
    <a:srgbClr val="C5A3DF"/>
    <a:srgbClr val="8495DA"/>
    <a:srgbClr val="C2CAED"/>
    <a:srgbClr val="7A52C4"/>
    <a:srgbClr val="644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86639" autoAdjust="0"/>
  </p:normalViewPr>
  <p:slideViewPr>
    <p:cSldViewPr snapToGrid="0">
      <p:cViewPr varScale="1">
        <p:scale>
          <a:sx n="49" d="100"/>
          <a:sy n="49" d="100"/>
        </p:scale>
        <p:origin x="36" y="810"/>
      </p:cViewPr>
      <p:guideLst>
        <p:guide orient="horz" pos="1933"/>
        <p:guide pos="5609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B068-1210-45CE-6A66-FBC88744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E974E4-70D4-F6B0-70A3-4FC121798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6683FD-6119-5944-47A8-97DD0E83A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여기서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표면적 이해관계자만 보면 실패한다는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심야버스 사례를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표면적으로는 심야에 귀가하는 시민들을 위한 단순한 정책처럼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실제로는 훨씬 복잡한 이해관계가 얽혀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버스 기사들은 야간 근무 부담을 걱정했고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택시 기사들은 수입 감소를 우려했습니다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버스 회사는 운영비 증가를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경찰은 심야 치안 부담을 고민했습니다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영업하는 상인들은 새로운 고객 유입을 기대했죠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이해관계자를 파악하고 대응 전략을 마련했기에 심야버스가 성공적으로 정착할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261FF0-2915-D231-E9F8-4F8920E77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ACF52-D3CB-3B35-EBB9-45E7F3D8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59599B3-3C1C-BCEB-E565-AA3C6ED61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7063A8-BE01-BA69-92DC-C0268A954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공식적 권력과 비공식적 영향력을 구분해야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조직도상으로는 시장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과장이 결정권자입니다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실제로는 비서실장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예산담당 실무자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 데스크가 더 큰 영향력을 행사할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이른바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"Influence without authority",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직위 없이도 영향력을 행사하는 사람들을 찾아내는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401D63-C2BB-B639-BFD7-CC1B40701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44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각 이해관계자 그룹에 대한 구체적인 전략을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챔피언 즉 옹호자들입니다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 정책의 가장 소중한 자산입니다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많은 정책 입안자들이 옹호자를 당연시하는 실수를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옹호자도 관리와 지원이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옹호자 관련 전략은 네 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 무장입니다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자료와 논리를 제공해서 그들이 어디서든 정책을 옹호할 수 있게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무대 제공입니다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공청회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 인터뷰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SNS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캠페인 등에서 그들이 목소리를 낼 기회를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 연결입니다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옹호자들끼리 연결해서 시너지를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성과 공유입니다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정책이 성공했을 때 그들의 기여를 공개적으로 인정하는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D2A8C-6825-1057-37E7-AA07A8D5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C84578-DDD2-9812-2942-4C1C60BAD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2BB2695-B4A7-2DC6-2E2F-9A5AE1CFF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블로커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즉 반대자들입니다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원칙은 반대자를 적으로 만들지 말라는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그들에게도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나름의 합리적 이유가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3C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전략을 활용할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Co-opt,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포섭 전략은 반대자의 우려를 정책에 반영하는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Convert,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전환 전략은 이익 구조를 재설계해서 반대자를 지지자로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Counter,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대응 전략은 정말 불가피한 경우에만 사용하는 우회나 압도 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27E86D-FBA2-8A30-E365-350D9BA2E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45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42CD-BF94-5D4A-E563-7AD46877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9AD64E-5310-0AC0-FBD6-9B55839B7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EAF712-BEDC-D69C-1DBD-40B99F7B4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우버와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택시업계의 갈등이 교훈적입니다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우버는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전략으로 택시업계와 정면 대결했고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결과는 극심한 갈등이었습니다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후기에는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Co-opt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전략으로 전환하여 택시 호출 앱을 개발하고 상생 모델을 만들었습니다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적을 친구로 만드는 것이 제압하는 것보다 훨씬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EDC989-35E8-4908-E526-251825B7D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67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C1FE-E8B7-B35A-A9B7-B6BA9DA90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70D79D8-060C-7D27-FBC5-C7DDC0ECD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923F61-F5C8-CC05-E047-34807D505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게이트키퍼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즉 문지기들입니다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결정권자는 아니지만 정책 실행의 관문을 지키는 사람들입니다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 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법무 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인사 담당자 등이 대표적입니다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문지기에게는 그들의 언어로 말해야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 담당자에게는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재정적 타당성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법무 담당자에게는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법적 리스크 최소화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담당자에게는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호환성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인사 담당자에게는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 역량 강화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강조할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5CE73C-C0FF-4AA6-FE58-FC0EC3860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673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9540-0F30-AA90-2705-93AB82A4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364A83-5BC3-22FF-C7D5-915C35D66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A6A593-3784-1E34-C746-FF2A0527A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관계 구축의 핵심은 조기 참여입니다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기획 단계부터 그들의 의견을 청취하면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나중에 반대할 가능성이 크게 줄어듭니다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정기적으로 소통하되 공식 채널뿐 아니라 커피 한잔하는 비공식 채널도 활용할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성과가 났을 때 그들의 기여를 인정하는 것을 잊지 마세요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C04AB1-9971-CB01-EC29-054B385CF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52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1C2B-26C0-23D0-524E-3E5F0B8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FDB981-8740-C4D2-096A-72E87EE9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B6B245-F794-3E71-3233-7CB0F384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정책은 혼자 만드는 것이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강력한 연합을 구축해야 성공할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9B7C1D-B731-FAA0-1160-ADB45011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08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C462-11EE-F4F4-1B52-47B901035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263035F-6BC6-E10E-7A88-AAA61E3C0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94F092-78E6-6AE6-2237-81FBC8978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설계가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이해관계자가 무엇을 원하는지 파악하고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모두가 이익을 볼 수 있는 구조를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일자리 정책을 예로 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기업은 인건비 지원과 인재 확보를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대학은 취업률 상승과 산학협력을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청년은 경험과 소득을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정부는 실업률 감소와 정치적 성과를 얻습니다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각자의 이익이 정렬될 때 강력한 연합이 만들어집니다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7F5556-61B1-6B13-8F1B-3FC6E884D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85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087F-3737-EA67-A160-63ECF620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B7247F-9FA9-44BE-FA6A-2F3A3BFD3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122EFA-84E0-384B-3BDA-7B2ECCD8F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예상치 못한 연합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'Unlikely Alliance'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가장 효과적일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미국의 형사사법 개혁이 대표적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진보는 인권 개선을 위해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보수는 교도소 운영 예산 절감을 위해 같은 정책을 지지했습니다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다른 이유로 같은 목표를 추구할 때 초당적 지지가 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CCD5D8-A19D-2281-84A6-7F5FD1110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57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AAD-B041-CF8A-DB24-5E4C1ED2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C7235F-A1A1-B623-9170-865A8A31E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00A60F-0D77-8F30-CCC5-16701EA0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주차 마지막 차시입니다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 과정의 대장정도 거의 끝나가고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나폴레옹의 통찰로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전쟁에서 아마추어는 전략을 논하고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프로는 병참을 논한다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병참은 군대에 필요한 물자를 적시에 적소에 공급하는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뛰어난 전략도 병사들이 굶주리고 탄약이 떨어지면 소용없습니다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정책도 마찬가지입니다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지금까지 멋진 아이디어를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설득력 있게 전달하는 방법을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실제 현장에서 그것을 작동시키는 것은 완전히 다른 도전입니다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0C4CA5-0BAB-3C77-4F5E-E0F4A670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827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A8E8B-2417-F099-33DD-D93ED388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773B78-FB47-192A-15C1-298FAE73C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3FE163-9235-C4F0-FAAD-325600124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연합도 체계적인 거버넌스가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RACI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매트릭스를 활용해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책임자이고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승인하고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협의하고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정보를 받을지 명확히 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주간 또는 월간 정기 회의로 소통 구조를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모두가 동의하는 공동 성과 지표를 설정하세요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갈등이 생겼을 때 어떻게 해결할지 미리 정해두는 것도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관리는 단순한 정치적 계산이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그것은 다양한 관점을 통합하고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집단 지성을 활용하며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합의를 만들어가는 민주적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완벽한 정책은 없지만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사람이 함께 만든 정책은 더 강하고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1329E9-E039-4A6D-1A34-5F919E5B8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60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2FA2-8905-AA70-1B01-56169E06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60ACD9-469E-910A-FABA-A70356CB8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407B28-3A77-2AE7-F79D-A6E99036F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두 번째 핵심 요소인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먼저 짚고 넘어갈 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예산이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말의 진짜 의미는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예산이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우선순위가 아니다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예산은 제로섬 게임이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정말 중요하다고 판단되면 예산은 만들어집니다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 어떻게 우선순위를 만들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C750E3-A6F2-3A85-C85B-F85FC1961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529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D17C-C7DB-33FD-E51A-3DDE1B81F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1CA49C-B3F7-35AA-653E-2E7F7EFB0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F4F5D91-8EBC-7513-F166-8E255ADCC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정부 예산 편성 과정을 이해해야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한국의 경우 예산은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전부터 준비됩니다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사이에 기획재정부가 예산 편성 지침을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각 부처가 예산 요구서를 작성합니다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부처가 제출하면 기재부가 심사를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정부안이 확정됩니다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월부터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월까지 국회 심의를 거쳐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최종 확정됩니다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일정을 아는 것이 왜 중요할까요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전략적 개입 시점을 알 수 있기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편성 지침에 여러분의 정책 분야가 포함되도록 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월에는 부처 요구서에 구체적 사업이 들어가도록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월에는 기재부 담당자를 설득해야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이후에는 국회의원들에게 필요성을 알려야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허겁지겁 뛰어다니면 이미 늦습니다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43C252-25DE-470C-D061-C44B9E2B4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68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76ACB-67E8-E038-9A35-D633D885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C6B9B8-9AD3-789D-44BB-43002178F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FAFBB3-3E82-AAA7-90EA-1C80D01E2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예산이 없다고 포기할 필요는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예산을 활용하는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완전히 새로운 사업이 아니라 기존 사업과 연계하면 추가 예산 없이도 시작할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파일럿 전략입니다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규모로 시작해서 효과를 증명한 후 확대하는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현물 동원입니다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현금이 아니더라도 공간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장비를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기부받아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시작할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크라우드소싱입니다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시민들의 자발적 참여로 비용을 크게 절감할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9DE125-EA71-EE03-E8B5-EB09AC064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391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7BEA-6153-FCAB-1DAD-1E3548989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F1680B-760D-E0EC-5548-AF680CF2B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982ED6-BE4E-66F3-6B5B-6E3467A78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뉴욕의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하이라인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파크가 완벽한 사례입니다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시민운동가가 예산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원으로 시작했습니다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폐선로를 공원으로 만들자는 아이디어 공모전을 열어 언론의 관심을 끌었고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기부로 이어졌습니다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결국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1.5km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공중 공원이 만들어졌고 지금은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뉴욕의 대표 관광지가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64A83E-7296-1CFD-DAAD-DD771A35F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969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7296-8967-12F2-74D0-D45FEB9D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7FE8C1-C0DC-CF08-5BD9-1978AB59F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729EA8-9D99-A483-5006-FE9B0D35B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 자원 활용도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PPP,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민관협력사업은 자본과 전문성을 동시에 확보할 수 있는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다만 정부의 통제력이 약화되고 이익 충돌이 생길 수 있으므로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명확한 계약과 성과 기준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출구 전략이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기업의 사회적 책임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CSR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예산도 활용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핵심은 기업의 비즈니스 목표와 연결하는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제안서를 쓸 때는 사회적 가치뿐 아니라 기업 이미지 제고도 함께 언급할 수 있을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금융이라는 새로운 옵션도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소셜 임팩트 본드는 성과가 나면 정부가 투자자에게 수익을 지급하는 방식이고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크라우드펀딩은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시민들의 소액 투자를 모으는 방식입니다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블록체인 기반 토큰을 활용한 혁신적인 자금 조달도 시도되고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8B72CF-A3DD-37E2-C673-1743804E7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78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D487-523B-8561-3242-3CEC7397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A700D0-DDF5-DE10-FF25-48186862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F2A51-6517-E5D0-291B-E7153A13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자금만큼 중요한 것이 사람입니다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돈이 많아도 제대로 된 팀이 없으면 실패합니다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C7887-C245-05AF-571F-393B08F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104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92B2-F7A5-2AFA-76B5-02CFCADF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26BF9D-28E7-1FB6-AE30-E9FBD8B0B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B862CC-2210-2160-B588-D7B9DE965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메러디스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벨빈의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팀 역할 이론에 따르면 성공적인 팀은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역할이 균형을 이루어야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Plant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창의적 문제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Coordinator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팀 조정자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Shaper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추진력 제공자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Monitor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비판적 평가자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Implementer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실행 전문가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#6 Completer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마무리 담당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#7 Team Worker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팀 화합 담당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#8 Resource Investigator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네트워크 담당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#9 Specialist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전문 지식 제공자입니다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모두 구할 수는 없겠죠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다만 이러한 역할을 하는 사람들이 필요하다는 것을 인지하는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AD83B9-0EAE-1E8A-8E4D-EED170136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928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E476-E2E2-B975-530A-267F3323B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7E599B-3244-9B15-86CF-9E4DB3F62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E67BC54-C779-929E-A444-3375E716A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전문가 네트워크도 구축해야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자문위원회를 만들되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분야를 대표하는 사람들로 구성할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학계는 이론적 정당성을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전문가는 실무 타당성을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국제 전문가는 글로벌 벤치마킹을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언론인은 여론 형성을 도와줍니다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60715A-8986-8F67-8DAB-EC1E458FE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8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EDC15-047D-6186-3686-E01ECD4B1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E7A392-A9FC-0992-4377-D63619140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768E8A-FC80-8146-402A-9AE73C388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분기별 정기 자문회의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이슈별 태스크포스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공개 포럼이나 세미나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멘토링 등 다양한 방식으로 그들의 지혜를 활용할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2BC07-A167-0480-E6EB-48FF65B99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3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A73C0-D197-B01B-4DD7-9214949CE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2806EE-F4A1-72DB-B869-B7A402A42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42CE1F-6CE0-B433-28C0-1F1557270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인도에서 일어난 일을 소개하겠습니다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총리가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스와츠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바라트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인디아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캠페인을 발표했습니다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목표는 명확했습니다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간디 탄생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주년까지 인도 전역에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개의 화장실을 건설하겠다는 것이었습니다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인도는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명이 야외에서 용변을 해결하고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단순한 불편함을 넘어 심각한 공중보건 문제였습니다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오염된 물로 인한 질병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여성들의 안전 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아동 발육 부진 등이 만연했습니다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국제 개발 전문가들의 반응은 회의적이었습니다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D327D8-523A-9C3A-A460-43EC5EE8D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346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E0CD-C2E6-63AF-8D22-396149DA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B89094-7076-D3AD-4B35-054BEF5BE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180E68-E578-5A82-8E9C-A2147685F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자원봉사자 관리도 체계적으로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모집할 때는 역할과 기대를 명확히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교육을 통해 역량 개발 기회를 제공하여야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적재적소에 배치하고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공개적으로 감사를 표현하며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커뮤니티를 형성해서 소속감을 느끼게 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136CA4-BD78-1012-E514-C851AB701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647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4B2C-913B-1F9F-E91D-8D7C094D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5B5815-140D-E66F-EEB1-6CBA984AB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EE7BA2-CD0C-C7E6-391A-AC31A0D97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제도적 기반입니다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정책도 법적 근거가 없으면 언제든 뒤집힐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행정규칙으로 시작해서 효과를 증명한 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시행규칙으로 제도화하고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상위 법령으로 올라가는 방안도 고려해볼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처음부터 법률 개정을 시도하면 저항이 크고 시간도 오래 걸립니다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365B77-6BD4-012E-0F7F-C4FB6A58C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493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76376-03A8-4F4A-6A15-E49928F7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7E735A0-F5FD-E7BA-1E61-56FD63CF5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E0DF15-E334-8470-097C-457F8426A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지방자치단체의 조례를 활용하는 것도 좋은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조례는 상위법을 위반하지 않는 범위에서 자율적으로 제정할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주민 발의도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유권자의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동의하면 조례안을 발의할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MOU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협약도 유용한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법적 구속력은 약하지만 상징성은 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언론의 관심이 있을 때 최고위급이 서명하고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실행 사항을 명시하며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정기적으로 점검하면 실질적인 효력을 발휘할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E503EC-6B4F-E11F-2642-5314C7DAE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046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56FCD-9AE3-125F-879E-8D3EBAE50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96C169-C2E2-A516-6410-B9FB2454D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42AA58-C8B0-939D-FBD6-1475A49E8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 확보는 창의성과 끈기의 게임입니다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전통적인 방법에만 의존하지 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경로를 동시에 추구하세요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자원으로 시작해서 성과를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성과로 더 큰 자원을 확보하는 선순환 구조를 만드는 것이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144C6C-7B43-D6F7-5620-D249305DA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1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94A1B-7A18-888E-C4C0-9C79B94C3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6C58E4-DAD9-59AA-C74D-C649C7917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B34CD4-9408-5005-8F51-7286D2D63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세 번째 핵심 요소인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변화를 관리하고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지속가능하게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만드는 방법에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하버드 경영대학원의 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교수가 개발한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변화관리 모델을 정책 실행에 적용해보겠습니다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7683C4-D0A5-BA3D-FE66-CCBB09525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363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4F65-C701-D921-BA12-3CA495770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DBFF85F-64B8-2D69-EAAD-3C35D5EC3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8311A3-ED89-2DC4-8EB7-C1DB33B50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긴급성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사람들은 편안한 현재 상태를 유지하려는 관성이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깨려면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불타는 플랫폼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북해 석유 시추선에서 화재가 났을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작업자들이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미터 높이에서 얼음같이 차가운 바다로 뛰어내린 이유는 단순합니다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머물면 죽기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정책도 마찬가지입니다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 바꾸지 않으면 큰일 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위기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프레이밍이나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지금이 절호의 기회다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기회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프레이밍으로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긴급성을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코로나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디지털 전환을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앞당긴 것처럼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위기가 변화의 최고 촉매가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63B3A1-AF71-2BEA-BEA2-CFA57AA33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61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9DCB-CF65-6282-9C09-EB4C41E9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0B56D0D-51B2-DCC0-4D78-E6BE722C7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C5CE26-11EC-0063-83D8-3A5CB669D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변화 주도 연합 구축입니다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혼자서는 변화를 만들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권력과 전문성과 신뢰성을 가진 사람들의 연합이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공식적 리더뿐 아니라 비공식적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인플루언서도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포함시키고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부서와 계층의 대표성을 확보해야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이들이 한 목소리를 낼 때 변화의 동력이 생깁니다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비전과 전략 수립입니다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케네디 대통령의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안에 달에 가겠다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명확하고 감동적인 비전이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엘리베이터 피치로 설명할 수 있을 만큼 간단명료해야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도전적이지만 달성 가능해야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머리뿐 아니라 가슴도 움직여야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17CBFD-1066-2A59-B8FF-8FBB93D71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196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68D5-ACF5-4801-0623-ABFDDC0B9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2E2608-8159-5BC9-A9E5-0D8FA95AE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24101CE-04AD-1545-380B-F7440CD09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비전 소통입니다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10x10x10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규칙을 기억하세요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다른 채널로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 반복해서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다른 방식으로 전달해야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번 말했다고 모두가 이해하고 기억한다고 생각하면 큰 착각입니다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지겹도록 반복해야 비로소 침투합니다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임파워먼트입니다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사람들이 변화에 참여하고 싶어도 장애물이 있으면 포기합니다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구조적 장애물인 경직된 조직도와 프로세스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문화적 장애물인 관행과 편견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기술적 장애물인 역량과 도구 부족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심리적 장애물인 두려움과 저항을 제거해야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23814C-A58F-47D3-4D84-D3AA44185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922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1A930-0A53-F781-E7E8-A60CD8C2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F72E7D0-A721-6E3A-CA13-6EA094CBE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DB20295-7B7B-72AA-3968-C2BD72C65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단기 성과 창출입니다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90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내에 가시적 성과를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작지만 의미 있는 변화를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축하하고 홍보해서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해내고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자신감을 심어주세요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다음 단계로 가는 동력이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성과 공고화입니다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조기에 승리를 선언하는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'Victory Disease'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조심해야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성과에 안주하면 저항 세력이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재결집합니다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지속적으로 개선하고 확산시키며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언제든 반격이 올 수 있다는 긴장감을 유지해야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B30ED6-425B-2A7B-6ED1-73FB2037F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946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C275-1770-66CA-FEE2-375D0009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2A6B2F-11AC-94B6-C1DF-5F2994F23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F20108-A40E-6386-5294-A459D31A7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단계는 문화 정착입니다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정책도 조직 문화와 충돌하면 실패합니다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규범과 가치를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스토리와 의례로 강화하며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인사와 평가 시스템에 반영해야 진정한 변화가 완성됩니다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159707-333D-EABF-8C4A-C9DA77065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82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DDB7-4FB3-9599-EA7B-83BE2D30C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04457A1-39F5-6046-2D5B-12064868B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98C866B-EC9C-D2C1-8CC6-F1B89FDAE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하나의 정치적 선전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인도의 문화를 바꾸는 것은 불가능하다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인프라만으로는 행동 변화를 만들 수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비판이 쏟아졌습니다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이전 정부들도 비슷한 시도를 했지만 모두 실패했습니다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0F0206-C45D-3D6D-C1D6-890C596D5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258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810-06A1-CA22-9F94-FF4123F30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5D14C2-4298-F6A0-8443-4FED25433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DF950B-02A8-56AA-6610-CA5DDD3F0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변화에는 항상 저항이 따릅니다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저항을 이해하고 관리하는 것이 성공의 열쇠입니다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저항에는 다섯 가지 주요 원인이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Fear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두려움입니다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일자리를 잃을까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지위가 낮아질까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것을 못 배울까 두려워합니다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Loss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상실감입니다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기득권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편안함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정체성을 잃는 것을 거부합니다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Misunderstanding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오해입니다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정보가 부족하거나 왜곡되어 정책을 잘못 이해합니다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Different Assessment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다른 평가입니다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가치관이나 우선순위가 달라 정책의 필요성을 다르게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Low Tolerance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낮은 수용성입니다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 피로나 과거 실패 경험으로 새로운 시도를 거부합니다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35C38E-9206-10BD-588F-E91D91B7B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001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5B3EB-5845-CD78-991E-2F555A5BC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D6D8A7-5762-86AD-0706-84BA25844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5052AE9-0F97-CFA3-49D6-8FDA014B3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원인에는 맞춤형 대응이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두려움에는 안전을 보장하고 점진적으로 접근합니다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상실감에는 적절한 보상과 새로운 기회를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오해는 투명한 소통과 교육으로 해소합니다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평가는 참여적 의사결정으로 조율합니다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낮은 수용성은 역량 개발과 지원으로 극복합니다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E7C085-6DB3-E979-F3E9-70C4491B6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89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D9B9C-1AB1-E178-177A-BDD2B58C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4677F7-7840-7599-CEA9-786F49A47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123CD8-9466-D704-E2AF-94AF44999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저항자의 유형도 구분해야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회의론자는 데이터와 증거로 설득하고 파일럿으로 증명합니다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냉소주의자는 작은 역할부터 참여시켜 성공 경험을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피해자 의식을 가진 사람에게는 공감과 전환 프로그램을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적극적 방해자에게는 명확한 경계를 설정하고 필요시 우회하거나 배제합니다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A70B2E-7E26-C398-CBB5-C4BC81080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4271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15B3D-8F31-8758-E5DF-AD8486347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06970B-D77D-41C3-BAB4-68FF1583A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63B196-D2D4-7127-C1B0-F43B536AC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가장 중요한 지속가능성입니다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정책이 초기에는 성공하지만 시간이 지나면 사라집니다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처음부터 지속가능성을 설계해야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제도화 전략이 첫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생명력을 연장하는 다섯 가지 방법이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법제화로 조례나 규정에 명문화하고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조직화로 전담 부서와 인력을 배치합니다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예산화로 일회성이 아닌 경상 예산에 편입시키고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표준화로 매뉴얼과 표준운영절차를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체계를 구축해서 정기적으로 모니터링합니다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7F9D93-84DE-8A61-48A1-9C0F1E49E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875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4EEC-6A80-0054-2929-3A7F5D5D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35EA13-37A7-4B83-A384-6B2F55C30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897979-F400-D5A3-D884-F5B79DEE6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자생력 확보도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지원이 끊겨도 생존할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수익 모델을 개발하거나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커뮤니티가 주인의식을 갖도록 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사회적기업으로 전환하거나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비즈니스화하는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위키피디아가 좋은 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비영리 프로젝트로 시작했지만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기부와 자원봉사라는 자생력을 확보해서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넘게 성장하고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지원 없이도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기업에 의존하지 않고도 지속가능한 모델을 만들었습니다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646027-E726-0EB2-3DB1-B309D4963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481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C7A88-32C4-FD9A-72FB-603003C1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439831-556B-44AF-E200-C48F2BC4E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499756-B68B-DE7E-7EA2-30B17ADEA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차세대 리더십 준비도 필수입니다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창시자가 떠나면 끝나는 정책이 너무 많습니다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승계 계획을 세워야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잠재적 리더를 발굴하고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멘토링과 권한 위임으로 육성합니다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프로젝트에 참여시켜 경험을 쌓게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관계 자산을 이전합니다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적절한 시점에 단계적으로 책임을 이양합니다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처음부터 끝까지 어떻게 변화를 만들고 유지할 것인가를 고민해야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아이디어는 시작이고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현실로 만들고 지속시키는 것이 진정한 도전입니다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D8C9BD-6B6D-7845-35BA-1ACFC9213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621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아이디어를 현실로 만드는 세 가지 핵심 요소를 깊이 있게 살펴보았습니다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정책은 결국 사람이 만들고 사람을 위한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배운 핵심은 이해관계자를 적으로 만들면 아무것도 할 수 없지만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파트너로 만들면 불가능해 보이던 일도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가능해진다는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혼자서는 한계가 있지만 연합을 통해 힘을 증폭시킬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저항을 억누르려 하지 말고 오히려 그 에너지를 변화의 동력으로 전환시킬 수 있다는 것도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자원이 없다는 것은 변명일 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없으면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있으면 연결하면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돈보다 사람과 시간이 더 중요한 자원이 되기도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일단 만들어진 제도는 그 자체로 가장 강력한 자원이 된다는 것도 기억하시기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변화는 통제하거나 관리하는 것이 아니라 이끄는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지속가능성은 우연히 생기는 것이 아니라 처음부터 의도적으로 설계해야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피터 드러커의 말처럼 문화가 전략을 이긴다는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이것을 절대 잊지 마시기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1CDE5-F835-373A-0EB7-E273199B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7CB31D-DC49-72A7-69A5-97288A9B2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FBD0166-2361-E8D9-58E9-9EEAD1351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이번 주 전체를 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좋은 정책이 실패하는가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근본적인 질문을 던졌습니다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아이디어와 실행 사이의 간극이 얼마나 큰지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혁신적 정책이 현장에서 실패하는지를 살펴봤습니다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영국의 빅 소사이어티 정책 실패 사례를 통해 아무리 좋은 아이디어도 실행 전략이 없으면 무용지물임을 확인했죠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이후에는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소통하고 설득할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다뤘습니다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스토리텔링의 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시각화의 중요성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효과적인 프레젠테이션 기법을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그레타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툰베리의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반 연설이 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개국 대표의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주간 회의보다 강력했는지를 분석했고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정책을 단순한 계획이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팔 수 있는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상품으로 만드는 방법을 익혔습니다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오늘은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실행하고 지속할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깊이 있게 탐구했습니다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인도의 화장실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개 건설 프로젝트가 어떻게 성공했는지를 보면서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관리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 확보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변화관리와 지속가능성 전략의 중요성을 구체적으로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4609ED-056E-60C8-07F9-3FFBCD71D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642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세 차시는 사실 하나의 큰 주제로 연결됩니다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실행력입니다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아이디어가 아무리 좋아도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소통을 아무리 잘해도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실행하지 못하면 아무 의미가 없다는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만났을 때 여러분은 정책에 관심 있는 학생이었습니다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이제 여러분은 진정한 정책디자이너입니다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문제를 발견하는 날카로운 눈을 갖추었고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사용자를 이해하는 따뜻한 마음을 기르셨습니다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해결책을 만드는 창의적인 손과 설득력 있게 소통하는 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끝까지 실행하는 든든한 발까지 모두 갖추셨습니다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정책디자인은 단순한 기술이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그것은 더 나은 세상을 만들겠다는 약속입니다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 약속을 지키기 위한 여정입니다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여정이 때로는 외롭고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좌절스러울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포기하지 마세요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만드는 작은 변화가 누군가에게는 인생을 바꾸는 기회가 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해결하는 작은 문제가 우리 사회의 큰 변화로 이어질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오늘도 긴 강의 끝까지 집중해서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들어주셔서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감사합니다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1DE7-1623-E240-8DEC-EDF200CA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BF96C3-7304-A670-5381-5A79F98B0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3006E6-9D30-BADF-8C76-3EE76C34D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후 놀라운 일이 일어났습니다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인도는 목표를 초과 달성하여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천만 개의 화장실을 건설했습니다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이것이 가능했을까요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비밀은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화장실을 짓는 것이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만든 것에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계층을 참여시켰습니다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발리우드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스타들이 화장실 청소를 하는 모습을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올렸고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대기업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들이 마을에 가서 화장실을 지었습니다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학교 아이들은 화장실 사용을 거부하는 어른들을 설득하는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선생님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이것을 정치적 이슈가 아닌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국가적 자존심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문제로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선진국이 되려면 깨끗한 인도가 되어야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메시지가 국민들의 자부심을 자극했습니다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중앙정부의 명령이 아니라 지역사회 주도의 운동으로 만들었습니다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마을이 스스로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야외 배변 제로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선언을 하도록 유도했고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달성한 마을에는 인센티브를 제공했습니다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66319F-4A13-8435-3713-4A406F443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743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E6DBF-4827-56BC-2C67-CCADF4B7C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E2A585-DE7C-E109-34B5-A478B3B64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48FF78-8692-13D1-9D5F-9464B6F11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사례가 우리에게 주는 교훈은 명확합니다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성공적인 정책 실행은 단순한 자원 투입이나 행정 집행을 넘어서는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그것은 사람들의 마음을 움직이고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행동을 바꾸고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문화를 변화시키는 복잡한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A76A83-75A9-895A-2C13-619FC4465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40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우리가 탐구할 핵심 질문은 이것입니다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정책이라도 실행과 확산 단계에서 실패할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성공적인 정책 실행과 확산을 위해 디자인 단계에서 어떤 점들을 고려해야 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A629-F8C6-FFCD-48A4-D571B262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B31C3C-22CA-0337-609C-7F2713C4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B94520-0F71-AEE7-EEE0-98055674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성공적인 정책 실행의 첫 번째 요소인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이해관계자 관리에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정책이 실패하는 가장 흔한 이유 중 하나는 우리가 미처 생각하지 못한 이해관계자의 저항이나 무관심입니다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사람을 만족시킬 수는 없지만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최소한 누가 영향을 받고 누가 영향력을 행사하는지는 알아야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4FAC65-AD59-85F2-BB7D-77A026C5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48D87-DA9D-2430-65A4-D85A9E80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D94855-E6C7-0DD0-47D9-17BF23D4D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ED9E94-5AD1-1656-C634-3553B328F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앞서 배운 이해관계자 지도 즉 영향력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관심도 매트릭스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2x2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매트릭스로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세로축은 영향력의 크기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가로축은 관심도의 크기를 나타냅니다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오른쪽 위 사분면은 영향력도 높고 관심도도 높은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관리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정책결정자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 책임자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규제 기관 등이 여기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이들은 여러분의 정책을 만들 수도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망칠 수도 있는 사람들입니다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많은 시간과 에너지를 투자해야 하는 그룹입니다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오른쪽 아래는 관심은 높지만 영향력이 상대적으로 낮은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 제공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 시민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국제기구 등이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이들을 무시하면 안 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정보를 제공하고 투명성을 유지하는 데 집중하면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왼쪽 위는 영향력은 높지만 현재 관심이 낮은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적극 참여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수혜자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시민단체 리더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 등이 여기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이들의 관심을 끌어내고 참여시키는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무관심한 권력자가 갑자기 반대자가 되는 것을 막아야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왼쪽 아래는 영향력도 낮고 관심도 낮은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모니터링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그룹입니다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잠재적 반대자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경쟁 부서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노동조합 등이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지금은 조용하지만 상황이 바뀌면 갑자기 목소리를 낼 수 있으므로 주시해야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87E3CD-E208-1D17-D550-8E8D398B6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54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0A987D-965C-7B38-0A31-44FA0E2BAB3B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87BC059-8297-7B75-FC88-17413EB6D4B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5FA134A-C782-6649-1B4D-ACA840785BEB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C950547-E6D3-C418-FC80-9EEE9EFBDBAF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9BC8A15-FD9A-DD2A-124A-3F252CD389C1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6EEE481E-3EF9-C160-999D-7996B98871D6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B05066-4494-1CB6-B55D-0F161CA67859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DEE44DA-A310-1FD3-8D5E-D63ED4D9E160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8BFF4850-39D5-7AD9-D263-829FEF011411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8C1C029B-99A0-9ACF-C71A-3AE3FA326C44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4866095-39EF-5858-E1E3-99CF5EFA7CD3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49E64CC6-C48A-5211-DDB5-5CA6B51CCA6F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3962402" y="291961"/>
            <a:ext cx="426719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테스트 및 평가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(2) -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성과 지표 개발 및 정책 효과 분석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52090" y="3920649"/>
                <a:ext cx="93006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14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6221575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테스트 및 평가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(2) -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성과 지표 개발 및 정책 효과 분석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45540-3989-C21C-B438-6F8649B76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668B67B-6531-E639-328F-009FF09BFED2}"/>
              </a:ext>
            </a:extLst>
          </p:cNvPr>
          <p:cNvSpPr txBox="1"/>
          <p:nvPr/>
        </p:nvSpPr>
        <p:spPr>
          <a:xfrm>
            <a:off x="778495" y="673792"/>
            <a:ext cx="2290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매핑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F95370-64F5-6848-113B-CAF49D144D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2C9DE-8F91-A2D6-8429-B7A37EB53C58}"/>
              </a:ext>
            </a:extLst>
          </p:cNvPr>
          <p:cNvSpPr txBox="1"/>
          <p:nvPr/>
        </p:nvSpPr>
        <p:spPr>
          <a:xfrm>
            <a:off x="1134095" y="1593928"/>
            <a:ext cx="42415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영향력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-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관심도 매트릭스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FA1ED4F-C601-2E0D-38E4-D46E7189F96E}"/>
              </a:ext>
            </a:extLst>
          </p:cNvPr>
          <p:cNvGrpSpPr/>
          <p:nvPr/>
        </p:nvGrpSpPr>
        <p:grpSpPr>
          <a:xfrm>
            <a:off x="1407233" y="2176961"/>
            <a:ext cx="6088076" cy="3673348"/>
            <a:chOff x="1407233" y="2176961"/>
            <a:chExt cx="5984167" cy="3610653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49469E12-BBCE-3DA2-043B-98F213763100}"/>
                </a:ext>
              </a:extLst>
            </p:cNvPr>
            <p:cNvSpPr/>
            <p:nvPr/>
          </p:nvSpPr>
          <p:spPr>
            <a:xfrm>
              <a:off x="1407233" y="2176961"/>
              <a:ext cx="2943094" cy="17369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0E43BE9F-EED7-A388-460C-01C870D2B51D}"/>
                </a:ext>
              </a:extLst>
            </p:cNvPr>
            <p:cNvSpPr/>
            <p:nvPr/>
          </p:nvSpPr>
          <p:spPr>
            <a:xfrm>
              <a:off x="4448306" y="2176961"/>
              <a:ext cx="2943094" cy="17369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B58D0F5-3068-2E8F-4FEF-E1FB4BE060F1}"/>
                </a:ext>
              </a:extLst>
            </p:cNvPr>
            <p:cNvSpPr/>
            <p:nvPr/>
          </p:nvSpPr>
          <p:spPr>
            <a:xfrm>
              <a:off x="1407233" y="4050666"/>
              <a:ext cx="2943094" cy="17369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E7EA88D-225A-FBCE-0289-8E4DA14A074B}"/>
                </a:ext>
              </a:extLst>
            </p:cNvPr>
            <p:cNvSpPr/>
            <p:nvPr/>
          </p:nvSpPr>
          <p:spPr>
            <a:xfrm>
              <a:off x="4448306" y="4050666"/>
              <a:ext cx="2943094" cy="17369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B700B6-390F-F6CF-A63C-53DA0DDD398D}"/>
              </a:ext>
            </a:extLst>
          </p:cNvPr>
          <p:cNvSpPr txBox="1"/>
          <p:nvPr/>
        </p:nvSpPr>
        <p:spPr>
          <a:xfrm>
            <a:off x="7645802" y="2961428"/>
            <a:ext cx="459108" cy="196528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영향력 크기</a:t>
            </a:r>
            <a:endParaRPr kumimoji="0" lang="en-US" altLang="ko-KR" sz="1900" b="0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D3978B-D974-7354-4CBD-5DFD9590CD4C}"/>
              </a:ext>
            </a:extLst>
          </p:cNvPr>
          <p:cNvSpPr txBox="1"/>
          <p:nvPr/>
        </p:nvSpPr>
        <p:spPr>
          <a:xfrm>
            <a:off x="1407233" y="5828935"/>
            <a:ext cx="6088076" cy="4448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관심도 크기</a:t>
            </a:r>
            <a:endParaRPr kumimoji="0" lang="en-US" altLang="ko-KR" sz="1900" b="0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5FAB29C-87C8-46CD-2449-AD540620BADE}"/>
              </a:ext>
            </a:extLst>
          </p:cNvPr>
          <p:cNvGrpSpPr/>
          <p:nvPr/>
        </p:nvGrpSpPr>
        <p:grpSpPr>
          <a:xfrm>
            <a:off x="4629103" y="2290902"/>
            <a:ext cx="2789025" cy="1252086"/>
            <a:chOff x="1530927" y="2290902"/>
            <a:chExt cx="2789025" cy="12520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AD11AA-F4D5-F516-7474-92BFBF5FC28C}"/>
                </a:ext>
              </a:extLst>
            </p:cNvPr>
            <p:cNvSpPr txBox="1"/>
            <p:nvPr/>
          </p:nvSpPr>
          <p:spPr>
            <a:xfrm>
              <a:off x="1536261" y="2756554"/>
              <a:ext cx="2783691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정책결정자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책임자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규제 기관→ 적극적 관리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50F3E4-8B68-9C9E-28C3-85FF4DCE4726}"/>
                </a:ext>
              </a:extLst>
            </p:cNvPr>
            <p:cNvSpPr txBox="1"/>
            <p:nvPr/>
          </p:nvSpPr>
          <p:spPr>
            <a:xfrm>
              <a:off x="1530927" y="2290902"/>
              <a:ext cx="2789025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핵심 관리 그룹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B46DB7B-D373-8FA0-D79C-71B2686214CF}"/>
              </a:ext>
            </a:extLst>
          </p:cNvPr>
          <p:cNvGrpSpPr/>
          <p:nvPr/>
        </p:nvGrpSpPr>
        <p:grpSpPr>
          <a:xfrm>
            <a:off x="1530927" y="2290902"/>
            <a:ext cx="2789025" cy="1252086"/>
            <a:chOff x="4629104" y="2290902"/>
            <a:chExt cx="2789025" cy="12520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BD2DF4-79EB-D1CB-0542-F77F2B94A1E1}"/>
                </a:ext>
              </a:extLst>
            </p:cNvPr>
            <p:cNvSpPr txBox="1"/>
            <p:nvPr/>
          </p:nvSpPr>
          <p:spPr>
            <a:xfrm>
              <a:off x="4634438" y="2756554"/>
              <a:ext cx="2783691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수혜자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시민단체 리더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언론→ 관심 유도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86A3C0-E5E5-6E9F-8CC4-1A754FDCA8F6}"/>
                </a:ext>
              </a:extLst>
            </p:cNvPr>
            <p:cNvSpPr txBox="1"/>
            <p:nvPr/>
          </p:nvSpPr>
          <p:spPr>
            <a:xfrm>
              <a:off x="4629104" y="2290902"/>
              <a:ext cx="2789025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적극 참여 그룹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05E5E69-8EDC-D3A2-4CAF-028DFD42C74B}"/>
              </a:ext>
            </a:extLst>
          </p:cNvPr>
          <p:cNvGrpSpPr/>
          <p:nvPr/>
        </p:nvGrpSpPr>
        <p:grpSpPr>
          <a:xfrm>
            <a:off x="4603697" y="4153358"/>
            <a:ext cx="2789025" cy="1252086"/>
            <a:chOff x="1530927" y="4153358"/>
            <a:chExt cx="2789025" cy="12520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026BA1-6F2C-7402-CA05-C3652B9E41A3}"/>
                </a:ext>
              </a:extLst>
            </p:cNvPr>
            <p:cNvSpPr txBox="1"/>
            <p:nvPr/>
          </p:nvSpPr>
          <p:spPr>
            <a:xfrm>
              <a:off x="1536261" y="4619010"/>
              <a:ext cx="2783691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일반 시민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학계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국제기구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지속적 소통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AD8CA8-EFE8-AA6E-EDC1-91D0E89438DD}"/>
                </a:ext>
              </a:extLst>
            </p:cNvPr>
            <p:cNvSpPr txBox="1"/>
            <p:nvPr/>
          </p:nvSpPr>
          <p:spPr>
            <a:xfrm>
              <a:off x="1530927" y="4153358"/>
              <a:ext cx="2789025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정보 제공 그룹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C48C1CA2-190D-35A2-35D5-7881E24BF04E}"/>
              </a:ext>
            </a:extLst>
          </p:cNvPr>
          <p:cNvGrpSpPr/>
          <p:nvPr/>
        </p:nvGrpSpPr>
        <p:grpSpPr>
          <a:xfrm>
            <a:off x="1530927" y="4153358"/>
            <a:ext cx="2789025" cy="1252086"/>
            <a:chOff x="4629104" y="4153358"/>
            <a:chExt cx="2789025" cy="12520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0811E9-B0B5-A144-53A7-EA10B32F38B7}"/>
                </a:ext>
              </a:extLst>
            </p:cNvPr>
            <p:cNvSpPr txBox="1"/>
            <p:nvPr/>
          </p:nvSpPr>
          <p:spPr>
            <a:xfrm>
              <a:off x="4634438" y="4619010"/>
              <a:ext cx="2783691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잠재적 반대자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경쟁 부서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노동조합→ 상황 주시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6E5D80-327C-D7B6-1003-7F777ADA218C}"/>
                </a:ext>
              </a:extLst>
            </p:cNvPr>
            <p:cNvSpPr txBox="1"/>
            <p:nvPr/>
          </p:nvSpPr>
          <p:spPr>
            <a:xfrm>
              <a:off x="4629104" y="4153358"/>
              <a:ext cx="2789025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모니터링 그룹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1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72AA9-9A17-A564-5C38-70691A7AF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A6E363D-0CF2-5CA5-A9D2-5438E51E3E8C}"/>
              </a:ext>
            </a:extLst>
          </p:cNvPr>
          <p:cNvSpPr txBox="1"/>
          <p:nvPr/>
        </p:nvSpPr>
        <p:spPr>
          <a:xfrm>
            <a:off x="778495" y="673792"/>
            <a:ext cx="2290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매핑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0E743F5-05B3-967A-8816-A934E84E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CD2965-30C7-7259-FAED-F28B7D803702}"/>
              </a:ext>
            </a:extLst>
          </p:cNvPr>
          <p:cNvSpPr txBox="1"/>
          <p:nvPr/>
        </p:nvSpPr>
        <p:spPr>
          <a:xfrm>
            <a:off x="1134095" y="1593928"/>
            <a:ext cx="3464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매핑의 핵심 원칙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0702877-3192-A1EA-A8F4-54540EE5DEC3}"/>
              </a:ext>
            </a:extLst>
          </p:cNvPr>
          <p:cNvGrpSpPr/>
          <p:nvPr/>
        </p:nvGrpSpPr>
        <p:grpSpPr>
          <a:xfrm>
            <a:off x="6090127" y="3083532"/>
            <a:ext cx="5401361" cy="2878281"/>
            <a:chOff x="5031112" y="3086100"/>
            <a:chExt cx="5401361" cy="2878281"/>
          </a:xfrm>
        </p:grpSpPr>
        <p:sp>
          <p:nvSpPr>
            <p:cNvPr id="16" name="사각형: 잘린 한쪽 모서리 15">
              <a:extLst>
                <a:ext uri="{FF2B5EF4-FFF2-40B4-BE49-F238E27FC236}">
                  <a16:creationId xmlns:a16="http://schemas.microsoft.com/office/drawing/2014/main" id="{447E403F-83C3-8363-2A5F-5FE91E7379AA}"/>
                </a:ext>
              </a:extLst>
            </p:cNvPr>
            <p:cNvSpPr/>
            <p:nvPr/>
          </p:nvSpPr>
          <p:spPr>
            <a:xfrm flipV="1">
              <a:off x="5137862" y="3179514"/>
              <a:ext cx="4470265" cy="2784867"/>
            </a:xfrm>
            <a:prstGeom prst="snip1Rect">
              <a:avLst>
                <a:gd name="adj" fmla="val 16482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8409B0-ACD2-8A31-F9B4-614C74687718}"/>
                </a:ext>
              </a:extLst>
            </p:cNvPr>
            <p:cNvSpPr txBox="1"/>
            <p:nvPr/>
          </p:nvSpPr>
          <p:spPr>
            <a:xfrm>
              <a:off x="5031112" y="3086100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C84C31-6A46-606F-3D5E-0EA92EE29D63}"/>
                </a:ext>
              </a:extLst>
            </p:cNvPr>
            <p:cNvSpPr txBox="1"/>
            <p:nvPr/>
          </p:nvSpPr>
          <p:spPr>
            <a:xfrm>
              <a:off x="5283348" y="3525430"/>
              <a:ext cx="5149125" cy="22467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버스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-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야간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근무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부담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택시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-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감소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우려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버스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회사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-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운영비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증가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-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심야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치안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부담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24시간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영업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-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고객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557AB6E-2E62-3E08-F650-FB830D470AD1}"/>
              </a:ext>
            </a:extLst>
          </p:cNvPr>
          <p:cNvGrpSpPr/>
          <p:nvPr/>
        </p:nvGrpSpPr>
        <p:grpSpPr>
          <a:xfrm>
            <a:off x="1287594" y="2352132"/>
            <a:ext cx="9865315" cy="571286"/>
            <a:chOff x="1013127" y="1841927"/>
            <a:chExt cx="9865315" cy="5712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D78915-E0DB-A2B9-012D-ECA39461D6D0}"/>
                </a:ext>
              </a:extLst>
            </p:cNvPr>
            <p:cNvSpPr txBox="1"/>
            <p:nvPr/>
          </p:nvSpPr>
          <p:spPr>
            <a:xfrm>
              <a:off x="1013127" y="1841927"/>
              <a:ext cx="98653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보이는 이해관계자뿐 아니라 숨은 이해관계자까지 파악 필요</a:t>
              </a: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8B27D2E1-DB4D-6C15-BDDF-ECB063D337C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EFAE19A-B3A4-CCAD-FD6F-5794731B16D1}"/>
              </a:ext>
            </a:extLst>
          </p:cNvPr>
          <p:cNvGrpSpPr/>
          <p:nvPr/>
        </p:nvGrpSpPr>
        <p:grpSpPr>
          <a:xfrm>
            <a:off x="1795236" y="3087892"/>
            <a:ext cx="4173762" cy="2869563"/>
            <a:chOff x="1795236" y="3087892"/>
            <a:chExt cx="4173762" cy="2869563"/>
          </a:xfrm>
        </p:grpSpPr>
        <p:pic>
          <p:nvPicPr>
            <p:cNvPr id="41" name="그림 40" descr="건물, 하늘, 스크린샷, 야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BD7CD9F-C69C-AB15-D413-ADBC1B25D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37" y="3087892"/>
              <a:ext cx="4173761" cy="2869563"/>
            </a:xfrm>
            <a:prstGeom prst="rect">
              <a:avLst/>
            </a:prstGeom>
          </p:spPr>
        </p:pic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BDF454EE-6FFB-9DE8-E538-61498B901BA5}"/>
                </a:ext>
              </a:extLst>
            </p:cNvPr>
            <p:cNvSpPr/>
            <p:nvPr/>
          </p:nvSpPr>
          <p:spPr>
            <a:xfrm>
              <a:off x="1795236" y="3830165"/>
              <a:ext cx="4173762" cy="1108980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카페24 아네모네" pitchFamily="2" charset="-127"/>
                  <a:ea typeface="카페24 아네모네" pitchFamily="2" charset="-127"/>
                </a:rPr>
                <a:t>서울시 심야버스 사례</a:t>
              </a:r>
              <a:endParaRPr lang="en-US" altLang="ko-KR" sz="2400" spc="-70" dirty="0">
                <a:solidFill>
                  <a:schemeClr val="tx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/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표면적으로는 심야에 귀가하는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시민들을 위한 단순한 정책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6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DBCF3-261E-E365-5F91-7FAF62DC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682C770-E323-6372-5D66-C2B58FBA360C}"/>
              </a:ext>
            </a:extLst>
          </p:cNvPr>
          <p:cNvSpPr txBox="1"/>
          <p:nvPr/>
        </p:nvSpPr>
        <p:spPr>
          <a:xfrm>
            <a:off x="778495" y="673792"/>
            <a:ext cx="2290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매핑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20BDF1-FA35-281C-337B-D781B7C79D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1F965-83AC-62D2-1891-72C3E9FB8FD3}"/>
              </a:ext>
            </a:extLst>
          </p:cNvPr>
          <p:cNvSpPr txBox="1"/>
          <p:nvPr/>
        </p:nvSpPr>
        <p:spPr>
          <a:xfrm>
            <a:off x="1134095" y="1593928"/>
            <a:ext cx="3464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매핑의 핵심 원칙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AE968E0-6BC4-1F55-EDAE-2AAC5F41F80F}"/>
              </a:ext>
            </a:extLst>
          </p:cNvPr>
          <p:cNvGrpSpPr/>
          <p:nvPr/>
        </p:nvGrpSpPr>
        <p:grpSpPr>
          <a:xfrm>
            <a:off x="1287595" y="2352132"/>
            <a:ext cx="8105788" cy="571286"/>
            <a:chOff x="1013128" y="1841927"/>
            <a:chExt cx="8105788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6A55CA-B787-E910-DBCE-82525936CBA0}"/>
                </a:ext>
              </a:extLst>
            </p:cNvPr>
            <p:cNvSpPr txBox="1"/>
            <p:nvPr/>
          </p:nvSpPr>
          <p:spPr>
            <a:xfrm>
              <a:off x="1013128" y="1841927"/>
              <a:ext cx="810578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보이는 이해관계자뿐 아니라 숨은 이해관계자까지 파악 필요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6E4827C3-5938-4F73-BFCC-B3C274E40E2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4F35907-E85E-B905-C903-77FE471A9A8D}"/>
              </a:ext>
            </a:extLst>
          </p:cNvPr>
          <p:cNvGrpSpPr/>
          <p:nvPr/>
        </p:nvGrpSpPr>
        <p:grpSpPr>
          <a:xfrm>
            <a:off x="1287595" y="3068638"/>
            <a:ext cx="8105788" cy="571286"/>
            <a:chOff x="1013128" y="1841927"/>
            <a:chExt cx="8105788" cy="5712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FF2A1E-63FD-1B7E-2D05-3D967D258724}"/>
                </a:ext>
              </a:extLst>
            </p:cNvPr>
            <p:cNvSpPr txBox="1"/>
            <p:nvPr/>
          </p:nvSpPr>
          <p:spPr>
            <a:xfrm>
              <a:off x="1013128" y="1841927"/>
              <a:ext cx="810578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공식적 권력 및 비공식적 영향력 구분</a:t>
              </a: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4ED647C7-E7BA-41C4-6EB8-0FDC27B1CF44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E9ED537-F42C-35B8-25BD-401AB2788519}"/>
              </a:ext>
            </a:extLst>
          </p:cNvPr>
          <p:cNvGrpSpPr/>
          <p:nvPr/>
        </p:nvGrpSpPr>
        <p:grpSpPr>
          <a:xfrm>
            <a:off x="1918595" y="3719487"/>
            <a:ext cx="6189857" cy="463460"/>
            <a:chOff x="3965516" y="2790917"/>
            <a:chExt cx="6189857" cy="4634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F3A7E3-6BF6-ABF5-A06C-A761ED837765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공식적 권력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국장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과장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47015CB-155D-540D-2835-1A52C2A5F47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0" name="원호 29">
                <a:extLst>
                  <a:ext uri="{FF2B5EF4-FFF2-40B4-BE49-F238E27FC236}">
                    <a16:creationId xmlns:a16="http://schemas.microsoft.com/office/drawing/2014/main" id="{F9A0435D-B032-8BFE-9593-9FE0B0A4DB1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1A2EE23-5752-026C-8863-BF0AC75596F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FFE17A9-5BFF-01A9-1F1F-9EC4AE192EA5}"/>
              </a:ext>
            </a:extLst>
          </p:cNvPr>
          <p:cNvGrpSpPr/>
          <p:nvPr/>
        </p:nvGrpSpPr>
        <p:grpSpPr>
          <a:xfrm>
            <a:off x="1918595" y="4239032"/>
            <a:ext cx="6189857" cy="463460"/>
            <a:chOff x="3965516" y="2790917"/>
            <a:chExt cx="6189857" cy="4634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1F2A58-B487-7B17-E152-88F6B3990003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비공식적 권력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비서실장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예산담당 실무자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언론 데스크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BA1CF5D1-EA56-2CA9-32F6-F49FECE0CFB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5" name="원호 34">
                <a:extLst>
                  <a:ext uri="{FF2B5EF4-FFF2-40B4-BE49-F238E27FC236}">
                    <a16:creationId xmlns:a16="http://schemas.microsoft.com/office/drawing/2014/main" id="{D990DF51-2AA5-A07D-85C4-5A2DA5BE16C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D686E65-576C-989D-296F-72710614826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6A558B1-C140-0446-8761-BFA58A25798E}"/>
              </a:ext>
            </a:extLst>
          </p:cNvPr>
          <p:cNvGrpSpPr/>
          <p:nvPr/>
        </p:nvGrpSpPr>
        <p:grpSpPr>
          <a:xfrm>
            <a:off x="1918595" y="4751651"/>
            <a:ext cx="6189857" cy="463460"/>
            <a:chOff x="3965516" y="2790917"/>
            <a:chExt cx="6189857" cy="4634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E95E37-18A2-1B0F-0C1E-AADEADF61F39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Influence Without Authority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F215ED3-1497-BB46-A0B8-D1DF44F96B2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0" name="원호 39">
                <a:extLst>
                  <a:ext uri="{FF2B5EF4-FFF2-40B4-BE49-F238E27FC236}">
                    <a16:creationId xmlns:a16="http://schemas.microsoft.com/office/drawing/2014/main" id="{3F3B5D68-B3FD-9ECF-E3B8-A3509D82635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14CA73E-A555-852F-02F8-8182A6E30C3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4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2922216" y="2529890"/>
            <a:ext cx="63475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이해관계자별 전략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2580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전략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90733-9FE1-639B-CBBD-8012C469EE1E}"/>
              </a:ext>
            </a:extLst>
          </p:cNvPr>
          <p:cNvSpPr txBox="1"/>
          <p:nvPr/>
        </p:nvSpPr>
        <p:spPr>
          <a:xfrm>
            <a:off x="1134095" y="1593928"/>
            <a:ext cx="36359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구체적 관리전략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630EC5C-3329-93A7-A67A-F1E6C4B70709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D28C1E-E5F2-8ADF-2CD3-53BD74147928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챔피언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옹호자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관리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1C17727-8D42-63D8-0E0F-726D6493948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2F87EFBF-7F8E-6BD2-5E7E-9E6524742C8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" name="그림 14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CAB9EB6-8986-45A3-5DC2-6AEE2D1C8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C154160-11B0-188F-C0E0-D6935B7A76BD}"/>
              </a:ext>
            </a:extLst>
          </p:cNvPr>
          <p:cNvGrpSpPr/>
          <p:nvPr/>
        </p:nvGrpSpPr>
        <p:grpSpPr>
          <a:xfrm>
            <a:off x="5312958" y="2908996"/>
            <a:ext cx="6352569" cy="463460"/>
            <a:chOff x="3965516" y="2790917"/>
            <a:chExt cx="6352569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B49E1-CE46-5B1D-BB88-E7828DD8E909}"/>
                </a:ext>
              </a:extLst>
            </p:cNvPr>
            <p:cNvSpPr txBox="1"/>
            <p:nvPr/>
          </p:nvSpPr>
          <p:spPr>
            <a:xfrm>
              <a:off x="4282222" y="2790917"/>
              <a:ext cx="603586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정책의 가장 소중한 자산으로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당연시하지 말고 관리 필요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A5658D6-408D-2652-0D83-D62BF1AA593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A819123D-EA51-3CC4-C6A6-88ABA0577E1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E2BC75CC-7BA3-76FC-4FA6-11D1A484266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64F1E1C-6D23-0D88-E0F0-C79B682D60B4}"/>
              </a:ext>
            </a:extLst>
          </p:cNvPr>
          <p:cNvSpPr/>
          <p:nvPr/>
        </p:nvSpPr>
        <p:spPr>
          <a:xfrm>
            <a:off x="5813904" y="3485545"/>
            <a:ext cx="2639290" cy="1182538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정보 무장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필요한 모든 자료와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논리 제공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A12F1F2-7BBB-367B-56E8-851939557758}"/>
              </a:ext>
            </a:extLst>
          </p:cNvPr>
          <p:cNvSpPr/>
          <p:nvPr/>
        </p:nvSpPr>
        <p:spPr>
          <a:xfrm>
            <a:off x="8611078" y="3485545"/>
            <a:ext cx="2639290" cy="1182538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무대 제공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공청회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언론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SNS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에 발언 기회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57BE03B7-4363-E65A-4983-D5D8B4FB5777}"/>
              </a:ext>
            </a:extLst>
          </p:cNvPr>
          <p:cNvSpPr/>
          <p:nvPr/>
        </p:nvSpPr>
        <p:spPr>
          <a:xfrm>
            <a:off x="5813904" y="4884854"/>
            <a:ext cx="2639290" cy="1182538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네트워크 연결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옹호자들끼리 연결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시너지 창출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F21A1F0-2EB2-0FF5-EA0E-CE5C35F9B1CF}"/>
              </a:ext>
            </a:extLst>
          </p:cNvPr>
          <p:cNvSpPr/>
          <p:nvPr/>
        </p:nvSpPr>
        <p:spPr>
          <a:xfrm>
            <a:off x="8611078" y="4884854"/>
            <a:ext cx="2639290" cy="1182538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성과 공유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성과 공유</a:t>
            </a:r>
          </a:p>
        </p:txBody>
      </p: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BA8E-1584-4B7A-65ED-133AC0F4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D39C3CE-D33F-92AE-4968-2595B38DD309}"/>
              </a:ext>
            </a:extLst>
          </p:cNvPr>
          <p:cNvSpPr txBox="1"/>
          <p:nvPr/>
        </p:nvSpPr>
        <p:spPr>
          <a:xfrm>
            <a:off x="778495" y="673792"/>
            <a:ext cx="2580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전략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B2387B-37E0-5443-0CB6-D47B018F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6348F5B-D85B-4D67-3606-562AF6E81A80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9A8DC6-18BC-247C-EE25-4BB63DE285C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반대자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블로커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관리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ACB4277-B220-C430-AF3B-9B07116D7BD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86BBFB32-E899-7233-D749-71E88426243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A451399-8145-8642-528F-B5DFCD86F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32487FF-AA80-7A64-B99C-F7914A1FA0F7}"/>
              </a:ext>
            </a:extLst>
          </p:cNvPr>
          <p:cNvGrpSpPr/>
          <p:nvPr/>
        </p:nvGrpSpPr>
        <p:grpSpPr>
          <a:xfrm>
            <a:off x="5312958" y="2908996"/>
            <a:ext cx="6352569" cy="463460"/>
            <a:chOff x="3965516" y="2790917"/>
            <a:chExt cx="6352569" cy="463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CDC78F-D64A-BD16-5F3D-E1E2AC752110}"/>
                </a:ext>
              </a:extLst>
            </p:cNvPr>
            <p:cNvSpPr txBox="1"/>
            <p:nvPr/>
          </p:nvSpPr>
          <p:spPr>
            <a:xfrm>
              <a:off x="4282222" y="2790917"/>
              <a:ext cx="603586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반대자를 적이 아닌 설득 대상으로 보는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3C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전략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6D0732D8-03A0-577C-7FA3-1F234CE392C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FA2ABC37-99CD-351E-9D7C-6755521C013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EBD8C15-AD72-50E2-C873-2F88632277D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6B9FAE-5B52-1F37-FD71-B58E93A96C9B}"/>
              </a:ext>
            </a:extLst>
          </p:cNvPr>
          <p:cNvSpPr txBox="1"/>
          <p:nvPr/>
        </p:nvSpPr>
        <p:spPr>
          <a:xfrm>
            <a:off x="1134095" y="1593928"/>
            <a:ext cx="36359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구체적 관리전략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DD7397D-57D7-88B6-B3A5-2A6B298A5067}"/>
              </a:ext>
            </a:extLst>
          </p:cNvPr>
          <p:cNvSpPr/>
          <p:nvPr/>
        </p:nvSpPr>
        <p:spPr>
          <a:xfrm>
            <a:off x="5813903" y="3485545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Co-opt(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포섭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</a:p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우려를 정책에 반영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참여 유도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FCE5126-8FDC-E192-7DCD-8333D25C81D2}"/>
              </a:ext>
            </a:extLst>
          </p:cNvPr>
          <p:cNvSpPr/>
          <p:nvPr/>
        </p:nvSpPr>
        <p:spPr>
          <a:xfrm>
            <a:off x="5813903" y="4413799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Convert(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전환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이익구조 재설계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반대 → 지지로 전환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A25413E-430F-ABB4-E42B-0E190ED929CF}"/>
              </a:ext>
            </a:extLst>
          </p:cNvPr>
          <p:cNvSpPr/>
          <p:nvPr/>
        </p:nvSpPr>
        <p:spPr>
          <a:xfrm>
            <a:off x="5813903" y="5342053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Counter(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대응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불가피한 경우 우회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/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압도 전략</a:t>
            </a:r>
          </a:p>
        </p:txBody>
      </p:sp>
    </p:spTree>
    <p:extLst>
      <p:ext uri="{BB962C8B-B14F-4D97-AF65-F5344CB8AC3E}">
        <p14:creationId xmlns:p14="http://schemas.microsoft.com/office/powerpoint/2010/main" val="14171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9EF4-5039-8C4F-0F49-C354391C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7391F1C-1ED0-2240-886E-40F10B660DBA}"/>
              </a:ext>
            </a:extLst>
          </p:cNvPr>
          <p:cNvSpPr txBox="1"/>
          <p:nvPr/>
        </p:nvSpPr>
        <p:spPr>
          <a:xfrm>
            <a:off x="778495" y="673792"/>
            <a:ext cx="2580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전략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56405B-4D3F-85BC-6F3D-CB869400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F08FBD9-6A85-30BB-AF2E-A7365FBDDF99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A343CA-06C3-5B63-28D7-FAB8071D5534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반대자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블로커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관리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7861E0C-7323-37FC-7584-60E5E136C84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AC69E843-5C0A-27D4-4A6E-35F2366154E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" name="그림 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022CD4F-1466-0671-8124-3C5FE29C7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138B12-C96F-650B-EB1A-D5F2A8202C30}"/>
              </a:ext>
            </a:extLst>
          </p:cNvPr>
          <p:cNvSpPr txBox="1"/>
          <p:nvPr/>
        </p:nvSpPr>
        <p:spPr>
          <a:xfrm>
            <a:off x="1134095" y="1593928"/>
            <a:ext cx="36359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구체적 관리전략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4DE4882-28E6-4756-F290-C44545B35A11}"/>
              </a:ext>
            </a:extLst>
          </p:cNvPr>
          <p:cNvGrpSpPr/>
          <p:nvPr/>
        </p:nvGrpSpPr>
        <p:grpSpPr>
          <a:xfrm>
            <a:off x="5189437" y="2942906"/>
            <a:ext cx="6295981" cy="787278"/>
            <a:chOff x="1547337" y="4508469"/>
            <a:chExt cx="6295981" cy="7872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C3CD6F-7B47-7D16-8AD0-F4434A526616}"/>
                </a:ext>
              </a:extLst>
            </p:cNvPr>
            <p:cNvSpPr txBox="1"/>
            <p:nvPr/>
          </p:nvSpPr>
          <p:spPr>
            <a:xfrm>
              <a:off x="2190470" y="4832287"/>
              <a:ext cx="5652848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우버와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택시 업계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FA98749-B523-DA23-8EEB-3FB4D1EB9D9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46919D4-1B25-959D-E474-1FF3E48EF35C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E2D82412-28BD-64C7-522A-B314D669E2C3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7FF2CC9-8035-ACD8-98E3-F8C78537846D}"/>
              </a:ext>
            </a:extLst>
          </p:cNvPr>
          <p:cNvSpPr/>
          <p:nvPr/>
        </p:nvSpPr>
        <p:spPr>
          <a:xfrm>
            <a:off x="5924740" y="3821195"/>
            <a:ext cx="2639290" cy="1182538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Counter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직접 대결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8FB1DA3-F08F-1C22-A148-AF55AB404369}"/>
              </a:ext>
            </a:extLst>
          </p:cNvPr>
          <p:cNvGrpSpPr/>
          <p:nvPr/>
        </p:nvGrpSpPr>
        <p:grpSpPr>
          <a:xfrm>
            <a:off x="8564030" y="3821195"/>
            <a:ext cx="2921388" cy="1182538"/>
            <a:chOff x="8564030" y="3821195"/>
            <a:chExt cx="2921388" cy="1182538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B909D03-1F5C-FBC5-E7E6-6C9085F867AD}"/>
                </a:ext>
              </a:extLst>
            </p:cNvPr>
            <p:cNvSpPr/>
            <p:nvPr/>
          </p:nvSpPr>
          <p:spPr>
            <a:xfrm>
              <a:off x="8846128" y="3821195"/>
              <a:ext cx="2639290" cy="1182538"/>
            </a:xfrm>
            <a:prstGeom prst="roundRect">
              <a:avLst>
                <a:gd name="adj" fmla="val 14765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Co-opt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택시앱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개발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상생모델</a:t>
              </a:r>
            </a:p>
          </p:txBody>
        </p:sp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06A2BF18-3675-2ED7-E81B-5DF2DA0D5070}"/>
                </a:ext>
              </a:extLst>
            </p:cNvPr>
            <p:cNvSpPr/>
            <p:nvPr/>
          </p:nvSpPr>
          <p:spPr>
            <a:xfrm rot="16200000">
              <a:off x="8534979" y="4269586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A5CB4-BA47-2269-B617-FC4237AF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27830B8-4C30-FDD9-FD97-C8184AA55B90}"/>
              </a:ext>
            </a:extLst>
          </p:cNvPr>
          <p:cNvSpPr txBox="1"/>
          <p:nvPr/>
        </p:nvSpPr>
        <p:spPr>
          <a:xfrm>
            <a:off x="778495" y="673792"/>
            <a:ext cx="2580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전략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D87FFB-F363-BDC7-ECE6-0F3254DB82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AF0AA-A3C4-EE1B-32DB-2B019F781934}"/>
              </a:ext>
            </a:extLst>
          </p:cNvPr>
          <p:cNvSpPr txBox="1"/>
          <p:nvPr/>
        </p:nvSpPr>
        <p:spPr>
          <a:xfrm>
            <a:off x="1134095" y="1593928"/>
            <a:ext cx="36359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구체적 관리전략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8F8C9C-EA3C-BBDE-C0EA-B60DCD679442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0918FD-851A-C29E-1691-B46253D8583B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게이트키퍼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관리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533745D-3283-D1F4-8F1A-039FE1252FBA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981A6848-2BE9-7718-AB40-77A70BACB93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CA9E2D6-5752-D4D1-DD0B-E4DBBA987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C0282AE-07FE-592D-646D-7A32AE60490A}"/>
              </a:ext>
            </a:extLst>
          </p:cNvPr>
          <p:cNvGrpSpPr/>
          <p:nvPr/>
        </p:nvGrpSpPr>
        <p:grpSpPr>
          <a:xfrm>
            <a:off x="5312958" y="2908996"/>
            <a:ext cx="6352569" cy="463460"/>
            <a:chOff x="3965516" y="2790917"/>
            <a:chExt cx="6352569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7FAA1D-5303-6C3D-B9BF-AB60115ECA34}"/>
                </a:ext>
              </a:extLst>
            </p:cNvPr>
            <p:cNvSpPr txBox="1"/>
            <p:nvPr/>
          </p:nvSpPr>
          <p:spPr>
            <a:xfrm>
              <a:off x="4282222" y="2790917"/>
              <a:ext cx="603586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실행의 관문을 지키는 사람들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0ABAABE-F3E0-8026-25E9-02D00640B6B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EAE1CA1E-E59D-59D4-23B4-ED9AD513538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86C353F-8B24-8956-2C3E-77602360ACE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159A961-B4A3-B53F-9F17-03CFEF6BE867}"/>
              </a:ext>
            </a:extLst>
          </p:cNvPr>
          <p:cNvGrpSpPr/>
          <p:nvPr/>
        </p:nvGrpSpPr>
        <p:grpSpPr>
          <a:xfrm>
            <a:off x="8589818" y="3347676"/>
            <a:ext cx="3484419" cy="469359"/>
            <a:chOff x="4156364" y="4199912"/>
            <a:chExt cx="3484419" cy="469359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B3BFE07A-5F10-2C10-28E1-6FB02A30CB7F}"/>
                </a:ext>
              </a:extLst>
            </p:cNvPr>
            <p:cNvSpPr/>
            <p:nvPr/>
          </p:nvSpPr>
          <p:spPr>
            <a:xfrm>
              <a:off x="4156364" y="4199912"/>
              <a:ext cx="304800" cy="254324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26C631-6E26-EFB5-1C8A-DCB1E3FAFE89}"/>
                </a:ext>
              </a:extLst>
            </p:cNvPr>
            <p:cNvSpPr txBox="1"/>
            <p:nvPr/>
          </p:nvSpPr>
          <p:spPr>
            <a:xfrm>
              <a:off x="4461165" y="4199912"/>
              <a:ext cx="317961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법무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IT,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인사 등</a:t>
              </a: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1DA7F8F-4D26-722A-30FC-B6BBD5E99C80}"/>
              </a:ext>
            </a:extLst>
          </p:cNvPr>
          <p:cNvSpPr/>
          <p:nvPr/>
        </p:nvSpPr>
        <p:spPr>
          <a:xfrm>
            <a:off x="5813903" y="3903080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언어 맞춤</a:t>
            </a:r>
          </a:p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게이트키퍼의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관심사에 맞는 소통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4EFF9-2F71-72B7-1F36-30711027A4A3}"/>
              </a:ext>
            </a:extLst>
          </p:cNvPr>
          <p:cNvSpPr txBox="1"/>
          <p:nvPr/>
        </p:nvSpPr>
        <p:spPr>
          <a:xfrm>
            <a:off x="5996857" y="4749065"/>
            <a:ext cx="4768125" cy="17851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예산 담당자 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재정적 타당성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강조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법무 담당자 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법적 리스크 최소화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강조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IT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담당자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시스템 호환성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강조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인사 담당자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조직 역량 강화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강조</a:t>
            </a:r>
          </a:p>
        </p:txBody>
      </p:sp>
    </p:spTree>
    <p:extLst>
      <p:ext uri="{BB962C8B-B14F-4D97-AF65-F5344CB8AC3E}">
        <p14:creationId xmlns:p14="http://schemas.microsoft.com/office/powerpoint/2010/main" val="41240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979CD-B606-8924-5D89-543850049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19468BF-6905-52F5-7B81-C5F1B2F997CF}"/>
              </a:ext>
            </a:extLst>
          </p:cNvPr>
          <p:cNvSpPr txBox="1"/>
          <p:nvPr/>
        </p:nvSpPr>
        <p:spPr>
          <a:xfrm>
            <a:off x="778495" y="673792"/>
            <a:ext cx="2580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전략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40D1AA-6E28-270D-FD07-1E4E28340E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6DC1C-1D01-034C-F193-AAFDFCA9D789}"/>
              </a:ext>
            </a:extLst>
          </p:cNvPr>
          <p:cNvSpPr txBox="1"/>
          <p:nvPr/>
        </p:nvSpPr>
        <p:spPr>
          <a:xfrm>
            <a:off x="1134095" y="1593928"/>
            <a:ext cx="36359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이해관계자별 구체적 관리전략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0D85E91-8D45-6E94-2D5D-C76AAC733243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AA2008-18E6-10CE-AFDC-595AEC2B5CEA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게이트키퍼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관리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13D72D0-67E3-9B7C-EF62-5BFF07E2C63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0B1CBED4-EBAB-B4CE-680D-F5D657D34BD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614FC98-54B4-2A91-7205-727391B5A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016770E-C53E-729C-87FE-2EC70D9258F7}"/>
              </a:ext>
            </a:extLst>
          </p:cNvPr>
          <p:cNvSpPr/>
          <p:nvPr/>
        </p:nvSpPr>
        <p:spPr>
          <a:xfrm>
            <a:off x="5813903" y="3068638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언어 맞춤</a:t>
            </a:r>
          </a:p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게이트키퍼의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관심사에 맞는 소통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3ED3F40-1084-DE49-B4E0-2C8A5F88F185}"/>
              </a:ext>
            </a:extLst>
          </p:cNvPr>
          <p:cNvSpPr/>
          <p:nvPr/>
        </p:nvSpPr>
        <p:spPr>
          <a:xfrm>
            <a:off x="5813903" y="4053377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조기 참여</a:t>
            </a:r>
          </a:p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기획 단계부터 의견 청취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F53EE34F-BF82-869A-AB3A-256BB9A3EC67}"/>
              </a:ext>
            </a:extLst>
          </p:cNvPr>
          <p:cNvSpPr/>
          <p:nvPr/>
        </p:nvSpPr>
        <p:spPr>
          <a:xfrm>
            <a:off x="5813903" y="5038116"/>
            <a:ext cx="5318223" cy="753946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공식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/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비공식 채널</a:t>
            </a:r>
          </a:p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정기적 소통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커피챗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활용</a:t>
            </a:r>
          </a:p>
        </p:txBody>
      </p:sp>
    </p:spTree>
    <p:extLst>
      <p:ext uri="{BB962C8B-B14F-4D97-AF65-F5344CB8AC3E}">
        <p14:creationId xmlns:p14="http://schemas.microsoft.com/office/powerpoint/2010/main" val="38740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2084134" y="2529890"/>
            <a:ext cx="80237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연합 구축</a:t>
            </a:r>
            <a:b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</a:b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(Coalition Building)</a:t>
            </a:r>
            <a:endParaRPr lang="ko-KR" altLang="en-US" sz="7000" spc="-470" dirty="0">
              <a:ln>
                <a:solidFill>
                  <a:srgbClr val="1F3C67">
                    <a:alpha val="0"/>
                  </a:srgbClr>
                </a:solidFill>
              </a:ln>
              <a:blipFill dpi="0" rotWithShape="1">
                <a:blip r:embed="rId4"/>
                <a:srcRect/>
                <a:tile tx="0" ty="-482600" sx="70000" sy="70000" flip="none" algn="ctr"/>
              </a:blip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1958-82AA-B535-4FC4-766ED80C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18E4C3A-A31D-D928-F1A3-ECA2F319D3AF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3CB12F2-7F9C-8EB6-F6DB-315A616C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8347BF4-A72C-67D0-4AFB-EC5FDEEFDB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C9FE058-FFD4-85EF-FA59-9E46CBB85329}"/>
              </a:ext>
            </a:extLst>
          </p:cNvPr>
          <p:cNvGrpSpPr/>
          <p:nvPr/>
        </p:nvGrpSpPr>
        <p:grpSpPr>
          <a:xfrm>
            <a:off x="1747920" y="1593928"/>
            <a:ext cx="6329280" cy="1474710"/>
            <a:chOff x="1747920" y="1593928"/>
            <a:chExt cx="6329280" cy="14747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F5276B-B289-1F34-9165-5D64F543BFD3}"/>
                </a:ext>
              </a:extLst>
            </p:cNvPr>
            <p:cNvSpPr txBox="1"/>
            <p:nvPr/>
          </p:nvSpPr>
          <p:spPr>
            <a:xfrm>
              <a:off x="1917989" y="1593928"/>
              <a:ext cx="59891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pPr algn="ctr"/>
              <a:r>
                <a:rPr lang="ko-KR" altLang="en-US" sz="3200" i="1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전쟁에서 아마추어는 전략을 논하고</a:t>
              </a:r>
              <a:r>
                <a:rPr lang="en-US" altLang="ko-KR" sz="3200" i="1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, </a:t>
              </a:r>
              <a:br>
                <a:rPr lang="en-US" altLang="ko-KR" sz="3200" i="1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3200" i="1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프로는 병참을 논한다</a:t>
              </a:r>
              <a:r>
                <a:rPr lang="en-US" altLang="ko-KR" sz="3200" i="1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.</a:t>
              </a:r>
              <a:endParaRPr lang="ko-KR" altLang="en-US" sz="3200" i="1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3C1259-BF94-2CE7-6ECF-2D78A86EAB1A}"/>
                </a:ext>
              </a:extLst>
            </p:cNvPr>
            <p:cNvSpPr txBox="1"/>
            <p:nvPr/>
          </p:nvSpPr>
          <p:spPr>
            <a:xfrm>
              <a:off x="1747920" y="2605178"/>
              <a:ext cx="632928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schemeClr val="tx1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나폴레옹 보나파르트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-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D2E9A6-8CC5-03B1-7AF5-FC9A4904F642}"/>
              </a:ext>
            </a:extLst>
          </p:cNvPr>
          <p:cNvGrpSpPr/>
          <p:nvPr/>
        </p:nvGrpSpPr>
        <p:grpSpPr>
          <a:xfrm>
            <a:off x="2599974" y="3293624"/>
            <a:ext cx="4625172" cy="1167541"/>
            <a:chOff x="2552523" y="4904509"/>
            <a:chExt cx="4625172" cy="1167541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959C86E-9101-0CE7-1CD3-71D0E53E5E12}"/>
                </a:ext>
              </a:extLst>
            </p:cNvPr>
            <p:cNvSpPr/>
            <p:nvPr/>
          </p:nvSpPr>
          <p:spPr>
            <a:xfrm>
              <a:off x="2552523" y="5400884"/>
              <a:ext cx="4625172" cy="6711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정책도 마찬가지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  <a:endPara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CF82D5A9-9044-AA8A-642D-18B92A55E595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4435-361A-B107-A125-93CBE4BC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305B1235-D1AB-8472-0BF3-02492063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C227ED-3CA0-9AEE-1722-53DA3F01CAC6}"/>
              </a:ext>
            </a:extLst>
          </p:cNvPr>
          <p:cNvSpPr/>
          <p:nvPr/>
        </p:nvSpPr>
        <p:spPr>
          <a:xfrm>
            <a:off x="6667932" y="0"/>
            <a:ext cx="555498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609B5-EB35-7068-F36A-770535EF3758}"/>
              </a:ext>
            </a:extLst>
          </p:cNvPr>
          <p:cNvSpPr txBox="1"/>
          <p:nvPr/>
        </p:nvSpPr>
        <p:spPr>
          <a:xfrm flipH="1">
            <a:off x="6901682" y="3429000"/>
            <a:ext cx="488853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강력한 연합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을 구축해야 성공 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3456C8-F99E-BC68-C1E1-D6FDD27E32F9}"/>
              </a:ext>
            </a:extLst>
          </p:cNvPr>
          <p:cNvSpPr txBox="1"/>
          <p:nvPr/>
        </p:nvSpPr>
        <p:spPr>
          <a:xfrm>
            <a:off x="7228909" y="2259449"/>
            <a:ext cx="4234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정책은 혼자 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만드는 것이 아니다</a:t>
            </a:r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.</a:t>
            </a:r>
            <a:endParaRPr lang="ko-KR" altLang="en-US" b="1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92D24-2E88-5483-1AE2-B8A419B67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4065DDC-76BC-8F0A-C590-AF9A241ABE50}"/>
              </a:ext>
            </a:extLst>
          </p:cNvPr>
          <p:cNvSpPr txBox="1"/>
          <p:nvPr/>
        </p:nvSpPr>
        <p:spPr>
          <a:xfrm>
            <a:off x="778495" y="673792"/>
            <a:ext cx="4435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연합 구축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(Coalition Building)</a:t>
            </a:r>
            <a:endParaRPr lang="ko-KR" altLang="en-US" sz="26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277C29-A9B5-3975-8DDE-81A46F0C02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66544-57ED-C3A3-DB87-27C74ACD3B19}"/>
              </a:ext>
            </a:extLst>
          </p:cNvPr>
          <p:cNvSpPr txBox="1"/>
          <p:nvPr/>
        </p:nvSpPr>
        <p:spPr>
          <a:xfrm>
            <a:off x="1134095" y="1593928"/>
            <a:ext cx="30953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연합구축과 협력 거버넌스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38F4C4B-0C54-29FE-8FBC-111C420F9BE4}"/>
              </a:ext>
            </a:extLst>
          </p:cNvPr>
          <p:cNvGrpSpPr/>
          <p:nvPr/>
        </p:nvGrpSpPr>
        <p:grpSpPr>
          <a:xfrm>
            <a:off x="1516847" y="3019679"/>
            <a:ext cx="7458993" cy="863570"/>
            <a:chOff x="3965516" y="2790917"/>
            <a:chExt cx="7458993" cy="8635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43160D-C40F-A026-66A6-3B014EA345FF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이해관계자가 무엇을 원하는지 파악하고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모두가 이익을 볼 수 있는 구조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설계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8A9BAA4-AF61-68AD-F083-E3DCB67AE37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F86D645E-FC9C-1BE5-03C4-4F9B1EE1DE1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98B0C0F0-E919-C35D-5600-2AEF6DC7A3D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DBC00A-001B-C512-BFA6-F5D851BC4323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264E2-DC43-388D-F14F-A7676D1C8AF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Win-Win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설계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12A5867-5869-78FE-885A-30440CBF752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76E68D8E-3360-E225-E4E1-D3A7F9B952E4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AAF9360-0CB0-FAA8-BC20-6F4F21006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BB6D139-1EBE-57B8-6CB8-3B7CDEAA2642}"/>
              </a:ext>
            </a:extLst>
          </p:cNvPr>
          <p:cNvGrpSpPr/>
          <p:nvPr/>
        </p:nvGrpSpPr>
        <p:grpSpPr>
          <a:xfrm>
            <a:off x="1903414" y="3981996"/>
            <a:ext cx="7251945" cy="2223929"/>
            <a:chOff x="1547337" y="4508469"/>
            <a:chExt cx="7251945" cy="22239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8699A2-0E9C-2C8A-88DC-FF0994EE06C8}"/>
                </a:ext>
              </a:extLst>
            </p:cNvPr>
            <p:cNvSpPr txBox="1"/>
            <p:nvPr/>
          </p:nvSpPr>
          <p:spPr>
            <a:xfrm>
              <a:off x="2439852" y="4591556"/>
              <a:ext cx="6359430" cy="2140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청년 일자리 정책 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176213" marR="0" indent="-176213" fontAlgn="auto" latinLnBrk="0">
                <a:lnSpc>
                  <a:spcPct val="110000"/>
                </a:lnSpc>
                <a:spcBef>
                  <a:spcPts val="6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인건비 지원과 인재 확보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10000"/>
                </a:lnSpc>
                <a:spcBef>
                  <a:spcPts val="6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대학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취업률 상승과 산학협력</a:t>
              </a:r>
            </a:p>
            <a:p>
              <a:pPr marL="176213" marR="0" indent="-176213" fontAlgn="auto" latinLnBrk="0">
                <a:lnSpc>
                  <a:spcPct val="110000"/>
                </a:lnSpc>
                <a:spcBef>
                  <a:spcPts val="6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경험과 소득</a:t>
              </a:r>
            </a:p>
            <a:p>
              <a:pPr marL="176213" marR="0" indent="-176213" fontAlgn="auto" latinLnBrk="0">
                <a:lnSpc>
                  <a:spcPct val="110000"/>
                </a:lnSpc>
                <a:spcBef>
                  <a:spcPts val="6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실업률 감소와 정치적 성과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6E6C205-B0F4-9504-6DA9-1FA520039C0B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F6B8447F-DC75-EB50-637D-563E93F6EDB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E8738E1F-79BB-73D5-4998-B4DCCFF96FB1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사례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8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A82CE-E244-8899-7A1C-305BACC1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37DF157-2C3B-A328-9696-037D80ACCE95}"/>
              </a:ext>
            </a:extLst>
          </p:cNvPr>
          <p:cNvSpPr txBox="1"/>
          <p:nvPr/>
        </p:nvSpPr>
        <p:spPr>
          <a:xfrm>
            <a:off x="778495" y="673792"/>
            <a:ext cx="4435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연합 구축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(Coalition Building)</a:t>
            </a:r>
            <a:endParaRPr lang="ko-KR" altLang="en-US" sz="26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9544FE-0062-E8A6-377D-F0B5E4FC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4AAFD2-019D-7484-404D-0CDAED0E173F}"/>
              </a:ext>
            </a:extLst>
          </p:cNvPr>
          <p:cNvSpPr txBox="1"/>
          <p:nvPr/>
        </p:nvSpPr>
        <p:spPr>
          <a:xfrm>
            <a:off x="1134095" y="1593928"/>
            <a:ext cx="30953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연합구축과 협력 거버넌스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65E5D3F-3318-42C7-5B6C-ED6226CE1917}"/>
              </a:ext>
            </a:extLst>
          </p:cNvPr>
          <p:cNvGrpSpPr/>
          <p:nvPr/>
        </p:nvGrpSpPr>
        <p:grpSpPr>
          <a:xfrm>
            <a:off x="1516847" y="4687417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B49C3B-CBDA-C3F5-2044-5DE4E204062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서로 다른 이유로 같은 목표를 지지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하는 연합이 가장 강력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E875DED-5388-F2EE-7F57-0B3463D325F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44C9CDE6-D343-68E0-B8DE-2AC5FFB1493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DFF297EA-EAD9-7A53-9B17-5DC6AEB2D38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4CD97D-D104-CF12-7FE3-7CA78ABE7F22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FA32C8-228C-3BBB-C756-F0E61B273E27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Unlikely Alliance(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예상외 연합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962F1F4-D284-39DF-CC09-1A0EAAA880A0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229FF369-B99A-7BE9-FDFB-FE1E23991BA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9493BE6-D30E-26AA-13F1-68400F32E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9DF24FB-7FEE-56F4-2F1D-B6965D9FF9D0}"/>
              </a:ext>
            </a:extLst>
          </p:cNvPr>
          <p:cNvGrpSpPr/>
          <p:nvPr/>
        </p:nvGrpSpPr>
        <p:grpSpPr>
          <a:xfrm>
            <a:off x="1676540" y="3004544"/>
            <a:ext cx="3297242" cy="1516174"/>
            <a:chOff x="1676540" y="3004544"/>
            <a:chExt cx="3297242" cy="1516174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E9E7D374-FAC3-8AD6-0F3F-65A6C4155C7B}"/>
                </a:ext>
              </a:extLst>
            </p:cNvPr>
            <p:cNvSpPr/>
            <p:nvPr/>
          </p:nvSpPr>
          <p:spPr>
            <a:xfrm>
              <a:off x="1676540" y="3004544"/>
              <a:ext cx="3297242" cy="1516174"/>
            </a:xfrm>
            <a:prstGeom prst="roundRect">
              <a:avLst>
                <a:gd name="adj" fmla="val 14765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진보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인권 개선</a:t>
              </a:r>
            </a:p>
          </p:txBody>
        </p:sp>
        <p:pic>
          <p:nvPicPr>
            <p:cNvPr id="22" name="그림 21" descr="텍스트, 스크린샷, 폰트, 일렉트릭 블루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AAB41D9-A515-F845-BE6C-D08D81BC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31" t="42374" r="43328" b="42374"/>
            <a:stretch>
              <a:fillRect/>
            </a:stretch>
          </p:blipFill>
          <p:spPr>
            <a:xfrm>
              <a:off x="2996185" y="3015807"/>
              <a:ext cx="658021" cy="709723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F1A82C2-9FCE-1034-7C0A-7CE8CBD978E7}"/>
              </a:ext>
            </a:extLst>
          </p:cNvPr>
          <p:cNvGrpSpPr/>
          <p:nvPr/>
        </p:nvGrpSpPr>
        <p:grpSpPr>
          <a:xfrm>
            <a:off x="5105540" y="3004544"/>
            <a:ext cx="3297242" cy="1516174"/>
            <a:chOff x="5105540" y="3004544"/>
            <a:chExt cx="3297242" cy="1516174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B8BF12A8-96D1-D48B-1423-6CE309761B83}"/>
                </a:ext>
              </a:extLst>
            </p:cNvPr>
            <p:cNvSpPr/>
            <p:nvPr/>
          </p:nvSpPr>
          <p:spPr>
            <a:xfrm>
              <a:off x="5105540" y="3004544"/>
              <a:ext cx="3297242" cy="1516174"/>
            </a:xfrm>
            <a:prstGeom prst="roundRect">
              <a:avLst>
                <a:gd name="adj" fmla="val 14765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보수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절감</a:t>
              </a:r>
            </a:p>
          </p:txBody>
        </p:sp>
        <p:pic>
          <p:nvPicPr>
            <p:cNvPr id="23" name="그림 22" descr="텍스트, 스크린샷, 폰트, 일렉트릭 블루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846C429-D44D-5931-1201-EDABF5B6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41" t="76507" r="25218" b="8240"/>
            <a:stretch>
              <a:fillRect/>
            </a:stretch>
          </p:blipFill>
          <p:spPr>
            <a:xfrm>
              <a:off x="6425150" y="3015807"/>
              <a:ext cx="658021" cy="70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8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487C1-610D-57EB-4B22-3A75606F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5DD53D6-8908-C011-14A6-8E87E33FD96D}"/>
              </a:ext>
            </a:extLst>
          </p:cNvPr>
          <p:cNvSpPr txBox="1"/>
          <p:nvPr/>
        </p:nvSpPr>
        <p:spPr>
          <a:xfrm>
            <a:off x="778495" y="673792"/>
            <a:ext cx="4435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연합 구축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(Coalition Building)</a:t>
            </a:r>
            <a:endParaRPr lang="ko-KR" altLang="en-US" sz="26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99F832-293A-CAF3-DB52-1171D001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25EF600-CDE2-047A-3231-3EB778007D66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C339DB-0A30-5462-0A9E-B75AF2A1E9F1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RACI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매트릭스로 체계적 거버넌스 구축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85F5F2A-5B42-AFEF-E439-5CD406B37F3A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1E4B67E2-E326-2C25-286A-C0F2AD18F07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4BE10EF-174F-22B1-8CF4-29862BB88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E465B9-4B39-25AA-EE21-54162E801C36}"/>
              </a:ext>
            </a:extLst>
          </p:cNvPr>
          <p:cNvSpPr txBox="1"/>
          <p:nvPr/>
        </p:nvSpPr>
        <p:spPr>
          <a:xfrm>
            <a:off x="1134095" y="1593928"/>
            <a:ext cx="30953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연합구축과 협력 거버넌스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263A69F7-1F60-15A0-17F6-79CD0261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27079"/>
              </p:ext>
            </p:extLst>
          </p:nvPr>
        </p:nvGraphicFramePr>
        <p:xfrm>
          <a:off x="1681347" y="3004544"/>
          <a:ext cx="9894125" cy="2115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825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1978825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  <a:gridCol w="1978825">
                  <a:extLst>
                    <a:ext uri="{9D8B030D-6E8A-4147-A177-3AD203B41FA5}">
                      <a16:colId xmlns:a16="http://schemas.microsoft.com/office/drawing/2014/main" val="1991333392"/>
                    </a:ext>
                  </a:extLst>
                </a:gridCol>
                <a:gridCol w="1978825">
                  <a:extLst>
                    <a:ext uri="{9D8B030D-6E8A-4147-A177-3AD203B41FA5}">
                      <a16:colId xmlns:a16="http://schemas.microsoft.com/office/drawing/2014/main" val="724430800"/>
                    </a:ext>
                  </a:extLst>
                </a:gridCol>
                <a:gridCol w="1978825">
                  <a:extLst>
                    <a:ext uri="{9D8B030D-6E8A-4147-A177-3AD203B41FA5}">
                      <a16:colId xmlns:a16="http://schemas.microsoft.com/office/drawing/2014/main" val="3694448332"/>
                    </a:ext>
                  </a:extLst>
                </a:gridCol>
              </a:tblGrid>
              <a:tr h="5701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구분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R(</a:t>
                      </a: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책임자</a:t>
                      </a: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A(</a:t>
                      </a: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승인자</a:t>
                      </a: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C(</a:t>
                      </a:r>
                      <a:r>
                        <a:rPr lang="ko-KR" altLang="en-US" sz="1600" kern="1200" spc="-100" baseline="0" dirty="0" err="1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협의자</a:t>
                      </a: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I(</a:t>
                      </a: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정보수신자</a:t>
                      </a: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1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정책 방향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총괄 책임자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의사결정위원회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전문가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NGO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일반 시민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639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1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세부 실행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실무 담당자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중간 관리자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현장 담당자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파트너 기관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64271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1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성과 평가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평가 담당자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총괄 책임자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전문가 집단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모든 이해관계자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CACBFA1-29E7-8466-985F-6ED71F4A5678}"/>
              </a:ext>
            </a:extLst>
          </p:cNvPr>
          <p:cNvSpPr txBox="1"/>
          <p:nvPr/>
        </p:nvSpPr>
        <p:spPr>
          <a:xfrm>
            <a:off x="1614055" y="5286776"/>
            <a:ext cx="100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관리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사회적 합의를 만들어가는 민주적 과정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71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3599805" y="2529890"/>
            <a:ext cx="49923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재원 확보 전략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E5B03-FCBD-6198-126B-42AA1B03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>
            <a:extLst>
              <a:ext uri="{FF2B5EF4-FFF2-40B4-BE49-F238E27FC236}">
                <a16:creationId xmlns:a16="http://schemas.microsoft.com/office/drawing/2014/main" id="{13E1D062-AD85-7E5D-AC20-389BC7061B29}"/>
              </a:ext>
            </a:extLst>
          </p:cNvPr>
          <p:cNvSpPr/>
          <p:nvPr/>
        </p:nvSpPr>
        <p:spPr>
          <a:xfrm>
            <a:off x="32253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7D0928A-FEA4-4F66-9B75-975CFFB1EA98}"/>
              </a:ext>
            </a:extLst>
          </p:cNvPr>
          <p:cNvSpPr/>
          <p:nvPr/>
        </p:nvSpPr>
        <p:spPr>
          <a:xfrm>
            <a:off x="3225345" y="2398608"/>
            <a:ext cx="2308380" cy="2308380"/>
          </a:xfrm>
          <a:prstGeom prst="ellipse">
            <a:avLst/>
          </a:prstGeom>
          <a:solidFill>
            <a:srgbClr val="F3CA0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91EBFCD-F8EC-C5DB-074D-AD649B813CDA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재원 확보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5F505B-2560-8962-DC5E-8E2C1A1606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37FF6BBF-C833-E664-B0DB-7A7DDD5D94F4}"/>
              </a:ext>
            </a:extLst>
          </p:cNvPr>
          <p:cNvSpPr/>
          <p:nvPr/>
        </p:nvSpPr>
        <p:spPr>
          <a:xfrm>
            <a:off x="7488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3B576A1-90FC-EE12-4C78-37EA454065CC}"/>
              </a:ext>
            </a:extLst>
          </p:cNvPr>
          <p:cNvSpPr/>
          <p:nvPr/>
        </p:nvSpPr>
        <p:spPr>
          <a:xfrm>
            <a:off x="57018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9A5CC8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BE7EC-2AB9-97CA-7B44-99894BF0298D}"/>
              </a:ext>
            </a:extLst>
          </p:cNvPr>
          <p:cNvSpPr txBox="1"/>
          <p:nvPr/>
        </p:nvSpPr>
        <p:spPr>
          <a:xfrm>
            <a:off x="818283" y="3639088"/>
            <a:ext cx="2169504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이해관계자 분석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4159B-421E-DD42-85F1-E4EB44014340}"/>
              </a:ext>
            </a:extLst>
          </p:cNvPr>
          <p:cNvSpPr txBox="1"/>
          <p:nvPr/>
        </p:nvSpPr>
        <p:spPr>
          <a:xfrm>
            <a:off x="1516391" y="3141740"/>
            <a:ext cx="773289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사람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44603-C0B4-DEF7-AD98-48521BA184F6}"/>
              </a:ext>
            </a:extLst>
          </p:cNvPr>
          <p:cNvSpPr txBox="1"/>
          <p:nvPr/>
        </p:nvSpPr>
        <p:spPr>
          <a:xfrm>
            <a:off x="3370927" y="3639088"/>
            <a:ext cx="201722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재원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인적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물적 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D8163-91E8-1D6B-C7DC-A767B3DDFD96}"/>
              </a:ext>
            </a:extLst>
          </p:cNvPr>
          <p:cNvSpPr txBox="1"/>
          <p:nvPr/>
        </p:nvSpPr>
        <p:spPr>
          <a:xfrm>
            <a:off x="3992891" y="3141740"/>
            <a:ext cx="773289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자원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1AA18-A560-EF3A-B903-0D7A3FB633E2}"/>
              </a:ext>
            </a:extLst>
          </p:cNvPr>
          <p:cNvSpPr txBox="1"/>
          <p:nvPr/>
        </p:nvSpPr>
        <p:spPr>
          <a:xfrm>
            <a:off x="5724476" y="3639088"/>
            <a:ext cx="226312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변화관리와 지속가능성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04CEC-3D87-8EB3-81DF-40CE05D5936D}"/>
              </a:ext>
            </a:extLst>
          </p:cNvPr>
          <p:cNvSpPr txBox="1"/>
          <p:nvPr/>
        </p:nvSpPr>
        <p:spPr>
          <a:xfrm>
            <a:off x="6330252" y="3141740"/>
            <a:ext cx="1051570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시스템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9A5CC8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19" name="그림 18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D11478-B094-DB00-E056-17160E427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5831" y="2582598"/>
            <a:ext cx="614408" cy="520158"/>
          </a:xfrm>
          <a:prstGeom prst="rect">
            <a:avLst/>
          </a:prstGeom>
        </p:spPr>
      </p:pic>
      <p:pic>
        <p:nvPicPr>
          <p:cNvPr id="20" name="그림 19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7AA55F-3448-53F9-9F33-4F77C3115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8636" y="2582598"/>
            <a:ext cx="614408" cy="520158"/>
          </a:xfrm>
          <a:prstGeom prst="rect">
            <a:avLst/>
          </a:prstGeom>
        </p:spPr>
      </p:pic>
      <p:pic>
        <p:nvPicPr>
          <p:cNvPr id="21" name="그림 2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6BEB5D-E703-79F9-04BF-8158B297E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6546389" y="2582598"/>
            <a:ext cx="614408" cy="520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9C954D-04C4-0761-4EA4-BE57F6467C87}"/>
              </a:ext>
            </a:extLst>
          </p:cNvPr>
          <p:cNvSpPr txBox="1"/>
          <p:nvPr/>
        </p:nvSpPr>
        <p:spPr>
          <a:xfrm>
            <a:off x="1134095" y="1593928"/>
            <a:ext cx="34285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실행의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요소</a:t>
            </a:r>
          </a:p>
        </p:txBody>
      </p:sp>
    </p:spTree>
    <p:extLst>
      <p:ext uri="{BB962C8B-B14F-4D97-AF65-F5344CB8AC3E}">
        <p14:creationId xmlns:p14="http://schemas.microsoft.com/office/powerpoint/2010/main" val="31323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BE501-C684-210F-F4C9-48971E9BB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05DBD01-2B75-A135-D89C-DD03B4C74D14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재원 확보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77BFF5-BB01-60E8-CEA8-DC3E233C2B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1F2825-21A5-45A5-5B02-2CC78D1AE24A}"/>
              </a:ext>
            </a:extLst>
          </p:cNvPr>
          <p:cNvSpPr txBox="1"/>
          <p:nvPr/>
        </p:nvSpPr>
        <p:spPr>
          <a:xfrm>
            <a:off x="1134095" y="1593928"/>
            <a:ext cx="2426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정부 예산 편성 과정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3944FAC-76B7-2D12-1847-29D666B7BD13}"/>
              </a:ext>
            </a:extLst>
          </p:cNvPr>
          <p:cNvSpPr/>
          <p:nvPr/>
        </p:nvSpPr>
        <p:spPr>
          <a:xfrm>
            <a:off x="1525120" y="2235950"/>
            <a:ext cx="3513839" cy="1641067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1-3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: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예산 편성 지침 수립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 시점에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정책 분야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 포함되도록 로비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57941C8-1686-07A1-1ED7-18D7EF851845}"/>
              </a:ext>
            </a:extLst>
          </p:cNvPr>
          <p:cNvSpPr/>
          <p:nvPr/>
        </p:nvSpPr>
        <p:spPr>
          <a:xfrm>
            <a:off x="5249160" y="2235950"/>
            <a:ext cx="3513839" cy="1641067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4-5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: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부처별 예산 요구서 작성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구체적 사업이 들어가도록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관련 부처와 협업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9F81859-4F75-31B8-51C4-97B9C8984DF8}"/>
              </a:ext>
            </a:extLst>
          </p:cNvPr>
          <p:cNvSpPr/>
          <p:nvPr/>
        </p:nvSpPr>
        <p:spPr>
          <a:xfrm>
            <a:off x="1525120" y="4177842"/>
            <a:ext cx="3513839" cy="1641067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6-9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: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기재부 심사 및 정부안 확정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 latinLnBrk="0">
              <a:spcAft>
                <a:spcPts val="600"/>
              </a:spcAft>
            </a:pP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기재부 담당자 설득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활동 집중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2B2AB43-FF31-008C-E14F-346CA20A62B6}"/>
              </a:ext>
            </a:extLst>
          </p:cNvPr>
          <p:cNvSpPr/>
          <p:nvPr/>
        </p:nvSpPr>
        <p:spPr>
          <a:xfrm>
            <a:off x="5249160" y="4177842"/>
            <a:ext cx="3513839" cy="1641067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10-12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: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국회 심의 및 최종 확정</a:t>
            </a:r>
          </a:p>
          <a:p>
            <a:pPr algn="ctr" latinLnBrk="0">
              <a:spcAft>
                <a:spcPts val="600"/>
              </a:spcAft>
            </a:pP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국회의원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들에게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필요성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알리기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8E9B51-DBC5-F992-9401-45CEE4B9BB9D}"/>
              </a:ext>
            </a:extLst>
          </p:cNvPr>
          <p:cNvSpPr txBox="1"/>
          <p:nvPr/>
        </p:nvSpPr>
        <p:spPr>
          <a:xfrm rot="21293598" flipH="1">
            <a:off x="5452747" y="5602537"/>
            <a:ext cx="392379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전략적 개입 시점 파악 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71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705EB-80F1-B11C-4E07-E78F46881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BFD6964-F8F0-099D-75ED-F0821258DD1D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재원 확보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6E0184-C517-7E4C-D428-39DBFC9F33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915F8-6BCC-5D6B-8552-DB4DD36AC649}"/>
              </a:ext>
            </a:extLst>
          </p:cNvPr>
          <p:cNvSpPr txBox="1"/>
          <p:nvPr/>
        </p:nvSpPr>
        <p:spPr>
          <a:xfrm>
            <a:off x="1134095" y="1593928"/>
            <a:ext cx="24121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예산 제약 극복 전략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2AB75A3-BCA9-7EED-6926-122128D5D270}"/>
              </a:ext>
            </a:extLst>
          </p:cNvPr>
          <p:cNvGrpSpPr/>
          <p:nvPr/>
        </p:nvGrpSpPr>
        <p:grpSpPr>
          <a:xfrm>
            <a:off x="5998139" y="2352132"/>
            <a:ext cx="4628297" cy="571286"/>
            <a:chOff x="1013127" y="1841927"/>
            <a:chExt cx="4628297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BF7C79-7271-83EA-DE88-828310CA46AE}"/>
                </a:ext>
              </a:extLst>
            </p:cNvPr>
            <p:cNvSpPr txBox="1"/>
            <p:nvPr/>
          </p:nvSpPr>
          <p:spPr>
            <a:xfrm>
              <a:off x="1013127" y="1841927"/>
              <a:ext cx="462829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기존 예산 활용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5953CCB2-6AA4-4075-CF0E-63E0D5F08CF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79C7A3E-2D94-6F95-989C-5844C700F1E6}"/>
              </a:ext>
            </a:extLst>
          </p:cNvPr>
          <p:cNvGrpSpPr/>
          <p:nvPr/>
        </p:nvGrpSpPr>
        <p:grpSpPr>
          <a:xfrm>
            <a:off x="5998139" y="3143357"/>
            <a:ext cx="4628297" cy="571286"/>
            <a:chOff x="1013127" y="1841927"/>
            <a:chExt cx="4628297" cy="5712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F99BC-F5FB-EDB5-05E6-63D86B0726CA}"/>
                </a:ext>
              </a:extLst>
            </p:cNvPr>
            <p:cNvSpPr txBox="1"/>
            <p:nvPr/>
          </p:nvSpPr>
          <p:spPr>
            <a:xfrm>
              <a:off x="1013127" y="1841927"/>
              <a:ext cx="462829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파일럿 전략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4A88DCD-F983-B04F-2A7C-277EA504C54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C81E8B-DCEA-96CC-7893-DB423074AA42}"/>
              </a:ext>
            </a:extLst>
          </p:cNvPr>
          <p:cNvGrpSpPr/>
          <p:nvPr/>
        </p:nvGrpSpPr>
        <p:grpSpPr>
          <a:xfrm>
            <a:off x="5998139" y="3938478"/>
            <a:ext cx="4628297" cy="571286"/>
            <a:chOff x="1013127" y="1841927"/>
            <a:chExt cx="4628297" cy="5712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EF545-0CAC-A354-6E49-EDFE441FFE03}"/>
                </a:ext>
              </a:extLst>
            </p:cNvPr>
            <p:cNvSpPr txBox="1"/>
            <p:nvPr/>
          </p:nvSpPr>
          <p:spPr>
            <a:xfrm>
              <a:off x="1013127" y="1841927"/>
              <a:ext cx="462829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현물 동원 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622E8206-50B3-D714-0108-0D07930168B6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6AFCBD5-39A0-FD81-FCA5-130A7F298BAF}"/>
              </a:ext>
            </a:extLst>
          </p:cNvPr>
          <p:cNvGrpSpPr/>
          <p:nvPr/>
        </p:nvGrpSpPr>
        <p:grpSpPr>
          <a:xfrm>
            <a:off x="5998139" y="4729703"/>
            <a:ext cx="4628297" cy="571286"/>
            <a:chOff x="1013127" y="1841927"/>
            <a:chExt cx="4628297" cy="571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F98090-F1EE-57B4-7018-EF75B6AC88D3}"/>
                </a:ext>
              </a:extLst>
            </p:cNvPr>
            <p:cNvSpPr txBox="1"/>
            <p:nvPr/>
          </p:nvSpPr>
          <p:spPr>
            <a:xfrm>
              <a:off x="1013127" y="1841927"/>
              <a:ext cx="462829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크라우드소싱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1BCF93D3-2F35-DB1D-227F-F36B282EA94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7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693A3-863F-7963-7B9B-87B7813D6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83272AA-DE66-10C9-BAC8-48D7A27967DC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재원 확보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BB4AFF-99B0-F925-2A37-7D1284C7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99598-C848-1EC4-BF31-B87A5CE38E14}"/>
              </a:ext>
            </a:extLst>
          </p:cNvPr>
          <p:cNvSpPr txBox="1"/>
          <p:nvPr/>
        </p:nvSpPr>
        <p:spPr>
          <a:xfrm>
            <a:off x="1134095" y="1593928"/>
            <a:ext cx="24121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예산 제약 극복 전략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50EB234-4577-8C6A-86B8-B3A90833765C}"/>
              </a:ext>
            </a:extLst>
          </p:cNvPr>
          <p:cNvGrpSpPr/>
          <p:nvPr/>
        </p:nvGrpSpPr>
        <p:grpSpPr>
          <a:xfrm>
            <a:off x="2195880" y="2248908"/>
            <a:ext cx="4946138" cy="1052059"/>
            <a:chOff x="2498403" y="2159250"/>
            <a:chExt cx="4946138" cy="10520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8265FD-8804-B870-7FFC-9BFEBE1936A3}"/>
                </a:ext>
              </a:extLst>
            </p:cNvPr>
            <p:cNvSpPr txBox="1"/>
            <p:nvPr/>
          </p:nvSpPr>
          <p:spPr>
            <a:xfrm>
              <a:off x="2498403" y="2159250"/>
              <a:ext cx="494613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</a:t>
              </a:r>
              <a:r>
                <a:rPr lang="en-US" altLang="ko-KR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0</a:t>
              </a: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원에서 시작해 세계적 관광지로</a:t>
              </a:r>
              <a:r>
                <a:rPr lang="en-US" altLang="ko-KR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  <a:endParaRPr lang="ko-KR" altLang="en-US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328DFA-F191-0896-8D22-455BA9C3F356}"/>
                </a:ext>
              </a:extLst>
            </p:cNvPr>
            <p:cNvSpPr txBox="1"/>
            <p:nvPr/>
          </p:nvSpPr>
          <p:spPr>
            <a:xfrm>
              <a:off x="3178983" y="2553437"/>
              <a:ext cx="3690113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뉴욕 </a:t>
              </a:r>
              <a:r>
                <a:rPr lang="ko-KR" altLang="en-US" sz="3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하이라인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 파크 사례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223F97E-3DB5-FC3A-1995-3E18E8966B11}"/>
              </a:ext>
            </a:extLst>
          </p:cNvPr>
          <p:cNvSpPr/>
          <p:nvPr/>
        </p:nvSpPr>
        <p:spPr>
          <a:xfrm>
            <a:off x="1300556" y="3366217"/>
            <a:ext cx="6736786" cy="914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두 명의 시민운동가가 폐선로를 공원으로 만드는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아이디어 공모전 시작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기부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3DEB6DF-ABEC-A5BB-1C63-00FEF94676AB}"/>
              </a:ext>
            </a:extLst>
          </p:cNvPr>
          <p:cNvSpPr/>
          <p:nvPr/>
        </p:nvSpPr>
        <p:spPr>
          <a:xfrm>
            <a:off x="1300556" y="4477484"/>
            <a:ext cx="6736786" cy="914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1.5km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공중 공원 완성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  <a:endParaRPr lang="ko-KR" altLang="en-US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E114D-56D9-5E70-5FB6-DFAF245F573A}"/>
              </a:ext>
            </a:extLst>
          </p:cNvPr>
          <p:cNvSpPr txBox="1"/>
          <p:nvPr/>
        </p:nvSpPr>
        <p:spPr>
          <a:xfrm rot="21293598" flipH="1">
            <a:off x="5820565" y="5051392"/>
            <a:ext cx="264290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뉴욕 대표 관광지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75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7B20-1B3D-C7C5-268B-73D5B730E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9ACC5E7-AF35-9A4F-839C-03BC211D3754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재원 확보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95488E-89C8-6786-D1B5-4439F8D062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459A85-D433-EFCB-53B0-8C6E26929363}"/>
              </a:ext>
            </a:extLst>
          </p:cNvPr>
          <p:cNvSpPr txBox="1"/>
          <p:nvPr/>
        </p:nvSpPr>
        <p:spPr>
          <a:xfrm>
            <a:off x="1134095" y="1593928"/>
            <a:ext cx="2426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민간 자원 활용 방안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12EF9D6-0E28-E743-646F-0EC65561B7AB}"/>
              </a:ext>
            </a:extLst>
          </p:cNvPr>
          <p:cNvGrpSpPr/>
          <p:nvPr/>
        </p:nvGrpSpPr>
        <p:grpSpPr>
          <a:xfrm>
            <a:off x="1009417" y="2314719"/>
            <a:ext cx="7691237" cy="824805"/>
            <a:chOff x="1009417" y="2314719"/>
            <a:chExt cx="7691237" cy="824805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EBBBE28-5D88-0CAA-E160-40492557E4E6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민관협력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(PPP)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자본과 전문성 확보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명확한 계약 필요</a:t>
              </a:r>
            </a:p>
          </p:txBody>
        </p:sp>
        <p:pic>
          <p:nvPicPr>
            <p:cNvPr id="5" name="그림 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857BBB-701A-ED54-7D2E-E2CDB0FC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892CBC2-A49A-C902-7D75-EE2F273EDD01}"/>
              </a:ext>
            </a:extLst>
          </p:cNvPr>
          <p:cNvGrpSpPr/>
          <p:nvPr/>
        </p:nvGrpSpPr>
        <p:grpSpPr>
          <a:xfrm>
            <a:off x="1009417" y="3429000"/>
            <a:ext cx="7691237" cy="824805"/>
            <a:chOff x="1009417" y="2314719"/>
            <a:chExt cx="7691237" cy="824805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05050424-D662-D7E5-FFD7-263AC502C862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기업의 사회적 책임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(CSR)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기업 비즈니스 목표와 정책 연계</a:t>
              </a:r>
            </a:p>
          </p:txBody>
        </p:sp>
        <p:pic>
          <p:nvPicPr>
            <p:cNvPr id="9" name="그림 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1EB0F90-6C6D-2A30-2156-9512DC37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0638E4F-E54E-72F7-FA02-6E58B484E6E1}"/>
              </a:ext>
            </a:extLst>
          </p:cNvPr>
          <p:cNvGrpSpPr/>
          <p:nvPr/>
        </p:nvGrpSpPr>
        <p:grpSpPr>
          <a:xfrm>
            <a:off x="1009417" y="4543281"/>
            <a:ext cx="7691237" cy="824805"/>
            <a:chOff x="1009417" y="2314719"/>
            <a:chExt cx="7691237" cy="824805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D8004845-6786-0A49-214F-E198B19E733A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사회적 금융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임팩트 본드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r>
                <a:rPr kumimoji="0" lang="ko-KR" altLang="en-US" sz="2000" b="0" i="0" u="none" strike="noStrike" kern="1200" cap="none" spc="-8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크라우드펀딩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등 활용</a:t>
              </a:r>
            </a:p>
          </p:txBody>
        </p:sp>
        <p:pic>
          <p:nvPicPr>
            <p:cNvPr id="12" name="그림 1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9A9CE94-0DF1-D7D0-CB4C-E260898C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E3E20-CD77-A0B1-A5BE-1B426B399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8313483-1CF9-41B2-ADDF-390FD3D7F555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8E0E1D3C-FA1B-8363-C9B9-4C1443F020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1891570-A0FF-3B37-E03D-4229AB1EF8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E19A885-4919-42C0-2FB0-6E8BFE779E04}"/>
              </a:ext>
            </a:extLst>
          </p:cNvPr>
          <p:cNvGrpSpPr/>
          <p:nvPr/>
        </p:nvGrpSpPr>
        <p:grpSpPr>
          <a:xfrm>
            <a:off x="2706891" y="1397250"/>
            <a:ext cx="3648366" cy="1159035"/>
            <a:chOff x="2906177" y="1397250"/>
            <a:chExt cx="3648366" cy="11590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82E240-1C48-DE1C-4C32-E22EA60201A3}"/>
                </a:ext>
              </a:extLst>
            </p:cNvPr>
            <p:cNvSpPr txBox="1"/>
            <p:nvPr/>
          </p:nvSpPr>
          <p:spPr>
            <a:xfrm>
              <a:off x="2906177" y="1397250"/>
              <a:ext cx="364836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스와츠</a:t>
              </a: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바라트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4DBD60-BC32-084C-5451-2857D30ECC90}"/>
                </a:ext>
              </a:extLst>
            </p:cNvPr>
            <p:cNvSpPr txBox="1"/>
            <p:nvPr/>
          </p:nvSpPr>
          <p:spPr>
            <a:xfrm>
              <a:off x="3153646" y="1860710"/>
              <a:ext cx="3153428" cy="695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2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인도의 </a:t>
              </a:r>
              <a:r>
                <a:rPr lang="ko-KR" altLang="en-US" sz="32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클린</a:t>
              </a:r>
              <a:r>
                <a:rPr lang="ko-KR" altLang="en-US" sz="32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 인디아</a:t>
              </a:r>
              <a:endParaRPr lang="en-US" altLang="ko-KR" sz="32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E5E8D99-6EBA-F7E9-C886-C3FF888AC78F}"/>
              </a:ext>
            </a:extLst>
          </p:cNvPr>
          <p:cNvSpPr/>
          <p:nvPr/>
        </p:nvSpPr>
        <p:spPr>
          <a:xfrm>
            <a:off x="1162681" y="2637105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2019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년 간디 탄생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150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주년까지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억 개 화장실 건설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5179283-29FC-D35F-2ABA-40812E942A5F}"/>
              </a:ext>
            </a:extLst>
          </p:cNvPr>
          <p:cNvGrpSpPr/>
          <p:nvPr/>
        </p:nvGrpSpPr>
        <p:grpSpPr>
          <a:xfrm>
            <a:off x="694003" y="3410113"/>
            <a:ext cx="7798834" cy="1004203"/>
            <a:chOff x="1154652" y="3410113"/>
            <a:chExt cx="6752844" cy="1004203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E1FE078E-CDDB-93FD-5D08-409414EF44BC}"/>
                </a:ext>
              </a:extLst>
            </p:cNvPr>
            <p:cNvGrpSpPr/>
            <p:nvPr/>
          </p:nvGrpSpPr>
          <p:grpSpPr>
            <a:xfrm>
              <a:off x="1154652" y="3985852"/>
              <a:ext cx="6752844" cy="428464"/>
              <a:chOff x="2418864" y="4078210"/>
              <a:chExt cx="6752844" cy="42846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C4FAB-86FC-ACF4-A200-A8B320FC2EF8}"/>
                  </a:ext>
                </a:extLst>
              </p:cNvPr>
              <p:cNvSpPr txBox="1"/>
              <p:nvPr/>
            </p:nvSpPr>
            <p:spPr>
              <a:xfrm>
                <a:off x="2418864" y="4078210"/>
                <a:ext cx="1536610" cy="4284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ko-KR" altLang="en-US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야외 용변</a:t>
                </a:r>
                <a:endPara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254E0-96AC-D210-F507-E81BB5EEB898}"/>
                  </a:ext>
                </a:extLst>
              </p:cNvPr>
              <p:cNvSpPr txBox="1"/>
              <p:nvPr/>
            </p:nvSpPr>
            <p:spPr>
              <a:xfrm>
                <a:off x="4026477" y="4078210"/>
                <a:ext cx="1643160" cy="4284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ko-KR" altLang="en-US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공중보건 문제</a:t>
                </a:r>
                <a:endPara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8BAFD2-7956-EB46-0F00-1FF815C9D9E0}"/>
                  </a:ext>
                </a:extLst>
              </p:cNvPr>
              <p:cNvSpPr txBox="1"/>
              <p:nvPr/>
            </p:nvSpPr>
            <p:spPr>
              <a:xfrm>
                <a:off x="5740640" y="4078210"/>
                <a:ext cx="1536610" cy="4284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ko-KR" altLang="en-US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안전 문제</a:t>
                </a:r>
                <a:endPara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4F64EB-BC9E-5789-8EAE-5E6C41C0221A}"/>
                  </a:ext>
                </a:extLst>
              </p:cNvPr>
              <p:cNvSpPr txBox="1"/>
              <p:nvPr/>
            </p:nvSpPr>
            <p:spPr>
              <a:xfrm>
                <a:off x="7401527" y="4078210"/>
                <a:ext cx="1770181" cy="4284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ko-KR" altLang="en-US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아동 발육 부진</a:t>
                </a:r>
                <a:endParaRPr lang="en-US" altLang="ko-KR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F15507-154E-7B32-DB9F-66B513626434}"/>
                </a:ext>
              </a:extLst>
            </p:cNvPr>
            <p:cNvSpPr txBox="1"/>
            <p:nvPr/>
          </p:nvSpPr>
          <p:spPr>
            <a:xfrm>
              <a:off x="2620287" y="3410113"/>
              <a:ext cx="382157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심각한 문제 상황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EB1028-2B19-053F-80CD-96EB75A78C03}"/>
              </a:ext>
            </a:extLst>
          </p:cNvPr>
          <p:cNvSpPr txBox="1"/>
          <p:nvPr/>
        </p:nvSpPr>
        <p:spPr>
          <a:xfrm rot="21293598" flipH="1">
            <a:off x="4310577" y="4765300"/>
            <a:ext cx="453842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국제 개발 전문가들의 반응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회의적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322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3599806" y="2529890"/>
            <a:ext cx="49923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인적 자원 구성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BA5-FA85-72CC-9839-232DC297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62B627E-7039-2227-889F-3BC6AD45FC50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인적 자원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2D54-CDB9-1CAC-77BC-FBA3793B691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EDBF03-0F33-3A28-25B1-63D1CCFF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7A709-C7AE-AB81-EF09-52640E3A7496}"/>
              </a:ext>
            </a:extLst>
          </p:cNvPr>
          <p:cNvSpPr txBox="1"/>
          <p:nvPr/>
        </p:nvSpPr>
        <p:spPr>
          <a:xfrm>
            <a:off x="1134095" y="1593928"/>
            <a:ext cx="31508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인적 자원과 네트워크 구축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61DC6-7939-9D3D-3A38-33AD4D52E15C}"/>
              </a:ext>
            </a:extLst>
          </p:cNvPr>
          <p:cNvSpPr txBox="1"/>
          <p:nvPr/>
        </p:nvSpPr>
        <p:spPr>
          <a:xfrm>
            <a:off x="5431255" y="2997215"/>
            <a:ext cx="5633332" cy="9435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자금 만큼 중요한 </a:t>
            </a:r>
            <a:r>
              <a:rPr lang="ko-KR" altLang="en-US" sz="24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사람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아무리 돈이 많아도 제대로 된 팀이 없으면 실패한다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90668EB-7322-8F34-6C91-0E000797895D}"/>
              </a:ext>
            </a:extLst>
          </p:cNvPr>
          <p:cNvGrpSpPr/>
          <p:nvPr/>
        </p:nvGrpSpPr>
        <p:grpSpPr>
          <a:xfrm>
            <a:off x="8060231" y="2448574"/>
            <a:ext cx="375380" cy="467414"/>
            <a:chOff x="7786255" y="1766527"/>
            <a:chExt cx="375380" cy="46741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3F42F17-30BA-74C5-7136-A1F1BBC11E40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69C78657-B6D6-FBCE-DBF6-B590825D08B4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이등변 삼각형 17">
                <a:extLst>
                  <a:ext uri="{FF2B5EF4-FFF2-40B4-BE49-F238E27FC236}">
                    <a16:creationId xmlns:a16="http://schemas.microsoft.com/office/drawing/2014/main" id="{4CA8C348-96E1-A88E-E68C-329AE4D06DE7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23D3C49-3D9D-2AE2-35BF-093A305EADEC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CC7F15BE-279E-B89A-0A0F-49711F30213D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이등변 삼각형 15">
                <a:extLst>
                  <a:ext uri="{FF2B5EF4-FFF2-40B4-BE49-F238E27FC236}">
                    <a16:creationId xmlns:a16="http://schemas.microsoft.com/office/drawing/2014/main" id="{6DC65191-43E9-1FD3-A786-BCB3F9F43740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2CBE36C-CC64-F5EB-C4E0-14974AC2B76C}"/>
              </a:ext>
            </a:extLst>
          </p:cNvPr>
          <p:cNvGrpSpPr/>
          <p:nvPr/>
        </p:nvGrpSpPr>
        <p:grpSpPr>
          <a:xfrm rot="10800000">
            <a:off x="8060232" y="4170113"/>
            <a:ext cx="375380" cy="467414"/>
            <a:chOff x="7786255" y="1766527"/>
            <a:chExt cx="375380" cy="467414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124581C7-DD4B-E917-2AB3-2965172AE169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01E4985D-4470-9C3D-824A-987915F79E14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BF5F8DE1-47C0-FCDF-C84B-68B2F3CB83E6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249B1D2-8DFA-0B49-C464-00254CF05365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79BA359F-BDBC-034C-B173-E213CAE4A3F2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FE91E34A-BF31-36BC-BA7F-49ADAC00DD8D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A85D-2FC3-CC5C-1F39-6CDB02D8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CC36F2F-7BEA-52DA-CF19-4BDB6176A4F5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인적 자원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0E297-82E2-9B3C-E9C3-70EC716AE79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80DE28-19CC-ABEB-CF18-8A863F62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1A811-244B-D5C2-3A27-2E36784EF2BA}"/>
              </a:ext>
            </a:extLst>
          </p:cNvPr>
          <p:cNvSpPr txBox="1"/>
          <p:nvPr/>
        </p:nvSpPr>
        <p:spPr>
          <a:xfrm>
            <a:off x="1134095" y="1593928"/>
            <a:ext cx="37160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벨빈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(Belbin)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9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팀 역할</a:t>
            </a: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5B7785B3-D462-C8FA-EE91-C7F03378F7EC}"/>
              </a:ext>
            </a:extLst>
          </p:cNvPr>
          <p:cNvGrpSpPr/>
          <p:nvPr/>
        </p:nvGrpSpPr>
        <p:grpSpPr>
          <a:xfrm>
            <a:off x="594412" y="2134547"/>
            <a:ext cx="2167740" cy="2049526"/>
            <a:chOff x="594412" y="2134547"/>
            <a:chExt cx="2167740" cy="204952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F2C1E7C-AC6C-43E8-B0DD-25FC575AFD0A}"/>
                </a:ext>
              </a:extLst>
            </p:cNvPr>
            <p:cNvSpPr/>
            <p:nvPr/>
          </p:nvSpPr>
          <p:spPr>
            <a:xfrm>
              <a:off x="722696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B88585-CBEE-AA0D-51CA-58B931595101}"/>
                </a:ext>
              </a:extLst>
            </p:cNvPr>
            <p:cNvSpPr txBox="1"/>
            <p:nvPr/>
          </p:nvSpPr>
          <p:spPr>
            <a:xfrm>
              <a:off x="738754" y="3435916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Plant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AAADA9-EA37-2398-B9FE-8FD14A5BB4A9}"/>
                </a:ext>
              </a:extLst>
            </p:cNvPr>
            <p:cNvSpPr txBox="1"/>
            <p:nvPr/>
          </p:nvSpPr>
          <p:spPr>
            <a:xfrm>
              <a:off x="932411" y="2441283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창의적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문제해결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FC9FD88-D2DB-289C-895F-AAE29D5B651C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58FD9FD1-03C7-8E6D-1DC6-FF27E1AC4635}"/>
              </a:ext>
            </a:extLst>
          </p:cNvPr>
          <p:cNvGrpSpPr/>
          <p:nvPr/>
        </p:nvGrpSpPr>
        <p:grpSpPr>
          <a:xfrm>
            <a:off x="2823791" y="2134547"/>
            <a:ext cx="2167740" cy="2049526"/>
            <a:chOff x="2823791" y="2134547"/>
            <a:chExt cx="2167740" cy="2049526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0D20F3D9-9D79-6DF6-350F-8ACDA219C14F}"/>
                </a:ext>
              </a:extLst>
            </p:cNvPr>
            <p:cNvSpPr/>
            <p:nvPr/>
          </p:nvSpPr>
          <p:spPr>
            <a:xfrm>
              <a:off x="2952075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8A80CC-6D1D-4D08-5152-516FC357267D}"/>
                </a:ext>
              </a:extLst>
            </p:cNvPr>
            <p:cNvSpPr txBox="1"/>
            <p:nvPr/>
          </p:nvSpPr>
          <p:spPr>
            <a:xfrm>
              <a:off x="3161790" y="2441283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팀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조정자</a:t>
              </a: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70AB324-652A-D567-7553-ECD55B2ECEEB}"/>
                </a:ext>
              </a:extLst>
            </p:cNvPr>
            <p:cNvSpPr/>
            <p:nvPr/>
          </p:nvSpPr>
          <p:spPr>
            <a:xfrm>
              <a:off x="2823791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98AEEF4-04E4-81AF-D6D1-C95934B283F3}"/>
                </a:ext>
              </a:extLst>
            </p:cNvPr>
            <p:cNvSpPr txBox="1"/>
            <p:nvPr/>
          </p:nvSpPr>
          <p:spPr>
            <a:xfrm>
              <a:off x="2968132" y="3435916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Coordinator</a:t>
              </a: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51AFC02-7641-46A5-6EE4-F5950FF2C2B7}"/>
              </a:ext>
            </a:extLst>
          </p:cNvPr>
          <p:cNvGrpSpPr/>
          <p:nvPr/>
        </p:nvGrpSpPr>
        <p:grpSpPr>
          <a:xfrm>
            <a:off x="5053374" y="2134547"/>
            <a:ext cx="2167740" cy="2049526"/>
            <a:chOff x="5053374" y="2134547"/>
            <a:chExt cx="2167740" cy="2049526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C974D965-B8B8-AAD5-B0D2-604ABCED59A3}"/>
                </a:ext>
              </a:extLst>
            </p:cNvPr>
            <p:cNvSpPr/>
            <p:nvPr/>
          </p:nvSpPr>
          <p:spPr>
            <a:xfrm>
              <a:off x="5181658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97731D68-807B-2762-2490-5506552DFCD1}"/>
                </a:ext>
              </a:extLst>
            </p:cNvPr>
            <p:cNvSpPr/>
            <p:nvPr/>
          </p:nvSpPr>
          <p:spPr>
            <a:xfrm>
              <a:off x="5053374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1054EDE-D8E4-18BD-3300-90F4FEF31723}"/>
                </a:ext>
              </a:extLst>
            </p:cNvPr>
            <p:cNvSpPr txBox="1"/>
            <p:nvPr/>
          </p:nvSpPr>
          <p:spPr>
            <a:xfrm>
              <a:off x="5181454" y="3435916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Shaper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F315F28-04FC-6D6D-206C-341ACC309125}"/>
                </a:ext>
              </a:extLst>
            </p:cNvPr>
            <p:cNvSpPr txBox="1"/>
            <p:nvPr/>
          </p:nvSpPr>
          <p:spPr>
            <a:xfrm>
              <a:off x="5375111" y="2441283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추진력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제공자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61BDF18B-4920-E83D-5159-36360CEE2352}"/>
              </a:ext>
            </a:extLst>
          </p:cNvPr>
          <p:cNvGrpSpPr/>
          <p:nvPr/>
        </p:nvGrpSpPr>
        <p:grpSpPr>
          <a:xfrm>
            <a:off x="7282753" y="2134547"/>
            <a:ext cx="2167740" cy="2049526"/>
            <a:chOff x="7282753" y="2134547"/>
            <a:chExt cx="2167740" cy="204952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9838FCAB-3C5E-E48E-A3FB-2CAF216EECE0}"/>
                </a:ext>
              </a:extLst>
            </p:cNvPr>
            <p:cNvSpPr/>
            <p:nvPr/>
          </p:nvSpPr>
          <p:spPr>
            <a:xfrm>
              <a:off x="7411037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2883CCC9-287C-B938-7D85-80FE5F6D7EAF}"/>
                </a:ext>
              </a:extLst>
            </p:cNvPr>
            <p:cNvSpPr/>
            <p:nvPr/>
          </p:nvSpPr>
          <p:spPr>
            <a:xfrm>
              <a:off x="7282753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858D7FA-0022-5939-E699-DD27D4F02656}"/>
                </a:ext>
              </a:extLst>
            </p:cNvPr>
            <p:cNvSpPr txBox="1"/>
            <p:nvPr/>
          </p:nvSpPr>
          <p:spPr>
            <a:xfrm>
              <a:off x="7604490" y="2441283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비판적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평가자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CD6C0E7-BCA0-7056-999D-6E90A12C8059}"/>
                </a:ext>
              </a:extLst>
            </p:cNvPr>
            <p:cNvSpPr txBox="1"/>
            <p:nvPr/>
          </p:nvSpPr>
          <p:spPr>
            <a:xfrm>
              <a:off x="7410832" y="3435916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Monitor</a:t>
              </a: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620808A2-39A8-9794-AFCE-53759BEE0EEB}"/>
              </a:ext>
            </a:extLst>
          </p:cNvPr>
          <p:cNvGrpSpPr/>
          <p:nvPr/>
        </p:nvGrpSpPr>
        <p:grpSpPr>
          <a:xfrm>
            <a:off x="9483933" y="2134547"/>
            <a:ext cx="2167740" cy="2049526"/>
            <a:chOff x="9483933" y="2134547"/>
            <a:chExt cx="2167740" cy="2049526"/>
          </a:xfrm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C9E336A3-8E6F-1E0F-2A74-666D382BF6D3}"/>
                </a:ext>
              </a:extLst>
            </p:cNvPr>
            <p:cNvSpPr/>
            <p:nvPr/>
          </p:nvSpPr>
          <p:spPr>
            <a:xfrm>
              <a:off x="9612217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56D4598C-38B5-9EBA-F643-9290684C4893}"/>
                </a:ext>
              </a:extLst>
            </p:cNvPr>
            <p:cNvSpPr/>
            <p:nvPr/>
          </p:nvSpPr>
          <p:spPr>
            <a:xfrm>
              <a:off x="9483933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9E65223-C4E2-9B5D-C5E2-3674A41ABFCD}"/>
                </a:ext>
              </a:extLst>
            </p:cNvPr>
            <p:cNvSpPr txBox="1"/>
            <p:nvPr/>
          </p:nvSpPr>
          <p:spPr>
            <a:xfrm>
              <a:off x="9801549" y="2441283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실행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담당자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022DF07-8EEF-CBA7-8454-00CEE022B605}"/>
                </a:ext>
              </a:extLst>
            </p:cNvPr>
            <p:cNvSpPr txBox="1"/>
            <p:nvPr/>
          </p:nvSpPr>
          <p:spPr>
            <a:xfrm>
              <a:off x="9607891" y="3435916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Implementer</a:t>
              </a: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E11D5A06-6F68-AB33-C9A9-F528CBCCD6F2}"/>
              </a:ext>
            </a:extLst>
          </p:cNvPr>
          <p:cNvGrpSpPr/>
          <p:nvPr/>
        </p:nvGrpSpPr>
        <p:grpSpPr>
          <a:xfrm>
            <a:off x="1830439" y="4325906"/>
            <a:ext cx="2167740" cy="2049526"/>
            <a:chOff x="1830439" y="4325906"/>
            <a:chExt cx="2167740" cy="204952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64772662-25B4-E795-2277-4748063D21C5}"/>
                </a:ext>
              </a:extLst>
            </p:cNvPr>
            <p:cNvSpPr/>
            <p:nvPr/>
          </p:nvSpPr>
          <p:spPr>
            <a:xfrm>
              <a:off x="1958723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360082EF-DE9E-A3AB-CB82-0154A2F54A71}"/>
                </a:ext>
              </a:extLst>
            </p:cNvPr>
            <p:cNvSpPr/>
            <p:nvPr/>
          </p:nvSpPr>
          <p:spPr>
            <a:xfrm>
              <a:off x="1830439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6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37AB8B-FA0D-137D-6D77-8D24524A7046}"/>
                </a:ext>
              </a:extLst>
            </p:cNvPr>
            <p:cNvSpPr txBox="1"/>
            <p:nvPr/>
          </p:nvSpPr>
          <p:spPr>
            <a:xfrm>
              <a:off x="2158118" y="4637815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마무리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담당자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DB0832A-D853-B343-21C7-0FFA397B28E9}"/>
                </a:ext>
              </a:extLst>
            </p:cNvPr>
            <p:cNvSpPr txBox="1"/>
            <p:nvPr/>
          </p:nvSpPr>
          <p:spPr>
            <a:xfrm>
              <a:off x="1964460" y="5632448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Completer</a:t>
              </a: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933372EF-6F0D-1538-38E6-77CA164A7158}"/>
              </a:ext>
            </a:extLst>
          </p:cNvPr>
          <p:cNvGrpSpPr/>
          <p:nvPr/>
        </p:nvGrpSpPr>
        <p:grpSpPr>
          <a:xfrm>
            <a:off x="4059818" y="4325906"/>
            <a:ext cx="2167740" cy="2049526"/>
            <a:chOff x="4059818" y="4325906"/>
            <a:chExt cx="2167740" cy="2049526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AFCF3499-B74C-F7D9-6EB9-6E1C7D65DDCE}"/>
                </a:ext>
              </a:extLst>
            </p:cNvPr>
            <p:cNvSpPr/>
            <p:nvPr/>
          </p:nvSpPr>
          <p:spPr>
            <a:xfrm>
              <a:off x="4188102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9F0581DF-918E-3CD6-B4E3-63A9AF862E99}"/>
                </a:ext>
              </a:extLst>
            </p:cNvPr>
            <p:cNvSpPr/>
            <p:nvPr/>
          </p:nvSpPr>
          <p:spPr>
            <a:xfrm>
              <a:off x="4059818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7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216FF98-C322-5214-EBED-234F8DBE6E15}"/>
                </a:ext>
              </a:extLst>
            </p:cNvPr>
            <p:cNvSpPr txBox="1"/>
            <p:nvPr/>
          </p:nvSpPr>
          <p:spPr>
            <a:xfrm>
              <a:off x="4177782" y="5632448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Team Worker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59D3E58-6A11-8871-FA6C-346F9718EB3C}"/>
                </a:ext>
              </a:extLst>
            </p:cNvPr>
            <p:cNvSpPr txBox="1"/>
            <p:nvPr/>
          </p:nvSpPr>
          <p:spPr>
            <a:xfrm>
              <a:off x="4371439" y="4637815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팀 화합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담당자</a:t>
              </a: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FD0A9709-E3BE-8DD3-F7DA-5CF5AA5E4439}"/>
              </a:ext>
            </a:extLst>
          </p:cNvPr>
          <p:cNvGrpSpPr/>
          <p:nvPr/>
        </p:nvGrpSpPr>
        <p:grpSpPr>
          <a:xfrm>
            <a:off x="6289401" y="4325906"/>
            <a:ext cx="2243234" cy="2049526"/>
            <a:chOff x="6289401" y="4325906"/>
            <a:chExt cx="2243234" cy="2049526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427307C8-A5F8-B4AA-4298-56CF46A5E9D9}"/>
                </a:ext>
              </a:extLst>
            </p:cNvPr>
            <p:cNvSpPr/>
            <p:nvPr/>
          </p:nvSpPr>
          <p:spPr>
            <a:xfrm>
              <a:off x="6417685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B2BF8D02-22A6-5D7B-3D40-477614B60C8E}"/>
                </a:ext>
              </a:extLst>
            </p:cNvPr>
            <p:cNvSpPr/>
            <p:nvPr/>
          </p:nvSpPr>
          <p:spPr>
            <a:xfrm>
              <a:off x="6289401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8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682EEB7-3C78-2FC8-4724-517392EF10B9}"/>
                </a:ext>
              </a:extLst>
            </p:cNvPr>
            <p:cNvSpPr txBox="1"/>
            <p:nvPr/>
          </p:nvSpPr>
          <p:spPr>
            <a:xfrm>
              <a:off x="6600818" y="4637815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네트워크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담당자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FF275E6-EEF6-51F6-0036-CEE880831116}"/>
                </a:ext>
              </a:extLst>
            </p:cNvPr>
            <p:cNvSpPr txBox="1"/>
            <p:nvPr/>
          </p:nvSpPr>
          <p:spPr>
            <a:xfrm>
              <a:off x="6316735" y="5632448"/>
              <a:ext cx="2215900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Resource Investigator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EB81E58-42F0-4BBF-9FDB-D3BEB8018D0A}"/>
              </a:ext>
            </a:extLst>
          </p:cNvPr>
          <p:cNvGrpSpPr/>
          <p:nvPr/>
        </p:nvGrpSpPr>
        <p:grpSpPr>
          <a:xfrm>
            <a:off x="8518780" y="4325906"/>
            <a:ext cx="2167740" cy="2049526"/>
            <a:chOff x="8518780" y="4325906"/>
            <a:chExt cx="2167740" cy="2049526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BAB1DC0D-546D-00B4-9B5F-63811BC1DC76}"/>
                </a:ext>
              </a:extLst>
            </p:cNvPr>
            <p:cNvSpPr/>
            <p:nvPr/>
          </p:nvSpPr>
          <p:spPr>
            <a:xfrm>
              <a:off x="8647064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E505428B-D3A9-2680-0C85-0B938C235FF1}"/>
                </a:ext>
              </a:extLst>
            </p:cNvPr>
            <p:cNvSpPr/>
            <p:nvPr/>
          </p:nvSpPr>
          <p:spPr>
            <a:xfrm>
              <a:off x="8518780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9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3766E29-4C76-1E78-E869-C1A0E3187B1F}"/>
                </a:ext>
              </a:extLst>
            </p:cNvPr>
            <p:cNvSpPr txBox="1"/>
            <p:nvPr/>
          </p:nvSpPr>
          <p:spPr>
            <a:xfrm>
              <a:off x="8797877" y="4637815"/>
              <a:ext cx="1620028" cy="1024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전문 지식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제공자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9F0B364-075B-E86E-2CCD-8858792590A7}"/>
                </a:ext>
              </a:extLst>
            </p:cNvPr>
            <p:cNvSpPr txBox="1"/>
            <p:nvPr/>
          </p:nvSpPr>
          <p:spPr>
            <a:xfrm>
              <a:off x="8604219" y="5632448"/>
              <a:ext cx="2007341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Specialist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2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40339-D56C-039E-4F9F-1832D584B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D6E4F84-FBBD-88B7-CEAF-08C75560FE8D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인적 자원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F2208-36B7-7065-E9A5-7185246C2FE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86D6ADB-29B3-023E-3300-B8387CCF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12CDA-0AF4-A220-ACCE-ECBBF133109F}"/>
              </a:ext>
            </a:extLst>
          </p:cNvPr>
          <p:cNvSpPr txBox="1"/>
          <p:nvPr/>
        </p:nvSpPr>
        <p:spPr>
          <a:xfrm>
            <a:off x="1134095" y="1593928"/>
            <a:ext cx="2554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전문가 네트워크 구축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FB0CCC-DBD7-EF30-84CD-971011D58FF3}"/>
              </a:ext>
            </a:extLst>
          </p:cNvPr>
          <p:cNvGrpSpPr/>
          <p:nvPr/>
        </p:nvGrpSpPr>
        <p:grpSpPr>
          <a:xfrm>
            <a:off x="4376203" y="2438681"/>
            <a:ext cx="6867816" cy="1605694"/>
            <a:chOff x="4376203" y="2438681"/>
            <a:chExt cx="6867816" cy="16056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CDBF07-7420-311B-1776-888FAD84E5A8}"/>
                </a:ext>
              </a:extLst>
            </p:cNvPr>
            <p:cNvSpPr txBox="1"/>
            <p:nvPr/>
          </p:nvSpPr>
          <p:spPr>
            <a:xfrm flipH="1">
              <a:off x="5927024" y="2767601"/>
              <a:ext cx="5316995" cy="910782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각 분야별 대표성 확보</a:t>
              </a:r>
              <a:endParaRPr lang="en-US" altLang="ko-KR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0BB234F-DAE8-13B3-3EBA-F7287671B3F8}"/>
                </a:ext>
              </a:extLst>
            </p:cNvPr>
            <p:cNvGrpSpPr/>
            <p:nvPr/>
          </p:nvGrpSpPr>
          <p:grpSpPr>
            <a:xfrm>
              <a:off x="4376203" y="2438681"/>
              <a:ext cx="2243732" cy="1605694"/>
              <a:chOff x="3891852" y="2616200"/>
              <a:chExt cx="1878814" cy="1878814"/>
            </a:xfrm>
          </p:grpSpPr>
          <p:sp>
            <p:nvSpPr>
              <p:cNvPr id="6" name="사각형: 잘린 대각선 방향 모서리 5">
                <a:extLst>
                  <a:ext uri="{FF2B5EF4-FFF2-40B4-BE49-F238E27FC236}">
                    <a16:creationId xmlns:a16="http://schemas.microsoft.com/office/drawing/2014/main" id="{833E4081-D0B6-0AFF-13B7-77C70E913630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AA376F71-E762-1592-65DD-205565940183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A8C9B6-028D-5B9A-CC85-F9AE314D9E2F}"/>
                  </a:ext>
                </a:extLst>
              </p:cNvPr>
              <p:cNvSpPr txBox="1"/>
              <p:nvPr/>
            </p:nvSpPr>
            <p:spPr>
              <a:xfrm>
                <a:off x="4081454" y="2927183"/>
                <a:ext cx="1499609" cy="1256845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자문위원회</a:t>
                </a:r>
                <a:br>
                  <a:rPr lang="en-US" altLang="ko-KR" dirty="0"/>
                </a:br>
                <a:r>
                  <a:rPr lang="ko-KR" altLang="en-US" dirty="0"/>
                  <a:t>구성 원칙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E86FC0-CE78-1589-3CD7-FD4F7AE3C126}"/>
              </a:ext>
            </a:extLst>
          </p:cNvPr>
          <p:cNvSpPr txBox="1"/>
          <p:nvPr/>
        </p:nvSpPr>
        <p:spPr>
          <a:xfrm>
            <a:off x="6619934" y="3906468"/>
            <a:ext cx="4768125" cy="17851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이론적 정당성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학계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실무 타당성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현장 전문가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글로벌 관점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국제 전문가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여론 형성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언론인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0237-CFD0-EB6E-5265-45B6ECD2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FBF2DD3-4B47-E05D-AE74-76BD44FC62EE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인적 자원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F3DE4-C1A3-13A6-71D6-9B79DF3A795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520D34-C1ED-F9CC-BAC9-AD41EB9D6A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BB4DBD-9361-4D7D-0FC3-320CC8D09117}"/>
              </a:ext>
            </a:extLst>
          </p:cNvPr>
          <p:cNvSpPr txBox="1"/>
          <p:nvPr/>
        </p:nvSpPr>
        <p:spPr>
          <a:xfrm>
            <a:off x="1134095" y="1593928"/>
            <a:ext cx="2554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전문가 네트워크 구축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B03D9DE-54CE-2773-9223-8E7FC7F0D7DC}"/>
              </a:ext>
            </a:extLst>
          </p:cNvPr>
          <p:cNvGrpSpPr/>
          <p:nvPr/>
        </p:nvGrpSpPr>
        <p:grpSpPr>
          <a:xfrm>
            <a:off x="1328683" y="2336185"/>
            <a:ext cx="7081025" cy="1813251"/>
            <a:chOff x="2083756" y="4546069"/>
            <a:chExt cx="4419244" cy="1092815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17F0F361-6A65-EE01-34EA-EBB83F1F668C}"/>
                </a:ext>
              </a:extLst>
            </p:cNvPr>
            <p:cNvSpPr/>
            <p:nvPr/>
          </p:nvSpPr>
          <p:spPr>
            <a:xfrm>
              <a:off x="2083756" y="4546069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분기별 정기 자문회의</a:t>
              </a: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302468CD-6DFF-2F24-B798-7AC4B02A6D23}"/>
                </a:ext>
              </a:extLst>
            </p:cNvPr>
            <p:cNvSpPr/>
            <p:nvPr/>
          </p:nvSpPr>
          <p:spPr>
            <a:xfrm>
              <a:off x="4403372" y="4546069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이슈별 태스크포스</a:t>
              </a: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1B1F58D-7BB1-CB83-8F0D-100115569A36}"/>
                </a:ext>
              </a:extLst>
            </p:cNvPr>
            <p:cNvSpPr/>
            <p:nvPr/>
          </p:nvSpPr>
          <p:spPr>
            <a:xfrm>
              <a:off x="2083756" y="5169524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공개 포럼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/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세미나</a:t>
              </a: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33319034-6937-4035-0A96-B60CEB361129}"/>
                </a:ext>
              </a:extLst>
            </p:cNvPr>
            <p:cNvSpPr/>
            <p:nvPr/>
          </p:nvSpPr>
          <p:spPr>
            <a:xfrm>
              <a:off x="4403371" y="5169524"/>
              <a:ext cx="2099629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1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대</a:t>
              </a:r>
              <a:r>
                <a:rPr kumimoji="0" lang="en-US" altLang="ko-KR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1 </a:t>
              </a:r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멘토링</a:t>
              </a:r>
            </a:p>
          </p:txBody>
        </p:sp>
      </p:grpSp>
      <p:pic>
        <p:nvPicPr>
          <p:cNvPr id="24" name="그림 23" descr="가구, 의류, 사람, 테이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35A1E6-EE3A-2DB7-FE85-DC87E7978B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FE0E4"/>
              </a:clrFrom>
              <a:clrTo>
                <a:srgbClr val="DFE0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b="17649"/>
          <a:stretch>
            <a:fillRect/>
          </a:stretch>
        </p:blipFill>
        <p:spPr>
          <a:xfrm>
            <a:off x="0" y="3593523"/>
            <a:ext cx="4454384" cy="32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FB46A-8A81-4F26-8065-C2DD5C3D9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98A9EC1-48CA-E52E-B314-4DAED0D85EC3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인적 자원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B3C5A-8B21-7F7F-C7F7-8E38743F99D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C44D43-8A07-6184-6116-2076FC556C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7D5ABB-22E4-71BA-030D-33E3DF5D5AD5}"/>
              </a:ext>
            </a:extLst>
          </p:cNvPr>
          <p:cNvSpPr txBox="1"/>
          <p:nvPr/>
        </p:nvSpPr>
        <p:spPr>
          <a:xfrm>
            <a:off x="1134095" y="1593928"/>
            <a:ext cx="20310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자원봉사자 관리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9003080-2356-6203-857A-0F4AA130FACD}"/>
              </a:ext>
            </a:extLst>
          </p:cNvPr>
          <p:cNvSpPr/>
          <p:nvPr/>
        </p:nvSpPr>
        <p:spPr>
          <a:xfrm>
            <a:off x="1525120" y="2235950"/>
            <a:ext cx="3513839" cy="1052249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모집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역할과 기대 명확히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  <a:endParaRPr lang="ko-KR" altLang="en-US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6987E38-8E22-348B-F72A-100EA6B61468}"/>
              </a:ext>
            </a:extLst>
          </p:cNvPr>
          <p:cNvSpPr/>
          <p:nvPr/>
        </p:nvSpPr>
        <p:spPr>
          <a:xfrm>
            <a:off x="5249160" y="2235950"/>
            <a:ext cx="3513839" cy="1052249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교육</a:t>
            </a:r>
          </a:p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역량 개발 기회 제공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949983B-7120-5539-38D6-5FC5B5605FD5}"/>
              </a:ext>
            </a:extLst>
          </p:cNvPr>
          <p:cNvSpPr/>
          <p:nvPr/>
        </p:nvSpPr>
        <p:spPr>
          <a:xfrm>
            <a:off x="1525120" y="3483945"/>
            <a:ext cx="3513839" cy="1052249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배치</a:t>
            </a:r>
          </a:p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적재적소 활용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7B949BD-4EAC-B542-FDD7-9949E624025A}"/>
              </a:ext>
            </a:extLst>
          </p:cNvPr>
          <p:cNvSpPr/>
          <p:nvPr/>
        </p:nvSpPr>
        <p:spPr>
          <a:xfrm>
            <a:off x="5249160" y="3483945"/>
            <a:ext cx="3513839" cy="1052249"/>
          </a:xfrm>
          <a:prstGeom prst="roundRect">
            <a:avLst>
              <a:gd name="adj" fmla="val 14765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감사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·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인정</a:t>
            </a:r>
          </a:p>
          <a:p>
            <a:pPr algn="ctr" latinLnBrk="0">
              <a:spcAft>
                <a:spcPts val="600"/>
              </a:spcAft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기여 공개적 표현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82FF4-9067-5418-2D3B-A5762654BAE7}"/>
              </a:ext>
            </a:extLst>
          </p:cNvPr>
          <p:cNvSpPr txBox="1"/>
          <p:nvPr/>
        </p:nvSpPr>
        <p:spPr>
          <a:xfrm>
            <a:off x="2173451" y="4764321"/>
            <a:ext cx="6151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소속감과 공동체 형성을 통한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지속적 참여 유도</a:t>
            </a:r>
          </a:p>
        </p:txBody>
      </p:sp>
    </p:spTree>
    <p:extLst>
      <p:ext uri="{BB962C8B-B14F-4D97-AF65-F5344CB8AC3E}">
        <p14:creationId xmlns:p14="http://schemas.microsoft.com/office/powerpoint/2010/main" val="29163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70FD-2C2F-72DD-962B-2D13FC2B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DC4711-3F7D-C97F-11C2-C6D32AD6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328BB5-11B3-D5C5-3BB3-79ECB8C0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CAF1E6-26DC-C1BB-B595-AC428821F7E0}"/>
              </a:ext>
            </a:extLst>
          </p:cNvPr>
          <p:cNvSpPr txBox="1"/>
          <p:nvPr/>
        </p:nvSpPr>
        <p:spPr>
          <a:xfrm>
            <a:off x="3246824" y="2529890"/>
            <a:ext cx="56983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제도적 기반 마련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E6A1AE2-2628-FBA8-5A7B-1C3C600BF663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35AD82-2D82-1C5A-6F29-A0C1C5954C6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A2C1C15-E0F4-4ECA-502C-04F0CCF46EE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9CB6685-8177-BC6C-E8BC-ADCD3A60D0FA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D3C2980-E8BB-D0C1-1C25-125987C2187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625918ED-EBE1-3243-24DE-D3EA73495854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9D5767-C2A3-FE6F-C50A-661694DB4574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8EE4C1-0A87-B63B-0345-4678402BB7B9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6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FCA14D5-70C1-59A1-B745-B9561F8FFDE3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E13204F-39BD-B0B4-1CE9-729941941303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816FF14-B482-AD96-CA26-C1BF8D05776E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CE6F105-7F61-A047-DDE9-99E8F4515857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184ED2C-D71D-FC94-FF60-71BA609309D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334C5058-00CD-84E1-4A3E-6A0CEF15CFF8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7C88016-8967-48B9-8723-D22610FDB3B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2A01C1E-E828-BE4C-9FA0-1F4CFDA0CCA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6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6E1F-3A42-1927-D5B1-EFA49D05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C004B6-DD5F-010B-5B8C-A3E82A0724EC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제도적 기반 마련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03519-012D-E2FA-4569-94E441E9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56B0D7-9272-6037-74F7-30BCB14D190C}"/>
              </a:ext>
            </a:extLst>
          </p:cNvPr>
          <p:cNvSpPr txBox="1"/>
          <p:nvPr/>
        </p:nvSpPr>
        <p:spPr>
          <a:xfrm>
            <a:off x="1134095" y="1593928"/>
            <a:ext cx="31941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제도적 기반과 파일럿 전략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2298B8BA-3E9A-2EFB-DF18-7FDD6AABE222}"/>
              </a:ext>
            </a:extLst>
          </p:cNvPr>
          <p:cNvSpPr/>
          <p:nvPr/>
        </p:nvSpPr>
        <p:spPr>
          <a:xfrm>
            <a:off x="1033160" y="2315507"/>
            <a:ext cx="2215731" cy="11134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행정규칙</a:t>
            </a:r>
            <a:endParaRPr lang="en-US" altLang="ko-KR" sz="2000" spc="-70" dirty="0">
              <a:solidFill>
                <a:srgbClr val="0B2EB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지침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예규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훈령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3B16E45-8CB3-03D1-02D2-0C2D0F1A0E81}"/>
              </a:ext>
            </a:extLst>
          </p:cNvPr>
          <p:cNvGrpSpPr/>
          <p:nvPr/>
        </p:nvGrpSpPr>
        <p:grpSpPr>
          <a:xfrm>
            <a:off x="3248891" y="2315507"/>
            <a:ext cx="2646218" cy="1113493"/>
            <a:chOff x="3248891" y="2315507"/>
            <a:chExt cx="2646218" cy="1113493"/>
          </a:xfrm>
        </p:grpSpPr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041CAD21-319E-76C1-9F32-6D88B906994B}"/>
                </a:ext>
              </a:extLst>
            </p:cNvPr>
            <p:cNvSpPr/>
            <p:nvPr/>
          </p:nvSpPr>
          <p:spPr>
            <a:xfrm>
              <a:off x="3248891" y="2680855"/>
              <a:ext cx="381996" cy="374073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66E0B6EF-AD03-E0CA-8A6A-39FAE79669A7}"/>
                </a:ext>
              </a:extLst>
            </p:cNvPr>
            <p:cNvSpPr/>
            <p:nvPr/>
          </p:nvSpPr>
          <p:spPr>
            <a:xfrm>
              <a:off x="3679378" y="2315507"/>
              <a:ext cx="2215731" cy="11134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시행규칙</a:t>
              </a:r>
              <a:endParaRPr lang="en-US" altLang="ko-KR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효과 증명 후 제도화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31E762C-86F3-90E8-D759-A3A2B80095EF}"/>
              </a:ext>
            </a:extLst>
          </p:cNvPr>
          <p:cNvGrpSpPr/>
          <p:nvPr/>
        </p:nvGrpSpPr>
        <p:grpSpPr>
          <a:xfrm>
            <a:off x="5905002" y="2315507"/>
            <a:ext cx="2587834" cy="1113493"/>
            <a:chOff x="5905002" y="2315507"/>
            <a:chExt cx="2587834" cy="1113493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A9436AA-C25D-A60C-2ECF-F3613DA9FE5A}"/>
                </a:ext>
              </a:extLst>
            </p:cNvPr>
            <p:cNvSpPr/>
            <p:nvPr/>
          </p:nvSpPr>
          <p:spPr>
            <a:xfrm>
              <a:off x="6277105" y="2315507"/>
              <a:ext cx="2215731" cy="11134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상위 법령</a:t>
              </a:r>
              <a:endParaRPr lang="en-US" altLang="ko-KR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법률</a:t>
              </a:r>
              <a:r>
                <a:rPr kumimoji="0" lang="en-US" altLang="ko-KR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r>
                <a:rPr kumimoji="0" lang="ko-KR" altLang="en-US" sz="19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대통령령</a:t>
              </a:r>
            </a:p>
          </p:txBody>
        </p:sp>
        <p:sp>
          <p:nvSpPr>
            <p:cNvPr id="43" name="화살표: 오른쪽 42">
              <a:extLst>
                <a:ext uri="{FF2B5EF4-FFF2-40B4-BE49-F238E27FC236}">
                  <a16:creationId xmlns:a16="http://schemas.microsoft.com/office/drawing/2014/main" id="{5B09CB98-8B8D-085B-6CAF-07A87C27489C}"/>
                </a:ext>
              </a:extLst>
            </p:cNvPr>
            <p:cNvSpPr/>
            <p:nvPr/>
          </p:nvSpPr>
          <p:spPr>
            <a:xfrm>
              <a:off x="5905002" y="2680855"/>
              <a:ext cx="381996" cy="374073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8546057-2D27-DBD1-9A3E-5691FC06C87A}"/>
              </a:ext>
            </a:extLst>
          </p:cNvPr>
          <p:cNvSpPr txBox="1"/>
          <p:nvPr/>
        </p:nvSpPr>
        <p:spPr>
          <a:xfrm flipH="1">
            <a:off x="960604" y="3704303"/>
            <a:ext cx="742139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처음부터 법률 개정을 시도하면 저항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↑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시간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↑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09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0BAC-620C-7440-4CDF-839EE91A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8AE2723-1EA6-3559-D5DB-343E5E7A69A7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제도적 기반 마련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1CAA62-2E5C-4AE0-D287-9BF344D306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8F4BB-E05E-A054-063E-1BFD3F91F98C}"/>
              </a:ext>
            </a:extLst>
          </p:cNvPr>
          <p:cNvSpPr txBox="1"/>
          <p:nvPr/>
        </p:nvSpPr>
        <p:spPr>
          <a:xfrm>
            <a:off x="1134095" y="1593928"/>
            <a:ext cx="31941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제도적 기반과 파일럿 전략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17E6BD5-4FC1-BF10-9A07-B62AE5A5418F}"/>
              </a:ext>
            </a:extLst>
          </p:cNvPr>
          <p:cNvGrpSpPr/>
          <p:nvPr/>
        </p:nvGrpSpPr>
        <p:grpSpPr>
          <a:xfrm>
            <a:off x="0" y="2100922"/>
            <a:ext cx="7988300" cy="1702101"/>
            <a:chOff x="0" y="2100922"/>
            <a:chExt cx="7988300" cy="1702101"/>
          </a:xfrm>
        </p:grpSpPr>
        <p:sp>
          <p:nvSpPr>
            <p:cNvPr id="45" name="사각형: 잘린 한쪽 모서리 44">
              <a:extLst>
                <a:ext uri="{FF2B5EF4-FFF2-40B4-BE49-F238E27FC236}">
                  <a16:creationId xmlns:a16="http://schemas.microsoft.com/office/drawing/2014/main" id="{B3D252EF-B238-5975-8FF0-1D3A405D88E6}"/>
                </a:ext>
              </a:extLst>
            </p:cNvPr>
            <p:cNvSpPr/>
            <p:nvPr/>
          </p:nvSpPr>
          <p:spPr>
            <a:xfrm flipV="1">
              <a:off x="0" y="2100922"/>
              <a:ext cx="7988300" cy="1702101"/>
            </a:xfrm>
            <a:prstGeom prst="snip1Rect">
              <a:avLst>
                <a:gd name="adj" fmla="val 19123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dist="2540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DE4806-58FC-EFFF-E569-632504E1F90E}"/>
                </a:ext>
              </a:extLst>
            </p:cNvPr>
            <p:cNvSpPr txBox="1"/>
            <p:nvPr/>
          </p:nvSpPr>
          <p:spPr>
            <a:xfrm>
              <a:off x="750659" y="2205057"/>
              <a:ext cx="5102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ko-KR" altLang="en-US" sz="36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4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지방자치단체 조례 활용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511B5A0-01B5-D579-3DD8-2F9C59D916FD}"/>
                </a:ext>
              </a:extLst>
            </p:cNvPr>
            <p:cNvGrpSpPr/>
            <p:nvPr/>
          </p:nvGrpSpPr>
          <p:grpSpPr>
            <a:xfrm>
              <a:off x="1270488" y="2784511"/>
              <a:ext cx="6189857" cy="463460"/>
              <a:chOff x="3965516" y="2790917"/>
              <a:chExt cx="6189857" cy="46346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83D8E7-EFC5-55F2-4589-0E11274840D1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5873151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상위법을 위반하지 않는 범위에서 자율적 제정 가능</a:t>
                </a:r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F5CC0259-A919-C057-3898-E6635172786B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55" name="원호 54">
                  <a:extLst>
                    <a:ext uri="{FF2B5EF4-FFF2-40B4-BE49-F238E27FC236}">
                      <a16:creationId xmlns:a16="http://schemas.microsoft.com/office/drawing/2014/main" id="{3BED5991-7AA2-4771-53C9-F8387C6D9747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333A3BED-DE6D-E4F7-242D-E94B40495D21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06CBC412-AAB3-5523-38BF-CC97749FE4F8}"/>
                </a:ext>
              </a:extLst>
            </p:cNvPr>
            <p:cNvGrpSpPr/>
            <p:nvPr/>
          </p:nvGrpSpPr>
          <p:grpSpPr>
            <a:xfrm>
              <a:off x="1270488" y="3155918"/>
              <a:ext cx="6717812" cy="463460"/>
              <a:chOff x="3965516" y="2790917"/>
              <a:chExt cx="6717812" cy="46346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DE25A2-9EC9-2A17-8F2E-6A9BF2AEA457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401106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유권자의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100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분의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1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동의로 주민 발의 가능</a:t>
                </a:r>
              </a:p>
            </p:txBody>
          </p: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C33C8B14-1D9B-2520-68AD-647F5C96BF4B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51" name="원호 50">
                  <a:extLst>
                    <a:ext uri="{FF2B5EF4-FFF2-40B4-BE49-F238E27FC236}">
                      <a16:creationId xmlns:a16="http://schemas.microsoft.com/office/drawing/2014/main" id="{A9B3172A-F846-6185-7515-14BF47394FD0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738B657A-FF33-2C57-0359-573EC85306F0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1E6CB129-B23D-4ADA-79B3-13E8F2D9F88D}"/>
              </a:ext>
            </a:extLst>
          </p:cNvPr>
          <p:cNvGrpSpPr/>
          <p:nvPr/>
        </p:nvGrpSpPr>
        <p:grpSpPr>
          <a:xfrm>
            <a:off x="4279765" y="4057734"/>
            <a:ext cx="7912235" cy="1702101"/>
            <a:chOff x="3905691" y="4057734"/>
            <a:chExt cx="7912235" cy="1702101"/>
          </a:xfrm>
        </p:grpSpPr>
        <p:sp>
          <p:nvSpPr>
            <p:cNvPr id="58" name="사각형: 잘린 한쪽 모서리 57">
              <a:extLst>
                <a:ext uri="{FF2B5EF4-FFF2-40B4-BE49-F238E27FC236}">
                  <a16:creationId xmlns:a16="http://schemas.microsoft.com/office/drawing/2014/main" id="{5A19AADD-A20E-4A43-CF3F-54D81B4D0B59}"/>
                </a:ext>
              </a:extLst>
            </p:cNvPr>
            <p:cNvSpPr/>
            <p:nvPr/>
          </p:nvSpPr>
          <p:spPr>
            <a:xfrm flipH="1" flipV="1">
              <a:off x="3905691" y="4057734"/>
              <a:ext cx="7912235" cy="1702101"/>
            </a:xfrm>
            <a:prstGeom prst="snip1Rect">
              <a:avLst>
                <a:gd name="adj" fmla="val 19123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dist="2540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E82244-94DC-0B55-037D-0DBAAD512076}"/>
                </a:ext>
              </a:extLst>
            </p:cNvPr>
            <p:cNvSpPr txBox="1"/>
            <p:nvPr/>
          </p:nvSpPr>
          <p:spPr>
            <a:xfrm>
              <a:off x="4502890" y="4262457"/>
              <a:ext cx="5410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altLang="ko-KR" sz="36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4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MOU</a:t>
              </a:r>
              <a:r>
                <a:rPr lang="ko-KR" altLang="en-US" sz="36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4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와 협약의 활용</a:t>
              </a: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4DC06D0D-CDB6-8342-D6A4-32254098081D}"/>
                </a:ext>
              </a:extLst>
            </p:cNvPr>
            <p:cNvGrpSpPr/>
            <p:nvPr/>
          </p:nvGrpSpPr>
          <p:grpSpPr>
            <a:xfrm>
              <a:off x="4594180" y="4786493"/>
              <a:ext cx="6189857" cy="463460"/>
              <a:chOff x="3965516" y="2790917"/>
              <a:chExt cx="6189857" cy="46346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DA85E19-ACF6-8650-7579-E5A38A2EB34B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5873151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법적 구속력은 약하나 상징성이 강함</a:t>
                </a:r>
              </a:p>
            </p:txBody>
          </p: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B47F13E9-EDEB-9809-4EFE-F8E6B689D237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68" name="원호 67">
                  <a:extLst>
                    <a:ext uri="{FF2B5EF4-FFF2-40B4-BE49-F238E27FC236}">
                      <a16:creationId xmlns:a16="http://schemas.microsoft.com/office/drawing/2014/main" id="{42E5D32A-CC69-382D-7831-65B46A446683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69" name="자유형: 도형 68">
                  <a:extLst>
                    <a:ext uri="{FF2B5EF4-FFF2-40B4-BE49-F238E27FC236}">
                      <a16:creationId xmlns:a16="http://schemas.microsoft.com/office/drawing/2014/main" id="{E32C6504-2477-4AD7-C204-36CCE6325319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111C0AE3-CF99-C076-FCC1-7F06C450BA73}"/>
                </a:ext>
              </a:extLst>
            </p:cNvPr>
            <p:cNvGrpSpPr/>
            <p:nvPr/>
          </p:nvGrpSpPr>
          <p:grpSpPr>
            <a:xfrm>
              <a:off x="4594180" y="5157900"/>
              <a:ext cx="6717812" cy="463460"/>
              <a:chOff x="3965516" y="2790917"/>
              <a:chExt cx="6717812" cy="463460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0342BA7-4C5C-CD14-A6A3-6362A9082CEF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401106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최고위급 서명과 언론 참여로 공신력 확보</a:t>
                </a:r>
              </a:p>
            </p:txBody>
          </p:sp>
          <p:grpSp>
            <p:nvGrpSpPr>
              <p:cNvPr id="63" name="그룹 62">
                <a:extLst>
                  <a:ext uri="{FF2B5EF4-FFF2-40B4-BE49-F238E27FC236}">
                    <a16:creationId xmlns:a16="http://schemas.microsoft.com/office/drawing/2014/main" id="{9C78CB00-7DBE-933A-9F2A-AAAF41BE033F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64" name="원호 63">
                  <a:extLst>
                    <a:ext uri="{FF2B5EF4-FFF2-40B4-BE49-F238E27FC236}">
                      <a16:creationId xmlns:a16="http://schemas.microsoft.com/office/drawing/2014/main" id="{E6699A01-0747-1EAB-292C-A43784396DE4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65" name="자유형: 도형 64">
                  <a:extLst>
                    <a:ext uri="{FF2B5EF4-FFF2-40B4-BE49-F238E27FC236}">
                      <a16:creationId xmlns:a16="http://schemas.microsoft.com/office/drawing/2014/main" id="{3228E052-E439-AD6C-FFC0-65E07E4AD7DD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98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C44F-0CB4-5113-5125-90E89957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82820D4-15CC-3E81-0B44-404987F359A2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제도적 기반 마련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341C80-D6AA-28B3-2D9D-A2C52D9C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BCE50A-1BF7-18C6-ED2D-F2356CAA83B5}"/>
              </a:ext>
            </a:extLst>
          </p:cNvPr>
          <p:cNvSpPr txBox="1"/>
          <p:nvPr/>
        </p:nvSpPr>
        <p:spPr>
          <a:xfrm>
            <a:off x="1134095" y="1593928"/>
            <a:ext cx="31941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제도적 기반과 파일럿 전략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E41C7-A451-AA12-C1B8-382B32AE75D7}"/>
              </a:ext>
            </a:extLst>
          </p:cNvPr>
          <p:cNvSpPr txBox="1"/>
          <p:nvPr/>
        </p:nvSpPr>
        <p:spPr>
          <a:xfrm flipH="1">
            <a:off x="3141435" y="5668470"/>
            <a:ext cx="571162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자원 확보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창의성과 끈기의 게임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22DDA-3D15-0C66-EC25-D65B2E87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B854D74E-487F-BE54-193F-77B8EF058251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78506A-81FE-A936-25D1-21A4DE94C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CF4C1B5B-365C-6E9D-475A-192396DE1B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F6AC09B4-8C57-BC31-94C4-F3053D1C9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10566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E46D41-BD2B-8F6E-74E3-1C0F35C6BF80}"/>
              </a:ext>
            </a:extLst>
          </p:cNvPr>
          <p:cNvSpPr txBox="1"/>
          <p:nvPr/>
        </p:nvSpPr>
        <p:spPr>
          <a:xfrm flipH="1">
            <a:off x="5950738" y="1109926"/>
            <a:ext cx="555546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또 하나의 정치적 선전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922E37-BD53-2228-F8F6-CF1F13485707}"/>
              </a:ext>
            </a:extLst>
          </p:cNvPr>
          <p:cNvSpPr txBox="1"/>
          <p:nvPr/>
        </p:nvSpPr>
        <p:spPr>
          <a:xfrm flipH="1">
            <a:off x="5950738" y="1975952"/>
            <a:ext cx="555546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인도의 문화를 바꾸는 것은 불가능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DEF298-53EC-FABF-F13E-BA4C4413F451}"/>
              </a:ext>
            </a:extLst>
          </p:cNvPr>
          <p:cNvSpPr txBox="1"/>
          <p:nvPr/>
        </p:nvSpPr>
        <p:spPr>
          <a:xfrm flipH="1">
            <a:off x="5950738" y="2857714"/>
            <a:ext cx="555546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인프라만으로는 행동 변화를 만들 수 없음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31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27B6-D5F7-EBFF-A4FB-E82EFA1E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278520-0B12-75B3-5768-CFC7CA0C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D6136C-B044-C8C1-0A50-54A3E53EC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C2EF3-BDD5-5D72-D904-0861EFFD0DB2}"/>
              </a:ext>
            </a:extLst>
          </p:cNvPr>
          <p:cNvSpPr txBox="1"/>
          <p:nvPr/>
        </p:nvSpPr>
        <p:spPr>
          <a:xfrm>
            <a:off x="3393018" y="2529890"/>
            <a:ext cx="54059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9CC2CAC-BB17-4F69-2607-BFB7817F047A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919A9FF-F8A7-6E2F-3AEC-20D12BEF7CC6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67BF6F1-9E05-0357-46F3-A9620864580A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81421EB-F8E7-3031-1CDD-2DE36F6E5FB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BB349E3-AB2B-2C50-2443-2959F9B6BA69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7087951-0E89-BF17-3A7A-823365E0E6ED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7D261B1-0E7A-0820-20DD-9186B4D3092F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1C790-A816-8C81-BA58-203E5CC6D77D}"/>
              </a:ext>
            </a:extLst>
          </p:cNvPr>
          <p:cNvSpPr txBox="1"/>
          <p:nvPr/>
        </p:nvSpPr>
        <p:spPr>
          <a:xfrm>
            <a:off x="6029366" y="1593371"/>
            <a:ext cx="4507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7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83BA84C-C966-5A40-45A8-137E3C471029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371DF-8040-AA4B-3E6E-BB80118B88A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B789CD8-D87A-5EF0-FB43-4E4CB5C0528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B5361F4-CF8E-B1EA-2B71-FAA7CED596D7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A68ECBB-C2E4-E4AB-6927-EB23BA4DFC3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021BC27-E409-9724-7D23-746E3B80185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CFBFE1F-061D-BCF5-33D6-2AFC205B762D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12BFB86-BA0E-7C36-46D9-B93ED45E7C24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125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204C8-A5BE-4F96-96B3-1B2C6512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>
            <a:extLst>
              <a:ext uri="{FF2B5EF4-FFF2-40B4-BE49-F238E27FC236}">
                <a16:creationId xmlns:a16="http://schemas.microsoft.com/office/drawing/2014/main" id="{192F8A2B-6034-0CCD-A7FB-F8837A3FF198}"/>
              </a:ext>
            </a:extLst>
          </p:cNvPr>
          <p:cNvSpPr/>
          <p:nvPr/>
        </p:nvSpPr>
        <p:spPr>
          <a:xfrm>
            <a:off x="57018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9A5CC8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98F1D6D-92DE-91BF-0AB3-9A37B82033BD}"/>
              </a:ext>
            </a:extLst>
          </p:cNvPr>
          <p:cNvSpPr txBox="1"/>
          <p:nvPr/>
        </p:nvSpPr>
        <p:spPr>
          <a:xfrm>
            <a:off x="778495" y="673792"/>
            <a:ext cx="2218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DFDB9-DC59-0AB9-74F3-57D2EABCAF6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8922BE-7872-FEB0-738F-43124804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0956B04D-56F4-CB2F-2E29-49DB34665AD4}"/>
              </a:ext>
            </a:extLst>
          </p:cNvPr>
          <p:cNvSpPr/>
          <p:nvPr/>
        </p:nvSpPr>
        <p:spPr>
          <a:xfrm>
            <a:off x="32253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D1E37B7-4D88-B23D-B8DA-4BADDB440638}"/>
              </a:ext>
            </a:extLst>
          </p:cNvPr>
          <p:cNvSpPr/>
          <p:nvPr/>
        </p:nvSpPr>
        <p:spPr>
          <a:xfrm>
            <a:off x="5701845" y="2398608"/>
            <a:ext cx="2308380" cy="2308380"/>
          </a:xfrm>
          <a:prstGeom prst="ellipse">
            <a:avLst/>
          </a:prstGeom>
          <a:solidFill>
            <a:srgbClr val="F3CA0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7AC83845-29BC-AE18-CCE3-4E07EC4024AC}"/>
              </a:ext>
            </a:extLst>
          </p:cNvPr>
          <p:cNvSpPr/>
          <p:nvPr/>
        </p:nvSpPr>
        <p:spPr>
          <a:xfrm>
            <a:off x="7488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7BB763-FCF4-5F64-84A4-1B1A35A3F17A}"/>
              </a:ext>
            </a:extLst>
          </p:cNvPr>
          <p:cNvSpPr txBox="1"/>
          <p:nvPr/>
        </p:nvSpPr>
        <p:spPr>
          <a:xfrm>
            <a:off x="818283" y="3639088"/>
            <a:ext cx="2169504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이해관계자 분석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B88323-93C1-2C2B-1882-BF2B40C0BEEE}"/>
              </a:ext>
            </a:extLst>
          </p:cNvPr>
          <p:cNvSpPr txBox="1"/>
          <p:nvPr/>
        </p:nvSpPr>
        <p:spPr>
          <a:xfrm>
            <a:off x="1516391" y="3141740"/>
            <a:ext cx="773289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사람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D2BA70-2D12-26EA-F235-2D21D5CF0DC6}"/>
              </a:ext>
            </a:extLst>
          </p:cNvPr>
          <p:cNvSpPr txBox="1"/>
          <p:nvPr/>
        </p:nvSpPr>
        <p:spPr>
          <a:xfrm>
            <a:off x="3370927" y="3639088"/>
            <a:ext cx="201722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재원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인적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물적 자원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4B0094-705E-D383-2C0E-03724C63B5BF}"/>
              </a:ext>
            </a:extLst>
          </p:cNvPr>
          <p:cNvSpPr txBox="1"/>
          <p:nvPr/>
        </p:nvSpPr>
        <p:spPr>
          <a:xfrm>
            <a:off x="3992891" y="3141740"/>
            <a:ext cx="773289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자원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BEF87-9A8F-DDE0-3B7C-517CCFA4776C}"/>
              </a:ext>
            </a:extLst>
          </p:cNvPr>
          <p:cNvSpPr txBox="1"/>
          <p:nvPr/>
        </p:nvSpPr>
        <p:spPr>
          <a:xfrm>
            <a:off x="5724476" y="3639088"/>
            <a:ext cx="226312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변화관리와 지속가능성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8B486F-C341-8CC6-6688-FE3222987B87}"/>
              </a:ext>
            </a:extLst>
          </p:cNvPr>
          <p:cNvSpPr txBox="1"/>
          <p:nvPr/>
        </p:nvSpPr>
        <p:spPr>
          <a:xfrm>
            <a:off x="6330252" y="3141740"/>
            <a:ext cx="1051570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시스템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9A5CC8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35" name="그림 34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4E44D8-3797-0751-2759-04BA2978B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5831" y="2582598"/>
            <a:ext cx="614408" cy="520158"/>
          </a:xfrm>
          <a:prstGeom prst="rect">
            <a:avLst/>
          </a:prstGeom>
        </p:spPr>
      </p:pic>
      <p:pic>
        <p:nvPicPr>
          <p:cNvPr id="36" name="그림 35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803CF6-A747-F4FE-37C7-B748B8F1C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8636" y="2582598"/>
            <a:ext cx="614408" cy="520158"/>
          </a:xfrm>
          <a:prstGeom prst="rect">
            <a:avLst/>
          </a:prstGeom>
        </p:spPr>
      </p:pic>
      <p:pic>
        <p:nvPicPr>
          <p:cNvPr id="37" name="그림 36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CC9E06-8081-0A01-EEA0-5760E9A69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6546389" y="2582598"/>
            <a:ext cx="614408" cy="5201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F24E6A8-053D-52C6-CAA0-74BFE9A4FE24}"/>
              </a:ext>
            </a:extLst>
          </p:cNvPr>
          <p:cNvSpPr txBox="1"/>
          <p:nvPr/>
        </p:nvSpPr>
        <p:spPr>
          <a:xfrm>
            <a:off x="1134095" y="1593928"/>
            <a:ext cx="3999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(Kotter Model)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64894B-2766-7DD1-176E-F96D263E7384}"/>
              </a:ext>
            </a:extLst>
          </p:cNvPr>
          <p:cNvSpPr txBox="1"/>
          <p:nvPr/>
        </p:nvSpPr>
        <p:spPr>
          <a:xfrm>
            <a:off x="1221474" y="4938694"/>
            <a:ext cx="6151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하버드 경영대학원의 존 </a:t>
            </a:r>
            <a:r>
              <a:rPr lang="ko-KR" altLang="en-US" sz="240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코터</a:t>
            </a:r>
            <a:r>
              <a:rPr lang="ko-KR" altLang="en-US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교수가 개발한 </a:t>
            </a:r>
            <a:br>
              <a:rPr lang="en-US" altLang="ko-KR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</a:br>
            <a:r>
              <a:rPr lang="en-US" altLang="ko-KR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8</a:t>
            </a:r>
            <a:r>
              <a:rPr lang="ko-KR" altLang="en-US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 변화관리 모델 </a:t>
            </a:r>
            <a:r>
              <a:rPr lang="en-US" altLang="ko-KR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→ </a:t>
            </a:r>
            <a:r>
              <a:rPr lang="ko-KR" altLang="en-US" sz="24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정책 실행에 적용</a:t>
            </a:r>
            <a:endParaRPr kumimoji="0" lang="ko-KR" altLang="en-US" sz="2400" b="0" i="0" u="sng" strike="noStrike" kern="1200" cap="none" spc="0" normalizeH="0" baseline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effectLst/>
              <a:uLnTx/>
              <a:uFillTx/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809D-835D-EC99-D3A2-AFAABCB8D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D0C99DB-C672-0AEA-5621-25278949DC19}"/>
              </a:ext>
            </a:extLst>
          </p:cNvPr>
          <p:cNvSpPr txBox="1"/>
          <p:nvPr/>
        </p:nvSpPr>
        <p:spPr>
          <a:xfrm>
            <a:off x="778495" y="673792"/>
            <a:ext cx="2218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C9242-9230-173B-3F5B-0F2F769618C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8E05F3-ACC3-BFB5-0FA5-D42EDB5B72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AA4B7-43B5-3A85-E283-A1166B56EFF6}"/>
              </a:ext>
            </a:extLst>
          </p:cNvPr>
          <p:cNvSpPr txBox="1"/>
          <p:nvPr/>
        </p:nvSpPr>
        <p:spPr>
          <a:xfrm>
            <a:off x="1134095" y="1593928"/>
            <a:ext cx="3999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(Kotter Model)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60A1FC8-0B33-8B63-B89D-DFA5DAE5AED0}"/>
              </a:ext>
            </a:extLst>
          </p:cNvPr>
          <p:cNvGrpSpPr/>
          <p:nvPr/>
        </p:nvGrpSpPr>
        <p:grpSpPr>
          <a:xfrm>
            <a:off x="5133716" y="2134547"/>
            <a:ext cx="5887574" cy="1855562"/>
            <a:chOff x="594412" y="2134547"/>
            <a:chExt cx="5887574" cy="185556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FDB53398-8DD8-1BD0-C5AD-3EECA66D7AF2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C010F8-1D9A-0218-EAC4-0B0D91F2794F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불타는 플랫폼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개념을 활용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 상태에서 벗어나야 하는 이유를 명확히 설득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2E1B12-369E-A816-2507-460502D1E9A3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긴급성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 조성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99AFE08-3E52-8037-4029-F2B1D26C03E7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9B53D8-DA97-F9CD-E219-7C49DD43F1DE}"/>
              </a:ext>
            </a:extLst>
          </p:cNvPr>
          <p:cNvSpPr txBox="1"/>
          <p:nvPr/>
        </p:nvSpPr>
        <p:spPr>
          <a:xfrm>
            <a:off x="5471714" y="4149847"/>
            <a:ext cx="5459522" cy="86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지금 바꾸지 않으면 큰일 난다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는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위기 </a:t>
            </a:r>
            <a:r>
              <a:rPr lang="ko-KR" altLang="en-US" sz="2000" spc="-80" dirty="0" err="1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프레이밍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지금이 절호의 기회다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라는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기회 </a:t>
            </a:r>
            <a:r>
              <a:rPr lang="ko-KR" altLang="en-US" sz="2000" spc="-80" dirty="0" err="1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프레이밍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A72C8-C20A-786C-55F0-AA0E25DE5D36}"/>
              </a:ext>
            </a:extLst>
          </p:cNvPr>
          <p:cNvSpPr txBox="1"/>
          <p:nvPr/>
        </p:nvSpPr>
        <p:spPr>
          <a:xfrm rot="21221836" flipH="1">
            <a:off x="9565523" y="5027416"/>
            <a:ext cx="156866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긴급성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25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19F64-5546-9912-8591-C16085F28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EFA2DA9-DC1E-4A05-41EB-F4BD03367496}"/>
              </a:ext>
            </a:extLst>
          </p:cNvPr>
          <p:cNvSpPr txBox="1"/>
          <p:nvPr/>
        </p:nvSpPr>
        <p:spPr>
          <a:xfrm>
            <a:off x="778495" y="673792"/>
            <a:ext cx="2218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257CF-59ED-6904-0BE0-1B07D03154B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C09FF6-9A68-3C3A-9CC1-A8DF3E40C6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991F9C-8A08-165C-ACD2-14AAD1FA29C2}"/>
              </a:ext>
            </a:extLst>
          </p:cNvPr>
          <p:cNvSpPr txBox="1"/>
          <p:nvPr/>
        </p:nvSpPr>
        <p:spPr>
          <a:xfrm>
            <a:off x="1134095" y="1593928"/>
            <a:ext cx="3999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(Kotter Model)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B0F00E5-24FD-7A57-1D12-18764E3AAF82}"/>
              </a:ext>
            </a:extLst>
          </p:cNvPr>
          <p:cNvGrpSpPr/>
          <p:nvPr/>
        </p:nvGrpSpPr>
        <p:grpSpPr>
          <a:xfrm>
            <a:off x="5133716" y="2134547"/>
            <a:ext cx="5887574" cy="1855562"/>
            <a:chOff x="594412" y="2134547"/>
            <a:chExt cx="5887574" cy="185556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222B089-A63D-23D6-CC49-890ADC24FB7A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EE0754-91BF-92EA-21DB-1AEDC7D780F1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권력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전문성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신뢰를 지닌 다양한 사람들로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변화 주도 그룹 형성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FF6430-D0F9-B409-1062-EFF464B64F3E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변화 주도 연합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72358AF-26EF-AEEB-E65F-00BA945561F0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C9C05A5-41CC-31EA-675D-3958A4868A8E}"/>
              </a:ext>
            </a:extLst>
          </p:cNvPr>
          <p:cNvGrpSpPr/>
          <p:nvPr/>
        </p:nvGrpSpPr>
        <p:grpSpPr>
          <a:xfrm>
            <a:off x="5133716" y="4129602"/>
            <a:ext cx="5887574" cy="1855562"/>
            <a:chOff x="594412" y="2134547"/>
            <a:chExt cx="5887574" cy="1855562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ACC4FBF9-17F2-6B30-BB37-F92333C73C16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2FB2AC-D8E4-EA4D-1A56-7F8B613C0930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명확하고 감동적인 비전으로 변화의 방향과 기대되는 결과 제시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834E82-583C-184B-171F-6965F77B451C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비전</a:t>
              </a: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/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전략 수립</a:t>
              </a: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75885AE-FE1B-8BCB-394B-1ABB2A69680D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8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3E4C8-CAB6-F077-23C2-7DAABC176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8B13792-98E4-C2A4-0C57-4CC9ECD317F1}"/>
              </a:ext>
            </a:extLst>
          </p:cNvPr>
          <p:cNvSpPr txBox="1"/>
          <p:nvPr/>
        </p:nvSpPr>
        <p:spPr>
          <a:xfrm>
            <a:off x="778495" y="673792"/>
            <a:ext cx="2218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FB1EE-CA63-B06F-C25D-29333EBBF98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466871-48DD-48A6-4E53-46A8DC7D46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15A336-8F4E-8862-A3DC-5889ADE7C046}"/>
              </a:ext>
            </a:extLst>
          </p:cNvPr>
          <p:cNvSpPr txBox="1"/>
          <p:nvPr/>
        </p:nvSpPr>
        <p:spPr>
          <a:xfrm>
            <a:off x="1134095" y="1593928"/>
            <a:ext cx="3999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(Kotter Model)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3F52D6E-0374-E58E-9A71-4023E4D65691}"/>
              </a:ext>
            </a:extLst>
          </p:cNvPr>
          <p:cNvGrpSpPr/>
          <p:nvPr/>
        </p:nvGrpSpPr>
        <p:grpSpPr>
          <a:xfrm>
            <a:off x="5133716" y="2134547"/>
            <a:ext cx="5887574" cy="1855562"/>
            <a:chOff x="594412" y="2134547"/>
            <a:chExt cx="5887574" cy="185556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354EE7C1-83D9-81B5-B0E6-CAC3B8B3D7E5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A2EF8A-1745-6702-C73B-BCF33C4527CA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pc="-8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10x10x10 </a:t>
              </a:r>
              <a:r>
                <a:rPr lang="ko-KR" altLang="en-US" spc="-8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규칙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가지 채널로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10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번 반복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10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가지 방식 소통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DA4706-5E28-A5B5-5AED-6BA2A2752613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비전 소통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B7B5F736-9D6A-9FB0-C91C-F406DBA1D137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48B20A7-1F6A-D69F-5720-83687EEE489E}"/>
              </a:ext>
            </a:extLst>
          </p:cNvPr>
          <p:cNvGrpSpPr/>
          <p:nvPr/>
        </p:nvGrpSpPr>
        <p:grpSpPr>
          <a:xfrm>
            <a:off x="5133716" y="4129602"/>
            <a:ext cx="5887574" cy="1855562"/>
            <a:chOff x="594412" y="2134547"/>
            <a:chExt cx="5887574" cy="1855562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E9365C28-454B-24B9-E357-576AB705B439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A6E9B-AAEE-3862-4B40-AD666A2D975C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구조적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문화적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기술적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심리적 장애물 제거로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행동 가능화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EF90AE-29F2-18A4-FE8E-2445F173E36D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임파워먼트</a:t>
              </a:r>
              <a:endPara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D306F792-D229-9D67-A139-707201AE18E4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4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22BC-5DC2-9990-CEAA-56D03F3E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080C11D-9ADF-40AC-E8D2-C5A2554E410C}"/>
              </a:ext>
            </a:extLst>
          </p:cNvPr>
          <p:cNvSpPr txBox="1"/>
          <p:nvPr/>
        </p:nvSpPr>
        <p:spPr>
          <a:xfrm>
            <a:off x="778495" y="673792"/>
            <a:ext cx="2218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DB98B-FA68-08C5-8D8A-6CAA8F7C142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31AC6F-0B2D-8891-15F1-1E134788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9514E-CC6C-F664-0A56-AFCFD662192C}"/>
              </a:ext>
            </a:extLst>
          </p:cNvPr>
          <p:cNvSpPr txBox="1"/>
          <p:nvPr/>
        </p:nvSpPr>
        <p:spPr>
          <a:xfrm>
            <a:off x="1134095" y="1593928"/>
            <a:ext cx="3999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(Kotter Model)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CBD7D6E-F739-26EC-523D-C0FE95CA9DC0}"/>
              </a:ext>
            </a:extLst>
          </p:cNvPr>
          <p:cNvGrpSpPr/>
          <p:nvPr/>
        </p:nvGrpSpPr>
        <p:grpSpPr>
          <a:xfrm>
            <a:off x="1134095" y="2134547"/>
            <a:ext cx="5887574" cy="1855562"/>
            <a:chOff x="594412" y="2134547"/>
            <a:chExt cx="5887574" cy="1855562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0A3D5344-CF1B-B1DB-2EEC-7EED3D32549E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92902E-8A73-49C1-2D3C-92A6306675A9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90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 내 가시적 성과 만들기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작은 승리 축하와 자신감 형성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ACAC04-CBB5-DDFA-3C27-9531FF9C988C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단기 성과 창출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E3317828-2D55-44E1-7AEA-F2B420BD206C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6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2970A9D-2D79-3BA6-9AF3-D9DE56C91660}"/>
              </a:ext>
            </a:extLst>
          </p:cNvPr>
          <p:cNvGrpSpPr/>
          <p:nvPr/>
        </p:nvGrpSpPr>
        <p:grpSpPr>
          <a:xfrm>
            <a:off x="1134095" y="4129602"/>
            <a:ext cx="5887574" cy="1855562"/>
            <a:chOff x="594412" y="2134547"/>
            <a:chExt cx="5887574" cy="1855562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DE7ED68-6BB3-45F5-48B3-0D7C5A1B5DE8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575555-08C3-B27B-24B9-FF8DBE2B3CE6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'Victory Disease’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경계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지속적 개선과 확산 추진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D79BF4-34A3-F63E-E988-732E3E77346F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성과 공고화</a:t>
              </a: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AC3AB77-0F6F-389B-E172-A0AAEC693519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7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2B81B-A01E-C783-A6DA-41EE49BA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E71B234-F05A-941E-0FEC-1B06A2300D82}"/>
              </a:ext>
            </a:extLst>
          </p:cNvPr>
          <p:cNvSpPr txBox="1"/>
          <p:nvPr/>
        </p:nvSpPr>
        <p:spPr>
          <a:xfrm>
            <a:off x="778495" y="673792"/>
            <a:ext cx="2218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495E4-F2A2-8307-894E-22F8195CB36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F644A8-27E2-5408-67E1-CBB03A884E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CD286-12E7-5A2A-18D8-8A918EC64941}"/>
              </a:ext>
            </a:extLst>
          </p:cNvPr>
          <p:cNvSpPr txBox="1"/>
          <p:nvPr/>
        </p:nvSpPr>
        <p:spPr>
          <a:xfrm>
            <a:off x="1134095" y="1593928"/>
            <a:ext cx="39996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변화관리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8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(Kotter Model)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EAC9FCA-8144-C830-31F7-D1F81AD87DA5}"/>
              </a:ext>
            </a:extLst>
          </p:cNvPr>
          <p:cNvGrpSpPr/>
          <p:nvPr/>
        </p:nvGrpSpPr>
        <p:grpSpPr>
          <a:xfrm>
            <a:off x="1134095" y="2134547"/>
            <a:ext cx="5887574" cy="1855562"/>
            <a:chOff x="594412" y="2134547"/>
            <a:chExt cx="5887574" cy="185556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66E34F3-E2D3-257E-4BFA-BCE31B73654D}"/>
                </a:ext>
              </a:extLst>
            </p:cNvPr>
            <p:cNvSpPr/>
            <p:nvPr/>
          </p:nvSpPr>
          <p:spPr>
            <a:xfrm>
              <a:off x="722695" y="2220045"/>
              <a:ext cx="5759291" cy="17700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E739AB-EDD3-F5C5-E21E-340EDEDD6CF6}"/>
                </a:ext>
              </a:extLst>
            </p:cNvPr>
            <p:cNvSpPr txBox="1"/>
            <p:nvPr/>
          </p:nvSpPr>
          <p:spPr>
            <a:xfrm>
              <a:off x="1027674" y="2999903"/>
              <a:ext cx="5066386" cy="78643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새로운 규범과 가치 정립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스토리와 의례로 강화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제도화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28D8C3-AA08-3EEE-E797-A1E272FF7F7C}"/>
                </a:ext>
              </a:extLst>
            </p:cNvPr>
            <p:cNvSpPr txBox="1"/>
            <p:nvPr/>
          </p:nvSpPr>
          <p:spPr>
            <a:xfrm>
              <a:off x="932410" y="2441283"/>
              <a:ext cx="3432573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문화 정착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AE8CB4A4-0D82-243E-88F6-BDCEB6C918A7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8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8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82C80-C662-F160-2ABB-C7925028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0FC640-B6E4-E63D-FD11-941AFF87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F54049-C70E-C3C4-7CDF-A8E7E6D2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6AAC2D-6C43-ACF3-7BBF-C31EEE673951}"/>
              </a:ext>
            </a:extLst>
          </p:cNvPr>
          <p:cNvSpPr txBox="1"/>
          <p:nvPr/>
        </p:nvSpPr>
        <p:spPr>
          <a:xfrm>
            <a:off x="3620644" y="2529890"/>
            <a:ext cx="49507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저항 극복 전략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FA82DEA-E21A-27FB-3A61-B520278D05BB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A67251-1CC4-22F5-23FF-F61D314F528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D7700-1F99-0C2C-FC32-B4339CFAF18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5FB9D4D-84F3-8709-1576-EF4E17CC2AC1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2179A31-1B13-8600-05DF-35467629B6D0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986E9F3C-D29B-1F84-F7BF-535B8E53AFE2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2FE0DF5-13DE-6E89-8854-9128ACAC90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2475B-AD0C-FF73-893E-7B75498A384B}"/>
              </a:ext>
            </a:extLst>
          </p:cNvPr>
          <p:cNvSpPr txBox="1"/>
          <p:nvPr/>
        </p:nvSpPr>
        <p:spPr>
          <a:xfrm>
            <a:off x="6004519" y="1593371"/>
            <a:ext cx="5004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8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88D5662-6328-E5BB-EAA1-34BC355855D3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528E6B00-B590-A6F7-AC9A-0504D269DA05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D810C4B8-8DC0-C187-0E95-779250174225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50FF78A-855F-B89A-5E78-2A6346E46C1A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A4B2297-DA9B-2EB2-6596-91530FBEBB42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BF94382-350A-CF8B-58CD-8FAA5C4163E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AAAE92A8-BFFD-73CC-1695-D48A3B94271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F8E6E4D-EFFA-4372-8E62-38F553717374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937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F7265-92F9-D272-59BE-1691823A5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B120325-0E36-5E34-2B4E-B9439337D89B}"/>
              </a:ext>
            </a:extLst>
          </p:cNvPr>
          <p:cNvSpPr txBox="1"/>
          <p:nvPr/>
        </p:nvSpPr>
        <p:spPr>
          <a:xfrm>
            <a:off x="778495" y="673792"/>
            <a:ext cx="2051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저항 극복 전략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267A3-4600-661D-6DB9-006E179D24A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F42B5E-29D4-7F7B-AD96-ACD70F06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34BB0-72A9-9443-DAC3-5BD07B64759B}"/>
              </a:ext>
            </a:extLst>
          </p:cNvPr>
          <p:cNvSpPr txBox="1"/>
          <p:nvPr/>
        </p:nvSpPr>
        <p:spPr>
          <a:xfrm>
            <a:off x="1134095" y="1593928"/>
            <a:ext cx="20175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저항 요인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7A60E809-87B2-DBE7-2143-9D882B32B5CD}"/>
              </a:ext>
            </a:extLst>
          </p:cNvPr>
          <p:cNvGrpSpPr/>
          <p:nvPr/>
        </p:nvGrpSpPr>
        <p:grpSpPr>
          <a:xfrm>
            <a:off x="750660" y="2438681"/>
            <a:ext cx="5476958" cy="1156574"/>
            <a:chOff x="750660" y="2438681"/>
            <a:chExt cx="5476958" cy="11565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F62004-4ECB-F96E-2DE6-E935AE2E003D}"/>
                </a:ext>
              </a:extLst>
            </p:cNvPr>
            <p:cNvSpPr txBox="1"/>
            <p:nvPr/>
          </p:nvSpPr>
          <p:spPr>
            <a:xfrm flipH="1">
              <a:off x="2075291" y="2674888"/>
              <a:ext cx="4152327" cy="65745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일자리를 잃을까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등</a:t>
              </a:r>
            </a:p>
          </p:txBody>
        </p:sp>
        <p:sp>
          <p:nvSpPr>
            <p:cNvPr id="19" name="사각형: 잘린 대각선 방향 모서리 18">
              <a:extLst>
                <a:ext uri="{FF2B5EF4-FFF2-40B4-BE49-F238E27FC236}">
                  <a16:creationId xmlns:a16="http://schemas.microsoft.com/office/drawing/2014/main" id="{8C180A6C-9ACA-256C-F838-D90BCAF3F6F4}"/>
                </a:ext>
              </a:extLst>
            </p:cNvPr>
            <p:cNvSpPr/>
            <p:nvPr/>
          </p:nvSpPr>
          <p:spPr>
            <a:xfrm>
              <a:off x="750660" y="2438681"/>
              <a:ext cx="2017541" cy="115657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FE8AB80-CF10-8B52-A4DC-8449705DADC3}"/>
                </a:ext>
              </a:extLst>
            </p:cNvPr>
            <p:cNvSpPr/>
            <p:nvPr/>
          </p:nvSpPr>
          <p:spPr>
            <a:xfrm>
              <a:off x="877359" y="2511312"/>
              <a:ext cx="1764143" cy="101131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151334-9C16-ED92-23AF-F597DE31C18A}"/>
                </a:ext>
              </a:extLst>
            </p:cNvPr>
            <p:cNvSpPr txBox="1"/>
            <p:nvPr/>
          </p:nvSpPr>
          <p:spPr>
            <a:xfrm>
              <a:off x="1269350" y="2587587"/>
              <a:ext cx="980155" cy="85876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sz="2800" dirty="0"/>
                <a:t>두려움</a:t>
              </a:r>
              <a:endParaRPr lang="en-US" altLang="ko-KR" sz="2800" dirty="0"/>
            </a:p>
            <a:p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Fear</a:t>
              </a: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7D3AEB8-497E-667E-001C-2C139582AB29}"/>
              </a:ext>
            </a:extLst>
          </p:cNvPr>
          <p:cNvGrpSpPr/>
          <p:nvPr/>
        </p:nvGrpSpPr>
        <p:grpSpPr>
          <a:xfrm>
            <a:off x="750660" y="3712901"/>
            <a:ext cx="5476957" cy="1156574"/>
            <a:chOff x="750660" y="3712901"/>
            <a:chExt cx="5476957" cy="11565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1CD7FF-B179-702F-3CE8-52A6A8ACDA6C}"/>
                </a:ext>
              </a:extLst>
            </p:cNvPr>
            <p:cNvSpPr txBox="1"/>
            <p:nvPr/>
          </p:nvSpPr>
          <p:spPr>
            <a:xfrm flipH="1">
              <a:off x="2075290" y="3949108"/>
              <a:ext cx="4152327" cy="65745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기득권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편안함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정체성 욕구</a:t>
              </a:r>
            </a:p>
          </p:txBody>
        </p:sp>
        <p:sp>
          <p:nvSpPr>
            <p:cNvPr id="35" name="사각형: 잘린 대각선 방향 모서리 34">
              <a:extLst>
                <a:ext uri="{FF2B5EF4-FFF2-40B4-BE49-F238E27FC236}">
                  <a16:creationId xmlns:a16="http://schemas.microsoft.com/office/drawing/2014/main" id="{0F7D7C79-30F4-E4BF-4368-B9E1AD0E398E}"/>
                </a:ext>
              </a:extLst>
            </p:cNvPr>
            <p:cNvSpPr/>
            <p:nvPr/>
          </p:nvSpPr>
          <p:spPr>
            <a:xfrm>
              <a:off x="750660" y="3712901"/>
              <a:ext cx="2017541" cy="115657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54D295B-5784-1323-50F5-9AA77659F236}"/>
                </a:ext>
              </a:extLst>
            </p:cNvPr>
            <p:cNvSpPr/>
            <p:nvPr/>
          </p:nvSpPr>
          <p:spPr>
            <a:xfrm>
              <a:off x="877359" y="3785532"/>
              <a:ext cx="1764143" cy="101131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14F46D-FAD7-D68C-385A-F8F154FFE845}"/>
                </a:ext>
              </a:extLst>
            </p:cNvPr>
            <p:cNvSpPr txBox="1"/>
            <p:nvPr/>
          </p:nvSpPr>
          <p:spPr>
            <a:xfrm>
              <a:off x="1253492" y="3861807"/>
              <a:ext cx="1011866" cy="85876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sz="2800" dirty="0"/>
                <a:t>상실감</a:t>
              </a:r>
              <a:endParaRPr lang="en-US" altLang="ko-KR" sz="2800" dirty="0"/>
            </a:p>
            <a:p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Loss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3489D9BE-1B9A-8DF1-21D1-D43535071123}"/>
              </a:ext>
            </a:extLst>
          </p:cNvPr>
          <p:cNvGrpSpPr/>
          <p:nvPr/>
        </p:nvGrpSpPr>
        <p:grpSpPr>
          <a:xfrm>
            <a:off x="750660" y="4987121"/>
            <a:ext cx="5476955" cy="1156574"/>
            <a:chOff x="750660" y="4987121"/>
            <a:chExt cx="5476955" cy="11565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C2F334-6EAA-FA9D-6EE1-9A4019F4CF4A}"/>
                </a:ext>
              </a:extLst>
            </p:cNvPr>
            <p:cNvSpPr txBox="1"/>
            <p:nvPr/>
          </p:nvSpPr>
          <p:spPr>
            <a:xfrm flipH="1">
              <a:off x="2075289" y="5223328"/>
              <a:ext cx="4152326" cy="65745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왜곡되어 정책을 잘못 이해</a:t>
              </a:r>
            </a:p>
          </p:txBody>
        </p:sp>
        <p:sp>
          <p:nvSpPr>
            <p:cNvPr id="47" name="사각형: 잘린 대각선 방향 모서리 46">
              <a:extLst>
                <a:ext uri="{FF2B5EF4-FFF2-40B4-BE49-F238E27FC236}">
                  <a16:creationId xmlns:a16="http://schemas.microsoft.com/office/drawing/2014/main" id="{ABDEAABD-A2F2-7E2D-F74D-A9C8DA035F12}"/>
                </a:ext>
              </a:extLst>
            </p:cNvPr>
            <p:cNvSpPr/>
            <p:nvPr/>
          </p:nvSpPr>
          <p:spPr>
            <a:xfrm>
              <a:off x="750660" y="4987121"/>
              <a:ext cx="2017541" cy="115657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4B02A1C-CF39-373D-F2B1-8288FE800A38}"/>
                </a:ext>
              </a:extLst>
            </p:cNvPr>
            <p:cNvSpPr/>
            <p:nvPr/>
          </p:nvSpPr>
          <p:spPr>
            <a:xfrm>
              <a:off x="877359" y="5059752"/>
              <a:ext cx="1764143" cy="101131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0F6B2C-075E-7F67-EE4F-D126512DD96F}"/>
                </a:ext>
              </a:extLst>
            </p:cNvPr>
            <p:cNvSpPr txBox="1"/>
            <p:nvPr/>
          </p:nvSpPr>
          <p:spPr>
            <a:xfrm>
              <a:off x="949935" y="5152281"/>
              <a:ext cx="1618985" cy="82625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sz="2800" dirty="0"/>
                <a:t>오해</a:t>
              </a:r>
              <a:endParaRPr lang="en-US" altLang="ko-KR" sz="2800" dirty="0"/>
            </a:p>
            <a:p>
              <a:r>
                <a:rPr lang="en-US" altLang="ko-KR" sz="1600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Misunderstanding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18CE759-108A-9A05-016E-0ADFE6E2194B}"/>
              </a:ext>
            </a:extLst>
          </p:cNvPr>
          <p:cNvGrpSpPr/>
          <p:nvPr/>
        </p:nvGrpSpPr>
        <p:grpSpPr>
          <a:xfrm>
            <a:off x="6525863" y="2438681"/>
            <a:ext cx="5063463" cy="1156574"/>
            <a:chOff x="6525863" y="2438681"/>
            <a:chExt cx="5063463" cy="11565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9231E4-9100-E74B-129D-02274635B8A7}"/>
                </a:ext>
              </a:extLst>
            </p:cNvPr>
            <p:cNvSpPr txBox="1"/>
            <p:nvPr/>
          </p:nvSpPr>
          <p:spPr>
            <a:xfrm flipH="1">
              <a:off x="7850493" y="2674888"/>
              <a:ext cx="3738833" cy="65745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가치관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우선순위 차이 등</a:t>
              </a:r>
            </a:p>
          </p:txBody>
        </p:sp>
        <p:sp>
          <p:nvSpPr>
            <p:cNvPr id="59" name="사각형: 잘린 대각선 방향 모서리 58">
              <a:extLst>
                <a:ext uri="{FF2B5EF4-FFF2-40B4-BE49-F238E27FC236}">
                  <a16:creationId xmlns:a16="http://schemas.microsoft.com/office/drawing/2014/main" id="{E0578F28-91ED-EE1F-327A-D313337FA311}"/>
                </a:ext>
              </a:extLst>
            </p:cNvPr>
            <p:cNvSpPr/>
            <p:nvPr/>
          </p:nvSpPr>
          <p:spPr>
            <a:xfrm>
              <a:off x="6525863" y="2438681"/>
              <a:ext cx="2017541" cy="115657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3AFB1C0B-0409-732F-D1D0-D62456765770}"/>
                </a:ext>
              </a:extLst>
            </p:cNvPr>
            <p:cNvSpPr/>
            <p:nvPr/>
          </p:nvSpPr>
          <p:spPr>
            <a:xfrm>
              <a:off x="6652562" y="2511312"/>
              <a:ext cx="1764143" cy="101131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88EA0A-6DEA-259A-5D0B-400456D171E9}"/>
                </a:ext>
              </a:extLst>
            </p:cNvPr>
            <p:cNvSpPr txBox="1"/>
            <p:nvPr/>
          </p:nvSpPr>
          <p:spPr>
            <a:xfrm>
              <a:off x="6781059" y="2468420"/>
              <a:ext cx="1507144" cy="1097095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sz="2800" dirty="0"/>
                <a:t>다른 평가</a:t>
              </a:r>
            </a:p>
            <a:p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Different</a:t>
              </a:r>
              <a:b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Assessment</a:t>
              </a: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04A1741E-E15A-B093-D7F8-746A60CC3575}"/>
              </a:ext>
            </a:extLst>
          </p:cNvPr>
          <p:cNvGrpSpPr/>
          <p:nvPr/>
        </p:nvGrpSpPr>
        <p:grpSpPr>
          <a:xfrm>
            <a:off x="6525863" y="3712901"/>
            <a:ext cx="5063463" cy="1156574"/>
            <a:chOff x="6525863" y="3712901"/>
            <a:chExt cx="5063463" cy="115657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32A44C-C88E-9C9D-0270-B8898A0E93A3}"/>
                </a:ext>
              </a:extLst>
            </p:cNvPr>
            <p:cNvSpPr txBox="1"/>
            <p:nvPr/>
          </p:nvSpPr>
          <p:spPr>
            <a:xfrm flipH="1">
              <a:off x="7850493" y="3949108"/>
              <a:ext cx="3738833" cy="657457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새로운 시도 거부</a:t>
              </a:r>
            </a:p>
          </p:txBody>
        </p:sp>
        <p:sp>
          <p:nvSpPr>
            <p:cNvPr id="62" name="사각형: 잘린 대각선 방향 모서리 61">
              <a:extLst>
                <a:ext uri="{FF2B5EF4-FFF2-40B4-BE49-F238E27FC236}">
                  <a16:creationId xmlns:a16="http://schemas.microsoft.com/office/drawing/2014/main" id="{C8CB1B0D-BA68-E7C7-9B31-5E5AFFCBACA1}"/>
                </a:ext>
              </a:extLst>
            </p:cNvPr>
            <p:cNvSpPr/>
            <p:nvPr/>
          </p:nvSpPr>
          <p:spPr>
            <a:xfrm>
              <a:off x="6525863" y="3712901"/>
              <a:ext cx="2017541" cy="115657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4B07204B-3E6A-5A7D-BE30-5D55223C5DF2}"/>
                </a:ext>
              </a:extLst>
            </p:cNvPr>
            <p:cNvSpPr/>
            <p:nvPr/>
          </p:nvSpPr>
          <p:spPr>
            <a:xfrm>
              <a:off x="6652562" y="3785532"/>
              <a:ext cx="1764143" cy="1011311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8D845B-1E8D-501C-F342-89CBE50F7554}"/>
                </a:ext>
              </a:extLst>
            </p:cNvPr>
            <p:cNvSpPr txBox="1"/>
            <p:nvPr/>
          </p:nvSpPr>
          <p:spPr>
            <a:xfrm>
              <a:off x="6641916" y="3878061"/>
              <a:ext cx="1785425" cy="82625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sz="2800" dirty="0"/>
                <a:t>낮은 수용성</a:t>
              </a:r>
            </a:p>
            <a:p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Low Tolerance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2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53670-8118-4A28-5E16-240331E59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0E16D7B-0BBF-DE72-4BFF-66E0F505D74B}"/>
              </a:ext>
            </a:extLst>
          </p:cNvPr>
          <p:cNvSpPr txBox="1"/>
          <p:nvPr/>
        </p:nvSpPr>
        <p:spPr>
          <a:xfrm>
            <a:off x="778495" y="673792"/>
            <a:ext cx="2051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저항 극복 전략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6F474-EC9C-3864-CED7-39497997FF0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A778E9-A6D9-03ED-1F23-1132BC1AC3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78CC32-9BBE-09A0-3D24-1658819A1BEC}"/>
              </a:ext>
            </a:extLst>
          </p:cNvPr>
          <p:cNvSpPr txBox="1"/>
          <p:nvPr/>
        </p:nvSpPr>
        <p:spPr>
          <a:xfrm>
            <a:off x="1134095" y="1593928"/>
            <a:ext cx="20175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저항 요인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2329E-E053-D994-ED6A-C915F3E4173D}"/>
              </a:ext>
            </a:extLst>
          </p:cNvPr>
          <p:cNvSpPr txBox="1"/>
          <p:nvPr/>
        </p:nvSpPr>
        <p:spPr>
          <a:xfrm flipH="1">
            <a:off x="2075291" y="2674888"/>
            <a:ext cx="4152327" cy="657457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720000" tIns="0" rIns="21600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안전 보장과 점진적 접근</a:t>
            </a:r>
          </a:p>
        </p:txBody>
      </p:sp>
      <p:sp>
        <p:nvSpPr>
          <p:cNvPr id="19" name="사각형: 잘린 대각선 방향 모서리 18">
            <a:extLst>
              <a:ext uri="{FF2B5EF4-FFF2-40B4-BE49-F238E27FC236}">
                <a16:creationId xmlns:a16="http://schemas.microsoft.com/office/drawing/2014/main" id="{1377D0E7-2CB2-8EB8-E2D3-2606BA2C6ED1}"/>
              </a:ext>
            </a:extLst>
          </p:cNvPr>
          <p:cNvSpPr/>
          <p:nvPr/>
        </p:nvSpPr>
        <p:spPr>
          <a:xfrm>
            <a:off x="750660" y="2438681"/>
            <a:ext cx="2017541" cy="1156574"/>
          </a:xfrm>
          <a:prstGeom prst="snip2DiagRect">
            <a:avLst>
              <a:gd name="adj1" fmla="val 19886"/>
              <a:gd name="adj2" fmla="val 0"/>
            </a:avLst>
          </a:prstGeom>
          <a:gradFill>
            <a:gsLst>
              <a:gs pos="0">
                <a:srgbClr val="0B2EB7">
                  <a:alpha val="30000"/>
                </a:srgbClr>
              </a:gs>
              <a:gs pos="100000">
                <a:srgbClr val="9A5CC8">
                  <a:alpha val="30000"/>
                </a:srgbClr>
              </a:gs>
            </a:gsLst>
            <a:lin ang="2700000" scaled="0"/>
          </a:gradFill>
          <a:ln w="2540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0BA7B1B-DAB5-C975-7EB8-F20D2D581258}"/>
              </a:ext>
            </a:extLst>
          </p:cNvPr>
          <p:cNvSpPr/>
          <p:nvPr/>
        </p:nvSpPr>
        <p:spPr>
          <a:xfrm>
            <a:off x="877359" y="2511312"/>
            <a:ext cx="1764143" cy="101131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1D36D-04BE-70DE-F0EC-26B21FB665EE}"/>
              </a:ext>
            </a:extLst>
          </p:cNvPr>
          <p:cNvSpPr txBox="1"/>
          <p:nvPr/>
        </p:nvSpPr>
        <p:spPr>
          <a:xfrm>
            <a:off x="1269350" y="2587587"/>
            <a:ext cx="980155" cy="85876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900" b="0" i="0" u="none" strike="noStrike" cap="none" spc="-80" normalizeH="0" baseline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sz="2800" dirty="0"/>
              <a:t>두려움</a:t>
            </a:r>
            <a:endParaRPr lang="en-US" altLang="ko-KR" sz="2800" dirty="0"/>
          </a:p>
          <a:p>
            <a:r>
              <a:rPr lang="en-US" altLang="ko-KR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Fear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3A526C-C471-3A9F-E894-026CCAC72B1A}"/>
              </a:ext>
            </a:extLst>
          </p:cNvPr>
          <p:cNvSpPr txBox="1"/>
          <p:nvPr/>
        </p:nvSpPr>
        <p:spPr>
          <a:xfrm flipH="1">
            <a:off x="2075290" y="3949108"/>
            <a:ext cx="4152327" cy="657457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720000" tIns="0" rIns="21600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적절한 보상</a:t>
            </a:r>
            <a:r>
              <a:rPr lang="en-US" altLang="ko-KR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</a:t>
            </a:r>
            <a:r>
              <a:rPr lang="ko-KR" altLang="en-US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새로운 기회 제공</a:t>
            </a:r>
          </a:p>
        </p:txBody>
      </p:sp>
      <p:sp>
        <p:nvSpPr>
          <p:cNvPr id="35" name="사각형: 잘린 대각선 방향 모서리 34">
            <a:extLst>
              <a:ext uri="{FF2B5EF4-FFF2-40B4-BE49-F238E27FC236}">
                <a16:creationId xmlns:a16="http://schemas.microsoft.com/office/drawing/2014/main" id="{D5F2E0ED-F256-BD0A-140C-A89F04CDE6CA}"/>
              </a:ext>
            </a:extLst>
          </p:cNvPr>
          <p:cNvSpPr/>
          <p:nvPr/>
        </p:nvSpPr>
        <p:spPr>
          <a:xfrm>
            <a:off x="750660" y="3712901"/>
            <a:ext cx="2017541" cy="1156574"/>
          </a:xfrm>
          <a:prstGeom prst="snip2DiagRect">
            <a:avLst>
              <a:gd name="adj1" fmla="val 19886"/>
              <a:gd name="adj2" fmla="val 0"/>
            </a:avLst>
          </a:prstGeom>
          <a:gradFill>
            <a:gsLst>
              <a:gs pos="0">
                <a:srgbClr val="0B2EB7">
                  <a:alpha val="30000"/>
                </a:srgbClr>
              </a:gs>
              <a:gs pos="100000">
                <a:srgbClr val="9A5CC8">
                  <a:alpha val="30000"/>
                </a:srgbClr>
              </a:gs>
            </a:gsLst>
            <a:lin ang="2700000" scaled="0"/>
          </a:gradFill>
          <a:ln w="2540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69FFB6A-FC21-A40C-FAE2-DEABD8A36EAF}"/>
              </a:ext>
            </a:extLst>
          </p:cNvPr>
          <p:cNvSpPr/>
          <p:nvPr/>
        </p:nvSpPr>
        <p:spPr>
          <a:xfrm>
            <a:off x="877359" y="3785532"/>
            <a:ext cx="1764143" cy="101131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D7E5D4-7327-35AE-A7B3-20971B6FF206}"/>
              </a:ext>
            </a:extLst>
          </p:cNvPr>
          <p:cNvSpPr txBox="1"/>
          <p:nvPr/>
        </p:nvSpPr>
        <p:spPr>
          <a:xfrm>
            <a:off x="1253492" y="3861807"/>
            <a:ext cx="1011866" cy="85876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900" b="0" i="0" u="none" strike="noStrike" cap="none" spc="-80" normalizeH="0" baseline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sz="2800" dirty="0"/>
              <a:t>상실감</a:t>
            </a:r>
            <a:endParaRPr lang="en-US" altLang="ko-KR" sz="2800" dirty="0"/>
          </a:p>
          <a:p>
            <a:r>
              <a:rPr lang="en-US" altLang="ko-KR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Loss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35A1B5-4418-C541-433F-5FE988391049}"/>
              </a:ext>
            </a:extLst>
          </p:cNvPr>
          <p:cNvSpPr txBox="1"/>
          <p:nvPr/>
        </p:nvSpPr>
        <p:spPr>
          <a:xfrm flipH="1">
            <a:off x="2075289" y="5223328"/>
            <a:ext cx="4152326" cy="657457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720000" tIns="0" rIns="21600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투명한 소통과 교육</a:t>
            </a:r>
          </a:p>
        </p:txBody>
      </p:sp>
      <p:sp>
        <p:nvSpPr>
          <p:cNvPr id="47" name="사각형: 잘린 대각선 방향 모서리 46">
            <a:extLst>
              <a:ext uri="{FF2B5EF4-FFF2-40B4-BE49-F238E27FC236}">
                <a16:creationId xmlns:a16="http://schemas.microsoft.com/office/drawing/2014/main" id="{58FFCFBF-E015-E52A-8780-A3CE54EA1625}"/>
              </a:ext>
            </a:extLst>
          </p:cNvPr>
          <p:cNvSpPr/>
          <p:nvPr/>
        </p:nvSpPr>
        <p:spPr>
          <a:xfrm>
            <a:off x="750660" y="4987121"/>
            <a:ext cx="2017541" cy="1156574"/>
          </a:xfrm>
          <a:prstGeom prst="snip2DiagRect">
            <a:avLst>
              <a:gd name="adj1" fmla="val 19886"/>
              <a:gd name="adj2" fmla="val 0"/>
            </a:avLst>
          </a:prstGeom>
          <a:gradFill>
            <a:gsLst>
              <a:gs pos="0">
                <a:srgbClr val="0B2EB7">
                  <a:alpha val="30000"/>
                </a:srgbClr>
              </a:gs>
              <a:gs pos="100000">
                <a:srgbClr val="9A5CC8">
                  <a:alpha val="30000"/>
                </a:srgbClr>
              </a:gs>
            </a:gsLst>
            <a:lin ang="2700000" scaled="0"/>
          </a:gradFill>
          <a:ln w="2540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387E5DF-BD68-C7D4-FA10-47206063236F}"/>
              </a:ext>
            </a:extLst>
          </p:cNvPr>
          <p:cNvSpPr/>
          <p:nvPr/>
        </p:nvSpPr>
        <p:spPr>
          <a:xfrm>
            <a:off x="877359" y="5059752"/>
            <a:ext cx="1764143" cy="101131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DE3A02-A256-72EE-B39F-CE543A3DA771}"/>
              </a:ext>
            </a:extLst>
          </p:cNvPr>
          <p:cNvSpPr txBox="1"/>
          <p:nvPr/>
        </p:nvSpPr>
        <p:spPr>
          <a:xfrm>
            <a:off x="949935" y="5152281"/>
            <a:ext cx="1618985" cy="82625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900" b="0" i="0" u="none" strike="noStrike" cap="none" spc="-80" normalizeH="0" baseline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sz="2800" dirty="0"/>
              <a:t>오해</a:t>
            </a:r>
            <a:endParaRPr lang="en-US" altLang="ko-KR" sz="2800" dirty="0"/>
          </a:p>
          <a:p>
            <a:r>
              <a:rPr lang="en-US" altLang="ko-KR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Misunderstanding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3EDE2D-45ED-16AB-058A-8CC80F64FF05}"/>
              </a:ext>
            </a:extLst>
          </p:cNvPr>
          <p:cNvSpPr txBox="1"/>
          <p:nvPr/>
        </p:nvSpPr>
        <p:spPr>
          <a:xfrm flipH="1">
            <a:off x="7850493" y="2674888"/>
            <a:ext cx="3738833" cy="657457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720000" tIns="0" rIns="21600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참여적 의사결정</a:t>
            </a:r>
          </a:p>
        </p:txBody>
      </p:sp>
      <p:sp>
        <p:nvSpPr>
          <p:cNvPr id="59" name="사각형: 잘린 대각선 방향 모서리 58">
            <a:extLst>
              <a:ext uri="{FF2B5EF4-FFF2-40B4-BE49-F238E27FC236}">
                <a16:creationId xmlns:a16="http://schemas.microsoft.com/office/drawing/2014/main" id="{924FC3B5-7537-C747-B2FD-1C1C1D0391FD}"/>
              </a:ext>
            </a:extLst>
          </p:cNvPr>
          <p:cNvSpPr/>
          <p:nvPr/>
        </p:nvSpPr>
        <p:spPr>
          <a:xfrm>
            <a:off x="6525863" y="2438681"/>
            <a:ext cx="2017541" cy="1156574"/>
          </a:xfrm>
          <a:prstGeom prst="snip2DiagRect">
            <a:avLst>
              <a:gd name="adj1" fmla="val 19886"/>
              <a:gd name="adj2" fmla="val 0"/>
            </a:avLst>
          </a:prstGeom>
          <a:gradFill>
            <a:gsLst>
              <a:gs pos="0">
                <a:srgbClr val="0B2EB7">
                  <a:alpha val="30000"/>
                </a:srgbClr>
              </a:gs>
              <a:gs pos="100000">
                <a:srgbClr val="9A5CC8">
                  <a:alpha val="30000"/>
                </a:srgbClr>
              </a:gs>
            </a:gsLst>
            <a:lin ang="2700000" scaled="0"/>
          </a:gradFill>
          <a:ln w="2540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3F5F637-2CE8-7A3D-8800-7921F5F12B0B}"/>
              </a:ext>
            </a:extLst>
          </p:cNvPr>
          <p:cNvSpPr/>
          <p:nvPr/>
        </p:nvSpPr>
        <p:spPr>
          <a:xfrm>
            <a:off x="6652562" y="2511312"/>
            <a:ext cx="1764143" cy="101131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0A789D-6459-EC25-FB9F-5FFFA1121B8F}"/>
              </a:ext>
            </a:extLst>
          </p:cNvPr>
          <p:cNvSpPr txBox="1"/>
          <p:nvPr/>
        </p:nvSpPr>
        <p:spPr>
          <a:xfrm>
            <a:off x="6781059" y="2468420"/>
            <a:ext cx="1507144" cy="109709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900" b="0" i="0" u="none" strike="noStrike" cap="none" spc="-80" normalizeH="0" baseline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sz="2800" dirty="0"/>
              <a:t>다른 평가</a:t>
            </a:r>
          </a:p>
          <a:p>
            <a:r>
              <a:rPr lang="en-US" altLang="ko-KR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Different</a:t>
            </a:r>
            <a:br>
              <a:rPr lang="en-US" altLang="ko-KR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Assessment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D06E3B3-F43F-16C9-F6FC-18480B5DC3D7}"/>
              </a:ext>
            </a:extLst>
          </p:cNvPr>
          <p:cNvSpPr txBox="1"/>
          <p:nvPr/>
        </p:nvSpPr>
        <p:spPr>
          <a:xfrm flipH="1">
            <a:off x="7850493" y="3949108"/>
            <a:ext cx="3738833" cy="657457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720000" tIns="0" rIns="21600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역량 개발과 지원</a:t>
            </a:r>
          </a:p>
        </p:txBody>
      </p:sp>
      <p:sp>
        <p:nvSpPr>
          <p:cNvPr id="62" name="사각형: 잘린 대각선 방향 모서리 61">
            <a:extLst>
              <a:ext uri="{FF2B5EF4-FFF2-40B4-BE49-F238E27FC236}">
                <a16:creationId xmlns:a16="http://schemas.microsoft.com/office/drawing/2014/main" id="{9ABE9D99-5F34-3705-73D8-4AD56A24E23E}"/>
              </a:ext>
            </a:extLst>
          </p:cNvPr>
          <p:cNvSpPr/>
          <p:nvPr/>
        </p:nvSpPr>
        <p:spPr>
          <a:xfrm>
            <a:off x="6525863" y="3712901"/>
            <a:ext cx="2017541" cy="1156574"/>
          </a:xfrm>
          <a:prstGeom prst="snip2DiagRect">
            <a:avLst>
              <a:gd name="adj1" fmla="val 19886"/>
              <a:gd name="adj2" fmla="val 0"/>
            </a:avLst>
          </a:prstGeom>
          <a:gradFill>
            <a:gsLst>
              <a:gs pos="0">
                <a:srgbClr val="0B2EB7">
                  <a:alpha val="30000"/>
                </a:srgbClr>
              </a:gs>
              <a:gs pos="100000">
                <a:srgbClr val="9A5CC8">
                  <a:alpha val="30000"/>
                </a:srgbClr>
              </a:gs>
            </a:gsLst>
            <a:lin ang="2700000" scaled="0"/>
          </a:gradFill>
          <a:ln w="2540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BB04A810-4D01-FCC1-2325-751E1350CDA4}"/>
              </a:ext>
            </a:extLst>
          </p:cNvPr>
          <p:cNvSpPr/>
          <p:nvPr/>
        </p:nvSpPr>
        <p:spPr>
          <a:xfrm>
            <a:off x="6652562" y="3785532"/>
            <a:ext cx="1764143" cy="101131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40068-27D0-2312-5BB0-BF1E8B12F3DB}"/>
              </a:ext>
            </a:extLst>
          </p:cNvPr>
          <p:cNvSpPr txBox="1"/>
          <p:nvPr/>
        </p:nvSpPr>
        <p:spPr>
          <a:xfrm>
            <a:off x="6641916" y="3878061"/>
            <a:ext cx="1785425" cy="82625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R="0" lv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900" b="0" i="0" u="none" strike="noStrike" cap="none" spc="-80" normalizeH="0" baseline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r>
              <a:rPr lang="ko-KR" altLang="en-US" sz="2800" dirty="0"/>
              <a:t>낮은 수용성</a:t>
            </a:r>
          </a:p>
          <a:p>
            <a:r>
              <a:rPr lang="en-US" altLang="ko-KR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Low Tolerance </a:t>
            </a:r>
          </a:p>
        </p:txBody>
      </p:sp>
    </p:spTree>
    <p:extLst>
      <p:ext uri="{BB962C8B-B14F-4D97-AF65-F5344CB8AC3E}">
        <p14:creationId xmlns:p14="http://schemas.microsoft.com/office/powerpoint/2010/main" val="27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45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3111E-CA01-942C-132D-5C96F23F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172A9654-BD52-2C0D-2A01-FC45CD06A51B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BC43802-45D2-AFBF-7869-93AB99CA0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D595BF0-3BE5-40C0-735D-3FD7F689DF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41E50DE-A8D0-592D-722E-A8E59199AAD0}"/>
              </a:ext>
            </a:extLst>
          </p:cNvPr>
          <p:cNvGrpSpPr/>
          <p:nvPr/>
        </p:nvGrpSpPr>
        <p:grpSpPr>
          <a:xfrm>
            <a:off x="2189416" y="1182178"/>
            <a:ext cx="4879541" cy="1337164"/>
            <a:chOff x="2189416" y="1182178"/>
            <a:chExt cx="4879541" cy="13371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D8AB58-3B57-9F7E-6DEB-6550100EDAFC}"/>
                </a:ext>
              </a:extLst>
            </p:cNvPr>
            <p:cNvSpPr txBox="1"/>
            <p:nvPr/>
          </p:nvSpPr>
          <p:spPr>
            <a:xfrm flipH="1">
              <a:off x="3756455" y="1182178"/>
              <a:ext cx="1745462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5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년 후</a:t>
              </a:r>
              <a:endPara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B9EAEF-28B3-FB38-BEA6-9434F444FB21}"/>
                </a:ext>
              </a:extLst>
            </p:cNvPr>
            <p:cNvSpPr txBox="1"/>
            <p:nvPr/>
          </p:nvSpPr>
          <p:spPr>
            <a:xfrm>
              <a:off x="2189416" y="1873011"/>
              <a:ext cx="4879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목표 초과 달성</a:t>
              </a:r>
              <a:r>
                <a:rPr lang="en-US" altLang="ko-KR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en-US" altLang="ko-KR" sz="36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1.1</a:t>
              </a:r>
              <a:r>
                <a:rPr lang="ko-KR" altLang="en-US" sz="36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억 개 </a:t>
              </a:r>
              <a:r>
                <a:rPr lang="ko-KR" altLang="en-US" sz="2300" spc="-8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화장실 설치</a:t>
              </a:r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70F8A26-0914-41AC-A453-2F06966880F4}"/>
              </a:ext>
            </a:extLst>
          </p:cNvPr>
          <p:cNvSpPr/>
          <p:nvPr/>
        </p:nvSpPr>
        <p:spPr>
          <a:xfrm>
            <a:off x="1162681" y="2637105"/>
            <a:ext cx="6736786" cy="6578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단순히 화장실 건설이 아닌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‘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운동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’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을 만듦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CABCDCE-934B-650F-C367-378AEC3EC06D}"/>
              </a:ext>
            </a:extLst>
          </p:cNvPr>
          <p:cNvGrpSpPr/>
          <p:nvPr/>
        </p:nvGrpSpPr>
        <p:grpSpPr>
          <a:xfrm>
            <a:off x="1396268" y="3429000"/>
            <a:ext cx="6465835" cy="469359"/>
            <a:chOff x="3965516" y="2790917"/>
            <a:chExt cx="6465835" cy="4693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2A13A9-4B02-748C-A7F8-0ED8F6DBC325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모든 계층 참여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발리우드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스타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SNS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홍보 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7EDAC3B-EC32-5DBD-75E9-2C2F613E2FB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820CC7DF-93D7-4C35-6A91-FEC578CF014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8CBB1A3-723C-CAB0-CA02-0D293EB468E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ADF5A56-57E1-4017-8CAF-F19EA4BE7E61}"/>
              </a:ext>
            </a:extLst>
          </p:cNvPr>
          <p:cNvGrpSpPr/>
          <p:nvPr/>
        </p:nvGrpSpPr>
        <p:grpSpPr>
          <a:xfrm>
            <a:off x="1396268" y="4072390"/>
            <a:ext cx="6465835" cy="469359"/>
            <a:chOff x="3965516" y="2790917"/>
            <a:chExt cx="6465835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B2B712-6300-AACF-4AE6-1ECC24F242DB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국가적 자존심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문제로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프레이밍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306F391-FF8E-E701-4B04-DB84FF8DC93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2E7D4F35-D53B-A404-05C5-4CD1A78411E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F5E5552B-4101-708D-CB93-13CEE52F689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8F06AA4-F786-BC79-8D34-87DF9F44A616}"/>
              </a:ext>
            </a:extLst>
          </p:cNvPr>
          <p:cNvGrpSpPr/>
          <p:nvPr/>
        </p:nvGrpSpPr>
        <p:grpSpPr>
          <a:xfrm>
            <a:off x="1396268" y="4775842"/>
            <a:ext cx="6465835" cy="469359"/>
            <a:chOff x="3965516" y="2790917"/>
            <a:chExt cx="6465835" cy="4693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4F3AE2-E059-090E-6990-376DA7C522C8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중앙정부의 명령이 아닌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지역사회 주도의 운동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C8DC2EF-1691-CA48-8DDF-4673737F36F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50347665-FAF0-1A34-3A12-8837C3B762F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430FF338-7112-0C79-0071-871000745FB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9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3DB46-2D1A-75D3-1C44-F6050F59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5F90A10-8734-63AF-0A26-0658686A82A1}"/>
              </a:ext>
            </a:extLst>
          </p:cNvPr>
          <p:cNvSpPr txBox="1"/>
          <p:nvPr/>
        </p:nvSpPr>
        <p:spPr>
          <a:xfrm>
            <a:off x="778495" y="673792"/>
            <a:ext cx="2051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저항 극복 전략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81F59-BD39-924A-ED18-7FB088D6669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A46B17-5E6A-6F34-0E05-DCB51DB487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178AAF-A0C1-69BC-AECA-F374AFF3D7C6}"/>
              </a:ext>
            </a:extLst>
          </p:cNvPr>
          <p:cNvSpPr txBox="1"/>
          <p:nvPr/>
        </p:nvSpPr>
        <p:spPr>
          <a:xfrm>
            <a:off x="1134095" y="1593928"/>
            <a:ext cx="17751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저항자의 유형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7DFA1C0-C65C-9772-6B2A-C5D39B140702}"/>
              </a:ext>
            </a:extLst>
          </p:cNvPr>
          <p:cNvGrpSpPr/>
          <p:nvPr/>
        </p:nvGrpSpPr>
        <p:grpSpPr>
          <a:xfrm>
            <a:off x="1368776" y="2238683"/>
            <a:ext cx="3080970" cy="1578244"/>
            <a:chOff x="1573488" y="2238683"/>
            <a:chExt cx="4522512" cy="1578244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2741600-22D4-5B75-E23D-2E6AABA5F725}"/>
                </a:ext>
              </a:extLst>
            </p:cNvPr>
            <p:cNvSpPr/>
            <p:nvPr/>
          </p:nvSpPr>
          <p:spPr>
            <a:xfrm>
              <a:off x="1573488" y="2238683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F112FC-96FD-7AC9-32FA-191AAAC1295C}"/>
                </a:ext>
              </a:extLst>
            </p:cNvPr>
            <p:cNvSpPr txBox="1"/>
            <p:nvPr/>
          </p:nvSpPr>
          <p:spPr>
            <a:xfrm>
              <a:off x="1609096" y="3092190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데이터와 증거로 설득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6162CE-0AD4-632A-0E26-0143316FE6D4}"/>
                </a:ext>
              </a:extLst>
            </p:cNvPr>
            <p:cNvSpPr txBox="1"/>
            <p:nvPr/>
          </p:nvSpPr>
          <p:spPr>
            <a:xfrm>
              <a:off x="2038532" y="2428253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회의론자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00E59C5-930E-369C-85E4-5B34536C12DF}"/>
              </a:ext>
            </a:extLst>
          </p:cNvPr>
          <p:cNvGrpSpPr/>
          <p:nvPr/>
        </p:nvGrpSpPr>
        <p:grpSpPr>
          <a:xfrm>
            <a:off x="8168922" y="2238683"/>
            <a:ext cx="3080970" cy="1578244"/>
            <a:chOff x="6332859" y="2238683"/>
            <a:chExt cx="4522512" cy="1578244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39C7CB01-5AA9-9BEA-A231-18E35414FBFA}"/>
                </a:ext>
              </a:extLst>
            </p:cNvPr>
            <p:cNvSpPr/>
            <p:nvPr/>
          </p:nvSpPr>
          <p:spPr>
            <a:xfrm>
              <a:off x="6332859" y="2238683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86D322-6102-430E-C728-4C902943EB23}"/>
                </a:ext>
              </a:extLst>
            </p:cNvPr>
            <p:cNvSpPr txBox="1"/>
            <p:nvPr/>
          </p:nvSpPr>
          <p:spPr>
            <a:xfrm>
              <a:off x="6332862" y="2428253"/>
              <a:ext cx="452250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냉소주의자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A02A79-CCD0-CDBB-6E16-98662B5C03AF}"/>
                </a:ext>
              </a:extLst>
            </p:cNvPr>
            <p:cNvSpPr txBox="1"/>
            <p:nvPr/>
          </p:nvSpPr>
          <p:spPr>
            <a:xfrm>
              <a:off x="6404074" y="3092052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작은 성공 경험 제공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D7FD60A-5D1E-4211-4155-5E5F567AA181}"/>
              </a:ext>
            </a:extLst>
          </p:cNvPr>
          <p:cNvGrpSpPr/>
          <p:nvPr/>
        </p:nvGrpSpPr>
        <p:grpSpPr>
          <a:xfrm>
            <a:off x="1368776" y="4028675"/>
            <a:ext cx="3080970" cy="1578244"/>
            <a:chOff x="1573488" y="4028675"/>
            <a:chExt cx="4522512" cy="1578244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80221DDF-33E1-BF72-DE5D-25F0B49A6562}"/>
                </a:ext>
              </a:extLst>
            </p:cNvPr>
            <p:cNvSpPr/>
            <p:nvPr/>
          </p:nvSpPr>
          <p:spPr>
            <a:xfrm>
              <a:off x="1573488" y="4028675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EE72EB-3C30-7A93-DD5B-EAD8EBF3BFE8}"/>
                </a:ext>
              </a:extLst>
            </p:cNvPr>
            <p:cNvSpPr txBox="1"/>
            <p:nvPr/>
          </p:nvSpPr>
          <p:spPr>
            <a:xfrm>
              <a:off x="1573491" y="4254312"/>
              <a:ext cx="452250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피해자 의식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CFD062-454E-A65C-AEA7-FF929D8B70BA}"/>
                </a:ext>
              </a:extLst>
            </p:cNvPr>
            <p:cNvSpPr txBox="1"/>
            <p:nvPr/>
          </p:nvSpPr>
          <p:spPr>
            <a:xfrm>
              <a:off x="1609096" y="4855630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공감과 전환 프로그램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650C595-AA89-4C05-3666-33C1CC47EC57}"/>
              </a:ext>
            </a:extLst>
          </p:cNvPr>
          <p:cNvGrpSpPr/>
          <p:nvPr/>
        </p:nvGrpSpPr>
        <p:grpSpPr>
          <a:xfrm>
            <a:off x="8168922" y="4028675"/>
            <a:ext cx="3080970" cy="1578244"/>
            <a:chOff x="6332859" y="4028675"/>
            <a:chExt cx="4522512" cy="1578244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4AE26F8-EF29-C52E-34EE-327E6D7F63E2}"/>
                </a:ext>
              </a:extLst>
            </p:cNvPr>
            <p:cNvSpPr/>
            <p:nvPr/>
          </p:nvSpPr>
          <p:spPr>
            <a:xfrm>
              <a:off x="6332859" y="4028675"/>
              <a:ext cx="4522512" cy="15782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9F7920-B377-1EF5-B50D-9E6BA097C1A0}"/>
                </a:ext>
              </a:extLst>
            </p:cNvPr>
            <p:cNvSpPr txBox="1"/>
            <p:nvPr/>
          </p:nvSpPr>
          <p:spPr>
            <a:xfrm>
              <a:off x="6797903" y="4254312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적극적 방해자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017F9C-FB8B-810F-E946-CE18F009C302}"/>
                </a:ext>
              </a:extLst>
            </p:cNvPr>
            <p:cNvSpPr txBox="1"/>
            <p:nvPr/>
          </p:nvSpPr>
          <p:spPr>
            <a:xfrm>
              <a:off x="6404074" y="4858834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명확한 경계 설정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2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BD24F-EC0E-481D-2424-59F52220B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B29B8E-2F4D-8E5A-FB95-2491CA4421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B85178-69E1-A302-22F1-F7C9CB44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83AA0-61C7-57BF-CA39-3675C41FB7FB}"/>
              </a:ext>
            </a:extLst>
          </p:cNvPr>
          <p:cNvSpPr txBox="1"/>
          <p:nvPr/>
        </p:nvSpPr>
        <p:spPr>
          <a:xfrm>
            <a:off x="3337714" y="2529890"/>
            <a:ext cx="55165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지속가능성 설계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7E925ED-FDBB-31F1-A1C7-4FD24F5A3064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391CA28-FD22-7359-D2E7-B6A96CA5A9FF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695A10F-2C71-9E4E-83F5-5EB166C0E8AC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95B5F42-725D-9365-0B0C-2D6264EAFD6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6E320D5-8B19-B564-338F-5B3C34C55FD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74FAE38E-D7CC-3185-D9A7-FD5C8A4115B1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D3E5C06-E7A7-B684-2D18-452A62B848AB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47A579C-7EAD-642B-7206-A75D64340DBC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6EAE385-2DF1-62CC-78CF-5B0F59C903D2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A24A9BC-2D64-B4F4-CD25-26511A8F105A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9EC3FD7-B105-DEA1-DABE-D333B5963EA1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007F6FA4-3469-D566-2E72-8AAF09070E05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CDE80C5B-4F7A-1A3F-67AF-7C46BF4E1687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D52F5816-16A0-1728-362C-59CB31895E9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0D13C0-CAE9-4B89-9D4C-24F85A26FB21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FAEF8-8EEF-636E-0679-E4031A7DA66B}"/>
              </a:ext>
            </a:extLst>
          </p:cNvPr>
          <p:cNvSpPr txBox="1"/>
          <p:nvPr/>
        </p:nvSpPr>
        <p:spPr>
          <a:xfrm>
            <a:off x="6004519" y="1593371"/>
            <a:ext cx="5004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9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662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4C9F0-837A-3099-CFBA-122C49ED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7074A00-74B6-FCD8-BCE1-8FD901AABB89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지속가능성 설계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31BF1-D9BA-ED5B-21AA-626D6E43EB5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5FCD0A-ED00-6531-AE69-93A1AEA9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D6561-7A56-F811-0477-FFFB55EE9C0B}"/>
              </a:ext>
            </a:extLst>
          </p:cNvPr>
          <p:cNvSpPr txBox="1"/>
          <p:nvPr/>
        </p:nvSpPr>
        <p:spPr>
          <a:xfrm>
            <a:off x="1134095" y="1593928"/>
            <a:ext cx="3229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지속가능성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정책의 생명력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600AD9-A4B2-B996-FD4F-B6C49165EDEA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2F95DB-9EC6-4E41-FC91-A24C14850C43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법제화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규정화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132EC7F-DB39-FC0E-BA32-DE1AF463CFC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03B0421F-5D35-87E7-5C0A-071F3E4021D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F6C90A5-D5F4-1DB5-57F6-6B04049EAC5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9791195-26D7-77BC-1BA2-858D01A03B6B}"/>
              </a:ext>
            </a:extLst>
          </p:cNvPr>
          <p:cNvGrpSpPr/>
          <p:nvPr/>
        </p:nvGrpSpPr>
        <p:grpSpPr>
          <a:xfrm>
            <a:off x="1516847" y="3526712"/>
            <a:ext cx="7948149" cy="463460"/>
            <a:chOff x="3965516" y="2790917"/>
            <a:chExt cx="7948149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F397F6-FBB9-C626-6908-13AC9ADDEBE1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조직화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전담부서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인력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49E4501-B273-E73F-B902-B413FF5BB98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F86D4613-3562-D647-5B54-72E7F20B2B1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3BBB163-ECDA-4DC3-29B6-3F76B947E94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5566721-57F2-9EF3-E369-4DA0AD237E92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BD0E8F-A647-53BA-4759-6B7E8021E4B5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제도화 전략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A6A2B41-BBC7-FED5-0E89-7FADA26AF77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D2E97828-320E-2CAB-E5A2-A49194D5A7A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9048979-9A92-E42B-F3F3-E11E2A3E0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0E82BAF-173C-60A5-9599-1A5764F38051}"/>
              </a:ext>
            </a:extLst>
          </p:cNvPr>
          <p:cNvGrpSpPr/>
          <p:nvPr/>
        </p:nvGrpSpPr>
        <p:grpSpPr>
          <a:xfrm>
            <a:off x="1516847" y="4019162"/>
            <a:ext cx="7458993" cy="463460"/>
            <a:chOff x="3965516" y="2790917"/>
            <a:chExt cx="7458993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966738-FD1B-035A-E3C6-6F08198935A1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예산화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경상예산 편입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D06B81B-5B66-F15B-A50B-67ED3928A3E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C6B26D41-0D38-269E-CC58-D625BFE0AC6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45122148-5DBA-AB8D-8A8B-C01EC24C328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270D692-A798-442B-B7AF-30EDB476D879}"/>
              </a:ext>
            </a:extLst>
          </p:cNvPr>
          <p:cNvGrpSpPr/>
          <p:nvPr/>
        </p:nvGrpSpPr>
        <p:grpSpPr>
          <a:xfrm>
            <a:off x="1516847" y="4526195"/>
            <a:ext cx="7948149" cy="463460"/>
            <a:chOff x="3965516" y="2790917"/>
            <a:chExt cx="7948149" cy="4634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AEC4A7-761B-C25C-A1FC-6B53900BD77D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표준화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매뉴얼 제작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C2EE8C0-6164-291E-C457-FF1D17F7A64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172113B5-0DB3-933B-FE2D-07AF0D8D61A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2860ECB-DDEE-7B2D-F434-866DE0E24AD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50AD3D5-7FBC-8088-1332-E83717BBBA8A}"/>
              </a:ext>
            </a:extLst>
          </p:cNvPr>
          <p:cNvGrpSpPr/>
          <p:nvPr/>
        </p:nvGrpSpPr>
        <p:grpSpPr>
          <a:xfrm>
            <a:off x="1516847" y="5032342"/>
            <a:ext cx="7948149" cy="463460"/>
            <a:chOff x="3965516" y="2790917"/>
            <a:chExt cx="7948149" cy="4634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47FBB1-81F4-55BD-7CEA-2D9408AC181D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체계 구축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정기적 모니터링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3BEFDA8-8D0A-558B-A5F7-1A0F698EB49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3" name="원호 32">
                <a:extLst>
                  <a:ext uri="{FF2B5EF4-FFF2-40B4-BE49-F238E27FC236}">
                    <a16:creationId xmlns:a16="http://schemas.microsoft.com/office/drawing/2014/main" id="{903FD61D-0599-6F15-FEBF-27FCC547EC1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F38E2BC-FED6-8FC5-EA15-1900A8518C6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77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19452-0A7A-C039-D855-B97CA7F3D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E45ED0A-4551-33DC-2A20-38E8A1A7D454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지속가능성 설계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97B0D-4ADB-ACBC-311C-CD14EE54735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78A6A89-BAAE-B8B5-4174-0A62CCA908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BC3EB-BEDA-51A1-3FE1-2E3615BF0A0D}"/>
              </a:ext>
            </a:extLst>
          </p:cNvPr>
          <p:cNvSpPr txBox="1"/>
          <p:nvPr/>
        </p:nvSpPr>
        <p:spPr>
          <a:xfrm>
            <a:off x="1134095" y="1593928"/>
            <a:ext cx="3229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지속가능성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정책의 생명력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F96CE03-DED2-A535-C0E7-D14D5626EBC7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68DD5A-2FF9-53BD-E354-62B42A5EE4C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자생력 확보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A96644BC-2CCD-9574-3140-16AAF895C4E2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5EE3BA65-41DD-E5F0-20F6-E5D039C6848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9" name="그림 2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ADA94B8-0D46-2E62-CFFD-74158B034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16646E9-2A12-2E51-EAA3-8BFDA56D6E99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63528-DC94-CB70-64DC-1C08BC6FFC35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수익 모델 개발</a:t>
              </a: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2EE9A5B3-F242-9E53-8A8C-2DF6EF9320A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8" name="원호 37">
                <a:extLst>
                  <a:ext uri="{FF2B5EF4-FFF2-40B4-BE49-F238E27FC236}">
                    <a16:creationId xmlns:a16="http://schemas.microsoft.com/office/drawing/2014/main" id="{D7C389A1-53F2-DA7D-81C2-CE809DE087A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E1BCC8A-3330-AF45-8BE3-2EA623544C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38CE746-2474-3042-F0C7-7ECE0127D8AB}"/>
              </a:ext>
            </a:extLst>
          </p:cNvPr>
          <p:cNvGrpSpPr/>
          <p:nvPr/>
        </p:nvGrpSpPr>
        <p:grpSpPr>
          <a:xfrm>
            <a:off x="1516847" y="3526712"/>
            <a:ext cx="7948149" cy="463460"/>
            <a:chOff x="3965516" y="2790917"/>
            <a:chExt cx="7948149" cy="4634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97E52A-8EE6-0B11-2B17-52A6248A98E5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커뮤니티 주인의식 형성</a:t>
              </a: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CB1DBCFE-12BF-E472-13BE-03D95EE4160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3" name="원호 42">
                <a:extLst>
                  <a:ext uri="{FF2B5EF4-FFF2-40B4-BE49-F238E27FC236}">
                    <a16:creationId xmlns:a16="http://schemas.microsoft.com/office/drawing/2014/main" id="{D36D7819-2E76-DC22-08B5-A322AD56D0B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1893B55-310D-0819-5D47-486BB39C78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53F9370-5ACE-587A-65E8-7B54A667A0BE}"/>
              </a:ext>
            </a:extLst>
          </p:cNvPr>
          <p:cNvGrpSpPr/>
          <p:nvPr/>
        </p:nvGrpSpPr>
        <p:grpSpPr>
          <a:xfrm>
            <a:off x="1516847" y="4019162"/>
            <a:ext cx="7458993" cy="463460"/>
            <a:chOff x="3965516" y="2790917"/>
            <a:chExt cx="7458993" cy="46346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7940B0-4999-E248-89A4-E6AD2155CB91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사회적기업으로 전환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E94443B-940F-B4D5-6F5F-698F84D587F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F45F9946-D703-BB74-F2A8-AB0848D387E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DAEF494-6DAC-0CE1-B909-82164ABA107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1D1B13E-CFF0-5E32-8247-C946EF1B5F69}"/>
              </a:ext>
            </a:extLst>
          </p:cNvPr>
          <p:cNvGrpSpPr/>
          <p:nvPr/>
        </p:nvGrpSpPr>
        <p:grpSpPr>
          <a:xfrm>
            <a:off x="1516847" y="4526195"/>
            <a:ext cx="7948149" cy="463460"/>
            <a:chOff x="3965516" y="2790917"/>
            <a:chExt cx="7948149" cy="46346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B31E35-E6F4-C496-1C4A-379D258FBA80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플랫폼 비즈니스화</a:t>
              </a: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5B3A54BC-DC66-12B0-A791-3191FD4E278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3" name="원호 52">
                <a:extLst>
                  <a:ext uri="{FF2B5EF4-FFF2-40B4-BE49-F238E27FC236}">
                    <a16:creationId xmlns:a16="http://schemas.microsoft.com/office/drawing/2014/main" id="{C7F965E7-4224-1951-100B-7382FDB1839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006D57A7-6484-6D21-91BA-B36C220ECC2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63C5F85-E93F-04DF-385C-207E27BFA8A7}"/>
              </a:ext>
            </a:extLst>
          </p:cNvPr>
          <p:cNvGrpSpPr/>
          <p:nvPr/>
        </p:nvGrpSpPr>
        <p:grpSpPr>
          <a:xfrm>
            <a:off x="1830439" y="5108700"/>
            <a:ext cx="7206505" cy="938818"/>
            <a:chOff x="1547337" y="4508469"/>
            <a:chExt cx="7206505" cy="93881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A660AE-2108-D03E-0716-FF376B6C3D7D}"/>
                </a:ext>
              </a:extLst>
            </p:cNvPr>
            <p:cNvSpPr txBox="1"/>
            <p:nvPr/>
          </p:nvSpPr>
          <p:spPr>
            <a:xfrm>
              <a:off x="2394412" y="458371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위키피디아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기부와 자원봉사 기반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유지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ECD62DFD-F92B-5D54-D6FD-E20BDD595930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E4F922CB-A933-98F5-6983-F02A71B65AA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64" name="사각형: 둥근 모서리 63">
                <a:extLst>
                  <a:ext uri="{FF2B5EF4-FFF2-40B4-BE49-F238E27FC236}">
                    <a16:creationId xmlns:a16="http://schemas.microsoft.com/office/drawing/2014/main" id="{F8FFA756-4DAD-8A9F-F3C7-0F540361F339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64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1DCD-49FD-3063-7929-A05FA3AA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2C3A4C-AC9A-B8BE-45ED-79BDD9FD7AA8}"/>
              </a:ext>
            </a:extLst>
          </p:cNvPr>
          <p:cNvSpPr txBox="1"/>
          <p:nvPr/>
        </p:nvSpPr>
        <p:spPr>
          <a:xfrm>
            <a:off x="778495" y="673792"/>
            <a:ext cx="226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지속가능성 설계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E139F-0D1A-D9EA-5110-CE3158270EC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2F1021-AC9F-E39C-5835-43363F15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092BFE-20B6-B8F9-BB5A-D595787B262F}"/>
              </a:ext>
            </a:extLst>
          </p:cNvPr>
          <p:cNvSpPr txBox="1"/>
          <p:nvPr/>
        </p:nvSpPr>
        <p:spPr>
          <a:xfrm>
            <a:off x="1134095" y="1593928"/>
            <a:ext cx="3229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지속가능성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정책의 생명력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C7939D5-5E03-7C70-1091-C20638EB2C39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3B2842-5A7C-FC58-8880-F205846649A6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차세대 리더십 준비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A9E53DC-0497-944A-CF35-1CC16A5ECB6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8803CD6-CF89-B8DF-D5FC-03F1E7B80AE5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림 3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2ADEA65-8609-272A-0B4F-6D9DFE1A6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D7FC733-0726-E082-8097-4784E04280ED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56CDAF-1314-D969-57B6-D4A6BA5CF06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잠재적 리더 발굴 및 멘토링</a:t>
              </a: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9C08F425-16EB-BFB4-FCF1-DD1F6ACE530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8" name="원호 37">
                <a:extLst>
                  <a:ext uri="{FF2B5EF4-FFF2-40B4-BE49-F238E27FC236}">
                    <a16:creationId xmlns:a16="http://schemas.microsoft.com/office/drawing/2014/main" id="{8665A421-932C-A8F5-FD69-4051DB46B88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E99F3E46-66C9-0769-CE6D-855E1AAC668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FA121E0-5D96-CF27-99CE-00738CD85AEC}"/>
              </a:ext>
            </a:extLst>
          </p:cNvPr>
          <p:cNvGrpSpPr/>
          <p:nvPr/>
        </p:nvGrpSpPr>
        <p:grpSpPr>
          <a:xfrm>
            <a:off x="1516847" y="3526712"/>
            <a:ext cx="7948149" cy="463460"/>
            <a:chOff x="3965516" y="2790917"/>
            <a:chExt cx="7948149" cy="4634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41A0B7-0306-D2FE-DAE4-6B7BB5DD7193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권한 위임과 경험 축적</a:t>
              </a: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BA50973F-FC7E-9E04-696A-27AE15580B3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3" name="원호 42">
                <a:extLst>
                  <a:ext uri="{FF2B5EF4-FFF2-40B4-BE49-F238E27FC236}">
                    <a16:creationId xmlns:a16="http://schemas.microsoft.com/office/drawing/2014/main" id="{1CA81AAE-04D4-75B6-4D6A-575C6136255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4EA30588-7EBF-9068-855D-402E8DF3C3F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FAF98F6-B141-1FC0-BD77-99F4AA7FFEE7}"/>
              </a:ext>
            </a:extLst>
          </p:cNvPr>
          <p:cNvGrpSpPr/>
          <p:nvPr/>
        </p:nvGrpSpPr>
        <p:grpSpPr>
          <a:xfrm>
            <a:off x="1516847" y="4019162"/>
            <a:ext cx="7458993" cy="463460"/>
            <a:chOff x="3965516" y="2790917"/>
            <a:chExt cx="7458993" cy="46346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097FC5-5350-4B86-0155-0D5B9E5A62D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관계 자산 이전 및 단계적 책임 이양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286DEDA1-3D84-D0AB-84E3-3CB2A9E2232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5EBDEF18-BD70-EB2A-3939-429BF1C1C09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CB9D615D-BCCE-B068-C57F-E3A71FFE05B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A3403C-1056-3FD7-5B0D-2F73EEBD2CAE}"/>
              </a:ext>
            </a:extLst>
          </p:cNvPr>
          <p:cNvSpPr txBox="1"/>
          <p:nvPr/>
        </p:nvSpPr>
        <p:spPr>
          <a:xfrm flipH="1">
            <a:off x="1829242" y="4622727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좋은 아이디어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시작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현실화 및 지속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진정한 도전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1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아이디어를 현실로 만드는 세 가지 핵심 요소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8EF55E9A-BDAD-AE15-9075-45A1CF802AD7}"/>
              </a:ext>
            </a:extLst>
          </p:cNvPr>
          <p:cNvGrpSpPr/>
          <p:nvPr/>
        </p:nvGrpSpPr>
        <p:grpSpPr>
          <a:xfrm>
            <a:off x="2828416" y="3902873"/>
            <a:ext cx="6197467" cy="824805"/>
            <a:chOff x="5606956" y="3797485"/>
            <a:chExt cx="6197467" cy="824805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9113E24F-5527-9A13-7E03-058A0480FE76}"/>
                </a:ext>
              </a:extLst>
            </p:cNvPr>
            <p:cNvSpPr/>
            <p:nvPr/>
          </p:nvSpPr>
          <p:spPr>
            <a:xfrm>
              <a:off x="5878431" y="4012997"/>
              <a:ext cx="1872384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사람</a:t>
              </a:r>
            </a:p>
          </p:txBody>
        </p:sp>
        <p:pic>
          <p:nvPicPr>
            <p:cNvPr id="9" name="그림 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2D3D81D-8C55-E631-851E-5F0C905B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06956" y="3797485"/>
              <a:ext cx="614408" cy="520158"/>
            </a:xfrm>
            <a:prstGeom prst="rect">
              <a:avLst/>
            </a:prstGeom>
          </p:spPr>
        </p:pic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81C6678C-248F-6BE0-2038-1E32F57DEC90}"/>
                </a:ext>
              </a:extLst>
            </p:cNvPr>
            <p:cNvSpPr/>
            <p:nvPr/>
          </p:nvSpPr>
          <p:spPr>
            <a:xfrm>
              <a:off x="7889514" y="4012997"/>
              <a:ext cx="1872384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자원</a:t>
              </a: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58F78C44-F090-1FF6-DDDD-105A6B2D5D16}"/>
                </a:ext>
              </a:extLst>
            </p:cNvPr>
            <p:cNvSpPr/>
            <p:nvPr/>
          </p:nvSpPr>
          <p:spPr>
            <a:xfrm>
              <a:off x="9932039" y="4012997"/>
              <a:ext cx="1872384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시스템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11C9-F7C8-FF23-6EBB-1F74EA58C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D09778-944C-A7BF-05D9-DD965F15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BD6F5E-3E0E-415B-F3D9-B3051EB22777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E06636E-D492-1BF8-7BC9-30C0EDA2E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DD864-7A49-28CC-B1FA-DE24091BB1F3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REVIEW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488FA95-2D12-C199-9B39-E79DBD55805A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5352CE8E-4D45-1F83-143A-A190625BC3C2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9EE60-1206-4D79-665E-2742C3FEDE0B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왜 좋은 정책이 실패하는가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39600CC-3B4E-949B-1209-26C9D09BBC1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947C059C-3FB5-12AA-D49C-8FFA2EC748D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8B7E002-640F-51EB-04EA-148492D7F2D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685029D-4789-2AD1-339E-41AAEFE2BA09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371B86-8101-AAF4-0CB1-FE7826A133D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어떻게 소통하고 설득할 것인가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1F237D70-54FE-22E8-55D5-282AA08E55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DCC5D292-A0B4-491A-15FF-B17C16C1A05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9012711C-3739-1C80-2338-5242C742253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C0DE7CF-5AA6-FB60-6C42-80706BF93F34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AD3507-3A1F-C6B2-146B-1669AEBDD9A5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어떻게 실행하고 지속할 것인가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2ADD65A-0935-CC3E-8D90-F04B5A88B78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8CD3CC95-D1FB-BA00-511F-152565D330B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8231776B-1205-4436-5FE2-CB02BFFE6E8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1703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096758"/>
            <a:ext cx="69487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정책실행</a:t>
            </a:r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정책 제안 및 커뮤니케이션</a:t>
            </a:r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, 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성공적 정책집행을 위한 전략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E93F0-B2F8-199B-727E-DE8C73B1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13C5D60F-FE50-07F9-2A19-6977ADFA8936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3F48435-DB84-7D59-ADE6-0B62245F20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DB9424D6-3C87-1787-B2CE-747443D518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1CF9BC-AF83-6971-5735-CC5681F71586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성공적인 정책 실행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은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단순한 자원 투입이나 행정 집행을 넘어서는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3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A664979C-FF9A-A450-5B50-57018B0F9651}"/>
              </a:ext>
            </a:extLst>
          </p:cNvPr>
          <p:cNvSpPr/>
          <p:nvPr/>
        </p:nvSpPr>
        <p:spPr>
          <a:xfrm>
            <a:off x="2197100" y="2146005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8516081-776A-3EB6-8E67-7D2A0047CF51}"/>
              </a:ext>
            </a:extLst>
          </p:cNvPr>
          <p:cNvSpPr/>
          <p:nvPr/>
        </p:nvSpPr>
        <p:spPr>
          <a:xfrm>
            <a:off x="2197100" y="2982334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A1E27F4-F26C-30D9-036D-97D4AC84B7F6}"/>
              </a:ext>
            </a:extLst>
          </p:cNvPr>
          <p:cNvSpPr/>
          <p:nvPr/>
        </p:nvSpPr>
        <p:spPr>
          <a:xfrm>
            <a:off x="2197100" y="3818663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76E8D4-14B2-1036-5FD6-10A853B947F8}"/>
              </a:ext>
            </a:extLst>
          </p:cNvPr>
          <p:cNvSpPr/>
          <p:nvPr/>
        </p:nvSpPr>
        <p:spPr>
          <a:xfrm>
            <a:off x="2197100" y="2146005"/>
            <a:ext cx="457200" cy="762205"/>
          </a:xfrm>
          <a:prstGeom prst="rect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B47F018-1A00-FACC-B482-7BC8C091F5D6}"/>
              </a:ext>
            </a:extLst>
          </p:cNvPr>
          <p:cNvSpPr/>
          <p:nvPr/>
        </p:nvSpPr>
        <p:spPr>
          <a:xfrm>
            <a:off x="2197100" y="2982334"/>
            <a:ext cx="457200" cy="762205"/>
          </a:xfrm>
          <a:prstGeom prst="rect">
            <a:avLst/>
          </a:prstGeom>
          <a:solidFill>
            <a:srgbClr val="644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D26F942-40C9-2697-0B41-2D55DDDC516B}"/>
              </a:ext>
            </a:extLst>
          </p:cNvPr>
          <p:cNvSpPr/>
          <p:nvPr/>
        </p:nvSpPr>
        <p:spPr>
          <a:xfrm>
            <a:off x="2197100" y="3818663"/>
            <a:ext cx="457200" cy="762205"/>
          </a:xfrm>
          <a:prstGeom prst="rect">
            <a:avLst/>
          </a:prstGeom>
          <a:solidFill>
            <a:srgbClr val="9A5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283066-1E3D-1DD1-5007-B04D409A201A}"/>
              </a:ext>
            </a:extLst>
          </p:cNvPr>
          <p:cNvSpPr txBox="1"/>
          <p:nvPr/>
        </p:nvSpPr>
        <p:spPr>
          <a:xfrm>
            <a:off x="2937859" y="3114137"/>
            <a:ext cx="2287806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이해관계자별 전략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9D48FA-1A07-66D3-73C8-0545BDCF906E}"/>
              </a:ext>
            </a:extLst>
          </p:cNvPr>
          <p:cNvSpPr txBox="1"/>
          <p:nvPr/>
        </p:nvSpPr>
        <p:spPr>
          <a:xfrm>
            <a:off x="2937859" y="2277808"/>
            <a:ext cx="2034531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이해관계자 매핑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A1FDFB-ED01-CFEF-E5DB-79CE83E4445B}"/>
              </a:ext>
            </a:extLst>
          </p:cNvPr>
          <p:cNvSpPr txBox="1"/>
          <p:nvPr/>
        </p:nvSpPr>
        <p:spPr>
          <a:xfrm>
            <a:off x="2937859" y="3950467"/>
            <a:ext cx="3498715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연합 구축</a:t>
            </a:r>
            <a:r>
              <a:rPr lang="en-US" altLang="ko-KR" sz="1800" b="1" dirty="0"/>
              <a:t>(Coalition Building)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896BABF-D72F-750E-275C-A86C5D141897}"/>
              </a:ext>
            </a:extLst>
          </p:cNvPr>
          <p:cNvSpPr/>
          <p:nvPr/>
        </p:nvSpPr>
        <p:spPr>
          <a:xfrm>
            <a:off x="2197100" y="4675267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815F13A-DFDF-4D3A-2CBE-B4151DE7578F}"/>
              </a:ext>
            </a:extLst>
          </p:cNvPr>
          <p:cNvSpPr/>
          <p:nvPr/>
        </p:nvSpPr>
        <p:spPr>
          <a:xfrm>
            <a:off x="2197100" y="4675267"/>
            <a:ext cx="457200" cy="762205"/>
          </a:xfrm>
          <a:prstGeom prst="rect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4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1EF8D8-B607-2BD2-D926-C69EF0FA4386}"/>
              </a:ext>
            </a:extLst>
          </p:cNvPr>
          <p:cNvSpPr txBox="1"/>
          <p:nvPr/>
        </p:nvSpPr>
        <p:spPr>
          <a:xfrm>
            <a:off x="2937859" y="4807070"/>
            <a:ext cx="1845377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재원 확보 전략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2C43043-9D67-0377-706D-717C8EDE7556}"/>
              </a:ext>
            </a:extLst>
          </p:cNvPr>
          <p:cNvSpPr/>
          <p:nvPr/>
        </p:nvSpPr>
        <p:spPr>
          <a:xfrm>
            <a:off x="2197100" y="5515983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9E68AC1-375B-72C9-EC80-7B989C2F910E}"/>
              </a:ext>
            </a:extLst>
          </p:cNvPr>
          <p:cNvSpPr/>
          <p:nvPr/>
        </p:nvSpPr>
        <p:spPr>
          <a:xfrm>
            <a:off x="2197100" y="5515982"/>
            <a:ext cx="457200" cy="762205"/>
          </a:xfrm>
          <a:prstGeom prst="rect">
            <a:avLst/>
          </a:prstGeom>
          <a:solidFill>
            <a:srgbClr val="644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CEB22-74CF-0AF8-E35B-6765A9E8B325}"/>
              </a:ext>
            </a:extLst>
          </p:cNvPr>
          <p:cNvSpPr txBox="1"/>
          <p:nvPr/>
        </p:nvSpPr>
        <p:spPr>
          <a:xfrm>
            <a:off x="2937859" y="5647785"/>
            <a:ext cx="1845377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인적 자원 구성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0100862-9D0C-8ED6-6568-FDC0974307BE}"/>
              </a:ext>
            </a:extLst>
          </p:cNvPr>
          <p:cNvGrpSpPr/>
          <p:nvPr/>
        </p:nvGrpSpPr>
        <p:grpSpPr>
          <a:xfrm>
            <a:off x="6918326" y="2146005"/>
            <a:ext cx="4435474" cy="1598534"/>
            <a:chOff x="2197100" y="2146004"/>
            <a:chExt cx="4435474" cy="218469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D06388-7242-FF7D-95E2-4A983C489FB2}"/>
                </a:ext>
              </a:extLst>
            </p:cNvPr>
            <p:cNvSpPr/>
            <p:nvPr/>
          </p:nvSpPr>
          <p:spPr>
            <a:xfrm>
              <a:off x="2197100" y="2146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A99A771-1E3C-B589-6FB4-D43B9DFA9C35}"/>
                </a:ext>
              </a:extLst>
            </p:cNvPr>
            <p:cNvSpPr/>
            <p:nvPr/>
          </p:nvSpPr>
          <p:spPr>
            <a:xfrm>
              <a:off x="2197100" y="3289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54DC146-A1B0-429C-44CA-40B10040DC80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4B28E01-85FC-E0F0-1F61-F57F5A00F9CA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93A1E3-EB32-BACF-2E2F-A593DCC3BFFE}"/>
                </a:ext>
              </a:extLst>
            </p:cNvPr>
            <p:cNvSpPr txBox="1"/>
            <p:nvPr/>
          </p:nvSpPr>
          <p:spPr>
            <a:xfrm>
              <a:off x="2937859" y="3469138"/>
              <a:ext cx="1973617" cy="681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변화관리 </a:t>
              </a:r>
              <a:r>
                <a:rPr lang="en-US" altLang="ko-KR" b="1" dirty="0"/>
                <a:t>8</a:t>
              </a:r>
              <a:r>
                <a:rPr lang="ko-KR" altLang="en-US" b="1" dirty="0"/>
                <a:t>단계</a:t>
              </a:r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307456-D78A-2DCB-F7F1-6C5DA8E64297}"/>
                </a:ext>
              </a:extLst>
            </p:cNvPr>
            <p:cNvSpPr txBox="1"/>
            <p:nvPr/>
          </p:nvSpPr>
          <p:spPr>
            <a:xfrm>
              <a:off x="2937859" y="2326137"/>
              <a:ext cx="2098651" cy="681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제도적 기반 마련</a:t>
              </a:r>
              <a:endParaRPr lang="ko-KR" altLang="en-US" dirty="0"/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8C0F31-6B8C-4F78-DF14-0C12C8160701}"/>
              </a:ext>
            </a:extLst>
          </p:cNvPr>
          <p:cNvSpPr/>
          <p:nvPr/>
        </p:nvSpPr>
        <p:spPr>
          <a:xfrm>
            <a:off x="6918326" y="3818663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152F675-877D-225D-0997-568F2017CDD4}"/>
              </a:ext>
            </a:extLst>
          </p:cNvPr>
          <p:cNvSpPr/>
          <p:nvPr/>
        </p:nvSpPr>
        <p:spPr>
          <a:xfrm>
            <a:off x="6918326" y="3818663"/>
            <a:ext cx="457200" cy="762205"/>
          </a:xfrm>
          <a:prstGeom prst="rect">
            <a:avLst/>
          </a:prstGeom>
          <a:solidFill>
            <a:srgbClr val="9A5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8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75BDFD-BF69-87CB-8477-60DBA43E6A1A}"/>
              </a:ext>
            </a:extLst>
          </p:cNvPr>
          <p:cNvSpPr txBox="1"/>
          <p:nvPr/>
        </p:nvSpPr>
        <p:spPr>
          <a:xfrm>
            <a:off x="7659085" y="3950467"/>
            <a:ext cx="1832553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저항 극복 전략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D2B6DC3-AC09-F753-F8D5-67C3482AF024}"/>
              </a:ext>
            </a:extLst>
          </p:cNvPr>
          <p:cNvSpPr/>
          <p:nvPr/>
        </p:nvSpPr>
        <p:spPr>
          <a:xfrm>
            <a:off x="6918326" y="4675267"/>
            <a:ext cx="4435474" cy="76220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8B10EF4-9EB3-C557-274B-F55458BE7FD3}"/>
              </a:ext>
            </a:extLst>
          </p:cNvPr>
          <p:cNvSpPr/>
          <p:nvPr/>
        </p:nvSpPr>
        <p:spPr>
          <a:xfrm>
            <a:off x="6918326" y="4675267"/>
            <a:ext cx="457200" cy="762205"/>
          </a:xfrm>
          <a:prstGeom prst="rect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9</a:t>
            </a:r>
            <a:endParaRPr lang="ko-KR" altLang="en-US" sz="2000" dirty="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487CAE-5379-4A04-98A3-37A380D41FF8}"/>
              </a:ext>
            </a:extLst>
          </p:cNvPr>
          <p:cNvSpPr txBox="1"/>
          <p:nvPr/>
        </p:nvSpPr>
        <p:spPr>
          <a:xfrm>
            <a:off x="7659085" y="4807070"/>
            <a:ext cx="2008883" cy="4985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>
              <a:lnSpc>
                <a:spcPct val="120000"/>
              </a:lnSpc>
              <a:defRPr sz="2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defRPr>
            </a:lvl1pPr>
          </a:lstStyle>
          <a:p>
            <a:pPr fontAlgn="base" latinLnBrk="0"/>
            <a:r>
              <a:rPr lang="ko-KR" altLang="en-US" b="1" dirty="0"/>
              <a:t>지속가능성 설계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3296036" y="2529890"/>
            <a:ext cx="55999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이해관계자 매핑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15D6-306C-F444-C458-344992A4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타원 31">
            <a:extLst>
              <a:ext uri="{FF2B5EF4-FFF2-40B4-BE49-F238E27FC236}">
                <a16:creationId xmlns:a16="http://schemas.microsoft.com/office/drawing/2014/main" id="{7DC63B95-E71D-6EAA-B9A5-65DD94873D65}"/>
              </a:ext>
            </a:extLst>
          </p:cNvPr>
          <p:cNvSpPr/>
          <p:nvPr/>
        </p:nvSpPr>
        <p:spPr>
          <a:xfrm>
            <a:off x="7488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E1F9FA-4176-58E3-B9A8-05732843360A}"/>
              </a:ext>
            </a:extLst>
          </p:cNvPr>
          <p:cNvSpPr txBox="1"/>
          <p:nvPr/>
        </p:nvSpPr>
        <p:spPr>
          <a:xfrm>
            <a:off x="778495" y="673792"/>
            <a:ext cx="2290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매핑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C05060-E898-64E1-4182-DB93CF50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09900-2B4C-5B3A-D53D-9EFD158E3EDB}"/>
              </a:ext>
            </a:extLst>
          </p:cNvPr>
          <p:cNvSpPr txBox="1"/>
          <p:nvPr/>
        </p:nvSpPr>
        <p:spPr>
          <a:xfrm>
            <a:off x="1134095" y="1593928"/>
            <a:ext cx="34285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실행의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요소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2BF810C-FE36-E9BF-159B-238B491ED7CD}"/>
              </a:ext>
            </a:extLst>
          </p:cNvPr>
          <p:cNvSpPr/>
          <p:nvPr/>
        </p:nvSpPr>
        <p:spPr>
          <a:xfrm>
            <a:off x="748845" y="2398608"/>
            <a:ext cx="2308380" cy="2308380"/>
          </a:xfrm>
          <a:prstGeom prst="ellipse">
            <a:avLst/>
          </a:prstGeom>
          <a:solidFill>
            <a:srgbClr val="F3CA0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7963973-94FE-41FF-34F9-E751A63C221E}"/>
              </a:ext>
            </a:extLst>
          </p:cNvPr>
          <p:cNvSpPr/>
          <p:nvPr/>
        </p:nvSpPr>
        <p:spPr>
          <a:xfrm>
            <a:off x="32253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CF2E2F0-554E-01BA-8350-48C2316C3536}"/>
              </a:ext>
            </a:extLst>
          </p:cNvPr>
          <p:cNvSpPr/>
          <p:nvPr/>
        </p:nvSpPr>
        <p:spPr>
          <a:xfrm>
            <a:off x="5701845" y="2398608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9A5CC8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337DF-86A0-9F96-AD14-6C66B02C74DE}"/>
              </a:ext>
            </a:extLst>
          </p:cNvPr>
          <p:cNvSpPr txBox="1"/>
          <p:nvPr/>
        </p:nvSpPr>
        <p:spPr>
          <a:xfrm>
            <a:off x="818283" y="3639088"/>
            <a:ext cx="2169504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이해관계자 분석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D1262-765A-D707-2F57-2FDC135BD607}"/>
              </a:ext>
            </a:extLst>
          </p:cNvPr>
          <p:cNvSpPr txBox="1"/>
          <p:nvPr/>
        </p:nvSpPr>
        <p:spPr>
          <a:xfrm>
            <a:off x="1516391" y="3141740"/>
            <a:ext cx="773289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사람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7A3AD-2ABB-904C-2562-57A47FD0EE3F}"/>
              </a:ext>
            </a:extLst>
          </p:cNvPr>
          <p:cNvSpPr txBox="1"/>
          <p:nvPr/>
        </p:nvSpPr>
        <p:spPr>
          <a:xfrm>
            <a:off x="3370927" y="3639088"/>
            <a:ext cx="201722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재원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인적</a:t>
            </a:r>
            <a:r>
              <a: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물적 자원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B6688-94D4-0C68-DEF5-DD06B8CE0A16}"/>
              </a:ext>
            </a:extLst>
          </p:cNvPr>
          <p:cNvSpPr txBox="1"/>
          <p:nvPr/>
        </p:nvSpPr>
        <p:spPr>
          <a:xfrm>
            <a:off x="3992891" y="3141740"/>
            <a:ext cx="773289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자원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299065-1CD6-8BBD-EB58-7D4D8E6DBA9B}"/>
              </a:ext>
            </a:extLst>
          </p:cNvPr>
          <p:cNvSpPr txBox="1"/>
          <p:nvPr/>
        </p:nvSpPr>
        <p:spPr>
          <a:xfrm>
            <a:off x="5724476" y="3639088"/>
            <a:ext cx="2263120" cy="4078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변화관리와 지속가능성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761585-E1D9-A76B-F0DA-5C06895D0B3F}"/>
              </a:ext>
            </a:extLst>
          </p:cNvPr>
          <p:cNvSpPr txBox="1"/>
          <p:nvPr/>
        </p:nvSpPr>
        <p:spPr>
          <a:xfrm>
            <a:off x="6330252" y="3141740"/>
            <a:ext cx="1051570" cy="601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시스템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9A5CC8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29" name="그림 28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CFCF3F-B3CD-FC07-87D1-FCF236CC7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5831" y="2582598"/>
            <a:ext cx="614408" cy="520158"/>
          </a:xfrm>
          <a:prstGeom prst="rect">
            <a:avLst/>
          </a:prstGeom>
        </p:spPr>
      </p:pic>
      <p:pic>
        <p:nvPicPr>
          <p:cNvPr id="30" name="그림 29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46FA45-78FD-B9C0-DE3B-C71D7AAD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8636" y="2582598"/>
            <a:ext cx="614408" cy="520158"/>
          </a:xfrm>
          <a:prstGeom prst="rect">
            <a:avLst/>
          </a:prstGeom>
        </p:spPr>
      </p:pic>
      <p:pic>
        <p:nvPicPr>
          <p:cNvPr id="31" name="그림 3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290ECA-44A6-5088-B241-0DDC000BE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6546389" y="2582598"/>
            <a:ext cx="614408" cy="5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14688</TotalTime>
  <Words>5220</Words>
  <Application>Microsoft Office PowerPoint</Application>
  <PresentationFormat>와이드스크린</PresentationFormat>
  <Paragraphs>611</Paragraphs>
  <Slides>57</Slides>
  <Notes>48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65" baseType="lpstr">
      <vt:lpstr>나눔스퀘어 네오 Bold</vt:lpstr>
      <vt:lpstr>나눔스퀘어 네오 Heavy</vt:lpstr>
      <vt:lpstr>나눔스퀘어 네오 Regular</vt:lpstr>
      <vt:lpstr>카페24 아네모네</vt:lpstr>
      <vt:lpstr>카페24 아네모네에어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3753</cp:revision>
  <dcterms:created xsi:type="dcterms:W3CDTF">2025-08-10T23:59:04Z</dcterms:created>
  <dcterms:modified xsi:type="dcterms:W3CDTF">2025-11-14T06:05:55Z</dcterms:modified>
</cp:coreProperties>
</file>