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72" r:id="rId2"/>
    <p:sldId id="626" r:id="rId3"/>
    <p:sldId id="373" r:id="rId4"/>
    <p:sldId id="274" r:id="rId5"/>
    <p:sldId id="258" r:id="rId6"/>
    <p:sldId id="650" r:id="rId7"/>
    <p:sldId id="682" r:id="rId8"/>
    <p:sldId id="683" r:id="rId9"/>
    <p:sldId id="651" r:id="rId10"/>
    <p:sldId id="652" r:id="rId11"/>
    <p:sldId id="421" r:id="rId12"/>
    <p:sldId id="585" r:id="rId13"/>
    <p:sldId id="653" r:id="rId14"/>
    <p:sldId id="684" r:id="rId15"/>
    <p:sldId id="686" r:id="rId16"/>
    <p:sldId id="654" r:id="rId17"/>
    <p:sldId id="655" r:id="rId18"/>
    <p:sldId id="656" r:id="rId19"/>
    <p:sldId id="687" r:id="rId20"/>
    <p:sldId id="688" r:id="rId21"/>
    <p:sldId id="657" r:id="rId22"/>
    <p:sldId id="685" r:id="rId23"/>
    <p:sldId id="658" r:id="rId24"/>
    <p:sldId id="426" r:id="rId25"/>
    <p:sldId id="619" r:id="rId26"/>
    <p:sldId id="659" r:id="rId27"/>
    <p:sldId id="689" r:id="rId28"/>
    <p:sldId id="690" r:id="rId29"/>
    <p:sldId id="660" r:id="rId30"/>
    <p:sldId id="661" r:id="rId31"/>
    <p:sldId id="547" r:id="rId32"/>
    <p:sldId id="621" r:id="rId33"/>
    <p:sldId id="662" r:id="rId34"/>
    <p:sldId id="663" r:id="rId35"/>
    <p:sldId id="664" r:id="rId36"/>
    <p:sldId id="665" r:id="rId37"/>
    <p:sldId id="691" r:id="rId38"/>
    <p:sldId id="692" r:id="rId39"/>
    <p:sldId id="666" r:id="rId40"/>
    <p:sldId id="586" r:id="rId41"/>
    <p:sldId id="587" r:id="rId42"/>
    <p:sldId id="667" r:id="rId43"/>
    <p:sldId id="668" r:id="rId44"/>
    <p:sldId id="669" r:id="rId45"/>
    <p:sldId id="622" r:id="rId46"/>
    <p:sldId id="623" r:id="rId47"/>
    <p:sldId id="693" r:id="rId48"/>
    <p:sldId id="670" r:id="rId49"/>
    <p:sldId id="671" r:id="rId50"/>
    <p:sldId id="694" r:id="rId51"/>
    <p:sldId id="695" r:id="rId52"/>
    <p:sldId id="696" r:id="rId53"/>
    <p:sldId id="672" r:id="rId54"/>
    <p:sldId id="673" r:id="rId55"/>
    <p:sldId id="697" r:id="rId56"/>
    <p:sldId id="674" r:id="rId57"/>
    <p:sldId id="698" r:id="rId58"/>
    <p:sldId id="675" r:id="rId59"/>
    <p:sldId id="676" r:id="rId60"/>
    <p:sldId id="699" r:id="rId61"/>
    <p:sldId id="700" r:id="rId62"/>
    <p:sldId id="677" r:id="rId63"/>
    <p:sldId id="703" r:id="rId64"/>
    <p:sldId id="702" r:id="rId65"/>
    <p:sldId id="678" r:id="rId66"/>
    <p:sldId id="704" r:id="rId67"/>
    <p:sldId id="679" r:id="rId68"/>
    <p:sldId id="705" r:id="rId69"/>
    <p:sldId id="706" r:id="rId70"/>
    <p:sldId id="707" r:id="rId71"/>
    <p:sldId id="680" r:id="rId72"/>
    <p:sldId id="298" r:id="rId73"/>
    <p:sldId id="681" r:id="rId74"/>
    <p:sldId id="404" r:id="rId75"/>
  </p:sldIdLst>
  <p:sldSz cx="12192000" cy="68580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5722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674"/>
    <a:srgbClr val="644BC2"/>
    <a:srgbClr val="072087"/>
    <a:srgbClr val="0B2EB7"/>
    <a:srgbClr val="F3CA01"/>
    <a:srgbClr val="C2CAED"/>
    <a:srgbClr val="9A5CC8"/>
    <a:srgbClr val="8495DA"/>
    <a:srgbClr val="C5A3DF"/>
    <a:srgbClr val="7A5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0" autoAdjust="0"/>
    <p:restoredTop sz="84836" autoAdjust="0"/>
  </p:normalViewPr>
  <p:slideViewPr>
    <p:cSldViewPr snapToGrid="0">
      <p:cViewPr varScale="1">
        <p:scale>
          <a:sx n="47" d="100"/>
          <a:sy n="47" d="100"/>
        </p:scale>
        <p:origin x="66" y="864"/>
      </p:cViewPr>
      <p:guideLst>
        <p:guide orient="horz" pos="1933"/>
        <p:guide pos="5722"/>
        <p:guide pos="483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0EEB310-8674-483F-929D-C190C8882D8F}" type="datetimeFigureOut">
              <a:rPr lang="ko-KR" altLang="en-US" smtClean="0"/>
              <a:t>2025-11-18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5C7B529-AFF3-4E5E-A5AE-5801984EB5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32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endParaRPr lang="ko-KR" altLang="en-US" sz="13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444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571E9-CF51-33E0-42DD-ED5C3DFB7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B9ECC0F-CAFC-652D-0DA1-F4DC8FE09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BBB3243-87B7-FECC-277E-CA471543B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한 단계 더 나아가보겠습니다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방금 배운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 원칙만으로도 충분히 좋은 프롬프트를 만들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정책 과제가 정말 복잡할 때는 어떻게 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XML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프롬프트 기법이 유용합니다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XML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'Extensible Markup Language'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약자입니다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정보를 태그로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구조화하여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전달하는 방식이죠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혹시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HTML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웹페이지를 만들어본 적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있으신가요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#3 XML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HTML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비슷한 구조를 가지고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D36A00-BD3D-420C-8793-A48934FD6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919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1F3CB-7979-43C5-E9B8-FBC69666F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204ECDC-AE88-A901-C29F-BFBA51960D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BD7A2D5-5ABD-5FDC-687D-FBEC843D27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핵심은 태그입니다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&lt;&gt;(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태그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기호를 사용해서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붙이는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마치 서랍장에 물건을 넣고 라벨을 붙이듯이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정보를 체계적으로 분류해서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에게 전달하는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54BE66C-0411-0F65-CB3C-32445A159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422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F8E93-C169-8754-89A4-91A926719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136E554-D3E8-21F4-55ED-B78AE64961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73793D-897C-F85F-EDC0-BEF9537D1C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태그의 의미를 이해하려면 간단한 예시를 보는 게 좋습니다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&lt;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김철수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&lt;/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`&lt;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&gt;`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시작 태그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지금부터 이름에 관한 정보가 나옵니다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선언하는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`&lt;/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&gt;`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종료 태그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슬래시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(/)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들어간 것 주목하셨나요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이름에 관한 정보가 여기서 끝납니다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알려주는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사이에 있는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김철수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실제 내용입니다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이렇게 시작과 끝을 명확히 표시할까요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이름 김철수 나이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직업 디자이너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라고만 쓰면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어디까지가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이름이고 어디서부터 나이인지 헷갈릴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특히 정보가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복잡해질수록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더 그렇죠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XML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이렇게 쓰면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명확해집니다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B02036-DAC1-89EA-FAA3-F0049D613F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1196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000CC-B69B-0E49-775C-49EBCA5E8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C219AA-D1E7-3366-0157-18A47D672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407A515-DE69-4194-A1CF-AC3739F70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김철수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&lt;/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&gt;27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&lt;/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직업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디자이너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&lt;/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직업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```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정보가 어디서 시작하고 끝나는지 분명하죠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#!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 이렇게 구조화된 정보를 훨씬 잘 이해합니다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744EED5-73C0-73CB-02F5-326183EB0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3986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3D0A6-C7DB-E95F-8F33-A2AC409CD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A1D7B95-4691-1A3D-694F-B37C0DB362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14AFC7D-6F01-21E6-B221-45FA656D3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실제로 정책디자인에서 어떻게 활용하는지 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주거 정책을 예시로 들어보죠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&lt;role&gt;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당신은 공공 서비스 디자인 전문가입니다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&lt;/role&gt;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Role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활용해서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역할을 정의합니다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역할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서랍에 정보를 넣는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명시하면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내가 공공 서비스 디자인 전문가의 관점에서 답해야 하는구나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이해합니다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&lt;context&gt;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 가구 주거 정책 개발 프로젝트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&lt;/context&gt;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`&lt;context&gt;`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맥락을 담는 서랍입니다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프로젝트인지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배경이 무엇인지를 여기에 넣습니다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B4DA6A4-F45C-5C75-A4E6-8DC26BB6EA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4007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56382-A8CA-FB49-AE60-1D01541D0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D68DC24-9A56-16A7-008F-29082B028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6748194-379F-8281-4126-D514323B3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&lt;problem&gt;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&lt;target&gt;20-30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 대학생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 가구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&lt;/target&gt;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pain_points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월세 부담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사회적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고립감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(68%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경험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&lt;/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pain_points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&lt;/problem&gt;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주목하세요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`&lt;problem&gt;`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안에 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`&lt;target&gt;`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`&lt;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pain_points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&gt;`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들어있죠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바로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중첩 구조입니다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큰 카테고리인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타겟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불편사항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하위 항목들이 정리되어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문제는 두 가지 측면이 있구나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하나는 타겟이고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다른 하나는 그들이 겪는 불편사항이구나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명확히 이해합니다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476792-FC5F-26BD-2260-F7F313C80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311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A0188-8712-102A-331A-8EC1FC960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2C33519-217A-5368-D3B4-4AC7D6062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76866AF-2B40-9FE8-658A-5A40B656C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&lt;task&gt;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주거비 부담을 줄이면서 커뮤니티를 강화하는 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통합 정책안을 제안하세요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&lt;/task&gt;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`&lt;task&gt;`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구체적인 요청을 담는 서랍입니다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무엇을 해달라는 건지 명시하는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3EAAB4-EFD3-C478-9772-BA3C6297A7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85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9E520-30DC-DAE6-FA35-494850593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F954D43-D3F9-8C6D-B6C5-7DE68BED93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8CCA926-90E8-08A2-7555-EE78D9DBA6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&lt;constraints&gt;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이내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내 실행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민간 협력 가능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&lt;/constraints&gt;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`&lt;constraints&gt;`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제약 조건을 담습니다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현실적인 제약들을 여기에 나열하는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9D4B76E-02E1-8E22-3A8E-E27A8F60CD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247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A2D47-D84C-0584-83DD-EE6286342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8FD05B3-01F1-33F4-E102-E062EE95A2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D5BE696-9CD0-4D74-5D74-D21CE2C87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output_format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개요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실행 계획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이해관계자 분석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기대 효과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&lt;/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output_format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`&lt;</a:t>
            </a:r>
            <a:r>
              <a:rPr lang="en-US" altLang="ko-K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output_format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&gt;`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출력 형식을 지정합니다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항목들을 포함해야 하는지 정리해서 보여주는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9E817B5-0222-EB22-4EE2-C7D8EEA88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7024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F67A3-844B-B69D-83EE-33A44415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D2D7E24-DDC3-DE73-A065-85AD304CFC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AD3B9CB-415A-639D-A63D-BB4721E96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구조화하지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않고 그냥 긴 문장으로 쓰면 어떻게 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당신은 공공 서비스 디자인 전문가입니다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 가구 주거 정책 개발 프로젝트인데요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20-30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 대학생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 가구가 타겟이고 이들은 월세 부담과 사회적 고립감을 겪고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주거비 부담을 줄이면서 커뮤니티를 강화하는 통합 정책안을 제안해주세요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예산은 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이내고요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내 실행 가능해야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민간 협력도 가능합니다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개요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실행 계획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이해관계자 분석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기대 효과를 포함해주세요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이것도 나쁘지는 않습니다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정보가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섞여있어서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우선순위를 파악하기 어렵습니다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어느 부분이 제약이고 어느 부분이 과제인지 헷갈릴 수 있죠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8CC5CA4-1AFF-2D61-06B5-8E2AAA1B08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21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F4AAD-B041-CF8A-DB24-5E4C1ED21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AC7235F-A1A1-B623-9170-865A8A31E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D00A60F-0D77-8F30-CCC5-16701EA08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안녕하세요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주차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차시 강의를 시작하겠습니다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차시에서 우리는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정책디자인에 어떻게 활용될 수 있는지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그 한계는 무엇인지 전체적인 그림을 그려봤습니다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핵심 원칙인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활용하되 검증하라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배웠죠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오늘은 본격적으로 실전으로 들어갑니다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효과적으로 대화하는 방법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프롬프트 엔지니어링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배우고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모델을 동시에 활용하는 전략을 익히게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0C4CA5-0BAB-3C77-4F5E-E0F4A6703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6827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3BEA6-17C4-4A7B-95FF-928681A51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C1B0051-7BF1-BC7E-5634-FD18451F2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35356B7-392D-5069-1EDF-2A4584A25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XML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구조화하면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각 정보 블록을 독립적으로 처리할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역할은 이거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맥락은 이거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문제는 이거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과제는 이거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제약은 이거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출력 형식은 이거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하고 명확히 구분하는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15B4BD-3372-64E1-FB5C-AED103743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3259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478F7-2B5F-21E2-1130-D90D1B0C1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C077BD9-0AEA-07D4-BC6E-0D2158D98F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813A10D-76BD-FDCC-D278-7073983BBD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정리하자면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XML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프롬프트를 사용하면 이런 장점이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복잡한 맥락을 체계적으로 전달할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정보가 많아도 혼란스럽지 않게 계층적으로 정리되어 전달됩니다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마치 잘 정리된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서랍장처럼요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재사용과 수정이 쉽습니다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한번 만들어둔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XML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템플릿에서 일부만 바꿔서 다른 과제에도 활용할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`&lt;target&gt;`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바꾸면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노인 대상 정책 프롬프트가 되는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팀원 간 프롬프트를 공유할 때 명확합니다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누가 봐도 각 정보가 어떤 역할을 하는지 한눈에 들어옵니다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`&lt;role&gt;`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보면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이게 역할 설정이구나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`&lt;task&gt;`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보면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이게 요청 사항이구나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바로 알 수 있죠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8BF9A84-55C1-6953-EDF2-565797E7C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63299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01C2B-26C0-23D0-524E-3E5F0B823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4FDB981-8740-C4D2-096A-72E87EE99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5B6B245-F794-3E71-3233-7CB0F3840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가장 중요한 부분입니다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지난 시간에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할루시네이션에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대해 간단히 언급했죠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거짓 정보를 그럴듯하게 만들어내는 현상 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할루시네이션의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본질을 다시 한번 짚어보겠습니다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아는 게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생성하는 기계입니다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학습한 데이터에서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맥락에서는 이런 말이 나올 확률이 높다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통계적 패턴을 배운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매우 그럴듯한 거짓말을 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특히 구체적인 수치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출처를 물어볼 때 이런 현상이 자주 발생합니다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9B7C1D-B731-FAA0-1160-ADB450113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7908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E9122-9B42-B0E5-2527-5023A2740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F322233-D633-1EAA-8D8E-DBFC40D641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A42FDAF-3A74-4793-9945-B74687C95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그렇다면 우리는 어떻게 대응해야 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프롬프트를 작성할 때부터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검증 가능성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높이는 방식으로 질문해야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5DCDF1F-6A87-27FA-7123-DC5648A0F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338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AD8A2-2753-FAB2-2469-054C33914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6C406D4-A670-1D2B-6BAE-43CE6EE4F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A68ECA4-310D-CF9B-B272-17EEE4156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전략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불확실성 표현을 유도하는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확실하지 않은 정보는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:', 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가능성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표시를 앞에 붙여주세요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프롬프트에 포함시키는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전략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출처 명시를 요구하는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모든 통계와 사례의 출처를 함께 제시해주세요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명시하는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출처를 제시하려고 노력하게 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설령 거짓 출처를 만들어낸다 해도 우리가 확인할 때 바로 걸러낼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5479623-7D09-368C-D141-D0F6F5F06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144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F2E9A-E90A-2066-9001-16E17293C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4CF3A61-7EFB-7CA0-8924-5BDDB04F94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A57EE84-8664-8C8A-A7B6-2D4590CBDD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 전략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확인 불가 시 명시를 요구하는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정확한 정보가 없으면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확인 필요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명시해주세요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하는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모르는 것을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만들어내기보다는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솔직하게 모른다고 표현할 가능성이 높아집니다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번째 전략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사실과 의견을 구분하도록 요구하는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객관적 사실과 추론을 명확히 구분하여 제시해주세요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 청년 인구는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명입니다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이들 중 상당수가 주거 문제를 겪을 것으로 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처럼 나눠서 답하게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17A2A0-6F75-302B-6154-D2910BC9C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907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E903C-6AB4-CC13-CF5A-16FF4DE7A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EAFB8B0-8B90-C953-14CC-63F8C4E151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DC9C00E-C7B8-D73B-8844-49E2572A13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실전 예시를 하나 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주거 정책 해외 사례를 조사해주세요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라고만 물으면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위험합니다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존재하지 않는 정책을 만들어낼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대신 이렇게 물어보세요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주거 정책 해외 사례를 조사하되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 조건을 지켜주세요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시행된 정책만 언급하세요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시행 국가와 연도를 명시하세요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효과 데이터가 있으면 출처와 함께 표시하고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없으면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데이터 미확인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이라고 표시하세요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4)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추정인 경우 반드시 대괄호로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'[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표시를 붙이세요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3-5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사례를 제시해주세요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물어보면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훨씬 안전합니다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C4C1F5-80F4-46B3-324B-33E2F3DFC7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933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A20E1-C81C-BE48-5DBA-9CBC7CC9B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C2EDC1C-0294-EEA9-2CF1-2A79C9D343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9359BD5-F823-ED0D-8D55-8C1F1AD94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여기서 끝이 아닙니다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준 답변을 받은 후에는 반드시 각 사례를 실제로 확인해야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해당 국가의 정부 공식 웹사이트에 들어가서 그 정책이 실제로 존재하는지 확인하세요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Google Scholar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RISS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학술 데이터베이스에서 관련 논문이 있는지 찾아보세요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우리가 계속 강조하는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활용하되 검증하라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실천입니다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0F583C7-B029-35A0-5DD9-2EA33C561B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9226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62DF7-D468-65EA-30FE-079D7E2B6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716126D-C712-8DA1-EA90-72B0CDCA1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C1ECCD5-A7E6-027B-2608-66C60FCCB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두 번째 파트로 넘어가겠습니다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다중 모델 활용 전략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앙상블 기법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이라고 부르는 방법입니다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앙상블이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뭘까요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간단히 말하면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여러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모델에게 같은 질문을 던져서 결과를 비교하고 검증하는 방법입니다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과정을 통해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단일 모델의 한계를 극복할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모델은 서로 다른 데이터로 학습되었고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서로 다른 강점과 약점을 가지고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ChatGPT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잘하는 것과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Claude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잘하는 것이 다를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51D64B-4F0A-8949-5A38-9684C52DB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8422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C708F-9E45-5151-575D-57AB84549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3252A8E-A2DE-BD39-AC5D-C099E97AA9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350C2CE-C0B4-3DBC-7327-0A4A5BC043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구체적으로 어떻게 하는지 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질문을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GPT, Claude, Gemini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여러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에게 동시에 던지는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그러면 어떤 결과를 얻을까요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모델이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각각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개씩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총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개의 아이디어를 제시할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이것들을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비교 분석해야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512AF0-4C44-972E-AA15-330D7B9F1B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305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6B8D5-EF0B-F60A-5F0F-6FFE23D3B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06445B-B7C4-40A8-FAD1-E797D6876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A4265E-E135-0F08-6CDB-354DAE3C4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에게 질문하더라도 어떻게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질문하느냐에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따라 결과가 완전히 달라집니다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배우는 기술들은 여러분이 내일 당장 팀 프로젝트에 활용할 수 있는 실용적인 것들입니다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6D3FE7-E169-517F-2328-192B991FC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112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D950A-2720-A4B0-1A1C-BA1492F4E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900F36F-509B-28BC-7735-46B1C65AFE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1A24B80-0C67-AA5B-BA37-AE174839E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표를 하나 만들어보겠습니다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여러분이 실제로 엑셀이나 구글 시트를 열어서 이렇게 정리하는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열에는 아이디어 이름을 적습니다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번째부터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네 번째 열에는 각 모델 이름을 적습니다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GPT, Claude, Gemini.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마지막 열에는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신뢰도를 적습니다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들어볼까요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공유형 청년주택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아이디어가 있다고 합시다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ChatGPT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제안했나요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체크 표시를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Claude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 제안했나요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체크 표시를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Gemini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 제안했나요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체크 표시를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그러면 신뢰도 열에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#6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높음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이라고 적습니다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특히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#7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구체적인 수치가 다를 때는 더욱 주의해야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#8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ChatGPT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주거 만족도가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65%"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하는데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Claude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"58%"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Gemini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"70%"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한다면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이건 빨간 불이 켜진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반드시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#9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외부 자료로 확인해야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통계청 웹사이트에 가서 실제 통계를 찾아보거나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국토연구원 같은 관련 연구기관의 보고서를 찾아보는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그래야 정확한 수치를 알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비교 작업을 통해 여러분은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제공한 정보의 신뢰도를 평가할 수 있게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D4FC34-99C3-7A7F-12DB-8545F2D259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73091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8CBB7-E3E4-B038-D4F1-20BE297CA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6354ED3-91B6-2A7C-4BBF-D5D05C768D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6E621C2-718F-577E-825E-94FE9F21D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다중 모델을 활용하는 또 다른 방법이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모델이라도 다른 관점에서 질문하는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문제를 서로 다른 전문가 관점에서 접근해보는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프롬프트는 정책 전문가 관점입니다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당신은 정책 전문가입니다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주거 문제를 해결하기 위한 정부 정책을 제안해주세요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프롬프트는 청년 당사자 관점입니다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당신은 서울에 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청년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 가구입니다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겪고 있는 주거 문제를 해결하기 위해 정부에 어떤 정책이 필요하다고 생각하는지 말해주세요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 프롬프트는 부동산 전문가 관점입니다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당신은 부동산 시장 전문가입니다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시장 메커니즘을 활용하여 청년 주거 문제를 완화할 수 있는 방안을 제안해주세요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세 가지 관점에서 답을 받으면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훨씬 입체적인 이해를 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D6BA1FF-C7FE-BA3A-B988-92BDAC2319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095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C3279-7654-3E8E-E46D-2EDEB9C34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E99E713-6E6F-5F9C-0B82-C2225D5159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753F1B4-871F-B5FB-8721-0FF109CB1E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전문가는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제도적 접근을 강조할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임대주택 공급 확대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주택담보대출 규제 완화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공공임대 비율 상향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정책적 수단들을 제안하겠죠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4ADF148-87C6-1323-DB39-06D3E8D74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33182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89F76-C28E-C5B2-17D9-7851403FC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41B5FA0-9610-7A42-5D6A-4A3882F50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6CAA021-5FBF-101A-4E88-8C97C9C59A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당사자는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실질적인 불편함과 필요를 이야기할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집을 구할 때 보증금이 너무 비싸서 부담스럽다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원룸에 살면 너무 외롭다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계약 갱신할 때 집주인이 일방적으로 월세를 올린다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생생한 경험을 말하겠죠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BB78DF-C8BD-AC2B-0ADC-979D723B8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073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970EC-66D9-AE93-B618-688D67172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C2A7DC5-CC66-B787-16F4-450E15C0F9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845D670-197F-1BC0-2DFF-DAFA66C54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부동산 전문가는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시장 효율성을 고려한 방안을 제시할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세금 인센티브로 민간 임대사업자 유치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리츠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(REITs)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활용한 주택 공급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민간 파트너십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시장 친화적 방안을 제안할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280ED64-9643-6648-9B86-E335B50959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40828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814C8-D3EE-6257-4B95-847FE1EDB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C0E0678-F65F-7C88-687E-C3918DB7C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AAD01B7-634F-3321-A938-8097D0583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세 관점을 비교해보세요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교집합을 찾으면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그것이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가장 균형 잡힌 정책일 가능성이 높습니다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세 관점 모두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공급 확대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언급한다면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이것은 핵심 해결책이라고 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관점에서만 나온 독특한 아이디어들도 따로 검토해볼 가치가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당사자만 언급한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외로움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이라는 이슈는 정책에서 간과하기 쉬운 중요한 포인트일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다각도로 접근하면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여러분은 문제를 훨씬 풍부하게 이해할 수 있게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1BCC8D9-4001-7813-9C08-C0F8EBF4CB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7617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D487-523B-8561-3242-3CEC7397C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DA700D0-DDF5-DE10-FF25-481868629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ECF2A51-6517-E5D0-291B-E7153A13D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마지막 파트입니다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지금까지 배운 디자인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씽킹의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각 단계에서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어떻게 활용하는지 구체적으로 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(Empathize)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 가구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명을 인터뷰했다고 가정해보겠습니다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인터뷰 내용을 바탕으로 페르소나를 만들어야 하는데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작업을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도와줄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더 나아가서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ChatGPT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GPTs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기능을 활용하면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페르소나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생성기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아예 만들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GPTs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뭐냐고요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ChatGPT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특정 목적에 맞게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커스터마이징하는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기능입니다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여러분만의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맞춤형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어시스턴트를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만드는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DC7887-C245-05AF-571F-393B08F44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1045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38CD1-7856-D947-AE7E-C62E781A2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3985A4-F22F-094A-FB7E-9C8A63F9C1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366A3DC-86F2-71F9-DF10-03DA7E1A2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 만드느냐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#1 ChatGPT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들어가서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"GPTs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만들기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클릭합니다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이렇게 설정하는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당신은 정책디자인을 위한 페르소나 생성 전문가입니다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사용자가 인터뷰 데이터와 설문 결과를 제공하면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그것을 바탕으로 구체적인 페르소나를 생성합니다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페르소나에는 다음 요소들이 포함되어야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기본 정보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직업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거주지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일상 루틴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평일과 주말의 하루 일과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주요 불편사항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Pain Points 3-5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니즈와 목표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원하는 것과 이루고 싶은 것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기술 활용 수준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디지털 기기 사용 능숙도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제공된 데이터에 직접 언급된 내용만 사용해야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추측이 필요한 경우 반드시 대괄호로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'[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표시를 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GPTs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만들어두면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이후로는 팀 프로젝트를 할 때마다 인터뷰 데이터를 입력하기만 하면 자동으로 페르소나 초안을 받을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C4154FC-CA41-3924-BC5D-4F51EBD18C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1429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2610C-B509-F782-304E-EAE73287D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4510988-8177-4CE7-6D8E-2EC8C17F2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6F8CCE0-3D03-7254-22E1-385F6CCC8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들어볼까요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인터뷰 내용을 복사해서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붙여넣습니다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"27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프리랜서 디자이너 김지은씨 인터뷰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월수입 평균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관악구 원룸 거주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주말에는 주로 집에서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넷플릭스를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본다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친구들과 자주 못 만나서 외롭다고 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집이 좁아서 작업하기 불편하다고 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입력하면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페르소나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생성기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GPT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자동으로 구조화된 페르소나를 만들어줍니다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47F9B49-9029-8F04-9BB7-0D1B983E3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81195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E22C8-815C-B879-5C35-4DCF927A8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A637D0B-FF19-C6B4-1A24-BE33F5BFB4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FEBDFC4-6031-E4B6-AE85-FEE8E8FEF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더 재미있는 활용법이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생성된 페르소나를 활용해서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가상 인터뷰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할 수도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ChatGPT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새 대화를 시작하고 이렇게 말하는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당신은 방금 만든 페르소나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김지은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27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프리랜서 디자이너로 관악구 원룸에 거주하며 월세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만원을 내고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김지은의 입장에서 정책 연구자인 제 질문에 답해주세요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ChatGPT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김지은이 되어 대답합니다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새로운 청년 주거 정책에서 가장 중요한 것이 뭐라고 생각하세요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물으면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저는 보증금이 가장 큰 부담이에요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월세는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어떻게든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내지만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처음 계약할 때 목돈이 필요한 게 너무 힘들어요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답할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물론 이것은 실제 인터뷰를 대체할 수는 없습니다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추가 인사이트를 얻거나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팀원들이 페르소나를 더 깊이 이해하도록 돕는 데는 유용합니다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2375BC1-EC51-A037-7449-19095D564C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53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이번 시간은 크게 세 부분으로 구성됩니다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프롬프트 엔지니어링의 기초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다중 모델을 활용한 검증 전략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정책디자인 각 단계별 실전 활용법입니다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시작하겠습니다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0178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84B2C-913B-1F9F-E91D-8D7C094D8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45B5815-140D-E66F-EEB1-6CBA984AB3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7EE7BA2-CD0C-C7E6-391A-AC31A0D97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정책디자인에서 우리는 여러 가지 시각화 도구를 사용합니다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이해관계자 지도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고객여정지도 같은 것들이죠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도구들을 여러분은 지금까지 손으로 그리거나 파워포인트로 만들어왔을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시간도 오래 걸리고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수정하려면 처음부터 다시 만들어야 하는 경우도 많았을 거예요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그런데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Claude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Artifacts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기능을 활용하면 이런 도구들을 실제로 작동하는 인터랙티브 도구로 만들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365B77-6BD4-012E-0F7F-C4FB6A58C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74939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A0322-08D9-0191-DCF8-7D8A957C0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2A900AE-B55B-9988-030B-562E412F81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2ECC850-3D9B-B014-9C92-A996E7E47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Artifacts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뭐냐고요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#2 Claude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코드를 작성해서 실시간으로 작동하는 웹 애플리케이션을 만들어주는 기능입니다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프로그래밍을 전혀 몰라도 괜찮습니다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Claude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에게 요청만 하면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0637BE1-82C3-A4F8-3007-D3F7820A3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2151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D9375-30FF-276B-7EBD-56FADB300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4F0C74A-931F-A53D-812B-854472EC44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8B98BD9-2EE4-6917-80A5-7E223BB744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이해관계자 지도를 만들어보겠습니다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그런데 여기서 중요한 포인트가 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이미 완성된 지도를 만드는 게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이해관계자 지도를 만들 수 있는 도구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자체를 만드는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무슨 차이냐고요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완성된 지도는 한번 만들면 고정되어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입주자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건물주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지역 주민이 이미 배치되어 있는 그림이 나오는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나중에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구청도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추가해야겠다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 생각하면 다시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Claude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에게 처음부터 요청해야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도구를 만들면 완전히 다릅니다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직접 화면에서 이름을 입력하고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영향력을 선택하고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버튼을 누르면 실시간으로 지도가 만들어집니다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마치 파워포인트에서 도형을 추가하고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움직이듯이요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사실 파워포인트보다 훨씬 편합니다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왜냐하면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사분면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위치를 자동으로 계산해서 배치해주니까요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AA6CC1-E321-DF2B-2361-93286F3D96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437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D3333-F928-DC23-5AD0-A8BB0AFF2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8D492DD-B64A-29E8-C4D3-A2D102A08C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06343B2-A0F9-A37B-E61A-8C23DB92B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Claude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에게 어떻게 요청하는지 보여드리겠습니다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프롬프트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화면 상단에 입력 폼이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이해관계자 이름을 입력할 수 있는 입력란이 필요하고요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영향력 수준을 선택할 수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부터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까지 숫자로 선택하게 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이해관계 수준도 마찬가지로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부터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까지 선택할 수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입장을 선택하는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드롭다운이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필요해요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중립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반대 중에서 선택할 수 있게요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추가하기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버튼이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523E6F-0862-851F-3E70-4C0D6B76C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84290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AAE3D-3BAA-9ED9-B07B-BC5590811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DEC311-A9AF-2A7B-0628-526FF9D5E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001243-6CCB-399E-2C76-BB8B18FE8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화면 중앙에는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사분면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그래프가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가로축은 이해관계 수준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나타냅니다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세로축은 영향력 수준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나타내고요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추가된 이해관계자들이 자동으로 적절한 위치에 배치되어야 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영향력이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이고 이해관계가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이면 왼쪽 위에 배치되는 식이죠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색깔로 입장을 구분해주세요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지지는 초록색으로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중립은 회색으로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반대는 빨간색으로 표시해주세요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B975E5-C499-0156-0A43-CA296A2AB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3134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05D9A-DE9A-EC2F-344D-3850B15BE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8BF0EA4-8636-167C-835F-0C70F3973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C6A2D92-6748-8EF0-61BE-453CD66BC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이해관계자를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클릭하면요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상세 정보가 팝업으로 표시되어야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영향력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이해관계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입장이 나와야 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그 팝업에 수정 버튼과 삭제 버튼이 있어야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수정을 누르면 정보를 바꿀 수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삭제를 누르면 그 이해관계자가 지도에서 사라지게요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B78EDF-3114-387C-C10A-A8570C7076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9952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073A5-A737-FAE4-D594-53EFAAE28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692B760-EDDB-C8D1-0664-6A5FC9035B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5D63905-0DF2-27B5-9276-702F47C98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화면 하단에는 추가된 이해관계자들의 목록이 표로 정리되어 표시되어야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영향력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이해관계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입장이 한눈에 보이게요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Artifacts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사용해서 실제로 작동하는 도구를 만들어주세요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```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요청하면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Claude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여러분이 실제로 사용할 수 있는 도구를 만들어줍니다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코드가 작성되고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화면에 바로 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960016-3FF7-6922-2816-E5982BCCC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4070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EFC17-C596-3A39-DFF0-693EB80EA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9C07361-1BB7-2D8C-A479-AA317A3FC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6C2072E-FF20-46DC-486E-F24439074B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여러분이 이 도구를 어떻게 사용하는지 시연해보겠습니다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제가 팀 회의를 하고 있다고 상상해보세요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화면 상단에 입력 폼이 보일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이해관계자를 입력해보죠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이름 칸에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입주자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타이핑합니다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드롭다운 메뉴에서 영향력은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"1"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선택하고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이해관계는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"9"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선택합니다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입장은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선택하고요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그리고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추가하기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버튼을 클릭합니다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화면 중앙의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 4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사분면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그래프에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입주자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초록색 원으로 나타납니다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어디에 나타날까요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이해관계가 높고 영향력이 낮으니까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오른쪽 아래 사분면에 배치되겠죠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자동으로 계산되어서 적절한 위치에 나타납니다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94A5627-06D3-D7E0-F456-F9471EEF2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672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9C40F-2FA9-B220-774E-BAF3C39F6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D874A6D-B2AC-F92A-491B-0319AF36B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2B50307-A573-3EBE-8F95-EB73A3830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좋습니다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이해관계자를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추가해볼게요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이름에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건물주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입력합니다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영향력은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"9",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이해관계는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"5",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입장은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중립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선택합니다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추가하기를 누릅니다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건물주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회색 원으로 나타나는데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어디에 나타날까요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왼쪽 위 사분면입니다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영향력은 높지만 이해관계는 중간이니까요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721AE3-9604-6A5F-6B62-55DD88AB6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1769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69585-1584-3EF7-58A9-3E00B7A64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3204FC5-8673-99F8-11CF-A4F5034B83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70253DD-0403-865E-7800-53DC76FA47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 이해관계자를 추가합니다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지역 주민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입력하고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영향력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"6",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이해관계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"9",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입장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선택합니다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추가하기를 누르면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지역 주민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빨간색 원으로 오른쪽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중간쯤에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나타납니다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빨간색이니까 한눈에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이해관계자는 반대하는구나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알 수 있죠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계속 추가할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구청도 추가하고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시민단체도 추가하고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언론도 추가할 수 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BCCA1FD-48B9-A928-A5A9-77D32B98FC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783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6A629-F8C6-FFCD-48A4-D571B262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7B31C3C-22CA-0337-609C-7F2713C4B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CB94520-0F71-AEE7-EEE0-980556747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프롬프트가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뭘까요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간단히 말하면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에게 주는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지시문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지시문을 어떻게 작성하느냐가 결과의 질을 완전히 바꿔놓습니다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D4FAC65-AD59-85F2-BB7D-77A026C563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4126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74468-937D-6BE2-2BE2-0FEE6D02D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E099D37-9376-CE85-4120-EE4DAEFB71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B57F593-A471-A08B-9225-FEECF8D5B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그런데 회의하다가 이런 상황이 생깁니다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건물주의 영향력을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높음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으로 했는데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생각해보니 실제로는 엄청나게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강력하잖아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이거 수정해야 할 것 같아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어떻게 할까요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간단합니다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화면에서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건물주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원을 클릭합니다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팝업이 뜹니다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 정보가 나오고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수정할 수 있는 입력란이 나타나죠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영향력을 변경하거나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입장을 바꾸거나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심지어 이름도 수정할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수정하고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버튼을 누르면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지도에서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원의 위치가 자동으로 조정됩니다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이건 이해관계자가 아니었네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잘못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추가했어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클릭해서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삭제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버튼을 누르면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바로 사라집니다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936E52-F9A0-B529-DE47-924C4AE20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5492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E521A-CF50-8A14-4E6D-AF0FBE385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DA9EFEE-7462-1657-37F0-89B68A6C1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9CA37C9-13BE-0F0E-4DDF-254FDEBBE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그리고 화면 하단을 보면</a:t>
            </a:r>
            <a:r>
              <a:rPr lang="en-US" altLang="ko-KR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지금까지 추가한 모든 이해관계자의 목록이 표로 정리되어 있습니다</a:t>
            </a:r>
            <a:r>
              <a:rPr lang="en-US" altLang="ko-KR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이름</a:t>
            </a:r>
            <a:r>
              <a:rPr lang="en-US" altLang="ko-KR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영향력</a:t>
            </a:r>
            <a:r>
              <a:rPr lang="en-US" altLang="ko-KR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이해관계</a:t>
            </a:r>
            <a:r>
              <a:rPr lang="en-US" altLang="ko-KR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입장이 한눈에 보이죠</a:t>
            </a:r>
            <a:r>
              <a:rPr lang="en-US" altLang="ko-KR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누가 지지하고 누가 반대하는지 리스트로도 확인할 수 있어서 편리합니다</a:t>
            </a:r>
            <a:r>
              <a:rPr lang="en-US" altLang="ko-KR" sz="12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D34A48D-F170-A0AF-476A-9A78D5567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8309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42ADC-B48F-4FE1-3A60-3D1593694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4A24D12-81D4-E1B2-1970-B11B6ACED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D5FE525-A1FD-F570-ACE6-9F551091A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좋습니다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서비스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도구를 만들어보겠습니다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개념입니다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완성된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아니라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만들 수 있는 도구를 만드는 거예요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블루프린트가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뭐였죠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서비스의 전체 과정을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레이어로 나눠서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시각화하는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도구입니다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물리적 증거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고객 행동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전면 직원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후면 직원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지원 프로세스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레이어를 가로축의 시간 순서대로 배치하는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373655E-63A0-88AE-AA42-C6AE5BF83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84514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2C5AD-D1F5-267E-39CC-ACE626BBF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4FAC589-BE6E-45E9-3577-C23E2DE79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3B9EC1C-9B12-B2EB-90F4-345ABC1EF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Claude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에게 화면에 나오는 것처럼 이렇게 요청해보겠습니다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프롬프트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```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제작 도구를 만들어주세요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화면 왼쪽에 단계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(Stage)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추가 패널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 이름 입력란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신청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심사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배정 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 순서 번호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 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버튼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2.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화면 상단에 레이어 고정 표시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Physical Evidence(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물리적 증거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Customer Actions(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고객 행동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Frontstage(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전면 직원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Backstage(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후면 직원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Support Processes(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지원 프로세스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5B11FE0-DE90-EA12-6252-7ABF7A11C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68595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F9E1C-568F-35D4-9F63-01AA2B49F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EDD5DA4-1690-2A30-D8C4-BC16A388D9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2B1774D-3BF0-7E81-35C1-57F53E5A6C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화면 중앙에 그리드 테이블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가로축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단계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세로축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레이어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셀을 클릭하면 내용 입력 가능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셀에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 Point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표시 기능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빨간 테두리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셀에 개선 기회 표시 기능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초록 테두리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4.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셀 입력 시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텍스트 입력 가능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간단한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포맷팅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굵게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줄바꿈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Pain Point /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개선 기회 태그 추가 가능</a:t>
            </a: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089F0E9-313F-F971-A2C4-4E5098FC5A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7525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3EB0D-BB50-F04E-64EA-078055473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69A9778-D3E4-4408-560C-D842E3C474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A04B463-8B54-4D25-6595-8ACA5B3CD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 순서 변경 기능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드래그 앤 드롭으로 순서 조정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6.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전체 보기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레이어별 보기 전환 버튼</a:t>
            </a: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Artifacts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실제 작동하는 도구를 만들어주세요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요청하면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여러분이 실제로 사용할 수 있는 서비스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제작 도구가 만들어집니다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EFEBB71-1B1D-2187-94CD-F2B9C6A06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18634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F78E6-DE37-FA32-24BE-E4B0805C3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6CB579F-9A84-1B48-B4DB-5B99857A3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A28CF5E-52A1-4444-884A-5E1C4669F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도구를 어떻게 사용하는지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보여드릴게요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주거 정책의 서비스 과정을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블루프린트로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만든다고 가정해봅시다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단계들을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추가해야겠죠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화면 왼쪽에 패널이 있을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거기에 첫 번째 단계 이름을 입력합니다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 신청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이라고 쓰고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 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버튼을 누릅니다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그러면 화면 중앙 그리드에 첫 번째 열이 생깁니다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6F0F38-B72F-6538-E9CA-42FC59F88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05081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ECBEC-AC01-2121-2A71-C8C790AFA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2EADA22-7B67-7185-FE02-A375076436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C1F081A-3B4A-7126-6A43-23B1B0530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단계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자격 심사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추가합니다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또 버튼을 누르면 두 번째 열이 생기죠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주택 배정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번째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계약 체결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다섯 번째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까지 추가합니다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#5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화면에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열이 생겼습니다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184A641-4F7E-2D35-D5BC-DA4BE870C0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70555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DE023-6E43-9159-1C8D-6DCBB2F6B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EC4E617-B918-7554-F693-E853F50F1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6FADF08-DE5E-7ED8-8981-668D32DC1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세로로는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Physical Evidence(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고객행동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Customer Actions(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고객행동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Frontstage(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대면 직원행동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Backstage(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비대면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직원행동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Support Processes(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지원 프로세스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레이어가 이미 고정되어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EE3E40-0A79-49B9-B20F-4AE501095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18520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2C6DC-8301-6C55-63D0-86C99487C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0B48623-5509-559C-D03F-815D074D49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A9DDB55-D50B-8FC9-0C3E-1619F663A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각 셀을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채워나가야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 단계의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Customer Actions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셀을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클릭해볼게요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클릭하면 입력 창이 팝업으로 뜹니다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온라인 또는 오프라인으로 신청서 작성 및 제출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이라고 입력합니다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그런데 여기서 문제점이 있다는 걸 알고 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아래쪽에 있는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"Pain Point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체크박스를 클릭하고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신청 양식이 복잡함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요구 서류가 너무 많음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이라고 적습니다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저장 버튼을 누릅니다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8E0191-3851-282E-F462-EF37BB357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88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37728-D7C5-4B30-E697-030E2A303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F80A46A-14E0-9830-E446-E0FC8B3A31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9AE0DE0-42D5-C462-456A-33C8CDA46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좋은 프롬프트에는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 핵심 원칙이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명확성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맥락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제약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하나씩 살펴보겠습니다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첫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명확성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(Clarity)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구체적으로 무엇을 원하는지 명시해야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정책 만들어줘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아니라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"20-30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 청년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 가구를 위한 주거 정책 아이디어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개를 제안해줘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처럼 구체적이어야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맥락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(Context)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배경 정보와 목적을 제공해야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왜 이 작업이 필요한지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상황인지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알려주는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예를 들어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20-30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 가구는 월소득의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주거비로 지출하며 사회적 고립을 겪고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처럼 상황을 설명하는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70398C1-0A94-C621-904D-63E2B043D3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6083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C7399-5D7D-B999-668D-66DA3DB71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1EFB41E-0BE7-4628-2746-B89C209CC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5451734-014A-6809-713C-50BDEA294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 셀에 내용이 표시되고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셀 테두리가 빨간색으로 강조됩니다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한눈에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 문제가 있구나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알 수 있죠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98C5E3-5E79-69B0-90E6-BCEA23A56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9315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E61DB-2715-B688-A719-70B42EB86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0F39CB9-8FFC-9B47-BECC-37C327C63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5DA7B5B-A76C-CCF1-B92F-AF12E9A6E6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 셀로 이동합니다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첫 번째 단계의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Evidence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셀을 클릭합니다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웹사이트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모바일 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종이 신청서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입력하고 저장합니다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이번엔 특별한 문제가 없으니까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 Point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추가하지 않습니다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식으로 하나하나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채워나가는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4E85DD-9AF6-A0DF-ECA0-725830B37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16918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6B8FD-003B-3B88-594B-83A49C3A7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D9C9EE1-93A5-47E8-7F4A-0A5ED9B0E1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C47E9DE-48F0-BA2F-3EDA-E305749435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단계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자격 심사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Backstage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셀에는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담당 공무원이 제출된 서류를 검토하고 자격 요건 확인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이라고 입력합니다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그런데 여기서 개선 아이디어가 있어요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개선 기회 추가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체크박스를 클릭하고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자동화 시스템 도입으로 심사 기간을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일에서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일로 단축 가능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이라고 적습니다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B65FFF8-51A5-0378-4AFF-A5C873252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99262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D8AFB-B01C-C305-2187-54B7AFC8E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AAEC4C-26F8-0177-FF61-559831BCBF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7B99F45-7BB6-A9A6-F0CC-0FDC6143C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저장하면 그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셀이 초록 테두리로 표시됩니다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98FA9C-4A7E-B194-288F-8553530C4E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49419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907C8-1E1C-7BFF-D2DA-4BC4ED367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248109F-D302-7F9A-0BB2-F31B0DD5F3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75628C6-77CE-9C29-1769-751FB4421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작업하다가 회의에서 이런 의견이 나옵니다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계약 체결하기 전에 입주 설명회 단계가 필요하지 않을까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좋은 의견이네요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왼쪽 패널로 돌아가서 새 단계를 추가합니다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입주 설명회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라고 입력하고 추가합니다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그런데 이게 계약 체결 다음이 아니라 전에 있어야 하잖아요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여기서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드래그 앤 드롭 기능을 사용합니다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방금 추가한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입주 설명회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단계를 마우스로 클릭해서 잡고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계약 체결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앞으로 드래그해서 놓습니다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그러면 자동으로 순서가 바뀝니다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주택 배정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입주 설명회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계약 체결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순서가 되는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ED2174F-CA33-8566-88F7-6C6E55FD4A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15786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AF068-1D78-8BC9-19E0-F73DABD28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F1B888F-FA63-3D85-5516-76C62E7EB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28F562A-753E-2A92-E284-C761D6CFF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작업하다 보니 화면이 좀 복잡해 보입니다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셀이 너무 많아서 한눈에 보기 어려워요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이럴 때는 상단의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레이어별 보기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버튼을 클릭합니다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옵션이 나오는데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"Customer Actions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 보기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선택해볼게요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그러면 고객 행동 레이어만 남고 나머지는 숨겨집니다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레이어만 집중해서 검토하고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 됐으면 다시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전체 보기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돌아오면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A5A22CD-E669-A893-B5A5-69E54C45FE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563781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수업을 정리하겠습니다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효과적으로 대화하는 방법을 배웠습니다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명확성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맥락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제약이라는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 원칙을 기억하세요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이것만 지켜도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활용 능력이 크게 향상됩니다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복잡한 과제에는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XML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프롬프트로 정보를 구조화 하는 방법을 배웠습니다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태그를 사용해서 정보에 라벨을 붙이고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계층적으로 정리하는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하면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훨씬 명확하게 이해합니다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할루시네이션에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대응하는 방법도 배웠습니다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불확실성 표현 유도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출처 명시 요구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사실과 의견 구분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이런 장치들을 프롬프트에 넣으면 검증 가능성이 높아집니다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가장 중요한 것은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준 정보를 반드시 외부 출처로 확인하는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41059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4C40D-4E50-9E7D-218F-4C08F7293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6AC07E0-5881-F104-F086-1B779636F4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D0BBA10-0D87-5D32-4587-D7D38EE09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다중 모델 활용 전략도 익혔습니다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ChatGPT, Claude, Gemini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에게 같은 질문을 던져서 결과를 비교하세요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공통으로 나타나는 내용은 신뢰도가 높고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한 모델만 제시하는 내용은 검증이 필요합니다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같은 문제를 다른 관점에서 접근해보는 것도 유용합니다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마지막으로 정책디자인 각 단계에서 실전 활용법을 봤습니다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GPTs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페르소나 생성기를 만들고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Claude Artifacts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이해관계자 지도와 서비스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블루프린트를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제작할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계속 강조하지만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준 결과를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신뢰해서는 안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반드시 검증하세요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통계청 자료를 찾아보고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정부 웹사이트를 확인하고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학술 데이터베이스를 검색하고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현장 전문가에게 자문을 구하세요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신뢰하되 검증하라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원칙의 실천입니다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0DAB77-E35D-820B-B79A-F8CF6EE65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61791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58918-4FDA-7CFF-FB5B-667F4793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C0D57F1-C0E2-59C2-B82B-B4FF943FC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47B2C95-985A-3EE0-59DC-7B373513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 강의에서는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할루시네이션을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실제로 탐지하는 훈련을 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근본적 한계를 명확히 이해하며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책임있는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활용의 원칙을 확립하게 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성공 사례도 보고 실패 사례도 분석할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네덜란드에서 복지 부정수급 탐지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어떻게 큰 사회적 논란을 일으켰는지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 심야버스 노선 최적화는 왜 성공했는지 구체적으로 살펴볼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오늘 배운 기술들은 내일 당장 팀 프로젝트에 써먹을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꼭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실습해보시기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바랍니다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ChatGPT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가서 좋은 프롬프트와 나쁜 프롬프트를 비교해보세요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Claude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에게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XML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구조로 질문해보세요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여러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모델의 답변을 비교해보세요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결과를 팀원들과 공유하면서 같이 발전시켜 나가세요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누가 가장 효과적인 프롬프트를 만들었는지 경쟁해보는 것도 재미있을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 다음 시간에 뵙겠습니다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수고하셨습니다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ADE391-0E02-A288-1173-3BAE3999D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471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77241-2055-ACF6-F53E-552768AC8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46F09CC-23EA-49A6-44A6-8A74D85DFB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51804D5-E7A8-1F22-F0BF-401E21F2E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(Structure)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원하는 출력 형식을 지정해야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#2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아이디어는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핵심 내용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줄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예상 효과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고려사항 순서로 작성해주세요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처럼 형식을 명확히 하는 거죠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 번째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제약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(Constraints)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조건과 한계를 명확히 설정해야 합니다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#4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예산은 연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억 이내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"3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내 실행 가능해야 함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같은 제약 조건을 주는 겁니다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A9C87A4-CC65-3EC9-9BAB-0550659ED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189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E8774-9EE9-22E0-D7DA-06A8490CF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CAFD946-CC2C-4AEA-F0BE-8ED8D12C46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4871DF4-C5F2-5B81-F9E7-8632D7D97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이제 실제 예시를 비교해보겠습니다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나쁜 프롬프트는 이렇습니다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청년 주거 정책 아이디어 줘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이건 너무 막연하죠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AI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어떤 청년을 말하는지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지역인지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어떤 형식으로 답해야 하는지 알 수 없습니다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그래서 일반적이고 뻔한 답변만 돌아올 가능성이 높습니다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좋은 프롬프트는 이렇습니다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당신은 서울시 주거복지 정책 전문가입니다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서울시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20-30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 가구는 높은 주거비로 월소득의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35%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지출하며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동시에 사회적 고립을 겪고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이들의 주거 안정성을 높이고 커뮤니티를 연결하는 정책 아이디어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개를 제안해주세요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각 아이디어는 다음 형식으로 작성해주세요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1) </a:t>
            </a:r>
            <a:r>
              <a:rPr lang="ko-KR" alt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정책명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핵심 내용 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줄 이내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예상 효과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4)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실행 시 고려사항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1537A23-72E9-E697-F421-1F15287675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9753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C8838-CA41-CD60-F8D7-C44108C28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F5E9392-13ED-5ABE-D408-A833339766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4292293-7EBC-1DAB-6C22-B73B5FBD92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차이가 보이시죠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#1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역할이 명확하고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#2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상황 맥락이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#3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구체적인 숫자가 있고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#4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출력 형식이 지정되어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이렇게 질문하면 훨씬 유용한 답변을 받을 수 있습니다</a:t>
            </a:r>
            <a:r>
              <a:rPr lang="en-US" altLang="ko-K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1E7092-C09D-C14F-EEB3-25D6BD8B4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31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1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EEF4808-3EB3-70C1-1E03-B5FF9D6B0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1" y="1476"/>
            <a:ext cx="12293599" cy="1217003"/>
          </a:xfrm>
          <a:prstGeom prst="rect">
            <a:avLst/>
          </a:prstGeom>
        </p:spPr>
      </p:pic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8C747F7-9804-B31E-542F-53F2E6C66C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230A987D-965C-7B38-0A31-44FA0E2BAB3B}"/>
              </a:ext>
            </a:extLst>
          </p:cNvPr>
          <p:cNvGrpSpPr/>
          <p:nvPr userDrawn="1"/>
        </p:nvGrpSpPr>
        <p:grpSpPr>
          <a:xfrm>
            <a:off x="635560" y="291960"/>
            <a:ext cx="4197697" cy="413683"/>
            <a:chOff x="635560" y="291960"/>
            <a:chExt cx="4197697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87BC059-8297-7B75-FC88-17413EB6D4BE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05FA134A-C782-6649-1B4D-ACA840785BEB}"/>
                </a:ext>
              </a:extLst>
            </p:cNvPr>
            <p:cNvSpPr/>
            <p:nvPr/>
          </p:nvSpPr>
          <p:spPr>
            <a:xfrm>
              <a:off x="635560" y="291960"/>
              <a:ext cx="4197697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정책 제안 및 커뮤니케이션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성공적 정책집행을 위한 전략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15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5898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55D078-2B25-1F64-EB6A-FA3A86D38C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FCD32105-3AA3-106E-2415-3772A257AEF6}"/>
              </a:ext>
            </a:extLst>
          </p:cNvPr>
          <p:cNvGrpSpPr/>
          <p:nvPr userDrawn="1"/>
        </p:nvGrpSpPr>
        <p:grpSpPr>
          <a:xfrm>
            <a:off x="635560" y="291960"/>
            <a:ext cx="4197697" cy="413683"/>
            <a:chOff x="635560" y="291960"/>
            <a:chExt cx="4197697" cy="413683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41F14213-9CB5-B62F-179D-8675C12440FC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6A125DB0-1E3A-9BEC-E024-57D1BAE43DC9}"/>
                </a:ext>
              </a:extLst>
            </p:cNvPr>
            <p:cNvSpPr/>
            <p:nvPr/>
          </p:nvSpPr>
          <p:spPr>
            <a:xfrm>
              <a:off x="635560" y="291960"/>
              <a:ext cx="4197697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정책 제안 및 커뮤니케이션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성공적 정책집행을 위한 전략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07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그림 112" descr="스크린샷, 어둠, 블루, 우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244B76-ED28-20E7-A34C-8E5F0EB4B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19400"/>
            <a:ext cx="12192000" cy="40386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-1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0CB4EA0-3B1C-8AB3-D97E-C0EEF1A252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78116268-8E04-CA93-6329-BBC482939C10}"/>
              </a:ext>
            </a:extLst>
          </p:cNvPr>
          <p:cNvGrpSpPr/>
          <p:nvPr userDrawn="1"/>
        </p:nvGrpSpPr>
        <p:grpSpPr>
          <a:xfrm>
            <a:off x="635560" y="291960"/>
            <a:ext cx="4197697" cy="413683"/>
            <a:chOff x="635560" y="291960"/>
            <a:chExt cx="4197697" cy="413683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4E0B2A64-7BFE-4C14-CB6F-43B0DDD98DC7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4DB1051C-3034-E37E-C126-355E4B9565D9}"/>
                </a:ext>
              </a:extLst>
            </p:cNvPr>
            <p:cNvSpPr/>
            <p:nvPr/>
          </p:nvSpPr>
          <p:spPr>
            <a:xfrm>
              <a:off x="635560" y="291960"/>
              <a:ext cx="4197697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정책 제안 및 커뮤니케이션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성공적 정책집행을 위한 전략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70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 descr="야외, 수평선, 자연, 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DD45F26-0A2F-1696-A477-E4EEEF547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12192000" cy="0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88C506-B8A7-B343-290B-1DA4A183FA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7F87E24C-7748-FE3F-5E12-2EC8021FA8B3}"/>
              </a:ext>
            </a:extLst>
          </p:cNvPr>
          <p:cNvGrpSpPr/>
          <p:nvPr userDrawn="1"/>
        </p:nvGrpSpPr>
        <p:grpSpPr>
          <a:xfrm>
            <a:off x="635560" y="291960"/>
            <a:ext cx="4197697" cy="413683"/>
            <a:chOff x="635560" y="291960"/>
            <a:chExt cx="4197697" cy="413683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3452CD3D-1BA9-9B90-A91C-48260DB5DE5E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C35BF2F9-885E-D5C7-D3F7-C0ACC0C733E8}"/>
                </a:ext>
              </a:extLst>
            </p:cNvPr>
            <p:cNvSpPr/>
            <p:nvPr/>
          </p:nvSpPr>
          <p:spPr>
            <a:xfrm>
              <a:off x="635560" y="291960"/>
              <a:ext cx="4197697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정책 제안 및 커뮤니케이션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,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성공적 정책집행을 위한 전략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45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70F10D-5BCA-EC72-08A9-6A051E929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F08442-FAEE-2429-A127-79BA523EC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6BC533-0C69-58BA-EDE4-DD21CBF45C0A}"/>
              </a:ext>
            </a:extLst>
          </p:cNvPr>
          <p:cNvCxnSpPr/>
          <p:nvPr userDrawn="1"/>
        </p:nvCxnSpPr>
        <p:spPr>
          <a:xfrm>
            <a:off x="0" y="13614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사다리꼴 7">
            <a:extLst>
              <a:ext uri="{FF2B5EF4-FFF2-40B4-BE49-F238E27FC236}">
                <a16:creationId xmlns:a16="http://schemas.microsoft.com/office/drawing/2014/main" id="{8150AC52-6D2C-6CF1-5A9A-53DE5D22FE7B}"/>
              </a:ext>
            </a:extLst>
          </p:cNvPr>
          <p:cNvSpPr/>
          <p:nvPr userDrawn="1"/>
        </p:nvSpPr>
        <p:spPr>
          <a:xfrm rot="10800000">
            <a:off x="4532671" y="-1"/>
            <a:ext cx="3126658" cy="422788"/>
          </a:xfrm>
          <a:prstGeom prst="trapezoid">
            <a:avLst>
              <a:gd name="adj" fmla="val 105000"/>
            </a:avLst>
          </a:prstGeom>
          <a:blipFill dpi="0" rotWithShape="1">
            <a:blip r:embed="rId4"/>
            <a:srcRect/>
            <a:tile tx="0" ty="-698500" sx="70000" sy="92000" flip="none" algn="ctr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6653EE2-26AE-818F-0179-E14744A655F3}"/>
              </a:ext>
            </a:extLst>
          </p:cNvPr>
          <p:cNvSpPr/>
          <p:nvPr userDrawn="1"/>
        </p:nvSpPr>
        <p:spPr>
          <a:xfrm>
            <a:off x="3962402" y="291961"/>
            <a:ext cx="4267198" cy="2813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  <a:effectLst>
            <a:outerShdw blurRad="88900" dist="889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0" rIns="216000" bIns="0" rtlCol="0" anchor="ctr">
            <a:spAutoFit/>
          </a:bodyPr>
          <a:lstStyle/>
          <a:p>
            <a:pPr algn="ctr"/>
            <a:r>
              <a:rPr lang="ko-KR" altLang="en-US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정책 제안 및 커뮤니케이션</a:t>
            </a:r>
            <a:r>
              <a:rPr lang="en-US" altLang="ko-KR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, </a:t>
            </a:r>
            <a:r>
              <a:rPr lang="ko-KR" altLang="en-US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성공적 정책집행을 위한 전략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75E7125-D16D-2140-A07A-DB78C0E16B8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14786" y="584096"/>
            <a:ext cx="777319" cy="777319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8FF04912-7C69-5FEC-223A-9FB58D6B5729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98808CF9-1A7F-28A7-7A8E-454C1901C95D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5F9AA307-5B7C-106A-F83D-891FBF2AC9A7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557A0091-3568-5A8F-D0F0-046C48F55F4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81ECD51-F0B6-8BAB-E5A0-C75C9F1792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7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37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2" r:id="rId2"/>
    <p:sldLayoutId id="2147483654" r:id="rId3"/>
    <p:sldLayoutId id="2147483655" r:id="rId4"/>
    <p:sldLayoutId id="2147483653" r:id="rId5"/>
    <p:sldLayoutId id="2147483656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6.sv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778A0B3-1E7B-BA67-CD7D-44BEB415CB1E}"/>
              </a:ext>
            </a:extLst>
          </p:cNvPr>
          <p:cNvGrpSpPr/>
          <p:nvPr/>
        </p:nvGrpSpPr>
        <p:grpSpPr>
          <a:xfrm>
            <a:off x="0" y="0"/>
            <a:ext cx="12192193" cy="6858000"/>
            <a:chOff x="0" y="0"/>
            <a:chExt cx="12192193" cy="6858000"/>
          </a:xfrm>
        </p:grpSpPr>
        <p:pic>
          <p:nvPicPr>
            <p:cNvPr id="118" name="그림 117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384D913-529E-5D2C-6B3F-3CC87E990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cxnSp>
          <p:nvCxnSpPr>
            <p:cNvPr id="119" name="직선 연결선 118">
              <a:extLst>
                <a:ext uri="{FF2B5EF4-FFF2-40B4-BE49-F238E27FC236}">
                  <a16:creationId xmlns:a16="http://schemas.microsoft.com/office/drawing/2014/main" id="{54294B0B-5092-7DE8-DE7A-74BA4783919C}"/>
                </a:ext>
              </a:extLst>
            </p:cNvPr>
            <p:cNvCxnSpPr/>
            <p:nvPr/>
          </p:nvCxnSpPr>
          <p:spPr>
            <a:xfrm>
              <a:off x="0" y="1232214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EC6F9B13-5556-AD99-3970-06ADFD4184B7}"/>
                </a:ext>
              </a:extLst>
            </p:cNvPr>
            <p:cNvCxnSpPr/>
            <p:nvPr/>
          </p:nvCxnSpPr>
          <p:spPr>
            <a:xfrm>
              <a:off x="0" y="3790982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>
              <a:extLst>
                <a:ext uri="{FF2B5EF4-FFF2-40B4-BE49-F238E27FC236}">
                  <a16:creationId xmlns:a16="http://schemas.microsoft.com/office/drawing/2014/main" id="{03AD25B7-B7CD-0055-65F7-604048DD2927}"/>
                </a:ext>
              </a:extLst>
            </p:cNvPr>
            <p:cNvCxnSpPr/>
            <p:nvPr/>
          </p:nvCxnSpPr>
          <p:spPr>
            <a:xfrm>
              <a:off x="0" y="4410107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7359754F-5C5B-8422-7C4E-843C17986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0"/>
              <a:ext cx="2462212" cy="2462212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>
              <a:extLst>
                <a:ext uri="{FF2B5EF4-FFF2-40B4-BE49-F238E27FC236}">
                  <a16:creationId xmlns:a16="http://schemas.microsoft.com/office/drawing/2014/main" id="{646C73CE-FAFC-D19E-5FE2-CD380011CA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0543" y="5086350"/>
              <a:ext cx="1771650" cy="17716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94FA73C5-C12B-244E-9EBD-7A5A89DBFF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920649"/>
              <a:ext cx="1399984" cy="1399984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그림 124" descr="텍스트, 스크린샷, 폰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4A67A4F-EF5F-F4FE-3D5F-CA3773EC0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144000" y="355600"/>
              <a:ext cx="2667000" cy="558800"/>
            </a:xfrm>
            <a:prstGeom prst="rect">
              <a:avLst/>
            </a:prstGeom>
          </p:spPr>
        </p:pic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C2388F86-5751-5438-AAA1-4F1E0CD8A2BA}"/>
                </a:ext>
              </a:extLst>
            </p:cNvPr>
            <p:cNvGrpSpPr/>
            <p:nvPr/>
          </p:nvGrpSpPr>
          <p:grpSpPr>
            <a:xfrm>
              <a:off x="802482" y="378145"/>
              <a:ext cx="54768" cy="569116"/>
              <a:chOff x="895351" y="378145"/>
              <a:chExt cx="54768" cy="569116"/>
            </a:xfrm>
          </p:grpSpPr>
          <p:sp>
            <p:nvSpPr>
              <p:cNvPr id="127" name="타원 126">
                <a:extLst>
                  <a:ext uri="{FF2B5EF4-FFF2-40B4-BE49-F238E27FC236}">
                    <a16:creationId xmlns:a16="http://schemas.microsoft.com/office/drawing/2014/main" id="{1D476CE6-0570-415D-F7F0-A90931B25395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58FCE246-6494-2359-CB39-8394D624C4FA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id="{4018CE1C-80B1-1298-AD24-17CC562B0542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61181452-3445-F801-0B89-DFB92F442A8E}"/>
                </a:ext>
              </a:extLst>
            </p:cNvPr>
            <p:cNvGrpSpPr/>
            <p:nvPr/>
          </p:nvGrpSpPr>
          <p:grpSpPr>
            <a:xfrm>
              <a:off x="6643688" y="5329558"/>
              <a:ext cx="54768" cy="569116"/>
              <a:chOff x="895351" y="378145"/>
              <a:chExt cx="54768" cy="569116"/>
            </a:xfrm>
          </p:grpSpPr>
          <p:sp>
            <p:nvSpPr>
              <p:cNvPr id="131" name="타원 130">
                <a:extLst>
                  <a:ext uri="{FF2B5EF4-FFF2-40B4-BE49-F238E27FC236}">
                    <a16:creationId xmlns:a16="http://schemas.microsoft.com/office/drawing/2014/main" id="{B17E927C-D271-65CC-03E9-75DDC5C78E36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2" name="타원 131">
                <a:extLst>
                  <a:ext uri="{FF2B5EF4-FFF2-40B4-BE49-F238E27FC236}">
                    <a16:creationId xmlns:a16="http://schemas.microsoft.com/office/drawing/2014/main" id="{E0D27114-C95D-9501-BF1B-DF2539D5A6F6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3" name="타원 132">
                <a:extLst>
                  <a:ext uri="{FF2B5EF4-FFF2-40B4-BE49-F238E27FC236}">
                    <a16:creationId xmlns:a16="http://schemas.microsoft.com/office/drawing/2014/main" id="{8E30A757-9DAD-713E-655C-9774DE527FEC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A0CC498-ECA8-9011-AD59-CCF158365F4E}"/>
                </a:ext>
              </a:extLst>
            </p:cNvPr>
            <p:cNvSpPr txBox="1"/>
            <p:nvPr/>
          </p:nvSpPr>
          <p:spPr>
            <a:xfrm>
              <a:off x="1063625" y="2200275"/>
              <a:ext cx="5477782" cy="1585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700" spc="-4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blipFill dpi="0" rotWithShape="1">
                    <a:blip r:embed="rId5"/>
                    <a:srcRect/>
                    <a:tile tx="0" ty="-482600" sx="70000" sy="70000" flip="none" algn="ctr"/>
                  </a:blipFill>
                  <a:latin typeface="카페24 아네모네" pitchFamily="2" charset="-127"/>
                  <a:ea typeface="카페24 아네모네" pitchFamily="2" charset="-127"/>
                </a:rPr>
                <a:t>정책디자인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F2BA08F-CCAA-0266-1565-BF78CCF24BFD}"/>
                </a:ext>
              </a:extLst>
            </p:cNvPr>
            <p:cNvSpPr txBox="1"/>
            <p:nvPr/>
          </p:nvSpPr>
          <p:spPr>
            <a:xfrm>
              <a:off x="1047750" y="1447800"/>
              <a:ext cx="54412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000" spc="-18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에어" pitchFamily="2" charset="-127"/>
                  <a:ea typeface="카페24 아네모네에어" pitchFamily="2" charset="-127"/>
                </a:rPr>
                <a:t>사회문제 해결을 위한</a:t>
              </a:r>
            </a:p>
          </p:txBody>
        </p:sp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05099BFA-4AB8-E3B6-F881-B904E3269AF2}"/>
                </a:ext>
              </a:extLst>
            </p:cNvPr>
            <p:cNvGrpSpPr/>
            <p:nvPr/>
          </p:nvGrpSpPr>
          <p:grpSpPr>
            <a:xfrm>
              <a:off x="5469730" y="0"/>
              <a:ext cx="5295106" cy="3792563"/>
              <a:chOff x="5493544" y="0"/>
              <a:chExt cx="5295106" cy="3792563"/>
            </a:xfrm>
          </p:grpSpPr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6BA3D972-D55E-F778-77A6-7163DC53F538}"/>
                  </a:ext>
                </a:extLst>
              </p:cNvPr>
              <p:cNvSpPr/>
              <p:nvPr/>
            </p:nvSpPr>
            <p:spPr>
              <a:xfrm flipH="1">
                <a:off x="5738810" y="1433511"/>
                <a:ext cx="5049840" cy="2116139"/>
              </a:xfrm>
              <a:custGeom>
                <a:avLst/>
                <a:gdLst>
                  <a:gd name="connsiteX0" fmla="*/ 2933702 w 5049840"/>
                  <a:gd name="connsiteY0" fmla="*/ 0 h 2116139"/>
                  <a:gd name="connsiteX1" fmla="*/ 2933701 w 5049840"/>
                  <a:gd name="connsiteY1" fmla="*/ 0 h 2116139"/>
                  <a:gd name="connsiteX2" fmla="*/ 0 w 5049840"/>
                  <a:gd name="connsiteY2" fmla="*/ 0 h 2116139"/>
                  <a:gd name="connsiteX3" fmla="*/ 0 w 5049840"/>
                  <a:gd name="connsiteY3" fmla="*/ 2116139 h 2116139"/>
                  <a:gd name="connsiteX4" fmla="*/ 2933701 w 5049840"/>
                  <a:gd name="connsiteY4" fmla="*/ 2116139 h 2116139"/>
                  <a:gd name="connsiteX5" fmla="*/ 2933702 w 5049840"/>
                  <a:gd name="connsiteY5" fmla="*/ 2116139 h 2116139"/>
                  <a:gd name="connsiteX6" fmla="*/ 5049840 w 5049840"/>
                  <a:gd name="connsiteY6" fmla="*/ 2116139 h 2116139"/>
                  <a:gd name="connsiteX7" fmla="*/ 2933702 w 5049840"/>
                  <a:gd name="connsiteY7" fmla="*/ 1 h 211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9840" h="2116139">
                    <a:moveTo>
                      <a:pt x="2933702" y="0"/>
                    </a:moveTo>
                    <a:lnTo>
                      <a:pt x="2933701" y="0"/>
                    </a:lnTo>
                    <a:lnTo>
                      <a:pt x="0" y="0"/>
                    </a:lnTo>
                    <a:lnTo>
                      <a:pt x="0" y="2116139"/>
                    </a:lnTo>
                    <a:lnTo>
                      <a:pt x="2933701" y="2116139"/>
                    </a:lnTo>
                    <a:lnTo>
                      <a:pt x="2933702" y="2116139"/>
                    </a:lnTo>
                    <a:lnTo>
                      <a:pt x="5049840" y="2116139"/>
                    </a:lnTo>
                    <a:lnTo>
                      <a:pt x="2933702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138" name="직선 연결선 137">
                <a:extLst>
                  <a:ext uri="{FF2B5EF4-FFF2-40B4-BE49-F238E27FC236}">
                    <a16:creationId xmlns:a16="http://schemas.microsoft.com/office/drawing/2014/main" id="{8459E8C2-1C24-0DE2-F1E3-057C5AD4FF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93544" y="0"/>
                <a:ext cx="3792563" cy="3792563"/>
              </a:xfrm>
              <a:prstGeom prst="line">
                <a:avLst/>
              </a:prstGeom>
              <a:ln w="6350">
                <a:solidFill>
                  <a:srgbClr val="1F3C67">
                    <a:alpha val="20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2A1142DF-AD9A-287F-ECBD-E90B46F435C0}"/>
                </a:ext>
              </a:extLst>
            </p:cNvPr>
            <p:cNvGrpSpPr/>
            <p:nvPr/>
          </p:nvGrpSpPr>
          <p:grpSpPr>
            <a:xfrm>
              <a:off x="1150573" y="5434333"/>
              <a:ext cx="473870" cy="473870"/>
              <a:chOff x="1150573" y="5434333"/>
              <a:chExt cx="473870" cy="473870"/>
            </a:xfrm>
          </p:grpSpPr>
          <p:sp>
            <p:nvSpPr>
              <p:cNvPr id="140" name="타원 139">
                <a:extLst>
                  <a:ext uri="{FF2B5EF4-FFF2-40B4-BE49-F238E27FC236}">
                    <a16:creationId xmlns:a16="http://schemas.microsoft.com/office/drawing/2014/main" id="{D33EC226-1FC0-E12A-00B7-03E4057344DA}"/>
                  </a:ext>
                </a:extLst>
              </p:cNvPr>
              <p:cNvSpPr/>
              <p:nvPr/>
            </p:nvSpPr>
            <p:spPr>
              <a:xfrm>
                <a:off x="115057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1" name="그림 140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0F4300C-2B6A-24FB-9E6E-21D2B6D05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71574" y="5480051"/>
                <a:ext cx="441325" cy="387350"/>
              </a:xfrm>
              <a:prstGeom prst="rect">
                <a:avLst/>
              </a:prstGeom>
            </p:spPr>
          </p:pic>
        </p:grpSp>
        <p:grpSp>
          <p:nvGrpSpPr>
            <p:cNvPr id="142" name="그룹 141">
              <a:extLst>
                <a:ext uri="{FF2B5EF4-FFF2-40B4-BE49-F238E27FC236}">
                  <a16:creationId xmlns:a16="http://schemas.microsoft.com/office/drawing/2014/main" id="{EED4200B-41C2-85BE-4AD6-0CCA8A97E182}"/>
                </a:ext>
              </a:extLst>
            </p:cNvPr>
            <p:cNvGrpSpPr/>
            <p:nvPr/>
          </p:nvGrpSpPr>
          <p:grpSpPr>
            <a:xfrm>
              <a:off x="1808393" y="5434333"/>
              <a:ext cx="473870" cy="473870"/>
              <a:chOff x="1808393" y="5434333"/>
              <a:chExt cx="473870" cy="473870"/>
            </a:xfrm>
          </p:grpSpPr>
          <p:sp>
            <p:nvSpPr>
              <p:cNvPr id="143" name="타원 142">
                <a:extLst>
                  <a:ext uri="{FF2B5EF4-FFF2-40B4-BE49-F238E27FC236}">
                    <a16:creationId xmlns:a16="http://schemas.microsoft.com/office/drawing/2014/main" id="{57EBD714-5BB6-D949-E90F-B522E218C6C2}"/>
                  </a:ext>
                </a:extLst>
              </p:cNvPr>
              <p:cNvSpPr/>
              <p:nvPr/>
            </p:nvSpPr>
            <p:spPr>
              <a:xfrm>
                <a:off x="180839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4" name="그림 143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1211A61-7063-6442-7356-7A891C911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60550" y="5499099"/>
                <a:ext cx="358775" cy="368301"/>
              </a:xfrm>
              <a:prstGeom prst="rect">
                <a:avLst/>
              </a:prstGeom>
            </p:spPr>
          </p:pic>
        </p:grpSp>
        <p:grpSp>
          <p:nvGrpSpPr>
            <p:cNvPr id="145" name="그룹 144">
              <a:extLst>
                <a:ext uri="{FF2B5EF4-FFF2-40B4-BE49-F238E27FC236}">
                  <a16:creationId xmlns:a16="http://schemas.microsoft.com/office/drawing/2014/main" id="{75378133-4B41-A919-1F4D-618C55F61C99}"/>
                </a:ext>
              </a:extLst>
            </p:cNvPr>
            <p:cNvGrpSpPr/>
            <p:nvPr/>
          </p:nvGrpSpPr>
          <p:grpSpPr>
            <a:xfrm>
              <a:off x="2466213" y="5434333"/>
              <a:ext cx="473870" cy="473870"/>
              <a:chOff x="2466213" y="5434333"/>
              <a:chExt cx="473870" cy="473870"/>
            </a:xfrm>
          </p:grpSpPr>
          <p:sp>
            <p:nvSpPr>
              <p:cNvPr id="146" name="타원 145">
                <a:extLst>
                  <a:ext uri="{FF2B5EF4-FFF2-40B4-BE49-F238E27FC236}">
                    <a16:creationId xmlns:a16="http://schemas.microsoft.com/office/drawing/2014/main" id="{B75A1735-0CBE-68E5-27D8-4D1166F0D54A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7" name="그림 14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8F2A8321-6E12-C3E6-EBEF-10E7E6B54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84D6E644-BFFD-2D92-7A35-746B125BAA3D}"/>
                </a:ext>
              </a:extLst>
            </p:cNvPr>
            <p:cNvGrpSpPr/>
            <p:nvPr/>
          </p:nvGrpSpPr>
          <p:grpSpPr>
            <a:xfrm>
              <a:off x="3124033" y="5434333"/>
              <a:ext cx="473870" cy="473870"/>
              <a:chOff x="3124033" y="5434333"/>
              <a:chExt cx="473870" cy="473870"/>
            </a:xfrm>
          </p:grpSpPr>
          <p:sp>
            <p:nvSpPr>
              <p:cNvPr id="149" name="타원 148">
                <a:extLst>
                  <a:ext uri="{FF2B5EF4-FFF2-40B4-BE49-F238E27FC236}">
                    <a16:creationId xmlns:a16="http://schemas.microsoft.com/office/drawing/2014/main" id="{B0AAF1AB-1178-5A31-47DE-A409035F9989}"/>
                  </a:ext>
                </a:extLst>
              </p:cNvPr>
              <p:cNvSpPr/>
              <p:nvPr/>
            </p:nvSpPr>
            <p:spPr>
              <a:xfrm>
                <a:off x="312403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0" name="그림 149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46CEA1A-BD66-5AEC-3C4B-319F25327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00400" y="5480051"/>
                <a:ext cx="339725" cy="387350"/>
              </a:xfrm>
              <a:prstGeom prst="rect">
                <a:avLst/>
              </a:prstGeom>
            </p:spPr>
          </p:pic>
        </p:grpSp>
        <p:grpSp>
          <p:nvGrpSpPr>
            <p:cNvPr id="151" name="그룹 150">
              <a:extLst>
                <a:ext uri="{FF2B5EF4-FFF2-40B4-BE49-F238E27FC236}">
                  <a16:creationId xmlns:a16="http://schemas.microsoft.com/office/drawing/2014/main" id="{FAA27F9E-0949-9834-8E0B-F8BECC7B60E2}"/>
                </a:ext>
              </a:extLst>
            </p:cNvPr>
            <p:cNvGrpSpPr/>
            <p:nvPr/>
          </p:nvGrpSpPr>
          <p:grpSpPr>
            <a:xfrm>
              <a:off x="3781854" y="5434333"/>
              <a:ext cx="473870" cy="473870"/>
              <a:chOff x="3781854" y="5434333"/>
              <a:chExt cx="473870" cy="473870"/>
            </a:xfrm>
          </p:grpSpPr>
          <p:sp>
            <p:nvSpPr>
              <p:cNvPr id="152" name="타원 151">
                <a:extLst>
                  <a:ext uri="{FF2B5EF4-FFF2-40B4-BE49-F238E27FC236}">
                    <a16:creationId xmlns:a16="http://schemas.microsoft.com/office/drawing/2014/main" id="{0CBE33A6-5EE0-05CF-2F58-9E092B886D41}"/>
                  </a:ext>
                </a:extLst>
              </p:cNvPr>
              <p:cNvSpPr/>
              <p:nvPr/>
            </p:nvSpPr>
            <p:spPr>
              <a:xfrm>
                <a:off x="3781854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3" name="그림 15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541CF9D-80B3-43C3-2258-6AC6C169D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63974" y="5480051"/>
                <a:ext cx="390525" cy="387350"/>
              </a:xfrm>
              <a:prstGeom prst="rect">
                <a:avLst/>
              </a:prstGeom>
            </p:spPr>
          </p:pic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6C17F00F-8092-56BC-9AEB-7D3D2754DA11}"/>
                </a:ext>
              </a:extLst>
            </p:cNvPr>
            <p:cNvGrpSpPr/>
            <p:nvPr/>
          </p:nvGrpSpPr>
          <p:grpSpPr>
            <a:xfrm>
              <a:off x="1033462" y="3920649"/>
              <a:ext cx="1543051" cy="400110"/>
              <a:chOff x="1033462" y="3920649"/>
              <a:chExt cx="1543051" cy="400110"/>
            </a:xfrm>
          </p:grpSpPr>
          <p:sp>
            <p:nvSpPr>
              <p:cNvPr id="42" name="평행 사변형 41">
                <a:extLst>
                  <a:ext uri="{FF2B5EF4-FFF2-40B4-BE49-F238E27FC236}">
                    <a16:creationId xmlns:a16="http://schemas.microsoft.com/office/drawing/2014/main" id="{5D9C7DF5-8FC1-C78B-3BEA-BBCB641E0F4C}"/>
                  </a:ext>
                </a:extLst>
              </p:cNvPr>
              <p:cNvSpPr/>
              <p:nvPr/>
            </p:nvSpPr>
            <p:spPr>
              <a:xfrm>
                <a:off x="1033462" y="3925253"/>
                <a:ext cx="1543051" cy="365760"/>
              </a:xfrm>
              <a:prstGeom prst="parallelogram">
                <a:avLst>
                  <a:gd name="adj" fmla="val 99218"/>
                </a:avLst>
              </a:prstGeom>
              <a:solidFill>
                <a:srgbClr val="0B2E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5CF771-E4EE-E50B-392A-2EB59E513DB9}"/>
                  </a:ext>
                </a:extLst>
              </p:cNvPr>
              <p:cNvSpPr txBox="1"/>
              <p:nvPr/>
            </p:nvSpPr>
            <p:spPr>
              <a:xfrm>
                <a:off x="1352090" y="3920649"/>
                <a:ext cx="930063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2000" i="1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15</a:t>
                </a:r>
                <a:r>
                  <a:rPr lang="ko-KR" altLang="en-US" sz="2000" i="1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주차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27EAED6-C3E9-5D38-B2EC-6274B3FCEA5D}"/>
                </a:ext>
              </a:extLst>
            </p:cNvPr>
            <p:cNvSpPr txBox="1"/>
            <p:nvPr/>
          </p:nvSpPr>
          <p:spPr>
            <a:xfrm>
              <a:off x="2533650" y="3903980"/>
              <a:ext cx="6599884" cy="46166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정책 제안 및 커뮤니케이션</a:t>
              </a:r>
              <a:r>
                <a:rPr lang="en-US" altLang="ko-KR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, </a:t>
              </a:r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성공적 정책집행을 위한 전략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24F479-CD41-8375-3A82-1EEBFC0E9DF7}"/>
                </a:ext>
              </a:extLst>
            </p:cNvPr>
            <p:cNvSpPr txBox="1"/>
            <p:nvPr/>
          </p:nvSpPr>
          <p:spPr>
            <a:xfrm>
              <a:off x="4885711" y="5221605"/>
              <a:ext cx="108715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박 형 준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99BE83-3286-C91F-6B99-B75006D25F32}"/>
                </a:ext>
              </a:extLst>
            </p:cNvPr>
            <p:cNvSpPr txBox="1"/>
            <p:nvPr/>
          </p:nvSpPr>
          <p:spPr>
            <a:xfrm>
              <a:off x="4537744" y="5666848"/>
              <a:ext cx="182838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성균관대학교 행정학과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CE2D3C4-40B9-4FB1-1B81-0A40309420F5}"/>
                </a:ext>
              </a:extLst>
            </p:cNvPr>
            <p:cNvSpPr txBox="1"/>
            <p:nvPr/>
          </p:nvSpPr>
          <p:spPr>
            <a:xfrm>
              <a:off x="5859581" y="5311248"/>
              <a:ext cx="506549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교수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11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CBA38-9961-E9D3-98A2-A73BFBC72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65B1CDC-824A-A78B-5304-DBFF014ACC98}"/>
              </a:ext>
            </a:extLst>
          </p:cNvPr>
          <p:cNvSpPr txBox="1"/>
          <p:nvPr/>
        </p:nvSpPr>
        <p:spPr>
          <a:xfrm>
            <a:off x="778495" y="673792"/>
            <a:ext cx="3744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좋은 프롬프트의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원칙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D9FC7B6-C0C4-0D85-A717-6A3A8870D2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EA3298-5E63-4AC8-698F-E51BA5C944C8}"/>
              </a:ext>
            </a:extLst>
          </p:cNvPr>
          <p:cNvSpPr txBox="1"/>
          <p:nvPr/>
        </p:nvSpPr>
        <p:spPr>
          <a:xfrm>
            <a:off x="1134095" y="1593928"/>
            <a:ext cx="12779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latinLnBrk="0"/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실제 예시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FFD5E33-0415-2B57-52FC-E60B9EA92909}"/>
              </a:ext>
            </a:extLst>
          </p:cNvPr>
          <p:cNvGrpSpPr/>
          <p:nvPr/>
        </p:nvGrpSpPr>
        <p:grpSpPr>
          <a:xfrm>
            <a:off x="1573487" y="2116409"/>
            <a:ext cx="7662662" cy="1312591"/>
            <a:chOff x="1573487" y="2238683"/>
            <a:chExt cx="7662662" cy="1312591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55DBA1D5-462E-7788-F58D-7DF4B4CCCC5C}"/>
                </a:ext>
              </a:extLst>
            </p:cNvPr>
            <p:cNvSpPr/>
            <p:nvPr/>
          </p:nvSpPr>
          <p:spPr>
            <a:xfrm>
              <a:off x="1573487" y="2238683"/>
              <a:ext cx="7662662" cy="131259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01C661F-C6A4-194C-ED65-F3CC963B3F5E}"/>
                </a:ext>
              </a:extLst>
            </p:cNvPr>
            <p:cNvSpPr txBox="1"/>
            <p:nvPr/>
          </p:nvSpPr>
          <p:spPr>
            <a:xfrm>
              <a:off x="1739706" y="2885534"/>
              <a:ext cx="4451297" cy="4448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청년 주거 정책 아이디어 줘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kumimoji="0" lang="en-US" altLang="ko-KR" sz="1900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DAF450-19D5-9966-D278-A7E892602537}"/>
                </a:ext>
              </a:extLst>
            </p:cNvPr>
            <p:cNvSpPr txBox="1"/>
            <p:nvPr/>
          </p:nvSpPr>
          <p:spPr>
            <a:xfrm>
              <a:off x="1773052" y="2355226"/>
              <a:ext cx="3592427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나쁜 프롬프트</a:t>
              </a:r>
              <a:endParaRPr lang="en-US" altLang="ko-KR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4B8025C0-0463-2E16-36B3-EF8A726C5ABE}"/>
              </a:ext>
            </a:extLst>
          </p:cNvPr>
          <p:cNvGrpSpPr/>
          <p:nvPr/>
        </p:nvGrpSpPr>
        <p:grpSpPr>
          <a:xfrm>
            <a:off x="1573487" y="3545543"/>
            <a:ext cx="7662662" cy="2793014"/>
            <a:chOff x="1573487" y="3742465"/>
            <a:chExt cx="7662662" cy="2793014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6A441BB5-0BD8-E36D-ACC9-D4AA9C89D36B}"/>
                </a:ext>
              </a:extLst>
            </p:cNvPr>
            <p:cNvSpPr/>
            <p:nvPr/>
          </p:nvSpPr>
          <p:spPr>
            <a:xfrm>
              <a:off x="1573487" y="3742465"/>
              <a:ext cx="7662662" cy="2793014"/>
            </a:xfrm>
            <a:prstGeom prst="roundRect">
              <a:avLst>
                <a:gd name="adj" fmla="val 7277"/>
              </a:avLst>
            </a:prstGeom>
            <a:solidFill>
              <a:schemeClr val="bg1"/>
            </a:solidFill>
            <a:ln w="25400">
              <a:solidFill>
                <a:srgbClr val="9A5CC8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7DD579-F92E-11D9-0E33-DDFB22CF7B89}"/>
                </a:ext>
              </a:extLst>
            </p:cNvPr>
            <p:cNvSpPr txBox="1"/>
            <p:nvPr/>
          </p:nvSpPr>
          <p:spPr>
            <a:xfrm>
              <a:off x="1739706" y="4389315"/>
              <a:ext cx="7343969" cy="1965282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당신은 서울시 주거복지 정책 전문가입니다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서울시 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20-30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 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 가구는 높은 주거비로 월소득의 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35%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지출하며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동시에 사회적 고립을 겪고 있습니다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이들의 주거 안정성을 높이고 커뮤니티를 연결하는 정책 아이디어 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5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개를 제안해주세요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각 아이디어는 다음 형식으로 작성해주세요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</a:p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1) </a:t>
              </a:r>
              <a:r>
                <a:rPr lang="ko-KR" altLang="en-US" sz="19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정책명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2)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핵심 내용 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줄 이내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3)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예상 효과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4)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실행 시 고려사항</a:t>
              </a:r>
              <a:endPara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ED76B4-C113-C6A6-7412-6B268304072B}"/>
                </a:ext>
              </a:extLst>
            </p:cNvPr>
            <p:cNvSpPr txBox="1"/>
            <p:nvPr/>
          </p:nvSpPr>
          <p:spPr>
            <a:xfrm>
              <a:off x="1773052" y="3859007"/>
              <a:ext cx="3592427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좋은 프롬프트</a:t>
              </a:r>
            </a:p>
          </p:txBody>
        </p:sp>
      </p:grp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C5D03706-76FC-38BB-C806-2F3A74FF9ABF}"/>
              </a:ext>
            </a:extLst>
          </p:cNvPr>
          <p:cNvSpPr/>
          <p:nvPr/>
        </p:nvSpPr>
        <p:spPr>
          <a:xfrm>
            <a:off x="2509485" y="4329479"/>
            <a:ext cx="2910875" cy="249382"/>
          </a:xfrm>
          <a:prstGeom prst="roundRect">
            <a:avLst>
              <a:gd name="adj" fmla="val 50000"/>
            </a:avLst>
          </a:prstGeom>
          <a:solidFill>
            <a:srgbClr val="F3CA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988AA983-D8E0-615F-B728-8961B5417337}"/>
              </a:ext>
            </a:extLst>
          </p:cNvPr>
          <p:cNvSpPr/>
          <p:nvPr/>
        </p:nvSpPr>
        <p:spPr>
          <a:xfrm>
            <a:off x="4114765" y="4715947"/>
            <a:ext cx="1351315" cy="249382"/>
          </a:xfrm>
          <a:prstGeom prst="roundRect">
            <a:avLst>
              <a:gd name="adj" fmla="val 50000"/>
            </a:avLst>
          </a:prstGeom>
          <a:solidFill>
            <a:srgbClr val="8495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A165A88-7F06-554B-6C06-52FD09A3EAE3}"/>
              </a:ext>
            </a:extLst>
          </p:cNvPr>
          <p:cNvGrpSpPr/>
          <p:nvPr/>
        </p:nvGrpSpPr>
        <p:grpSpPr>
          <a:xfrm>
            <a:off x="2707640" y="4294381"/>
            <a:ext cx="3449320" cy="1058398"/>
            <a:chOff x="2707640" y="4294381"/>
            <a:chExt cx="3449320" cy="1058398"/>
          </a:xfrm>
        </p:grpSpPr>
        <p:sp>
          <p:nvSpPr>
            <p:cNvPr id="14" name="달 13">
              <a:extLst>
                <a:ext uri="{FF2B5EF4-FFF2-40B4-BE49-F238E27FC236}">
                  <a16:creationId xmlns:a16="http://schemas.microsoft.com/office/drawing/2014/main" id="{F4A6F7F7-2BAF-FD5A-6C8B-7392F5EDB231}"/>
                </a:ext>
              </a:extLst>
            </p:cNvPr>
            <p:cNvSpPr/>
            <p:nvPr/>
          </p:nvSpPr>
          <p:spPr>
            <a:xfrm>
              <a:off x="6035040" y="4294381"/>
              <a:ext cx="121920" cy="284480"/>
            </a:xfrm>
            <a:prstGeom prst="moon">
              <a:avLst>
                <a:gd name="adj" fmla="val 11017"/>
              </a:avLst>
            </a:prstGeom>
            <a:solidFill>
              <a:srgbClr val="9A5CC8"/>
            </a:solidFill>
            <a:ln>
              <a:solidFill>
                <a:srgbClr val="9A5CC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달 14">
              <a:extLst>
                <a:ext uri="{FF2B5EF4-FFF2-40B4-BE49-F238E27FC236}">
                  <a16:creationId xmlns:a16="http://schemas.microsoft.com/office/drawing/2014/main" id="{4A17D13B-DEDD-B33B-F1BB-62D3B86A02BC}"/>
                </a:ext>
              </a:extLst>
            </p:cNvPr>
            <p:cNvSpPr/>
            <p:nvPr/>
          </p:nvSpPr>
          <p:spPr>
            <a:xfrm rot="10800000">
              <a:off x="2707640" y="5068299"/>
              <a:ext cx="121920" cy="284480"/>
            </a:xfrm>
            <a:prstGeom prst="moon">
              <a:avLst>
                <a:gd name="adj" fmla="val 11017"/>
              </a:avLst>
            </a:prstGeom>
            <a:solidFill>
              <a:srgbClr val="9A5CC8"/>
            </a:solidFill>
            <a:ln>
              <a:solidFill>
                <a:srgbClr val="9A5CC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E11730B4-164F-6E51-7D54-02A6FFF03D7E}"/>
              </a:ext>
            </a:extLst>
          </p:cNvPr>
          <p:cNvSpPr/>
          <p:nvPr/>
        </p:nvSpPr>
        <p:spPr>
          <a:xfrm>
            <a:off x="1773052" y="5818754"/>
            <a:ext cx="6619108" cy="249382"/>
          </a:xfrm>
          <a:prstGeom prst="roundRect">
            <a:avLst>
              <a:gd name="adj" fmla="val 50000"/>
            </a:avLst>
          </a:prstGeom>
          <a:solidFill>
            <a:srgbClr val="9A5CC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846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046C6-09C7-F1EE-ADA1-C5056E907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444A2D1-806F-E20F-FA8D-B4A6B8AA46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1421220-75EF-936B-EACF-C4D49F934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AB61C6-9F88-B8A6-1C70-0C2D6713FBA8}"/>
              </a:ext>
            </a:extLst>
          </p:cNvPr>
          <p:cNvSpPr txBox="1"/>
          <p:nvPr/>
        </p:nvSpPr>
        <p:spPr>
          <a:xfrm>
            <a:off x="3671941" y="2529890"/>
            <a:ext cx="484812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프롬프트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44A3E45-2A2A-D3DE-6E27-E59932A8B340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D0D4BE1-E4A0-8798-C207-CB7480FBB4A1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196FFEDB-2CB9-9DE2-56BE-B68E2E5C7594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C79CCA4-E10E-9ADE-01B9-15E60B13C567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3C67040-2669-46C5-FA15-3EBA8BC09EDA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0AB4739-ED59-2DB6-4767-14C832E89CD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0A5F93-1ECE-219E-BDF9-C950BF5853C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3F1EB3-1531-9E3B-37F1-1A6B6505846B}"/>
              </a:ext>
            </a:extLst>
          </p:cNvPr>
          <p:cNvSpPr txBox="1"/>
          <p:nvPr/>
        </p:nvSpPr>
        <p:spPr>
          <a:xfrm>
            <a:off x="6021351" y="1593371"/>
            <a:ext cx="46679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2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4A50152-14A4-1CCC-12B2-039D29C84492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CD45A9AC-6B12-C17F-9475-CF5AF376C33F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C4284330-27C6-7C76-B97F-14E7F365BB90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B1F87D26-E396-6121-680F-27EF8D7E8B12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7A2DF56-EDE7-74DD-2360-B4A8D3ED8F8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1DA5971B-DAFA-D907-2BB9-8F84BBEA4646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B43B43D6-2679-26BC-C1CB-E781FEBC9DCF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E1485E1-F70A-8457-9879-E7AFAC17862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4641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519B3-DDC3-8705-D326-AF541A571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789E454-57B6-E229-B692-A2EF980628E2}"/>
              </a:ext>
            </a:extLst>
          </p:cNvPr>
          <p:cNvSpPr txBox="1"/>
          <p:nvPr/>
        </p:nvSpPr>
        <p:spPr>
          <a:xfrm>
            <a:off x="778495" y="673792"/>
            <a:ext cx="2016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16F8A-4EF3-1DF8-E948-638F1AD3BDEB}"/>
              </a:ext>
            </a:extLst>
          </p:cNvPr>
          <p:cNvSpPr txBox="1"/>
          <p:nvPr/>
        </p:nvSpPr>
        <p:spPr>
          <a:xfrm>
            <a:off x="1134095" y="1593928"/>
            <a:ext cx="29424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 기법 사용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E73F3D-9B91-0D68-6B2C-FD35CA0D2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265B89F-B818-9D47-C5CE-FC37B1B87FD7}"/>
              </a:ext>
            </a:extLst>
          </p:cNvPr>
          <p:cNvGrpSpPr/>
          <p:nvPr/>
        </p:nvGrpSpPr>
        <p:grpSpPr>
          <a:xfrm>
            <a:off x="2474233" y="2163874"/>
            <a:ext cx="4781750" cy="1296954"/>
            <a:chOff x="2580597" y="2147910"/>
            <a:chExt cx="4781750" cy="12969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8653B5-0148-D29F-A9BE-2CD84B1477BC}"/>
                </a:ext>
              </a:extLst>
            </p:cNvPr>
            <p:cNvSpPr txBox="1"/>
            <p:nvPr/>
          </p:nvSpPr>
          <p:spPr>
            <a:xfrm>
              <a:off x="2580597" y="2147910"/>
              <a:ext cx="478175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u="sng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 과제가 복잡할 경우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E89C53-AFA0-5C18-CFE9-D6D0F831E3AE}"/>
                </a:ext>
              </a:extLst>
            </p:cNvPr>
            <p:cNvSpPr txBox="1"/>
            <p:nvPr/>
          </p:nvSpPr>
          <p:spPr>
            <a:xfrm>
              <a:off x="3478425" y="2553437"/>
              <a:ext cx="3091231" cy="6578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XML </a:t>
              </a:r>
              <a:r>
                <a:rPr lang="ko-KR" altLang="en-US" sz="30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4741BE"/>
                  </a:solidFill>
                  <a:latin typeface="카페24 아네모네" pitchFamily="2" charset="-127"/>
                  <a:ea typeface="카페24 아네모네" pitchFamily="2" charset="-127"/>
                </a:rPr>
                <a:t>프롬프트 기법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F4C56D-B592-9CB2-1A87-B28C96B344D9}"/>
                </a:ext>
              </a:extLst>
            </p:cNvPr>
            <p:cNvSpPr txBox="1"/>
            <p:nvPr/>
          </p:nvSpPr>
          <p:spPr>
            <a:xfrm>
              <a:off x="3294013" y="3055655"/>
              <a:ext cx="3354918" cy="38920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600" spc="-80" dirty="0">
                  <a:solidFill>
                    <a:schemeClr val="bg1"/>
                  </a:solidFill>
                  <a:highlight>
                    <a:srgbClr val="07208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Extensible Markup Language</a:t>
              </a:r>
              <a:endParaRPr lang="ko-KR" altLang="en-US" sz="1600" spc="-80" dirty="0">
                <a:solidFill>
                  <a:schemeClr val="bg1"/>
                </a:solidFill>
                <a:highlight>
                  <a:srgbClr val="072087"/>
                </a:highlight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BF8AF35-1A72-57F2-8800-1D478AC9388D}"/>
              </a:ext>
            </a:extLst>
          </p:cNvPr>
          <p:cNvGrpSpPr/>
          <p:nvPr/>
        </p:nvGrpSpPr>
        <p:grpSpPr>
          <a:xfrm>
            <a:off x="1621831" y="3658749"/>
            <a:ext cx="6486555" cy="1357599"/>
            <a:chOff x="1621831" y="4904509"/>
            <a:chExt cx="6486555" cy="1357599"/>
          </a:xfrm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B8C60D40-F4E7-49EA-C023-9FABA9A38A4A}"/>
                </a:ext>
              </a:extLst>
            </p:cNvPr>
            <p:cNvSpPr/>
            <p:nvPr/>
          </p:nvSpPr>
          <p:spPr>
            <a:xfrm>
              <a:off x="1621831" y="5400883"/>
              <a:ext cx="6486555" cy="8612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정보를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태그로 </a:t>
              </a:r>
              <a:r>
                <a:rPr lang="ko-KR" altLang="en-US" sz="200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구조화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하여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전달하는 방식</a:t>
              </a:r>
              <a:endParaRPr lang="en-US" altLang="ko-KR" sz="2000" spc="-70" dirty="0"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11" name="화살표: 아래쪽 10">
              <a:extLst>
                <a:ext uri="{FF2B5EF4-FFF2-40B4-BE49-F238E27FC236}">
                  <a16:creationId xmlns:a16="http://schemas.microsoft.com/office/drawing/2014/main" id="{44C85045-BC63-0B3E-6F9D-411CDD8B0E16}"/>
                </a:ext>
              </a:extLst>
            </p:cNvPr>
            <p:cNvSpPr/>
            <p:nvPr/>
          </p:nvSpPr>
          <p:spPr>
            <a:xfrm>
              <a:off x="4662055" y="4904509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D78EC72-DD3B-4D7A-EEA3-B3031CD0C477}"/>
              </a:ext>
            </a:extLst>
          </p:cNvPr>
          <p:cNvSpPr txBox="1"/>
          <p:nvPr/>
        </p:nvSpPr>
        <p:spPr>
          <a:xfrm rot="21293598" flipH="1">
            <a:off x="5688870" y="4881338"/>
            <a:ext cx="2862816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HTML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과 비슷한 구조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32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4466C-8BAB-E30B-A953-0E774220E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0E1F0B9-A3F0-3BCA-6264-430C409F0E76}"/>
              </a:ext>
            </a:extLst>
          </p:cNvPr>
          <p:cNvSpPr txBox="1"/>
          <p:nvPr/>
        </p:nvSpPr>
        <p:spPr>
          <a:xfrm>
            <a:off x="778495" y="673792"/>
            <a:ext cx="2016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612D8-BD75-BFBF-8D83-3E93125CD04A}"/>
              </a:ext>
            </a:extLst>
          </p:cNvPr>
          <p:cNvSpPr txBox="1"/>
          <p:nvPr/>
        </p:nvSpPr>
        <p:spPr>
          <a:xfrm>
            <a:off x="1134095" y="1593928"/>
            <a:ext cx="29424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 기법 사용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A8EFDE3-4AEF-9DF2-E942-930E226440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6F34DA-9BE6-B6D3-C13A-F252B5988331}"/>
              </a:ext>
            </a:extLst>
          </p:cNvPr>
          <p:cNvSpPr txBox="1"/>
          <p:nvPr/>
        </p:nvSpPr>
        <p:spPr>
          <a:xfrm>
            <a:off x="2530504" y="2389925"/>
            <a:ext cx="9358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6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90379-1239-5239-DC4E-33B49D3CFC56}"/>
              </a:ext>
            </a:extLst>
          </p:cNvPr>
          <p:cNvSpPr txBox="1"/>
          <p:nvPr/>
        </p:nvSpPr>
        <p:spPr>
          <a:xfrm>
            <a:off x="3799323" y="2389925"/>
            <a:ext cx="8973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6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D3E59-3633-BE43-FEFD-9318299FD65B}"/>
              </a:ext>
            </a:extLst>
          </p:cNvPr>
          <p:cNvSpPr txBox="1"/>
          <p:nvPr/>
        </p:nvSpPr>
        <p:spPr>
          <a:xfrm>
            <a:off x="4732127" y="2389925"/>
            <a:ext cx="18662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6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&lt;   &gt;</a:t>
            </a:r>
            <a:endParaRPr lang="ko-KR" altLang="en-US" sz="66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FFCDC915-437A-0413-EF2E-EA449017CF8F}"/>
              </a:ext>
            </a:extLst>
          </p:cNvPr>
          <p:cNvGrpSpPr/>
          <p:nvPr/>
        </p:nvGrpSpPr>
        <p:grpSpPr>
          <a:xfrm>
            <a:off x="3270318" y="3497921"/>
            <a:ext cx="3484419" cy="616816"/>
            <a:chOff x="4156364" y="4052455"/>
            <a:chExt cx="3484419" cy="616816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AAA7897A-F5D3-04A4-65C7-89220D1BC48F}"/>
                </a:ext>
              </a:extLst>
            </p:cNvPr>
            <p:cNvSpPr/>
            <p:nvPr/>
          </p:nvSpPr>
          <p:spPr>
            <a:xfrm>
              <a:off x="4156364" y="4052455"/>
              <a:ext cx="304800" cy="401781"/>
            </a:xfrm>
            <a:custGeom>
              <a:avLst/>
              <a:gdLst>
                <a:gd name="connsiteX0" fmla="*/ 0 w 304800"/>
                <a:gd name="connsiteY0" fmla="*/ 0 h 401781"/>
                <a:gd name="connsiteX1" fmla="*/ 0 w 304800"/>
                <a:gd name="connsiteY1" fmla="*/ 401781 h 401781"/>
                <a:gd name="connsiteX2" fmla="*/ 304800 w 304800"/>
                <a:gd name="connsiteY2" fmla="*/ 401781 h 40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401781">
                  <a:moveTo>
                    <a:pt x="0" y="0"/>
                  </a:moveTo>
                  <a:lnTo>
                    <a:pt x="0" y="401781"/>
                  </a:lnTo>
                  <a:lnTo>
                    <a:pt x="304800" y="401781"/>
                  </a:lnTo>
                </a:path>
              </a:pathLst>
            </a:custGeom>
            <a:noFill/>
            <a:ln>
              <a:solidFill>
                <a:srgbClr val="0B2EB7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004A14-98DD-CDF6-1069-C05167755E6B}"/>
                </a:ext>
              </a:extLst>
            </p:cNvPr>
            <p:cNvSpPr txBox="1"/>
            <p:nvPr/>
          </p:nvSpPr>
          <p:spPr>
            <a:xfrm>
              <a:off x="4461165" y="4199912"/>
              <a:ext cx="3179618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정보에 </a:t>
              </a: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라벨</a:t>
              </a: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을 붙이는</a:t>
              </a: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것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BB26FFE-3B79-C3FC-C6C9-C03A303FB14C}"/>
              </a:ext>
            </a:extLst>
          </p:cNvPr>
          <p:cNvGrpSpPr/>
          <p:nvPr/>
        </p:nvGrpSpPr>
        <p:grpSpPr>
          <a:xfrm>
            <a:off x="3270318" y="4100432"/>
            <a:ext cx="5058519" cy="610917"/>
            <a:chOff x="4156364" y="4052455"/>
            <a:chExt cx="5058519" cy="610917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0EA1C2BA-204C-9C54-C215-CF540C0EC9F9}"/>
                </a:ext>
              </a:extLst>
            </p:cNvPr>
            <p:cNvSpPr/>
            <p:nvPr/>
          </p:nvSpPr>
          <p:spPr>
            <a:xfrm>
              <a:off x="4156364" y="4052455"/>
              <a:ext cx="304800" cy="401781"/>
            </a:xfrm>
            <a:custGeom>
              <a:avLst/>
              <a:gdLst>
                <a:gd name="connsiteX0" fmla="*/ 0 w 304800"/>
                <a:gd name="connsiteY0" fmla="*/ 0 h 401781"/>
                <a:gd name="connsiteX1" fmla="*/ 0 w 304800"/>
                <a:gd name="connsiteY1" fmla="*/ 401781 h 401781"/>
                <a:gd name="connsiteX2" fmla="*/ 304800 w 304800"/>
                <a:gd name="connsiteY2" fmla="*/ 401781 h 40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401781">
                  <a:moveTo>
                    <a:pt x="0" y="0"/>
                  </a:moveTo>
                  <a:lnTo>
                    <a:pt x="0" y="401781"/>
                  </a:lnTo>
                  <a:lnTo>
                    <a:pt x="304800" y="401781"/>
                  </a:lnTo>
                </a:path>
              </a:pathLst>
            </a:custGeom>
            <a:noFill/>
            <a:ln>
              <a:solidFill>
                <a:srgbClr val="0B2EB7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92EF14-3F7A-A83A-17BE-3F0D6DA14712}"/>
                </a:ext>
              </a:extLst>
            </p:cNvPr>
            <p:cNvSpPr txBox="1"/>
            <p:nvPr/>
          </p:nvSpPr>
          <p:spPr>
            <a:xfrm>
              <a:off x="4461165" y="4199912"/>
              <a:ext cx="475371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정보를 체계적으로 분류해서 </a:t>
              </a: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</a:t>
              </a: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에게 전달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5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F228B-C1CA-5615-C6A3-A7E4B9860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9DF4769-0AA9-BE67-CC73-409BC2A35D9F}"/>
              </a:ext>
            </a:extLst>
          </p:cNvPr>
          <p:cNvSpPr txBox="1"/>
          <p:nvPr/>
        </p:nvSpPr>
        <p:spPr>
          <a:xfrm>
            <a:off x="778495" y="673792"/>
            <a:ext cx="2016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64BE2-DA41-BC0C-EAAD-A9E85444C8DF}"/>
              </a:ext>
            </a:extLst>
          </p:cNvPr>
          <p:cNvSpPr txBox="1"/>
          <p:nvPr/>
        </p:nvSpPr>
        <p:spPr>
          <a:xfrm>
            <a:off x="1134095" y="1593928"/>
            <a:ext cx="307648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 기법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예시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9DDBDC9-FF48-FE76-94BA-97CE390914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6D0CFB9B-666C-261D-C349-E8058ABC1499}"/>
              </a:ext>
            </a:extLst>
          </p:cNvPr>
          <p:cNvSpPr/>
          <p:nvPr/>
        </p:nvSpPr>
        <p:spPr>
          <a:xfrm>
            <a:off x="5146159" y="2213678"/>
            <a:ext cx="5856520" cy="92809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</a:t>
            </a:r>
            <a:r>
              <a:rPr lang="ko-KR" altLang="en-US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이름</a:t>
            </a:r>
            <a:r>
              <a:rPr lang="en-US" altLang="ko-KR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&gt; </a:t>
            </a:r>
            <a:r>
              <a:rPr lang="ko-KR" altLang="en-US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김철수 </a:t>
            </a:r>
            <a:r>
              <a:rPr lang="en-US" altLang="ko-KR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&lt;/</a:t>
            </a:r>
            <a:r>
              <a:rPr lang="ko-KR" altLang="en-US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이름</a:t>
            </a:r>
            <a:r>
              <a:rPr lang="en-US" altLang="ko-KR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&gt;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EFAE3DE-FCD0-3179-3670-70B00DCF3E92}"/>
              </a:ext>
            </a:extLst>
          </p:cNvPr>
          <p:cNvGrpSpPr/>
          <p:nvPr/>
        </p:nvGrpSpPr>
        <p:grpSpPr>
          <a:xfrm>
            <a:off x="5378835" y="3252770"/>
            <a:ext cx="2522523" cy="463460"/>
            <a:chOff x="3965516" y="2790917"/>
            <a:chExt cx="2522523" cy="4634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08A3A2-499E-F6E4-5D38-373DEA86FC69}"/>
                </a:ext>
              </a:extLst>
            </p:cNvPr>
            <p:cNvSpPr txBox="1"/>
            <p:nvPr/>
          </p:nvSpPr>
          <p:spPr>
            <a:xfrm>
              <a:off x="4282223" y="2790917"/>
              <a:ext cx="2205816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&lt;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이름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&gt;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시작 태그</a:t>
              </a: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3A00ECE-2CE1-4537-BCB4-2DA35A14119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8" name="원호 7">
                <a:extLst>
                  <a:ext uri="{FF2B5EF4-FFF2-40B4-BE49-F238E27FC236}">
                    <a16:creationId xmlns:a16="http://schemas.microsoft.com/office/drawing/2014/main" id="{D125BACC-0515-EDF3-16C2-E26B2A202F0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55B31869-7BE0-B102-AEDC-0977F8321DB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445AD93-9025-2CDA-6D46-B001DB980A19}"/>
              </a:ext>
            </a:extLst>
          </p:cNvPr>
          <p:cNvGrpSpPr/>
          <p:nvPr/>
        </p:nvGrpSpPr>
        <p:grpSpPr>
          <a:xfrm>
            <a:off x="8042663" y="3254594"/>
            <a:ext cx="3681504" cy="463460"/>
            <a:chOff x="3965516" y="2790917"/>
            <a:chExt cx="3681504" cy="4634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F1A88C-634B-963A-B435-E7E26C978F96}"/>
                </a:ext>
              </a:extLst>
            </p:cNvPr>
            <p:cNvSpPr txBox="1"/>
            <p:nvPr/>
          </p:nvSpPr>
          <p:spPr>
            <a:xfrm>
              <a:off x="4282223" y="2790917"/>
              <a:ext cx="336479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&lt;/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이름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&gt;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종료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태크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B52379E1-46DD-90BB-B3FB-FBC65FE1201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3" name="원호 12">
                <a:extLst>
                  <a:ext uri="{FF2B5EF4-FFF2-40B4-BE49-F238E27FC236}">
                    <a16:creationId xmlns:a16="http://schemas.microsoft.com/office/drawing/2014/main" id="{B9CFD439-85E1-B0E5-1BC7-F035D44578A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8BD28266-C7A7-F35C-AF89-C42FC601BF9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37857CF-8360-C31F-D404-FA67028F5A8B}"/>
              </a:ext>
            </a:extLst>
          </p:cNvPr>
          <p:cNvSpPr txBox="1"/>
          <p:nvPr/>
        </p:nvSpPr>
        <p:spPr>
          <a:xfrm flipH="1">
            <a:off x="5279313" y="3974166"/>
            <a:ext cx="579711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시작과 끝을 명확히 표시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해야 명확함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831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0A357-5084-1ABD-6C4F-F2E505EB5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4C07DD2-C14A-9933-976D-15967DFAEC50}"/>
              </a:ext>
            </a:extLst>
          </p:cNvPr>
          <p:cNvSpPr txBox="1"/>
          <p:nvPr/>
        </p:nvSpPr>
        <p:spPr>
          <a:xfrm>
            <a:off x="778495" y="673792"/>
            <a:ext cx="2016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CD278-2E8C-129D-CF3B-A673AB857F7A}"/>
              </a:ext>
            </a:extLst>
          </p:cNvPr>
          <p:cNvSpPr txBox="1"/>
          <p:nvPr/>
        </p:nvSpPr>
        <p:spPr>
          <a:xfrm>
            <a:off x="1134095" y="1593928"/>
            <a:ext cx="307648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 기법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예시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803D3D2-25C2-DCDF-5ED3-EC7DB5705EC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F0BE0CE0-CDFA-17E1-10FA-C203E9B70337}"/>
              </a:ext>
            </a:extLst>
          </p:cNvPr>
          <p:cNvSpPr/>
          <p:nvPr/>
        </p:nvSpPr>
        <p:spPr>
          <a:xfrm>
            <a:off x="5146159" y="2213678"/>
            <a:ext cx="5856520" cy="203225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</a:t>
            </a:r>
            <a:r>
              <a:rPr lang="ko-KR" altLang="en-US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이름</a:t>
            </a:r>
            <a:r>
              <a:rPr lang="en-US" altLang="ko-KR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&gt;</a:t>
            </a:r>
            <a:r>
              <a:rPr lang="ko-KR" altLang="en-US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김철수</a:t>
            </a:r>
            <a:r>
              <a:rPr lang="en-US" altLang="ko-KR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&lt;/</a:t>
            </a:r>
            <a:r>
              <a:rPr lang="ko-KR" altLang="en-US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이름</a:t>
            </a:r>
            <a:r>
              <a:rPr lang="en-US" altLang="ko-KR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&gt;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</a:t>
            </a:r>
            <a:r>
              <a:rPr lang="ko-KR" altLang="en-US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나이</a:t>
            </a:r>
            <a:r>
              <a:rPr lang="en-US" altLang="ko-KR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&gt;27</a:t>
            </a:r>
            <a:r>
              <a:rPr lang="ko-KR" altLang="en-US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세</a:t>
            </a:r>
            <a:r>
              <a:rPr lang="en-US" altLang="ko-KR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&lt;/</a:t>
            </a:r>
            <a:r>
              <a:rPr lang="ko-KR" altLang="en-US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나이</a:t>
            </a:r>
            <a:r>
              <a:rPr lang="en-US" altLang="ko-KR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&gt;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</a:t>
            </a:r>
            <a:r>
              <a:rPr lang="ko-KR" altLang="en-US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직업</a:t>
            </a:r>
            <a:r>
              <a:rPr lang="en-US" altLang="ko-KR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&gt;</a:t>
            </a:r>
            <a:r>
              <a:rPr lang="ko-KR" altLang="en-US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디자이너</a:t>
            </a:r>
            <a:r>
              <a:rPr lang="en-US" altLang="ko-KR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&lt;/</a:t>
            </a:r>
            <a:r>
              <a:rPr lang="ko-KR" altLang="en-US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직업</a:t>
            </a:r>
            <a:r>
              <a:rPr lang="en-US" altLang="ko-KR" sz="28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E088B-757B-5DBB-C6E2-15D8067265D2}"/>
              </a:ext>
            </a:extLst>
          </p:cNvPr>
          <p:cNvSpPr txBox="1"/>
          <p:nvPr/>
        </p:nvSpPr>
        <p:spPr>
          <a:xfrm rot="21221836" flipH="1">
            <a:off x="8375586" y="4133799"/>
            <a:ext cx="325387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도 훨씬 이해하기 편함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369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173BF-A352-0C40-04FE-63D9DBCFC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641C633-4737-A228-A715-630D31D80BF4}"/>
              </a:ext>
            </a:extLst>
          </p:cNvPr>
          <p:cNvSpPr txBox="1"/>
          <p:nvPr/>
        </p:nvSpPr>
        <p:spPr>
          <a:xfrm>
            <a:off x="778495" y="673792"/>
            <a:ext cx="2016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CE1A1-1CA2-8D3D-8BC3-BEF2B3D91911}"/>
              </a:ext>
            </a:extLst>
          </p:cNvPr>
          <p:cNvSpPr txBox="1"/>
          <p:nvPr/>
        </p:nvSpPr>
        <p:spPr>
          <a:xfrm>
            <a:off x="1134095" y="1593928"/>
            <a:ext cx="46814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 기법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정책디자인에 활용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2877B82-CFE0-5A77-300C-6A827FE5422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DE53B4D8-475E-848F-0925-F565928FD681}"/>
              </a:ext>
            </a:extLst>
          </p:cNvPr>
          <p:cNvSpPr/>
          <p:nvPr/>
        </p:nvSpPr>
        <p:spPr>
          <a:xfrm>
            <a:off x="1205023" y="2213678"/>
            <a:ext cx="6620539" cy="128797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&lt;role&gt;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당신은 공공 서비스 디자인 전문가입니다</a:t>
            </a: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.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&lt;/role&gt;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D8F2741-CFF1-2A13-A142-2D18DC4F559A}"/>
              </a:ext>
            </a:extLst>
          </p:cNvPr>
          <p:cNvSpPr/>
          <p:nvPr/>
        </p:nvSpPr>
        <p:spPr>
          <a:xfrm>
            <a:off x="1205023" y="4145645"/>
            <a:ext cx="6620539" cy="128797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&lt;context&gt;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청년 </a:t>
            </a: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1</a:t>
            </a: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인 가구 주거 정책 개발 프로젝트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&lt;/context&gt;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7762EAD3-3012-36C3-23C7-B43DA2549614}"/>
              </a:ext>
            </a:extLst>
          </p:cNvPr>
          <p:cNvGrpSpPr/>
          <p:nvPr/>
        </p:nvGrpSpPr>
        <p:grpSpPr>
          <a:xfrm>
            <a:off x="1482259" y="3501656"/>
            <a:ext cx="6465835" cy="463460"/>
            <a:chOff x="3965516" y="2790917"/>
            <a:chExt cx="6465835" cy="4634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73C496-DB89-9508-270B-110020036734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Role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활용해서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의 역할 정의</a:t>
              </a: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78C3AE7E-A2FC-4B73-4AE9-05E8E746363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9" name="원호 8">
                <a:extLst>
                  <a:ext uri="{FF2B5EF4-FFF2-40B4-BE49-F238E27FC236}">
                    <a16:creationId xmlns:a16="http://schemas.microsoft.com/office/drawing/2014/main" id="{5017AA98-E912-2B6B-7A84-0B20B966CC3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79FF2662-7C43-3584-87AF-611D32A4CE6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20B5E19E-E77D-8F85-F4A2-316B619DFE82}"/>
              </a:ext>
            </a:extLst>
          </p:cNvPr>
          <p:cNvGrpSpPr/>
          <p:nvPr/>
        </p:nvGrpSpPr>
        <p:grpSpPr>
          <a:xfrm>
            <a:off x="1482259" y="5490330"/>
            <a:ext cx="6465835" cy="463460"/>
            <a:chOff x="3965516" y="2790917"/>
            <a:chExt cx="6465835" cy="4634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D06C38-5442-E55F-2309-3DF268F0B380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맥락을 담는 서랍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프로젝트 종류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배경 등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)</a:t>
              </a:r>
              <a:endPara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E55B4AB8-A985-6DB6-E2B3-EEF27181E94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4" name="원호 13">
                <a:extLst>
                  <a:ext uri="{FF2B5EF4-FFF2-40B4-BE49-F238E27FC236}">
                    <a16:creationId xmlns:a16="http://schemas.microsoft.com/office/drawing/2014/main" id="{16E5E34D-4403-66F2-58A6-DB8203DE733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92CF40AA-CE7A-5ACE-EB06-2F0C5B5B4A8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556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8E804-B95C-514B-CE36-9CA308BEF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2AA7B7D-57F4-9831-29F8-3CF293903F65}"/>
              </a:ext>
            </a:extLst>
          </p:cNvPr>
          <p:cNvSpPr txBox="1"/>
          <p:nvPr/>
        </p:nvSpPr>
        <p:spPr>
          <a:xfrm>
            <a:off x="778495" y="673792"/>
            <a:ext cx="2016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23A5A7-7868-9F8C-DDDA-FAF873CA8107}"/>
              </a:ext>
            </a:extLst>
          </p:cNvPr>
          <p:cNvSpPr txBox="1"/>
          <p:nvPr/>
        </p:nvSpPr>
        <p:spPr>
          <a:xfrm>
            <a:off x="1134095" y="1593928"/>
            <a:ext cx="466698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 기법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정책디자인에 활용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E5975A0-49AB-1FB1-51BE-70B47BBCB7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3F378A5A-6543-55BC-AC0F-7CB417F79B55}"/>
              </a:ext>
            </a:extLst>
          </p:cNvPr>
          <p:cNvSpPr/>
          <p:nvPr/>
        </p:nvSpPr>
        <p:spPr>
          <a:xfrm>
            <a:off x="1205023" y="2213678"/>
            <a:ext cx="6620539" cy="305039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&lt;problem&gt;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&lt;target&gt;20-30</a:t>
            </a: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대 대학생 </a:t>
            </a: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1</a:t>
            </a: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인 가구</a:t>
            </a: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&lt;/target&gt;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</a:t>
            </a:r>
            <a:r>
              <a:rPr lang="en-US" altLang="ko-KR" sz="2000" spc="-130" dirty="0" err="1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pain_points</a:t>
            </a: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&gt;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- </a:t>
            </a: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월세 부담</a:t>
            </a: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(</a:t>
            </a: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평균 </a:t>
            </a: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50</a:t>
            </a: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만원</a:t>
            </a: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)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- </a:t>
            </a: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사회적 </a:t>
            </a:r>
            <a:r>
              <a:rPr lang="ko-KR" altLang="en-US" sz="2000" spc="-130" dirty="0" err="1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고립감</a:t>
            </a: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(68% </a:t>
            </a: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경험</a:t>
            </a: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)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&lt;/</a:t>
            </a:r>
            <a:r>
              <a:rPr lang="en-US" altLang="ko-KR" sz="2000" spc="-130" dirty="0" err="1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pain_points</a:t>
            </a: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&gt;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&lt;/problem&gt;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D36BD1D-50AE-1A9F-9A98-7C438745D4EF}"/>
              </a:ext>
            </a:extLst>
          </p:cNvPr>
          <p:cNvGrpSpPr/>
          <p:nvPr/>
        </p:nvGrpSpPr>
        <p:grpSpPr>
          <a:xfrm>
            <a:off x="1482259" y="5394251"/>
            <a:ext cx="6811136" cy="463460"/>
            <a:chOff x="3965516" y="2790917"/>
            <a:chExt cx="6811136" cy="4634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5F87A3-F431-703D-F25A-C7FD0E15BE5F}"/>
                </a:ext>
              </a:extLst>
            </p:cNvPr>
            <p:cNvSpPr txBox="1"/>
            <p:nvPr/>
          </p:nvSpPr>
          <p:spPr>
            <a:xfrm>
              <a:off x="4282222" y="2790917"/>
              <a:ext cx="649443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"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문제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"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안에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"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타겟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"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과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"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불편사항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"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이라는 하위 항목들이 정리</a:t>
              </a: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C4EAC1CE-BFC0-1437-4C9F-2E1D6FDF016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9" name="원호 8">
                <a:extLst>
                  <a:ext uri="{FF2B5EF4-FFF2-40B4-BE49-F238E27FC236}">
                    <a16:creationId xmlns:a16="http://schemas.microsoft.com/office/drawing/2014/main" id="{E76B3060-740E-9FE8-E690-557463B25FF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CA0D1D09-D20C-2812-D700-0848C8DBF07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7FCC36C-0B6E-F7DB-6FCC-38F2077FC225}"/>
              </a:ext>
            </a:extLst>
          </p:cNvPr>
          <p:cNvSpPr txBox="1"/>
          <p:nvPr/>
        </p:nvSpPr>
        <p:spPr>
          <a:xfrm rot="21221836" flipH="1">
            <a:off x="6221046" y="4731331"/>
            <a:ext cx="170083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중첩 구조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10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FC55F-3679-E302-89D9-2FE7E1FF8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7B13119-61B2-B225-2750-AF87E983FC6E}"/>
              </a:ext>
            </a:extLst>
          </p:cNvPr>
          <p:cNvSpPr txBox="1"/>
          <p:nvPr/>
        </p:nvSpPr>
        <p:spPr>
          <a:xfrm>
            <a:off x="778495" y="673792"/>
            <a:ext cx="2016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10EFE-B642-66EE-9AC2-DFDA5312A4FD}"/>
              </a:ext>
            </a:extLst>
          </p:cNvPr>
          <p:cNvSpPr txBox="1"/>
          <p:nvPr/>
        </p:nvSpPr>
        <p:spPr>
          <a:xfrm>
            <a:off x="1134095" y="1593928"/>
            <a:ext cx="466698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 기법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정책디자인에 활용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EB3191-1D3B-757F-0545-ED2FB97A84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667EFD50-536F-AFD7-12D4-18ABF1B594E1}"/>
              </a:ext>
            </a:extLst>
          </p:cNvPr>
          <p:cNvSpPr/>
          <p:nvPr/>
        </p:nvSpPr>
        <p:spPr>
          <a:xfrm>
            <a:off x="1205023" y="2213678"/>
            <a:ext cx="6620539" cy="170619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&lt;task&gt;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주거비 부담을 줄이면서 커뮤니티를 강화하는 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통합 정책안을 제안하세요</a:t>
            </a: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.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&lt;/task&gt;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946CCE7F-B0E6-7258-A666-3CB81CE780FE}"/>
              </a:ext>
            </a:extLst>
          </p:cNvPr>
          <p:cNvGrpSpPr/>
          <p:nvPr/>
        </p:nvGrpSpPr>
        <p:grpSpPr>
          <a:xfrm>
            <a:off x="1482258" y="4093343"/>
            <a:ext cx="6811136" cy="463460"/>
            <a:chOff x="3965516" y="2790917"/>
            <a:chExt cx="6811136" cy="4634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C30268-86DC-DBBA-C1DC-B8A4652AA769}"/>
                </a:ext>
              </a:extLst>
            </p:cNvPr>
            <p:cNvSpPr txBox="1"/>
            <p:nvPr/>
          </p:nvSpPr>
          <p:spPr>
            <a:xfrm>
              <a:off x="4282222" y="2790917"/>
              <a:ext cx="649443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구체적인 요청을 담는 서랍</a:t>
              </a: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B06482BC-A62B-64DF-75D4-21875502CC6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8" name="원호 7">
                <a:extLst>
                  <a:ext uri="{FF2B5EF4-FFF2-40B4-BE49-F238E27FC236}">
                    <a16:creationId xmlns:a16="http://schemas.microsoft.com/office/drawing/2014/main" id="{2B58DB0A-E19A-36D4-5BB6-221320C7C48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A7BAF8F8-7D60-241A-999E-E65765B65C3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163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8B748-8E43-4EDF-D904-192435B69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41A827A-17C1-9E54-872F-81B53FD9EA2B}"/>
              </a:ext>
            </a:extLst>
          </p:cNvPr>
          <p:cNvSpPr txBox="1"/>
          <p:nvPr/>
        </p:nvSpPr>
        <p:spPr>
          <a:xfrm>
            <a:off x="778495" y="673792"/>
            <a:ext cx="2016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6D35C3-8542-9B27-81BA-894D5BE9BE4D}"/>
              </a:ext>
            </a:extLst>
          </p:cNvPr>
          <p:cNvSpPr txBox="1"/>
          <p:nvPr/>
        </p:nvSpPr>
        <p:spPr>
          <a:xfrm>
            <a:off x="1134095" y="1593928"/>
            <a:ext cx="466698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 기법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정책디자인에 활용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2F9103D-64CA-2CBD-35F2-AC2277D31D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88D06FD4-FDDA-517F-34FF-618CE7EFFBD1}"/>
              </a:ext>
            </a:extLst>
          </p:cNvPr>
          <p:cNvSpPr/>
          <p:nvPr/>
        </p:nvSpPr>
        <p:spPr>
          <a:xfrm>
            <a:off x="1205023" y="2213677"/>
            <a:ext cx="6620539" cy="218820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&lt;constraints&gt;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- </a:t>
            </a: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예산</a:t>
            </a: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연 </a:t>
            </a: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50</a:t>
            </a: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억 이내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- </a:t>
            </a: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기간</a:t>
            </a: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: 3</a:t>
            </a: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년 내 실행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- </a:t>
            </a: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민간 협력 가능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&lt;/constraints&gt;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250297D8-72E3-DA57-EBC2-42980E970ADF}"/>
              </a:ext>
            </a:extLst>
          </p:cNvPr>
          <p:cNvGrpSpPr/>
          <p:nvPr/>
        </p:nvGrpSpPr>
        <p:grpSpPr>
          <a:xfrm>
            <a:off x="1482258" y="4468452"/>
            <a:ext cx="6811136" cy="463460"/>
            <a:chOff x="3965516" y="2790917"/>
            <a:chExt cx="6811136" cy="4634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6C95A6-FB94-82B0-B074-6E8E7ADF894C}"/>
                </a:ext>
              </a:extLst>
            </p:cNvPr>
            <p:cNvSpPr txBox="1"/>
            <p:nvPr/>
          </p:nvSpPr>
          <p:spPr>
            <a:xfrm>
              <a:off x="4282222" y="2790917"/>
              <a:ext cx="649443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현실적인 제약들을 나열하는 서랍</a:t>
              </a: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D95ECBBA-B686-D86B-9AB9-ED25C848ED4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8" name="원호 7">
                <a:extLst>
                  <a:ext uri="{FF2B5EF4-FFF2-40B4-BE49-F238E27FC236}">
                    <a16:creationId xmlns:a16="http://schemas.microsoft.com/office/drawing/2014/main" id="{05DD394D-92B6-4462-94FD-213D047F4BD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3A212023-F781-B6E5-B477-2A235B2E630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504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F1958-82AA-B535-4FC4-766ED80CF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318E4C3A-A31D-D928-F1A3-ECA2F319D3AF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A3CB12F2-7F9C-8EB6-F6DB-315A616CFE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E8347BF4-A72C-67D0-4AFB-EC5FDEEFDB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8F5276B-B289-1F34-9165-5D64F543BFD3}"/>
              </a:ext>
            </a:extLst>
          </p:cNvPr>
          <p:cNvSpPr txBox="1"/>
          <p:nvPr/>
        </p:nvSpPr>
        <p:spPr>
          <a:xfrm>
            <a:off x="3378903" y="1593928"/>
            <a:ext cx="3067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3200" i="1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How dare you.</a:t>
            </a:r>
            <a:endParaRPr lang="ko-KR" altLang="en-US" sz="3200" i="1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C1259-BF94-2CE7-6ECF-2D78A86EAB1A}"/>
              </a:ext>
            </a:extLst>
          </p:cNvPr>
          <p:cNvSpPr txBox="1"/>
          <p:nvPr/>
        </p:nvSpPr>
        <p:spPr>
          <a:xfrm>
            <a:off x="1747920" y="2219951"/>
            <a:ext cx="6329280" cy="4634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vl="0" algn="ctr" latinLnBrk="0">
              <a:lnSpc>
                <a:spcPct val="130000"/>
              </a:lnSpc>
              <a:buClr>
                <a:schemeClr val="tx1"/>
              </a:buClr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그레타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툰베리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UN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기후행동 정상회의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(2019) -</a:t>
            </a:r>
            <a:endParaRPr lang="ko-KR" altLang="en-US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3D2E9A6-8CC5-03B1-7AF5-FC9A4904F642}"/>
              </a:ext>
            </a:extLst>
          </p:cNvPr>
          <p:cNvGrpSpPr/>
          <p:nvPr/>
        </p:nvGrpSpPr>
        <p:grpSpPr>
          <a:xfrm>
            <a:off x="1669282" y="2908397"/>
            <a:ext cx="6486555" cy="1357599"/>
            <a:chOff x="1621831" y="4904509"/>
            <a:chExt cx="6486555" cy="1357599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3959C86E-9101-0CE7-1CD3-71D0E53E5E12}"/>
                </a:ext>
              </a:extLst>
            </p:cNvPr>
            <p:cNvSpPr/>
            <p:nvPr/>
          </p:nvSpPr>
          <p:spPr>
            <a:xfrm>
              <a:off x="1621831" y="5400883"/>
              <a:ext cx="6486555" cy="8612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복잡한 데이터 대신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srgbClr val="644BC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직관적이고 강력한 메시지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로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전 세계 미디어 헤드라인을 장식</a:t>
              </a:r>
            </a:p>
          </p:txBody>
        </p:sp>
        <p:sp>
          <p:nvSpPr>
            <p:cNvPr id="14" name="화살표: 아래쪽 13">
              <a:extLst>
                <a:ext uri="{FF2B5EF4-FFF2-40B4-BE49-F238E27FC236}">
                  <a16:creationId xmlns:a16="http://schemas.microsoft.com/office/drawing/2014/main" id="{CF82D5A9-9044-AA8A-642D-18B92A55E595}"/>
                </a:ext>
              </a:extLst>
            </p:cNvPr>
            <p:cNvSpPr/>
            <p:nvPr/>
          </p:nvSpPr>
          <p:spPr>
            <a:xfrm>
              <a:off x="4662055" y="4904509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77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43C9B-34E1-ED9F-C2A0-7BA913BAF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1A3C7B2-87CD-EB24-EF89-599BDDDBDDBA}"/>
              </a:ext>
            </a:extLst>
          </p:cNvPr>
          <p:cNvSpPr txBox="1"/>
          <p:nvPr/>
        </p:nvSpPr>
        <p:spPr>
          <a:xfrm>
            <a:off x="778495" y="673792"/>
            <a:ext cx="2016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1ED6C3-B22B-B5EA-86D1-B41B5293BA56}"/>
              </a:ext>
            </a:extLst>
          </p:cNvPr>
          <p:cNvSpPr txBox="1"/>
          <p:nvPr/>
        </p:nvSpPr>
        <p:spPr>
          <a:xfrm>
            <a:off x="1134095" y="1593928"/>
            <a:ext cx="466698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 기법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정책디자인에 활용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7CE9B02-0E75-C75A-690A-1482B531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A053D84A-66EA-C1DA-314B-89DB4D084FA7}"/>
              </a:ext>
            </a:extLst>
          </p:cNvPr>
          <p:cNvSpPr/>
          <p:nvPr/>
        </p:nvSpPr>
        <p:spPr>
          <a:xfrm>
            <a:off x="1205023" y="2213677"/>
            <a:ext cx="6620539" cy="244835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</a:t>
            </a:r>
            <a:r>
              <a:rPr lang="en-US" altLang="ko-KR" sz="2000" spc="-130" dirty="0" err="1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output_format</a:t>
            </a: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&gt;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1. </a:t>
            </a: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정책 개요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2. </a:t>
            </a: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실행 계획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3. </a:t>
            </a: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이해관계자 분석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4. </a:t>
            </a:r>
            <a:r>
              <a:rPr lang="ko-KR" altLang="en-US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기대 효과</a:t>
            </a:r>
          </a:p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&lt;/</a:t>
            </a:r>
            <a:r>
              <a:rPr lang="en-US" altLang="ko-KR" sz="2000" spc="-130" dirty="0" err="1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output_format</a:t>
            </a:r>
            <a:r>
              <a:rPr lang="en-US" altLang="ko-KR" sz="2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&gt;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40A8436-0843-8196-5598-86AC75C74C4D}"/>
              </a:ext>
            </a:extLst>
          </p:cNvPr>
          <p:cNvGrpSpPr/>
          <p:nvPr/>
        </p:nvGrpSpPr>
        <p:grpSpPr>
          <a:xfrm>
            <a:off x="1482258" y="4737810"/>
            <a:ext cx="6811136" cy="463460"/>
            <a:chOff x="3965516" y="2790917"/>
            <a:chExt cx="6811136" cy="4634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BA10D8-1CE1-F08F-CFF0-7AF726AC2287}"/>
                </a:ext>
              </a:extLst>
            </p:cNvPr>
            <p:cNvSpPr txBox="1"/>
            <p:nvPr/>
          </p:nvSpPr>
          <p:spPr>
            <a:xfrm>
              <a:off x="4282222" y="2790917"/>
              <a:ext cx="649443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출력 형식 지정</a:t>
              </a: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6108F3E0-6DAC-0802-20BA-525145D17C9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8" name="원호 7">
                <a:extLst>
                  <a:ext uri="{FF2B5EF4-FFF2-40B4-BE49-F238E27FC236}">
                    <a16:creationId xmlns:a16="http://schemas.microsoft.com/office/drawing/2014/main" id="{6282C625-6C11-141C-EA1E-559F963DD8F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129459B1-417F-EB12-DA2F-EDD86003DDD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762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8286A-F9BF-A601-5870-00D6744B4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B645386-9B77-05FE-BAE5-952439B740CC}"/>
              </a:ext>
            </a:extLst>
          </p:cNvPr>
          <p:cNvSpPr txBox="1"/>
          <p:nvPr/>
        </p:nvSpPr>
        <p:spPr>
          <a:xfrm>
            <a:off x="778495" y="673792"/>
            <a:ext cx="2016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8E7C6F-6EF6-B4B7-6BDC-BE4EC0906677}"/>
              </a:ext>
            </a:extLst>
          </p:cNvPr>
          <p:cNvSpPr txBox="1"/>
          <p:nvPr/>
        </p:nvSpPr>
        <p:spPr>
          <a:xfrm>
            <a:off x="1134095" y="1593928"/>
            <a:ext cx="466698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 기법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정책디자인에 활용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7D39BB3-8715-ABC4-4BFF-A8DCE0135E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AA083A47-C4E3-7204-070A-E5A9E1C71C52}"/>
              </a:ext>
            </a:extLst>
          </p:cNvPr>
          <p:cNvGrpSpPr/>
          <p:nvPr/>
        </p:nvGrpSpPr>
        <p:grpSpPr>
          <a:xfrm>
            <a:off x="806204" y="2314633"/>
            <a:ext cx="10832903" cy="3065441"/>
            <a:chOff x="806204" y="2314633"/>
            <a:chExt cx="10832903" cy="3065441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2873C3D4-7F68-56A7-BB18-46756B98CAD0}"/>
                </a:ext>
              </a:extLst>
            </p:cNvPr>
            <p:cNvSpPr/>
            <p:nvPr/>
          </p:nvSpPr>
          <p:spPr>
            <a:xfrm>
              <a:off x="1134095" y="3015284"/>
              <a:ext cx="10505012" cy="2364790"/>
            </a:xfrm>
            <a:prstGeom prst="roundRect">
              <a:avLst>
                <a:gd name="adj" fmla="val 18653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당신은 공공 서비스 디자인 전문가입니다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청년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 가구 주거 정책 개발 프로젝트인데요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20-30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 대학생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 가구가 타겟이고 이들은 월세 부담과 사회적 고립감을 겪고 있습니다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주거비 부담을 줄이면서 커뮤니티를 강화하는 통합 정책안을 제안해주세요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예산은 연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50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억 이내고요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3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년 내 실행 가능해야 하고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민간 협력도 가능합니다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 개요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실행 계획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이해관계자 분석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기대 효과를 포함해주세요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1654AB90-F406-8523-D112-6EE897158542}"/>
                </a:ext>
              </a:extLst>
            </p:cNvPr>
            <p:cNvGrpSpPr/>
            <p:nvPr/>
          </p:nvGrpSpPr>
          <p:grpSpPr>
            <a:xfrm>
              <a:off x="806204" y="2314633"/>
              <a:ext cx="3291120" cy="961103"/>
              <a:chOff x="402970" y="3444191"/>
              <a:chExt cx="3067562" cy="895819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6E8ED296-7CB0-5D52-8AED-4B4F8AC87175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AFC336FF-0D25-9D7A-A86F-9D002C832F60}"/>
                  </a:ext>
                </a:extLst>
              </p:cNvPr>
              <p:cNvSpPr/>
              <p:nvPr/>
            </p:nvSpPr>
            <p:spPr>
              <a:xfrm>
                <a:off x="402970" y="3444191"/>
                <a:ext cx="3067562" cy="706234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D1F9BB-5FF2-F2CE-71DD-C1238DB91AD9}"/>
                  </a:ext>
                </a:extLst>
              </p:cNvPr>
              <p:cNvSpPr txBox="1"/>
              <p:nvPr/>
            </p:nvSpPr>
            <p:spPr>
              <a:xfrm>
                <a:off x="648525" y="3539267"/>
                <a:ext cx="2576451" cy="516367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marR="0" lvl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buClr>
                    <a:srgbClr val="4741BE"/>
                  </a:buClr>
                  <a:buSzTx/>
                  <a:tabLst/>
                  <a:defRPr/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구조화 하지 않을 경우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B1FB975-5D9B-F935-D628-752AD80B4FBE}"/>
              </a:ext>
            </a:extLst>
          </p:cNvPr>
          <p:cNvSpPr txBox="1"/>
          <p:nvPr/>
        </p:nvSpPr>
        <p:spPr>
          <a:xfrm rot="21257611" flipH="1">
            <a:off x="9006433" y="4974788"/>
            <a:ext cx="2939446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우선순위 파악 어려움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828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F2488-C46B-C281-6D69-FF86EFB92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7E31138-AA5C-E680-946C-4CC03C16EE88}"/>
              </a:ext>
            </a:extLst>
          </p:cNvPr>
          <p:cNvSpPr txBox="1"/>
          <p:nvPr/>
        </p:nvSpPr>
        <p:spPr>
          <a:xfrm>
            <a:off x="778495" y="673792"/>
            <a:ext cx="2016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56AA72-75A8-F928-5FA0-76632A9EDB32}"/>
              </a:ext>
            </a:extLst>
          </p:cNvPr>
          <p:cNvSpPr txBox="1"/>
          <p:nvPr/>
        </p:nvSpPr>
        <p:spPr>
          <a:xfrm>
            <a:off x="1134095" y="1593928"/>
            <a:ext cx="466698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 기법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정책디자인에 활용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F1ACED1-7D47-65DC-E0F7-FBBF384D1A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28BDFE-9572-B9B3-9D11-13C54C89A453}"/>
              </a:ext>
            </a:extLst>
          </p:cNvPr>
          <p:cNvSpPr txBox="1"/>
          <p:nvPr/>
        </p:nvSpPr>
        <p:spPr>
          <a:xfrm flipH="1">
            <a:off x="2516411" y="2299841"/>
            <a:ext cx="471372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XML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로 구조화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6D613AE-5998-5EAB-BD99-83636F26D13D}"/>
              </a:ext>
            </a:extLst>
          </p:cNvPr>
          <p:cNvGrpSpPr/>
          <p:nvPr/>
        </p:nvGrpSpPr>
        <p:grpSpPr>
          <a:xfrm>
            <a:off x="1226007" y="2871127"/>
            <a:ext cx="7294537" cy="1257393"/>
            <a:chOff x="1226007" y="2871127"/>
            <a:chExt cx="7294537" cy="12573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6571A0-2DF7-C97C-0DF1-D53404CF3355}"/>
                </a:ext>
              </a:extLst>
            </p:cNvPr>
            <p:cNvSpPr txBox="1"/>
            <p:nvPr/>
          </p:nvSpPr>
          <p:spPr>
            <a:xfrm flipH="1">
              <a:off x="1226007" y="3586833"/>
              <a:ext cx="7294537" cy="54168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lIns="216000" tIns="0" rIns="216000" bIns="0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  <a:t>AI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  <a:t>는 각 정보 블록을 </a:t>
              </a:r>
              <a:r>
                <a:rPr lang="ko-KR" altLang="en-US" sz="32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  <a:t>독립적으로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  <a:t> 처리 가능</a:t>
              </a:r>
              <a:endPara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5186B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13" name="화살표: 아래쪽 12">
              <a:extLst>
                <a:ext uri="{FF2B5EF4-FFF2-40B4-BE49-F238E27FC236}">
                  <a16:creationId xmlns:a16="http://schemas.microsoft.com/office/drawing/2014/main" id="{46792477-83F0-12A5-52DB-D2F930D7F81D}"/>
                </a:ext>
              </a:extLst>
            </p:cNvPr>
            <p:cNvSpPr/>
            <p:nvPr/>
          </p:nvSpPr>
          <p:spPr>
            <a:xfrm>
              <a:off x="4610039" y="2871127"/>
              <a:ext cx="526473" cy="571286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BB02A4-BE9B-7A96-A7ED-81DE8DD4B010}"/>
              </a:ext>
            </a:extLst>
          </p:cNvPr>
          <p:cNvSpPr txBox="1"/>
          <p:nvPr/>
        </p:nvSpPr>
        <p:spPr>
          <a:xfrm>
            <a:off x="1892632" y="4119607"/>
            <a:ext cx="5961284" cy="86357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역할은 이거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맥락은 이거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문제는 이거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과제는 이거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제약은 이거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출력 형식은 이거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!</a:t>
            </a:r>
            <a:endParaRPr lang="ko-KR" altLang="en-US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14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1F037-7947-588C-293C-8EBB88E8F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FF34A96-5C19-48F5-4F82-102CD9C52075}"/>
              </a:ext>
            </a:extLst>
          </p:cNvPr>
          <p:cNvSpPr txBox="1"/>
          <p:nvPr/>
        </p:nvSpPr>
        <p:spPr>
          <a:xfrm>
            <a:off x="778495" y="673792"/>
            <a:ext cx="20165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78DEB2-61C3-E02C-0642-ED19C8676BF5}"/>
              </a:ext>
            </a:extLst>
          </p:cNvPr>
          <p:cNvSpPr txBox="1"/>
          <p:nvPr/>
        </p:nvSpPr>
        <p:spPr>
          <a:xfrm>
            <a:off x="1134095" y="1593928"/>
            <a:ext cx="295690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XML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 기법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장점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AAFE356-9743-80AE-0623-F657FE9E57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F76D39B9-59AF-3BF4-C0D1-72C341AD5E12}"/>
              </a:ext>
            </a:extLst>
          </p:cNvPr>
          <p:cNvGrpSpPr/>
          <p:nvPr/>
        </p:nvGrpSpPr>
        <p:grpSpPr>
          <a:xfrm>
            <a:off x="1134095" y="2352132"/>
            <a:ext cx="5366938" cy="571286"/>
            <a:chOff x="1013128" y="1841927"/>
            <a:chExt cx="5366938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9AE350-4D2B-281D-F271-6BAEED653793}"/>
                </a:ext>
              </a:extLst>
            </p:cNvPr>
            <p:cNvSpPr txBox="1"/>
            <p:nvPr/>
          </p:nvSpPr>
          <p:spPr>
            <a:xfrm>
              <a:off x="1013128" y="1841927"/>
              <a:ext cx="5366938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복잡한 맥락을 체계적으로 전달 가능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668846C4-642D-03CC-55C9-01B430C40463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A9709D6C-16F8-FB06-C812-15911506634F}"/>
              </a:ext>
            </a:extLst>
          </p:cNvPr>
          <p:cNvGrpSpPr/>
          <p:nvPr/>
        </p:nvGrpSpPr>
        <p:grpSpPr>
          <a:xfrm>
            <a:off x="1134095" y="3259443"/>
            <a:ext cx="5366938" cy="571286"/>
            <a:chOff x="1013128" y="1841927"/>
            <a:chExt cx="5366938" cy="5712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9DE42C-44CE-A80A-B188-67EA55E0B866}"/>
                </a:ext>
              </a:extLst>
            </p:cNvPr>
            <p:cNvSpPr txBox="1"/>
            <p:nvPr/>
          </p:nvSpPr>
          <p:spPr>
            <a:xfrm>
              <a:off x="1013128" y="1841927"/>
              <a:ext cx="5366938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재사용 및 수정 용이</a:t>
              </a: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42FC7BB5-73E4-0FF7-B247-C3DFAC328136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4D5292A-6B78-D4D3-B221-39B967E64055}"/>
              </a:ext>
            </a:extLst>
          </p:cNvPr>
          <p:cNvGrpSpPr/>
          <p:nvPr/>
        </p:nvGrpSpPr>
        <p:grpSpPr>
          <a:xfrm>
            <a:off x="1134095" y="4159666"/>
            <a:ext cx="5366938" cy="571286"/>
            <a:chOff x="1013128" y="1841927"/>
            <a:chExt cx="5366938" cy="5712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9E6BACB-71F5-15FB-CEE6-C4DD61290AB5}"/>
                </a:ext>
              </a:extLst>
            </p:cNvPr>
            <p:cNvSpPr txBox="1"/>
            <p:nvPr/>
          </p:nvSpPr>
          <p:spPr>
            <a:xfrm>
              <a:off x="1013128" y="1841927"/>
              <a:ext cx="5366938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팀원 간 프롬프트를 공유 시 명확</a:t>
              </a: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89CE98F1-204C-A52E-17B8-CCC053844F62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64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69899-12A1-20B9-6F24-6D0162B1E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EB39E3F-54A9-8FF4-5D3E-BD28490876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536B8AD-8AA0-597F-0673-4942803DD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75DD16-A050-9123-D331-E654E47C8E59}"/>
              </a:ext>
            </a:extLst>
          </p:cNvPr>
          <p:cNvSpPr txBox="1"/>
          <p:nvPr/>
        </p:nvSpPr>
        <p:spPr>
          <a:xfrm>
            <a:off x="2963894" y="2529890"/>
            <a:ext cx="626421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 err="1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할루시네이션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 대응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D77D2CD-3D52-E764-643F-226EFCD7ECD1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786E329-F483-E2C6-ED3C-60ACB93D9A1E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13057FE-E6D4-B563-CFA2-039F10E4360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240636D-7B5E-6AA9-84D0-379E2E159D9E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54BD051-26EE-8294-31B6-74F64AEE8CA6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A732B7D2-357E-8104-642C-C178B0B636F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C31DB98-D288-F543-C71A-5730A1F77396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DE04F5-415D-5FFE-BAAD-59526C3908B2}"/>
              </a:ext>
            </a:extLst>
          </p:cNvPr>
          <p:cNvSpPr txBox="1"/>
          <p:nvPr/>
        </p:nvSpPr>
        <p:spPr>
          <a:xfrm>
            <a:off x="6014939" y="1593371"/>
            <a:ext cx="4796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3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799A80D-2A7F-0B6F-C417-0758E1E26104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B0F2EEDE-6F4E-4118-E590-9559E126008B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57470FA-B22A-5726-2C7A-C9DB5B72EAC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3A1AD81-800A-5CB1-572E-24AC52FFF86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F55F5AC-32CF-5F29-24F9-326E0715D5AA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DE0E5333-0D49-6698-6715-76EF7F7FD6BB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100A5D58-B932-F4DE-9504-6E22BBE610C1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40D637F5-4B71-2FA7-740B-C24777EF0F7F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1156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34435-361A-B107-A125-93CBE4BC4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E8A3738-C07F-8514-87A7-94376D77A5B0}"/>
              </a:ext>
            </a:extLst>
          </p:cNvPr>
          <p:cNvSpPr txBox="1"/>
          <p:nvPr/>
        </p:nvSpPr>
        <p:spPr>
          <a:xfrm>
            <a:off x="778495" y="673792"/>
            <a:ext cx="255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대응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4CF0DB-7BC4-4B32-CECB-A9D732C5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B70824-73A4-9E63-ECF7-FD2741383916}"/>
              </a:ext>
            </a:extLst>
          </p:cNvPr>
          <p:cNvSpPr txBox="1"/>
          <p:nvPr/>
        </p:nvSpPr>
        <p:spPr>
          <a:xfrm>
            <a:off x="1134095" y="1593928"/>
            <a:ext cx="261257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본질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771D41-7697-290F-9451-750FF954262E}"/>
              </a:ext>
            </a:extLst>
          </p:cNvPr>
          <p:cNvSpPr txBox="1"/>
          <p:nvPr/>
        </p:nvSpPr>
        <p:spPr>
          <a:xfrm flipH="1">
            <a:off x="1134095" y="2217100"/>
            <a:ext cx="3306287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는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패턴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을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생성하는 기계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F9C62-01B8-10B4-1BE2-9FC34086C232}"/>
              </a:ext>
            </a:extLst>
          </p:cNvPr>
          <p:cNvSpPr txBox="1"/>
          <p:nvPr/>
        </p:nvSpPr>
        <p:spPr>
          <a:xfrm flipH="1">
            <a:off x="7943604" y="2217100"/>
            <a:ext cx="3306287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학습한 데이터에서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통계적 패턴</a:t>
            </a:r>
          </a:p>
        </p:txBody>
      </p:sp>
    </p:spTree>
    <p:extLst>
      <p:ext uri="{BB962C8B-B14F-4D97-AF65-F5344CB8AC3E}">
        <p14:creationId xmlns:p14="http://schemas.microsoft.com/office/powerpoint/2010/main" val="3386075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9984C-A22D-8DF1-E27E-E5D6E47E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82A27D4-D1F7-7F14-A13C-6DCB1AA3D6DB}"/>
              </a:ext>
            </a:extLst>
          </p:cNvPr>
          <p:cNvSpPr txBox="1"/>
          <p:nvPr/>
        </p:nvSpPr>
        <p:spPr>
          <a:xfrm>
            <a:off x="778495" y="673792"/>
            <a:ext cx="255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대응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7D6B4DB-9C07-60B5-58E5-B9CD6C6EA2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B4C138-5A10-180F-32CC-A1AAD30774C4}"/>
              </a:ext>
            </a:extLst>
          </p:cNvPr>
          <p:cNvSpPr txBox="1"/>
          <p:nvPr/>
        </p:nvSpPr>
        <p:spPr>
          <a:xfrm>
            <a:off x="1134095" y="1593928"/>
            <a:ext cx="31098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대응 방안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9C6D41-0148-3563-CC10-FA6DF479B82E}"/>
              </a:ext>
            </a:extLst>
          </p:cNvPr>
          <p:cNvSpPr txBox="1"/>
          <p:nvPr/>
        </p:nvSpPr>
        <p:spPr>
          <a:xfrm flipH="1">
            <a:off x="2273418" y="5097185"/>
            <a:ext cx="7447654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프롬프트를 작성할 때부터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검증 가능성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을 높이는 방식으로 질문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239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00C67-FADF-EB2E-1286-4A41143A3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6AB106B-9A4E-CE53-B7F3-5327C706BBAA}"/>
              </a:ext>
            </a:extLst>
          </p:cNvPr>
          <p:cNvSpPr txBox="1"/>
          <p:nvPr/>
        </p:nvSpPr>
        <p:spPr>
          <a:xfrm>
            <a:off x="778495" y="673792"/>
            <a:ext cx="255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대응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5C7DDCB-B922-4612-E697-14913ACA81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CD539D-34F8-99BD-B8E0-12C0B6201B99}"/>
              </a:ext>
            </a:extLst>
          </p:cNvPr>
          <p:cNvSpPr txBox="1"/>
          <p:nvPr/>
        </p:nvSpPr>
        <p:spPr>
          <a:xfrm>
            <a:off x="1134095" y="1593928"/>
            <a:ext cx="31098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대응 방안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DA97808-FB34-53D9-04D6-705401F6C3E7}"/>
              </a:ext>
            </a:extLst>
          </p:cNvPr>
          <p:cNvGrpSpPr/>
          <p:nvPr/>
        </p:nvGrpSpPr>
        <p:grpSpPr>
          <a:xfrm>
            <a:off x="1287594" y="2352132"/>
            <a:ext cx="7565783" cy="1185865"/>
            <a:chOff x="1287594" y="2352132"/>
            <a:chExt cx="7565783" cy="1185865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72B82675-4357-F407-83B1-FC35D2D11FFD}"/>
                </a:ext>
              </a:extLst>
            </p:cNvPr>
            <p:cNvGrpSpPr/>
            <p:nvPr/>
          </p:nvGrpSpPr>
          <p:grpSpPr>
            <a:xfrm>
              <a:off x="1287594" y="2352132"/>
              <a:ext cx="6912509" cy="571286"/>
              <a:chOff x="1013127" y="1841927"/>
              <a:chExt cx="6912509" cy="571286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EA1AD1-2A43-D072-6E19-63AFD87823C3}"/>
                  </a:ext>
                </a:extLst>
              </p:cNvPr>
              <p:cNvSpPr txBox="1"/>
              <p:nvPr/>
            </p:nvSpPr>
            <p:spPr>
              <a:xfrm>
                <a:off x="1013127" y="1841927"/>
                <a:ext cx="6912509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불확실성 표현 유도</a:t>
                </a:r>
              </a:p>
            </p:txBody>
          </p:sp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FCC21411-C510-9A10-2B99-AE24976730BE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1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508002-1A99-9341-7D79-FA08943C604D}"/>
                </a:ext>
              </a:extLst>
            </p:cNvPr>
            <p:cNvSpPr txBox="1"/>
            <p:nvPr/>
          </p:nvSpPr>
          <p:spPr>
            <a:xfrm>
              <a:off x="1572666" y="3068638"/>
              <a:ext cx="7280711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확실하지 않은 정보는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추정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: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가능성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: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이라는 표시를 앞에 붙여주세요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A31BEA6-5693-440A-07E8-C1F4D496F20A}"/>
              </a:ext>
            </a:extLst>
          </p:cNvPr>
          <p:cNvGrpSpPr/>
          <p:nvPr/>
        </p:nvGrpSpPr>
        <p:grpSpPr>
          <a:xfrm>
            <a:off x="1287594" y="3837494"/>
            <a:ext cx="7565783" cy="1185865"/>
            <a:chOff x="1287594" y="2352132"/>
            <a:chExt cx="7565783" cy="1185865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CE399D58-848B-AADB-482F-29AC36944729}"/>
                </a:ext>
              </a:extLst>
            </p:cNvPr>
            <p:cNvGrpSpPr/>
            <p:nvPr/>
          </p:nvGrpSpPr>
          <p:grpSpPr>
            <a:xfrm>
              <a:off x="1287594" y="2352132"/>
              <a:ext cx="6912509" cy="571286"/>
              <a:chOff x="1013127" y="1841927"/>
              <a:chExt cx="6912509" cy="57128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288456-7A0B-49D9-CDF3-070DDF5E1136}"/>
                  </a:ext>
                </a:extLst>
              </p:cNvPr>
              <p:cNvSpPr txBox="1"/>
              <p:nvPr/>
            </p:nvSpPr>
            <p:spPr>
              <a:xfrm>
                <a:off x="1013127" y="1841927"/>
                <a:ext cx="6912509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출처 명시 요구</a:t>
                </a: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F7BCECB0-5F0D-4EB3-05F5-A12BE1699BD8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2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3E2314-3B99-BA00-F593-7A7760B61CDE}"/>
                </a:ext>
              </a:extLst>
            </p:cNvPr>
            <p:cNvSpPr txBox="1"/>
            <p:nvPr/>
          </p:nvSpPr>
          <p:spPr>
            <a:xfrm>
              <a:off x="1572666" y="3068638"/>
              <a:ext cx="7280711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모든 통계와 사례의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출처를 함께 제시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해주세요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6CC95-E690-744B-8507-13881E55B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E23441D-9704-FC1D-7451-39A7EEB6F722}"/>
              </a:ext>
            </a:extLst>
          </p:cNvPr>
          <p:cNvSpPr txBox="1"/>
          <p:nvPr/>
        </p:nvSpPr>
        <p:spPr>
          <a:xfrm>
            <a:off x="778495" y="673792"/>
            <a:ext cx="255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대응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57255EF-E7D3-5AB8-309E-8387B6473A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D23800-F7A3-1034-8578-F65672DE4A32}"/>
              </a:ext>
            </a:extLst>
          </p:cNvPr>
          <p:cNvSpPr txBox="1"/>
          <p:nvPr/>
        </p:nvSpPr>
        <p:spPr>
          <a:xfrm>
            <a:off x="1134095" y="1593928"/>
            <a:ext cx="310982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대응 방안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0E6D25E-3094-D392-43DD-A136735AEC2E}"/>
              </a:ext>
            </a:extLst>
          </p:cNvPr>
          <p:cNvGrpSpPr/>
          <p:nvPr/>
        </p:nvGrpSpPr>
        <p:grpSpPr>
          <a:xfrm>
            <a:off x="1287594" y="2352132"/>
            <a:ext cx="7565783" cy="1185865"/>
            <a:chOff x="1287594" y="2352132"/>
            <a:chExt cx="7565783" cy="1185865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C5EECF4E-4032-F8D1-F08E-59C92899C8B9}"/>
                </a:ext>
              </a:extLst>
            </p:cNvPr>
            <p:cNvGrpSpPr/>
            <p:nvPr/>
          </p:nvGrpSpPr>
          <p:grpSpPr>
            <a:xfrm>
              <a:off x="1287594" y="2352132"/>
              <a:ext cx="6912509" cy="571286"/>
              <a:chOff x="1013127" y="1841927"/>
              <a:chExt cx="6912509" cy="571286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26269C-3B11-9791-5930-62E2DE6E3079}"/>
                  </a:ext>
                </a:extLst>
              </p:cNvPr>
              <p:cNvSpPr txBox="1"/>
              <p:nvPr/>
            </p:nvSpPr>
            <p:spPr>
              <a:xfrm>
                <a:off x="1013127" y="1841927"/>
                <a:ext cx="6912509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확인 불가 시 명시 요구</a:t>
                </a:r>
              </a:p>
            </p:txBody>
          </p:sp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D6F6ED0C-3CA1-8819-C71E-5A1A0FB1DE16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3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DB5AC4-B3E1-2910-949F-47C8EDEE08C0}"/>
                </a:ext>
              </a:extLst>
            </p:cNvPr>
            <p:cNvSpPr txBox="1"/>
            <p:nvPr/>
          </p:nvSpPr>
          <p:spPr>
            <a:xfrm>
              <a:off x="1572666" y="3068638"/>
              <a:ext cx="7280711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정확한 정보가 없으면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확인 필요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라고 명시해주세요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F685BFF-1B5C-75EE-7027-468E86F20DE6}"/>
              </a:ext>
            </a:extLst>
          </p:cNvPr>
          <p:cNvGrpSpPr/>
          <p:nvPr/>
        </p:nvGrpSpPr>
        <p:grpSpPr>
          <a:xfrm>
            <a:off x="1287594" y="3837494"/>
            <a:ext cx="7565783" cy="1185865"/>
            <a:chOff x="1287594" y="2352132"/>
            <a:chExt cx="7565783" cy="1185865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FC5B28F9-B862-9D72-4B31-22B4F27D883D}"/>
                </a:ext>
              </a:extLst>
            </p:cNvPr>
            <p:cNvGrpSpPr/>
            <p:nvPr/>
          </p:nvGrpSpPr>
          <p:grpSpPr>
            <a:xfrm>
              <a:off x="1287594" y="2352132"/>
              <a:ext cx="6912509" cy="571286"/>
              <a:chOff x="1013127" y="1841927"/>
              <a:chExt cx="6912509" cy="57128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98BD6B-E81E-19DC-6901-0368E519313D}"/>
                  </a:ext>
                </a:extLst>
              </p:cNvPr>
              <p:cNvSpPr txBox="1"/>
              <p:nvPr/>
            </p:nvSpPr>
            <p:spPr>
              <a:xfrm>
                <a:off x="1013127" y="1841927"/>
                <a:ext cx="6912509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720000" tIns="0" rIns="216000" bIns="0" rtlCol="0" anchor="ctr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전략</a:t>
                </a:r>
                <a:r>
                  <a:rPr lang="en-US" altLang="ko-KR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, </a:t>
                </a: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사실과 의견을 구분하도록 요구</a:t>
                </a: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023C4C41-C908-3F74-310F-8D0CC7DE48E7}"/>
                  </a:ext>
                </a:extLst>
              </p:cNvPr>
              <p:cNvSpPr/>
              <p:nvPr/>
            </p:nvSpPr>
            <p:spPr>
              <a:xfrm>
                <a:off x="1075627" y="1905001"/>
                <a:ext cx="445144" cy="445142"/>
              </a:xfrm>
              <a:prstGeom prst="ellipse">
                <a:avLst/>
              </a:prstGeom>
              <a:gradFill>
                <a:gsLst>
                  <a:gs pos="38000">
                    <a:srgbClr val="0B2EB7"/>
                  </a:gs>
                  <a:gs pos="100000">
                    <a:srgbClr val="9A5CC8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ko-KR" sz="24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dist="63500" dir="2700000" algn="tl" rotWithShape="0">
                        <a:srgbClr val="152657">
                          <a:alpha val="30000"/>
                        </a:srgbClr>
                      </a:outerShdw>
                    </a:effectLst>
                    <a:latin typeface="카페24 아네모네" pitchFamily="2" charset="-127"/>
                    <a:ea typeface="카페24 아네모네" pitchFamily="2" charset="-127"/>
                  </a:rPr>
                  <a:t>4</a:t>
                </a:r>
                <a:endParaRPr lang="ko-KR" altLang="en-US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65963D-8B85-6F55-55DD-8D3C1EE2BBAF}"/>
                </a:ext>
              </a:extLst>
            </p:cNvPr>
            <p:cNvSpPr txBox="1"/>
            <p:nvPr/>
          </p:nvSpPr>
          <p:spPr>
            <a:xfrm>
              <a:off x="1572666" y="3068638"/>
              <a:ext cx="7280711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객관적 사실과 추론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을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명확히 구분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하여 제시해주세요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34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EA232-D0D4-5303-BBDE-4DF8D18B4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1D06C0A-59A6-C013-9B6F-B715368E9C40}"/>
              </a:ext>
            </a:extLst>
          </p:cNvPr>
          <p:cNvSpPr txBox="1"/>
          <p:nvPr/>
        </p:nvSpPr>
        <p:spPr>
          <a:xfrm>
            <a:off x="778495" y="673792"/>
            <a:ext cx="255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대응</a:t>
            </a:r>
          </a:p>
        </p:txBody>
      </p:sp>
      <p:pic>
        <p:nvPicPr>
          <p:cNvPr id="14" name="그림 1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8E547DF-248E-FC95-D233-97EAF6EC54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B51480-4574-0E81-1186-5CA27448BDB5}"/>
              </a:ext>
            </a:extLst>
          </p:cNvPr>
          <p:cNvSpPr txBox="1"/>
          <p:nvPr/>
        </p:nvSpPr>
        <p:spPr>
          <a:xfrm>
            <a:off x="1134095" y="1593928"/>
            <a:ext cx="32294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대응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AA8CF8EC-5F8E-F647-312F-A426C097EA81}"/>
              </a:ext>
            </a:extLst>
          </p:cNvPr>
          <p:cNvSpPr/>
          <p:nvPr/>
        </p:nvSpPr>
        <p:spPr>
          <a:xfrm>
            <a:off x="1280891" y="2530231"/>
            <a:ext cx="7419763" cy="60929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청년 주거 정책 해외 사례를 조사해주세요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.</a:t>
            </a:r>
          </a:p>
        </p:txBody>
      </p:sp>
      <p:pic>
        <p:nvPicPr>
          <p:cNvPr id="23" name="그림 22" descr="그래픽, 그래픽 디자인, 로고, 클립아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F9F97B2-DC3F-824F-5E71-B8AF54F335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1" t="10843" r="9884" b="10669"/>
          <a:stretch>
            <a:fillRect/>
          </a:stretch>
        </p:blipFill>
        <p:spPr>
          <a:xfrm>
            <a:off x="7829035" y="2213042"/>
            <a:ext cx="1091607" cy="1101398"/>
          </a:xfrm>
          <a:prstGeom prst="rect">
            <a:avLst/>
          </a:prstGeom>
        </p:spPr>
      </p:pic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30F65BD3-5773-02D4-B6D1-23F20445FE8A}"/>
              </a:ext>
            </a:extLst>
          </p:cNvPr>
          <p:cNvSpPr/>
          <p:nvPr/>
        </p:nvSpPr>
        <p:spPr>
          <a:xfrm>
            <a:off x="1280891" y="3412934"/>
            <a:ext cx="7419763" cy="2684388"/>
          </a:xfrm>
          <a:prstGeom prst="roundRect">
            <a:avLst>
              <a:gd name="adj" fmla="val 8481"/>
            </a:avLst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청년 주거 정책 해외 사례를 조사하되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다음 조건을 지켜주세요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1)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실제 시행된 정책만 언급하세요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2)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시행 국가와 연도를 명시하세요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3)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효과 데이터가 있으면 출처와 함께 표시하고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없으면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'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데이터 미확인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'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이라고 표시하세요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4)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추정인 경우 반드시 대괄호로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'[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추정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]'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표시를 붙이세요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3-5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개 사례를 제시해주세요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kumimoji="0" lang="en-US" altLang="ko-KR" sz="2000" b="0" i="0" u="none" strike="noStrike" kern="1200" cap="none" spc="-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</p:txBody>
      </p:sp>
      <p:pic>
        <p:nvPicPr>
          <p:cNvPr id="25" name="그림 24" descr="그래픽, 그래픽 디자인, 로고, 클립아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D5AE169-D39A-D79B-7D93-5B3E8A7D90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2" t="10843" r="52063" b="10669"/>
          <a:stretch>
            <a:fillRect/>
          </a:stretch>
        </p:blipFill>
        <p:spPr>
          <a:xfrm>
            <a:off x="7829035" y="5264072"/>
            <a:ext cx="1091607" cy="110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3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2EE47-77B2-B826-A0FF-31A0C2252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62BE4AF-FDB5-B53E-D1C8-593AC722EA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0" name="그림 49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F31CB12-35CB-75EF-7226-68B799A2F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6C05AA-0598-EA83-EA1E-576C031151A0}"/>
                </a:ext>
              </a:extLst>
            </p:cNvPr>
            <p:cNvSpPr txBox="1"/>
            <p:nvPr/>
          </p:nvSpPr>
          <p:spPr>
            <a:xfrm>
              <a:off x="804612" y="721417"/>
              <a:ext cx="173797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학습목표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DD88A21-6E1B-BDA3-885A-C7D8694FC33D}"/>
                </a:ext>
              </a:extLst>
            </p:cNvPr>
            <p:cNvGrpSpPr/>
            <p:nvPr/>
          </p:nvGrpSpPr>
          <p:grpSpPr>
            <a:xfrm>
              <a:off x="653938" y="569912"/>
              <a:ext cx="313533" cy="313532"/>
              <a:chOff x="730138" y="582612"/>
              <a:chExt cx="313533" cy="313532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A8251E65-11B0-8131-2CF0-59661EF6C61E}"/>
                  </a:ext>
                </a:extLst>
              </p:cNvPr>
              <p:cNvSpPr/>
              <p:nvPr/>
            </p:nvSpPr>
            <p:spPr>
              <a:xfrm>
                <a:off x="730138" y="582612"/>
                <a:ext cx="122987" cy="313532"/>
              </a:xfrm>
              <a:prstGeom prst="rect">
                <a:avLst/>
              </a:prstGeom>
              <a:solidFill>
                <a:srgbClr val="0B2EB7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70FDE542-EE01-2E43-B12C-D6F1930ACBC2}"/>
                  </a:ext>
                </a:extLst>
              </p:cNvPr>
              <p:cNvSpPr/>
              <p:nvPr/>
            </p:nvSpPr>
            <p:spPr>
              <a:xfrm rot="5400000">
                <a:off x="825411" y="487340"/>
                <a:ext cx="122987" cy="313532"/>
              </a:xfrm>
              <a:prstGeom prst="rect">
                <a:avLst/>
              </a:prstGeom>
              <a:solidFill>
                <a:srgbClr val="1C98E4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" name="사각형: 잘린 한쪽 모서리 1">
              <a:extLst>
                <a:ext uri="{FF2B5EF4-FFF2-40B4-BE49-F238E27FC236}">
                  <a16:creationId xmlns:a16="http://schemas.microsoft.com/office/drawing/2014/main" id="{D0AC519F-2991-A34C-CA2E-B10FE4BF2C6F}"/>
                </a:ext>
              </a:extLst>
            </p:cNvPr>
            <p:cNvSpPr/>
            <p:nvPr/>
          </p:nvSpPr>
          <p:spPr>
            <a:xfrm flipH="1" flipV="1">
              <a:off x="838200" y="1886446"/>
              <a:ext cx="1128252" cy="1136154"/>
            </a:xfrm>
            <a:prstGeom prst="snip1Rect">
              <a:avLst>
                <a:gd name="adj" fmla="val 3608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BF295-BAC5-61F6-2BC5-7E34AF9C4D5D}"/>
                </a:ext>
              </a:extLst>
            </p:cNvPr>
            <p:cNvSpPr txBox="1"/>
            <p:nvPr/>
          </p:nvSpPr>
          <p:spPr>
            <a:xfrm>
              <a:off x="1065109" y="2033563"/>
              <a:ext cx="747320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학습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22274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내용</a:t>
              </a: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C88F691-0716-60CC-F44E-6D14133B89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78000"/>
              <a:ext cx="1238250" cy="12382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C06E7E3F-43A5-4C53-4F2A-159653BC0560}"/>
                </a:ext>
              </a:extLst>
            </p:cNvPr>
            <p:cNvCxnSpPr>
              <a:cxnSpLocks/>
            </p:cNvCxnSpPr>
            <p:nvPr/>
          </p:nvCxnSpPr>
          <p:spPr>
            <a:xfrm>
              <a:off x="853125" y="1899460"/>
              <a:ext cx="11338875" cy="0"/>
            </a:xfrm>
            <a:prstGeom prst="line">
              <a:avLst/>
            </a:prstGeom>
            <a:ln w="6350">
              <a:gradFill>
                <a:gsLst>
                  <a:gs pos="25000">
                    <a:srgbClr val="1F3C67">
                      <a:alpha val="20000"/>
                    </a:srgbClr>
                  </a:gs>
                  <a:gs pos="75000">
                    <a:srgbClr val="1F3C67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69BCD6F7-C18C-8DCE-9A45-EF1A45FA2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63315"/>
              <a:ext cx="2857500" cy="285750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AA5D8198-3727-B136-123C-A2901DD943C3}"/>
                </a:ext>
              </a:extLst>
            </p:cNvPr>
            <p:cNvCxnSpPr>
              <a:cxnSpLocks/>
            </p:cNvCxnSpPr>
            <p:nvPr/>
          </p:nvCxnSpPr>
          <p:spPr>
            <a:xfrm>
              <a:off x="10297185" y="0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그림 61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8264ADA-C7F0-2F62-078C-3041C165E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400"/>
            <a:stretch>
              <a:fillRect/>
            </a:stretch>
          </p:blipFill>
          <p:spPr>
            <a:xfrm>
              <a:off x="536574" y="1524573"/>
              <a:ext cx="558801" cy="643951"/>
            </a:xfrm>
            <a:prstGeom prst="rect">
              <a:avLst/>
            </a:prstGeom>
          </p:spPr>
        </p:pic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82F4CD4-5F3B-D846-BAC8-2ACFA94D2790}"/>
              </a:ext>
            </a:extLst>
          </p:cNvPr>
          <p:cNvGrpSpPr/>
          <p:nvPr/>
        </p:nvGrpSpPr>
        <p:grpSpPr>
          <a:xfrm>
            <a:off x="2197100" y="2146005"/>
            <a:ext cx="4435474" cy="4132183"/>
            <a:chOff x="2197100" y="2146004"/>
            <a:chExt cx="4435474" cy="5647400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664979C-FF9A-A450-5B50-57018B0F9651}"/>
                </a:ext>
              </a:extLst>
            </p:cNvPr>
            <p:cNvSpPr/>
            <p:nvPr/>
          </p:nvSpPr>
          <p:spPr>
            <a:xfrm>
              <a:off x="2197100" y="2146004"/>
              <a:ext cx="4435474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08516081-776A-3EB6-8E67-7D2A0047CF51}"/>
                </a:ext>
              </a:extLst>
            </p:cNvPr>
            <p:cNvSpPr/>
            <p:nvPr/>
          </p:nvSpPr>
          <p:spPr>
            <a:xfrm>
              <a:off x="2197100" y="3289004"/>
              <a:ext cx="4435474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A1E27F4-F26C-30D9-036D-97D4AC84B7F6}"/>
                </a:ext>
              </a:extLst>
            </p:cNvPr>
            <p:cNvSpPr/>
            <p:nvPr/>
          </p:nvSpPr>
          <p:spPr>
            <a:xfrm>
              <a:off x="2197100" y="4432004"/>
              <a:ext cx="4435474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776E8D4-14B2-1036-5FD6-10A853B947F8}"/>
                </a:ext>
              </a:extLst>
            </p:cNvPr>
            <p:cNvSpPr/>
            <p:nvPr/>
          </p:nvSpPr>
          <p:spPr>
            <a:xfrm>
              <a:off x="2197100" y="2146004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AB47F018-1A00-FACC-B482-7BC8C091F5D6}"/>
                </a:ext>
              </a:extLst>
            </p:cNvPr>
            <p:cNvSpPr/>
            <p:nvPr/>
          </p:nvSpPr>
          <p:spPr>
            <a:xfrm>
              <a:off x="2197100" y="3289004"/>
              <a:ext cx="457200" cy="1041696"/>
            </a:xfrm>
            <a:prstGeom prst="rect">
              <a:avLst/>
            </a:prstGeom>
            <a:solidFill>
              <a:srgbClr val="644B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D26F942-40C9-2697-0B41-2D55DDDC516B}"/>
                </a:ext>
              </a:extLst>
            </p:cNvPr>
            <p:cNvSpPr/>
            <p:nvPr/>
          </p:nvSpPr>
          <p:spPr>
            <a:xfrm>
              <a:off x="2197100" y="4432004"/>
              <a:ext cx="457200" cy="1041696"/>
            </a:xfrm>
            <a:prstGeom prst="rect">
              <a:avLst/>
            </a:prstGeom>
            <a:solidFill>
              <a:srgbClr val="9A5C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283066-1E3D-1DD1-5007-B04D409A201A}"/>
                </a:ext>
              </a:extLst>
            </p:cNvPr>
            <p:cNvSpPr txBox="1"/>
            <p:nvPr/>
          </p:nvSpPr>
          <p:spPr>
            <a:xfrm>
              <a:off x="2937859" y="3469137"/>
              <a:ext cx="1802096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en-US" altLang="ko-KR" b="1" dirty="0"/>
                <a:t>XML </a:t>
              </a:r>
              <a:r>
                <a:rPr lang="ko-KR" altLang="en-US" b="1" dirty="0"/>
                <a:t>프롬프트</a:t>
              </a:r>
              <a:endParaRPr lang="ko-KR" alt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9D48FA-1A07-66D3-73C8-0545BDCF906E}"/>
                </a:ext>
              </a:extLst>
            </p:cNvPr>
            <p:cNvSpPr txBox="1"/>
            <p:nvPr/>
          </p:nvSpPr>
          <p:spPr>
            <a:xfrm>
              <a:off x="2937859" y="2326137"/>
              <a:ext cx="3321743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좋은 프롬프트의 </a:t>
              </a:r>
              <a:r>
                <a:rPr lang="en-US" altLang="ko-KR" b="1" dirty="0"/>
                <a:t>4</a:t>
              </a:r>
              <a:r>
                <a:rPr lang="ko-KR" altLang="en-US" b="1" dirty="0"/>
                <a:t>가지 원칙</a:t>
              </a:r>
              <a:endParaRPr lang="ko-KR" alt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A1FDFB-ED01-CFEF-E5DB-79CE83E4445B}"/>
                </a:ext>
              </a:extLst>
            </p:cNvPr>
            <p:cNvSpPr txBox="1"/>
            <p:nvPr/>
          </p:nvSpPr>
          <p:spPr>
            <a:xfrm>
              <a:off x="2937859" y="4612138"/>
              <a:ext cx="2262158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 err="1"/>
                <a:t>할루시네이션</a:t>
              </a:r>
              <a:r>
                <a:rPr lang="ko-KR" altLang="en-US" b="1" dirty="0"/>
                <a:t> 대응</a:t>
              </a:r>
              <a:endParaRPr lang="ko-KR" altLang="en-US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5896BABF-D72F-750E-275C-A86C5D141897}"/>
                </a:ext>
              </a:extLst>
            </p:cNvPr>
            <p:cNvSpPr/>
            <p:nvPr/>
          </p:nvSpPr>
          <p:spPr>
            <a:xfrm>
              <a:off x="2197100" y="5602713"/>
              <a:ext cx="4435474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4815F13A-DFDF-4D3A-2CBE-B4151DE7578F}"/>
                </a:ext>
              </a:extLst>
            </p:cNvPr>
            <p:cNvSpPr/>
            <p:nvPr/>
          </p:nvSpPr>
          <p:spPr>
            <a:xfrm>
              <a:off x="2197100" y="5602713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4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C1EF8D8-B607-2BD2-D926-C69EF0FA4386}"/>
                </a:ext>
              </a:extLst>
            </p:cNvPr>
            <p:cNvSpPr txBox="1"/>
            <p:nvPr/>
          </p:nvSpPr>
          <p:spPr>
            <a:xfrm>
              <a:off x="2937859" y="5782846"/>
              <a:ext cx="2480166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en-US" altLang="ko-KR" b="1" dirty="0" err="1"/>
                <a:t>다중</a:t>
              </a:r>
              <a:r>
                <a:rPr lang="en-US" altLang="ko-KR" b="1" dirty="0"/>
                <a:t> </a:t>
              </a:r>
              <a:r>
                <a:rPr lang="en-US" altLang="ko-KR" b="1" dirty="0" err="1"/>
                <a:t>모델</a:t>
              </a:r>
              <a:r>
                <a:rPr lang="en-US" altLang="ko-KR" b="1" dirty="0"/>
                <a:t> </a:t>
              </a:r>
              <a:r>
                <a:rPr lang="en-US" altLang="ko-KR" b="1" dirty="0" err="1"/>
                <a:t>활용</a:t>
              </a:r>
              <a:r>
                <a:rPr lang="en-US" altLang="ko-KR" b="1" dirty="0"/>
                <a:t> </a:t>
              </a:r>
              <a:r>
                <a:rPr lang="en-US" altLang="ko-KR" b="1" dirty="0" err="1"/>
                <a:t>전략</a:t>
              </a:r>
              <a:r>
                <a:rPr lang="en-US" altLang="ko-KR" b="1" dirty="0"/>
                <a:t> 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42C43043-9D67-0377-706D-717C8EDE7556}"/>
                </a:ext>
              </a:extLst>
            </p:cNvPr>
            <p:cNvSpPr/>
            <p:nvPr/>
          </p:nvSpPr>
          <p:spPr>
            <a:xfrm>
              <a:off x="2197100" y="6751708"/>
              <a:ext cx="4435474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9E68AC1-375B-72C9-EC80-7B989C2F910E}"/>
                </a:ext>
              </a:extLst>
            </p:cNvPr>
            <p:cNvSpPr/>
            <p:nvPr/>
          </p:nvSpPr>
          <p:spPr>
            <a:xfrm>
              <a:off x="2197100" y="6751707"/>
              <a:ext cx="457200" cy="1041696"/>
            </a:xfrm>
            <a:prstGeom prst="rect">
              <a:avLst/>
            </a:prstGeom>
            <a:solidFill>
              <a:srgbClr val="644B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5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9CEB22-74CF-0AF8-E35B-6765A9E8B325}"/>
                </a:ext>
              </a:extLst>
            </p:cNvPr>
            <p:cNvSpPr txBox="1"/>
            <p:nvPr/>
          </p:nvSpPr>
          <p:spPr>
            <a:xfrm>
              <a:off x="2937859" y="6931841"/>
              <a:ext cx="3581430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spc="-100" dirty="0"/>
                <a:t>정책디자인 단계별 </a:t>
              </a:r>
              <a:r>
                <a:rPr lang="en-US" altLang="ko-KR" b="1" spc="-100" dirty="0"/>
                <a:t>AI </a:t>
              </a:r>
              <a:r>
                <a:rPr lang="ko-KR" altLang="en-US" b="1" spc="-100" dirty="0"/>
                <a:t>활용 실습</a:t>
              </a:r>
              <a:endParaRPr lang="ko-KR" altLang="en-US" spc="-100" dirty="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50100862-9D0C-8ED6-6568-FDC0974307BE}"/>
              </a:ext>
            </a:extLst>
          </p:cNvPr>
          <p:cNvGrpSpPr/>
          <p:nvPr/>
        </p:nvGrpSpPr>
        <p:grpSpPr>
          <a:xfrm>
            <a:off x="6918326" y="2146005"/>
            <a:ext cx="4435474" cy="762205"/>
            <a:chOff x="2197100" y="2146004"/>
            <a:chExt cx="4435474" cy="1041696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73D06388-7242-FF7D-95E2-4A983C489FB2}"/>
                </a:ext>
              </a:extLst>
            </p:cNvPr>
            <p:cNvSpPr/>
            <p:nvPr/>
          </p:nvSpPr>
          <p:spPr>
            <a:xfrm>
              <a:off x="2197100" y="2146004"/>
              <a:ext cx="4435474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154DC146-A1B0-429C-44CA-40B10040DC80}"/>
                </a:ext>
              </a:extLst>
            </p:cNvPr>
            <p:cNvSpPr/>
            <p:nvPr/>
          </p:nvSpPr>
          <p:spPr>
            <a:xfrm>
              <a:off x="2197100" y="2146004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6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C307456-D78A-2DCB-F7F1-6C5DA8E64297}"/>
                </a:ext>
              </a:extLst>
            </p:cNvPr>
            <p:cNvSpPr txBox="1"/>
            <p:nvPr/>
          </p:nvSpPr>
          <p:spPr>
            <a:xfrm>
              <a:off x="2937859" y="2326137"/>
              <a:ext cx="1996059" cy="6814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프로토타입 단계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9179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F33E5-CCCF-EAC9-AD85-3DCA3C291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205112A-6F88-B600-F276-F8526369863E}"/>
              </a:ext>
            </a:extLst>
          </p:cNvPr>
          <p:cNvSpPr txBox="1"/>
          <p:nvPr/>
        </p:nvSpPr>
        <p:spPr>
          <a:xfrm>
            <a:off x="778495" y="673792"/>
            <a:ext cx="255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대응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F42043A-BFAE-B13B-BA17-F3988A43E91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4B7319-223A-FAD1-9961-E2252A5B9FDB}"/>
              </a:ext>
            </a:extLst>
          </p:cNvPr>
          <p:cNvSpPr txBox="1"/>
          <p:nvPr/>
        </p:nvSpPr>
        <p:spPr>
          <a:xfrm>
            <a:off x="1134095" y="1593928"/>
            <a:ext cx="322941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할루시네이션의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대응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924CD-548A-6044-C404-36D29B2FE978}"/>
              </a:ext>
            </a:extLst>
          </p:cNvPr>
          <p:cNvSpPr txBox="1"/>
          <p:nvPr/>
        </p:nvSpPr>
        <p:spPr>
          <a:xfrm rot="21293598" flipH="1">
            <a:off x="4964831" y="4584151"/>
            <a:ext cx="3361056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활용하되 검증하라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7D0F460-8709-59DC-F538-FE3CA6A1A4FA}"/>
              </a:ext>
            </a:extLst>
          </p:cNvPr>
          <p:cNvGrpSpPr/>
          <p:nvPr/>
        </p:nvGrpSpPr>
        <p:grpSpPr>
          <a:xfrm>
            <a:off x="1232829" y="2370823"/>
            <a:ext cx="7229215" cy="469359"/>
            <a:chOff x="3965516" y="2790917"/>
            <a:chExt cx="7229215" cy="4693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3D6732-A045-F40F-FFDB-F85900974ED5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 준 답변을 받은 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반드시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각 사례가 실제한지 확인 필요</a:t>
              </a: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60C125E2-BFF3-E763-E370-3677A3ABA5E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B2E55D97-7B3E-55C4-E992-5FC5C5D8A14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6313D683-4F73-905E-1B50-F4CAE81C2F3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F5E5DA4-802F-EDF5-2643-D9A55B2316C7}"/>
              </a:ext>
            </a:extLst>
          </p:cNvPr>
          <p:cNvSpPr txBox="1"/>
          <p:nvPr/>
        </p:nvSpPr>
        <p:spPr>
          <a:xfrm>
            <a:off x="1549534" y="2958372"/>
            <a:ext cx="6488679" cy="1477328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해당 국가의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정부 공식 웹사이트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에 들어가서 그 정책이 실제로 존재하는지 확인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Google Scholar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나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RISS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같은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학술 데이터베이스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에서 </a:t>
            </a:r>
            <a:b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관련 논문이 있는지 파악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30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36BAA-3C1A-57BF-1039-A4C9D26C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ADFFAB7-47D8-AE87-5957-AB8142A775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BA8602-682E-FF23-4BC5-047EA8366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4A1A84-3C40-5A8C-2321-39837FE5312C}"/>
              </a:ext>
            </a:extLst>
          </p:cNvPr>
          <p:cNvSpPr txBox="1"/>
          <p:nvPr/>
        </p:nvSpPr>
        <p:spPr>
          <a:xfrm>
            <a:off x="2712062" y="2529890"/>
            <a:ext cx="676787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다중 모델 활용 전략 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40F1BBA-4B82-B360-5C23-E484B2D9A1B2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76B9D1F-EE7D-D426-65C6-9A85468B1DE0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A8E3DC3-FC45-79AB-66D7-3E69B494AAA2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730CCD2-E283-BF59-FAF3-F31D67280D29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6FC0836-AAB5-9D8F-FA72-317F4D72CB6A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8C38958-AD2F-0D9C-6422-A3762579A44C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6DC8FFF-A819-1997-F7FF-DDBB3A78479B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0FD19B-90BD-C3D9-DBA0-F9B31B20F2BA}"/>
              </a:ext>
            </a:extLst>
          </p:cNvPr>
          <p:cNvSpPr txBox="1"/>
          <p:nvPr/>
        </p:nvSpPr>
        <p:spPr>
          <a:xfrm>
            <a:off x="6000512" y="1593371"/>
            <a:ext cx="50847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4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522FA2A-293B-D11D-9483-D42D322581F2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4060093F-CAF1-3CD4-3DFC-6067D40F4012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C5FC0ED-3BD6-DA5E-2764-8B00672ACE23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EEAD1C25-3624-A3F3-B5F8-CE99B63AC521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309AF22-30BF-EDA6-2425-A774813F3EC6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A0175796-36EF-0178-249D-6563F5D9273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AD3EEE6-7AAD-7557-CBA3-C0FC1614E2A9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BC385486-1BDF-32DA-6638-95DB057B36D1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76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61857-1F55-C1B0-5D74-C4CBD7DB9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4215BDC-7875-D12D-9192-CD59C31AA233}"/>
              </a:ext>
            </a:extLst>
          </p:cNvPr>
          <p:cNvSpPr txBox="1"/>
          <p:nvPr/>
        </p:nvSpPr>
        <p:spPr>
          <a:xfrm>
            <a:off x="778495" y="673792"/>
            <a:ext cx="27754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다중 모델 활용 전략 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D7A0936-DDD0-ED69-973E-D0C15CA091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6F83F5-DAF5-8FDE-E558-8D7149DCE166}"/>
              </a:ext>
            </a:extLst>
          </p:cNvPr>
          <p:cNvSpPr txBox="1"/>
          <p:nvPr/>
        </p:nvSpPr>
        <p:spPr>
          <a:xfrm>
            <a:off x="1134095" y="1593928"/>
            <a:ext cx="395076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다중 모델 활용 전략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앙상블 기법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)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BAB56F4-8BB3-DC35-B732-D12C4C51D7B7}"/>
              </a:ext>
            </a:extLst>
          </p:cNvPr>
          <p:cNvGrpSpPr/>
          <p:nvPr/>
        </p:nvGrpSpPr>
        <p:grpSpPr>
          <a:xfrm>
            <a:off x="7743948" y="2698905"/>
            <a:ext cx="4058192" cy="863570"/>
            <a:chOff x="3965516" y="2790917"/>
            <a:chExt cx="4058192" cy="86357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7B0179-133E-6804-8433-AE885E9237BA}"/>
                </a:ext>
              </a:extLst>
            </p:cNvPr>
            <p:cNvSpPr txBox="1"/>
            <p:nvPr/>
          </p:nvSpPr>
          <p:spPr>
            <a:xfrm>
              <a:off x="4282222" y="2790917"/>
              <a:ext cx="3741486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여러 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AI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모델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에게 같은 질문을 던져 결과를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비교 및 검증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하는 방법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A840474-A22E-06AF-5664-4FD93ECB2DB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2973675C-3C25-792F-2C65-560823E137C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849E4FF4-6F58-67F8-7F39-AF9B7EF1E33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4057C78-DC5E-35AE-9BE4-765DD69EDFC2}"/>
              </a:ext>
            </a:extLst>
          </p:cNvPr>
          <p:cNvGrpSpPr/>
          <p:nvPr/>
        </p:nvGrpSpPr>
        <p:grpSpPr>
          <a:xfrm>
            <a:off x="725373" y="2800143"/>
            <a:ext cx="2077940" cy="2077940"/>
            <a:chOff x="725373" y="2800143"/>
            <a:chExt cx="2077940" cy="2077940"/>
          </a:xfrm>
        </p:grpSpPr>
        <p:sp>
          <p:nvSpPr>
            <p:cNvPr id="15" name="사각형: 잘린 대각선 방향 모서리 14">
              <a:extLst>
                <a:ext uri="{FF2B5EF4-FFF2-40B4-BE49-F238E27FC236}">
                  <a16:creationId xmlns:a16="http://schemas.microsoft.com/office/drawing/2014/main" id="{44EAEC3D-6A5F-3861-C6EF-043236EDC226}"/>
                </a:ext>
              </a:extLst>
            </p:cNvPr>
            <p:cNvSpPr/>
            <p:nvPr/>
          </p:nvSpPr>
          <p:spPr>
            <a:xfrm>
              <a:off x="725373" y="2800143"/>
              <a:ext cx="2077940" cy="2077940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FADE5C15-D82A-658F-B186-51801D62B74C}"/>
                </a:ext>
              </a:extLst>
            </p:cNvPr>
            <p:cNvSpPr/>
            <p:nvPr/>
          </p:nvSpPr>
          <p:spPr>
            <a:xfrm>
              <a:off x="855865" y="2930635"/>
              <a:ext cx="1816956" cy="181695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CB209D-F68F-AC37-B344-295F7B61E0E9}"/>
                </a:ext>
              </a:extLst>
            </p:cNvPr>
            <p:cNvSpPr txBox="1"/>
            <p:nvPr/>
          </p:nvSpPr>
          <p:spPr>
            <a:xfrm>
              <a:off x="778495" y="3580260"/>
              <a:ext cx="1894327" cy="5324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600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앙상블</a:t>
              </a:r>
              <a:endParaRPr kumimoji="0" lang="en-US" altLang="ko-KR" sz="2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에어" pitchFamily="2" charset="-127"/>
                <a:ea typeface="카페24 아네모네에어" pitchFamily="2" charset="-127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AC47855-BDA4-BA2D-E9A9-A4354F31D8FD}"/>
              </a:ext>
            </a:extLst>
          </p:cNvPr>
          <p:cNvSpPr txBox="1"/>
          <p:nvPr/>
        </p:nvSpPr>
        <p:spPr>
          <a:xfrm rot="21257611" flipH="1">
            <a:off x="8816760" y="3713019"/>
            <a:ext cx="305652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단일 모델의 한계 극복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060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9A520-764E-5E56-171C-E4F402758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C81FD71-41DC-5FDE-818E-CE43DBC5D113}"/>
              </a:ext>
            </a:extLst>
          </p:cNvPr>
          <p:cNvSpPr txBox="1"/>
          <p:nvPr/>
        </p:nvSpPr>
        <p:spPr>
          <a:xfrm>
            <a:off x="778495" y="673792"/>
            <a:ext cx="27754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다중 모델 활용 전략 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33AC48C-3923-8DE5-49D0-3F8D3B292D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EBDC2B-9B45-74DC-76B7-914AAC4FEA2F}"/>
              </a:ext>
            </a:extLst>
          </p:cNvPr>
          <p:cNvSpPr txBox="1"/>
          <p:nvPr/>
        </p:nvSpPr>
        <p:spPr>
          <a:xfrm>
            <a:off x="1134095" y="1593928"/>
            <a:ext cx="395076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다중 모델 활용 전략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앙상블 기법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)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02680A4-4910-5194-6A82-E705B8E9A94A}"/>
              </a:ext>
            </a:extLst>
          </p:cNvPr>
          <p:cNvGrpSpPr/>
          <p:nvPr/>
        </p:nvGrpSpPr>
        <p:grpSpPr>
          <a:xfrm>
            <a:off x="1511134" y="2289427"/>
            <a:ext cx="6607142" cy="1282110"/>
            <a:chOff x="1511134" y="2289427"/>
            <a:chExt cx="6607142" cy="12821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F8B6147-A7F9-935C-A7DA-1BC3F83AEE56}"/>
                </a:ext>
              </a:extLst>
            </p:cNvPr>
            <p:cNvSpPr txBox="1"/>
            <p:nvPr/>
          </p:nvSpPr>
          <p:spPr>
            <a:xfrm>
              <a:off x="2122824" y="2289427"/>
              <a:ext cx="5383762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같은 질문을 여러 </a:t>
              </a:r>
              <a:r>
                <a:rPr lang="en-US" altLang="ko-KR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AI</a:t>
              </a: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에게 동시에 질문</a:t>
              </a:r>
              <a:endParaRPr lang="en-US" altLang="ko-KR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9A5CC8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33A84858-1C6F-2724-8FB6-D53067F23EBA}"/>
                </a:ext>
              </a:extLst>
            </p:cNvPr>
            <p:cNvGrpSpPr/>
            <p:nvPr/>
          </p:nvGrpSpPr>
          <p:grpSpPr>
            <a:xfrm>
              <a:off x="1511134" y="3000251"/>
              <a:ext cx="6607142" cy="571286"/>
              <a:chOff x="2418864" y="4006800"/>
              <a:chExt cx="4858386" cy="571286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51234A-3C3D-5B08-1931-58C70140B0CD}"/>
                  </a:ext>
                </a:extLst>
              </p:cNvPr>
              <p:cNvSpPr txBox="1"/>
              <p:nvPr/>
            </p:nvSpPr>
            <p:spPr>
              <a:xfrm>
                <a:off x="2418864" y="4006800"/>
                <a:ext cx="1536610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216000" tIns="0" rIns="216000" bIns="0" rtlCol="0" anchor="ctr">
                <a:spAutoFit/>
              </a:bodyPr>
              <a:lstStyle/>
              <a:p>
                <a:pPr algn="ctr" latinLnBrk="0">
                  <a:lnSpc>
                    <a:spcPct val="110000"/>
                  </a:lnSpc>
                </a:pPr>
                <a:r>
                  <a:rPr lang="en-US" altLang="ko-KR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GPT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B4F953-94B3-88F7-08A9-5EE7A8E54729}"/>
                  </a:ext>
                </a:extLst>
              </p:cNvPr>
              <p:cNvSpPr txBox="1"/>
              <p:nvPr/>
            </p:nvSpPr>
            <p:spPr>
              <a:xfrm>
                <a:off x="4079752" y="4006800"/>
                <a:ext cx="1536610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216000" tIns="0" rIns="216000" bIns="0" rtlCol="0" anchor="ctr">
                <a:spAutoFit/>
              </a:bodyPr>
              <a:lstStyle/>
              <a:p>
                <a:pPr algn="ctr" latinLnBrk="0">
                  <a:lnSpc>
                    <a:spcPct val="110000"/>
                  </a:lnSpc>
                </a:pPr>
                <a:r>
                  <a:rPr lang="en-US" altLang="ko-KR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Claude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1879ED5-27D8-1631-BA51-1FFFA4B90EE7}"/>
                  </a:ext>
                </a:extLst>
              </p:cNvPr>
              <p:cNvSpPr txBox="1"/>
              <p:nvPr/>
            </p:nvSpPr>
            <p:spPr>
              <a:xfrm>
                <a:off x="5740640" y="4006800"/>
                <a:ext cx="1536610" cy="57128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D79CF">
                      <a:alpha val="20000"/>
                    </a:srgbClr>
                  </a:gs>
                  <a:gs pos="100000">
                    <a:srgbClr val="9A5CC8">
                      <a:alpha val="20000"/>
                    </a:srgbClr>
                  </a:gs>
                </a:gsLst>
                <a:lin ang="2700000" scaled="0"/>
              </a:gradFill>
            </p:spPr>
            <p:txBody>
              <a:bodyPr wrap="square" lIns="216000" tIns="0" rIns="216000" bIns="0" rtlCol="0" anchor="ctr">
                <a:spAutoFit/>
              </a:bodyPr>
              <a:lstStyle/>
              <a:p>
                <a:pPr algn="ctr" latinLnBrk="0">
                  <a:lnSpc>
                    <a:spcPct val="110000"/>
                  </a:lnSpc>
                </a:pPr>
                <a:r>
                  <a:rPr lang="en-US" altLang="ko-KR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072087"/>
                    </a:solidFill>
                    <a:latin typeface="카페24 아네모네" pitchFamily="2" charset="-127"/>
                    <a:ea typeface="카페24 아네모네" pitchFamily="2" charset="-127"/>
                  </a:rPr>
                  <a:t>Gemini</a:t>
                </a: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9DC32074-6EE8-4211-BCF6-F78DA887874D}"/>
              </a:ext>
            </a:extLst>
          </p:cNvPr>
          <p:cNvGrpSpPr/>
          <p:nvPr/>
        </p:nvGrpSpPr>
        <p:grpSpPr>
          <a:xfrm>
            <a:off x="2223313" y="3707713"/>
            <a:ext cx="5182783" cy="823871"/>
            <a:chOff x="3081452" y="4616608"/>
            <a:chExt cx="5182783" cy="823871"/>
          </a:xfrm>
        </p:grpSpPr>
        <p:sp>
          <p:nvSpPr>
            <p:cNvPr id="10" name="오른쪽 중괄호 9">
              <a:extLst>
                <a:ext uri="{FF2B5EF4-FFF2-40B4-BE49-F238E27FC236}">
                  <a16:creationId xmlns:a16="http://schemas.microsoft.com/office/drawing/2014/main" id="{9CF4EA40-B66A-0684-3038-15946C0D9087}"/>
                </a:ext>
              </a:extLst>
            </p:cNvPr>
            <p:cNvSpPr/>
            <p:nvPr/>
          </p:nvSpPr>
          <p:spPr>
            <a:xfrm rot="5400000">
              <a:off x="5527222" y="2170838"/>
              <a:ext cx="291243" cy="5182783"/>
            </a:xfrm>
            <a:prstGeom prst="rightBrace">
              <a:avLst>
                <a:gd name="adj1" fmla="val 444885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F00686-7A65-E4CA-8CAE-4E81472F9A74}"/>
                </a:ext>
              </a:extLst>
            </p:cNvPr>
            <p:cNvSpPr txBox="1"/>
            <p:nvPr/>
          </p:nvSpPr>
          <p:spPr>
            <a:xfrm>
              <a:off x="3081452" y="4977019"/>
              <a:ext cx="518278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각각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5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개씩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총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15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개의 아이디어 제시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03CB5D8-FF49-1530-5155-E8F39A7AD131}"/>
              </a:ext>
            </a:extLst>
          </p:cNvPr>
          <p:cNvSpPr txBox="1"/>
          <p:nvPr/>
        </p:nvSpPr>
        <p:spPr>
          <a:xfrm rot="21257611" flipH="1">
            <a:off x="4567739" y="4654888"/>
            <a:ext cx="305652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비교 및 분석 필요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851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5E692-3D3D-ADEA-3E14-F77F89597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515138B-2DD4-A9C0-3066-63038DA822F1}"/>
              </a:ext>
            </a:extLst>
          </p:cNvPr>
          <p:cNvSpPr txBox="1"/>
          <p:nvPr/>
        </p:nvSpPr>
        <p:spPr>
          <a:xfrm>
            <a:off x="778495" y="673792"/>
            <a:ext cx="27754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다중 모델 활용 전략 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C74F3AA-218C-E7C3-46A3-1D0097F6CEC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BD91AE-08B3-CB33-1F65-BA2537BF478A}"/>
              </a:ext>
            </a:extLst>
          </p:cNvPr>
          <p:cNvSpPr txBox="1"/>
          <p:nvPr/>
        </p:nvSpPr>
        <p:spPr>
          <a:xfrm>
            <a:off x="1134095" y="1593928"/>
            <a:ext cx="395076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다중 모델 활용 전략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앙상블 기법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)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1E123F52-B9EB-B125-70D0-A14D1FDC9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510319"/>
              </p:ext>
            </p:extLst>
          </p:nvPr>
        </p:nvGraphicFramePr>
        <p:xfrm>
          <a:off x="1134094" y="2237190"/>
          <a:ext cx="10320715" cy="1574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143">
                  <a:extLst>
                    <a:ext uri="{9D8B030D-6E8A-4147-A177-3AD203B41FA5}">
                      <a16:colId xmlns:a16="http://schemas.microsoft.com/office/drawing/2014/main" val="675562818"/>
                    </a:ext>
                  </a:extLst>
                </a:gridCol>
                <a:gridCol w="2064143">
                  <a:extLst>
                    <a:ext uri="{9D8B030D-6E8A-4147-A177-3AD203B41FA5}">
                      <a16:colId xmlns:a16="http://schemas.microsoft.com/office/drawing/2014/main" val="967422525"/>
                    </a:ext>
                  </a:extLst>
                </a:gridCol>
                <a:gridCol w="2064143">
                  <a:extLst>
                    <a:ext uri="{9D8B030D-6E8A-4147-A177-3AD203B41FA5}">
                      <a16:colId xmlns:a16="http://schemas.microsoft.com/office/drawing/2014/main" val="3342123456"/>
                    </a:ext>
                  </a:extLst>
                </a:gridCol>
                <a:gridCol w="2064143">
                  <a:extLst>
                    <a:ext uri="{9D8B030D-6E8A-4147-A177-3AD203B41FA5}">
                      <a16:colId xmlns:a16="http://schemas.microsoft.com/office/drawing/2014/main" val="2891756971"/>
                    </a:ext>
                  </a:extLst>
                </a:gridCol>
                <a:gridCol w="2064143">
                  <a:extLst>
                    <a:ext uri="{9D8B030D-6E8A-4147-A177-3AD203B41FA5}">
                      <a16:colId xmlns:a16="http://schemas.microsoft.com/office/drawing/2014/main" val="603762838"/>
                    </a:ext>
                  </a:extLst>
                </a:gridCol>
              </a:tblGrid>
              <a:tr h="8270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800" kern="1200" spc="-100" baseline="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800" kern="1200" spc="-100" baseline="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800" kern="1200" spc="-100" baseline="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800" kern="1200" spc="-100" baseline="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800" kern="1200" spc="-100" baseline="0" dirty="0">
                        <a:solidFill>
                          <a:schemeClr val="bg1"/>
                        </a:solidFill>
                        <a:latin typeface="나눔스퀘어 네오 Heavy" panose="00000A00000000000000" pitchFamily="2" charset="-127"/>
                        <a:ea typeface="나눔스퀘어 네오 Heavy" panose="00000A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2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505687"/>
                  </a:ext>
                </a:extLst>
              </a:tr>
              <a:tr h="74731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CAE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B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639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5DA2DE3-2558-6AF3-3D66-9D6F52071A22}"/>
              </a:ext>
            </a:extLst>
          </p:cNvPr>
          <p:cNvSpPr txBox="1"/>
          <p:nvPr/>
        </p:nvSpPr>
        <p:spPr>
          <a:xfrm>
            <a:off x="1146547" y="2467897"/>
            <a:ext cx="20325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나눔스퀘어 네오 Heavy" panose="00000A00000000000000" pitchFamily="2" charset="-127"/>
                <a:ea typeface="나눔스퀘어 네오 Heavy" panose="00000A00000000000000" pitchFamily="2" charset="-127"/>
                <a:cs typeface="+mn-cs"/>
              </a:rPr>
              <a:t>아이디어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9F6C5-FE82-4BA0-086B-330EFB92FB72}"/>
              </a:ext>
            </a:extLst>
          </p:cNvPr>
          <p:cNvSpPr txBox="1"/>
          <p:nvPr/>
        </p:nvSpPr>
        <p:spPr>
          <a:xfrm>
            <a:off x="3170253" y="2467897"/>
            <a:ext cx="2082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0">
              <a:defRPr/>
            </a:pPr>
            <a:r>
              <a:rPr lang="en-US" altLang="ko-KR" b="1" spc="-100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GPT</a:t>
            </a:r>
            <a:endParaRPr kumimoji="0" lang="ko-KR" altLang="en-US" sz="18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네오 Heavy" panose="00000A00000000000000" pitchFamily="2" charset="-127"/>
              <a:ea typeface="나눔스퀘어 네오 Heavy" panose="00000A00000000000000" pitchFamily="2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32AC4-FA3E-42B1-A326-513CC1469C14}"/>
              </a:ext>
            </a:extLst>
          </p:cNvPr>
          <p:cNvSpPr txBox="1"/>
          <p:nvPr/>
        </p:nvSpPr>
        <p:spPr>
          <a:xfrm>
            <a:off x="5252484" y="2467897"/>
            <a:ext cx="2037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0">
              <a:defRPr/>
            </a:pPr>
            <a:r>
              <a:rPr lang="en-US" altLang="ko-KR" b="1" spc="-100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Claude</a:t>
            </a:r>
            <a:endParaRPr kumimoji="0" lang="ko-KR" altLang="en-US" sz="18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네오 Heavy" panose="00000A00000000000000" pitchFamily="2" charset="-127"/>
              <a:ea typeface="나눔스퀘어 네오 Heavy" panose="00000A00000000000000" pitchFamily="2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B6F832-2AC1-F882-DDC3-BD63A045E7F3}"/>
              </a:ext>
            </a:extLst>
          </p:cNvPr>
          <p:cNvSpPr txBox="1"/>
          <p:nvPr/>
        </p:nvSpPr>
        <p:spPr>
          <a:xfrm>
            <a:off x="9083675" y="2467897"/>
            <a:ext cx="2383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0">
              <a:defRPr/>
            </a:pPr>
            <a:r>
              <a:rPr lang="ko-KR" altLang="en-US" b="1" spc="-100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신뢰도</a:t>
            </a:r>
            <a:endParaRPr kumimoji="0" lang="ko-KR" altLang="en-US" sz="18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네오 Heavy" panose="00000A00000000000000" pitchFamily="2" charset="-127"/>
              <a:ea typeface="나눔스퀘어 네오 Heavy" panose="00000A00000000000000" pitchFamily="2" charset="-127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2029A4-E5C4-54EE-6AB8-C98F9D228840}"/>
              </a:ext>
            </a:extLst>
          </p:cNvPr>
          <p:cNvSpPr txBox="1"/>
          <p:nvPr/>
        </p:nvSpPr>
        <p:spPr>
          <a:xfrm>
            <a:off x="7343554" y="2467897"/>
            <a:ext cx="2037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0">
              <a:defRPr/>
            </a:pPr>
            <a:r>
              <a:rPr lang="en-US" altLang="ko-KR" b="1" spc="-100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Gemini</a:t>
            </a:r>
            <a:endParaRPr kumimoji="0" lang="ko-KR" altLang="en-US" sz="18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스퀘어 네오 Heavy" panose="00000A00000000000000" pitchFamily="2" charset="-127"/>
              <a:ea typeface="나눔스퀘어 네오 Heavy" panose="00000A00000000000000" pitchFamily="2" charset="-127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A07503-B935-33C5-6BC9-0133F9702731}"/>
              </a:ext>
            </a:extLst>
          </p:cNvPr>
          <p:cNvSpPr txBox="1"/>
          <p:nvPr/>
        </p:nvSpPr>
        <p:spPr>
          <a:xfrm>
            <a:off x="1146547" y="3259723"/>
            <a:ext cx="20237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공유형 청년주택</a:t>
            </a: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854C605C-8466-30A8-22F3-681754AE0B5B}"/>
              </a:ext>
            </a:extLst>
          </p:cNvPr>
          <p:cNvSpPr/>
          <p:nvPr/>
        </p:nvSpPr>
        <p:spPr>
          <a:xfrm>
            <a:off x="4139609" y="3259723"/>
            <a:ext cx="255182" cy="292396"/>
          </a:xfrm>
          <a:custGeom>
            <a:avLst/>
            <a:gdLst>
              <a:gd name="connsiteX0" fmla="*/ 0 w 340242"/>
              <a:gd name="connsiteY0" fmla="*/ 184298 h 389860"/>
              <a:gd name="connsiteX1" fmla="*/ 155944 w 340242"/>
              <a:gd name="connsiteY1" fmla="*/ 389860 h 389860"/>
              <a:gd name="connsiteX2" fmla="*/ 340242 w 340242"/>
              <a:gd name="connsiteY2" fmla="*/ 0 h 3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242" h="389860">
                <a:moveTo>
                  <a:pt x="0" y="184298"/>
                </a:moveTo>
                <a:lnTo>
                  <a:pt x="155944" y="389860"/>
                </a:lnTo>
                <a:lnTo>
                  <a:pt x="340242" y="0"/>
                </a:lnTo>
              </a:path>
            </a:pathLst>
          </a:custGeom>
          <a:noFill/>
          <a:ln w="76200">
            <a:solidFill>
              <a:srgbClr val="0B2E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7480B763-68E7-7160-42BE-13CB9E497B30}"/>
              </a:ext>
            </a:extLst>
          </p:cNvPr>
          <p:cNvSpPr/>
          <p:nvPr/>
        </p:nvSpPr>
        <p:spPr>
          <a:xfrm>
            <a:off x="6096000" y="3259723"/>
            <a:ext cx="255182" cy="292396"/>
          </a:xfrm>
          <a:custGeom>
            <a:avLst/>
            <a:gdLst>
              <a:gd name="connsiteX0" fmla="*/ 0 w 340242"/>
              <a:gd name="connsiteY0" fmla="*/ 184298 h 389860"/>
              <a:gd name="connsiteX1" fmla="*/ 155944 w 340242"/>
              <a:gd name="connsiteY1" fmla="*/ 389860 h 389860"/>
              <a:gd name="connsiteX2" fmla="*/ 340242 w 340242"/>
              <a:gd name="connsiteY2" fmla="*/ 0 h 3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242" h="389860">
                <a:moveTo>
                  <a:pt x="0" y="184298"/>
                </a:moveTo>
                <a:lnTo>
                  <a:pt x="155944" y="389860"/>
                </a:lnTo>
                <a:lnTo>
                  <a:pt x="340242" y="0"/>
                </a:lnTo>
              </a:path>
            </a:pathLst>
          </a:custGeom>
          <a:noFill/>
          <a:ln w="76200">
            <a:solidFill>
              <a:srgbClr val="0B2E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2ACAF48A-7A95-948D-2390-DA919C82E73F}"/>
              </a:ext>
            </a:extLst>
          </p:cNvPr>
          <p:cNvSpPr/>
          <p:nvPr/>
        </p:nvSpPr>
        <p:spPr>
          <a:xfrm>
            <a:off x="8234892" y="3259723"/>
            <a:ext cx="255182" cy="292396"/>
          </a:xfrm>
          <a:custGeom>
            <a:avLst/>
            <a:gdLst>
              <a:gd name="connsiteX0" fmla="*/ 0 w 340242"/>
              <a:gd name="connsiteY0" fmla="*/ 184298 h 389860"/>
              <a:gd name="connsiteX1" fmla="*/ 155944 w 340242"/>
              <a:gd name="connsiteY1" fmla="*/ 389860 h 389860"/>
              <a:gd name="connsiteX2" fmla="*/ 340242 w 340242"/>
              <a:gd name="connsiteY2" fmla="*/ 0 h 3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242" h="389860">
                <a:moveTo>
                  <a:pt x="0" y="184298"/>
                </a:moveTo>
                <a:lnTo>
                  <a:pt x="155944" y="389860"/>
                </a:lnTo>
                <a:lnTo>
                  <a:pt x="340242" y="0"/>
                </a:lnTo>
              </a:path>
            </a:pathLst>
          </a:custGeom>
          <a:noFill/>
          <a:ln w="76200">
            <a:solidFill>
              <a:srgbClr val="0B2E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AF16E7-7255-7653-C181-6C528455BD65}"/>
              </a:ext>
            </a:extLst>
          </p:cNvPr>
          <p:cNvSpPr txBox="1"/>
          <p:nvPr/>
        </p:nvSpPr>
        <p:spPr>
          <a:xfrm>
            <a:off x="9381413" y="3259723"/>
            <a:ext cx="20237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높음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6FF5F9D-56D0-9D2A-FFFD-E00FC1DF03C2}"/>
              </a:ext>
            </a:extLst>
          </p:cNvPr>
          <p:cNvGrpSpPr/>
          <p:nvPr/>
        </p:nvGrpSpPr>
        <p:grpSpPr>
          <a:xfrm>
            <a:off x="1452326" y="3880932"/>
            <a:ext cx="7929087" cy="463460"/>
            <a:chOff x="3965516" y="2790917"/>
            <a:chExt cx="7929087" cy="4634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5143647-2D2A-71D1-7F4E-E30477B518A4}"/>
                </a:ext>
              </a:extLst>
            </p:cNvPr>
            <p:cNvSpPr txBox="1"/>
            <p:nvPr/>
          </p:nvSpPr>
          <p:spPr>
            <a:xfrm>
              <a:off x="4282223" y="2790917"/>
              <a:ext cx="761238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구체적인 수치가 다를 때는 주의 </a:t>
              </a:r>
              <a:r>
                <a:rPr lang="ko-KR" altLang="en-US" sz="2000" b="1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要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B671E31B-80B0-4B24-21CF-381915C0BCC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5" name="원호 24">
                <a:extLst>
                  <a:ext uri="{FF2B5EF4-FFF2-40B4-BE49-F238E27FC236}">
                    <a16:creationId xmlns:a16="http://schemas.microsoft.com/office/drawing/2014/main" id="{A81CF45C-CB66-010C-170A-8653474BDAD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C100C423-85AA-BE21-5911-474B20B3BF9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2A083292-4C6A-3BE1-8117-9E2DC720A1C3}"/>
              </a:ext>
            </a:extLst>
          </p:cNvPr>
          <p:cNvGrpSpPr/>
          <p:nvPr/>
        </p:nvGrpSpPr>
        <p:grpSpPr>
          <a:xfrm>
            <a:off x="1769033" y="4413783"/>
            <a:ext cx="7002563" cy="1187388"/>
            <a:chOff x="1547337" y="4508469"/>
            <a:chExt cx="7002563" cy="11873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72347A-D63D-2860-7E9C-C555AAFCAEC1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8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청년 주거 만족도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ChatGPT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65%, Claude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58%,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Gemini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70%</a:t>
              </a:r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981ACAAD-7773-ED88-C031-A96475D83710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548A3519-9D18-0E81-F486-5C3B508C534E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31" name="사각형: 둥근 모서리 30">
                <a:extLst>
                  <a:ext uri="{FF2B5EF4-FFF2-40B4-BE49-F238E27FC236}">
                    <a16:creationId xmlns:a16="http://schemas.microsoft.com/office/drawing/2014/main" id="{D5FB00F3-C8E4-3023-A1A2-DED212188E72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DF5246D9-113A-D80F-3A86-FEB4D4DBD823}"/>
              </a:ext>
            </a:extLst>
          </p:cNvPr>
          <p:cNvGrpSpPr/>
          <p:nvPr/>
        </p:nvGrpSpPr>
        <p:grpSpPr>
          <a:xfrm>
            <a:off x="2566166" y="5601171"/>
            <a:ext cx="7314850" cy="469359"/>
            <a:chOff x="1743429" y="4953085"/>
            <a:chExt cx="7314850" cy="469359"/>
          </a:xfrm>
        </p:grpSpPr>
        <p:sp>
          <p:nvSpPr>
            <p:cNvPr id="33" name="화살표: 아래쪽 32">
              <a:extLst>
                <a:ext uri="{FF2B5EF4-FFF2-40B4-BE49-F238E27FC236}">
                  <a16:creationId xmlns:a16="http://schemas.microsoft.com/office/drawing/2014/main" id="{A86628B4-C482-8CEF-97DA-86FB8CB2C94F}"/>
                </a:ext>
              </a:extLst>
            </p:cNvPr>
            <p:cNvSpPr/>
            <p:nvPr/>
          </p:nvSpPr>
          <p:spPr>
            <a:xfrm rot="16200000">
              <a:off x="1714378" y="5063804"/>
              <a:ext cx="343857" cy="285755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39E009-A1D1-24D9-DBE5-99F792E8EB23}"/>
                </a:ext>
              </a:extLst>
            </p:cNvPr>
            <p:cNvSpPr txBox="1"/>
            <p:nvPr/>
          </p:nvSpPr>
          <p:spPr>
            <a:xfrm>
              <a:off x="1999122" y="4953085"/>
              <a:ext cx="7059157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외부 자료로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리체크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필수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58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6" grpId="0"/>
      <p:bldP spid="18" grpId="0" animBg="1"/>
      <p:bldP spid="19" grpId="0" animBg="1"/>
      <p:bldP spid="20" grpId="0" animBg="1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7552B-F3FB-5B07-2058-CBD637D72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6CB133D-FE90-5743-7A37-7DC84F3E275C}"/>
              </a:ext>
            </a:extLst>
          </p:cNvPr>
          <p:cNvSpPr txBox="1"/>
          <p:nvPr/>
        </p:nvSpPr>
        <p:spPr>
          <a:xfrm>
            <a:off x="778495" y="673792"/>
            <a:ext cx="27754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다중 모델 활용 전략 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DB748F9-A4EC-0B4E-02A8-4B7E21FB1C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A1EC8E-9848-51E0-92C1-F7A8D2EF6987}"/>
              </a:ext>
            </a:extLst>
          </p:cNvPr>
          <p:cNvSpPr txBox="1"/>
          <p:nvPr/>
        </p:nvSpPr>
        <p:spPr>
          <a:xfrm>
            <a:off x="1134095" y="1593928"/>
            <a:ext cx="395076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다중 모델 활용 전략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앙상블 기법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)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C7E14A-7405-6093-737C-2AC2019DC9C8}"/>
              </a:ext>
            </a:extLst>
          </p:cNvPr>
          <p:cNvSpPr txBox="1"/>
          <p:nvPr/>
        </p:nvSpPr>
        <p:spPr>
          <a:xfrm>
            <a:off x="2122824" y="2167238"/>
            <a:ext cx="8162404" cy="601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9A5CC8"/>
                </a:solidFill>
                <a:latin typeface="카페24 아네모네" pitchFamily="2" charset="-127"/>
                <a:ea typeface="카페24 아네모네" pitchFamily="2" charset="-127"/>
              </a:rPr>
              <a:t>같은 모델이라도 </a:t>
            </a:r>
            <a:r>
              <a:rPr lang="ko-KR" altLang="en-US" sz="2700" u="sng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9A5CC8"/>
                </a:solidFill>
                <a:latin typeface="카페24 아네모네" pitchFamily="2" charset="-127"/>
                <a:ea typeface="카페24 아네모네" pitchFamily="2" charset="-127"/>
              </a:rPr>
              <a:t>다른 관점</a:t>
            </a:r>
            <a:r>
              <a:rPr lang="ko-KR" altLang="en-US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9A5CC8"/>
                </a:solidFill>
                <a:latin typeface="카페24 아네모네" pitchFamily="2" charset="-127"/>
                <a:ea typeface="카페24 아네모네" pitchFamily="2" charset="-127"/>
              </a:rPr>
              <a:t>에서 질문</a:t>
            </a:r>
            <a:endParaRPr lang="en-US" altLang="ko-KR" sz="27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9A5CC8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6F995DF-E09B-9A9D-388C-D2FCBBB3C2D8}"/>
              </a:ext>
            </a:extLst>
          </p:cNvPr>
          <p:cNvGrpSpPr/>
          <p:nvPr/>
        </p:nvGrpSpPr>
        <p:grpSpPr>
          <a:xfrm>
            <a:off x="1598619" y="2941463"/>
            <a:ext cx="2935833" cy="3067790"/>
            <a:chOff x="1598619" y="2941463"/>
            <a:chExt cx="2935833" cy="3067790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A6FB772A-DA80-28CD-555D-82358983002F}"/>
                </a:ext>
              </a:extLst>
            </p:cNvPr>
            <p:cNvSpPr/>
            <p:nvPr/>
          </p:nvSpPr>
          <p:spPr>
            <a:xfrm>
              <a:off x="1598619" y="2941463"/>
              <a:ext cx="2935833" cy="306779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CD82BC-2F3E-4BC5-37D0-284CA8BB8409}"/>
                </a:ext>
              </a:extLst>
            </p:cNvPr>
            <p:cNvSpPr txBox="1"/>
            <p:nvPr/>
          </p:nvSpPr>
          <p:spPr>
            <a:xfrm>
              <a:off x="1621735" y="3613399"/>
              <a:ext cx="2889603" cy="1506631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당신은 정책 전문가입니다</a:t>
              </a:r>
              <a:r>
                <a:rPr lang="en-US" altLang="ko-KR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청년 주거 문제를 </a:t>
              </a:r>
              <a:br>
                <a:rPr lang="en-US" altLang="ko-KR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해결하기 위한 </a:t>
              </a:r>
              <a:br>
                <a:rPr lang="en-US" altLang="ko-KR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정부 정책을 제안해주세요</a:t>
              </a:r>
              <a:r>
                <a:rPr lang="en-US" altLang="ko-KR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kumimoji="0" lang="en-US" altLang="ko-KR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89E6E8-9682-8188-37CF-814200A74338}"/>
                </a:ext>
              </a:extLst>
            </p:cNvPr>
            <p:cNvSpPr txBox="1"/>
            <p:nvPr/>
          </p:nvSpPr>
          <p:spPr>
            <a:xfrm>
              <a:off x="1900507" y="3031830"/>
              <a:ext cx="2332059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정책 전문가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98B8E9A6-5D49-7EDC-2600-DA3388F7FC26}"/>
              </a:ext>
            </a:extLst>
          </p:cNvPr>
          <p:cNvGrpSpPr/>
          <p:nvPr/>
        </p:nvGrpSpPr>
        <p:grpSpPr>
          <a:xfrm>
            <a:off x="4695444" y="2941463"/>
            <a:ext cx="2935833" cy="3067790"/>
            <a:chOff x="4695444" y="2941463"/>
            <a:chExt cx="2935833" cy="3067790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DA8A3E75-13E2-E81F-8BB4-D6C4DB73F690}"/>
                </a:ext>
              </a:extLst>
            </p:cNvPr>
            <p:cNvSpPr/>
            <p:nvPr/>
          </p:nvSpPr>
          <p:spPr>
            <a:xfrm>
              <a:off x="4695444" y="2941463"/>
              <a:ext cx="2935833" cy="306779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9A5CC8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F1BF92-96F9-83D9-E3A0-7B35B1013310}"/>
                </a:ext>
              </a:extLst>
            </p:cNvPr>
            <p:cNvSpPr txBox="1"/>
            <p:nvPr/>
          </p:nvSpPr>
          <p:spPr>
            <a:xfrm>
              <a:off x="4806209" y="3594192"/>
              <a:ext cx="2714302" cy="2226828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당신은 서울에 사는 </a:t>
              </a:r>
              <a:r>
                <a:rPr lang="en-US" altLang="ko-KR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27</a:t>
              </a:r>
              <a:r>
                <a:rPr lang="ko-KR" altLang="en-US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 청년 </a:t>
              </a:r>
              <a:r>
                <a:rPr lang="en-US" altLang="ko-KR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  <a:r>
                <a:rPr lang="ko-KR" altLang="en-US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 가구입니다</a:t>
              </a:r>
              <a:r>
                <a:rPr lang="en-US" altLang="ko-KR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br>
                <a:rPr lang="en-US" altLang="ko-KR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현재 겪고 있는 주거 문제를 해결하기 위해 정부에 </a:t>
              </a:r>
              <a:br>
                <a:rPr lang="en-US" altLang="ko-KR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어떤 정책이 필요하다고 생각하는지 말해주세요</a:t>
              </a:r>
              <a:r>
                <a:rPr lang="en-US" altLang="ko-KR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lang="ko-KR" altLang="en-US" spc="-15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9733C9-4AB8-FF5B-ACA5-A5CBD8F23228}"/>
                </a:ext>
              </a:extLst>
            </p:cNvPr>
            <p:cNvSpPr txBox="1"/>
            <p:nvPr/>
          </p:nvSpPr>
          <p:spPr>
            <a:xfrm>
              <a:off x="4695446" y="3029249"/>
              <a:ext cx="2935831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청년 당사자 </a:t>
              </a: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0567A55-8985-8DA0-BFCA-96F86C364883}"/>
              </a:ext>
            </a:extLst>
          </p:cNvPr>
          <p:cNvGrpSpPr/>
          <p:nvPr/>
        </p:nvGrpSpPr>
        <p:grpSpPr>
          <a:xfrm>
            <a:off x="7807144" y="2941463"/>
            <a:ext cx="2935833" cy="3067790"/>
            <a:chOff x="7807144" y="2941463"/>
            <a:chExt cx="2935833" cy="3067790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99D5A81F-B2BE-3722-7DAC-DAC294419BDA}"/>
                </a:ext>
              </a:extLst>
            </p:cNvPr>
            <p:cNvSpPr/>
            <p:nvPr/>
          </p:nvSpPr>
          <p:spPr>
            <a:xfrm>
              <a:off x="7807144" y="2941463"/>
              <a:ext cx="2935833" cy="3067790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2A90FF-4924-7628-D50B-9B04FA7C0B42}"/>
                </a:ext>
              </a:extLst>
            </p:cNvPr>
            <p:cNvSpPr txBox="1"/>
            <p:nvPr/>
          </p:nvSpPr>
          <p:spPr>
            <a:xfrm>
              <a:off x="7830260" y="3613399"/>
              <a:ext cx="2889603" cy="186672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당신은 부동산 시장 전문가입니다</a:t>
              </a:r>
              <a:r>
                <a:rPr lang="en-US" altLang="ko-KR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br>
                <a:rPr lang="en-US" altLang="ko-KR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시장 메커니즘을 활용하여 </a:t>
              </a:r>
              <a:br>
                <a:rPr lang="en-US" altLang="ko-KR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청년 주거 문제를 완화할 수 있는 방안을 제안해주세요</a:t>
              </a:r>
              <a:r>
                <a:rPr lang="en-US" altLang="ko-KR" spc="-15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kumimoji="0" lang="en-US" altLang="ko-KR" b="0" i="0" u="none" strike="noStrike" kern="1200" cap="none" spc="-1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D0F0B9-4844-A181-799D-03905EC3805F}"/>
                </a:ext>
              </a:extLst>
            </p:cNvPr>
            <p:cNvSpPr txBox="1"/>
            <p:nvPr/>
          </p:nvSpPr>
          <p:spPr>
            <a:xfrm>
              <a:off x="8109032" y="3031830"/>
              <a:ext cx="2332059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부동산 전문가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872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4E613-BCAB-C89A-2EDF-9F6459A44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166FE68-063A-C643-79FC-A4F5226A406E}"/>
              </a:ext>
            </a:extLst>
          </p:cNvPr>
          <p:cNvSpPr txBox="1"/>
          <p:nvPr/>
        </p:nvSpPr>
        <p:spPr>
          <a:xfrm>
            <a:off x="778495" y="673792"/>
            <a:ext cx="27754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다중 모델 활용 전략 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A1A687-7D49-A3FB-2427-9E070D233AC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971AF2-43A7-6755-8CE7-4358ECBFEDED}"/>
              </a:ext>
            </a:extLst>
          </p:cNvPr>
          <p:cNvSpPr txBox="1"/>
          <p:nvPr/>
        </p:nvSpPr>
        <p:spPr>
          <a:xfrm>
            <a:off x="1134095" y="1593928"/>
            <a:ext cx="395076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다중 모델 활용 전략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앙상블 기법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)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FC8121E-387C-1266-CD97-2DFC1E5677DC}"/>
              </a:ext>
            </a:extLst>
          </p:cNvPr>
          <p:cNvGrpSpPr/>
          <p:nvPr/>
        </p:nvGrpSpPr>
        <p:grpSpPr>
          <a:xfrm>
            <a:off x="4855470" y="3019679"/>
            <a:ext cx="6939581" cy="463460"/>
            <a:chOff x="3965516" y="2790917"/>
            <a:chExt cx="6939581" cy="4634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456E79D-AA54-A570-6BA2-7C02D5605FFB}"/>
                </a:ext>
              </a:extLst>
            </p:cNvPr>
            <p:cNvSpPr txBox="1"/>
            <p:nvPr/>
          </p:nvSpPr>
          <p:spPr>
            <a:xfrm>
              <a:off x="4282222" y="2790917"/>
              <a:ext cx="6622875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제도적 접근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강조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046083FD-5228-2DE4-B5EE-0025C8D23F1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8BB06A63-9B55-FA10-D4FD-3C74CA0C6B2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B7BD8EED-E045-F13B-9F6F-A4FA5C22C4E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68E86B9-F82C-D35D-4D7A-CE9F1BB5B1DD}"/>
              </a:ext>
            </a:extLst>
          </p:cNvPr>
          <p:cNvGrpSpPr/>
          <p:nvPr/>
        </p:nvGrpSpPr>
        <p:grpSpPr>
          <a:xfrm>
            <a:off x="4316852" y="2206903"/>
            <a:ext cx="7340838" cy="630942"/>
            <a:chOff x="4374206" y="2798058"/>
            <a:chExt cx="7340838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8EB450-92D7-E881-CF98-0C70C4DB75FB}"/>
                </a:ext>
              </a:extLst>
            </p:cNvPr>
            <p:cNvSpPr txBox="1"/>
            <p:nvPr/>
          </p:nvSpPr>
          <p:spPr>
            <a:xfrm>
              <a:off x="4943314" y="2798058"/>
              <a:ext cx="677173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정책 전문가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229C0978-A235-C459-1BAA-BD430E0B9D56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29505F6D-CB05-2A5C-1280-DC406702F8F7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8F049199-88AE-B581-8FFA-AF69E9CCC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8128300-EFB9-BC80-AF6E-1D1DA41D3E33}"/>
              </a:ext>
            </a:extLst>
          </p:cNvPr>
          <p:cNvGrpSpPr/>
          <p:nvPr/>
        </p:nvGrpSpPr>
        <p:grpSpPr>
          <a:xfrm>
            <a:off x="5223904" y="3577062"/>
            <a:ext cx="4224895" cy="1618691"/>
            <a:chOff x="5223904" y="3577062"/>
            <a:chExt cx="4224895" cy="1618691"/>
          </a:xfrm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43795A20-062D-D719-92BE-2B569BB68509}"/>
                </a:ext>
              </a:extLst>
            </p:cNvPr>
            <p:cNvSpPr/>
            <p:nvPr/>
          </p:nvSpPr>
          <p:spPr>
            <a:xfrm>
              <a:off x="5223904" y="3577062"/>
              <a:ext cx="4224895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임대주택 공급 확대</a:t>
              </a:r>
              <a:endParaRPr lang="ko-KR" altLang="en-US" dirty="0"/>
            </a:p>
          </p:txBody>
        </p: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A03B5E61-33F1-A12E-A7CC-58AA641B3E7E}"/>
                </a:ext>
              </a:extLst>
            </p:cNvPr>
            <p:cNvSpPr/>
            <p:nvPr/>
          </p:nvSpPr>
          <p:spPr>
            <a:xfrm>
              <a:off x="5223904" y="4140345"/>
              <a:ext cx="4224895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주택담보대출 규제 완화</a:t>
              </a:r>
              <a:endParaRPr lang="ko-KR" altLang="en-US" dirty="0"/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C0CC1BA7-0066-ACE6-150E-7069987F9377}"/>
                </a:ext>
              </a:extLst>
            </p:cNvPr>
            <p:cNvSpPr/>
            <p:nvPr/>
          </p:nvSpPr>
          <p:spPr>
            <a:xfrm>
              <a:off x="5223904" y="4726393"/>
              <a:ext cx="4224895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공공임대 비율 상향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530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44EE6-9B50-6BA6-1CFF-954F51D9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62B2252-E31C-7A5E-025D-4E0A00F466C4}"/>
              </a:ext>
            </a:extLst>
          </p:cNvPr>
          <p:cNvSpPr txBox="1"/>
          <p:nvPr/>
        </p:nvSpPr>
        <p:spPr>
          <a:xfrm>
            <a:off x="778495" y="673792"/>
            <a:ext cx="27754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다중 모델 활용 전략 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06440EE-D7A1-AC64-42A0-02533895D8C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2EBEB7-DCF2-09BE-55D8-77EC709C9362}"/>
              </a:ext>
            </a:extLst>
          </p:cNvPr>
          <p:cNvSpPr txBox="1"/>
          <p:nvPr/>
        </p:nvSpPr>
        <p:spPr>
          <a:xfrm>
            <a:off x="1134095" y="1593928"/>
            <a:ext cx="395076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다중 모델 활용 전략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앙상블 기법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)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C13DBE7-7F17-A580-4E50-46EDF85D322C}"/>
              </a:ext>
            </a:extLst>
          </p:cNvPr>
          <p:cNvGrpSpPr/>
          <p:nvPr/>
        </p:nvGrpSpPr>
        <p:grpSpPr>
          <a:xfrm>
            <a:off x="4855470" y="3019679"/>
            <a:ext cx="6939581" cy="463460"/>
            <a:chOff x="3965516" y="2790917"/>
            <a:chExt cx="6939581" cy="4634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AFD0E3D-1361-1277-08DC-FAAD181793A8}"/>
                </a:ext>
              </a:extLst>
            </p:cNvPr>
            <p:cNvSpPr txBox="1"/>
            <p:nvPr/>
          </p:nvSpPr>
          <p:spPr>
            <a:xfrm>
              <a:off x="4282222" y="2790917"/>
              <a:ext cx="6622875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실질적인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불편함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및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필요사항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건의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762E9A37-85A3-C1BE-F638-173EFD37056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10B7FA7F-67DC-0D9F-1220-B95325AEC5A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A12949B8-ACDD-C0BA-FA61-D6DFB10A1E2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A02C534-17D9-F5FF-BD4F-7B485D3257FE}"/>
              </a:ext>
            </a:extLst>
          </p:cNvPr>
          <p:cNvGrpSpPr/>
          <p:nvPr/>
        </p:nvGrpSpPr>
        <p:grpSpPr>
          <a:xfrm>
            <a:off x="4316852" y="2206903"/>
            <a:ext cx="7340838" cy="630942"/>
            <a:chOff x="4374206" y="2798058"/>
            <a:chExt cx="7340838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0121E2-0481-A554-F28B-02FE854FC6BD}"/>
                </a:ext>
              </a:extLst>
            </p:cNvPr>
            <p:cNvSpPr txBox="1"/>
            <p:nvPr/>
          </p:nvSpPr>
          <p:spPr>
            <a:xfrm>
              <a:off x="4943314" y="2798058"/>
              <a:ext cx="677173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청년 당사자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F4B39993-680E-E76F-CF6A-A83BB65BE6C9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3689EEC8-1A24-FA04-2ADF-E5C65BBD0B22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C74C4AC-978C-FDB0-8182-E7EE74F8C2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1A808D6-7548-9C0B-8CD6-CBC4CED09256}"/>
              </a:ext>
            </a:extLst>
          </p:cNvPr>
          <p:cNvGrpSpPr/>
          <p:nvPr/>
        </p:nvGrpSpPr>
        <p:grpSpPr>
          <a:xfrm>
            <a:off x="5223904" y="3577062"/>
            <a:ext cx="4224895" cy="1618691"/>
            <a:chOff x="5223904" y="3577062"/>
            <a:chExt cx="4224895" cy="1618691"/>
          </a:xfrm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1672DECE-D8A8-2656-9855-9BFF92FE5392}"/>
                </a:ext>
              </a:extLst>
            </p:cNvPr>
            <p:cNvSpPr/>
            <p:nvPr/>
          </p:nvSpPr>
          <p:spPr>
            <a:xfrm>
              <a:off x="5223904" y="3577062"/>
              <a:ext cx="4224895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높은 보증금</a:t>
              </a:r>
              <a:endParaRPr lang="ko-KR" altLang="en-US" dirty="0"/>
            </a:p>
          </p:txBody>
        </p: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2102BA6F-FAE1-B04F-DBE8-131FE7B342AB}"/>
                </a:ext>
              </a:extLst>
            </p:cNvPr>
            <p:cNvSpPr/>
            <p:nvPr/>
          </p:nvSpPr>
          <p:spPr>
            <a:xfrm>
              <a:off x="5223904" y="4140345"/>
              <a:ext cx="4224895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원룸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외로움 증폭</a:t>
              </a:r>
              <a:endParaRPr lang="ko-KR" altLang="en-US" dirty="0"/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D28E551D-996C-7180-E262-3D8A071972EA}"/>
                </a:ext>
              </a:extLst>
            </p:cNvPr>
            <p:cNvSpPr/>
            <p:nvPr/>
          </p:nvSpPr>
          <p:spPr>
            <a:xfrm>
              <a:off x="5223904" y="4726393"/>
              <a:ext cx="4224895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계약 갱신 시 불리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7485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7BEAC-B235-9CE9-7FFA-C9F4C7793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419991E-95C3-A9C2-6C31-BABF1C96CB34}"/>
              </a:ext>
            </a:extLst>
          </p:cNvPr>
          <p:cNvSpPr txBox="1"/>
          <p:nvPr/>
        </p:nvSpPr>
        <p:spPr>
          <a:xfrm>
            <a:off x="778495" y="673792"/>
            <a:ext cx="27754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다중 모델 활용 전략 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D35AAF3-CA1B-A35B-EDE3-4FFB6B7C24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E6CE70-EE0A-407B-8DB2-1D847454E342}"/>
              </a:ext>
            </a:extLst>
          </p:cNvPr>
          <p:cNvSpPr txBox="1"/>
          <p:nvPr/>
        </p:nvSpPr>
        <p:spPr>
          <a:xfrm>
            <a:off x="1134095" y="1593928"/>
            <a:ext cx="395076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다중 모델 활용 전략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앙상블 기법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)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1C3403F-4039-2842-9F0B-8C32756FA1BB}"/>
              </a:ext>
            </a:extLst>
          </p:cNvPr>
          <p:cNvGrpSpPr/>
          <p:nvPr/>
        </p:nvGrpSpPr>
        <p:grpSpPr>
          <a:xfrm>
            <a:off x="4855470" y="3019679"/>
            <a:ext cx="6939581" cy="463460"/>
            <a:chOff x="3965516" y="2790917"/>
            <a:chExt cx="6939581" cy="4634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E950337-63C9-459A-5ECE-382C858B06C4}"/>
                </a:ext>
              </a:extLst>
            </p:cNvPr>
            <p:cNvSpPr txBox="1"/>
            <p:nvPr/>
          </p:nvSpPr>
          <p:spPr>
            <a:xfrm>
              <a:off x="4282222" y="2790917"/>
              <a:ext cx="6622875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시장 효율성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을 고려한 방안 제시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E1CA2383-2B83-38D3-A15D-203991F0661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" name="원호 4">
                <a:extLst>
                  <a:ext uri="{FF2B5EF4-FFF2-40B4-BE49-F238E27FC236}">
                    <a16:creationId xmlns:a16="http://schemas.microsoft.com/office/drawing/2014/main" id="{A4919F48-C51B-9C48-E955-CA1D3A296D2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E0159A51-8D06-670E-1FEE-22024FADDD2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D235794-672F-C43C-B561-317D0406C21C}"/>
              </a:ext>
            </a:extLst>
          </p:cNvPr>
          <p:cNvGrpSpPr/>
          <p:nvPr/>
        </p:nvGrpSpPr>
        <p:grpSpPr>
          <a:xfrm>
            <a:off x="4316852" y="2206903"/>
            <a:ext cx="7340838" cy="630942"/>
            <a:chOff x="4374206" y="2798058"/>
            <a:chExt cx="7340838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9E500C-2447-53C4-E63A-599139E2A8DF}"/>
                </a:ext>
              </a:extLst>
            </p:cNvPr>
            <p:cNvSpPr txBox="1"/>
            <p:nvPr/>
          </p:nvSpPr>
          <p:spPr>
            <a:xfrm>
              <a:off x="4943314" y="2798058"/>
              <a:ext cx="677173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부동산 전문가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E4763524-B328-B586-B3E9-9DD5D358572B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6C89CF5E-DB8A-A2A1-75DF-BA85935B2A3C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C96009B4-25C9-D7EA-4DA3-D5D5F6F991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F2621AFF-A3CF-52D7-A9F0-CB6430436E64}"/>
              </a:ext>
            </a:extLst>
          </p:cNvPr>
          <p:cNvGrpSpPr/>
          <p:nvPr/>
        </p:nvGrpSpPr>
        <p:grpSpPr>
          <a:xfrm>
            <a:off x="5223904" y="3577062"/>
            <a:ext cx="4820319" cy="1618691"/>
            <a:chOff x="5223904" y="3577062"/>
            <a:chExt cx="4224895" cy="1618691"/>
          </a:xfrm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877F1963-593B-EAA6-3347-B6DAA47E74AB}"/>
                </a:ext>
              </a:extLst>
            </p:cNvPr>
            <p:cNvSpPr/>
            <p:nvPr/>
          </p:nvSpPr>
          <p:spPr>
            <a:xfrm>
              <a:off x="5223904" y="3577062"/>
              <a:ext cx="4224895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세금 인센티브로 민간 임대사업자 유치</a:t>
              </a:r>
              <a:endParaRPr lang="ko-KR" altLang="en-US" dirty="0"/>
            </a:p>
          </p:txBody>
        </p:sp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D5E8F4B2-8961-C2A4-F377-91735E7B2D75}"/>
                </a:ext>
              </a:extLst>
            </p:cNvPr>
            <p:cNvSpPr/>
            <p:nvPr/>
          </p:nvSpPr>
          <p:spPr>
            <a:xfrm>
              <a:off x="5223904" y="4140345"/>
              <a:ext cx="4224895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리츠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(REITs)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활용한 주택 공급</a:t>
              </a:r>
              <a:endParaRPr lang="ko-KR" altLang="en-US" dirty="0"/>
            </a:p>
          </p:txBody>
        </p:sp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2D0ECFD0-CE11-D5EA-9ECF-DF7D32FF24CA}"/>
                </a:ext>
              </a:extLst>
            </p:cNvPr>
            <p:cNvSpPr/>
            <p:nvPr/>
          </p:nvSpPr>
          <p:spPr>
            <a:xfrm>
              <a:off x="5223904" y="4726393"/>
              <a:ext cx="4224895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공공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-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민간 파트너십</a:t>
              </a:r>
              <a:endParaRPr lang="ko-KR" alt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88C1DB1-DCF6-A067-BC4B-DA588497CE16}"/>
              </a:ext>
            </a:extLst>
          </p:cNvPr>
          <p:cNvSpPr txBox="1"/>
          <p:nvPr/>
        </p:nvSpPr>
        <p:spPr>
          <a:xfrm rot="21257611" flipH="1">
            <a:off x="8192985" y="5111617"/>
            <a:ext cx="305652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시장 친화적 방안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399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E4CF6-2657-3CA7-F2B3-355CC751C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1C51BAF-757F-F81F-5856-0977136345AD}"/>
              </a:ext>
            </a:extLst>
          </p:cNvPr>
          <p:cNvSpPr txBox="1"/>
          <p:nvPr/>
        </p:nvSpPr>
        <p:spPr>
          <a:xfrm>
            <a:off x="778495" y="673792"/>
            <a:ext cx="27754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다중 모델 활용 전략 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7D86FCD-D1A3-033C-A4F2-16100EC5C33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025C64-17A8-D20C-469C-28F99596F278}"/>
              </a:ext>
            </a:extLst>
          </p:cNvPr>
          <p:cNvSpPr txBox="1"/>
          <p:nvPr/>
        </p:nvSpPr>
        <p:spPr>
          <a:xfrm>
            <a:off x="1134095" y="1593928"/>
            <a:ext cx="395076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다중 모델 활용 전략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(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앙상블 기법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)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9913153-EF2F-CAB9-D935-6EDF3EF0BBF8}"/>
              </a:ext>
            </a:extLst>
          </p:cNvPr>
          <p:cNvGrpSpPr/>
          <p:nvPr/>
        </p:nvGrpSpPr>
        <p:grpSpPr>
          <a:xfrm>
            <a:off x="6285023" y="3111422"/>
            <a:ext cx="2626286" cy="2626285"/>
            <a:chOff x="3860800" y="3111422"/>
            <a:chExt cx="2626286" cy="2626285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01AE45B4-E9DA-C0B8-0CAA-F9F2511D2A8F}"/>
                </a:ext>
              </a:extLst>
            </p:cNvPr>
            <p:cNvSpPr/>
            <p:nvPr/>
          </p:nvSpPr>
          <p:spPr>
            <a:xfrm>
              <a:off x="3860800" y="3111422"/>
              <a:ext cx="2626286" cy="2626285"/>
            </a:xfrm>
            <a:prstGeom prst="ellipse">
              <a:avLst/>
            </a:prstGeom>
            <a:solidFill>
              <a:srgbClr val="0B2EB7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43047FD-AD15-CA2A-2499-3A985E202C09}"/>
                </a:ext>
              </a:extLst>
            </p:cNvPr>
            <p:cNvSpPr txBox="1"/>
            <p:nvPr/>
          </p:nvSpPr>
          <p:spPr>
            <a:xfrm>
              <a:off x="4331019" y="4082600"/>
              <a:ext cx="982961" cy="9860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3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27000" dist="127000" dir="2700000" algn="tl" rotWithShape="0">
                      <a:srgbClr val="061C72">
                        <a:alpha val="2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청년</a:t>
              </a:r>
              <a:br>
                <a:rPr lang="en-US" altLang="ko-KR" sz="23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27000" dist="127000" dir="2700000" algn="tl" rotWithShape="0">
                      <a:srgbClr val="061C72">
                        <a:alpha val="2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3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27000" dist="127000" dir="2700000" algn="tl" rotWithShape="0">
                      <a:srgbClr val="061C72">
                        <a:alpha val="2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당사자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16B1CD0E-5D08-1808-7E73-1D7B58963690}"/>
              </a:ext>
            </a:extLst>
          </p:cNvPr>
          <p:cNvGrpSpPr/>
          <p:nvPr/>
        </p:nvGrpSpPr>
        <p:grpSpPr>
          <a:xfrm>
            <a:off x="8129137" y="3111422"/>
            <a:ext cx="2626286" cy="2626285"/>
            <a:chOff x="5704914" y="3111422"/>
            <a:chExt cx="2626286" cy="2626285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2B6619F8-E9C6-7D70-65B2-BCEC4C8EB346}"/>
                </a:ext>
              </a:extLst>
            </p:cNvPr>
            <p:cNvSpPr/>
            <p:nvPr/>
          </p:nvSpPr>
          <p:spPr>
            <a:xfrm>
              <a:off x="5704914" y="3111422"/>
              <a:ext cx="2626286" cy="2626285"/>
            </a:xfrm>
            <a:prstGeom prst="ellipse">
              <a:avLst/>
            </a:prstGeom>
            <a:solidFill>
              <a:srgbClr val="9A5CC8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D4D945-7E9A-1933-149A-064F9E370BB3}"/>
                </a:ext>
              </a:extLst>
            </p:cNvPr>
            <p:cNvSpPr txBox="1"/>
            <p:nvPr/>
          </p:nvSpPr>
          <p:spPr>
            <a:xfrm>
              <a:off x="6873442" y="4082600"/>
              <a:ext cx="968534" cy="9860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3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27000" dist="127000" dir="2700000" algn="tl" rotWithShape="0">
                      <a:srgbClr val="061C72">
                        <a:alpha val="2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부동산</a:t>
              </a:r>
              <a:br>
                <a:rPr lang="en-US" altLang="ko-KR" sz="23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27000" dist="127000" dir="2700000" algn="tl" rotWithShape="0">
                      <a:srgbClr val="061C72">
                        <a:alpha val="2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</a:br>
              <a:r>
                <a:rPr lang="ko-KR" altLang="en-US" sz="23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27000" dist="127000" dir="2700000" algn="tl" rotWithShape="0">
                      <a:srgbClr val="061C72">
                        <a:alpha val="2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전문가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2706671-69F4-FE52-EE35-D0D4A57F1D86}"/>
              </a:ext>
            </a:extLst>
          </p:cNvPr>
          <p:cNvGrpSpPr/>
          <p:nvPr/>
        </p:nvGrpSpPr>
        <p:grpSpPr>
          <a:xfrm>
            <a:off x="7207080" y="1516173"/>
            <a:ext cx="2626286" cy="2626285"/>
            <a:chOff x="4782857" y="1516173"/>
            <a:chExt cx="2626286" cy="2626285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B06571CB-BC3A-BCE6-2984-2048D0405C93}"/>
                </a:ext>
              </a:extLst>
            </p:cNvPr>
            <p:cNvSpPr/>
            <p:nvPr/>
          </p:nvSpPr>
          <p:spPr>
            <a:xfrm>
              <a:off x="4782857" y="1516173"/>
              <a:ext cx="2626286" cy="2626285"/>
            </a:xfrm>
            <a:prstGeom prst="ellipse">
              <a:avLst/>
            </a:prstGeom>
            <a:solidFill>
              <a:srgbClr val="0072D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861D00-1C5C-002C-4AEC-62F3A72F13A2}"/>
                </a:ext>
              </a:extLst>
            </p:cNvPr>
            <p:cNvSpPr txBox="1"/>
            <p:nvPr/>
          </p:nvSpPr>
          <p:spPr>
            <a:xfrm>
              <a:off x="5305558" y="2172352"/>
              <a:ext cx="1580882" cy="5259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3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/>
                  </a:solidFill>
                  <a:effectLst>
                    <a:outerShdw blurRad="127000" dist="127000" dir="2700000" algn="tl" rotWithShape="0">
                      <a:srgbClr val="061C72">
                        <a:alpha val="2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정책 전문가</a:t>
              </a:r>
            </a:p>
          </p:txBody>
        </p:sp>
      </p:grp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DE166BFC-3379-9824-2608-FD983AE67E81}"/>
              </a:ext>
            </a:extLst>
          </p:cNvPr>
          <p:cNvSpPr/>
          <p:nvPr/>
        </p:nvSpPr>
        <p:spPr>
          <a:xfrm>
            <a:off x="8170585" y="3494567"/>
            <a:ext cx="732478" cy="660993"/>
          </a:xfrm>
          <a:custGeom>
            <a:avLst/>
            <a:gdLst>
              <a:gd name="connsiteX0" fmla="*/ 342550 w 732478"/>
              <a:gd name="connsiteY0" fmla="*/ 0 h 660993"/>
              <a:gd name="connsiteX1" fmla="*/ 9396 w 732478"/>
              <a:gd name="connsiteY1" fmla="*/ 588335 h 660993"/>
              <a:gd name="connsiteX2" fmla="*/ 725322 w 732478"/>
              <a:gd name="connsiteY2" fmla="*/ 588335 h 660993"/>
              <a:gd name="connsiteX3" fmla="*/ 342550 w 732478"/>
              <a:gd name="connsiteY3" fmla="*/ 0 h 66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478" h="660993">
                <a:moveTo>
                  <a:pt x="342550" y="0"/>
                </a:moveTo>
                <a:cubicBezTo>
                  <a:pt x="223229" y="0"/>
                  <a:pt x="-54399" y="490279"/>
                  <a:pt x="9396" y="588335"/>
                </a:cubicBezTo>
                <a:cubicBezTo>
                  <a:pt x="73191" y="686391"/>
                  <a:pt x="666252" y="684028"/>
                  <a:pt x="725322" y="588335"/>
                </a:cubicBezTo>
                <a:cubicBezTo>
                  <a:pt x="784392" y="492642"/>
                  <a:pt x="461871" y="0"/>
                  <a:pt x="342550" y="0"/>
                </a:cubicBezTo>
                <a:close/>
              </a:path>
            </a:pathLst>
          </a:custGeom>
          <a:solidFill>
            <a:srgbClr val="F3CA01"/>
          </a:solidFill>
          <a:ln>
            <a:solidFill>
              <a:srgbClr val="C2C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3EB1E9F-FC4C-E366-B95F-BD0AA311026F}"/>
              </a:ext>
            </a:extLst>
          </p:cNvPr>
          <p:cNvGrpSpPr/>
          <p:nvPr/>
        </p:nvGrpSpPr>
        <p:grpSpPr>
          <a:xfrm>
            <a:off x="1878707" y="2596318"/>
            <a:ext cx="6627340" cy="1210138"/>
            <a:chOff x="1878707" y="2596318"/>
            <a:chExt cx="6627340" cy="121013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CA2093F-0A5E-0006-E8B9-ACDCD690D378}"/>
                </a:ext>
              </a:extLst>
            </p:cNvPr>
            <p:cNvSpPr txBox="1"/>
            <p:nvPr/>
          </p:nvSpPr>
          <p:spPr>
            <a:xfrm>
              <a:off x="1878707" y="2596318"/>
              <a:ext cx="3643135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가장 균형 잡힌 정책일 가능성 ↑</a:t>
              </a:r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F0CCF131-2B2F-01D9-7CD7-5680FA6A1F69}"/>
                </a:ext>
              </a:extLst>
            </p:cNvPr>
            <p:cNvSpPr/>
            <p:nvPr/>
          </p:nvSpPr>
          <p:spPr>
            <a:xfrm>
              <a:off x="5521842" y="2884967"/>
              <a:ext cx="2984205" cy="921489"/>
            </a:xfrm>
            <a:custGeom>
              <a:avLst/>
              <a:gdLst>
                <a:gd name="connsiteX0" fmla="*/ 2984205 w 2984205"/>
                <a:gd name="connsiteY0" fmla="*/ 921489 h 921489"/>
                <a:gd name="connsiteX1" fmla="*/ 1396409 w 2984205"/>
                <a:gd name="connsiteY1" fmla="*/ 0 h 921489"/>
                <a:gd name="connsiteX2" fmla="*/ 0 w 2984205"/>
                <a:gd name="connsiteY2" fmla="*/ 0 h 92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4205" h="921489">
                  <a:moveTo>
                    <a:pt x="2984205" y="921489"/>
                  </a:moveTo>
                  <a:lnTo>
                    <a:pt x="1396409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0B2EB7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521344E-ACA2-A4FB-8483-20FC47A954CD}"/>
              </a:ext>
            </a:extLst>
          </p:cNvPr>
          <p:cNvSpPr txBox="1"/>
          <p:nvPr/>
        </p:nvSpPr>
        <p:spPr>
          <a:xfrm>
            <a:off x="1814888" y="3132851"/>
            <a:ext cx="4461889" cy="86177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공통적으로 언급된 방안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핵심 해결책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각 관점별 독특한 아이디어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검토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19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701B8242-491C-155C-6EF8-C747557285C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그림 8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A222B8D-51DE-A3A4-F490-353133B53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EBA91AC-071F-2DC0-0DED-1BBB09695CB3}"/>
                </a:ext>
              </a:extLst>
            </p:cNvPr>
            <p:cNvSpPr txBox="1"/>
            <p:nvPr/>
          </p:nvSpPr>
          <p:spPr>
            <a:xfrm>
              <a:off x="804612" y="721417"/>
              <a:ext cx="173797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학습목표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4EEEFF5A-B35F-7F38-7B4B-B178B153EAE3}"/>
                </a:ext>
              </a:extLst>
            </p:cNvPr>
            <p:cNvGrpSpPr/>
            <p:nvPr/>
          </p:nvGrpSpPr>
          <p:grpSpPr>
            <a:xfrm>
              <a:off x="653938" y="569912"/>
              <a:ext cx="313533" cy="313532"/>
              <a:chOff x="730138" y="582612"/>
              <a:chExt cx="313533" cy="313532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F6940DB9-D5D8-9196-91E2-94B6539F4DB0}"/>
                  </a:ext>
                </a:extLst>
              </p:cNvPr>
              <p:cNvSpPr/>
              <p:nvPr/>
            </p:nvSpPr>
            <p:spPr>
              <a:xfrm>
                <a:off x="730138" y="582612"/>
                <a:ext cx="122987" cy="313532"/>
              </a:xfrm>
              <a:prstGeom prst="rect">
                <a:avLst/>
              </a:prstGeom>
              <a:solidFill>
                <a:srgbClr val="0B2EB7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6FCDFF9F-3434-C715-08D8-9433DF99BB13}"/>
                  </a:ext>
                </a:extLst>
              </p:cNvPr>
              <p:cNvSpPr/>
              <p:nvPr/>
            </p:nvSpPr>
            <p:spPr>
              <a:xfrm rot="5400000">
                <a:off x="825411" y="487340"/>
                <a:ext cx="122987" cy="313532"/>
              </a:xfrm>
              <a:prstGeom prst="rect">
                <a:avLst/>
              </a:prstGeom>
              <a:solidFill>
                <a:srgbClr val="1C98E4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" name="사각형: 잘린 한쪽 모서리 1">
              <a:extLst>
                <a:ext uri="{FF2B5EF4-FFF2-40B4-BE49-F238E27FC236}">
                  <a16:creationId xmlns:a16="http://schemas.microsoft.com/office/drawing/2014/main" id="{ADAE29A1-E1ED-F024-4DB8-F2BF306D086D}"/>
                </a:ext>
              </a:extLst>
            </p:cNvPr>
            <p:cNvSpPr/>
            <p:nvPr/>
          </p:nvSpPr>
          <p:spPr>
            <a:xfrm flipH="1" flipV="1">
              <a:off x="838200" y="1886446"/>
              <a:ext cx="1128252" cy="1136154"/>
            </a:xfrm>
            <a:prstGeom prst="snip1Rect">
              <a:avLst>
                <a:gd name="adj" fmla="val 3608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A5C32E-C878-4766-CB81-B89123AA0912}"/>
                </a:ext>
              </a:extLst>
            </p:cNvPr>
            <p:cNvSpPr txBox="1"/>
            <p:nvPr/>
          </p:nvSpPr>
          <p:spPr>
            <a:xfrm>
              <a:off x="1065109" y="2033563"/>
              <a:ext cx="747320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학습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22274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목표</a:t>
              </a: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338DCD1-9DA1-78F2-F7AD-930063FB3AC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78000"/>
              <a:ext cx="983226" cy="983226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BF57634C-FC4F-E8A9-7FF0-8F112A2B5AD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63315"/>
              <a:ext cx="2857500" cy="285750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C63C3247-F80F-8E65-43F1-755DCAF28656}"/>
                </a:ext>
              </a:extLst>
            </p:cNvPr>
            <p:cNvCxnSpPr>
              <a:cxnSpLocks/>
            </p:cNvCxnSpPr>
            <p:nvPr/>
          </p:nvCxnSpPr>
          <p:spPr>
            <a:xfrm>
              <a:off x="10297185" y="0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그림 62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7C0B83A-DB3A-A29A-A58E-BF958844C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692" t="-6400"/>
            <a:stretch>
              <a:fillRect/>
            </a:stretch>
          </p:blipFill>
          <p:spPr>
            <a:xfrm flipH="1">
              <a:off x="512765" y="1512165"/>
              <a:ext cx="696910" cy="687818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4CBB221-F3D3-A69C-A1D7-33B93BBF6229}"/>
              </a:ext>
            </a:extLst>
          </p:cNvPr>
          <p:cNvGrpSpPr/>
          <p:nvPr/>
        </p:nvGrpSpPr>
        <p:grpSpPr>
          <a:xfrm>
            <a:off x="2402275" y="2093964"/>
            <a:ext cx="6341675" cy="860235"/>
            <a:chOff x="2402275" y="2242645"/>
            <a:chExt cx="6341675" cy="8602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B710A8-C676-EC46-AA32-216A4C243199}"/>
                </a:ext>
              </a:extLst>
            </p:cNvPr>
            <p:cNvSpPr txBox="1"/>
            <p:nvPr/>
          </p:nvSpPr>
          <p:spPr>
            <a:xfrm>
              <a:off x="2647950" y="2242645"/>
              <a:ext cx="6096000" cy="8602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명확성</a:t>
              </a:r>
              <a:r>
                <a:rPr lang="en-US" altLang="ko-KR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맥락</a:t>
              </a:r>
              <a:r>
                <a:rPr lang="en-US" altLang="ko-KR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구조</a:t>
              </a:r>
              <a:r>
                <a:rPr lang="en-US" altLang="ko-KR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제약의 </a:t>
              </a:r>
              <a:r>
                <a:rPr lang="en-US" altLang="ko-KR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4</a:t>
              </a:r>
              <a:r>
                <a:rPr lang="ko-KR" altLang="en-US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가지 원칙과 </a:t>
              </a:r>
              <a:r>
                <a:rPr lang="en-US" altLang="ko-KR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XML </a:t>
              </a:r>
              <a:r>
                <a:rPr lang="ko-KR" altLang="en-US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구조화 기법으로 </a:t>
              </a:r>
              <a:r>
                <a:rPr lang="en-US" altLang="ko-KR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</a:t>
              </a:r>
              <a:r>
                <a:rPr lang="ko-KR" altLang="en-US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에게 효과적으로 질문할 수 있다</a:t>
              </a:r>
              <a:r>
                <a:rPr lang="en-US" altLang="ko-KR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D0BB7812-A62F-6EB1-2EAC-CC5E7237020A}"/>
                </a:ext>
              </a:extLst>
            </p:cNvPr>
            <p:cNvGrpSpPr/>
            <p:nvPr/>
          </p:nvGrpSpPr>
          <p:grpSpPr>
            <a:xfrm>
              <a:off x="2402275" y="2381964"/>
              <a:ext cx="229006" cy="229006"/>
              <a:chOff x="2345736" y="1936452"/>
              <a:chExt cx="546106" cy="546106"/>
            </a:xfrm>
          </p:grpSpPr>
          <p:sp>
            <p:nvSpPr>
              <p:cNvPr id="41" name="원호 40">
                <a:extLst>
                  <a:ext uri="{FF2B5EF4-FFF2-40B4-BE49-F238E27FC236}">
                    <a16:creationId xmlns:a16="http://schemas.microsoft.com/office/drawing/2014/main" id="{69B263C6-9FCF-AD33-A88A-6CE4DB8C309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AB79D1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C46564BF-9E01-7F0B-FAF5-B8C68563C48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F284581-A377-DA8E-1677-42980DAEB4AB}"/>
              </a:ext>
            </a:extLst>
          </p:cNvPr>
          <p:cNvGrpSpPr/>
          <p:nvPr/>
        </p:nvGrpSpPr>
        <p:grpSpPr>
          <a:xfrm>
            <a:off x="2402275" y="3023310"/>
            <a:ext cx="6341675" cy="860235"/>
            <a:chOff x="2402275" y="3265794"/>
            <a:chExt cx="6341675" cy="8602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CB3F9C-EB04-B628-2F2C-5AEDB28B6141}"/>
                </a:ext>
              </a:extLst>
            </p:cNvPr>
            <p:cNvSpPr txBox="1"/>
            <p:nvPr/>
          </p:nvSpPr>
          <p:spPr>
            <a:xfrm>
              <a:off x="2647950" y="3265794"/>
              <a:ext cx="6096000" cy="8602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여러 </a:t>
              </a:r>
              <a:r>
                <a:rPr lang="en-US" altLang="ko-KR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 </a:t>
              </a:r>
              <a:r>
                <a:rPr lang="ko-KR" altLang="en-US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모델의 응답을 비교하고 다양한 관점에서 질문하여 정보의 신뢰도를 판단할 수 있다</a:t>
              </a:r>
              <a:r>
                <a:rPr lang="en-US" altLang="ko-KR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F9898B51-27CC-2090-35D4-8AD26FC346E0}"/>
                </a:ext>
              </a:extLst>
            </p:cNvPr>
            <p:cNvGrpSpPr/>
            <p:nvPr/>
          </p:nvGrpSpPr>
          <p:grpSpPr>
            <a:xfrm>
              <a:off x="2402275" y="3395571"/>
              <a:ext cx="229006" cy="229006"/>
              <a:chOff x="2345736" y="1936452"/>
              <a:chExt cx="546106" cy="546106"/>
            </a:xfrm>
          </p:grpSpPr>
          <p:sp>
            <p:nvSpPr>
              <p:cNvPr id="45" name="원호 44">
                <a:extLst>
                  <a:ext uri="{FF2B5EF4-FFF2-40B4-BE49-F238E27FC236}">
                    <a16:creationId xmlns:a16="http://schemas.microsoft.com/office/drawing/2014/main" id="{5E4A1606-C2F6-36B7-571C-ADD3673056A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AB79D1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A06179D5-E450-4B58-E98B-1A1FCF8BC2D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6EE8697F-77C8-F373-60D9-F1F3A5EE27C7}"/>
              </a:ext>
            </a:extLst>
          </p:cNvPr>
          <p:cNvGrpSpPr/>
          <p:nvPr/>
        </p:nvGrpSpPr>
        <p:grpSpPr>
          <a:xfrm>
            <a:off x="2402275" y="4210561"/>
            <a:ext cx="8556011" cy="860235"/>
            <a:chOff x="2402275" y="4451673"/>
            <a:chExt cx="8556011" cy="8602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C94DD80-B274-A00B-753D-E413F81F9FBA}"/>
                </a:ext>
              </a:extLst>
            </p:cNvPr>
            <p:cNvSpPr txBox="1"/>
            <p:nvPr/>
          </p:nvSpPr>
          <p:spPr>
            <a:xfrm>
              <a:off x="2647950" y="4451673"/>
              <a:ext cx="8310336" cy="8602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GPTs</a:t>
              </a:r>
              <a:r>
                <a:rPr lang="ko-KR" altLang="en-US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와 </a:t>
              </a:r>
              <a:r>
                <a:rPr lang="en-US" altLang="ko-KR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Claude Artifacts</a:t>
              </a:r>
              <a:r>
                <a:rPr lang="ko-KR" altLang="en-US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활용하여 페르소나 생성</a:t>
              </a:r>
              <a:r>
                <a:rPr lang="en-US" altLang="ko-KR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이해관계자 지도</a:t>
              </a:r>
              <a:r>
                <a:rPr lang="en-US" altLang="ko-KR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서비스 </a:t>
              </a:r>
              <a:r>
                <a:rPr lang="ko-KR" altLang="en-US" sz="2000" dirty="0" err="1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블루프린트</a:t>
              </a:r>
              <a:r>
                <a:rPr lang="ko-KR" altLang="en-US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등을 실제로 제작하고 운영할 수 있다</a:t>
              </a:r>
              <a:r>
                <a:rPr lang="en-US" altLang="ko-KR" sz="2000" dirty="0"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9D3E799E-DCA3-6950-4E14-B3EEFB796829}"/>
                </a:ext>
              </a:extLst>
            </p:cNvPr>
            <p:cNvGrpSpPr/>
            <p:nvPr/>
          </p:nvGrpSpPr>
          <p:grpSpPr>
            <a:xfrm>
              <a:off x="2402275" y="4576671"/>
              <a:ext cx="229006" cy="229006"/>
              <a:chOff x="2345736" y="1936452"/>
              <a:chExt cx="546106" cy="546106"/>
            </a:xfrm>
          </p:grpSpPr>
          <p:sp>
            <p:nvSpPr>
              <p:cNvPr id="48" name="원호 47">
                <a:extLst>
                  <a:ext uri="{FF2B5EF4-FFF2-40B4-BE49-F238E27FC236}">
                    <a16:creationId xmlns:a16="http://schemas.microsoft.com/office/drawing/2014/main" id="{E9D0A924-EAD5-2153-D6C9-5BBA4E641EB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AB79D1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F3C3AD21-3C89-7E9F-9AD4-FCAD00A2E81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AC3E6E07-0FDB-2EC2-8BF4-47ABF4DB3BEC}"/>
              </a:ext>
            </a:extLst>
          </p:cNvPr>
          <p:cNvCxnSpPr>
            <a:cxnSpLocks/>
          </p:cNvCxnSpPr>
          <p:nvPr/>
        </p:nvCxnSpPr>
        <p:spPr>
          <a:xfrm>
            <a:off x="853125" y="1899460"/>
            <a:ext cx="8506775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6C1A276-0691-EE83-60CB-096924D114B8}"/>
              </a:ext>
            </a:extLst>
          </p:cNvPr>
          <p:cNvCxnSpPr>
            <a:cxnSpLocks/>
          </p:cNvCxnSpPr>
          <p:nvPr/>
        </p:nvCxnSpPr>
        <p:spPr>
          <a:xfrm>
            <a:off x="2561039" y="2842169"/>
            <a:ext cx="6798861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F6E2CF56-8059-2BD2-4EA5-31A726AC5BCF}"/>
              </a:ext>
            </a:extLst>
          </p:cNvPr>
          <p:cNvCxnSpPr>
            <a:cxnSpLocks/>
          </p:cNvCxnSpPr>
          <p:nvPr/>
        </p:nvCxnSpPr>
        <p:spPr>
          <a:xfrm>
            <a:off x="2561039" y="4029420"/>
            <a:ext cx="6798861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78FA24AF-3B57-0483-EAC8-55D20C4D269C}"/>
              </a:ext>
            </a:extLst>
          </p:cNvPr>
          <p:cNvCxnSpPr>
            <a:cxnSpLocks/>
          </p:cNvCxnSpPr>
          <p:nvPr/>
        </p:nvCxnSpPr>
        <p:spPr>
          <a:xfrm>
            <a:off x="2561039" y="5216672"/>
            <a:ext cx="6798861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4132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6003E-862F-DACD-2A0E-F59CED40B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73E117C-2C4D-80E8-915D-94AB8FA522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D365D22-B4E9-00B1-69BF-A340E4FB6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F31A92-F7C3-6DC7-2256-CAB18B385D60}"/>
              </a:ext>
            </a:extLst>
          </p:cNvPr>
          <p:cNvSpPr txBox="1"/>
          <p:nvPr/>
        </p:nvSpPr>
        <p:spPr>
          <a:xfrm>
            <a:off x="768902" y="2529890"/>
            <a:ext cx="106541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정책디자인 단계별 </a:t>
            </a:r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활용 실습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0E83E84-FFAB-614B-D710-81DD27D35137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4179DEA-127B-35E5-4317-4FBDEE599AB2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1E8A2F2-15AF-6548-C0C4-7230D4F5BC7E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7727479-B946-021B-9104-6F1C7A28F960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E1CF171-344F-E564-8D24-697AD1BA3A44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474D970B-3206-0348-6C51-8CF24AC1B0A8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9C29A42-B2E5-7226-5D0B-5CF81BDA5B19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39BA6D-3FCA-CF1D-BD1B-A1409EBA7E70}"/>
              </a:ext>
            </a:extLst>
          </p:cNvPr>
          <p:cNvSpPr txBox="1"/>
          <p:nvPr/>
        </p:nvSpPr>
        <p:spPr>
          <a:xfrm>
            <a:off x="6018947" y="1593371"/>
            <a:ext cx="47160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5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A6EC7E7-368B-08EF-193A-5A3F950E3B9C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9BA2B21B-45A5-D66C-A500-E3824B95C812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4D145F2D-4FCB-0373-25D0-2021ECD8FB4F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F529BF5B-FF82-64DB-8138-9D472448EE71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4DED3D2-12BE-6944-CFF2-7057EAE523FC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2DE59AB1-C74C-C0A6-6F73-75024213182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3C538F59-348B-1D19-2892-7C3F073C410A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C820A018-8ADF-5A50-447D-51BD844636F1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9642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49BA5-FA85-72CC-9839-232DC2979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62B627E-7039-2227-889F-3BC6AD45FC50}"/>
              </a:ext>
            </a:extLst>
          </p:cNvPr>
          <p:cNvSpPr txBox="1"/>
          <p:nvPr/>
        </p:nvSpPr>
        <p:spPr>
          <a:xfrm>
            <a:off x="778495" y="673792"/>
            <a:ext cx="42880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정책디자인 단계별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활용 실습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22D54-CDB9-1CAC-77BC-FBA3793B6911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5EDBF03-0F33-3A28-25B1-63D1CCFFFB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CD268C9-3878-E690-01C6-D9ABCC3273A2}"/>
              </a:ext>
            </a:extLst>
          </p:cNvPr>
          <p:cNvSpPr txBox="1"/>
          <p:nvPr/>
        </p:nvSpPr>
        <p:spPr>
          <a:xfrm>
            <a:off x="1134095" y="1593928"/>
            <a:ext cx="44714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각 단계별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활용 방법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492BA43-F0B6-2118-4872-3A02051A87BA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2A60B68-8988-1875-B9F5-3B6C95C9F31B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공감</a:t>
              </a:r>
              <a:r>
                <a:rPr lang="en-US" altLang="ko-KR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(Empathize) </a:t>
              </a:r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단계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5DA4D004-9892-C7DF-B47B-2AA5C62D0B62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9570B49C-01A3-AAF1-B5B9-7C174656A4B5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" name="그림 5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EDDCEDE1-EE50-166D-FB97-8277FA7F23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6162868-E2E3-946D-8C16-23F39306E49F}"/>
              </a:ext>
            </a:extLst>
          </p:cNvPr>
          <p:cNvSpPr/>
          <p:nvPr/>
        </p:nvSpPr>
        <p:spPr>
          <a:xfrm>
            <a:off x="1785793" y="2935972"/>
            <a:ext cx="6394188" cy="44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청년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인 가구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10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명을 인터뷰했다고 가정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97C9509E-3CB2-7A5E-8E8C-FC347E2968B0}"/>
              </a:ext>
            </a:extLst>
          </p:cNvPr>
          <p:cNvSpPr/>
          <p:nvPr/>
        </p:nvSpPr>
        <p:spPr>
          <a:xfrm>
            <a:off x="1785793" y="3560312"/>
            <a:ext cx="6394188" cy="44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인터뷰 내용을 바탕으로 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페르소나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제작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 </a:t>
            </a: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AI 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활용</a:t>
            </a:r>
            <a:endParaRPr lang="en-US" altLang="ko-KR" sz="200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61C72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3C07F50-AD7E-9ACF-E3BD-B2864E980C01}"/>
              </a:ext>
            </a:extLst>
          </p:cNvPr>
          <p:cNvSpPr/>
          <p:nvPr/>
        </p:nvSpPr>
        <p:spPr>
          <a:xfrm>
            <a:off x="1785793" y="4184652"/>
            <a:ext cx="6394188" cy="44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ChatGPT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의 </a:t>
            </a:r>
            <a:r>
              <a:rPr lang="en-US" altLang="ko-KR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GPTs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기능 활용 시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페르소나 </a:t>
            </a:r>
            <a:r>
              <a:rPr lang="ko-KR" altLang="en-US" sz="2000" dirty="0" err="1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생성기</a:t>
            </a:r>
            <a:endParaRPr lang="en-US" altLang="ko-KR" sz="200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61C72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19C43B0-20F0-0E7D-0DB1-0F22D96754DD}"/>
              </a:ext>
            </a:extLst>
          </p:cNvPr>
          <p:cNvGrpSpPr/>
          <p:nvPr/>
        </p:nvGrpSpPr>
        <p:grpSpPr>
          <a:xfrm>
            <a:off x="1942997" y="4584287"/>
            <a:ext cx="5783328" cy="876488"/>
            <a:chOff x="1942997" y="4584287"/>
            <a:chExt cx="5783328" cy="876488"/>
          </a:xfrm>
        </p:grpSpPr>
        <p:sp>
          <p:nvSpPr>
            <p:cNvPr id="12" name="화살표: 아래쪽 11">
              <a:extLst>
                <a:ext uri="{FF2B5EF4-FFF2-40B4-BE49-F238E27FC236}">
                  <a16:creationId xmlns:a16="http://schemas.microsoft.com/office/drawing/2014/main" id="{45E02A36-8C9A-A2F3-6630-4021651906FE}"/>
                </a:ext>
              </a:extLst>
            </p:cNvPr>
            <p:cNvSpPr/>
            <p:nvPr/>
          </p:nvSpPr>
          <p:spPr>
            <a:xfrm>
              <a:off x="3799368" y="4584287"/>
              <a:ext cx="255181" cy="449410"/>
            </a:xfrm>
            <a:prstGeom prst="downArrow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70A22F-7DDF-DBA6-C261-E50DF6BD8345}"/>
                </a:ext>
              </a:extLst>
            </p:cNvPr>
            <p:cNvSpPr txBox="1"/>
            <p:nvPr/>
          </p:nvSpPr>
          <p:spPr>
            <a:xfrm>
              <a:off x="1942997" y="4993083"/>
              <a:ext cx="5783328" cy="467692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45000"/>
                </a:lnSpc>
                <a:spcBef>
                  <a:spcPts val="0"/>
                </a:spcBef>
                <a:buClr>
                  <a:srgbClr val="4741BE"/>
                </a:buClr>
                <a:buSzTx/>
                <a:tabLst/>
                <a:defRPr/>
              </a:pPr>
              <a:r>
                <a:rPr lang="en-US" altLang="ko-KR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ChatGPT</a:t>
              </a:r>
              <a:r>
                <a:rPr lang="ko-KR" altLang="en-US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특정 목적에 맞게 커스터마이징 하는 기능</a:t>
              </a:r>
              <a:endParaRPr lang="en-US" altLang="ko-KR" sz="185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0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CAAF4-8474-7C7F-40CC-1483C7DDC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CDE304F-8B09-4619-3655-1D2518E752CA}"/>
              </a:ext>
            </a:extLst>
          </p:cNvPr>
          <p:cNvSpPr txBox="1"/>
          <p:nvPr/>
        </p:nvSpPr>
        <p:spPr>
          <a:xfrm>
            <a:off x="778495" y="673792"/>
            <a:ext cx="42880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정책디자인 단계별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활용 실습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B9649-C013-5154-6FB4-BFAC4ABEB10C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96DF87E-090A-ECC5-D427-16C9C6B5B97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21E3C39-13BC-6E78-EE68-BFB0205A787B}"/>
              </a:ext>
            </a:extLst>
          </p:cNvPr>
          <p:cNvSpPr txBox="1"/>
          <p:nvPr/>
        </p:nvSpPr>
        <p:spPr>
          <a:xfrm>
            <a:off x="1134095" y="1593928"/>
            <a:ext cx="44714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각 단계별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활용 방법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57A2D8-0BA8-5A4E-52B4-80EB949EC688}"/>
              </a:ext>
            </a:extLst>
          </p:cNvPr>
          <p:cNvSpPr txBox="1"/>
          <p:nvPr/>
        </p:nvSpPr>
        <p:spPr>
          <a:xfrm flipH="1">
            <a:off x="2249483" y="2182254"/>
            <a:ext cx="805449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ChatGPT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 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"GPTs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만들기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"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클릭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08E4B04-BD48-0168-CD8F-945EEDF57BA2}"/>
              </a:ext>
            </a:extLst>
          </p:cNvPr>
          <p:cNvGrpSpPr/>
          <p:nvPr/>
        </p:nvGrpSpPr>
        <p:grpSpPr>
          <a:xfrm>
            <a:off x="1134095" y="2951487"/>
            <a:ext cx="10285272" cy="3385518"/>
            <a:chOff x="1134095" y="2951487"/>
            <a:chExt cx="10285272" cy="3385518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70923BB2-A16A-463B-8550-0C7BCB521124}"/>
                </a:ext>
              </a:extLst>
            </p:cNvPr>
            <p:cNvSpPr/>
            <p:nvPr/>
          </p:nvSpPr>
          <p:spPr>
            <a:xfrm>
              <a:off x="1134095" y="2951487"/>
              <a:ext cx="10285272" cy="3385518"/>
            </a:xfrm>
            <a:prstGeom prst="roundRect">
              <a:avLst>
                <a:gd name="adj" fmla="val 18653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당신은 정책디자인을 위한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페르소나 생성 전문가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입니다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사용자가 인터뷰 데이터와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설문 결과를 제공하면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그것을 바탕으로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구체적인 페르소나를 생성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합니다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페르소나에는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다음 요소들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 포함되어야 합니다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</a:p>
            <a:p>
              <a:pPr algn="ctr" latinLnBrk="0"/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algn="ctr" latinLnBrk="0"/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algn="ctr" latinLnBrk="0"/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algn="ctr" latinLnBrk="0"/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algn="ctr" latinLnBrk="0"/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algn="ctr" latinLnBrk="0"/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algn="ctr" latinLnBrk="0"/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추측이 필요한 경우 반드시 대괄호로 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'[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추정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]'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표시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해야 합니다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9E5949-8DBE-6B56-B7F7-F8A246CB8B53}"/>
                </a:ext>
              </a:extLst>
            </p:cNvPr>
            <p:cNvSpPr txBox="1"/>
            <p:nvPr/>
          </p:nvSpPr>
          <p:spPr>
            <a:xfrm>
              <a:off x="4123639" y="4077425"/>
              <a:ext cx="4453292" cy="16979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176213" marR="0" indent="-176213" fontAlgn="auto" latinLnBrk="0">
                <a:lnSpc>
                  <a:spcPct val="100000"/>
                </a:lnSpc>
                <a:spcBef>
                  <a:spcPts val="200"/>
                </a:spcBef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기본 정보</a:t>
              </a:r>
              <a:r>
                <a:rPr lang="en-US" altLang="ko-KR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이름</a:t>
              </a:r>
              <a:r>
                <a:rPr lang="en-US" altLang="ko-KR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나이</a:t>
              </a:r>
              <a:r>
                <a:rPr lang="en-US" altLang="ko-KR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직업</a:t>
              </a:r>
              <a:r>
                <a:rPr lang="en-US" altLang="ko-KR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거주지</a:t>
              </a:r>
              <a:endParaRPr lang="en-US" altLang="ko-KR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marR="0" indent="-176213" fontAlgn="auto" latinLnBrk="0">
                <a:lnSpc>
                  <a:spcPct val="100000"/>
                </a:lnSpc>
                <a:spcBef>
                  <a:spcPts val="200"/>
                </a:spcBef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일상 루틴</a:t>
              </a:r>
              <a:r>
                <a:rPr lang="en-US" altLang="ko-KR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평일과 주말의 하루 일과</a:t>
              </a:r>
              <a:endParaRPr lang="en-US" altLang="ko-KR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marR="0" indent="-176213" fontAlgn="auto" latinLnBrk="0">
                <a:lnSpc>
                  <a:spcPct val="100000"/>
                </a:lnSpc>
                <a:spcBef>
                  <a:spcPts val="200"/>
                </a:spcBef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주요 불편사항</a:t>
              </a:r>
              <a:r>
                <a:rPr lang="en-US" altLang="ko-KR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Pain Points 3-5</a:t>
              </a:r>
              <a:r>
                <a:rPr lang="ko-KR" altLang="en-US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</a:t>
              </a:r>
              <a:endParaRPr lang="en-US" altLang="ko-KR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marR="0" indent="-176213" fontAlgn="auto" latinLnBrk="0">
                <a:lnSpc>
                  <a:spcPct val="100000"/>
                </a:lnSpc>
                <a:spcBef>
                  <a:spcPts val="200"/>
                </a:spcBef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니즈와 목표</a:t>
              </a:r>
              <a:r>
                <a:rPr lang="en-US" altLang="ko-KR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원하는 것과 이루고 싶은 것</a:t>
              </a:r>
              <a:endParaRPr lang="en-US" altLang="ko-KR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marR="0" indent="-176213" fontAlgn="auto" latinLnBrk="0">
                <a:lnSpc>
                  <a:spcPct val="100000"/>
                </a:lnSpc>
                <a:spcBef>
                  <a:spcPts val="200"/>
                </a:spcBef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기술 활용 수준</a:t>
              </a:r>
              <a:r>
                <a:rPr lang="en-US" altLang="ko-KR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디지털 기기 사용 능숙도</a:t>
              </a:r>
              <a:endParaRPr lang="en-US" altLang="ko-KR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marR="0" indent="-176213" fontAlgn="auto" latinLnBrk="0">
                <a:lnSpc>
                  <a:spcPct val="100000"/>
                </a:lnSpc>
                <a:spcBef>
                  <a:spcPts val="200"/>
                </a:spcBef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중요</a:t>
              </a:r>
              <a:r>
                <a:rPr lang="en-US" altLang="ko-KR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16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제공된 데이터에 직접 언급된 내용만 사용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506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27A30-3820-504F-B47B-9ABCBF020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1F86987-6B13-B052-2946-3860BDA54D73}"/>
              </a:ext>
            </a:extLst>
          </p:cNvPr>
          <p:cNvSpPr txBox="1"/>
          <p:nvPr/>
        </p:nvSpPr>
        <p:spPr>
          <a:xfrm>
            <a:off x="778495" y="673792"/>
            <a:ext cx="42880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정책디자인 단계별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활용 실습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27771-77A9-56FA-6E97-186F47549C0C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212177F-2953-2A23-574B-3D7523B4AA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973FEA0-62C4-4C62-7516-D54504D7B348}"/>
              </a:ext>
            </a:extLst>
          </p:cNvPr>
          <p:cNvSpPr txBox="1"/>
          <p:nvPr/>
        </p:nvSpPr>
        <p:spPr>
          <a:xfrm>
            <a:off x="1134095" y="1593928"/>
            <a:ext cx="44714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각 단계별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활용 방법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CA4EFCF1-140F-868C-070D-BF1FDBBD4DC7}"/>
              </a:ext>
            </a:extLst>
          </p:cNvPr>
          <p:cNvGrpSpPr/>
          <p:nvPr/>
        </p:nvGrpSpPr>
        <p:grpSpPr>
          <a:xfrm>
            <a:off x="887822" y="2314633"/>
            <a:ext cx="8195853" cy="3079617"/>
            <a:chOff x="639729" y="2314633"/>
            <a:chExt cx="8195853" cy="3079617"/>
          </a:xfrm>
        </p:grpSpPr>
        <p:sp>
          <p:nvSpPr>
            <p:cNvPr id="2" name="사각형: 둥근 모서리 1">
              <a:extLst>
                <a:ext uri="{FF2B5EF4-FFF2-40B4-BE49-F238E27FC236}">
                  <a16:creationId xmlns:a16="http://schemas.microsoft.com/office/drawing/2014/main" id="{C773CAF4-F246-97F0-7354-19996A03A7A3}"/>
                </a:ext>
              </a:extLst>
            </p:cNvPr>
            <p:cNvSpPr/>
            <p:nvPr/>
          </p:nvSpPr>
          <p:spPr>
            <a:xfrm>
              <a:off x="1134095" y="3015283"/>
              <a:ext cx="7701487" cy="2378967"/>
            </a:xfrm>
            <a:prstGeom prst="roundRect">
              <a:avLst>
                <a:gd name="adj" fmla="val 18653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27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세 프리랜서 디자이너 김지은씨 인터뷰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월수입 평균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220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만 원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관악구 원룸 거주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월세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70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만 원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주말에는 주로 집에서 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넷플릭스를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봄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친구들과 자주 못 만나서 외롭다고 함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집이 좁아서 작업하기 불편하다고 함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E1A62B63-BA0A-614E-B7DA-03F58AA79E10}"/>
                </a:ext>
              </a:extLst>
            </p:cNvPr>
            <p:cNvGrpSpPr/>
            <p:nvPr/>
          </p:nvGrpSpPr>
          <p:grpSpPr>
            <a:xfrm>
              <a:off x="639729" y="2314633"/>
              <a:ext cx="3624072" cy="961103"/>
              <a:chOff x="247803" y="3444191"/>
              <a:chExt cx="3377897" cy="895819"/>
            </a:xfrm>
          </p:grpSpPr>
          <p:sp>
            <p:nvSpPr>
              <p:cNvPr id="4" name="자유형: 도형 3">
                <a:extLst>
                  <a:ext uri="{FF2B5EF4-FFF2-40B4-BE49-F238E27FC236}">
                    <a16:creationId xmlns:a16="http://schemas.microsoft.com/office/drawing/2014/main" id="{85C07113-D03C-1927-9EFC-78AF163393A6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5" name="사각형: 둥근 모서리 4">
                <a:extLst>
                  <a:ext uri="{FF2B5EF4-FFF2-40B4-BE49-F238E27FC236}">
                    <a16:creationId xmlns:a16="http://schemas.microsoft.com/office/drawing/2014/main" id="{BC314144-0C72-E348-C291-AF5A4A215062}"/>
                  </a:ext>
                </a:extLst>
              </p:cNvPr>
              <p:cNvSpPr/>
              <p:nvPr/>
            </p:nvSpPr>
            <p:spPr>
              <a:xfrm>
                <a:off x="247803" y="3444191"/>
                <a:ext cx="3377897" cy="706234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ECE2E1-F164-5CDC-890E-D8141D955426}"/>
                  </a:ext>
                </a:extLst>
              </p:cNvPr>
              <p:cNvSpPr txBox="1"/>
              <p:nvPr/>
            </p:nvSpPr>
            <p:spPr>
              <a:xfrm>
                <a:off x="247805" y="3539267"/>
                <a:ext cx="3377894" cy="516367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marR="0" lvl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buClr>
                    <a:srgbClr val="4741BE"/>
                  </a:buClr>
                  <a:buSzTx/>
                  <a:tabLst/>
                  <a:defRPr/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인터뷰 내용 복사 및 붙여넣기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1342D68-0802-9B38-3E76-0AAB6E891A32}"/>
              </a:ext>
            </a:extLst>
          </p:cNvPr>
          <p:cNvSpPr txBox="1"/>
          <p:nvPr/>
        </p:nvSpPr>
        <p:spPr>
          <a:xfrm flipH="1">
            <a:off x="2626123" y="5596578"/>
            <a:ext cx="527741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자동으로 </a:t>
            </a: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구조화된 페르소나 생성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959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53BF6-FC67-251A-6C3E-9BA1511DB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7B2FFD6-EF80-1B12-0672-58CE2215BEAF}"/>
              </a:ext>
            </a:extLst>
          </p:cNvPr>
          <p:cNvSpPr txBox="1"/>
          <p:nvPr/>
        </p:nvSpPr>
        <p:spPr>
          <a:xfrm>
            <a:off x="778495" y="673792"/>
            <a:ext cx="42880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정책디자인 단계별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활용 실습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7102C-1109-E464-9C11-209DDE609834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E18BDF6-A870-3E69-A30B-D3C0E68B037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5316915-6FBA-5D6F-96F2-1A5C7736FB3B}"/>
              </a:ext>
            </a:extLst>
          </p:cNvPr>
          <p:cNvSpPr txBox="1"/>
          <p:nvPr/>
        </p:nvSpPr>
        <p:spPr>
          <a:xfrm>
            <a:off x="1134095" y="1593928"/>
            <a:ext cx="44714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디자인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씽킹의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각 단계별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AI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활용 방법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8332B3-D029-E508-190C-5CF388B8EEDB}"/>
              </a:ext>
            </a:extLst>
          </p:cNvPr>
          <p:cNvSpPr txBox="1"/>
          <p:nvPr/>
        </p:nvSpPr>
        <p:spPr>
          <a:xfrm flipH="1">
            <a:off x="1226007" y="2327420"/>
            <a:ext cx="729453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생성된 페르소나를 활용해서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가상 인터뷰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가능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FEE070C3-4431-A666-B45B-4B9B3B51F89B}"/>
              </a:ext>
            </a:extLst>
          </p:cNvPr>
          <p:cNvSpPr/>
          <p:nvPr/>
        </p:nvSpPr>
        <p:spPr>
          <a:xfrm>
            <a:off x="1134095" y="3015284"/>
            <a:ext cx="7386449" cy="1507097"/>
          </a:xfrm>
          <a:prstGeom prst="roundRect">
            <a:avLst>
              <a:gd name="adj" fmla="val 18653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당신은 방금 만든 페르소나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'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김지은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'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입니다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 27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세 프리랜서 디자이너로 관악구 원룸에 거주하며 월세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70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만원을 내고 있습니다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김지은의 입장에서 정책 연구자인 제 질문에 답해주세요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48BA511-1B4B-D0B4-A6CA-3E50B48FA614}"/>
              </a:ext>
            </a:extLst>
          </p:cNvPr>
          <p:cNvGrpSpPr/>
          <p:nvPr/>
        </p:nvGrpSpPr>
        <p:grpSpPr>
          <a:xfrm>
            <a:off x="1226007" y="4520550"/>
            <a:ext cx="7294537" cy="1121971"/>
            <a:chOff x="1226007" y="3714643"/>
            <a:chExt cx="7294537" cy="11219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D45B8D-6F35-0B8D-E6C3-191BB2989514}"/>
                </a:ext>
              </a:extLst>
            </p:cNvPr>
            <p:cNvSpPr txBox="1"/>
            <p:nvPr/>
          </p:nvSpPr>
          <p:spPr>
            <a:xfrm flipH="1">
              <a:off x="1226007" y="4430349"/>
              <a:ext cx="7294537" cy="40626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lIns="216000" tIns="0" rIns="216000" bIns="0" rtlCol="0" anchor="t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  <a:t>ChatGPT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  <a:t>가 김지은이 되어 대답한다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5186B"/>
                  </a:solidFill>
                  <a:latin typeface="카페24 아네모네" pitchFamily="2" charset="-127"/>
                  <a:ea typeface="카페24 아네모네" pitchFamily="2" charset="-127"/>
                </a:rPr>
                <a:t>!</a:t>
              </a:r>
            </a:p>
          </p:txBody>
        </p:sp>
        <p:sp>
          <p:nvSpPr>
            <p:cNvPr id="6" name="화살표: 아래쪽 5">
              <a:extLst>
                <a:ext uri="{FF2B5EF4-FFF2-40B4-BE49-F238E27FC236}">
                  <a16:creationId xmlns:a16="http://schemas.microsoft.com/office/drawing/2014/main" id="{37B703F4-2C28-DBD8-C77F-C7BAB60A663E}"/>
                </a:ext>
              </a:extLst>
            </p:cNvPr>
            <p:cNvSpPr/>
            <p:nvPr/>
          </p:nvSpPr>
          <p:spPr>
            <a:xfrm>
              <a:off x="4610038" y="3714643"/>
              <a:ext cx="526473" cy="571286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414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370FD-2C2F-72DD-962B-2D13FC2B2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ADC4711-3F7D-C97F-11C2-C6D32AD6A3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A328BB5-11B3-D5C5-3BB3-79ECB8C05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CAF1E6-26DC-C1BB-B595-AC428821F7E0}"/>
              </a:ext>
            </a:extLst>
          </p:cNvPr>
          <p:cNvSpPr txBox="1"/>
          <p:nvPr/>
        </p:nvSpPr>
        <p:spPr>
          <a:xfrm>
            <a:off x="3358553" y="2529890"/>
            <a:ext cx="547489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E6A1AE2-2628-FBA8-5A7B-1C3C600BF663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735AD82-2D82-1C5A-6F29-A0C1C5954C62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8A2C1C15-E0F4-4ECA-502C-04F0CCF46EEF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F9CB6685-8177-BC6C-E8BC-ADCD3A60D0FA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2D3C2980-E8BB-D0C1-1C25-125987C21871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625918ED-EBE1-3243-24DE-D3EA73495854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39D5767-C2A3-FE6F-C50A-661694DB4574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8EE4C1-0A87-B63B-0345-4678402BB7B9}"/>
              </a:ext>
            </a:extLst>
          </p:cNvPr>
          <p:cNvSpPr txBox="1"/>
          <p:nvPr/>
        </p:nvSpPr>
        <p:spPr>
          <a:xfrm>
            <a:off x="6000512" y="1593371"/>
            <a:ext cx="50847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6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BFCA14D5-70C1-59A1-B745-B9561F8FFDE3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CE13204F-39BD-B0B4-1CE9-729941941303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0816FF14-B482-AD96-CA26-C1BF8D05776E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DCE6F105-7F61-A047-DDE9-99E8F4515857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5184ED2C-D71D-FC94-FF60-71BA609309DA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334C5058-00CD-84E1-4A3E-6A0CEF15CFF8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17C88016-8967-48B9-8723-D22610FDB3BA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82A01C1E-E828-BE4C-9FA0-1F4CFDA0CCA1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868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46E1F-3A42-1927-D5B1-EFA49D051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4C004B6-DD5F-010B-5B8C-A3E82A0724EC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DDE58C-228F-1340-7623-8514A418E800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6403519-012D-E2FA-4569-94E441E924D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6D6470-86FA-1209-D9CF-F312F9BE5D12}"/>
              </a:ext>
            </a:extLst>
          </p:cNvPr>
          <p:cNvSpPr txBox="1"/>
          <p:nvPr/>
        </p:nvSpPr>
        <p:spPr>
          <a:xfrm>
            <a:off x="1134095" y="1593928"/>
            <a:ext cx="266803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여러 가지 시각화 도구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355A9-202A-A177-69D6-2F265FEBB13D}"/>
              </a:ext>
            </a:extLst>
          </p:cNvPr>
          <p:cNvSpPr txBox="1"/>
          <p:nvPr/>
        </p:nvSpPr>
        <p:spPr>
          <a:xfrm flipH="1">
            <a:off x="1226007" y="2282572"/>
            <a:ext cx="7294537" cy="94795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5186B"/>
                </a:solidFill>
                <a:latin typeface="카페24 아네모네" pitchFamily="2" charset="-127"/>
                <a:ea typeface="카페24 아네모네" pitchFamily="2" charset="-127"/>
              </a:rPr>
              <a:t>정책디자인 시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5186B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5186B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32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5186B"/>
                </a:solidFill>
                <a:latin typeface="카페24 아네모네" pitchFamily="2" charset="-127"/>
                <a:ea typeface="카페24 아네모네" pitchFamily="2" charset="-127"/>
              </a:rPr>
              <a:t>다양한 시각화 도구 사용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5186B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44DB8CE8-1CCF-2770-6D69-4EE4D4923ADC}"/>
              </a:ext>
            </a:extLst>
          </p:cNvPr>
          <p:cNvGrpSpPr/>
          <p:nvPr/>
        </p:nvGrpSpPr>
        <p:grpSpPr>
          <a:xfrm>
            <a:off x="1134095" y="3389441"/>
            <a:ext cx="7362530" cy="476071"/>
            <a:chOff x="2418864" y="4054407"/>
            <a:chExt cx="4858386" cy="4760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CF467D-B1BF-827D-BA9C-9D118D41D0BE}"/>
                </a:ext>
              </a:extLst>
            </p:cNvPr>
            <p:cNvSpPr txBox="1"/>
            <p:nvPr/>
          </p:nvSpPr>
          <p:spPr>
            <a:xfrm>
              <a:off x="2418864" y="4054407"/>
              <a:ext cx="1536610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z="20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이해관계자 지도</a:t>
              </a:r>
              <a:endParaRPr lang="en-US" altLang="ko-KR" sz="2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E8A6B1-B686-6B63-C84B-AE82A8CF2706}"/>
                </a:ext>
              </a:extLst>
            </p:cNvPr>
            <p:cNvSpPr txBox="1"/>
            <p:nvPr/>
          </p:nvSpPr>
          <p:spPr>
            <a:xfrm>
              <a:off x="4079752" y="4054407"/>
              <a:ext cx="1536610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z="20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서비스 </a:t>
              </a:r>
              <a:r>
                <a:rPr lang="ko-KR" altLang="en-US" sz="2000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블루프린트</a:t>
              </a:r>
              <a:endParaRPr lang="en-US" altLang="ko-KR" sz="2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1B1673-A4C6-045F-DCBD-22617121466D}"/>
                </a:ext>
              </a:extLst>
            </p:cNvPr>
            <p:cNvSpPr txBox="1"/>
            <p:nvPr/>
          </p:nvSpPr>
          <p:spPr>
            <a:xfrm>
              <a:off x="5740640" y="4054407"/>
              <a:ext cx="1536610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z="20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고객여정지도</a:t>
              </a:r>
              <a:endParaRPr lang="en-US" altLang="ko-KR" sz="20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4880276-E4DB-E03B-869B-BCCDB7F532E8}"/>
              </a:ext>
            </a:extLst>
          </p:cNvPr>
          <p:cNvGrpSpPr/>
          <p:nvPr/>
        </p:nvGrpSpPr>
        <p:grpSpPr>
          <a:xfrm>
            <a:off x="2281883" y="4024429"/>
            <a:ext cx="5182783" cy="1223981"/>
            <a:chOff x="3081452" y="4616608"/>
            <a:chExt cx="5182783" cy="1223981"/>
          </a:xfrm>
        </p:grpSpPr>
        <p:sp>
          <p:nvSpPr>
            <p:cNvPr id="12" name="오른쪽 중괄호 11">
              <a:extLst>
                <a:ext uri="{FF2B5EF4-FFF2-40B4-BE49-F238E27FC236}">
                  <a16:creationId xmlns:a16="http://schemas.microsoft.com/office/drawing/2014/main" id="{A7785120-6219-76DE-EFE7-DCEC99977CAB}"/>
                </a:ext>
              </a:extLst>
            </p:cNvPr>
            <p:cNvSpPr/>
            <p:nvPr/>
          </p:nvSpPr>
          <p:spPr>
            <a:xfrm rot="5400000">
              <a:off x="5527222" y="2170838"/>
              <a:ext cx="291243" cy="5182783"/>
            </a:xfrm>
            <a:prstGeom prst="rightBrace">
              <a:avLst>
                <a:gd name="adj1" fmla="val 444885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9BD8A8-60D8-D46C-0ACA-428E019C6C22}"/>
                </a:ext>
              </a:extLst>
            </p:cNvPr>
            <p:cNvSpPr txBox="1"/>
            <p:nvPr/>
          </p:nvSpPr>
          <p:spPr>
            <a:xfrm>
              <a:off x="3450657" y="4977019"/>
              <a:ext cx="444437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Claude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의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Artifacts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기능 활용 시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인터랙티브 도구 생성 가능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098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7BAE9-3660-F7A7-64EA-CFEDB5302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C72B121-1A3D-0DE3-E72C-967E17E681E8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2CA767-EDA9-BE2D-8915-41C93FEC917E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B954D37-0871-B681-91F0-EF70A8C876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97C174-0695-AE25-A0E8-D3AE4AA6589B}"/>
              </a:ext>
            </a:extLst>
          </p:cNvPr>
          <p:cNvSpPr txBox="1"/>
          <p:nvPr/>
        </p:nvSpPr>
        <p:spPr>
          <a:xfrm>
            <a:off x="1134095" y="1593928"/>
            <a:ext cx="266803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여러 가지 시각화 도구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71F7833B-BC90-5620-7B6F-B6F469052EDF}"/>
              </a:ext>
            </a:extLst>
          </p:cNvPr>
          <p:cNvGrpSpPr/>
          <p:nvPr/>
        </p:nvGrpSpPr>
        <p:grpSpPr>
          <a:xfrm>
            <a:off x="7928245" y="2698905"/>
            <a:ext cx="3922084" cy="1263679"/>
            <a:chOff x="3965516" y="2790917"/>
            <a:chExt cx="3922084" cy="12636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0A7643-02C5-71AC-60C7-A1B9EFAA4D2B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126367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Claude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 코드를 작성해서 실시간으로 작동하는 웹 애플리케이션을 만들어주는 기능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495D10F1-6088-688B-E52D-ABBB8E969D2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6" name="원호 15">
                <a:extLst>
                  <a:ext uri="{FF2B5EF4-FFF2-40B4-BE49-F238E27FC236}">
                    <a16:creationId xmlns:a16="http://schemas.microsoft.com/office/drawing/2014/main" id="{71DECC37-8C06-430F-1C85-35A8ABAB9A2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7FCBF989-63D0-34A9-980C-12D15A93DAB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C239457-2354-2669-0436-75E50FBD3C2B}"/>
              </a:ext>
            </a:extLst>
          </p:cNvPr>
          <p:cNvGrpSpPr/>
          <p:nvPr/>
        </p:nvGrpSpPr>
        <p:grpSpPr>
          <a:xfrm>
            <a:off x="725373" y="2800143"/>
            <a:ext cx="2077940" cy="2077940"/>
            <a:chOff x="725373" y="2800143"/>
            <a:chExt cx="2077940" cy="2077940"/>
          </a:xfrm>
        </p:grpSpPr>
        <p:sp>
          <p:nvSpPr>
            <p:cNvPr id="19" name="사각형: 잘린 대각선 방향 모서리 18">
              <a:extLst>
                <a:ext uri="{FF2B5EF4-FFF2-40B4-BE49-F238E27FC236}">
                  <a16:creationId xmlns:a16="http://schemas.microsoft.com/office/drawing/2014/main" id="{114145E9-5C5F-5FC5-594D-07F0F529CF9D}"/>
                </a:ext>
              </a:extLst>
            </p:cNvPr>
            <p:cNvSpPr/>
            <p:nvPr/>
          </p:nvSpPr>
          <p:spPr>
            <a:xfrm>
              <a:off x="725373" y="2800143"/>
              <a:ext cx="2077940" cy="2077940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86995FC4-1232-A99F-6FEC-1C1207AAE2F6}"/>
                </a:ext>
              </a:extLst>
            </p:cNvPr>
            <p:cNvSpPr/>
            <p:nvPr/>
          </p:nvSpPr>
          <p:spPr>
            <a:xfrm>
              <a:off x="855865" y="2930635"/>
              <a:ext cx="1816956" cy="181695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AA6082-BA92-8020-7D15-39E26BF57511}"/>
                </a:ext>
              </a:extLst>
            </p:cNvPr>
            <p:cNvSpPr txBox="1"/>
            <p:nvPr/>
          </p:nvSpPr>
          <p:spPr>
            <a:xfrm>
              <a:off x="778495" y="3580260"/>
              <a:ext cx="1894327" cy="5324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600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Artifacts</a:t>
              </a:r>
              <a:endParaRPr kumimoji="0" lang="en-US" altLang="ko-KR" sz="2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에어" pitchFamily="2" charset="-127"/>
                <a:ea typeface="카페24 아네모네에어" pitchFamily="2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42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E6722-6D20-2EBF-A6A2-7EA09159D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F9ADEB4-4AF1-E0B4-CEE1-8F737314B91D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39416F-81D3-1125-0A07-06B90A300C47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DFF8ADB-3383-58A6-972E-F0CF7C2BF3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D029F4-E515-3BF5-8475-47D25415246D}"/>
              </a:ext>
            </a:extLst>
          </p:cNvPr>
          <p:cNvSpPr txBox="1"/>
          <p:nvPr/>
        </p:nvSpPr>
        <p:spPr>
          <a:xfrm>
            <a:off x="1134095" y="1593928"/>
            <a:ext cx="50151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첫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 지도 도구 만들기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A508EC-1932-250E-31A8-E6E78915B7F0}"/>
              </a:ext>
            </a:extLst>
          </p:cNvPr>
          <p:cNvSpPr txBox="1"/>
          <p:nvPr/>
        </p:nvSpPr>
        <p:spPr>
          <a:xfrm flipH="1">
            <a:off x="2273418" y="5097185"/>
            <a:ext cx="7447654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이미 완성된 지도를 만드는 게 아니라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이해관계자 지도를 만들 수 있는 도구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자체를 만드는 것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81746A9-77A8-AB6F-ADF6-13621210C21D}"/>
              </a:ext>
            </a:extLst>
          </p:cNvPr>
          <p:cNvGrpSpPr/>
          <p:nvPr/>
        </p:nvGrpSpPr>
        <p:grpSpPr>
          <a:xfrm>
            <a:off x="7453324" y="2698905"/>
            <a:ext cx="3922084" cy="463460"/>
            <a:chOff x="3965516" y="2790917"/>
            <a:chExt cx="3922084" cy="4634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EC025C-9A97-60A8-B766-8B6AE44A2089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완성된 지도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고정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760D67E9-9500-6245-5572-3D7B6A35DCD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9" name="원호 8">
                <a:extLst>
                  <a:ext uri="{FF2B5EF4-FFF2-40B4-BE49-F238E27FC236}">
                    <a16:creationId xmlns:a16="http://schemas.microsoft.com/office/drawing/2014/main" id="{A6B341F9-4CF9-D855-64C3-2EA0DB18E25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AADA77A5-407A-A90C-0471-20F29016424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444B0AEB-EB58-2575-3BCA-B024CCAFE19A}"/>
              </a:ext>
            </a:extLst>
          </p:cNvPr>
          <p:cNvGrpSpPr/>
          <p:nvPr/>
        </p:nvGrpSpPr>
        <p:grpSpPr>
          <a:xfrm>
            <a:off x="7453324" y="3315534"/>
            <a:ext cx="4462229" cy="463460"/>
            <a:chOff x="3965516" y="2790917"/>
            <a:chExt cx="4462229" cy="4634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220DF9-215C-4587-7EEE-E92402C358E2}"/>
                </a:ext>
              </a:extLst>
            </p:cNvPr>
            <p:cNvSpPr txBox="1"/>
            <p:nvPr/>
          </p:nvSpPr>
          <p:spPr>
            <a:xfrm>
              <a:off x="4282221" y="2790917"/>
              <a:ext cx="4145524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새로운 도구 생성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실시간 지도 생성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3FD42994-EAED-EAEB-01D0-2CC4356C7D5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4" name="원호 13">
                <a:extLst>
                  <a:ext uri="{FF2B5EF4-FFF2-40B4-BE49-F238E27FC236}">
                    <a16:creationId xmlns:a16="http://schemas.microsoft.com/office/drawing/2014/main" id="{FC01B7FB-57F3-774D-FB7D-5C94B0BEDB1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3CBD69BC-D0DB-FF20-DBA3-5F406449F5A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28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727D6-3B30-6E6D-1F39-8ECDD45FB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A7C0DDD-7002-F945-DED6-00608EC16481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ED6F3-F8B5-AD00-6679-5AE5F56420CB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339C8EB-F821-25F8-86C4-49BC5FCD6B7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FF0306-079F-E0FE-5C5D-A8F13B5F8520}"/>
              </a:ext>
            </a:extLst>
          </p:cNvPr>
          <p:cNvSpPr txBox="1"/>
          <p:nvPr/>
        </p:nvSpPr>
        <p:spPr>
          <a:xfrm>
            <a:off x="1134095" y="1593928"/>
            <a:ext cx="50151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첫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 지도 도구 만들기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08B616A-B16F-BBC7-DAA5-B5AD994570C5}"/>
              </a:ext>
            </a:extLst>
          </p:cNvPr>
          <p:cNvGrpSpPr/>
          <p:nvPr/>
        </p:nvGrpSpPr>
        <p:grpSpPr>
          <a:xfrm>
            <a:off x="1067889" y="2314633"/>
            <a:ext cx="8015787" cy="3278093"/>
            <a:chOff x="1067889" y="2314633"/>
            <a:chExt cx="8015787" cy="3278093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EE533F24-C268-5040-E6B2-F455E6DC6D86}"/>
                </a:ext>
              </a:extLst>
            </p:cNvPr>
            <p:cNvSpPr/>
            <p:nvPr/>
          </p:nvSpPr>
          <p:spPr>
            <a:xfrm>
              <a:off x="1134096" y="3015284"/>
              <a:ext cx="7949580" cy="2577442"/>
            </a:xfrm>
            <a:prstGeom prst="roundRect">
              <a:avLst>
                <a:gd name="adj" fmla="val 18653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첫 번째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화면 상단에 입력 폼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 있어야 합니다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</a:p>
            <a:p>
              <a:pPr algn="ctr" latinLnBrk="0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이해관계자 이름을 입력할 수 있는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입력란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 필요하고요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영향력 수준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을 선택할 수 있어야 합니다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1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부터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10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까지 숫자로 선택하게 해주세요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이해관계 수준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도 마찬가지로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부터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10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까지 선택할 수 있어야 합니다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그리고 입장을 선택하는 </a:t>
              </a:r>
              <a:r>
                <a:rPr lang="ko-KR" altLang="en-US" sz="2000" spc="-80" dirty="0" err="1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드롭다운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필요해요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지지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중립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반대 중에서 선택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할 수 있게요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마지막으로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추가하기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'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버튼이 있어야 합니다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640073BF-A438-268C-2650-1CD1C7675620}"/>
                </a:ext>
              </a:extLst>
            </p:cNvPr>
            <p:cNvGrpSpPr/>
            <p:nvPr/>
          </p:nvGrpSpPr>
          <p:grpSpPr>
            <a:xfrm>
              <a:off x="1067889" y="2314633"/>
              <a:ext cx="1958016" cy="961103"/>
              <a:chOff x="646880" y="3444191"/>
              <a:chExt cx="1825013" cy="895819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C5EC6959-DA82-ADFF-C13F-44E0E581EEC4}"/>
                  </a:ext>
                </a:extLst>
              </p:cNvPr>
              <p:cNvSpPr/>
              <p:nvPr/>
            </p:nvSpPr>
            <p:spPr>
              <a:xfrm>
                <a:off x="1583751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9" name="사각형: 둥근 모서리 8">
                <a:extLst>
                  <a:ext uri="{FF2B5EF4-FFF2-40B4-BE49-F238E27FC236}">
                    <a16:creationId xmlns:a16="http://schemas.microsoft.com/office/drawing/2014/main" id="{D60E0126-7768-8B8A-9C1E-1CA796885021}"/>
                  </a:ext>
                </a:extLst>
              </p:cNvPr>
              <p:cNvSpPr/>
              <p:nvPr/>
            </p:nvSpPr>
            <p:spPr>
              <a:xfrm>
                <a:off x="646880" y="3444191"/>
                <a:ext cx="1825013" cy="706234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084915-2154-9E2E-E254-90A0C9609351}"/>
                  </a:ext>
                </a:extLst>
              </p:cNvPr>
              <p:cNvSpPr txBox="1"/>
              <p:nvPr/>
            </p:nvSpPr>
            <p:spPr>
              <a:xfrm>
                <a:off x="1002380" y="3539267"/>
                <a:ext cx="1114012" cy="516367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marR="0" lvl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buClr>
                    <a:srgbClr val="4741BE"/>
                  </a:buClr>
                  <a:buSzTx/>
                  <a:tabLst/>
                  <a:defRPr/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프롬프트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59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AF6271-0FEB-CF85-DB44-9063410137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E36193-6D5B-455C-E174-6699ACBC8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96E105-118A-2935-D94D-579FD91DDF86}"/>
              </a:ext>
            </a:extLst>
          </p:cNvPr>
          <p:cNvSpPr txBox="1"/>
          <p:nvPr/>
        </p:nvSpPr>
        <p:spPr>
          <a:xfrm>
            <a:off x="1459956" y="2529890"/>
            <a:ext cx="927209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좋은 프롬프트의 </a:t>
            </a:r>
            <a:r>
              <a:rPr lang="en-US" altLang="ko-KR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가지 원칙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C49B05A-532B-905B-183A-2D1C0B1EFE8D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C45FCB1-C4D6-81F2-5C4F-C2F895414D58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977BA96-F4FA-B37B-13D7-12B6769C0CD1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E533642-171D-6AFB-496D-38F59B5774AD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22107A4-F820-3B99-9358-7CE7D3383E31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D7502EDB-5EF8-4F21-13F9-A78145591A78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405D6B2-37AD-8BD3-2674-1C872232B31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05C9C5-80E2-2B7F-D973-CAAE9ABD8375}"/>
              </a:ext>
            </a:extLst>
          </p:cNvPr>
          <p:cNvSpPr txBox="1"/>
          <p:nvPr/>
        </p:nvSpPr>
        <p:spPr>
          <a:xfrm>
            <a:off x="6058220" y="1593371"/>
            <a:ext cx="393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1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FB41B72-34EC-7923-3AB3-BF359F8C3F3D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7B939906-3EB7-9C0C-3643-F5967DA45E96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8D3EF5B-13E3-5A34-473A-7A4A7288A37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39C1673-F14D-3D2A-09BC-606DE135F61B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394A527-B2BA-C27A-9950-280D9AAF82A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469F53A0-9ED9-2355-198B-E4B5A93AE01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7BFC96DB-196C-9E0D-8018-3E9DD4AF6CEB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F0C89E3-A1E3-3BAB-7477-5A71C8649D8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4474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81002-6355-9710-3EB0-F9B0E75E9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45F1A66-677E-1B66-0E79-CD034B9AD55D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A9AED-AB1F-A413-8162-83BCCDB515D6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9885055-F1D2-FA57-C9F1-B1F15E4611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7F4B2-61B6-D7C1-02A9-C8FAF0494571}"/>
              </a:ext>
            </a:extLst>
          </p:cNvPr>
          <p:cNvSpPr txBox="1"/>
          <p:nvPr/>
        </p:nvSpPr>
        <p:spPr>
          <a:xfrm>
            <a:off x="1134095" y="1593928"/>
            <a:ext cx="50151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첫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 지도 도구 만들기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829ED8A-0A56-7F03-F8D4-12DA6F3776C2}"/>
              </a:ext>
            </a:extLst>
          </p:cNvPr>
          <p:cNvGrpSpPr/>
          <p:nvPr/>
        </p:nvGrpSpPr>
        <p:grpSpPr>
          <a:xfrm>
            <a:off x="1067889" y="2314633"/>
            <a:ext cx="8015787" cy="3278093"/>
            <a:chOff x="1067889" y="2314633"/>
            <a:chExt cx="8015787" cy="3278093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6C636785-6CC2-6EA4-9B27-BADC87FB2F52}"/>
                </a:ext>
              </a:extLst>
            </p:cNvPr>
            <p:cNvSpPr/>
            <p:nvPr/>
          </p:nvSpPr>
          <p:spPr>
            <a:xfrm>
              <a:off x="1134096" y="3015284"/>
              <a:ext cx="7949580" cy="2577442"/>
            </a:xfrm>
            <a:prstGeom prst="roundRect">
              <a:avLst>
                <a:gd name="adj" fmla="val 18653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두 번째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화면 중앙에는 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4</a:t>
              </a:r>
              <a:r>
                <a:rPr lang="ko-KR" altLang="en-US" sz="2000" spc="-80" dirty="0" err="1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사분면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그래프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 있어야 합니다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가로축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은 이해관계 수준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즉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Interest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나타냅니다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세로축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은 영향력 수준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즉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Power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나타내고요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추가된 이해관계자들이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자동으로 적절한 위치에 배치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되어야 해요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예를 들어 영향력이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8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이고 이해관계가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이면 왼쪽 위에 배치되는 식이죠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그리고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색깔로 입장을 구분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해주세요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지지는 초록색으로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중립은 회색으로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반대는 빨간색으로 표시해주세요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76C24615-F30A-8E11-71CC-85AC9F37DB04}"/>
                </a:ext>
              </a:extLst>
            </p:cNvPr>
            <p:cNvGrpSpPr/>
            <p:nvPr/>
          </p:nvGrpSpPr>
          <p:grpSpPr>
            <a:xfrm>
              <a:off x="1067889" y="2314633"/>
              <a:ext cx="1958016" cy="961103"/>
              <a:chOff x="646880" y="3444191"/>
              <a:chExt cx="1825013" cy="895819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2D419ED0-082F-847D-1611-9DFA563D9178}"/>
                  </a:ext>
                </a:extLst>
              </p:cNvPr>
              <p:cNvSpPr/>
              <p:nvPr/>
            </p:nvSpPr>
            <p:spPr>
              <a:xfrm>
                <a:off x="1583751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9" name="사각형: 둥근 모서리 8">
                <a:extLst>
                  <a:ext uri="{FF2B5EF4-FFF2-40B4-BE49-F238E27FC236}">
                    <a16:creationId xmlns:a16="http://schemas.microsoft.com/office/drawing/2014/main" id="{CDD4A441-7C18-E079-68BA-3012CF18B33E}"/>
                  </a:ext>
                </a:extLst>
              </p:cNvPr>
              <p:cNvSpPr/>
              <p:nvPr/>
            </p:nvSpPr>
            <p:spPr>
              <a:xfrm>
                <a:off x="646880" y="3444191"/>
                <a:ext cx="1825013" cy="706234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184D8E-E840-062A-E60F-64C7901DAD16}"/>
                  </a:ext>
                </a:extLst>
              </p:cNvPr>
              <p:cNvSpPr txBox="1"/>
              <p:nvPr/>
            </p:nvSpPr>
            <p:spPr>
              <a:xfrm>
                <a:off x="1002380" y="3539267"/>
                <a:ext cx="1114012" cy="516367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marR="0" lvl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buClr>
                    <a:srgbClr val="4741BE"/>
                  </a:buClr>
                  <a:buSzTx/>
                  <a:tabLst/>
                  <a:defRPr/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프롬프트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76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EC421-0DD7-8C5E-9D67-00962D933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A0B3FA7-8D59-A564-E8BA-36032437A5D6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ECE4E-E1D0-0EBA-D044-B596F1C1D422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5517CD-3F56-325C-2191-DCDBA4CF600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9B65F5-FC72-7DF2-3DBF-923BB7440A13}"/>
              </a:ext>
            </a:extLst>
          </p:cNvPr>
          <p:cNvSpPr txBox="1"/>
          <p:nvPr/>
        </p:nvSpPr>
        <p:spPr>
          <a:xfrm>
            <a:off x="1134095" y="1593928"/>
            <a:ext cx="50151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첫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 지도 도구 만들기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4B23FD4-017B-4F3C-A6F9-A7E813642CFB}"/>
              </a:ext>
            </a:extLst>
          </p:cNvPr>
          <p:cNvGrpSpPr/>
          <p:nvPr/>
        </p:nvGrpSpPr>
        <p:grpSpPr>
          <a:xfrm>
            <a:off x="1067889" y="2314633"/>
            <a:ext cx="8015787" cy="3278093"/>
            <a:chOff x="1067889" y="2314633"/>
            <a:chExt cx="8015787" cy="3278093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CF8A7CD5-C0B9-D6E6-9660-B4338DECA336}"/>
                </a:ext>
              </a:extLst>
            </p:cNvPr>
            <p:cNvSpPr/>
            <p:nvPr/>
          </p:nvSpPr>
          <p:spPr>
            <a:xfrm>
              <a:off x="1134096" y="3015284"/>
              <a:ext cx="7949580" cy="2577442"/>
            </a:xfrm>
            <a:prstGeom prst="roundRect">
              <a:avLst>
                <a:gd name="adj" fmla="val 18653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각 이해관계자를 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클릭하면요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상세 정보가 팝업으로 표시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되어야 합니다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이름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영향력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이해관계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입장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 나와야 해요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그리고 그 팝업에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수정 버튼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과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삭제 버튼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 있어야 합니다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수정을 누르면 정보를 바꿀 수 있고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삭제를 누르면 그 이해관계자가 지도에서 사라지게요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CB13EF46-3338-98E3-2582-72D07128EA19}"/>
                </a:ext>
              </a:extLst>
            </p:cNvPr>
            <p:cNvGrpSpPr/>
            <p:nvPr/>
          </p:nvGrpSpPr>
          <p:grpSpPr>
            <a:xfrm>
              <a:off x="1067889" y="2314633"/>
              <a:ext cx="1958016" cy="961103"/>
              <a:chOff x="646880" y="3444191"/>
              <a:chExt cx="1825013" cy="895819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AD38DD10-314B-74C0-24FB-278CCA283BEA}"/>
                  </a:ext>
                </a:extLst>
              </p:cNvPr>
              <p:cNvSpPr/>
              <p:nvPr/>
            </p:nvSpPr>
            <p:spPr>
              <a:xfrm>
                <a:off x="1583751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9" name="사각형: 둥근 모서리 8">
                <a:extLst>
                  <a:ext uri="{FF2B5EF4-FFF2-40B4-BE49-F238E27FC236}">
                    <a16:creationId xmlns:a16="http://schemas.microsoft.com/office/drawing/2014/main" id="{9D2F8659-0A70-1EA7-472D-86C588F9BF0A}"/>
                  </a:ext>
                </a:extLst>
              </p:cNvPr>
              <p:cNvSpPr/>
              <p:nvPr/>
            </p:nvSpPr>
            <p:spPr>
              <a:xfrm>
                <a:off x="646880" y="3444191"/>
                <a:ext cx="1825013" cy="706234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8198D2-03FF-D8D0-7760-E6FBFA1C7822}"/>
                  </a:ext>
                </a:extLst>
              </p:cNvPr>
              <p:cNvSpPr txBox="1"/>
              <p:nvPr/>
            </p:nvSpPr>
            <p:spPr>
              <a:xfrm>
                <a:off x="1002380" y="3539267"/>
                <a:ext cx="1114012" cy="516367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marR="0" lvl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buClr>
                    <a:srgbClr val="4741BE"/>
                  </a:buClr>
                  <a:buSzTx/>
                  <a:tabLst/>
                  <a:defRPr/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프롬프트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097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04894-F24C-490F-2F21-F5B584F7F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A3415D5-81E1-B477-7523-BD622D87EE4C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AEA13B-6B19-CE1A-8D31-CD47A2F7F4B8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0F5972-3362-0C4E-1933-446E6D81602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E13B4D-CA33-03DF-3924-EB2251D54DE6}"/>
              </a:ext>
            </a:extLst>
          </p:cNvPr>
          <p:cNvSpPr txBox="1"/>
          <p:nvPr/>
        </p:nvSpPr>
        <p:spPr>
          <a:xfrm>
            <a:off x="1134095" y="1593928"/>
            <a:ext cx="50151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첫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 지도 도구 만들기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1F4206B-D03A-3797-D41A-8A98C03B558F}"/>
              </a:ext>
            </a:extLst>
          </p:cNvPr>
          <p:cNvGrpSpPr/>
          <p:nvPr/>
        </p:nvGrpSpPr>
        <p:grpSpPr>
          <a:xfrm>
            <a:off x="1067889" y="2314633"/>
            <a:ext cx="8015787" cy="2633051"/>
            <a:chOff x="1067889" y="2314633"/>
            <a:chExt cx="8015787" cy="2633051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87E2FFFD-B531-2D81-BBB0-69E4BE5AE036}"/>
                </a:ext>
              </a:extLst>
            </p:cNvPr>
            <p:cNvSpPr/>
            <p:nvPr/>
          </p:nvSpPr>
          <p:spPr>
            <a:xfrm>
              <a:off x="1134096" y="3015284"/>
              <a:ext cx="7949580" cy="1932400"/>
            </a:xfrm>
            <a:prstGeom prst="roundRect">
              <a:avLst>
                <a:gd name="adj" fmla="val 18653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화면 하단에는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추가된 이해관계자들의 목록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 표로 정리되어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표시되어야 합니다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이름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영향력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이해관계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입장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 한눈에 보이게요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  <a:p>
              <a:pPr algn="ctr" latinLnBrk="0"/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React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와 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Artifacts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사용해서 실제로 작동하는 도구를 만들어주세요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90A92399-C77B-FBD3-C241-B807EF78FA51}"/>
                </a:ext>
              </a:extLst>
            </p:cNvPr>
            <p:cNvGrpSpPr/>
            <p:nvPr/>
          </p:nvGrpSpPr>
          <p:grpSpPr>
            <a:xfrm>
              <a:off x="1067889" y="2314633"/>
              <a:ext cx="1958016" cy="961103"/>
              <a:chOff x="646880" y="3444191"/>
              <a:chExt cx="1825013" cy="895819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833FB86F-E9B4-90E4-F0A9-A37F70BBA3E7}"/>
                  </a:ext>
                </a:extLst>
              </p:cNvPr>
              <p:cNvSpPr/>
              <p:nvPr/>
            </p:nvSpPr>
            <p:spPr>
              <a:xfrm>
                <a:off x="1583751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9" name="사각형: 둥근 모서리 8">
                <a:extLst>
                  <a:ext uri="{FF2B5EF4-FFF2-40B4-BE49-F238E27FC236}">
                    <a16:creationId xmlns:a16="http://schemas.microsoft.com/office/drawing/2014/main" id="{2533E45C-CD28-E1CB-FC4D-4CDCEA229AA6}"/>
                  </a:ext>
                </a:extLst>
              </p:cNvPr>
              <p:cNvSpPr/>
              <p:nvPr/>
            </p:nvSpPr>
            <p:spPr>
              <a:xfrm>
                <a:off x="646880" y="3444191"/>
                <a:ext cx="1825013" cy="706234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32204C8-BB43-16BD-3367-C1E1F0C254AB}"/>
                  </a:ext>
                </a:extLst>
              </p:cNvPr>
              <p:cNvSpPr txBox="1"/>
              <p:nvPr/>
            </p:nvSpPr>
            <p:spPr>
              <a:xfrm>
                <a:off x="1002380" y="3539267"/>
                <a:ext cx="1114012" cy="516367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marR="0" lvl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buClr>
                    <a:srgbClr val="4741BE"/>
                  </a:buClr>
                  <a:buSzTx/>
                  <a:tabLst/>
                  <a:defRPr/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프롬프트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AD1DBB7-E234-127D-61EE-226A0E7AA344}"/>
              </a:ext>
            </a:extLst>
          </p:cNvPr>
          <p:cNvSpPr txBox="1"/>
          <p:nvPr/>
        </p:nvSpPr>
        <p:spPr>
          <a:xfrm flipH="1">
            <a:off x="1246394" y="5211545"/>
            <a:ext cx="7550276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Claude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가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실제로 사용할 수 있는 도구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를 생성함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498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7B86D-3F6F-73D8-3A0F-3982C2E62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0083831-51F6-978D-5CB6-D125D6D03EF1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2DA6C7-7237-CFEC-AD52-1A9EB3965827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0B6550C-1F00-B72A-C64B-7B26B106383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A307FA-28D1-091B-D84D-4CA667E11512}"/>
              </a:ext>
            </a:extLst>
          </p:cNvPr>
          <p:cNvSpPr txBox="1"/>
          <p:nvPr/>
        </p:nvSpPr>
        <p:spPr>
          <a:xfrm>
            <a:off x="1134095" y="1593928"/>
            <a:ext cx="50151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첫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 지도 도구 만들기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951C61B4-16ED-88E5-81AC-2A3B0C821F10}"/>
              </a:ext>
            </a:extLst>
          </p:cNvPr>
          <p:cNvSpPr/>
          <p:nvPr/>
        </p:nvSpPr>
        <p:spPr>
          <a:xfrm>
            <a:off x="1076026" y="2207413"/>
            <a:ext cx="5015155" cy="8972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화면 상단의 입력 폼에 이해관계자 입력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청년 입주자</a:t>
            </a:r>
            <a:endParaRPr lang="en-US" altLang="ko-KR" sz="2000" spc="-80" dirty="0">
              <a:solidFill>
                <a:srgbClr val="072087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DB9AAEC4-BDA5-F4BD-82D9-DACA08AB6E64}"/>
              </a:ext>
            </a:extLst>
          </p:cNvPr>
          <p:cNvSpPr/>
          <p:nvPr/>
        </p:nvSpPr>
        <p:spPr>
          <a:xfrm>
            <a:off x="1076026" y="3323837"/>
            <a:ext cx="5015155" cy="8972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영향력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en-US" altLang="ko-KR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1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선택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이해관계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en-US" altLang="ko-KR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9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선택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입장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지지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선택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908838F5-B8A6-3328-1E14-8006F020CFFC}"/>
              </a:ext>
            </a:extLst>
          </p:cNvPr>
          <p:cNvSpPr/>
          <p:nvPr/>
        </p:nvSpPr>
        <p:spPr>
          <a:xfrm>
            <a:off x="1076026" y="4440261"/>
            <a:ext cx="5015155" cy="8972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추가하기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버튼 클릭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68F6DBF4-FBFD-7931-05E0-CF7F2388C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076212"/>
              </p:ext>
            </p:extLst>
          </p:nvPr>
        </p:nvGraphicFramePr>
        <p:xfrm>
          <a:off x="6928384" y="1936069"/>
          <a:ext cx="4512956" cy="3520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478">
                  <a:extLst>
                    <a:ext uri="{9D8B030D-6E8A-4147-A177-3AD203B41FA5}">
                      <a16:colId xmlns:a16="http://schemas.microsoft.com/office/drawing/2014/main" val="675562818"/>
                    </a:ext>
                  </a:extLst>
                </a:gridCol>
                <a:gridCol w="2256478">
                  <a:extLst>
                    <a:ext uri="{9D8B030D-6E8A-4147-A177-3AD203B41FA5}">
                      <a16:colId xmlns:a16="http://schemas.microsoft.com/office/drawing/2014/main" val="967422525"/>
                    </a:ext>
                  </a:extLst>
                </a:gridCol>
              </a:tblGrid>
              <a:tr h="17602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100" baseline="0" dirty="0">
                        <a:solidFill>
                          <a:schemeClr val="bg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100" baseline="0" dirty="0">
                        <a:solidFill>
                          <a:schemeClr val="bg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505687"/>
                  </a:ext>
                </a:extLst>
              </a:tr>
              <a:tr h="1760239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777046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988B5CF-A56D-846A-F008-37CFE6E87125}"/>
              </a:ext>
            </a:extLst>
          </p:cNvPr>
          <p:cNvSpPr txBox="1"/>
          <p:nvPr/>
        </p:nvSpPr>
        <p:spPr>
          <a:xfrm>
            <a:off x="7052222" y="5548614"/>
            <a:ext cx="4389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이해관계 수준</a:t>
            </a:r>
            <a:endParaRPr lang="ko-KR" alt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725C7A-2F83-7E60-2F30-55C2FF222C43}"/>
              </a:ext>
            </a:extLst>
          </p:cNvPr>
          <p:cNvSpPr txBox="1"/>
          <p:nvPr/>
        </p:nvSpPr>
        <p:spPr>
          <a:xfrm>
            <a:off x="6486834" y="2819145"/>
            <a:ext cx="383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영향력 수준</a:t>
            </a:r>
            <a:endParaRPr lang="ko-KR" altLang="en-US" sz="1600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6B2FC832-3157-6B95-0D86-13D8AD1F9874}"/>
              </a:ext>
            </a:extLst>
          </p:cNvPr>
          <p:cNvSpPr/>
          <p:nvPr/>
        </p:nvSpPr>
        <p:spPr>
          <a:xfrm>
            <a:off x="9589473" y="3867208"/>
            <a:ext cx="1305355" cy="130535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ko-KR" altLang="en-US" sz="2000" b="0" i="0" u="none" strike="noStrike" kern="1200" cap="none" spc="-30" normalizeH="0" baseline="0" noProof="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청년 입주자</a:t>
            </a:r>
            <a:endParaRPr kumimoji="0" lang="en-US" altLang="ko-KR" sz="2000" b="0" i="0" u="none" strike="noStrike" kern="1200" cap="none" spc="-30" normalizeH="0" baseline="0" noProof="0" dirty="0">
              <a:ln>
                <a:solidFill>
                  <a:srgbClr val="9A5CC8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3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20" grpId="0"/>
      <p:bldP spid="21" grpId="0"/>
      <p:bldP spid="2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2910C-8898-CC2A-0A06-0502565A2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3282028-D613-75BF-5855-42694A7AC579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DFAF0D-59A7-CC63-2BEC-94F1DAF25A0E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188C621-A319-6490-0409-464333A094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3A3BB3-0D69-1376-3F89-6F9D16BAD233}"/>
              </a:ext>
            </a:extLst>
          </p:cNvPr>
          <p:cNvSpPr txBox="1"/>
          <p:nvPr/>
        </p:nvSpPr>
        <p:spPr>
          <a:xfrm>
            <a:off x="1134095" y="1593928"/>
            <a:ext cx="50151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첫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 지도 도구 만들기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CDC4076-8B74-75F4-018A-AC5CE58B8B79}"/>
              </a:ext>
            </a:extLst>
          </p:cNvPr>
          <p:cNvSpPr/>
          <p:nvPr/>
        </p:nvSpPr>
        <p:spPr>
          <a:xfrm>
            <a:off x="1076026" y="2207413"/>
            <a:ext cx="5015155" cy="8972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화면 상단의 입력 폼에 이해관계자 입력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건물주</a:t>
            </a:r>
            <a:endParaRPr lang="en-US" altLang="ko-KR" sz="2000" spc="-80" dirty="0">
              <a:solidFill>
                <a:srgbClr val="072087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86F8F772-EBD3-4AAD-9714-BB94415A6EA8}"/>
              </a:ext>
            </a:extLst>
          </p:cNvPr>
          <p:cNvSpPr/>
          <p:nvPr/>
        </p:nvSpPr>
        <p:spPr>
          <a:xfrm>
            <a:off x="1076026" y="3323837"/>
            <a:ext cx="5015155" cy="8972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영향력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“</a:t>
            </a:r>
            <a:r>
              <a:rPr lang="en-US" altLang="ko-KR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9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선택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이해관계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“</a:t>
            </a:r>
            <a:r>
              <a:rPr lang="en-US" altLang="ko-KR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5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선택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입장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중립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선택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8A59A47-32C9-BC08-1DA4-B9276DB23B13}"/>
              </a:ext>
            </a:extLst>
          </p:cNvPr>
          <p:cNvSpPr/>
          <p:nvPr/>
        </p:nvSpPr>
        <p:spPr>
          <a:xfrm>
            <a:off x="1076026" y="4440261"/>
            <a:ext cx="5015155" cy="8972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추가하기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버튼 클릭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DA36DD6A-8B53-7FE3-1B3C-6158EE3C8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264994"/>
              </p:ext>
            </p:extLst>
          </p:nvPr>
        </p:nvGraphicFramePr>
        <p:xfrm>
          <a:off x="6928384" y="1936069"/>
          <a:ext cx="4512956" cy="3520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478">
                  <a:extLst>
                    <a:ext uri="{9D8B030D-6E8A-4147-A177-3AD203B41FA5}">
                      <a16:colId xmlns:a16="http://schemas.microsoft.com/office/drawing/2014/main" val="675562818"/>
                    </a:ext>
                  </a:extLst>
                </a:gridCol>
                <a:gridCol w="2256478">
                  <a:extLst>
                    <a:ext uri="{9D8B030D-6E8A-4147-A177-3AD203B41FA5}">
                      <a16:colId xmlns:a16="http://schemas.microsoft.com/office/drawing/2014/main" val="967422525"/>
                    </a:ext>
                  </a:extLst>
                </a:gridCol>
              </a:tblGrid>
              <a:tr h="17602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100" baseline="0" dirty="0">
                        <a:solidFill>
                          <a:schemeClr val="bg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100" baseline="0" dirty="0">
                        <a:solidFill>
                          <a:schemeClr val="bg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505687"/>
                  </a:ext>
                </a:extLst>
              </a:tr>
              <a:tr h="1760239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77704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2BCB3AF-D338-425E-D371-22B5B4E9A349}"/>
              </a:ext>
            </a:extLst>
          </p:cNvPr>
          <p:cNvSpPr txBox="1"/>
          <p:nvPr/>
        </p:nvSpPr>
        <p:spPr>
          <a:xfrm>
            <a:off x="7052222" y="5548614"/>
            <a:ext cx="4389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이해관계 수준</a:t>
            </a:r>
            <a:endParaRPr lang="ko-KR" alt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05E12D-F665-78AA-EB72-DBF78F387D54}"/>
              </a:ext>
            </a:extLst>
          </p:cNvPr>
          <p:cNvSpPr txBox="1"/>
          <p:nvPr/>
        </p:nvSpPr>
        <p:spPr>
          <a:xfrm>
            <a:off x="6486834" y="2819145"/>
            <a:ext cx="383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영향력 수준</a:t>
            </a:r>
            <a:endParaRPr lang="ko-KR" altLang="en-US" sz="1600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3E6BE4BC-7AA7-8090-127C-F9E5B1017FF4}"/>
              </a:ext>
            </a:extLst>
          </p:cNvPr>
          <p:cNvSpPr/>
          <p:nvPr/>
        </p:nvSpPr>
        <p:spPr>
          <a:xfrm>
            <a:off x="7346003" y="2166467"/>
            <a:ext cx="1305355" cy="1305355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noFill/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건물주</a:t>
            </a:r>
            <a:endParaRPr kumimoji="0" lang="en-US" altLang="ko-KR" sz="2000" b="0" i="0" u="none" strike="noStrike" kern="1200" cap="none" spc="-30" normalizeH="0" baseline="0" noProof="0" dirty="0">
              <a:ln>
                <a:solidFill>
                  <a:srgbClr val="9A5CC8">
                    <a:alpha val="0"/>
                  </a:srgbClr>
                </a:solidFill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06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/>
      <p:bldP spid="13" grpId="0"/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45CCF-964B-66B3-14D8-18AED245B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291CAFC-BFC4-C477-90EC-A8D261EB2CBD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A51A3B-5080-0062-5ED6-BE75ABF3A465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9F76AF-52D3-62E6-27F7-3284A0A33F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2CEA97-83CA-6FE3-4385-5BF6AB7544BC}"/>
              </a:ext>
            </a:extLst>
          </p:cNvPr>
          <p:cNvSpPr txBox="1"/>
          <p:nvPr/>
        </p:nvSpPr>
        <p:spPr>
          <a:xfrm>
            <a:off x="1134095" y="1593928"/>
            <a:ext cx="50151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첫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 지도 도구 만들기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3EB5C328-99AF-8B10-028C-53066DEEDA2E}"/>
              </a:ext>
            </a:extLst>
          </p:cNvPr>
          <p:cNvSpPr/>
          <p:nvPr/>
        </p:nvSpPr>
        <p:spPr>
          <a:xfrm>
            <a:off x="1076026" y="2207413"/>
            <a:ext cx="5015155" cy="8972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화면 상단의 입력 폼에 이해관계자 입력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지역 주민</a:t>
            </a:r>
            <a:endParaRPr lang="en-US" altLang="ko-KR" sz="2000" spc="-80" dirty="0">
              <a:solidFill>
                <a:srgbClr val="072087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05DE0D02-36CD-1A4D-029E-F0955C22E5AE}"/>
              </a:ext>
            </a:extLst>
          </p:cNvPr>
          <p:cNvSpPr/>
          <p:nvPr/>
        </p:nvSpPr>
        <p:spPr>
          <a:xfrm>
            <a:off x="1076026" y="3323837"/>
            <a:ext cx="5015155" cy="8972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영향력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“</a:t>
            </a:r>
            <a:r>
              <a:rPr lang="en-US" altLang="ko-KR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2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선택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이해관계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“</a:t>
            </a:r>
            <a:r>
              <a:rPr lang="en-US" altLang="ko-KR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6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선택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입장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＂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반대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선택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4490435A-BB08-C1DA-3FFA-9A385CB3148F}"/>
              </a:ext>
            </a:extLst>
          </p:cNvPr>
          <p:cNvSpPr/>
          <p:nvPr/>
        </p:nvSpPr>
        <p:spPr>
          <a:xfrm>
            <a:off x="1076026" y="4440261"/>
            <a:ext cx="5015155" cy="8972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추가하기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버튼 클릭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27A19A1B-8839-0D96-E51F-36D41A4FAFE9}"/>
              </a:ext>
            </a:extLst>
          </p:cNvPr>
          <p:cNvGraphicFramePr>
            <a:graphicFrameLocks noGrp="1"/>
          </p:cNvGraphicFramePr>
          <p:nvPr/>
        </p:nvGraphicFramePr>
        <p:xfrm>
          <a:off x="6928384" y="1936069"/>
          <a:ext cx="4512956" cy="3520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478">
                  <a:extLst>
                    <a:ext uri="{9D8B030D-6E8A-4147-A177-3AD203B41FA5}">
                      <a16:colId xmlns:a16="http://schemas.microsoft.com/office/drawing/2014/main" val="675562818"/>
                    </a:ext>
                  </a:extLst>
                </a:gridCol>
                <a:gridCol w="2256478">
                  <a:extLst>
                    <a:ext uri="{9D8B030D-6E8A-4147-A177-3AD203B41FA5}">
                      <a16:colId xmlns:a16="http://schemas.microsoft.com/office/drawing/2014/main" val="967422525"/>
                    </a:ext>
                  </a:extLst>
                </a:gridCol>
              </a:tblGrid>
              <a:tr h="17602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100" baseline="0" dirty="0">
                        <a:solidFill>
                          <a:schemeClr val="bg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100" baseline="0" dirty="0">
                        <a:solidFill>
                          <a:schemeClr val="bg1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505687"/>
                  </a:ext>
                </a:extLst>
              </a:tr>
              <a:tr h="1760239"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ko-KR" altLang="en-US" sz="1600" kern="1200" spc="-70" baseline="0" dirty="0">
                        <a:solidFill>
                          <a:prstClr val="black"/>
                        </a:solidFill>
                        <a:latin typeface="나눔스퀘어 네오 Bold" panose="00000800000000000000" pitchFamily="2" charset="-127"/>
                        <a:ea typeface="나눔스퀘어 네오 Bold" panose="00000800000000000000" pitchFamily="2" charset="-127"/>
                        <a:cs typeface="+mn-cs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2E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77704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C439B0B-8F40-B0CD-EF90-12371A2AFC20}"/>
              </a:ext>
            </a:extLst>
          </p:cNvPr>
          <p:cNvSpPr txBox="1"/>
          <p:nvPr/>
        </p:nvSpPr>
        <p:spPr>
          <a:xfrm>
            <a:off x="7052222" y="5548614"/>
            <a:ext cx="4389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이해관계 수준</a:t>
            </a:r>
            <a:endParaRPr lang="ko-KR" alt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0C5F17-747B-A23B-B150-3B7FF7865F34}"/>
              </a:ext>
            </a:extLst>
          </p:cNvPr>
          <p:cNvSpPr txBox="1"/>
          <p:nvPr/>
        </p:nvSpPr>
        <p:spPr>
          <a:xfrm>
            <a:off x="6486834" y="2819145"/>
            <a:ext cx="3834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ko-KR" altLang="en-US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영향력 수준</a:t>
            </a:r>
            <a:endParaRPr lang="ko-KR" altLang="en-US" sz="1600" dirty="0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5F70C52B-4499-77C9-612C-99D167CCB0FE}"/>
              </a:ext>
            </a:extLst>
          </p:cNvPr>
          <p:cNvSpPr/>
          <p:nvPr/>
        </p:nvSpPr>
        <p:spPr>
          <a:xfrm>
            <a:off x="8532184" y="3860588"/>
            <a:ext cx="1305355" cy="1305355"/>
          </a:xfrm>
          <a:prstGeom prst="ellipse">
            <a:avLst/>
          </a:prstGeom>
          <a:solidFill>
            <a:srgbClr val="C00000"/>
          </a:solidFill>
          <a:ln w="6350">
            <a:noFill/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000" spc="-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지역</a:t>
            </a:r>
            <a:br>
              <a:rPr lang="en-US" altLang="ko-KR" sz="2000" spc="-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주민</a:t>
            </a:r>
            <a:endParaRPr kumimoji="0" lang="en-US" altLang="ko-KR" sz="2000" b="0" i="0" u="none" strike="noStrike" kern="1200" cap="none" spc="-30" normalizeH="0" baseline="0" noProof="0" dirty="0">
              <a:ln>
                <a:solidFill>
                  <a:srgbClr val="9A5CC8">
                    <a:alpha val="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909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/>
      <p:bldP spid="13" grpId="0"/>
      <p:bldP spid="1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2FFA9-17C5-59C2-FD80-E4169BA65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844F2FC1-D26B-4E65-174E-413F1E6A8AAE}"/>
              </a:ext>
            </a:extLst>
          </p:cNvPr>
          <p:cNvGrpSpPr/>
          <p:nvPr/>
        </p:nvGrpSpPr>
        <p:grpSpPr>
          <a:xfrm>
            <a:off x="4542240" y="3529998"/>
            <a:ext cx="6210820" cy="1739953"/>
            <a:chOff x="1607654" y="3529998"/>
            <a:chExt cx="6210820" cy="1739953"/>
          </a:xfrm>
        </p:grpSpPr>
        <p:sp>
          <p:nvSpPr>
            <p:cNvPr id="15" name="화살표: 아래쪽 14">
              <a:extLst>
                <a:ext uri="{FF2B5EF4-FFF2-40B4-BE49-F238E27FC236}">
                  <a16:creationId xmlns:a16="http://schemas.microsoft.com/office/drawing/2014/main" id="{122DD3A0-86B4-7A4E-DA3F-6F3027EC9ECC}"/>
                </a:ext>
              </a:extLst>
            </p:cNvPr>
            <p:cNvSpPr/>
            <p:nvPr/>
          </p:nvSpPr>
          <p:spPr>
            <a:xfrm>
              <a:off x="4567753" y="3529998"/>
              <a:ext cx="290623" cy="1119115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CB67DB78-9D8B-3075-3CEC-1ADD048C1FD6}"/>
                </a:ext>
              </a:extLst>
            </p:cNvPr>
            <p:cNvSpPr/>
            <p:nvPr/>
          </p:nvSpPr>
          <p:spPr>
            <a:xfrm>
              <a:off x="1607654" y="4649114"/>
              <a:ext cx="6210820" cy="6208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원의 위치 자동 조정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8910F440-7E37-BA90-8ABB-3E5B3A9E4C48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1094A-DFF1-1F1E-AAC7-AFFD0D064F6F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800FF0-0C31-DB80-33AC-2CE5E86D85A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C5D12E-66D1-03C2-4214-4F8EEED9403C}"/>
              </a:ext>
            </a:extLst>
          </p:cNvPr>
          <p:cNvSpPr txBox="1"/>
          <p:nvPr/>
        </p:nvSpPr>
        <p:spPr>
          <a:xfrm>
            <a:off x="1134095" y="1593928"/>
            <a:ext cx="50151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첫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 지도 도구 만들기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C4B1ECE-BE70-2029-C814-AC5D5ED25ABB}"/>
              </a:ext>
            </a:extLst>
          </p:cNvPr>
          <p:cNvGrpSpPr/>
          <p:nvPr/>
        </p:nvGrpSpPr>
        <p:grpSpPr>
          <a:xfrm>
            <a:off x="4167415" y="2249114"/>
            <a:ext cx="7229215" cy="469359"/>
            <a:chOff x="3965516" y="2790917"/>
            <a:chExt cx="7229215" cy="4693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7D5D88-AD16-66BD-93FB-9D7EEE70FB0A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회의 중 수정해야 할 경우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240F862A-53B9-6E52-CC79-7AC37AB8ED5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AAA3701E-5187-5901-32E7-DAB7C17BAE1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D67C91D6-5655-E641-3010-168F80B3E08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80A2942A-973B-19F8-2189-37F78C940C11}"/>
              </a:ext>
            </a:extLst>
          </p:cNvPr>
          <p:cNvSpPr/>
          <p:nvPr/>
        </p:nvSpPr>
        <p:spPr>
          <a:xfrm>
            <a:off x="4542240" y="2909162"/>
            <a:ext cx="6210820" cy="6208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화면에서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건물주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원 클릭</a:t>
            </a:r>
            <a:endParaRPr lang="en-US" altLang="ko-KR" sz="2000" spc="-80" dirty="0">
              <a:solidFill>
                <a:srgbClr val="072087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E7DCFC42-942F-3E0D-A576-EDB9903E4E98}"/>
              </a:ext>
            </a:extLst>
          </p:cNvPr>
          <p:cNvSpPr/>
          <p:nvPr/>
        </p:nvSpPr>
        <p:spPr>
          <a:xfrm>
            <a:off x="4542240" y="3715167"/>
            <a:ext cx="6210820" cy="6208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팝업에서 수정 입력란에 수정사항 입력 및 저장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B6E06-5CDD-FA73-5B7A-DF24923DA117}"/>
              </a:ext>
            </a:extLst>
          </p:cNvPr>
          <p:cNvSpPr txBox="1"/>
          <p:nvPr/>
        </p:nvSpPr>
        <p:spPr>
          <a:xfrm rot="21293598" flipH="1">
            <a:off x="8918200" y="5187327"/>
            <a:ext cx="2386746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삭제도 가능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282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D75BE-6C68-6B02-398F-02CE30E70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F1A85B6-A2BC-A0AD-D7BF-A6C4820D121D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9A60AE-3B99-0A75-C57D-6F395FA3DCD3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4797DAD-BA96-0653-7015-8E6EF87B65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AE8C64-94DE-6D00-33DA-BABC92A74198}"/>
              </a:ext>
            </a:extLst>
          </p:cNvPr>
          <p:cNvSpPr txBox="1"/>
          <p:nvPr/>
        </p:nvSpPr>
        <p:spPr>
          <a:xfrm>
            <a:off x="1134095" y="1593928"/>
            <a:ext cx="501515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첫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이해관계자 지도 도구 만들기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DB93B-A6B7-8A10-F73D-70D191D21F7D}"/>
              </a:ext>
            </a:extLst>
          </p:cNvPr>
          <p:cNvSpPr txBox="1"/>
          <p:nvPr/>
        </p:nvSpPr>
        <p:spPr>
          <a:xfrm flipH="1">
            <a:off x="2273418" y="5097185"/>
            <a:ext cx="7447654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화면 하단에 여태 추가한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모든 이해관계자 목록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이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표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로 정리되어 있어 편리함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08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A965B-19F7-19EF-2A5B-4BB06AA90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0803104-D967-338D-1F4B-F99859BA2D21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52A23A-2397-32B8-C99D-2D2C8333BE6B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7C06354-F01B-82B4-B7CC-4C1EF4C79E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89261D-5780-77E3-1874-562B0AA97B47}"/>
              </a:ext>
            </a:extLst>
          </p:cNvPr>
          <p:cNvSpPr txBox="1"/>
          <p:nvPr/>
        </p:nvSpPr>
        <p:spPr>
          <a:xfrm>
            <a:off x="1134095" y="1593928"/>
            <a:ext cx="51988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도구 만들기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A0CEDB7-604D-9946-FE7D-164765265ECE}"/>
              </a:ext>
            </a:extLst>
          </p:cNvPr>
          <p:cNvGrpSpPr/>
          <p:nvPr/>
        </p:nvGrpSpPr>
        <p:grpSpPr>
          <a:xfrm>
            <a:off x="7928245" y="2698905"/>
            <a:ext cx="3922084" cy="863570"/>
            <a:chOff x="3965516" y="2790917"/>
            <a:chExt cx="3922084" cy="8635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39BDDA-36B7-8D56-CCAA-60F2E023BD04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서비스의 전체 과정을 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5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개 레이어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로 나눠서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시각화하는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도구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8824304B-96C1-2FEC-33C7-4BB02D05394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7E0E54FE-9657-8CE3-22AC-DACEA02F72E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BB3A8A87-A486-D26C-D931-08FB577E2D1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F9BA4BAE-BD22-72C5-0A87-CD00B58AB102}"/>
              </a:ext>
            </a:extLst>
          </p:cNvPr>
          <p:cNvGrpSpPr/>
          <p:nvPr/>
        </p:nvGrpSpPr>
        <p:grpSpPr>
          <a:xfrm>
            <a:off x="7928245" y="3676080"/>
            <a:ext cx="3922084" cy="863570"/>
            <a:chOff x="3965516" y="2790917"/>
            <a:chExt cx="3922084" cy="8635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660244-E607-0198-67B8-B8FB7DD714B3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물리적 증거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고객 행동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전면 직원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후면 직원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지원 프로세스</a:t>
              </a: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B4EFAE01-706B-31DF-C905-B0939556E12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3" name="원호 12">
                <a:extLst>
                  <a:ext uri="{FF2B5EF4-FFF2-40B4-BE49-F238E27FC236}">
                    <a16:creationId xmlns:a16="http://schemas.microsoft.com/office/drawing/2014/main" id="{EB83919C-B40A-B2F1-5483-DDD7BAA1DC8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6BB6B49B-FE28-33E8-957F-ECF393F0E8F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1FB7D8AF-D83C-1DF5-ED08-A3287571A5A0}"/>
              </a:ext>
            </a:extLst>
          </p:cNvPr>
          <p:cNvGrpSpPr/>
          <p:nvPr/>
        </p:nvGrpSpPr>
        <p:grpSpPr>
          <a:xfrm>
            <a:off x="725373" y="2800143"/>
            <a:ext cx="2077940" cy="2077940"/>
            <a:chOff x="725373" y="2800143"/>
            <a:chExt cx="2077940" cy="2077940"/>
          </a:xfrm>
        </p:grpSpPr>
        <p:sp>
          <p:nvSpPr>
            <p:cNvPr id="16" name="사각형: 잘린 대각선 방향 모서리 15">
              <a:extLst>
                <a:ext uri="{FF2B5EF4-FFF2-40B4-BE49-F238E27FC236}">
                  <a16:creationId xmlns:a16="http://schemas.microsoft.com/office/drawing/2014/main" id="{BF4280F8-6F8F-534E-506D-764B3B5AE09D}"/>
                </a:ext>
              </a:extLst>
            </p:cNvPr>
            <p:cNvSpPr/>
            <p:nvPr/>
          </p:nvSpPr>
          <p:spPr>
            <a:xfrm>
              <a:off x="725373" y="2800143"/>
              <a:ext cx="2077940" cy="2077940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57A452D2-5BF5-8147-1468-076FB309AE02}"/>
                </a:ext>
              </a:extLst>
            </p:cNvPr>
            <p:cNvSpPr/>
            <p:nvPr/>
          </p:nvSpPr>
          <p:spPr>
            <a:xfrm>
              <a:off x="855865" y="2930635"/>
              <a:ext cx="1816956" cy="181695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8C7622-FAC0-C20F-9248-3C914A5D52EA}"/>
                </a:ext>
              </a:extLst>
            </p:cNvPr>
            <p:cNvSpPr txBox="1"/>
            <p:nvPr/>
          </p:nvSpPr>
          <p:spPr>
            <a:xfrm>
              <a:off x="778495" y="3360200"/>
              <a:ext cx="1894327" cy="97257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600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서비스 </a:t>
              </a:r>
              <a:br>
                <a:rPr kumimoji="0" lang="en-US" altLang="ko-KR" sz="2600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</a:br>
              <a:r>
                <a:rPr kumimoji="0" lang="ko-KR" altLang="en-US" sz="2600" b="0" i="0" u="none" strike="noStrike" kern="1200" cap="none" spc="-80" normalizeH="0" baseline="0" noProof="0" dirty="0" err="1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블루프린트</a:t>
              </a:r>
              <a:endParaRPr kumimoji="0" lang="en-US" altLang="ko-KR" sz="2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에어" pitchFamily="2" charset="-127"/>
                <a:ea typeface="카페24 아네모네에어" pitchFamily="2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2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9E34E-8572-F025-A499-3BEFC8C10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F4AFF1F-8F40-30C9-DE36-1F769B1250CC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9BEE1-42AC-7BFC-D98C-6A47CE5FC09A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8E4A04D-6E65-471E-2E8E-75161964AF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DC4FAF-0E76-FC1C-3EEE-93CEB299267D}"/>
              </a:ext>
            </a:extLst>
          </p:cNvPr>
          <p:cNvSpPr txBox="1"/>
          <p:nvPr/>
        </p:nvSpPr>
        <p:spPr>
          <a:xfrm>
            <a:off x="1134095" y="1593928"/>
            <a:ext cx="51988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도구 만들기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FF324A7-FB4B-2805-05CA-FC9851E6FFEA}"/>
              </a:ext>
            </a:extLst>
          </p:cNvPr>
          <p:cNvSpPr/>
          <p:nvPr/>
        </p:nvSpPr>
        <p:spPr>
          <a:xfrm>
            <a:off x="6484246" y="3015284"/>
            <a:ext cx="5198858" cy="2577442"/>
          </a:xfrm>
          <a:prstGeom prst="roundRect">
            <a:avLst>
              <a:gd name="adj" fmla="val 18653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/>
            <a:r>
              <a:rPr lang="en-US" altLang="ko-KR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2.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화면 상단에 레이어 고정 표시</a:t>
            </a:r>
          </a:p>
          <a:p>
            <a:pPr latinLnBrk="0"/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Physical Evidence(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물리적 증거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)</a:t>
            </a:r>
          </a:p>
          <a:p>
            <a:pPr latinLnBrk="0"/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Customer Actions(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고객 행동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) </a:t>
            </a:r>
          </a:p>
          <a:p>
            <a:pPr latinLnBrk="0"/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Frontstage(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전면 직원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)</a:t>
            </a:r>
          </a:p>
          <a:p>
            <a:pPr latinLnBrk="0"/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Backstage(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후면 직원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)</a:t>
            </a:r>
          </a:p>
          <a:p>
            <a:pPr latinLnBrk="0"/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Support Processes(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지원 프로세스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)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BB9C6FA-4F74-9832-007C-890ACAD1BF03}"/>
              </a:ext>
            </a:extLst>
          </p:cNvPr>
          <p:cNvGrpSpPr/>
          <p:nvPr/>
        </p:nvGrpSpPr>
        <p:grpSpPr>
          <a:xfrm>
            <a:off x="1067889" y="2314633"/>
            <a:ext cx="8339646" cy="3278093"/>
            <a:chOff x="1067889" y="2314633"/>
            <a:chExt cx="8339646" cy="3278093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C5E2DD2D-AF82-3DDF-BDBE-3D606DFFA371}"/>
                </a:ext>
              </a:extLst>
            </p:cNvPr>
            <p:cNvSpPr/>
            <p:nvPr/>
          </p:nvSpPr>
          <p:spPr>
            <a:xfrm>
              <a:off x="1134096" y="3015284"/>
              <a:ext cx="5198858" cy="2577442"/>
            </a:xfrm>
            <a:prstGeom prst="roundRect">
              <a:avLst>
                <a:gd name="adj" fmla="val 18653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atinLnBrk="0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기능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</a:t>
              </a:r>
            </a:p>
            <a:p>
              <a:pPr latinLnBrk="0"/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1.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화면 왼쪽에 단계</a:t>
              </a:r>
              <a:r>
                <a:rPr lang="en-US" altLang="ko-KR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(Stage)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추가 패널</a:t>
              </a:r>
            </a:p>
            <a:p>
              <a:pPr latinLnBrk="0"/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-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단계 이름 입력란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신청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심사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배정 등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)</a:t>
              </a:r>
            </a:p>
            <a:p>
              <a:pPr latinLnBrk="0"/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-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단계 순서 번호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latinLnBrk="0"/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- '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단계 추가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’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버튼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latinLnBrk="0"/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D39A2B6D-B716-C7BA-FF4D-8CE1A6A6FE70}"/>
                </a:ext>
              </a:extLst>
            </p:cNvPr>
            <p:cNvGrpSpPr/>
            <p:nvPr/>
          </p:nvGrpSpPr>
          <p:grpSpPr>
            <a:xfrm>
              <a:off x="1067889" y="2314633"/>
              <a:ext cx="1958016" cy="961103"/>
              <a:chOff x="646880" y="3444191"/>
              <a:chExt cx="1825013" cy="895819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6C8C22A5-30D8-FE8A-6353-9A5417383AFA}"/>
                  </a:ext>
                </a:extLst>
              </p:cNvPr>
              <p:cNvSpPr/>
              <p:nvPr/>
            </p:nvSpPr>
            <p:spPr>
              <a:xfrm>
                <a:off x="1583751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9" name="사각형: 둥근 모서리 8">
                <a:extLst>
                  <a:ext uri="{FF2B5EF4-FFF2-40B4-BE49-F238E27FC236}">
                    <a16:creationId xmlns:a16="http://schemas.microsoft.com/office/drawing/2014/main" id="{ED09AD2D-E789-8C89-E1B9-9A1160E48FCB}"/>
                  </a:ext>
                </a:extLst>
              </p:cNvPr>
              <p:cNvSpPr/>
              <p:nvPr/>
            </p:nvSpPr>
            <p:spPr>
              <a:xfrm>
                <a:off x="646880" y="3444191"/>
                <a:ext cx="1825013" cy="706234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87A26-C3A6-3B1D-FB97-F64EFFDECBC5}"/>
                  </a:ext>
                </a:extLst>
              </p:cNvPr>
              <p:cNvSpPr txBox="1"/>
              <p:nvPr/>
            </p:nvSpPr>
            <p:spPr>
              <a:xfrm>
                <a:off x="1002380" y="3539267"/>
                <a:ext cx="1114012" cy="516367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marR="0" lvl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buClr>
                    <a:srgbClr val="4741BE"/>
                  </a:buClr>
                  <a:buSzTx/>
                  <a:tabLst/>
                  <a:defRPr/>
                </a:pPr>
                <a:r>
                  <a:rPr lang="ko-KR" altLang="en-US" sz="2400" spc="-8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프롬프트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BF5A1F-47BC-9FFC-A8F6-9D15618D44ED}"/>
                </a:ext>
              </a:extLst>
            </p:cNvPr>
            <p:cNvSpPr txBox="1"/>
            <p:nvPr/>
          </p:nvSpPr>
          <p:spPr>
            <a:xfrm>
              <a:off x="3258373" y="2493429"/>
              <a:ext cx="61491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1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서비스 </a:t>
              </a:r>
              <a:r>
                <a:rPr kumimoji="0" lang="ko-KR" altLang="en-US" sz="2400" b="1" i="0" u="none" strike="noStrike" kern="1200" cap="none" spc="-7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블루프린트</a:t>
              </a:r>
              <a:r>
                <a:rPr kumimoji="0" lang="ko-KR" altLang="en-US" sz="2400" b="1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제작 도구를 만들어주세요</a:t>
              </a:r>
              <a:r>
                <a:rPr kumimoji="0" lang="en-US" altLang="ko-KR" sz="2400" b="1" i="0" u="none" strike="noStrike" kern="1200" cap="none" spc="-7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504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B15D6-306C-F444-C458-344992A42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DE1F9FA-4176-58E3-B9A8-05732843360A}"/>
              </a:ext>
            </a:extLst>
          </p:cNvPr>
          <p:cNvSpPr txBox="1"/>
          <p:nvPr/>
        </p:nvSpPr>
        <p:spPr>
          <a:xfrm>
            <a:off x="778495" y="673792"/>
            <a:ext cx="3744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좋은 프롬프트의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원칙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2C05060-E898-64E1-4182-DB93CF5060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709900-2B4C-5B3A-D53D-9EFD158E3EDB}"/>
              </a:ext>
            </a:extLst>
          </p:cNvPr>
          <p:cNvSpPr txBox="1"/>
          <p:nvPr/>
        </p:nvSpPr>
        <p:spPr>
          <a:xfrm>
            <a:off x="1134095" y="1593928"/>
            <a:ext cx="15754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프롬프트란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?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E45CE777-5622-FDFC-0B0D-A26ED306E5AC}"/>
              </a:ext>
            </a:extLst>
          </p:cNvPr>
          <p:cNvGrpSpPr/>
          <p:nvPr/>
        </p:nvGrpSpPr>
        <p:grpSpPr>
          <a:xfrm>
            <a:off x="7928245" y="2698905"/>
            <a:ext cx="3922084" cy="463460"/>
            <a:chOff x="3965516" y="2790917"/>
            <a:chExt cx="3922084" cy="4634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5D0B36-2283-F24A-246D-B6F94E4700EA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AI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에게 주는 </a:t>
              </a:r>
              <a:r>
                <a:rPr lang="ko-KR" altLang="en-US" sz="2000" spc="-80" dirty="0" err="1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지시문</a:t>
              </a:r>
              <a:endPara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E2A8917F-57DC-E2A0-4432-372FF09DFBF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EED3CE7C-BDD3-0899-36B5-519B026032D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E7F1EDF8-1448-9014-4330-0BE3A59DF2F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4D7EF0C-DCD8-6963-1B92-74FAEC2F838B}"/>
              </a:ext>
            </a:extLst>
          </p:cNvPr>
          <p:cNvGrpSpPr/>
          <p:nvPr/>
        </p:nvGrpSpPr>
        <p:grpSpPr>
          <a:xfrm>
            <a:off x="7928245" y="3315534"/>
            <a:ext cx="3922084" cy="863570"/>
            <a:chOff x="3965516" y="2790917"/>
            <a:chExt cx="3922084" cy="86357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7775AC-7274-7300-8A54-9B45E1BA0251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지시문의 작성 방식에 따라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결과의 질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변화</a:t>
              </a: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218D506-8D06-EB55-0100-B127E35E4D2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8" name="원호 27">
                <a:extLst>
                  <a:ext uri="{FF2B5EF4-FFF2-40B4-BE49-F238E27FC236}">
                    <a16:creationId xmlns:a16="http://schemas.microsoft.com/office/drawing/2014/main" id="{136C6C5D-6C9E-A9DC-B701-F57B324BCD7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778FFDD2-26BF-B329-92C6-F3878120748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434F4F9-D8FC-8E78-0CB3-3366B3D31BFE}"/>
              </a:ext>
            </a:extLst>
          </p:cNvPr>
          <p:cNvGrpSpPr/>
          <p:nvPr/>
        </p:nvGrpSpPr>
        <p:grpSpPr>
          <a:xfrm>
            <a:off x="725373" y="2800143"/>
            <a:ext cx="2077940" cy="2077940"/>
            <a:chOff x="725373" y="2800143"/>
            <a:chExt cx="2077940" cy="2077940"/>
          </a:xfrm>
        </p:grpSpPr>
        <p:sp>
          <p:nvSpPr>
            <p:cNvPr id="31" name="사각형: 잘린 대각선 방향 모서리 30">
              <a:extLst>
                <a:ext uri="{FF2B5EF4-FFF2-40B4-BE49-F238E27FC236}">
                  <a16:creationId xmlns:a16="http://schemas.microsoft.com/office/drawing/2014/main" id="{40378BED-1033-01D9-C916-8A606236B9FA}"/>
                </a:ext>
              </a:extLst>
            </p:cNvPr>
            <p:cNvSpPr/>
            <p:nvPr/>
          </p:nvSpPr>
          <p:spPr>
            <a:xfrm>
              <a:off x="725373" y="2800143"/>
              <a:ext cx="2077940" cy="2077940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BFC43E3A-E736-0EC5-4FD9-C1B98C5E3227}"/>
                </a:ext>
              </a:extLst>
            </p:cNvPr>
            <p:cNvSpPr/>
            <p:nvPr/>
          </p:nvSpPr>
          <p:spPr>
            <a:xfrm>
              <a:off x="855865" y="2930635"/>
              <a:ext cx="1816956" cy="181695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0A216E-CFE6-0536-9E8D-209A12C546EA}"/>
                </a:ext>
              </a:extLst>
            </p:cNvPr>
            <p:cNvSpPr txBox="1"/>
            <p:nvPr/>
          </p:nvSpPr>
          <p:spPr>
            <a:xfrm>
              <a:off x="778495" y="3580260"/>
              <a:ext cx="1894327" cy="5324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600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프롬프트</a:t>
              </a:r>
              <a:endParaRPr kumimoji="0" lang="en-US" altLang="ko-KR" sz="2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에어" pitchFamily="2" charset="-127"/>
                <a:ea typeface="카페24 아네모네에어" pitchFamily="2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16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292A8-4259-DFD7-CB83-71411FF1E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60BAF1A-F303-14F0-30DD-0AD161C5EEB9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54123-2FA1-A980-17E2-01BF49C75718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250BE20-FF81-59F0-0246-2888D95D8F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89CE1C-E43D-EB4D-274F-8DEADE280117}"/>
              </a:ext>
            </a:extLst>
          </p:cNvPr>
          <p:cNvSpPr txBox="1"/>
          <p:nvPr/>
        </p:nvSpPr>
        <p:spPr>
          <a:xfrm>
            <a:off x="1134095" y="1593928"/>
            <a:ext cx="51988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도구 만들기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C50AEF3E-3B17-E6A2-620C-360E312591F7}"/>
              </a:ext>
            </a:extLst>
          </p:cNvPr>
          <p:cNvSpPr/>
          <p:nvPr/>
        </p:nvSpPr>
        <p:spPr>
          <a:xfrm>
            <a:off x="1134096" y="3015284"/>
            <a:ext cx="5198858" cy="2577442"/>
          </a:xfrm>
          <a:prstGeom prst="roundRect">
            <a:avLst>
              <a:gd name="adj" fmla="val 18653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/>
            <a:r>
              <a:rPr lang="en-US" altLang="ko-KR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3.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화면 중앙에 그리드 테이블</a:t>
            </a:r>
          </a:p>
          <a:p>
            <a:pPr latinLnBrk="0"/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가로축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: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각 단계</a:t>
            </a:r>
          </a:p>
          <a:p>
            <a:pPr latinLnBrk="0"/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세로축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: 5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개 레이어</a:t>
            </a:r>
          </a:p>
          <a:p>
            <a:pPr latinLnBrk="0"/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각 셀을 클릭하면 내용 입력 가능</a:t>
            </a:r>
          </a:p>
          <a:p>
            <a:pPr latinLnBrk="0"/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각 셀에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Pain Point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표시 기능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빨간 테두리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)</a:t>
            </a:r>
          </a:p>
          <a:p>
            <a:pPr latinLnBrk="0"/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각 셀에 개선 기회 표시 기능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초록 테두리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)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2855D8B3-7F30-679E-186B-8A966D2C4513}"/>
              </a:ext>
            </a:extLst>
          </p:cNvPr>
          <p:cNvGrpSpPr/>
          <p:nvPr/>
        </p:nvGrpSpPr>
        <p:grpSpPr>
          <a:xfrm>
            <a:off x="1067889" y="2314633"/>
            <a:ext cx="1958016" cy="961103"/>
            <a:chOff x="646880" y="3444191"/>
            <a:chExt cx="1825013" cy="895819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BAD308D7-3288-1087-F65E-56C8B0528CC0}"/>
                </a:ext>
              </a:extLst>
            </p:cNvPr>
            <p:cNvSpPr/>
            <p:nvPr/>
          </p:nvSpPr>
          <p:spPr>
            <a:xfrm>
              <a:off x="1583751" y="4150425"/>
              <a:ext cx="325417" cy="189585"/>
            </a:xfrm>
            <a:custGeom>
              <a:avLst/>
              <a:gdLst>
                <a:gd name="connsiteX0" fmla="*/ 0 w 325417"/>
                <a:gd name="connsiteY0" fmla="*/ 0 h 345488"/>
                <a:gd name="connsiteX1" fmla="*/ 234740 w 325417"/>
                <a:gd name="connsiteY1" fmla="*/ 0 h 345488"/>
                <a:gd name="connsiteX2" fmla="*/ 230678 w 325417"/>
                <a:gd name="connsiteY2" fmla="*/ 7484 h 345488"/>
                <a:gd name="connsiteX3" fmla="*/ 208472 w 325417"/>
                <a:gd name="connsiteY3" fmla="*/ 117475 h 345488"/>
                <a:gd name="connsiteX4" fmla="*/ 291236 w 325417"/>
                <a:gd name="connsiteY4" fmla="*/ 317286 h 345488"/>
                <a:gd name="connsiteX5" fmla="*/ 325417 w 325417"/>
                <a:gd name="connsiteY5" fmla="*/ 345488 h 345488"/>
                <a:gd name="connsiteX6" fmla="*/ 303177 w 325417"/>
                <a:gd name="connsiteY6" fmla="*/ 338584 h 345488"/>
                <a:gd name="connsiteX7" fmla="*/ 15938 w 325417"/>
                <a:gd name="connsiteY7" fmla="*/ 51345 h 345488"/>
                <a:gd name="connsiteX8" fmla="*/ 0 w 325417"/>
                <a:gd name="connsiteY8" fmla="*/ 0 h 3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17" h="345488">
                  <a:moveTo>
                    <a:pt x="0" y="0"/>
                  </a:moveTo>
                  <a:lnTo>
                    <a:pt x="234740" y="0"/>
                  </a:lnTo>
                  <a:lnTo>
                    <a:pt x="230678" y="7484"/>
                  </a:lnTo>
                  <a:cubicBezTo>
                    <a:pt x="216379" y="41291"/>
                    <a:pt x="208472" y="78460"/>
                    <a:pt x="208472" y="117475"/>
                  </a:cubicBezTo>
                  <a:cubicBezTo>
                    <a:pt x="208472" y="195506"/>
                    <a:pt x="240100" y="266150"/>
                    <a:pt x="291236" y="317286"/>
                  </a:cubicBezTo>
                  <a:lnTo>
                    <a:pt x="325417" y="345488"/>
                  </a:lnTo>
                  <a:lnTo>
                    <a:pt x="303177" y="338584"/>
                  </a:lnTo>
                  <a:cubicBezTo>
                    <a:pt x="174027" y="283958"/>
                    <a:pt x="70564" y="180495"/>
                    <a:pt x="15938" y="513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700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AA0488EC-9D7C-1E38-28E5-7D629243521F}"/>
                </a:ext>
              </a:extLst>
            </p:cNvPr>
            <p:cNvSpPr/>
            <p:nvPr/>
          </p:nvSpPr>
          <p:spPr>
            <a:xfrm>
              <a:off x="646880" y="3444191"/>
              <a:ext cx="1825013" cy="706234"/>
            </a:xfrm>
            <a:prstGeom prst="roundRect">
              <a:avLst>
                <a:gd name="adj" fmla="val 50000"/>
              </a:avLst>
            </a:prstGeom>
            <a:solidFill>
              <a:srgbClr val="0B2EB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7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05C13E-A8CB-F381-4239-C48E65991944}"/>
                </a:ext>
              </a:extLst>
            </p:cNvPr>
            <p:cNvSpPr txBox="1"/>
            <p:nvPr/>
          </p:nvSpPr>
          <p:spPr>
            <a:xfrm>
              <a:off x="1002380" y="3539267"/>
              <a:ext cx="1114012" cy="516367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R="0" lvl="0" algn="ctr" defTabSz="914400" rtl="0" eaLnBrk="1" fontAlgn="auto" latinLnBrk="1" hangingPunct="1">
                <a:lnSpc>
                  <a:spcPct val="125000"/>
                </a:lnSpc>
                <a:spcBef>
                  <a:spcPts val="0"/>
                </a:spcBef>
                <a:buClr>
                  <a:srgbClr val="4741BE"/>
                </a:buClr>
                <a:buSzTx/>
                <a:tabLst/>
                <a:defRPr/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프롬프트</a:t>
              </a:r>
            </a:p>
          </p:txBody>
        </p:sp>
      </p:grp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1906BCF-A9CD-4EF8-E5F9-D3CBDCD5D318}"/>
              </a:ext>
            </a:extLst>
          </p:cNvPr>
          <p:cNvSpPr/>
          <p:nvPr/>
        </p:nvSpPr>
        <p:spPr>
          <a:xfrm>
            <a:off x="6484246" y="3015284"/>
            <a:ext cx="5198858" cy="2577442"/>
          </a:xfrm>
          <a:prstGeom prst="roundRect">
            <a:avLst>
              <a:gd name="adj" fmla="val 18653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/>
            <a:r>
              <a:rPr lang="en-US" altLang="ko-KR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4.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각 셀 입력 시</a:t>
            </a:r>
          </a:p>
          <a:p>
            <a:pPr latinLnBrk="0"/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텍스트 입력 가능</a:t>
            </a:r>
          </a:p>
          <a:p>
            <a:pPr latinLnBrk="0"/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간단한 </a:t>
            </a:r>
            <a:r>
              <a:rPr lang="ko-KR" altLang="en-US" sz="2000" spc="-7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포맷팅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(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굵게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7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줄바꿈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)</a:t>
            </a:r>
          </a:p>
          <a:p>
            <a:pPr latinLnBrk="0"/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Pain Point /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개선 기회 태그 추가 가능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08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53401-81E6-C025-7CBD-201F21FF5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9E9B23B-4D0D-8CA2-957D-194537567FC2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07F241-2E0D-70EC-A4D4-EA7EC6F8AF95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9E9A4C9-8BB7-7480-5911-BE19AB0FD43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F22F07-A9C3-607C-1357-22B1AE18B920}"/>
              </a:ext>
            </a:extLst>
          </p:cNvPr>
          <p:cNvSpPr txBox="1"/>
          <p:nvPr/>
        </p:nvSpPr>
        <p:spPr>
          <a:xfrm>
            <a:off x="1134095" y="1593928"/>
            <a:ext cx="51988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도구 만들기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D247487F-FC3C-F57B-9682-309B9DB1B401}"/>
              </a:ext>
            </a:extLst>
          </p:cNvPr>
          <p:cNvSpPr/>
          <p:nvPr/>
        </p:nvSpPr>
        <p:spPr>
          <a:xfrm>
            <a:off x="1134096" y="3015284"/>
            <a:ext cx="5198858" cy="2577442"/>
          </a:xfrm>
          <a:prstGeom prst="roundRect">
            <a:avLst>
              <a:gd name="adj" fmla="val 18653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/>
            <a:r>
              <a:rPr lang="en-US" altLang="ko-KR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5.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단계 순서 변경 기능</a:t>
            </a:r>
          </a:p>
          <a:p>
            <a:pPr latinLnBrk="0"/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드래그 앤 드롭으로 순서 조정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DCA4164-0563-9A0C-B244-B5CC992928F7}"/>
              </a:ext>
            </a:extLst>
          </p:cNvPr>
          <p:cNvGrpSpPr/>
          <p:nvPr/>
        </p:nvGrpSpPr>
        <p:grpSpPr>
          <a:xfrm>
            <a:off x="1067889" y="2314633"/>
            <a:ext cx="1958016" cy="961103"/>
            <a:chOff x="646880" y="3444191"/>
            <a:chExt cx="1825013" cy="895819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EBAF59CB-F00A-F29A-92EA-9A2B89A1C79D}"/>
                </a:ext>
              </a:extLst>
            </p:cNvPr>
            <p:cNvSpPr/>
            <p:nvPr/>
          </p:nvSpPr>
          <p:spPr>
            <a:xfrm>
              <a:off x="1583751" y="4150425"/>
              <a:ext cx="325417" cy="189585"/>
            </a:xfrm>
            <a:custGeom>
              <a:avLst/>
              <a:gdLst>
                <a:gd name="connsiteX0" fmla="*/ 0 w 325417"/>
                <a:gd name="connsiteY0" fmla="*/ 0 h 345488"/>
                <a:gd name="connsiteX1" fmla="*/ 234740 w 325417"/>
                <a:gd name="connsiteY1" fmla="*/ 0 h 345488"/>
                <a:gd name="connsiteX2" fmla="*/ 230678 w 325417"/>
                <a:gd name="connsiteY2" fmla="*/ 7484 h 345488"/>
                <a:gd name="connsiteX3" fmla="*/ 208472 w 325417"/>
                <a:gd name="connsiteY3" fmla="*/ 117475 h 345488"/>
                <a:gd name="connsiteX4" fmla="*/ 291236 w 325417"/>
                <a:gd name="connsiteY4" fmla="*/ 317286 h 345488"/>
                <a:gd name="connsiteX5" fmla="*/ 325417 w 325417"/>
                <a:gd name="connsiteY5" fmla="*/ 345488 h 345488"/>
                <a:gd name="connsiteX6" fmla="*/ 303177 w 325417"/>
                <a:gd name="connsiteY6" fmla="*/ 338584 h 345488"/>
                <a:gd name="connsiteX7" fmla="*/ 15938 w 325417"/>
                <a:gd name="connsiteY7" fmla="*/ 51345 h 345488"/>
                <a:gd name="connsiteX8" fmla="*/ 0 w 325417"/>
                <a:gd name="connsiteY8" fmla="*/ 0 h 3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17" h="345488">
                  <a:moveTo>
                    <a:pt x="0" y="0"/>
                  </a:moveTo>
                  <a:lnTo>
                    <a:pt x="234740" y="0"/>
                  </a:lnTo>
                  <a:lnTo>
                    <a:pt x="230678" y="7484"/>
                  </a:lnTo>
                  <a:cubicBezTo>
                    <a:pt x="216379" y="41291"/>
                    <a:pt x="208472" y="78460"/>
                    <a:pt x="208472" y="117475"/>
                  </a:cubicBezTo>
                  <a:cubicBezTo>
                    <a:pt x="208472" y="195506"/>
                    <a:pt x="240100" y="266150"/>
                    <a:pt x="291236" y="317286"/>
                  </a:cubicBezTo>
                  <a:lnTo>
                    <a:pt x="325417" y="345488"/>
                  </a:lnTo>
                  <a:lnTo>
                    <a:pt x="303177" y="338584"/>
                  </a:lnTo>
                  <a:cubicBezTo>
                    <a:pt x="174027" y="283958"/>
                    <a:pt x="70564" y="180495"/>
                    <a:pt x="15938" y="513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700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B956BF31-F5F8-851B-965E-027A6BA86A2B}"/>
                </a:ext>
              </a:extLst>
            </p:cNvPr>
            <p:cNvSpPr/>
            <p:nvPr/>
          </p:nvSpPr>
          <p:spPr>
            <a:xfrm>
              <a:off x="646880" y="3444191"/>
              <a:ext cx="1825013" cy="706234"/>
            </a:xfrm>
            <a:prstGeom prst="roundRect">
              <a:avLst>
                <a:gd name="adj" fmla="val 50000"/>
              </a:avLst>
            </a:prstGeom>
            <a:solidFill>
              <a:srgbClr val="0B2EB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7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23FEB0-2CD9-EC1A-815C-C5F5DBD2F635}"/>
                </a:ext>
              </a:extLst>
            </p:cNvPr>
            <p:cNvSpPr txBox="1"/>
            <p:nvPr/>
          </p:nvSpPr>
          <p:spPr>
            <a:xfrm>
              <a:off x="1002380" y="3539267"/>
              <a:ext cx="1114012" cy="516367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marR="0" lvl="0" algn="ctr" defTabSz="914400" rtl="0" eaLnBrk="1" fontAlgn="auto" latinLnBrk="1" hangingPunct="1">
                <a:lnSpc>
                  <a:spcPct val="125000"/>
                </a:lnSpc>
                <a:spcBef>
                  <a:spcPts val="0"/>
                </a:spcBef>
                <a:buClr>
                  <a:srgbClr val="4741BE"/>
                </a:buClr>
                <a:buSzTx/>
                <a:tabLst/>
                <a:defRPr/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프롬프트</a:t>
              </a:r>
            </a:p>
          </p:txBody>
        </p:sp>
      </p:grp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A48F17E-B363-9DCB-DE20-2D4F2C10A48E}"/>
              </a:ext>
            </a:extLst>
          </p:cNvPr>
          <p:cNvSpPr/>
          <p:nvPr/>
        </p:nvSpPr>
        <p:spPr>
          <a:xfrm>
            <a:off x="6484246" y="3015284"/>
            <a:ext cx="5198858" cy="2577442"/>
          </a:xfrm>
          <a:prstGeom prst="roundRect">
            <a:avLst>
              <a:gd name="adj" fmla="val 18653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0"/>
            <a:r>
              <a:rPr lang="en-US" altLang="ko-KR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6.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전체 보기 </a:t>
            </a:r>
            <a:r>
              <a:rPr lang="en-US" altLang="ko-KR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/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레이어별 보기 전환 버튼</a:t>
            </a:r>
          </a:p>
          <a:p>
            <a:pPr latinLnBrk="0"/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React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와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Artifacts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로 실제 작동하는 도구를 만들어주세요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0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49203-23DC-BB6B-DD37-7D6D8706B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159C530-24EB-841D-8F62-F069230D28B9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0C9927-E066-55B3-EF3B-8B49CA6C3EDF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A1853D9-2513-C50B-3D91-7C686403C0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18610A-5637-6944-8FF4-88157CE179B2}"/>
              </a:ext>
            </a:extLst>
          </p:cNvPr>
          <p:cNvSpPr txBox="1"/>
          <p:nvPr/>
        </p:nvSpPr>
        <p:spPr>
          <a:xfrm>
            <a:off x="1134095" y="1593928"/>
            <a:ext cx="51988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도구 만들기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584F27D-798D-6B2B-1317-3C108385B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95" y="2249029"/>
            <a:ext cx="6464608" cy="4024771"/>
          </a:xfrm>
          <a:prstGeom prst="rect">
            <a:avLst/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69EF9BEF-7738-8AF2-89EF-DFAE8E029197}"/>
              </a:ext>
            </a:extLst>
          </p:cNvPr>
          <p:cNvGrpSpPr/>
          <p:nvPr/>
        </p:nvGrpSpPr>
        <p:grpSpPr>
          <a:xfrm>
            <a:off x="1830438" y="2493872"/>
            <a:ext cx="4654207" cy="627183"/>
            <a:chOff x="1830438" y="2493872"/>
            <a:chExt cx="4654207" cy="62718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37ECDB1-4E3D-7F86-74F9-B48F756D6B1F}"/>
                </a:ext>
              </a:extLst>
            </p:cNvPr>
            <p:cNvSpPr txBox="1"/>
            <p:nvPr/>
          </p:nvSpPr>
          <p:spPr>
            <a:xfrm>
              <a:off x="2705710" y="2493872"/>
              <a:ext cx="3778935" cy="401475"/>
            </a:xfrm>
            <a:prstGeom prst="rect">
              <a:avLst/>
            </a:prstGeom>
            <a:solidFill>
              <a:srgbClr val="0B2EB7"/>
            </a:solidFill>
          </p:spPr>
          <p:txBody>
            <a:bodyPr wrap="square" tIns="0" bIns="0" anchor="ctr" anchorCtr="0">
              <a:noAutofit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[</a:t>
              </a:r>
              <a:r>
                <a:rPr lang="ko-KR" altLang="en-US" sz="2000" spc="-80" dirty="0"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 신청</a:t>
              </a:r>
              <a:r>
                <a:rPr lang="en-US" altLang="ko-KR" sz="2000" spc="-80" dirty="0"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] </a:t>
              </a:r>
              <a:r>
                <a:rPr lang="ko-KR" altLang="en-US" sz="2000" spc="-80" dirty="0"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작성 후 단계 추가 클릭</a:t>
              </a: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9874B70-6A26-8D7D-DFDE-B3CD5A3779CC}"/>
                </a:ext>
              </a:extLst>
            </p:cNvPr>
            <p:cNvSpPr/>
            <p:nvPr/>
          </p:nvSpPr>
          <p:spPr>
            <a:xfrm flipH="1">
              <a:off x="1830438" y="2719580"/>
              <a:ext cx="805389" cy="401475"/>
            </a:xfrm>
            <a:custGeom>
              <a:avLst/>
              <a:gdLst>
                <a:gd name="connsiteX0" fmla="*/ 2984205 w 2984205"/>
                <a:gd name="connsiteY0" fmla="*/ 921489 h 921489"/>
                <a:gd name="connsiteX1" fmla="*/ 1396409 w 2984205"/>
                <a:gd name="connsiteY1" fmla="*/ 0 h 921489"/>
                <a:gd name="connsiteX2" fmla="*/ 0 w 2984205"/>
                <a:gd name="connsiteY2" fmla="*/ 0 h 92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4205" h="921489">
                  <a:moveTo>
                    <a:pt x="2984205" y="921489"/>
                  </a:moveTo>
                  <a:lnTo>
                    <a:pt x="1396409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0B2EB7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8F29B548-B30A-ED94-1E42-CEE7B79FD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826" y="3104171"/>
            <a:ext cx="4590509" cy="2360963"/>
          </a:xfrm>
          <a:prstGeom prst="rect">
            <a:avLst/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 w="38100">
            <a:solidFill>
              <a:srgbClr val="644BC2"/>
            </a:solidFill>
          </a:ln>
        </p:spPr>
      </p:pic>
    </p:spTree>
    <p:extLst>
      <p:ext uri="{BB962C8B-B14F-4D97-AF65-F5344CB8AC3E}">
        <p14:creationId xmlns:p14="http://schemas.microsoft.com/office/powerpoint/2010/main" val="14783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994CF-D64E-8E7C-47E2-4CF3E2E97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AE782F6-3356-C7F7-B869-615360A243A3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101F7-08F5-20E9-F0BA-52B0775555A6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86F9603-13B0-1FB3-7713-C93D199AA1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739D88-BB83-DBE1-D7E8-8C5BC9538167}"/>
              </a:ext>
            </a:extLst>
          </p:cNvPr>
          <p:cNvSpPr txBox="1"/>
          <p:nvPr/>
        </p:nvSpPr>
        <p:spPr>
          <a:xfrm>
            <a:off x="1134095" y="1593928"/>
            <a:ext cx="51988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도구 만들기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60F71FD-8CF6-AEF3-3909-FC5E122CD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95" y="2249029"/>
            <a:ext cx="6464608" cy="4024771"/>
          </a:xfrm>
          <a:prstGeom prst="rect">
            <a:avLst/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A1E502-6248-6CB5-1742-7F35CA8185F9}"/>
              </a:ext>
            </a:extLst>
          </p:cNvPr>
          <p:cNvSpPr txBox="1"/>
          <p:nvPr/>
        </p:nvSpPr>
        <p:spPr>
          <a:xfrm>
            <a:off x="7598703" y="2354925"/>
            <a:ext cx="1804705" cy="401475"/>
          </a:xfrm>
          <a:prstGeom prst="rect">
            <a:avLst/>
          </a:prstGeom>
          <a:solidFill>
            <a:srgbClr val="0B2EB7"/>
          </a:solidFill>
        </p:spPr>
        <p:txBody>
          <a:bodyPr wrap="square" t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자격 심사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028625-5AD5-C481-0838-23BEA1536CA8}"/>
              </a:ext>
            </a:extLst>
          </p:cNvPr>
          <p:cNvSpPr txBox="1"/>
          <p:nvPr/>
        </p:nvSpPr>
        <p:spPr>
          <a:xfrm>
            <a:off x="7598703" y="2869384"/>
            <a:ext cx="1804705" cy="401475"/>
          </a:xfrm>
          <a:prstGeom prst="rect">
            <a:avLst/>
          </a:prstGeom>
          <a:solidFill>
            <a:srgbClr val="0B2EB7"/>
          </a:solidFill>
        </p:spPr>
        <p:txBody>
          <a:bodyPr wrap="square" t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주택 배정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08492-D726-8C79-FB7D-5135D74B0CE9}"/>
              </a:ext>
            </a:extLst>
          </p:cNvPr>
          <p:cNvSpPr txBox="1"/>
          <p:nvPr/>
        </p:nvSpPr>
        <p:spPr>
          <a:xfrm>
            <a:off x="7598703" y="3372228"/>
            <a:ext cx="1804705" cy="401475"/>
          </a:xfrm>
          <a:prstGeom prst="rect">
            <a:avLst/>
          </a:prstGeom>
          <a:solidFill>
            <a:srgbClr val="0B2EB7"/>
          </a:solidFill>
        </p:spPr>
        <p:txBody>
          <a:bodyPr wrap="square" t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계약 체결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7708CE-4C65-D33A-D6C5-B6B3D23FF779}"/>
              </a:ext>
            </a:extLst>
          </p:cNvPr>
          <p:cNvSpPr txBox="1"/>
          <p:nvPr/>
        </p:nvSpPr>
        <p:spPr>
          <a:xfrm>
            <a:off x="7598703" y="3886687"/>
            <a:ext cx="1804705" cy="401475"/>
          </a:xfrm>
          <a:prstGeom prst="rect">
            <a:avLst/>
          </a:prstGeom>
          <a:solidFill>
            <a:srgbClr val="0B2EB7"/>
          </a:solidFill>
        </p:spPr>
        <p:txBody>
          <a:bodyPr wrap="square" t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입주</a:t>
            </a: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5C2B243-0493-701E-3872-F64B09386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827" y="3104171"/>
            <a:ext cx="4745756" cy="2268906"/>
          </a:xfrm>
          <a:prstGeom prst="rect">
            <a:avLst/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 w="38100">
            <a:solidFill>
              <a:srgbClr val="644BC2"/>
            </a:solidFill>
          </a:ln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6AED09A6-3701-A82F-5E49-2661F2B27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136" y="3738383"/>
            <a:ext cx="1303883" cy="1529367"/>
          </a:xfrm>
          <a:prstGeom prst="rect">
            <a:avLst/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 w="38100">
            <a:solidFill>
              <a:srgbClr val="644BC2"/>
            </a:solidFill>
          </a:ln>
        </p:spPr>
      </p:pic>
    </p:spTree>
    <p:extLst>
      <p:ext uri="{BB962C8B-B14F-4D97-AF65-F5344CB8AC3E}">
        <p14:creationId xmlns:p14="http://schemas.microsoft.com/office/powerpoint/2010/main" val="273321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93F5C-4A88-A32A-4474-7DD049974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F3952C5-2D2B-267C-61D7-71BEB6A86760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E8F68F-CC97-91B5-A621-79A164B734D6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4178D89-891D-BEE0-CB9F-91ED2BE13CA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A30A09-E9B6-2727-4E89-131F9DEB7542}"/>
              </a:ext>
            </a:extLst>
          </p:cNvPr>
          <p:cNvSpPr txBox="1"/>
          <p:nvPr/>
        </p:nvSpPr>
        <p:spPr>
          <a:xfrm>
            <a:off x="1134095" y="1593928"/>
            <a:ext cx="51988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도구 만들기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A6BD615-B42C-2C82-4C7A-45F7CEBDC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95" y="2249029"/>
            <a:ext cx="6464608" cy="4024771"/>
          </a:xfrm>
          <a:prstGeom prst="rect">
            <a:avLst/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2EA590E-78E8-3A29-3AC1-E51F936C5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827" y="3104171"/>
            <a:ext cx="4745756" cy="2268906"/>
          </a:xfrm>
          <a:prstGeom prst="rect">
            <a:avLst/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 w="38100">
            <a:noFill/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711FC07-7FD6-DB1C-E977-1AEDC56AC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136" y="3738383"/>
            <a:ext cx="1303883" cy="1529367"/>
          </a:xfrm>
          <a:prstGeom prst="rect">
            <a:avLst/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 w="38100">
            <a:noFill/>
          </a:ln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C88BFEFD-88AD-B65A-9E51-001374260CA3}"/>
              </a:ext>
            </a:extLst>
          </p:cNvPr>
          <p:cNvSpPr/>
          <p:nvPr/>
        </p:nvSpPr>
        <p:spPr>
          <a:xfrm>
            <a:off x="2635828" y="3331269"/>
            <a:ext cx="887094" cy="1644768"/>
          </a:xfrm>
          <a:prstGeom prst="roundRect">
            <a:avLst>
              <a:gd name="adj" fmla="val 2211"/>
            </a:avLst>
          </a:prstGeom>
          <a:solidFill>
            <a:srgbClr val="FF7674">
              <a:alpha val="20000"/>
            </a:srgbClr>
          </a:solidFill>
          <a:ln w="57150">
            <a:solidFill>
              <a:srgbClr val="FF7674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1BD2096A-D25F-3D90-B940-6A6982E7E602}"/>
              </a:ext>
            </a:extLst>
          </p:cNvPr>
          <p:cNvGrpSpPr/>
          <p:nvPr/>
        </p:nvGrpSpPr>
        <p:grpSpPr>
          <a:xfrm>
            <a:off x="3495031" y="2466593"/>
            <a:ext cx="2393864" cy="3374120"/>
            <a:chOff x="3495031" y="2466593"/>
            <a:chExt cx="2393864" cy="3374120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89551EC3-FF31-3BC8-7DF7-D8F00507B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95" t="12843" r="82577" b="17633"/>
            <a:stretch>
              <a:fillRect/>
            </a:stretch>
          </p:blipFill>
          <p:spPr>
            <a:xfrm>
              <a:off x="4160412" y="2466593"/>
              <a:ext cx="1728483" cy="3374120"/>
            </a:xfrm>
            <a:prstGeom prst="rect">
              <a:avLst/>
            </a:prstGeom>
            <a:solidFill>
              <a:srgbClr val="FF7674">
                <a:alpha val="20000"/>
              </a:srgbClr>
            </a:solidFill>
            <a:ln w="57150">
              <a:solidFill>
                <a:srgbClr val="FF7674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</p:pic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D55E3FB7-0678-9448-2AEB-D69E8D83E467}"/>
                </a:ext>
              </a:extLst>
            </p:cNvPr>
            <p:cNvCxnSpPr/>
            <p:nvPr/>
          </p:nvCxnSpPr>
          <p:spPr>
            <a:xfrm flipV="1">
              <a:off x="3522922" y="2473842"/>
              <a:ext cx="609599" cy="857427"/>
            </a:xfrm>
            <a:prstGeom prst="line">
              <a:avLst/>
            </a:prstGeom>
            <a:solidFill>
              <a:srgbClr val="FF7674">
                <a:alpha val="20000"/>
              </a:srgbClr>
            </a:solidFill>
            <a:ln w="57150">
              <a:solidFill>
                <a:srgbClr val="FF7674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AAB1A32C-64C0-51C7-F47F-72E578C00855}"/>
                </a:ext>
              </a:extLst>
            </p:cNvPr>
            <p:cNvCxnSpPr>
              <a:cxnSpLocks/>
            </p:cNvCxnSpPr>
            <p:nvPr/>
          </p:nvCxnSpPr>
          <p:spPr>
            <a:xfrm>
              <a:off x="3495031" y="4976037"/>
              <a:ext cx="637490" cy="864676"/>
            </a:xfrm>
            <a:prstGeom prst="line">
              <a:avLst/>
            </a:prstGeom>
            <a:solidFill>
              <a:srgbClr val="FF7674">
                <a:alpha val="20000"/>
              </a:srgbClr>
            </a:solidFill>
            <a:ln w="57150">
              <a:solidFill>
                <a:srgbClr val="FF7674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964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1ADAF-A039-82B6-A71D-057ECA32C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F774CCC-E052-DF03-8BA8-77C2CC6AB0D2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744E68-EF4E-A171-6DAB-42A3529FA6A5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F5BBC28-CBBA-7062-55FB-8A7EAA8F1E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8D981-AB3D-45C6-3555-81CAD5A2A3EF}"/>
              </a:ext>
            </a:extLst>
          </p:cNvPr>
          <p:cNvSpPr txBox="1"/>
          <p:nvPr/>
        </p:nvSpPr>
        <p:spPr>
          <a:xfrm>
            <a:off x="1134095" y="1593928"/>
            <a:ext cx="51988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도구 만들기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14EB88C-5644-BC02-E429-44620384A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95" y="2249029"/>
            <a:ext cx="6464608" cy="4024771"/>
          </a:xfrm>
          <a:prstGeom prst="rect">
            <a:avLst/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0B3F413-561C-8F80-EBC9-0C6307782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5827" y="3104171"/>
            <a:ext cx="4745756" cy="2268906"/>
          </a:xfrm>
          <a:prstGeom prst="rect">
            <a:avLst/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 w="38100">
            <a:noFill/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917BB08-5009-9B5A-FEC3-7B18D17A95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136" y="3738383"/>
            <a:ext cx="1303883" cy="1529367"/>
          </a:xfrm>
          <a:prstGeom prst="rect">
            <a:avLst/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 w="38100">
            <a:noFill/>
          </a:ln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E8D6B6C0-F591-A99E-12DE-4165E92606D3}"/>
              </a:ext>
            </a:extLst>
          </p:cNvPr>
          <p:cNvSpPr/>
          <p:nvPr/>
        </p:nvSpPr>
        <p:spPr>
          <a:xfrm>
            <a:off x="2635828" y="3650512"/>
            <a:ext cx="887094" cy="375684"/>
          </a:xfrm>
          <a:prstGeom prst="roundRect">
            <a:avLst>
              <a:gd name="adj" fmla="val 2211"/>
            </a:avLst>
          </a:prstGeom>
          <a:noFill/>
          <a:ln w="38100">
            <a:solidFill>
              <a:srgbClr val="644B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A7382FA5-06B1-BE2F-E5D1-6BB8D504BE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9066" y="2764896"/>
            <a:ext cx="3225014" cy="2794142"/>
          </a:xfrm>
          <a:prstGeom prst="rect">
            <a:avLst/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 w="38100">
            <a:solidFill>
              <a:srgbClr val="644BC2"/>
            </a:solidFill>
          </a:ln>
        </p:spPr>
      </p:pic>
      <p:pic>
        <p:nvPicPr>
          <p:cNvPr id="21" name="그래픽 20" descr="커서 단색으로 채워진">
            <a:extLst>
              <a:ext uri="{FF2B5EF4-FFF2-40B4-BE49-F238E27FC236}">
                <a16:creationId xmlns:a16="http://schemas.microsoft.com/office/drawing/2014/main" id="{103A5A18-B2F9-289B-E861-246928E2FB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75592" y="3717119"/>
            <a:ext cx="694660" cy="694660"/>
          </a:xfrm>
          <a:prstGeom prst="rect">
            <a:avLst/>
          </a:prstGeom>
        </p:spPr>
      </p:pic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E1C00200-6670-EAF6-7C0F-FF282223D920}"/>
              </a:ext>
            </a:extLst>
          </p:cNvPr>
          <p:cNvSpPr/>
          <p:nvPr/>
        </p:nvSpPr>
        <p:spPr>
          <a:xfrm>
            <a:off x="3962400" y="3660413"/>
            <a:ext cx="3958947" cy="365783"/>
          </a:xfrm>
          <a:prstGeom prst="rightArrow">
            <a:avLst/>
          </a:prstGeom>
          <a:solidFill>
            <a:srgbClr val="0720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21D31EF1-3C2E-904F-6264-A9D37EE31AD1}"/>
              </a:ext>
            </a:extLst>
          </p:cNvPr>
          <p:cNvSpPr/>
          <p:nvPr/>
        </p:nvSpPr>
        <p:spPr>
          <a:xfrm>
            <a:off x="8148425" y="3587331"/>
            <a:ext cx="2986295" cy="8972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온라인 또는 오프라인으로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신청서 작성 및 제출</a:t>
            </a:r>
            <a:endParaRPr lang="en-US" altLang="ko-KR" sz="2000" spc="-80" dirty="0">
              <a:solidFill>
                <a:srgbClr val="072087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3458CD0A-3A40-58C2-27EF-B64D12652E13}"/>
              </a:ext>
            </a:extLst>
          </p:cNvPr>
          <p:cNvSpPr/>
          <p:nvPr/>
        </p:nvSpPr>
        <p:spPr>
          <a:xfrm>
            <a:off x="8029065" y="4484614"/>
            <a:ext cx="248093" cy="226828"/>
          </a:xfrm>
          <a:custGeom>
            <a:avLst/>
            <a:gdLst>
              <a:gd name="connsiteX0" fmla="*/ 0 w 248093"/>
              <a:gd name="connsiteY0" fmla="*/ 85060 h 226828"/>
              <a:gd name="connsiteX1" fmla="*/ 106326 w 248093"/>
              <a:gd name="connsiteY1" fmla="*/ 226828 h 226828"/>
              <a:gd name="connsiteX2" fmla="*/ 248093 w 248093"/>
              <a:gd name="connsiteY2" fmla="*/ 0 h 22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093" h="226828">
                <a:moveTo>
                  <a:pt x="0" y="85060"/>
                </a:moveTo>
                <a:lnTo>
                  <a:pt x="106326" y="226828"/>
                </a:lnTo>
                <a:lnTo>
                  <a:pt x="248093" y="0"/>
                </a:lnTo>
              </a:path>
            </a:pathLst>
          </a:custGeom>
          <a:noFill/>
          <a:ln w="38100">
            <a:solidFill>
              <a:srgbClr val="FF76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E666B4A8-E0D7-F320-025B-55BAA94AAA66}"/>
              </a:ext>
            </a:extLst>
          </p:cNvPr>
          <p:cNvSpPr/>
          <p:nvPr/>
        </p:nvSpPr>
        <p:spPr>
          <a:xfrm>
            <a:off x="8148425" y="5533877"/>
            <a:ext cx="2986295" cy="8972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신청 양식이 복잡함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요구 서류가 너무 많음</a:t>
            </a:r>
            <a:endParaRPr lang="en-US" altLang="ko-KR" sz="2000" spc="-80" dirty="0">
              <a:solidFill>
                <a:srgbClr val="072087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41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42976-B4DF-BFA8-4E40-836B394B6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355C7A38-8058-6F56-4616-2F96DDE5EC89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BD293D-8A05-525F-4420-DB2FAC53A4ED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A787BF0-5093-BB97-DC0D-798FA7CD34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2F39D4-0BA9-3238-123C-ED6DF833CBE4}"/>
              </a:ext>
            </a:extLst>
          </p:cNvPr>
          <p:cNvSpPr txBox="1"/>
          <p:nvPr/>
        </p:nvSpPr>
        <p:spPr>
          <a:xfrm>
            <a:off x="1134095" y="1593928"/>
            <a:ext cx="51988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도구 만들기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D478525-69C9-EB7F-238F-D2C89A21F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95" y="2249029"/>
            <a:ext cx="6464608" cy="4024771"/>
          </a:xfrm>
          <a:prstGeom prst="rect">
            <a:avLst/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F6D267D-4EE0-DBAB-A700-53A1321C2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136" y="3738383"/>
            <a:ext cx="1303883" cy="1529367"/>
          </a:xfrm>
          <a:prstGeom prst="rect">
            <a:avLst/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 w="38100">
            <a:noFill/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57B6594-B0FA-3F9E-F0B3-72BA39D2D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5827" y="3104172"/>
            <a:ext cx="4745756" cy="2135820"/>
          </a:xfrm>
          <a:prstGeom prst="rect">
            <a:avLst/>
          </a:prstGeom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E5A9BA3D-CD18-8C03-1D11-C3CF123045CE}"/>
              </a:ext>
            </a:extLst>
          </p:cNvPr>
          <p:cNvSpPr/>
          <p:nvPr/>
        </p:nvSpPr>
        <p:spPr>
          <a:xfrm>
            <a:off x="3479305" y="3680682"/>
            <a:ext cx="1560528" cy="487281"/>
          </a:xfrm>
          <a:prstGeom prst="roundRect">
            <a:avLst>
              <a:gd name="adj" fmla="val 2211"/>
            </a:avLst>
          </a:prstGeom>
          <a:noFill/>
          <a:ln w="57150">
            <a:solidFill>
              <a:srgbClr val="FF7674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98ACFC-8B88-EC7E-2A37-78F2C52C0AEC}"/>
              </a:ext>
            </a:extLst>
          </p:cNvPr>
          <p:cNvSpPr txBox="1"/>
          <p:nvPr/>
        </p:nvSpPr>
        <p:spPr>
          <a:xfrm rot="21293598" flipH="1">
            <a:off x="3752873" y="4303056"/>
            <a:ext cx="306090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한눈에 문제 파악 가능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2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8ECA7-2F02-46C5-85C1-D9C3BE3C5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936DB7D-5E52-6A3C-0596-F96A79B52F7E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53B29-5186-20AA-78AE-7B2042788B29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939D235-3BF1-EE7E-3C5A-F0772DC626E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1653-A553-439F-3D38-A52B772591F7}"/>
              </a:ext>
            </a:extLst>
          </p:cNvPr>
          <p:cNvSpPr txBox="1"/>
          <p:nvPr/>
        </p:nvSpPr>
        <p:spPr>
          <a:xfrm>
            <a:off x="1134095" y="1593928"/>
            <a:ext cx="51988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도구 만들기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92B2F34-843B-DBD9-EC68-67B6CC062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160" y="2249029"/>
            <a:ext cx="6464608" cy="4024771"/>
          </a:xfrm>
          <a:prstGeom prst="rect">
            <a:avLst/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09CAC38-238F-A0E2-38A6-4BD27C2A5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892" y="3104171"/>
            <a:ext cx="4745756" cy="2268906"/>
          </a:xfrm>
          <a:prstGeom prst="rect">
            <a:avLst/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 w="38100">
            <a:noFill/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CEBFFAA-D060-4A8B-F01E-5A28D317D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8201" y="3738383"/>
            <a:ext cx="1303883" cy="1529367"/>
          </a:xfrm>
          <a:prstGeom prst="rect">
            <a:avLst/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 w="38100">
            <a:noFill/>
          </a:ln>
        </p:spPr>
      </p:pic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8A3DB14-526A-5B7B-3E4F-6F8D439E242C}"/>
              </a:ext>
            </a:extLst>
          </p:cNvPr>
          <p:cNvSpPr/>
          <p:nvPr/>
        </p:nvSpPr>
        <p:spPr>
          <a:xfrm>
            <a:off x="6009892" y="3324446"/>
            <a:ext cx="887094" cy="375684"/>
          </a:xfrm>
          <a:prstGeom prst="roundRect">
            <a:avLst>
              <a:gd name="adj" fmla="val 2211"/>
            </a:avLst>
          </a:prstGeom>
          <a:noFill/>
          <a:ln w="38100">
            <a:solidFill>
              <a:srgbClr val="644B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/>
          </a:p>
        </p:txBody>
      </p:sp>
      <p:pic>
        <p:nvPicPr>
          <p:cNvPr id="10" name="그래픽 9" descr="커서 단색으로 채워진">
            <a:extLst>
              <a:ext uri="{FF2B5EF4-FFF2-40B4-BE49-F238E27FC236}">
                <a16:creationId xmlns:a16="http://schemas.microsoft.com/office/drawing/2014/main" id="{6894ACB7-866A-6F13-2D6E-B0D72E89AC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49656" y="3391053"/>
            <a:ext cx="694660" cy="694660"/>
          </a:xfrm>
          <a:prstGeom prst="rect">
            <a:avLst/>
          </a:prstGeom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61358F6-9F88-BE30-BA69-78597D235B3D}"/>
              </a:ext>
            </a:extLst>
          </p:cNvPr>
          <p:cNvSpPr/>
          <p:nvPr/>
        </p:nvSpPr>
        <p:spPr>
          <a:xfrm>
            <a:off x="6451959" y="4106631"/>
            <a:ext cx="3861622" cy="69466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웹사이트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모바일 앱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종이 신청서</a:t>
            </a:r>
            <a:endParaRPr lang="en-US" altLang="ko-KR" sz="2000" spc="-80" dirty="0">
              <a:solidFill>
                <a:srgbClr val="072087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003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F106B-2E79-F342-0D14-AFA69D322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3BA9BAB-55B3-70F5-D71F-84BD90740B2C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400D4F-2A80-290D-CE8E-8F5F6354D6EA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33E7918-66BE-E2E9-BDBC-5C3BDF5F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05E65B-9A45-D690-AA06-8D24AC388A4A}"/>
              </a:ext>
            </a:extLst>
          </p:cNvPr>
          <p:cNvSpPr txBox="1"/>
          <p:nvPr/>
        </p:nvSpPr>
        <p:spPr>
          <a:xfrm>
            <a:off x="1134095" y="1593928"/>
            <a:ext cx="51988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도구 만들기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F004D150-9297-2995-D708-24A8058E4949}"/>
              </a:ext>
            </a:extLst>
          </p:cNvPr>
          <p:cNvGrpSpPr/>
          <p:nvPr/>
        </p:nvGrpSpPr>
        <p:grpSpPr>
          <a:xfrm>
            <a:off x="4508160" y="2249029"/>
            <a:ext cx="6464608" cy="4024771"/>
            <a:chOff x="4508160" y="2249029"/>
            <a:chExt cx="6464608" cy="4024771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A7F4A3CA-3321-2120-E0B8-459822F71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8160" y="2249029"/>
              <a:ext cx="6464608" cy="402477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F62D37CA-441E-A81A-E3A1-FCE71049B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09892" y="3104171"/>
              <a:ext cx="4745756" cy="2268906"/>
            </a:xfrm>
            <a:prstGeom prst="rect">
              <a:avLst/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 w="38100">
              <a:noFill/>
            </a:ln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7602A4BD-1A10-675E-9D8E-1E1180E47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58201" y="3738383"/>
              <a:ext cx="1303883" cy="1529367"/>
            </a:xfrm>
            <a:prstGeom prst="rect">
              <a:avLst/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 w="38100">
              <a:noFill/>
            </a:ln>
          </p:spPr>
        </p:pic>
      </p:grp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9B5E6D97-3902-418B-6AB1-A24B709D26BD}"/>
              </a:ext>
            </a:extLst>
          </p:cNvPr>
          <p:cNvSpPr/>
          <p:nvPr/>
        </p:nvSpPr>
        <p:spPr>
          <a:xfrm>
            <a:off x="7849251" y="4274288"/>
            <a:ext cx="887094" cy="375684"/>
          </a:xfrm>
          <a:prstGeom prst="roundRect">
            <a:avLst>
              <a:gd name="adj" fmla="val 2211"/>
            </a:avLst>
          </a:prstGeom>
          <a:noFill/>
          <a:ln w="38100">
            <a:solidFill>
              <a:srgbClr val="644B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/>
          </a:p>
        </p:txBody>
      </p:sp>
      <p:pic>
        <p:nvPicPr>
          <p:cNvPr id="11" name="그래픽 10" descr="커서 단색으로 채워진">
            <a:extLst>
              <a:ext uri="{FF2B5EF4-FFF2-40B4-BE49-F238E27FC236}">
                <a16:creationId xmlns:a16="http://schemas.microsoft.com/office/drawing/2014/main" id="{E85796DF-5515-497B-9568-2B335CD6C2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9015" y="4340895"/>
            <a:ext cx="694660" cy="69466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D43D52A-B4E9-98DB-C693-F07ABD85E6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549" y="2764896"/>
            <a:ext cx="3225014" cy="2794142"/>
          </a:xfrm>
          <a:prstGeom prst="rect">
            <a:avLst/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 w="38100">
            <a:solidFill>
              <a:srgbClr val="644BC2"/>
            </a:solidFill>
          </a:ln>
        </p:spPr>
      </p:pic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8AD57175-693E-980A-7522-89AA58017C63}"/>
              </a:ext>
            </a:extLst>
          </p:cNvPr>
          <p:cNvSpPr/>
          <p:nvPr/>
        </p:nvSpPr>
        <p:spPr>
          <a:xfrm>
            <a:off x="1979908" y="3587331"/>
            <a:ext cx="2986295" cy="8972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담당 공무원이 제출된 서류 검토하고 자격 요건 확인</a:t>
            </a:r>
            <a:endParaRPr lang="en-US" altLang="ko-KR" sz="2000" spc="-80" dirty="0">
              <a:solidFill>
                <a:srgbClr val="072087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94A27109-D955-41F4-3121-D0F787F646AF}"/>
              </a:ext>
            </a:extLst>
          </p:cNvPr>
          <p:cNvSpPr/>
          <p:nvPr/>
        </p:nvSpPr>
        <p:spPr>
          <a:xfrm>
            <a:off x="1860548" y="4657060"/>
            <a:ext cx="248093" cy="226828"/>
          </a:xfrm>
          <a:custGeom>
            <a:avLst/>
            <a:gdLst>
              <a:gd name="connsiteX0" fmla="*/ 0 w 248093"/>
              <a:gd name="connsiteY0" fmla="*/ 85060 h 226828"/>
              <a:gd name="connsiteX1" fmla="*/ 106326 w 248093"/>
              <a:gd name="connsiteY1" fmla="*/ 226828 h 226828"/>
              <a:gd name="connsiteX2" fmla="*/ 248093 w 248093"/>
              <a:gd name="connsiteY2" fmla="*/ 0 h 22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093" h="226828">
                <a:moveTo>
                  <a:pt x="0" y="85060"/>
                </a:moveTo>
                <a:lnTo>
                  <a:pt x="106326" y="226828"/>
                </a:lnTo>
                <a:lnTo>
                  <a:pt x="248093" y="0"/>
                </a:lnTo>
              </a:path>
            </a:pathLst>
          </a:custGeom>
          <a:noFill/>
          <a:ln w="38100">
            <a:solidFill>
              <a:srgbClr val="FF76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6FDF79A-D0B0-4237-516B-F319C599540B}"/>
              </a:ext>
            </a:extLst>
          </p:cNvPr>
          <p:cNvSpPr/>
          <p:nvPr/>
        </p:nvSpPr>
        <p:spPr>
          <a:xfrm>
            <a:off x="5466248" y="5200823"/>
            <a:ext cx="4620505" cy="89728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자동화 시스템 도입으로 심사 기간을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5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일에서 </a:t>
            </a: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2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일로 단축 가능</a:t>
            </a:r>
            <a:endParaRPr lang="en-US" altLang="ko-KR" sz="2000" spc="-80" dirty="0">
              <a:solidFill>
                <a:srgbClr val="072087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382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E4D07-B968-A94C-CE3A-12874E676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F194985-D4BE-214A-C83B-2BECB63F0F19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7D29EE-05F4-1835-E875-1BC3BCF744A3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685BE6B-2212-BA45-7709-9E58B86DDAB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6C4817-B47B-7DB9-0B3F-6E980EBDC1CA}"/>
              </a:ext>
            </a:extLst>
          </p:cNvPr>
          <p:cNvSpPr txBox="1"/>
          <p:nvPr/>
        </p:nvSpPr>
        <p:spPr>
          <a:xfrm>
            <a:off x="1134095" y="1593928"/>
            <a:ext cx="51988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도구 만들기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1234E8ED-F7FD-4DA1-0B85-9B027D126B7E}"/>
              </a:ext>
            </a:extLst>
          </p:cNvPr>
          <p:cNvGrpSpPr/>
          <p:nvPr/>
        </p:nvGrpSpPr>
        <p:grpSpPr>
          <a:xfrm>
            <a:off x="4508160" y="2249029"/>
            <a:ext cx="6464608" cy="4024771"/>
            <a:chOff x="4508160" y="2249029"/>
            <a:chExt cx="6464608" cy="4024771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F6668781-26E1-C0AE-61DB-47C7F30D9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8160" y="2249029"/>
              <a:ext cx="6464608" cy="402477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06EC7FEF-E63A-6C0B-E2D7-D79CAF0A7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58201" y="3738383"/>
              <a:ext cx="1303883" cy="1529367"/>
            </a:xfrm>
            <a:prstGeom prst="rect">
              <a:avLst/>
            </a:prstGeom>
            <a:gradFill>
              <a:gsLst>
                <a:gs pos="39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 w="38100">
              <a:noFill/>
            </a:ln>
          </p:spPr>
        </p:pic>
      </p:grpSp>
      <p:pic>
        <p:nvPicPr>
          <p:cNvPr id="18" name="그림 17">
            <a:extLst>
              <a:ext uri="{FF2B5EF4-FFF2-40B4-BE49-F238E27FC236}">
                <a16:creationId xmlns:a16="http://schemas.microsoft.com/office/drawing/2014/main" id="{FAB6014C-A81A-2862-1151-5531CA1E0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892" y="3068638"/>
            <a:ext cx="4919663" cy="2524125"/>
          </a:xfrm>
          <a:prstGeom prst="rect">
            <a:avLst/>
          </a:prstGeom>
        </p:spPr>
      </p:pic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586DB794-C87A-7BDE-9F23-7B99D1211443}"/>
              </a:ext>
            </a:extLst>
          </p:cNvPr>
          <p:cNvSpPr/>
          <p:nvPr/>
        </p:nvSpPr>
        <p:spPr>
          <a:xfrm>
            <a:off x="8469722" y="4503067"/>
            <a:ext cx="1808417" cy="416264"/>
          </a:xfrm>
          <a:prstGeom prst="roundRect">
            <a:avLst>
              <a:gd name="adj" fmla="val 2211"/>
            </a:avLst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/>
          </a:p>
        </p:txBody>
      </p:sp>
    </p:spTree>
    <p:extLst>
      <p:ext uri="{BB962C8B-B14F-4D97-AF65-F5344CB8AC3E}">
        <p14:creationId xmlns:p14="http://schemas.microsoft.com/office/powerpoint/2010/main" val="22667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AF70A-8931-3407-9CB7-C0A3D5734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B05CD1C-F724-60D6-69B3-0AA2B43C3EB6}"/>
              </a:ext>
            </a:extLst>
          </p:cNvPr>
          <p:cNvSpPr txBox="1"/>
          <p:nvPr/>
        </p:nvSpPr>
        <p:spPr>
          <a:xfrm>
            <a:off x="778495" y="673792"/>
            <a:ext cx="3744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좋은 프롬프트의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원칙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9A66F0-4983-FBCB-32AC-DB35AD2FB7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5DCE7-2AAA-A302-F1AD-15F9FC34236E}"/>
              </a:ext>
            </a:extLst>
          </p:cNvPr>
          <p:cNvSpPr txBox="1"/>
          <p:nvPr/>
        </p:nvSpPr>
        <p:spPr>
          <a:xfrm>
            <a:off x="1134095" y="1593928"/>
            <a:ext cx="396999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좋은 프롬프트의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핵심 원칙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EDD0B74-6FA4-22BC-FED5-4B03DC374CA3}"/>
              </a:ext>
            </a:extLst>
          </p:cNvPr>
          <p:cNvGrpSpPr/>
          <p:nvPr/>
        </p:nvGrpSpPr>
        <p:grpSpPr>
          <a:xfrm>
            <a:off x="4273249" y="2352132"/>
            <a:ext cx="5366938" cy="571286"/>
            <a:chOff x="1013128" y="1841927"/>
            <a:chExt cx="5366938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295E5B-66B4-E907-6049-A9CC506C1862}"/>
                </a:ext>
              </a:extLst>
            </p:cNvPr>
            <p:cNvSpPr txBox="1"/>
            <p:nvPr/>
          </p:nvSpPr>
          <p:spPr>
            <a:xfrm>
              <a:off x="1013128" y="1841927"/>
              <a:ext cx="5366938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명확성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(Clarity)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D79D56A0-4714-BC75-FF4E-D722B28FB9D7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EED67BF-E855-1A48-6C27-9C84A09F18C8}"/>
              </a:ext>
            </a:extLst>
          </p:cNvPr>
          <p:cNvSpPr/>
          <p:nvPr/>
        </p:nvSpPr>
        <p:spPr>
          <a:xfrm>
            <a:off x="5104093" y="3068638"/>
            <a:ext cx="5748205" cy="81066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prstClr val="white"/>
              </a:buClr>
              <a:defRPr/>
            </a:pP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20-30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대 청년 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인 가구를 위한 </a:t>
            </a:r>
            <a:b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주거 정책 아이디어 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5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개를 제안해줘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A98138F5-9971-A715-4365-5FE09E0DF17A}"/>
              </a:ext>
            </a:extLst>
          </p:cNvPr>
          <p:cNvGrpSpPr/>
          <p:nvPr/>
        </p:nvGrpSpPr>
        <p:grpSpPr>
          <a:xfrm>
            <a:off x="4273249" y="4145490"/>
            <a:ext cx="5366938" cy="571286"/>
            <a:chOff x="1013128" y="1841927"/>
            <a:chExt cx="5366938" cy="57128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1DED369-10EE-39B6-3B06-3A958F71C795}"/>
                </a:ext>
              </a:extLst>
            </p:cNvPr>
            <p:cNvSpPr txBox="1"/>
            <p:nvPr/>
          </p:nvSpPr>
          <p:spPr>
            <a:xfrm>
              <a:off x="1013128" y="1841927"/>
              <a:ext cx="5366938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맥락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(Context)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4D4EBF7D-6AA4-3219-A45F-95E5400F770D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E1CE8043-2B86-DF07-F102-88157B125C53}"/>
              </a:ext>
            </a:extLst>
          </p:cNvPr>
          <p:cNvSpPr/>
          <p:nvPr/>
        </p:nvSpPr>
        <p:spPr>
          <a:xfrm>
            <a:off x="5104093" y="4861996"/>
            <a:ext cx="5748205" cy="81066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prstClr val="white"/>
              </a:buClr>
              <a:defRPr/>
            </a:pP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서울시 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20-30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대 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인 가구는 월소득의 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35%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를 </a:t>
            </a:r>
            <a:b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주거비로 지출하며 사회적 고립을 겪고 있습니다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69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51479-9659-6DAD-0BA3-1CBA8795E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A3960E7-CCAA-20EB-A4BE-F422510939CC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B4B68-68D1-9F3C-5C3F-EFD5B4D8F3AE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C19019D-8D12-4B1B-1CE0-50148C8B55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DFF88C-286A-9C71-C1C8-1B6EBAC761AD}"/>
              </a:ext>
            </a:extLst>
          </p:cNvPr>
          <p:cNvSpPr txBox="1"/>
          <p:nvPr/>
        </p:nvSpPr>
        <p:spPr>
          <a:xfrm>
            <a:off x="1134095" y="1593928"/>
            <a:ext cx="51988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도구 만들기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D5BDDA7-9142-95EF-52D8-E05F736EAAC4}"/>
              </a:ext>
            </a:extLst>
          </p:cNvPr>
          <p:cNvGrpSpPr/>
          <p:nvPr/>
        </p:nvGrpSpPr>
        <p:grpSpPr>
          <a:xfrm>
            <a:off x="1232829" y="2370823"/>
            <a:ext cx="7229215" cy="469359"/>
            <a:chOff x="3965516" y="2790917"/>
            <a:chExt cx="7229215" cy="4693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2964C4-8B00-7469-714B-DE17E3792584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중간에 새로운 단계를 추가할 경우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28753621-C362-3FE7-2F9D-931833BA32A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B7515D92-F6AF-B5DA-AEA3-9C8330A935A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38431DC8-6A79-3CDF-96FA-181551A58B1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0A4115F8-401C-0DE3-700E-D1333FCAB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381" y="2909430"/>
            <a:ext cx="7051962" cy="3380498"/>
          </a:xfrm>
          <a:prstGeom prst="rect">
            <a:avLst/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17C6178E-BEB2-D94F-603C-BB1540015122}"/>
              </a:ext>
            </a:extLst>
          </p:cNvPr>
          <p:cNvGrpSpPr/>
          <p:nvPr/>
        </p:nvGrpSpPr>
        <p:grpSpPr>
          <a:xfrm>
            <a:off x="2326624" y="2840182"/>
            <a:ext cx="3081805" cy="627183"/>
            <a:chOff x="1830438" y="2493872"/>
            <a:chExt cx="3081805" cy="62718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8BF2C1-B73E-770C-201A-BCECEADA02A5}"/>
                </a:ext>
              </a:extLst>
            </p:cNvPr>
            <p:cNvSpPr txBox="1"/>
            <p:nvPr/>
          </p:nvSpPr>
          <p:spPr>
            <a:xfrm>
              <a:off x="2705711" y="2493872"/>
              <a:ext cx="2206532" cy="401475"/>
            </a:xfrm>
            <a:prstGeom prst="rect">
              <a:avLst/>
            </a:prstGeom>
            <a:solidFill>
              <a:srgbClr val="0B2EB7"/>
            </a:solidFill>
          </p:spPr>
          <p:txBody>
            <a:bodyPr wrap="square" t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[</a:t>
              </a:r>
              <a:r>
                <a:rPr lang="ko-KR" altLang="en-US" sz="2000" spc="-80" dirty="0"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입주 설명회</a:t>
              </a:r>
              <a:r>
                <a:rPr lang="en-US" altLang="ko-KR" sz="2000" spc="-80" dirty="0"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] </a:t>
              </a:r>
              <a:r>
                <a:rPr lang="ko-KR" altLang="en-US" sz="2000" spc="-80" dirty="0"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추가</a:t>
              </a:r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C7D170AE-5BCD-766B-0757-C11A78B17996}"/>
                </a:ext>
              </a:extLst>
            </p:cNvPr>
            <p:cNvSpPr/>
            <p:nvPr/>
          </p:nvSpPr>
          <p:spPr>
            <a:xfrm flipH="1">
              <a:off x="1830438" y="2719580"/>
              <a:ext cx="805389" cy="401475"/>
            </a:xfrm>
            <a:custGeom>
              <a:avLst/>
              <a:gdLst>
                <a:gd name="connsiteX0" fmla="*/ 2984205 w 2984205"/>
                <a:gd name="connsiteY0" fmla="*/ 921489 h 921489"/>
                <a:gd name="connsiteX1" fmla="*/ 1396409 w 2984205"/>
                <a:gd name="connsiteY1" fmla="*/ 0 h 921489"/>
                <a:gd name="connsiteX2" fmla="*/ 0 w 2984205"/>
                <a:gd name="connsiteY2" fmla="*/ 0 h 92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4205" h="921489">
                  <a:moveTo>
                    <a:pt x="2984205" y="921489"/>
                  </a:moveTo>
                  <a:lnTo>
                    <a:pt x="1396409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0B2EB7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D703561-BD1E-34A2-BA57-5E5DCEE90355}"/>
              </a:ext>
            </a:extLst>
          </p:cNvPr>
          <p:cNvGrpSpPr/>
          <p:nvPr/>
        </p:nvGrpSpPr>
        <p:grpSpPr>
          <a:xfrm>
            <a:off x="1719439" y="4976205"/>
            <a:ext cx="5949132" cy="907144"/>
            <a:chOff x="1719439" y="4976205"/>
            <a:chExt cx="5949132" cy="907144"/>
          </a:xfrm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629DA731-0BE7-AEB0-2EF2-AB15D13F94F2}"/>
                </a:ext>
              </a:extLst>
            </p:cNvPr>
            <p:cNvSpPr/>
            <p:nvPr/>
          </p:nvSpPr>
          <p:spPr>
            <a:xfrm>
              <a:off x="1719439" y="5564372"/>
              <a:ext cx="1412574" cy="318977"/>
            </a:xfrm>
            <a:prstGeom prst="roundRect">
              <a:avLst>
                <a:gd name="adj" fmla="val 2211"/>
              </a:avLst>
            </a:prstGeom>
            <a:noFill/>
            <a:ln w="38100">
              <a:solidFill>
                <a:srgbClr val="644B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0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133806D7-A49F-7EFD-DEB8-9306473A617C}"/>
                </a:ext>
              </a:extLst>
            </p:cNvPr>
            <p:cNvSpPr/>
            <p:nvPr/>
          </p:nvSpPr>
          <p:spPr>
            <a:xfrm>
              <a:off x="3124924" y="4976205"/>
              <a:ext cx="297712" cy="765375"/>
            </a:xfrm>
            <a:custGeom>
              <a:avLst/>
              <a:gdLst>
                <a:gd name="connsiteX0" fmla="*/ 0 w 297712"/>
                <a:gd name="connsiteY0" fmla="*/ 1460204 h 1460204"/>
                <a:gd name="connsiteX1" fmla="*/ 297712 w 297712"/>
                <a:gd name="connsiteY1" fmla="*/ 1460204 h 1460204"/>
                <a:gd name="connsiteX2" fmla="*/ 297712 w 297712"/>
                <a:gd name="connsiteY2" fmla="*/ 0 h 1460204"/>
                <a:gd name="connsiteX3" fmla="*/ 7089 w 297712"/>
                <a:gd name="connsiteY3" fmla="*/ 0 h 146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712" h="1460204">
                  <a:moveTo>
                    <a:pt x="0" y="1460204"/>
                  </a:moveTo>
                  <a:lnTo>
                    <a:pt x="297712" y="1460204"/>
                  </a:lnTo>
                  <a:lnTo>
                    <a:pt x="297712" y="0"/>
                  </a:lnTo>
                  <a:lnTo>
                    <a:pt x="7089" y="0"/>
                  </a:lnTo>
                </a:path>
              </a:pathLst>
            </a:custGeom>
            <a:noFill/>
            <a:ln w="38100">
              <a:solidFill>
                <a:srgbClr val="644BC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446986-4D86-8F12-DB7D-7AB7184B093A}"/>
                </a:ext>
              </a:extLst>
            </p:cNvPr>
            <p:cNvSpPr txBox="1"/>
            <p:nvPr/>
          </p:nvSpPr>
          <p:spPr>
            <a:xfrm>
              <a:off x="3422636" y="5162897"/>
              <a:ext cx="4245935" cy="401475"/>
            </a:xfrm>
            <a:prstGeom prst="rect">
              <a:avLst/>
            </a:prstGeom>
            <a:solidFill>
              <a:srgbClr val="644BC2"/>
            </a:solidFill>
          </p:spPr>
          <p:txBody>
            <a:bodyPr wrap="square" t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드래그 앤 드롭 기능으로 순서 변경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802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F368D-BA36-3AC6-EF97-5B3E08027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1C07F5F-CEF1-ADFA-91A8-C26EA678E3EA}"/>
              </a:ext>
            </a:extLst>
          </p:cNvPr>
          <p:cNvSpPr txBox="1"/>
          <p:nvPr/>
        </p:nvSpPr>
        <p:spPr>
          <a:xfrm>
            <a:off x="778495" y="673792"/>
            <a:ext cx="22474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프로토타입 단계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B2DD9D-7B83-2FAA-1421-710F4A8B6A82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2F110B4-65B5-9E46-6F63-5BE11FF89C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D000B9-B331-4A9A-40E5-3AE6D6BCB7A7}"/>
              </a:ext>
            </a:extLst>
          </p:cNvPr>
          <p:cNvSpPr txBox="1"/>
          <p:nvPr/>
        </p:nvSpPr>
        <p:spPr>
          <a:xfrm>
            <a:off x="1134095" y="1593928"/>
            <a:ext cx="519885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두 번째 예시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: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서비스 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블루프린트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 도구 만들기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AC6D759-1893-F4BC-A836-B1DF3A636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2181526"/>
            <a:ext cx="7137991" cy="4094785"/>
          </a:xfrm>
          <a:prstGeom prst="rect">
            <a:avLst/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0FFD433-60EF-CC02-299D-F55985CF1E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47" t="3615" r="1945" b="5079"/>
          <a:stretch>
            <a:fillRect/>
          </a:stretch>
        </p:blipFill>
        <p:spPr>
          <a:xfrm>
            <a:off x="1902200" y="4451497"/>
            <a:ext cx="1743739" cy="1339703"/>
          </a:xfrm>
          <a:prstGeom prst="rect">
            <a:avLst/>
          </a:prstGeom>
          <a:noFill/>
          <a:ln w="57150">
            <a:solidFill>
              <a:srgbClr val="FF7674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</p:pic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3DBDA6A5-553C-49AD-1C15-F97B46C640BC}"/>
              </a:ext>
            </a:extLst>
          </p:cNvPr>
          <p:cNvSpPr/>
          <p:nvPr/>
        </p:nvSpPr>
        <p:spPr>
          <a:xfrm>
            <a:off x="581202" y="5791200"/>
            <a:ext cx="552893" cy="307295"/>
          </a:xfrm>
          <a:prstGeom prst="rightArrow">
            <a:avLst/>
          </a:prstGeom>
          <a:solidFill>
            <a:srgbClr val="FF76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78B75C-D7E6-154B-8F7A-A519BBA2EFBB}"/>
              </a:ext>
            </a:extLst>
          </p:cNvPr>
          <p:cNvSpPr txBox="1"/>
          <p:nvPr/>
        </p:nvSpPr>
        <p:spPr>
          <a:xfrm flipH="1">
            <a:off x="3887686" y="4692786"/>
            <a:ext cx="4890535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선택한 레이어만 남고 </a:t>
            </a:r>
            <a:b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나머지는 숨겨지는 기능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92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15DD57-3395-AB4F-37BA-B2C00E400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7ADFB3-9C11-B6C8-C67A-69A8F6AA939F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C36F49-E1FB-65DA-C1CE-F90F55040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4F48AE-5D58-89E6-5AF3-8EA9C719E0AE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와 효과적으로 대화하는 방법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9F8A92E-5C5B-7CE0-94B3-BBA87A7B9375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E0F0D3A3-0EC3-D600-B1AD-211417FB8F8F}"/>
              </a:ext>
            </a:extLst>
          </p:cNvPr>
          <p:cNvGrpSpPr/>
          <p:nvPr/>
        </p:nvGrpSpPr>
        <p:grpSpPr>
          <a:xfrm>
            <a:off x="3276298" y="3972695"/>
            <a:ext cx="6027029" cy="463460"/>
            <a:chOff x="3965516" y="2790917"/>
            <a:chExt cx="6027029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59635A-73D8-9E6C-61E3-5B090C31C98C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4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가지 원칙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명확성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맥락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구조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제약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E6A20BB-AAF0-8BE5-4490-9C40259CC1A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B063D8AB-7B5B-79C9-95F8-C7CED26FD7A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E92DE7B2-084D-9797-5658-29A93F84F49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F8B3B32-C797-9610-AACD-B8C2165FCED6}"/>
              </a:ext>
            </a:extLst>
          </p:cNvPr>
          <p:cNvGrpSpPr/>
          <p:nvPr/>
        </p:nvGrpSpPr>
        <p:grpSpPr>
          <a:xfrm>
            <a:off x="3276298" y="4515983"/>
            <a:ext cx="6027029" cy="463460"/>
            <a:chOff x="3965516" y="2790917"/>
            <a:chExt cx="6027029" cy="4634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53348B-208E-76B9-0DA8-920BBA98C533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XML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프롬프트로 정보를 구조화 하는 방법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EC98B834-5F51-451E-5082-652476B0DC7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6" name="원호 25">
                <a:extLst>
                  <a:ext uri="{FF2B5EF4-FFF2-40B4-BE49-F238E27FC236}">
                    <a16:creationId xmlns:a16="http://schemas.microsoft.com/office/drawing/2014/main" id="{B9CD8ACF-EDF3-D51E-FDB9-213865792C2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7E8C8980-EAC8-1C60-E075-4405ADD0B20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20D072E-F494-4510-A92C-C9764BF56B24}"/>
              </a:ext>
            </a:extLst>
          </p:cNvPr>
          <p:cNvGrpSpPr/>
          <p:nvPr/>
        </p:nvGrpSpPr>
        <p:grpSpPr>
          <a:xfrm>
            <a:off x="3276298" y="5047939"/>
            <a:ext cx="6027029" cy="463460"/>
            <a:chOff x="3965516" y="2790917"/>
            <a:chExt cx="6027029" cy="46346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003F88-3731-DFA0-86E9-0520C947DD3F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할루시네이션에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대응하는 방법</a:t>
              </a: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B7782B3-9FFB-1678-DEEA-FF6D163A676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1" name="원호 30">
                <a:extLst>
                  <a:ext uri="{FF2B5EF4-FFF2-40B4-BE49-F238E27FC236}">
                    <a16:creationId xmlns:a16="http://schemas.microsoft.com/office/drawing/2014/main" id="{A91667DD-297A-229C-9681-444253B6C08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DE1554A3-BD64-EBCD-F949-03E7CDB3087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1050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374B7-DCC3-B720-36E6-02B377304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052800A-22C2-09F7-398A-3EC05A2A0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1B51B7-7E3F-A7A5-2254-B5AA4F3F2381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16E3686-B07C-BBE2-D2A0-57D178551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FE4CA8-B746-77AB-129D-9351B931FF22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와 효과적으로 대화하는 방법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47D44C0-3293-0605-66FE-E287ADA3C39E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B3C9A98D-1965-A1B9-BA64-1546373C4B77}"/>
              </a:ext>
            </a:extLst>
          </p:cNvPr>
          <p:cNvGrpSpPr/>
          <p:nvPr/>
        </p:nvGrpSpPr>
        <p:grpSpPr>
          <a:xfrm>
            <a:off x="3276298" y="3972695"/>
            <a:ext cx="6027029" cy="463460"/>
            <a:chOff x="3965516" y="2790917"/>
            <a:chExt cx="6027029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543AA4-D7EC-2B31-7655-B22192AC90ED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다중 모델 활용 전략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C472793-554E-21A9-F76B-C94FC88D158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96E6D568-CA44-FEFA-1D0B-4636DA4A921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5F513E44-A692-0C98-D6B6-94A27AFA9F7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BFCE203-779A-2CC2-A1F9-1D1D5F4A1A0B}"/>
              </a:ext>
            </a:extLst>
          </p:cNvPr>
          <p:cNvGrpSpPr/>
          <p:nvPr/>
        </p:nvGrpSpPr>
        <p:grpSpPr>
          <a:xfrm>
            <a:off x="3276298" y="4515983"/>
            <a:ext cx="6027029" cy="463460"/>
            <a:chOff x="3965516" y="2790917"/>
            <a:chExt cx="6027029" cy="4634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D4EB19-33EA-8BB7-80AF-FB229E5D71DD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같은 문제를 다른 관점에서 접근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9F05CF40-30AF-9152-A2D2-34ED2B59B3E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6" name="원호 25">
                <a:extLst>
                  <a:ext uri="{FF2B5EF4-FFF2-40B4-BE49-F238E27FC236}">
                    <a16:creationId xmlns:a16="http://schemas.microsoft.com/office/drawing/2014/main" id="{E8731262-C9B9-2C32-D3B9-C6D58FA9E99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4547E373-41BE-062B-417F-C54CB189BDD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618D2366-E863-081F-B2A3-CADF3EBB0532}"/>
              </a:ext>
            </a:extLst>
          </p:cNvPr>
          <p:cNvGrpSpPr/>
          <p:nvPr/>
        </p:nvGrpSpPr>
        <p:grpSpPr>
          <a:xfrm>
            <a:off x="3276298" y="5047939"/>
            <a:ext cx="6027029" cy="463460"/>
            <a:chOff x="3965516" y="2790917"/>
            <a:chExt cx="6027029" cy="46346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5C6FF7-5D70-D9A6-E062-B71BA8A2A33F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정책디자인 각 단계에서 실전 활용법</a:t>
              </a: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D5257B23-87D9-E518-9DDA-917FB39C201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1" name="원호 30">
                <a:extLst>
                  <a:ext uri="{FF2B5EF4-FFF2-40B4-BE49-F238E27FC236}">
                    <a16:creationId xmlns:a16="http://schemas.microsoft.com/office/drawing/2014/main" id="{01CF3C13-0667-7DAD-5A3A-C9A65E204C0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C5618613-EAF0-F09A-2863-C18F469A91E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7E2C6DD-45C8-EDBA-276B-E0ACD158A8DA}"/>
              </a:ext>
            </a:extLst>
          </p:cNvPr>
          <p:cNvSpPr txBox="1"/>
          <p:nvPr/>
        </p:nvSpPr>
        <p:spPr>
          <a:xfrm rot="21293598" flipH="1">
            <a:off x="6919141" y="5473341"/>
            <a:ext cx="196878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검증은 필수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0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C606F-A3D4-7D81-CEC6-4A9F1A10E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F62F2BCA-1477-7FFA-2CC6-DA067F8507F4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8C0CAE41-E83B-50EF-BD1F-652C09A8C4E9}"/>
              </a:ext>
            </a:extLst>
          </p:cNvPr>
          <p:cNvCxnSpPr>
            <a:cxnSpLocks/>
          </p:cNvCxnSpPr>
          <p:nvPr/>
        </p:nvCxnSpPr>
        <p:spPr>
          <a:xfrm>
            <a:off x="954857" y="0"/>
            <a:ext cx="2889403" cy="2889403"/>
          </a:xfrm>
          <a:prstGeom prst="line">
            <a:avLst/>
          </a:prstGeom>
          <a:ln w="6350">
            <a:solidFill>
              <a:srgbClr val="1F3C67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사각형: 잘린 한쪽 모서리 41">
            <a:extLst>
              <a:ext uri="{FF2B5EF4-FFF2-40B4-BE49-F238E27FC236}">
                <a16:creationId xmlns:a16="http://schemas.microsoft.com/office/drawing/2014/main" id="{89924406-804F-3AC7-06E5-3CA6AF0BB2EA}"/>
              </a:ext>
            </a:extLst>
          </p:cNvPr>
          <p:cNvSpPr/>
          <p:nvPr/>
        </p:nvSpPr>
        <p:spPr>
          <a:xfrm flipH="1" flipV="1">
            <a:off x="3844260" y="2899055"/>
            <a:ext cx="8347740" cy="1642840"/>
          </a:xfrm>
          <a:prstGeom prst="snip1Rect">
            <a:avLst>
              <a:gd name="adj" fmla="val 37614"/>
            </a:avLst>
          </a:prstGeom>
          <a:solidFill>
            <a:schemeClr val="bg1"/>
          </a:solidFill>
          <a:ln w="6350">
            <a:solidFill>
              <a:srgbClr val="C2CAED"/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AC46CF7-C38E-F32A-6D3C-2816BE5383C5}"/>
              </a:ext>
            </a:extLst>
          </p:cNvPr>
          <p:cNvGrpSpPr/>
          <p:nvPr/>
        </p:nvGrpSpPr>
        <p:grpSpPr>
          <a:xfrm>
            <a:off x="3483609" y="2529706"/>
            <a:ext cx="2698909" cy="400110"/>
            <a:chOff x="1033461" y="3920649"/>
            <a:chExt cx="2698909" cy="400110"/>
          </a:xfrm>
        </p:grpSpPr>
        <p:sp>
          <p:nvSpPr>
            <p:cNvPr id="44" name="평행 사변형 43">
              <a:extLst>
                <a:ext uri="{FF2B5EF4-FFF2-40B4-BE49-F238E27FC236}">
                  <a16:creationId xmlns:a16="http://schemas.microsoft.com/office/drawing/2014/main" id="{A4576C99-78A0-D2F3-1687-33240C921C41}"/>
                </a:ext>
              </a:extLst>
            </p:cNvPr>
            <p:cNvSpPr/>
            <p:nvPr/>
          </p:nvSpPr>
          <p:spPr>
            <a:xfrm flipH="1">
              <a:off x="1033461" y="3925253"/>
              <a:ext cx="2698909" cy="365760"/>
            </a:xfrm>
            <a:prstGeom prst="parallelogram">
              <a:avLst>
                <a:gd name="adj" fmla="val 9921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48F664-2F2E-11D3-DFBB-C25C84CB1542}"/>
                </a:ext>
              </a:extLst>
            </p:cNvPr>
            <p:cNvSpPr txBox="1"/>
            <p:nvPr/>
          </p:nvSpPr>
          <p:spPr>
            <a:xfrm>
              <a:off x="1569049" y="3920649"/>
              <a:ext cx="169629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00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다음 시간 안내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7EF3F01-3B4F-BC6C-4974-46B55A97B20D}"/>
              </a:ext>
            </a:extLst>
          </p:cNvPr>
          <p:cNvSpPr txBox="1"/>
          <p:nvPr/>
        </p:nvSpPr>
        <p:spPr>
          <a:xfrm>
            <a:off x="4654443" y="3096758"/>
            <a:ext cx="694873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0"/>
            <a:r>
              <a:rPr lang="en-US" altLang="ko-KR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rPr>
              <a:t>AI</a:t>
            </a:r>
            <a:r>
              <a:rPr lang="ko-KR" altLang="en-US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rPr>
              <a:t>의 한계와 </a:t>
            </a:r>
            <a:r>
              <a:rPr lang="ko-KR" altLang="en-US" sz="3200" spc="-150" dirty="0" err="1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rPr>
              <a:t>책임있는</a:t>
            </a:r>
            <a:r>
              <a:rPr lang="ko-KR" altLang="en-US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rPr>
              <a:t> 활용 원칙을 </a:t>
            </a:r>
            <a:endParaRPr lang="en-US" altLang="ko-KR" sz="3200" spc="-150" dirty="0">
              <a:ln>
                <a:solidFill>
                  <a:srgbClr val="1F3C67">
                    <a:alpha val="0"/>
                  </a:srgbClr>
                </a:solidFill>
              </a:ln>
              <a:solidFill>
                <a:srgbClr val="002373"/>
              </a:solidFill>
              <a:latin typeface="카페24 아네모네" pitchFamily="2" charset="-127"/>
              <a:ea typeface="카페24 아네모네" pitchFamily="2" charset="-127"/>
            </a:endParaRPr>
          </a:p>
          <a:p>
            <a:pPr latinLnBrk="0"/>
            <a:r>
              <a:rPr lang="ko-KR" altLang="en-US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rPr>
              <a:t>실제 정책디자인 프로젝트에 적용하기</a:t>
            </a: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07DF8FFD-1CFF-3C6D-398E-A471BDDFE82F}"/>
              </a:ext>
            </a:extLst>
          </p:cNvPr>
          <p:cNvCxnSpPr>
            <a:cxnSpLocks/>
          </p:cNvCxnSpPr>
          <p:nvPr/>
        </p:nvCxnSpPr>
        <p:spPr>
          <a:xfrm>
            <a:off x="4466238" y="4541895"/>
            <a:ext cx="2316105" cy="2316105"/>
          </a:xfrm>
          <a:prstGeom prst="line">
            <a:avLst/>
          </a:prstGeom>
          <a:ln w="6350">
            <a:solidFill>
              <a:srgbClr val="1F3C67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CF12642D-369F-711F-6745-F674A8DD171C}"/>
              </a:ext>
            </a:extLst>
          </p:cNvPr>
          <p:cNvGrpSpPr/>
          <p:nvPr/>
        </p:nvGrpSpPr>
        <p:grpSpPr>
          <a:xfrm rot="5400000" flipH="1">
            <a:off x="5353050" y="5978845"/>
            <a:ext cx="54768" cy="569116"/>
            <a:chOff x="895351" y="378145"/>
            <a:chExt cx="54768" cy="569116"/>
          </a:xfrm>
        </p:grpSpPr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1133F7C-EB19-4EB1-32ED-AA393DBD0710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9EC117A5-02CA-574C-E373-01E7993AC450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B5ED3E8F-A698-18A6-DDE7-CBC47A91089E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CE6F1DAA-281C-2F7D-F33A-0DB34ED14771}"/>
              </a:ext>
            </a:extLst>
          </p:cNvPr>
          <p:cNvGrpSpPr/>
          <p:nvPr/>
        </p:nvGrpSpPr>
        <p:grpSpPr>
          <a:xfrm>
            <a:off x="7936276" y="5424807"/>
            <a:ext cx="473870" cy="473870"/>
            <a:chOff x="1150573" y="5434333"/>
            <a:chExt cx="473870" cy="473870"/>
          </a:xfrm>
        </p:grpSpPr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BB0FDD4F-E718-F03F-4222-BD9A7AE0A10D}"/>
                </a:ext>
              </a:extLst>
            </p:cNvPr>
            <p:cNvSpPr/>
            <p:nvPr/>
          </p:nvSpPr>
          <p:spPr>
            <a:xfrm>
              <a:off x="115057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4" name="그림 63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7F8A68D-03E2-C33D-208D-49261CF03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71574" y="5480051"/>
              <a:ext cx="441325" cy="387350"/>
            </a:xfrm>
            <a:prstGeom prst="rect">
              <a:avLst/>
            </a:prstGeom>
          </p:spPr>
        </p:pic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C9EA10F1-DBD6-5C2A-865A-9AE53B733588}"/>
              </a:ext>
            </a:extLst>
          </p:cNvPr>
          <p:cNvGrpSpPr/>
          <p:nvPr/>
        </p:nvGrpSpPr>
        <p:grpSpPr>
          <a:xfrm>
            <a:off x="8594096" y="5424807"/>
            <a:ext cx="473870" cy="473870"/>
            <a:chOff x="1808393" y="5434333"/>
            <a:chExt cx="473870" cy="473870"/>
          </a:xfrm>
        </p:grpSpPr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1D031BC7-3297-00C8-3923-81D74F965CEA}"/>
                </a:ext>
              </a:extLst>
            </p:cNvPr>
            <p:cNvSpPr/>
            <p:nvPr/>
          </p:nvSpPr>
          <p:spPr>
            <a:xfrm>
              <a:off x="180839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7" name="그림 66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AA4FD80-4E47-1FDC-7346-31D5B533D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0550" y="5499099"/>
              <a:ext cx="358775" cy="368301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1D350994-055D-9529-729E-F2CF2FD0545C}"/>
              </a:ext>
            </a:extLst>
          </p:cNvPr>
          <p:cNvGrpSpPr/>
          <p:nvPr/>
        </p:nvGrpSpPr>
        <p:grpSpPr>
          <a:xfrm>
            <a:off x="9251916" y="5424807"/>
            <a:ext cx="473870" cy="473870"/>
            <a:chOff x="2466213" y="5434333"/>
            <a:chExt cx="473870" cy="473870"/>
          </a:xfrm>
        </p:grpSpPr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6230B3C0-E300-9F24-6606-5390D5670116}"/>
                </a:ext>
              </a:extLst>
            </p:cNvPr>
            <p:cNvSpPr/>
            <p:nvPr/>
          </p:nvSpPr>
          <p:spPr>
            <a:xfrm>
              <a:off x="246621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0" name="그림 69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BB747F2-B149-3C2B-2DC8-046511CD2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05074" y="5480051"/>
              <a:ext cx="412751" cy="387350"/>
            </a:xfrm>
            <a:prstGeom prst="rect">
              <a:avLst/>
            </a:prstGeom>
          </p:spPr>
        </p:pic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2C4D5713-1BA7-3C21-619B-785CC0421EF0}"/>
              </a:ext>
            </a:extLst>
          </p:cNvPr>
          <p:cNvGrpSpPr/>
          <p:nvPr/>
        </p:nvGrpSpPr>
        <p:grpSpPr>
          <a:xfrm>
            <a:off x="9909736" y="5424807"/>
            <a:ext cx="473870" cy="473870"/>
            <a:chOff x="3124033" y="5434333"/>
            <a:chExt cx="473870" cy="473870"/>
          </a:xfrm>
        </p:grpSpPr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E4AD3708-E8F3-0D0F-253A-C248B55CD70C}"/>
                </a:ext>
              </a:extLst>
            </p:cNvPr>
            <p:cNvSpPr/>
            <p:nvPr/>
          </p:nvSpPr>
          <p:spPr>
            <a:xfrm>
              <a:off x="312403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3" name="그림 72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D14013F-D31E-61FB-ECCA-AE0709854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00400" y="5480051"/>
              <a:ext cx="339725" cy="387350"/>
            </a:xfrm>
            <a:prstGeom prst="rect">
              <a:avLst/>
            </a:prstGeom>
          </p:spPr>
        </p:pic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07F5D830-C2CF-C520-3958-535A4281B4FB}"/>
              </a:ext>
            </a:extLst>
          </p:cNvPr>
          <p:cNvGrpSpPr/>
          <p:nvPr/>
        </p:nvGrpSpPr>
        <p:grpSpPr>
          <a:xfrm>
            <a:off x="10567557" y="5424807"/>
            <a:ext cx="473870" cy="473870"/>
            <a:chOff x="3781854" y="5434333"/>
            <a:chExt cx="473870" cy="473870"/>
          </a:xfrm>
        </p:grpSpPr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14483898-55C4-251D-C48E-45227445D0D0}"/>
                </a:ext>
              </a:extLst>
            </p:cNvPr>
            <p:cNvSpPr/>
            <p:nvPr/>
          </p:nvSpPr>
          <p:spPr>
            <a:xfrm>
              <a:off x="3781854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6" name="그림 75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9EE5D50-D6C2-6524-101A-11D960D2A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63974" y="5480051"/>
              <a:ext cx="390525" cy="387350"/>
            </a:xfrm>
            <a:prstGeom prst="rect">
              <a:avLst/>
            </a:prstGeom>
          </p:spPr>
        </p:pic>
      </p:grp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30CAA625-8CE8-4BDC-53BF-6C238D111AD6}"/>
              </a:ext>
            </a:extLst>
          </p:cNvPr>
          <p:cNvCxnSpPr/>
          <p:nvPr/>
        </p:nvCxnSpPr>
        <p:spPr>
          <a:xfrm flipH="1" flipV="1">
            <a:off x="0" y="536958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FE396D29-2DEB-7ACA-C2DF-12CCC31106B7}"/>
              </a:ext>
            </a:extLst>
          </p:cNvPr>
          <p:cNvCxnSpPr/>
          <p:nvPr/>
        </p:nvCxnSpPr>
        <p:spPr>
          <a:xfrm flipH="1" flipV="1">
            <a:off x="0" y="594108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3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64A64-7115-A2AE-CDEA-7AF87F1F5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BC850D4-B067-7F16-871A-7BE6B7E9D15A}"/>
              </a:ext>
            </a:extLst>
          </p:cNvPr>
          <p:cNvSpPr txBox="1"/>
          <p:nvPr/>
        </p:nvSpPr>
        <p:spPr>
          <a:xfrm>
            <a:off x="778495" y="673792"/>
            <a:ext cx="3744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좋은 프롬프트의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원칙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BF9E424-EBB0-F12B-5145-8B4215F7F2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84AE77-87D8-6AEF-0412-9F6FDDA5022C}"/>
              </a:ext>
            </a:extLst>
          </p:cNvPr>
          <p:cNvSpPr txBox="1"/>
          <p:nvPr/>
        </p:nvSpPr>
        <p:spPr>
          <a:xfrm>
            <a:off x="1134095" y="1593928"/>
            <a:ext cx="396999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좋은 프롬프트의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핵심 원칙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68964E5-0426-36B7-E10D-94501CE79789}"/>
              </a:ext>
            </a:extLst>
          </p:cNvPr>
          <p:cNvGrpSpPr/>
          <p:nvPr/>
        </p:nvGrpSpPr>
        <p:grpSpPr>
          <a:xfrm>
            <a:off x="4273249" y="2352132"/>
            <a:ext cx="5366938" cy="571286"/>
            <a:chOff x="1013128" y="1841927"/>
            <a:chExt cx="5366938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12CFC19-C4D0-B228-A1D1-E50E108D885A}"/>
                </a:ext>
              </a:extLst>
            </p:cNvPr>
            <p:cNvSpPr txBox="1"/>
            <p:nvPr/>
          </p:nvSpPr>
          <p:spPr>
            <a:xfrm>
              <a:off x="1013128" y="1841927"/>
              <a:ext cx="5366938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구조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(Structure)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EC5736CB-B9F0-AF90-388F-F6FA99491BEF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E8FE030-F1B6-FBDE-7D92-F9CDAC7E6B0F}"/>
              </a:ext>
            </a:extLst>
          </p:cNvPr>
          <p:cNvSpPr/>
          <p:nvPr/>
        </p:nvSpPr>
        <p:spPr>
          <a:xfrm>
            <a:off x="5104093" y="3068638"/>
            <a:ext cx="5748205" cy="81066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prstClr val="white"/>
              </a:buClr>
              <a:defRPr/>
            </a:pP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각 아이디어는 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1) </a:t>
            </a:r>
            <a:r>
              <a:rPr lang="ko-KR" altLang="en-US" sz="1900" spc="-7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정책명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2) 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핵심 내용 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3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줄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b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3) 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예상 효과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4) 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고려사항 순서로 작성해줘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CB59682D-F79F-6A79-10A2-375F19421E81}"/>
              </a:ext>
            </a:extLst>
          </p:cNvPr>
          <p:cNvGrpSpPr/>
          <p:nvPr/>
        </p:nvGrpSpPr>
        <p:grpSpPr>
          <a:xfrm>
            <a:off x="4273249" y="4145490"/>
            <a:ext cx="5366938" cy="571286"/>
            <a:chOff x="1013128" y="1841927"/>
            <a:chExt cx="5366938" cy="5712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1E97C5-0A41-C127-3C35-1B06355B1F1E}"/>
                </a:ext>
              </a:extLst>
            </p:cNvPr>
            <p:cNvSpPr txBox="1"/>
            <p:nvPr/>
          </p:nvSpPr>
          <p:spPr>
            <a:xfrm>
              <a:off x="1013128" y="1841927"/>
              <a:ext cx="5366938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제약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(Constraints)</a:t>
              </a:r>
              <a:endPara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0E5444CE-71E7-FD79-376B-AB7E544BD695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4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A1254DE-4AF0-8158-9C04-1E140DE1A2BB}"/>
              </a:ext>
            </a:extLst>
          </p:cNvPr>
          <p:cNvSpPr/>
          <p:nvPr/>
        </p:nvSpPr>
        <p:spPr>
          <a:xfrm>
            <a:off x="5104093" y="4861996"/>
            <a:ext cx="5748205" cy="81066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prstClr val="white"/>
              </a:buClr>
              <a:defRPr/>
            </a:pP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“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예산은 연 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50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억 이내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", "3</a:t>
            </a: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년 내 실행 가능해야 함</a:t>
            </a:r>
            <a: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" </a:t>
            </a:r>
            <a:br>
              <a: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같은 제약 조건 제시</a:t>
            </a:r>
            <a:endParaRPr lang="en-US" altLang="ko-KR" sz="19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24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44D1D-971E-31CA-F78A-D6D7E09DB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BE39EE4-2B82-E5FE-5A03-5ED6DB1FD407}"/>
              </a:ext>
            </a:extLst>
          </p:cNvPr>
          <p:cNvSpPr txBox="1"/>
          <p:nvPr/>
        </p:nvSpPr>
        <p:spPr>
          <a:xfrm>
            <a:off x="778495" y="673792"/>
            <a:ext cx="3744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latinLnBrk="0"/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좋은 프롬프트의 </a:t>
            </a:r>
            <a:r>
              <a:rPr lang="en-US" altLang="ko-KR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4</a:t>
            </a:r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가지 원칙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903057B-4F11-9ABD-F64D-196DC05CCB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DD08BD-C541-8110-81A0-E9EACE8F809E}"/>
              </a:ext>
            </a:extLst>
          </p:cNvPr>
          <p:cNvSpPr txBox="1"/>
          <p:nvPr/>
        </p:nvSpPr>
        <p:spPr>
          <a:xfrm>
            <a:off x="1134095" y="1593928"/>
            <a:ext cx="12779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latinLnBrk="0"/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실제 예시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F2594B9B-05A9-9115-4279-4756FE190F2E}"/>
              </a:ext>
            </a:extLst>
          </p:cNvPr>
          <p:cNvGrpSpPr/>
          <p:nvPr/>
        </p:nvGrpSpPr>
        <p:grpSpPr>
          <a:xfrm>
            <a:off x="1573487" y="2116409"/>
            <a:ext cx="7662662" cy="1312591"/>
            <a:chOff x="1573487" y="2238683"/>
            <a:chExt cx="7662662" cy="1312591"/>
          </a:xfrm>
        </p:grpSpPr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6962469C-24DA-4BC1-2DD1-2C9689B7C924}"/>
                </a:ext>
              </a:extLst>
            </p:cNvPr>
            <p:cNvSpPr/>
            <p:nvPr/>
          </p:nvSpPr>
          <p:spPr>
            <a:xfrm>
              <a:off x="1573487" y="2238683"/>
              <a:ext cx="7662662" cy="131259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41CE2E-3336-9BAB-544B-0325006693B9}"/>
                </a:ext>
              </a:extLst>
            </p:cNvPr>
            <p:cNvSpPr txBox="1"/>
            <p:nvPr/>
          </p:nvSpPr>
          <p:spPr>
            <a:xfrm>
              <a:off x="1739706" y="2885534"/>
              <a:ext cx="4451297" cy="444865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청년 주거 정책 아이디어 줘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kumimoji="0" lang="en-US" altLang="ko-KR" sz="1900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D414329-A84E-D4EC-C43D-809290DF1ADA}"/>
                </a:ext>
              </a:extLst>
            </p:cNvPr>
            <p:cNvSpPr txBox="1"/>
            <p:nvPr/>
          </p:nvSpPr>
          <p:spPr>
            <a:xfrm>
              <a:off x="1773052" y="2355226"/>
              <a:ext cx="3592427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나쁜 프롬프트</a:t>
              </a:r>
              <a:endParaRPr lang="en-US" altLang="ko-KR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FA4AD288-01C1-0E55-7BEB-F37AF0E852E4}"/>
              </a:ext>
            </a:extLst>
          </p:cNvPr>
          <p:cNvGrpSpPr/>
          <p:nvPr/>
        </p:nvGrpSpPr>
        <p:grpSpPr>
          <a:xfrm>
            <a:off x="1573487" y="3545543"/>
            <a:ext cx="7662662" cy="2793014"/>
            <a:chOff x="1573487" y="3742465"/>
            <a:chExt cx="7662662" cy="2793014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6331CAED-8217-A416-20B4-A9A504959DA2}"/>
                </a:ext>
              </a:extLst>
            </p:cNvPr>
            <p:cNvSpPr/>
            <p:nvPr/>
          </p:nvSpPr>
          <p:spPr>
            <a:xfrm>
              <a:off x="1573487" y="3742465"/>
              <a:ext cx="7662662" cy="2793014"/>
            </a:xfrm>
            <a:prstGeom prst="roundRect">
              <a:avLst>
                <a:gd name="adj" fmla="val 7277"/>
              </a:avLst>
            </a:prstGeom>
            <a:solidFill>
              <a:schemeClr val="bg1"/>
            </a:solidFill>
            <a:ln w="25400">
              <a:solidFill>
                <a:srgbClr val="9A5CC8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C708E3-4A6A-0AA1-F523-E8986B9EC6EB}"/>
                </a:ext>
              </a:extLst>
            </p:cNvPr>
            <p:cNvSpPr txBox="1"/>
            <p:nvPr/>
          </p:nvSpPr>
          <p:spPr>
            <a:xfrm>
              <a:off x="1739706" y="4389315"/>
              <a:ext cx="7343969" cy="1965282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당신은 서울시 주거복지 정책 전문가입니다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서울시 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20-30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 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 가구는 높은 주거비로 월소득의 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35%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지출하며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동시에 사회적 고립을 겪고 있습니다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이들의 주거 안정성을 높이고 커뮤니티를 연결하는 정책 아이디어 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5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개를 제안해주세요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각 아이디어는 다음 형식으로 작성해주세요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</a:p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1) </a:t>
              </a:r>
              <a:r>
                <a:rPr lang="ko-KR" altLang="en-US" sz="19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정책명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2)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핵심 내용 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줄 이내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3)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예상 효과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4)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실행 시 고려사항</a:t>
              </a:r>
              <a:endParaRPr lang="en-US" altLang="ko-KR" sz="19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9728E4-AA98-060C-32BA-2B3942B5D9B4}"/>
                </a:ext>
              </a:extLst>
            </p:cNvPr>
            <p:cNvSpPr txBox="1"/>
            <p:nvPr/>
          </p:nvSpPr>
          <p:spPr>
            <a:xfrm>
              <a:off x="1773052" y="3859007"/>
              <a:ext cx="3592427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좋은 프롬프트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5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14629</TotalTime>
  <Words>7906</Words>
  <Application>Microsoft Office PowerPoint</Application>
  <PresentationFormat>와이드스크린</PresentationFormat>
  <Paragraphs>793</Paragraphs>
  <Slides>74</Slides>
  <Notes>68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74</vt:i4>
      </vt:variant>
    </vt:vector>
  </HeadingPairs>
  <TitlesOfParts>
    <vt:vector size="82" baseType="lpstr">
      <vt:lpstr>나눔스퀘어 네오 Bold</vt:lpstr>
      <vt:lpstr>나눔스퀘어 네오 Heavy</vt:lpstr>
      <vt:lpstr>나눔스퀘어 네오 Regular</vt:lpstr>
      <vt:lpstr>카페24 아네모네</vt:lpstr>
      <vt:lpstr>카페24 아네모네에어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윤호 남</dc:creator>
  <cp:lastModifiedBy>USER</cp:lastModifiedBy>
  <cp:revision>3861</cp:revision>
  <dcterms:created xsi:type="dcterms:W3CDTF">2025-08-10T23:59:04Z</dcterms:created>
  <dcterms:modified xsi:type="dcterms:W3CDTF">2025-11-18T05:52:43Z</dcterms:modified>
</cp:coreProperties>
</file>