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72" r:id="rId2"/>
    <p:sldId id="276" r:id="rId3"/>
    <p:sldId id="478" r:id="rId4"/>
    <p:sldId id="373" r:id="rId5"/>
    <p:sldId id="274" r:id="rId6"/>
    <p:sldId id="258" r:id="rId7"/>
    <p:sldId id="261" r:id="rId8"/>
    <p:sldId id="565" r:id="rId9"/>
    <p:sldId id="566" r:id="rId10"/>
    <p:sldId id="567" r:id="rId11"/>
    <p:sldId id="564" r:id="rId12"/>
    <p:sldId id="568" r:id="rId13"/>
    <p:sldId id="569" r:id="rId14"/>
    <p:sldId id="550" r:id="rId15"/>
    <p:sldId id="570" r:id="rId16"/>
    <p:sldId id="571" r:id="rId17"/>
    <p:sldId id="572" r:id="rId18"/>
    <p:sldId id="573" r:id="rId19"/>
    <p:sldId id="574" r:id="rId20"/>
    <p:sldId id="551" r:id="rId21"/>
    <p:sldId id="552" r:id="rId22"/>
    <p:sldId id="575" r:id="rId23"/>
    <p:sldId id="576" r:id="rId24"/>
    <p:sldId id="577" r:id="rId25"/>
    <p:sldId id="553" r:id="rId26"/>
    <p:sldId id="554" r:id="rId27"/>
    <p:sldId id="578" r:id="rId28"/>
    <p:sldId id="579" r:id="rId29"/>
    <p:sldId id="580" r:id="rId30"/>
    <p:sldId id="555" r:id="rId31"/>
    <p:sldId id="581" r:id="rId32"/>
    <p:sldId id="582" r:id="rId33"/>
    <p:sldId id="556" r:id="rId34"/>
    <p:sldId id="583" r:id="rId35"/>
    <p:sldId id="584" r:id="rId36"/>
    <p:sldId id="585" r:id="rId37"/>
    <p:sldId id="558" r:id="rId38"/>
    <p:sldId id="557" r:id="rId39"/>
    <p:sldId id="586" r:id="rId40"/>
    <p:sldId id="587" r:id="rId41"/>
    <p:sldId id="589" r:id="rId42"/>
    <p:sldId id="588" r:id="rId43"/>
    <p:sldId id="590" r:id="rId44"/>
    <p:sldId id="591" r:id="rId45"/>
    <p:sldId id="592" r:id="rId46"/>
    <p:sldId id="559" r:id="rId47"/>
    <p:sldId id="593" r:id="rId48"/>
    <p:sldId id="594" r:id="rId49"/>
    <p:sldId id="560" r:id="rId50"/>
    <p:sldId id="595" r:id="rId51"/>
    <p:sldId id="596" r:id="rId52"/>
    <p:sldId id="598" r:id="rId53"/>
    <p:sldId id="597" r:id="rId54"/>
    <p:sldId id="562" r:id="rId55"/>
    <p:sldId id="561" r:id="rId56"/>
    <p:sldId id="599" r:id="rId57"/>
    <p:sldId id="600" r:id="rId58"/>
    <p:sldId id="601" r:id="rId59"/>
    <p:sldId id="563" r:id="rId60"/>
    <p:sldId id="602" r:id="rId61"/>
    <p:sldId id="604" r:id="rId62"/>
    <p:sldId id="603" r:id="rId63"/>
    <p:sldId id="292" r:id="rId64"/>
    <p:sldId id="343" r:id="rId65"/>
    <p:sldId id="605" r:id="rId66"/>
    <p:sldId id="606" r:id="rId67"/>
    <p:sldId id="295" r:id="rId68"/>
    <p:sldId id="298" r:id="rId69"/>
    <p:sldId id="607" r:id="rId70"/>
    <p:sldId id="404" r:id="rId7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3DF"/>
    <a:srgbClr val="0B2EB7"/>
    <a:srgbClr val="05186B"/>
    <a:srgbClr val="072087"/>
    <a:srgbClr val="9A5CC8"/>
    <a:srgbClr val="C2CAED"/>
    <a:srgbClr val="644BC2"/>
    <a:srgbClr val="4D79CF"/>
    <a:srgbClr val="7A52C4"/>
    <a:srgbClr val="4741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2" autoAdjust="0"/>
    <p:restoredTop sz="80195" autoAdjust="0"/>
  </p:normalViewPr>
  <p:slideViewPr>
    <p:cSldViewPr snapToGrid="0">
      <p:cViewPr varScale="1">
        <p:scale>
          <a:sx n="90" d="100"/>
          <a:sy n="90" d="100"/>
        </p:scale>
        <p:origin x="1620" y="90"/>
      </p:cViewPr>
      <p:guideLst>
        <p:guide orient="horz" pos="1933"/>
        <p:guide pos="5722"/>
        <p:guide pos="5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2025-09-11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B8BF5-86E9-49FA-EE1B-B019C94C9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32D3B6C-ACA9-70E6-D20B-ACE3F47009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0B9DE87-7925-7881-EFF5-79390CBE0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말과 실제 행동 사이의 간극이 존재하기 때문에 우리에게는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반드시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29F9E0-5698-2C21-ABB4-F962F455D2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0599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C1042-6CA7-7D6D-4923-D5B070363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6ECBB94-ABB9-6633-F2D4-690E62A68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AC58D1F-7F27-DCBC-321B-8B0A1B409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관찰의 첫 번째 목적은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말로는 표현되지 않는 숨겨진 니즈와 패턴을 발견하는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스스로도 인지하지 못하는 무의식적인 행동이나 습관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어려움을 겪는 순간을 포착하는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목적은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처한 실제 환경과 맥락을 이해하는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공간에서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도구를 가지고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누구와 상호작용하며 그 행동이 일어나는지를 이해해야 문제의 본질에 더 가까이 다가갈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관찰은 인터뷰에서 얻은 정보의 진실성을 확인하고 보완하는 중요한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인터뷰에서 들은 이야기가 실제 행동과 일치하는지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다르다면 왜 그런 차이가 발생하는지를 파악하여 더 깊이 있는 진단을 내릴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479503E-12F4-71B8-EE40-4A4A26C68C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5806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23874-0C42-3E86-3CEB-4787C6AE33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E4DDD72-4E31-778A-8E54-7141721F5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85862CA-56AE-FC0F-AA7B-E71667D0D6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사용자의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만이 아니라 그들의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삶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총체적으로 바라보아야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구체적으로 어떤 방법들을 통해 사용자의 삶을 관찰할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다양한 관찰의 방법들에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3E1FE9C-9B48-48F6-FD41-DA010A3A4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7199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0FD88-BD71-C336-EDE6-AEFF0CDE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AFA99A-1B70-1E59-03AD-930659DB6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87C9605-AAF6-C366-3FC7-A3B0133FD7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구체적으로 어떤 방법들을 통해 사용자의 삶을 관찰할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목적과 상황에 따라 다양하게 활용할 수 있는 네 가지 대표적인 관찰 방법을 소개해 드리겠습니다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B50FEE3-A9F0-BE17-7CB0-212DBE9BE5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485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CAF17-0054-E8EB-4775-63FA98C56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8F11E30-7E28-FB9F-8F53-42FC0857E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2A8903D-C921-4180-6020-7E842D96C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직접 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기본적인 방법으로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연구자가 한 걸음 떨어져서 특정 장소나 상황 속 사용자의 행동을 객관적으로 지켜보는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주민센터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무인민원발급기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앞에서 사람들이 어떤 어려움을 겪는지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실수를 하는지 가만히 지켜보는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089DA0-9EE9-FF88-69DE-1775A8FDF8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2653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EE72D-9F75-64E7-192F-6C5F97584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98B0FAC-55DB-C5C5-893D-A38FE8DF80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858DF95-6802-85CB-3688-AFEF86747C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참여 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연구자가 직접 사용자가 되어 그들의 활동에 참여하고 경험하는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노인 복지관의 문제를 해결하고 싶다면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직접 복지관 프로그램에 어르신들과 함께 참여해보는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자는 절대 알 수 없는 내부자의 감정과 어려움을 깊이 있게 이해할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32642E-2B1A-491F-38FB-C932BB153A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16454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8535D-F9FD-2CBA-D762-26CDAE4DB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B4C7FA-6BF0-C54D-1977-DBE826F79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321004E-268D-81B5-DFFD-FD7AB5A53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맥락적 조사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방법은 관찰과 짧은 인터뷰를 결합한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가장 자연스럽게 행동하는 그들의 실제 환경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집이나 직장으로 찾아가서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그들의 활동을 관찰하면서 동시에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 왜 그렇게 하셨어요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질문하며 행동의 이유를 파악하는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네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섀도잉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(Shadowing)'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이름 그대로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조사 대상자의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그림자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되어 특정 과업을 수행하는 전 과정을 따라가며 관찰하고 기록하는 활동입니다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부모가 육아휴직을 신청하기로 마음먹은 순간부터 서류를 제출하고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승인받기까지의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모든 여정을 동행하는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방법을 통해 우리는 전체 과정 속에서 문제가 발생하는 정확한 순간과 맥락을 포착할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방법들은 각각의 장단점이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어떤 질문에 대한 답을 찾고 싶은지에 따라 가장 적합한 방법을 선택하는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관찰을 할 때 우리는 무엇을 기록하고 체크해야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관찰 체크리스트에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A16CCA-47A2-53C3-070F-975E0B55C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26544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DBBE0-88E0-DA1A-8494-7A788D86D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6577610-6131-B7C4-F848-8949A3B97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9AE94E6-067F-EAB7-1C1B-EBBFA31D1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네 번째는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섀도잉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(Shadowing)'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이름 그대로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dirty="0"/>
              <a:t>조사 대상자의 행동과 경험을 ‘</a:t>
            </a:r>
            <a:r>
              <a:rPr lang="ko-KR" altLang="en-US" dirty="0" err="1"/>
              <a:t>그림자’가</a:t>
            </a:r>
            <a:r>
              <a:rPr lang="ko-KR" altLang="en-US" dirty="0"/>
              <a:t> 되어 따라가며 기록하는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조사 대상자의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그림자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되어 특정 과업을 수행하는 전 과정을 따라가며 관찰하고 기록하는 활동입니다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부모가 육아휴직을 신청하기로 마음먹은 순간부터 서류를 제출하고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승인받기까지의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모든 여정을 동행하는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방법을 통해 우리는 전체 과정 속에서 문제가 발생하는 정확한 순간과 맥락을 포착할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C6453B-C049-1611-89D8-DB21AF77DE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7641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22B94-9D7B-DA4C-8D3C-DB7059F1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1E3F454-9C9C-C45D-948C-2D7491E7B4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6CCF9CD-0814-8428-F3F4-7FC53E861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방법들은 각각의 장단점이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어떤 질문에 대한 답을 찾고 싶은지에 따라 가장 적합한 방법을 선택하는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관찰을 할 때 우리는 무엇을 기록하고 체크해야 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관찰 체크리스트에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CD73853-730D-1C75-D024-AFAC94E370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2579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CC2DF-B419-6B20-34CC-973BACAD1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377B23B-7CA2-4A25-D34E-0DBB8AD489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21DD444-E590-046A-840E-1DEEE69E0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관찰의 다양한 방법들을 배웠다면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가장 중요한 단계로 넘어와야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무엇을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어떻게 기록할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것인가입니다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좋은 관찰을 하더라도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제대로 기록되지 않으면 의미 있는 데이터가 될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EBAB00-C6C0-9B51-26F6-E7DD19F80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6506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안녕하세요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두 번째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DF49F-CA40-80D6-3A59-C202CBA48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DBEAA8-E308-AED6-6DBD-47A6BF76B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F36F42B-7C5A-F3BC-DD58-96D6AF579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 노트를 작성할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무엇을 기록할까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가이드로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PACTE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간단한 체크리스트를 활용할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P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누가 이 행동에 참여했고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 누구와 상호작용했는지를 기록하는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A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사용자가 어떤 행동을 어떤 순서로 진행했는지를 구체적으로 기록하는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C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이 행동이 어떤 환경과 맥락에서 일어났는지를 기록하는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 T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행동에 얼마나 시간이 걸렸는지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순간에 지체되었는지 기록하는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#5 F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Feeling,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사용자의 표정이나 몸짓을 통해 어떤 감정을 느끼는 것처럼 보였는지를 기록하는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PACTE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프레임워크를 통해 우리는 관찰의 빈틈을 최소화할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04D72B1-A07B-50F0-8F3D-BEE1DED087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6311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6F3D5-8D0C-FB38-2BFB-CF1BF32D2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295EDF-3651-4D2E-9606-A68BD7DAD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6188855-543E-AE2A-6777-8EE93905E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더욱 중요한 것은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어떻게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기록할 것인가에 대한 규칙입니다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규칙은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관찰된 사실과 우리의 해석을 철저히 분리하는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시간에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체온이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38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도라는 사실과 독감에 걸렸다는 것을 구분했던 것을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기억하실겁니다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 노트에서도 마찬가지입니다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짜증 난 것처럼 보였다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것은 우리의 해석입니다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얼굴을 찡그리고 한숨을 쉬었다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 객관적인 행동을 구체적으로 묘사해야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374C4B-1F10-559D-55AB-50CB9AEE86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761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1F1D-BE42-4679-187A-4D0A0C99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B6D710B-E8C7-CE88-88ED-6AAA876ED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0D647D8-B45A-3B6A-63D7-C2DF26F3D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사용자의 말은 그대로 옮겨 적고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사진이나 스케치와 같은 시각적 자료를 함께 기록하는 것도 좋은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03370B4-564A-C467-5DDF-E1C31E85B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87110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4F271-5362-2E75-C445-3FE728575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8B702AA-E184-486C-BBB0-54C7062AC0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0ED98D6-D7F2-CF5E-3007-F17948FEB4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정리된 현장 노트는 단순한 메모가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앞으로 만들어낼 모든 인사이트의 가장 기본이 되는 귀중한 원본 데이터가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이제 이렇게 수집된 데이터를 어떻게 구조화하고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 있을지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방법인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88E7150-11A4-AAC2-052E-AE65E63EC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3857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0173E-26A4-B947-4C26-47679B39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86112A-5DD4-1430-42D8-006EE303B9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BAEEB1E-03E4-AEBF-C47D-43CAE9300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우리는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인터뷰를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듣고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관찰을 통해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보는 법을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두 가지 방법은 특정 순간의 깊이 있는 정보를 얻는 데 매우 효과적입니다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3EF0C8-7380-6C9D-0A1E-D62FF1AA43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88728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92473-20BE-0029-915F-403D3288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A3A82F1-CABC-83CB-FE43-EFC6EFEA4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181C2F0-B7A6-E3A4-5FDE-0AE113D18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사용자의 경험은 단편적인 점들의 합이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시작부터 끝까지 이어지는 하나의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 전체적인 경험의 흐름을 한눈에 볼 수 있도록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도구가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(User Journey Map)'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94BE7F8-395D-CB1E-6624-640E5ED44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01537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2D6F3-4D8C-121F-A40F-F79070C35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C18BAFB-BD73-EB91-AC3E-01FE5767E7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A234B24-79D8-C14B-C849-E9033C3EA4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말 그대로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명의 사용자가 어떤 목표를 달성하기 위해 거치는 모든 여정을 시간의 흐름에 따라 지도로 그리는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지도를 그릴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각 단계마다 사용자의 구체적인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(Actions)'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은 물론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행동을 하며 떠올리는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(Thoughts)'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그 순간에 느끼는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감정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(Feelings)'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까지 입체적으로 기록합니다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8BC8A9-DC63-D64C-D320-CF2974954A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66476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FA7EE-10DC-4940-A900-EA8C682EB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CF0FCD-32CC-1974-EB90-2F43C10E6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AADD90C-721B-0228-6C67-B6D5EF404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사용자가 정부 웹사이트에서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지원금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신청하는 과정을 상상해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홈페이지에 접속하여 검색 결과를 여러 번 클릭하는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행동을 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뭐가 진짜 신청서인지 모르겠다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생각을 하며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혼란과 답답함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감정을 느낄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부정적인 생각과 감정이 극대화되는 지점이 바로 우리가 찾아야 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고충 지점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(Pain Points)'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앞선 예시에서는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용어가 너무 전문적이라 원하는 정보를 찾기 어렵다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점이 될 수 있겠죠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바로 이 고충 지점을 해결할 아이디어가 우리가 발굴해야 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(Opportunities)'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자주 찾는 서비스를 첫 화면에 배치하는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개선안을 도출하는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 지도는 단편적인 문제들을 넘어서 사용자의 경험을 전체적인 맥락에서 파악하게 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가장 핵심적인 고충 지점을 명확하게 식별하여 구체적인 개선 기회를 도출하도록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돕습니다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우리가 더 이상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사용자를 깊이 있게 이해하는 과정이며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공공 정책 사례에서는 어떻게 그려질 수 있는지 다음 슬라이드에서 함께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워크스루를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진행해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6701ADF-7E6B-1952-A9B0-44D9418101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58604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33C7F-C029-88B8-8DA1-54A3EA3E7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7971B2-BE39-2C10-0B01-DE8DEB6D9A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9051CB0-F0C5-CFDB-46D3-59A6AACE8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실제 공공 정책 영역에서 이 사용자 여정 지도는 어떻게 그려질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우리에게 익숙한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육아휴직 신청 과정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예로 들어 함께 지도를 완성해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95F8DF4-399C-A860-DABF-51845C8D4C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36379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001E3-2705-FD5E-58D9-7A305EE92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79ADE72-6D85-6036-3A3F-CAB914418A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5F429E-EC37-9C3D-5ABB-4D3E925D2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부모가 아이를 위해 육아휴직을 결심한 순간부터 여정은 시작됩니다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부모는 인터넷으로 정보를 검색합니다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너무 많은 정보가 흩어져 있어 무엇이 정확한지 알기 어렵고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복잡할 것 같다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생각에 막막함을 느낍니다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여기가 첫 번째 고충 지점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(Pain Point)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준비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서류가 필요한지 확인하고 발급받아야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기관마다 요구하는 서류가 달라 여러 번 방문해야 하는 번거로움을 느끼죠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서류 절차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두 번째 고충 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 이르면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주민센터에 방문하거나 온라인으로 신청합니다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긴 대기 시간이나 불편한 온라인 시스템 때문에 짜증과 답답함을 느낍니다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 번째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승인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단계에서는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신청이 잘 처리되고 있는지 알 수 없어 결과를 기다리는 내내 불안하고 초조합니다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휴직에 들어간 후에도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급여가 제때 나올까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걱정이 계속됩니다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9C6F6AD-BD52-4458-2385-D00067740E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993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EFF14-DB3C-2021-7862-4F99C37ED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CF91E10-B82F-D174-4C09-5F1487C541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5176CC-BD0F-DD2C-25D5-EDEBC95952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우리가 사용자의 진짜 목소리를 듣기 위한 가장 기본적인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심층 인터뷰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깊이 있게 다루었습니다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좋은 질문을 설계하고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마음을 얻는 대화를 통해 그들의 생생한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수집하는 방법을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94EA9D-6F0D-6CB7-2509-DA598C63C5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5824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62772-5247-9F2B-904E-03A5CEA2C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DD0B7D2-606B-DDDB-A3F0-4CE44EE9D3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7F74022-CE13-69EF-1B2B-10C9265FA8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지도를 그리고 나니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육아휴직 신청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하나의 과업이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과정 내내 한 사람이 겪는 수많은 감정과 어려움이 선명하게 드러납니다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정책디자인은 바로 이 고충 지점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(Pain Point)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들을 하나씩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해결해나가는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것에서부터 시작됩니다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BA0CC5-4DD2-B1FE-40D9-AB459148E7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41414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67E24-DE1F-54B4-1B95-7D22890AD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C85C702-53C2-4793-928D-FC6FC3B33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50110F5-BC9A-0DCE-DD3B-1415A6E541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방금 우리가 육아휴직 신청 과정이라는 긴 여정을 함께 따라가 본 것처럼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여러분이 직접 경험 디자이너가 되어볼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아주 간단한 실습을 통해 직접 여정을 스케치해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F54D63-A981-F1EF-7688-04CA44F9D8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63757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773BD-9225-03F8-F58A-DDC8B957B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F78863B-88E7-983F-74BC-AF4C2FB8E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E4A9849-8720-571A-4069-6B82215D8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영상을 멈추고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최근에 경험했던 공공 서비스나 정책을 하나 떠올려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거창하지 않아도 좋습니다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도서관에서 책을 빌렸던 경험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주민센터에서 서류를 발급받았던 경험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#5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따릉이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공공자전거를 이용했던 경험 모두 훌륭한 주제가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60406A-BE98-4A18-20E3-EC30F5BD83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11881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986440-4896-8C26-DF3B-EF01B9495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D94994E-33A6-1454-C45E-DE1B7D4E8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72B71A1-8000-B371-CC2C-585BFE973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주제가 정해졌다면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경험의 주요 단계들을 시작부터 끝까지 간단하게 나열해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가장 중요한 단계입니다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나열된 단계들 중에서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가장 불편했거나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시간이 오래 걸렸거나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짜증이 났던 그 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‘고충 지점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(Pain Point)’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찾아 표시해 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27FB14D-47FD-42D1-9671-7AC6281FCF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13615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6811B-3BDC-203C-971C-3DD53DC0A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BA4347-CE08-656F-7377-E04BB3D87B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21615A8-7558-3616-DB4F-3BFD195F2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실습의 목표는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완벽한 지도를 그리는 것이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사용자의 경험을 시간의 흐름에 따라 바라보고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속에서 문제 해결의 실마리가 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결정적 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포착하는 감각을 기르는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사용자의 여정을 따라가며 고충 지점까지 발견했습니다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이제 이 흩어진 정보들을 어떻게 하나의 그림으로 종합하여 사용자의 마음에 더 깊이 공감할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슬라이드에서는 그 강력한 도구인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26F6D06-1209-48E6-23AE-6F37A537C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91518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CB4D0-21F1-06FC-75EC-62434926A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817CD2-4C69-EBF4-1F57-48830998E4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323FFA-5179-FE59-4A0C-9EC7708B7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사용자 여정 지도를 통해 경험의 흐름을 파악했다면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그 안에 흩어져 있는 정보들을 하나의 그림으로 종합하여 사용자의 마음에 더 깊이 공감할 차례입니다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사용하는 가장 강력한 도구가 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(Empathy Map)'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29154A7-5913-1CD9-7525-3C7FF9565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0844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4B55D-CEA4-6F49-D71F-04E6305BD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ADC29D3-33B1-93D9-029B-A046BA27C0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4991CA0-C30B-B0CF-6B02-A90E7559BF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인터뷰와 관찰을 통해 수집한 데이터를 단순히 나열하는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사용자의 관점에서 그들의 경험을 재구성하는 시각화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통해 우리는 단편적인 정보의 조각들을 모아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사람을 하나의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인격체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총체적으로 이해하게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54D62D1-9708-6ABB-2656-E06ABB4FCC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747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3B108-3229-B691-1F67-9004425BC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A31FCB0-5A53-9284-C205-E15CCF3215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4A18EF-5CF8-5040-5FAF-FEE093F25D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지도는 크게 네 가지 영역으로 구성됩니다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2D144D-750E-6163-6177-3F03F6F078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5140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5985FE-4E11-A361-F795-56F7136A1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C7F284A-CBB0-F298-821E-10C9134107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846C39-8876-8478-4711-64008078D1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SAYS(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인터뷰에서 직접 들은 사용자의 인용문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의미 있는 발언들을 그대로 기록합니다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65F9DD7-270C-ED79-2765-4A57A9FF30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45591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328D-94E8-8449-B155-30427D194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880159-E93A-D466-C202-F0A2843A6F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F6D5D29-D9CA-60F2-C4BF-C157BE2D2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DOES(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 관찰을 통해 본 사용자의 실제 행동이나 습관들을 기록합니다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여기까지는 비교적 객관적인 사실의 영역입니다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진짜 중요한 것은 다음 두 영역입니다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765370-19EA-3D3F-485E-25933C5DE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681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그 다음 단계를 나아갑니다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수집한 이야기와 관찰 결과들을 그냥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쌓아두기만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해서는 의미 있는 진단으로 이어질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흩어져 있는 정보의 조각들을 어떻게 날카로운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인사이트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엮어낼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그 구체적인 방법들을 배우게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73391-CAEC-AB39-AAC1-54F66E06A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60D7B6-3199-297F-FE80-4078DDA36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32C1828-3B49-610C-0C08-2D5C5829C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THINKS(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생각하는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말이나 행동으로는 직접 드러내지 않았지만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그들의 마음속에 있을 법한 생각이나 신념을 우리가 추론하여 기록하는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A1CFE2-6408-E82A-B0E5-5F9945153D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66393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739EB4-F68A-14A9-3A75-C5476FEDB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DCD159-C0B8-D01A-2BF1-E6CB64123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E7A816C-1FB6-2DE5-73BE-E3D25DD318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FEELS(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느끼는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경험의 과정에서 느꼈을 감정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좌절감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불안감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희망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기쁨 등을 기록합니다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7A8F9EC-2E65-1DAF-D3B8-2F9A5B2B6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42522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199BC-8E0E-0F4A-4543-43C610529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C469D6-1B90-2251-D377-DD03861473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38BF755-2B58-9F2D-4BD6-6F91332B0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진정한 인사이트는 종종 이 네 가지 영역 사이의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불일치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발견됩니다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괜찮아요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말하지만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(SAYS),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실제로는 기계를 조작하며 여러 번 망설이는 행동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(DOES)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보인다면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그가 속으로는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이게 맞나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생각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(THINKS)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불안함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느끼고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(FEELS)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있을 것이라고 추론할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 지점이 우리가 파고들어야 할 문제 해결의 실마리입니다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공감 지도를 어떻게 직접 작성해 볼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구체적인 요령을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CC0B808-D1F1-F987-1E82-31285CCF5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98421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EB495-C9E3-93AD-4A3E-EAFF7D8CE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07596B-8A53-6DCF-6223-72EFCBC561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856E992-A3C0-2229-11EE-B679E8527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이 강력한 도구인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공감 지도를 어떻게 하면 효과적으로 작성할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처음에는 막막하게 느껴질 수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몇 가지 요령을 따르면 훨씬 수월하게 진행할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DAEC704-0CE2-45FF-8140-93F5889FE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86829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31A79-1611-6199-0021-4308D990F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A619830-3BC4-3BA4-D913-85362FA55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08354E4-F2D4-185A-D7C3-67FCAD6386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단계는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누구의 마음을 그릴지 명확히 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사람의 경험을 뒤섞지 않고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인터뷰하고 관찰했던 특정 한 사람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우리가 설정한 페르소나 한 명에게만 온전히 집중해야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단계는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외부로 드러나는 증거부터 채우는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'SAYS(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'DOES(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영역을 먼저 채우는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두 가지는 우리가 직접 듣고 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비교적 객관적인 사실이기 때문에 시작하기 좋습니다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 장에 하나의 데이터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인용문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 내용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적어서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붙여나가면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편리합니다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 단계는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증거들을 바탕으로 그 사람의 내면 세계를 추론해보는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이런 말을 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행동 뒤에는 어떤 생각이 숨어있을까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질문을 던지며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'THINKS(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생각하는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영역을 채웁니다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순간 어떤 감정이었을까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상상하며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'FEELS(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느끼는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채워나갑니다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지도를 다 채웠다면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가장 중요한 네 번째 단계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인사이트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발견하는 것이 남았습니다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영역을 전체적으로 보면서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말과 행동이 다른 지점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모순점을 찾아보세요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입으로는 괜찮다고 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행동은 그렇지 않았던 순간들이 바로 우리가 해결해야 할 문제가 숨어있는 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4F6C0B3-B8FC-5CD5-E2C5-0CC518B82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4033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FDDBD-3FFC-B6A4-8705-462BD42B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0172681-0D27-BDF1-C6AD-8E9DB129F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1D34F08-88FF-B6F2-E2B0-B749EFE99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과정에는 정답이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 팀원들과 함께 논의하며 사용자에 대한 공통된 이해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공감대를 형성하는 과정 그 자체입니다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간단한 예시로 직접 공감 지도를 만들어보는 미니 실습을 진행해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9573053-20D0-A609-F42B-A74661E9FA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81360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8B7BE-C2A2-5237-5717-EBE04EAF1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59A1B03-DDE5-993F-31CD-FE2E5E7FED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6B44894-DF46-4216-E70E-8470A7E7B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 이제 우리가 직접 공감 지도를 만들어보는 간단한 미니 실습을 진행해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 가구의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고립감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겪고 있는 가상의 인물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김지훈 님이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지훈 님은 부산에서 올라와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판교의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회사에서 일하는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년차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개발자입니다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#5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잦은 야근으로 평일에는 회사와 집만 오가고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낯선 서울에서 아직 마음 터놓을 친구를 많이 사귀지 못했습니다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주말에는 주로 밀린 잠을 자거나 혼자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OTT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서비스를 보며 시간을 보내죠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#6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다들 이렇게 사는 거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아니에요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말하곤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BFCD7B2-8821-3A0E-15D9-2D34A22745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770203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41BB2-32E9-FF42-FB88-66433C54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1591D7C-7430-09AB-DFF7-4B085B2243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B05B94-460A-A68A-7DBB-2CDE7B5D79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이 분에 대한 몇 가지 데이터 조각을 가지고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영상을 멈추고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데이터 조각들이 공감 지도의 네 영역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SAYS, DOES, THINKS, FEELS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 어디에 들어갈지 한번 배치해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잠시 생각할 시간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69CED05-91F6-C6AC-7825-2294D8CE19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29904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69036-702A-0DEC-0E75-E6FB14245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9AC0AC-A634-D8B6-DCCF-29FD85E36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E915E87-E62D-0452-6C3F-A2BB3E10F0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다들 해보셨나요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함께 정답을 맞춰보겠습니다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SAYS(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인터뷰에서 직접 들은 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혼밥이요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이젠 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익숙하죠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친구들이요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다들 바쁘고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사는 곳도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멀어서요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겉으로는 괜찮고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어쩔 수 없다는 듯이 말하고 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DOES(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관찰한 행동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배달 음식을 시켜 스마트폰을 보며 먹는다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주말 내내 집에서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OTT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시리즈만 몰아서 본다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5A4CE6-7C23-9904-04AD-1AB1E13C32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94922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9635D-362B-41FC-EF4D-2725785D8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82931C5-92BB-6F22-7F36-7A9183A9B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C793808-BC6C-4D7B-AB87-DAEED14D0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THINKS(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생각하는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말하지 않은 속마음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누군가와 같이 밥 먹고 싶긴 한데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막상 약속 잡기는 귀찮아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내적 갈등이나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나만 이렇게 혼자 지내는 건 아닐까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고민이 들어갈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FEELS(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느끼는 것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영역에는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문득 밀려오는 외로움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무기력함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소속감을 느끼고 싶다는 갈망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감정적인 상태가 들어갑니다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E467EB9-7154-DA87-6CFE-7FB5DEF95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8233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말하지 않는 진실을 보여주는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방법에 대해 알아보고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다음으로 시간의 흐름에 따른 사용자의 경험을 한눈에 볼 수 있도록 그려내는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학습합니다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이어서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수집한 모든 데이터를 사용자의 마음으로 종합하는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작성법을 익히고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이 모든 이해를 바탕으로 살아있는 대표 사용자의 얼굴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만드는 과정까지 살펴보겠습니다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이야기 너머의 진실을 발견하는 첫 번째 단계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부터 시작하겠습니다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201787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D5C552-6999-D0DB-2220-D64BB3D7D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11A10C9-9C1E-E426-3095-2017953FB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2ED76FD-0577-E647-94B3-9D3D16B35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어떤가요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네 영역을 채우고 나니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혼자 사는 청년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괜찮은 척 하지만 내심 외로움과 소속감에 대한 갈망을 느끼는 김지훈이라는 한 사람의 모습이 훨씬 입체적으로 보이지 않나요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지도는 바로 이런 힘을 가진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3D944D7-5EDE-E47D-1357-01EA3B42AA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98797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8F7FD-362F-74AF-1932-58CC1B6A1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73626BE-A7C8-4087-2601-35F9CA31B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F605451-EBE7-720B-3F49-12151160C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사용자에 대해 깊이 공감하고자 할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흔히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평균적인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사용자를 떠올리기 쉽습니다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종종 가장 혁신적인 아이디어는 평균이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극단적 대상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(Extreme User)'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에게서 나옵니다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A964D77-087B-1D26-0440-D60190FBC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6562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F403F3-FD18-C1AB-963B-B5150B15F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5610BBE-C75E-56A2-8CD4-3E59173CD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CADF9E-F858-2729-D128-C67CA6B9ED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극단적 대상이란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이름 그대로 우리가 해결하려는 문제의 경험 스펙트럼 양쪽 끝에 있는 사람들을 의미합니다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니즈가 매우 강한 사람이거나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그 니즈가 거의 없는 사람일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중요한 것은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이들은 종종 문제에 더 민감하게 반응하고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스스로 해결책을 만들어 사용하고 있기 때문에 우리가 미처 발견하지 못한 숨겨진 문제나 새로운 기회를 알려준다는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180CF79-D854-4A7A-D54B-79ED066557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486082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58126-255B-EC39-D2D2-6D6F6E631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2C643BF-62DF-EDB8-0557-715A1840E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0A111D4-6AE2-A32E-5119-01B533B044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새로운 스마트폰 앱을 디자인한다고 생각해 봅시다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한쪽 극단에는 스마트폰 사용 자체를 매우 어려워하는 초고령층 어르신이 있을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이분들이 겪는 어려움을 관찰하면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일반 사용자들이 무심코 지나쳤던 앱의 근본적인 사용성 문제를 발견할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반대쪽 극단에는 최신 기술을 활용해 자신만의 방법으로 앱을 사용하는 파워 유저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(Power User)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있을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이들을 관찰하면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생각하지 못했던 새로운 기능이나 서비스 확장 가능성에 대한 영감을 얻을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484B069-D912-D7B4-75DE-179E804FF4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92251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7657AD-593D-635F-70FE-51DBCA044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26FAF26-552F-5059-3785-3A0F9851A2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B64666-E6EB-1201-D9CB-2C9DBD561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극단적 대상의 생각과 삶을 이해하려는 노력에서 혁신이 출발하는 경우가 많습니다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여러분의 팀 프로젝트에서도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해결하려는 문제를 가장 심각하게 겪는 사람은 누구일까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문제를 자신만의 독특한 방식으로 해결하고 있는 사람은 없을까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질문을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던져보시기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이렇게 극단적 대상까지 포함하여 사용자에 대한 깊은 이해를 마쳤다면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모든 정보를 종합하여 살아있는 대표 사용자인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만들게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페르소나를 만들 때 우리가 주의해야 할 점은 무엇일까요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그 내용을 다루겠습니다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CC5121B-B362-63F6-C0CC-3ED6A782D6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2121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22649-F3CD-2527-E89A-3520BF6AC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C8417E4-BFBC-9FF7-C0E5-1FDB206DC0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E222D9-835C-408F-F8CD-356830CAB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우리가 사용자를 입체적으로 이해하고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 전체가 같은 방향을 바라보게 하는 매우 강력한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잘못 사용하면 오히려 우리의 시야를 가리는 독이 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페르소나를 활용할 때 반드시 기억해야 할 몇 가지 중요한 주의점을 말씀드리겠습니다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2F7C15-2EBA-1977-5474-F63229D00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151640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25B44-21F5-45A9-BE2B-D93EC9E8F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1E7D98-C46C-29ED-0931-9FEE65C55B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E48D6BF-4876-93E2-098E-5DC16044B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첫 번째 원칙은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우리의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상상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철저한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기반해야 한다는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앞에서 배운 심층 인터뷰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관찰과 같은 질적 연구를 통해 얻은 객관적인 사실들을 바탕으로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만들어져야만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생명력을 가집니다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막연한 추측으로 만든 페르소나는 단순한 소설 속 등장인물에 불과합니다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한 번 만들면 끝나는 박제된 존재가 아니라는 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페르소나는 살아있는 생물과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새로운 정보를 얻거나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 환경이 바뀌면 그에 맞춰 페르소나의 정보도 계속해서 수정하고 발전시켜 나가야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9A573B-7572-0170-9CF7-4AC28FB53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794027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8C07D-0B07-3E24-B57A-A90B310CA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7D7B1A-9B67-F005-4B8A-1CAEE66E2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A54EBEC-95C0-759B-8EB8-E1C29AB06D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특징을 다 가진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평균적인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인물로 만들지 않도록 주의해야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사용자의 특징을 조금씩 섞어서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남성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대학생이면서 직장인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..."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같이 애매한 페르소나를 만들면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누구의 마음도 제대로 대변할 수 없게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명확한 목표와 뚜렷한 고충을 가진 한 사람에게 집중하는 것이 훨씬 효과적입니다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5578F11-3A07-8148-DC81-DE1E24237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7241176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63D289-1678-E636-1A82-609688964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F7FEA9A-4DA8-F6A3-1ADF-6E0A83AF89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E65B844-D650-CE37-DD90-64839562F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 페르소나는 모든 사용자를 대표하는 인물이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복잡하고 다양한 사용자 그룹 속에서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누구의 문제를 우선적으로 해결할 것인가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초점을 맞추도록 도와주는 일종의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나침반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같은 역할을 한다는 것을 기억해야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2D6CE2C-9CE3-02C1-F641-0EF50D48B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10466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진행하는 상황을 가정해보면 좋겠습니다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먼저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지난주에 여러분이 선정한 사회 문제와 관련된 가상의 사용자를 구체적으로 설정해야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고령층 디지털 소외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문제를 다루고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기기 사용에 어려움을 겪는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 어르신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설정하는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473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사용자의 이야기를 듣는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심층 인터뷰는 매우 강력한 도구입니다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그것만으로는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충분하지 않을 때가 많습니다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왜냐하면 사람들은 종종 자신이 말하는 대로 행동하지 않기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다음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그들의 경험과 니즈를 파악하기 위한 심층 인터뷰 가이드라인 초안을 작성합니다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 시간에 배운 개방형 질문 위주로 구성하고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'5 Whys'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기법을 활용할 질문도 포함해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8108332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57732-862B-62B4-CB23-7A21CB533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234C72B-1544-6DEB-D86A-C4BDDC45B5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57D29D2-6D68-6939-7812-8C9190DC63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가이드라인이 완성되면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 내 모의 인터뷰를 진행합니다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팀원들이 역할을 나누어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기록자가 되어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작성된 가이드라인을 바탕으로 모의 인터뷰를 진행하고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서로에게 솔직한 피드백을 주고받으며 질문 기법과 경청 태도를 개선합니다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B2671C-F430-A2DF-6568-E48CBF86CA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264605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EFDB-A14C-D912-9773-FB3DB9AE9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363E22F-3E30-D835-0495-164EAE768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B449023-860A-F730-4A90-70442E4D4E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(Empathy Map)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작성합니다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모의 인터뷰 경험과 팀의 초기 가설을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팀의 주요 사용자 페르소나에 대한 공감 지도를 작성하기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'Says, Thinks, Does, Feels'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각 영역에 핵심적인 통찰을 채워 넣으세요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포스트잇을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활용하면 훨씬 효과적으로 논의하고 데이터를 정리할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과정을 통해 여러분은 문제를 해결할 준비를 마치고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단계로 나아갈 명확한 방향을 얻게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52BC244-B841-684D-827F-22237E6834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09020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배운 내용들을 바탕으로 오프라인 수업에서 팀 실습을 진행하게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안내해 드린 가이드에 따라 모의 인터뷰와 공감 지도 작성을 통해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배운 내용을 여러분의 것으로 만들어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보시길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바랍니다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이것으로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주차 이론 강의를 모두 마치겠습니다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주 우리는 사용자의 마음속으로 깊이 들어가는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연구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세계를 탐험했습니다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DCF489-C282-9454-09D8-27E75AB53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0BF6A89-1D39-9FCF-2C7C-04CDF2B13E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A2CA6DF-B1E2-D3C1-1CC6-D6759673C0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심층 인터뷰를 통해 생생한 이야기를 듣고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관찰을 통해 말하지 않는 행동을 보았으며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 지도와 공감 지도를 통해 그 경험과 마음을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시각화하는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방법을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질적 연구가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깊이‘와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알려주었다면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주에는 문제의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넓이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얼마나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많은지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알려주는 파트너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양적 연구 방법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두 가지 연구 방법을 어떻게 결합하여 더 강력한 진단을 내릴 수 있을지 기대하며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오프라인 수업에서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 많으셨습니다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326CA16-E02C-AE1C-9C85-B6521AED39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617790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차시에서는 인터뷰 외에 또 어떤 방법으로 사용자의 경험을 깊이 있게 이해할 수 있을지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 여정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공감 지도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흥미로운 도구들을 통해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수집한 이야기들을 어떻게 날카로운 인사이트로 전환하는지 그 방법을 배우게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강의는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여기까지입니다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수고 많으셨습니다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79F54-0B16-A451-B08D-352BCB8C33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C07C1A3-97AE-2626-C344-CE68F7EA4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A3E23AE-4CC2-771E-3A75-A602EF632A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여러분도 한번 생각해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새해에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올해는 꼭 운동을 열심히 하겠다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다짐하지만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행동은 그렇지 않은 경우가 많죠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어떤 제품에 대한 설문조사에서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매우 만족한다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답했지만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사용하는 모습을 보면 여러 번 헤매거나 불편한 표정을 짓기도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말과 실제 행동 사이의 간극이 존재하기 때문에 우리에게는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반드시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관찰의 첫 번째 목적은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말로는 표현되지 않는 숨겨진 니즈와 패턴을 발견하는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스스로도 인지하지 못하는 무의식적인 행동이나 습관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어려움을 겪는 순간을 포착하는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목적은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사용자가 처한 실제 환경과 맥락을 이해하는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공간에서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어떤 도구를 가지고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누구와 상호작용하며 그 행동이 일어나는지를 이해해야 문제의 본질에 더 가까이 다가갈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관찰은 인터뷰에서 얻은 정보의 진실성을 확인하고 보완하는 중요한 역할을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인터뷰에서 들은 이야기가 실제 행동과 일치하는지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다르다면 왜 그런 차이가 발생하는지를 파악하여 더 깊이 있는 진단을 내릴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결론적으로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사용자의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만이 아니라 그들의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삶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총체적으로 바라보아야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구체적으로 어떤 방법들을 통해 사용자의 삶을 관찰할 수 있을까요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 슬라이드에서 다양한 관찰의 방법들에 대해 알아보겠습니다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0C55088-5B04-34E6-3977-3A8EE5275F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3149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75F06-313E-64D6-C90E-04230516DB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01546FE-A2D8-64DA-55A2-F315676037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1A6C873-2A26-072B-E0A6-F8A4DB5DF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여러분도 한번 생각해 보세요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새해에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올해는 꼭 운동을 열심히 하겠다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다짐하지만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행동은 그렇지 않은 경우가 많죠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2E8D07-D41E-3FAE-9DDC-FEA00ACDD0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6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F1045C-EAD3-B1A5-E8F3-9D04B461D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06752B-A0C9-0DBF-F203-2A60979E12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9C37F2F-A911-064D-04D8-38BBE7E79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혹은 어떤 제품에 대한 설문조사에서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매우 만족한다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답했지만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사용하는 모습을 보면 여러 번 헤매거나 불편한 표정을 짓기도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5903B5-A994-F254-A2C2-DD9B294E2D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68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E825FFE-2541-B5BE-26E1-BB40AA329600}"/>
              </a:ext>
            </a:extLst>
          </p:cNvPr>
          <p:cNvGrpSpPr/>
          <p:nvPr userDrawn="1"/>
        </p:nvGrpSpPr>
        <p:grpSpPr>
          <a:xfrm>
            <a:off x="635560" y="291961"/>
            <a:ext cx="2314117" cy="413682"/>
            <a:chOff x="635560" y="291961"/>
            <a:chExt cx="3576579" cy="413682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29AAE98A-2235-C3A5-7528-6B8E820E32A7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9430BDA4-BA35-354A-1CF3-D5A404CAA2B4}"/>
                </a:ext>
              </a:extLst>
            </p:cNvPr>
            <p:cNvSpPr/>
            <p:nvPr/>
          </p:nvSpPr>
          <p:spPr>
            <a:xfrm>
              <a:off x="635560" y="291961"/>
              <a:ext cx="357657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질적 연구방법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: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관찰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F27654C0-2D00-F514-1A34-CA9CCC7294C9}"/>
              </a:ext>
            </a:extLst>
          </p:cNvPr>
          <p:cNvGrpSpPr/>
          <p:nvPr userDrawn="1"/>
        </p:nvGrpSpPr>
        <p:grpSpPr>
          <a:xfrm>
            <a:off x="635560" y="291961"/>
            <a:ext cx="2314117" cy="413682"/>
            <a:chOff x="635560" y="291961"/>
            <a:chExt cx="3576579" cy="413682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745FD9B6-7FCA-6C70-E3A0-CAB589418048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9BDD6425-0D69-33AA-6226-29193455EE5A}"/>
                </a:ext>
              </a:extLst>
            </p:cNvPr>
            <p:cNvSpPr/>
            <p:nvPr/>
          </p:nvSpPr>
          <p:spPr>
            <a:xfrm>
              <a:off x="635560" y="291961"/>
              <a:ext cx="357657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질적 연구방법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: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관찰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3493FB6-1CC0-C14E-C7F0-25118F790F4B}"/>
              </a:ext>
            </a:extLst>
          </p:cNvPr>
          <p:cNvGrpSpPr/>
          <p:nvPr userDrawn="1"/>
        </p:nvGrpSpPr>
        <p:grpSpPr>
          <a:xfrm>
            <a:off x="635560" y="291961"/>
            <a:ext cx="2314117" cy="413682"/>
            <a:chOff x="635560" y="291961"/>
            <a:chExt cx="3576579" cy="413682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609059A8-3417-8116-44CC-8D2A03B45CEF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21107F35-08DE-C849-29AD-BF3C40AF568F}"/>
                </a:ext>
              </a:extLst>
            </p:cNvPr>
            <p:cNvSpPr/>
            <p:nvPr/>
          </p:nvSpPr>
          <p:spPr>
            <a:xfrm>
              <a:off x="635560" y="291961"/>
              <a:ext cx="357657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질적 연구방법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: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관찰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8B133F4-5D69-FCC7-F2B0-AA75371BE8AB}"/>
              </a:ext>
            </a:extLst>
          </p:cNvPr>
          <p:cNvGrpSpPr/>
          <p:nvPr userDrawn="1"/>
        </p:nvGrpSpPr>
        <p:grpSpPr>
          <a:xfrm>
            <a:off x="635560" y="291961"/>
            <a:ext cx="2314117" cy="413682"/>
            <a:chOff x="635560" y="291961"/>
            <a:chExt cx="3576579" cy="413682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32945A7B-59AA-92B4-B69E-822CF2A720C5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83EE106E-C2C8-7083-F722-510FC130C2D7}"/>
                </a:ext>
              </a:extLst>
            </p:cNvPr>
            <p:cNvSpPr/>
            <p:nvPr/>
          </p:nvSpPr>
          <p:spPr>
            <a:xfrm>
              <a:off x="635560" y="291961"/>
              <a:ext cx="357657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질적 연구방법</a:t>
              </a:r>
              <a:r>
                <a:rPr lang="en-US" altLang="ko-KR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: </a:t>
              </a:r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관찰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688023" y="291961"/>
            <a:ext cx="2815956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질적 연구방법</a:t>
            </a:r>
            <a:r>
              <a:rPr lang="en-US" altLang="ko-KR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: </a:t>
            </a:r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관찰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17813" y="3920649"/>
                <a:ext cx="79861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3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5362365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사회문제 탐색 및 공감 형성</a:t>
              </a:r>
              <a:r>
                <a:rPr lang="en-US" altLang="ko-KR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(1)-</a:t>
              </a:r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질적 연구 방법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15292-DEEA-8B7A-821B-A37AF72AD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사람, 노트북, 정보기기, 텍스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FD6831F-31C0-9D8F-E3C9-534B0DFB7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3" y="-79349"/>
            <a:ext cx="12198986" cy="7016698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6CC82C66-0D37-DBF7-84B3-5EC79DAC2FE4}"/>
              </a:ext>
            </a:extLst>
          </p:cNvPr>
          <p:cNvGrpSpPr/>
          <p:nvPr/>
        </p:nvGrpSpPr>
        <p:grpSpPr>
          <a:xfrm>
            <a:off x="4928136" y="210439"/>
            <a:ext cx="2559902" cy="2559902"/>
            <a:chOff x="4928136" y="210439"/>
            <a:chExt cx="2559902" cy="2559902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326B49E3-4476-230E-A514-56E85CEF9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27336" flipH="1">
              <a:off x="4928136" y="210439"/>
              <a:ext cx="2559902" cy="2559902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AA4C91AE-B228-8293-7299-37DCC903D773}"/>
                </a:ext>
              </a:extLst>
            </p:cNvPr>
            <p:cNvSpPr/>
            <p:nvPr/>
          </p:nvSpPr>
          <p:spPr>
            <a:xfrm flipH="1">
              <a:off x="5218252" y="910419"/>
              <a:ext cx="201576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사실</a:t>
              </a:r>
              <a:r>
                <a:rPr lang="en-US" altLang="ko-KR" sz="2400" spc="-8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...</a:t>
              </a:r>
            </a:p>
            <a:p>
              <a:pPr algn="ctr" latinLnBrk="0"/>
              <a:r>
                <a:rPr lang="ko-KR" altLang="en-US" sz="2400" spc="-8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좀 불편하긴 했는데</a:t>
              </a:r>
              <a:r>
                <a:rPr lang="en-US" altLang="ko-KR" sz="2400" spc="-80" dirty="0"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...</a:t>
              </a:r>
              <a:endParaRPr lang="ko-KR" altLang="en-US" sz="2400" spc="-80" dirty="0"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B15E50-6E39-8F98-47B9-CB9A749C5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3BFE1E0-6F23-6112-8A67-DE1059826E1B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4CC84-E8AB-C643-BED8-797FB2675377}"/>
              </a:ext>
            </a:extLst>
          </p:cNvPr>
          <p:cNvSpPr txBox="1"/>
          <p:nvPr/>
        </p:nvSpPr>
        <p:spPr>
          <a:xfrm>
            <a:off x="1134095" y="1593928"/>
            <a:ext cx="39219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말하지 않는 진실을 보는 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290DE7-D689-0129-94D7-C2307EAC2D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9636FCF0-1AA5-F880-6670-48E0E0D4493F}"/>
              </a:ext>
            </a:extLst>
          </p:cNvPr>
          <p:cNvSpPr/>
          <p:nvPr/>
        </p:nvSpPr>
        <p:spPr>
          <a:xfrm>
            <a:off x="2951603" y="3068637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관</a:t>
            </a: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B3444C8-32B6-631B-9626-1280F050B46E}"/>
              </a:ext>
            </a:extLst>
          </p:cNvPr>
          <p:cNvSpPr/>
          <p:nvPr/>
        </p:nvSpPr>
        <p:spPr>
          <a:xfrm>
            <a:off x="7694400" y="3068639"/>
            <a:ext cx="1443391" cy="1321993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solidFill>
              <a:srgbClr val="0B2EB7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rPr>
              <a:t>찰</a:t>
            </a:r>
          </a:p>
        </p:txBody>
      </p:sp>
    </p:spTree>
    <p:extLst>
      <p:ext uri="{BB962C8B-B14F-4D97-AF65-F5344CB8AC3E}">
        <p14:creationId xmlns:p14="http://schemas.microsoft.com/office/powerpoint/2010/main" val="91040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5C0E4-A9EC-A7FB-146B-57834F64C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51617F-B14F-8FA1-EEA3-D4371DFCE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22D6DCDC-B457-E7E9-B597-56E911E580DF}"/>
              </a:ext>
            </a:extLst>
          </p:cNvPr>
          <p:cNvGrpSpPr/>
          <p:nvPr/>
        </p:nvGrpSpPr>
        <p:grpSpPr>
          <a:xfrm>
            <a:off x="2927464" y="1082552"/>
            <a:ext cx="5082978" cy="571286"/>
            <a:chOff x="1013128" y="1841927"/>
            <a:chExt cx="5082978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325757-E32E-5A5C-E1B8-41AEBB4DF4DA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숨겨진 니즈와 패턴 발견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3334B176-74BB-9627-B76B-6BBD3EE4A9D6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8A0E93F-0643-C656-0F07-3ADF1CA27C6C}"/>
              </a:ext>
            </a:extLst>
          </p:cNvPr>
          <p:cNvGrpSpPr/>
          <p:nvPr/>
        </p:nvGrpSpPr>
        <p:grpSpPr>
          <a:xfrm>
            <a:off x="3592585" y="1965766"/>
            <a:ext cx="6465835" cy="469359"/>
            <a:chOff x="3965516" y="2790917"/>
            <a:chExt cx="6465835" cy="46935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9A41325-DBC6-1F8C-E881-A5C5E5B0A49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말로는 표현되지 않는 무의식적인 행동과 어려움 포착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508FB28-CB40-F71B-D407-DCADD218243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45A4B43A-2AA5-F88D-A778-CB11377CF95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6FAA8CC3-2EB3-93B9-5397-A1821D2B666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100903D-C462-0B03-365E-014B84D699B9}"/>
              </a:ext>
            </a:extLst>
          </p:cNvPr>
          <p:cNvGrpSpPr/>
          <p:nvPr/>
        </p:nvGrpSpPr>
        <p:grpSpPr>
          <a:xfrm>
            <a:off x="2927464" y="2736390"/>
            <a:ext cx="5082978" cy="571286"/>
            <a:chOff x="1013128" y="1841927"/>
            <a:chExt cx="5082978" cy="57128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459FCC-0A1A-33A4-A1A8-D0D1AAA77611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실제 환경과 맥락 이해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0CE387F7-18E0-6CEC-9A42-C02AF8B0974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C1FFB381-6197-3FA9-F066-1E614E6B5F28}"/>
              </a:ext>
            </a:extLst>
          </p:cNvPr>
          <p:cNvGrpSpPr/>
          <p:nvPr/>
        </p:nvGrpSpPr>
        <p:grpSpPr>
          <a:xfrm>
            <a:off x="3592585" y="3619604"/>
            <a:ext cx="6465835" cy="469359"/>
            <a:chOff x="3965516" y="2790917"/>
            <a:chExt cx="6465835" cy="46935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F42961-B145-977D-BDDB-713FA3D1018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처한 물리적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환경 속에서 행동을 이해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2EBA48FD-6FDF-4A22-7981-08A454286EE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B1A51C31-A0C8-E6D9-ACFB-E3838EE0EF9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9B9023E0-46E7-4292-D201-DDAA0FF28CC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5E35EFA-0643-ADF6-4097-039D33A413B8}"/>
              </a:ext>
            </a:extLst>
          </p:cNvPr>
          <p:cNvGrpSpPr/>
          <p:nvPr/>
        </p:nvGrpSpPr>
        <p:grpSpPr>
          <a:xfrm>
            <a:off x="2927464" y="4390228"/>
            <a:ext cx="5082978" cy="571286"/>
            <a:chOff x="1013128" y="1841927"/>
            <a:chExt cx="5082978" cy="5712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1E739F-BAD8-D6AB-527D-6967EE14CEBB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말과 행동의 차이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검증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32" name="타원 31">
              <a:extLst>
                <a:ext uri="{FF2B5EF4-FFF2-40B4-BE49-F238E27FC236}">
                  <a16:creationId xmlns:a16="http://schemas.microsoft.com/office/drawing/2014/main" id="{BE24B9C5-6850-70E6-0481-40F9F5C5F46E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E35AB35-9F30-0900-2486-0E95CB186635}"/>
              </a:ext>
            </a:extLst>
          </p:cNvPr>
          <p:cNvGrpSpPr/>
          <p:nvPr/>
        </p:nvGrpSpPr>
        <p:grpSpPr>
          <a:xfrm>
            <a:off x="3592585" y="5273442"/>
            <a:ext cx="6465835" cy="469359"/>
            <a:chOff x="3965516" y="2790917"/>
            <a:chExt cx="6465835" cy="46935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753827-D7E8-49F2-0194-202B5999FFF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인터뷰에서 얻은 정보의 진실성을 확인하고 보완</a:t>
              </a:r>
            </a:p>
          </p:txBody>
        </p:sp>
        <p:grpSp>
          <p:nvGrpSpPr>
            <p:cNvPr id="35" name="그룹 34">
              <a:extLst>
                <a:ext uri="{FF2B5EF4-FFF2-40B4-BE49-F238E27FC236}">
                  <a16:creationId xmlns:a16="http://schemas.microsoft.com/office/drawing/2014/main" id="{F1F9B35C-9AA0-DE1A-30A2-3A196D36552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6" name="원호 35">
                <a:extLst>
                  <a:ext uri="{FF2B5EF4-FFF2-40B4-BE49-F238E27FC236}">
                    <a16:creationId xmlns:a16="http://schemas.microsoft.com/office/drawing/2014/main" id="{737E48A9-13B7-406D-39D2-C58ED70FC1A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7" name="자유형: 도형 36">
                <a:extLst>
                  <a:ext uri="{FF2B5EF4-FFF2-40B4-BE49-F238E27FC236}">
                    <a16:creationId xmlns:a16="http://schemas.microsoft.com/office/drawing/2014/main" id="{5913081F-DC35-6089-FABB-6C63B980857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264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52742-57CC-A802-1A28-BBA307533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BB6B137-DF29-9A3D-012B-3F0E60B81FA4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1CB3F8-39EB-5465-2E14-E51282B3A85C}"/>
              </a:ext>
            </a:extLst>
          </p:cNvPr>
          <p:cNvSpPr txBox="1"/>
          <p:nvPr/>
        </p:nvSpPr>
        <p:spPr>
          <a:xfrm>
            <a:off x="1134095" y="1593928"/>
            <a:ext cx="39219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말하지 않는 진실을 보는 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69BE74-DC12-7BDA-D0B0-9DD4019987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8031F3-E16D-A96D-B01E-982541E1369B}"/>
              </a:ext>
            </a:extLst>
          </p:cNvPr>
          <p:cNvSpPr txBox="1"/>
          <p:nvPr/>
        </p:nvSpPr>
        <p:spPr>
          <a:xfrm flipH="1">
            <a:off x="2769031" y="5489661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‘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말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이 아닌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삶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보아야 진짜 문제를 볼 수 있음</a:t>
            </a:r>
          </a:p>
        </p:txBody>
      </p:sp>
    </p:spTree>
    <p:extLst>
      <p:ext uri="{BB962C8B-B14F-4D97-AF65-F5344CB8AC3E}">
        <p14:creationId xmlns:p14="http://schemas.microsoft.com/office/powerpoint/2010/main" val="40568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97080-F838-ED2F-0016-B47E9EA5B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83F4201-0F13-B537-9BCA-534E34F02731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DFF1D4-CA80-876C-46A2-344B6007761F}"/>
              </a:ext>
            </a:extLst>
          </p:cNvPr>
          <p:cNvSpPr txBox="1"/>
          <p:nvPr/>
        </p:nvSpPr>
        <p:spPr>
          <a:xfrm>
            <a:off x="1134095" y="1593928"/>
            <a:ext cx="41338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 방법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직접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참여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쉐도잉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6DDDF24-8943-F683-EEEF-9F17EAC7C2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B167B139-EF7B-84BD-316D-FF8229AA3C9A}"/>
              </a:ext>
            </a:extLst>
          </p:cNvPr>
          <p:cNvGrpSpPr/>
          <p:nvPr/>
        </p:nvGrpSpPr>
        <p:grpSpPr>
          <a:xfrm>
            <a:off x="3437902" y="2882553"/>
            <a:ext cx="1935244" cy="1935244"/>
            <a:chOff x="4600074" y="3663607"/>
            <a:chExt cx="2308380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8EBDEEDB-672E-C447-355E-995DAF31AE71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D84C8A-B078-013E-4F6B-E56C77DA4350}"/>
                </a:ext>
              </a:extLst>
            </p:cNvPr>
            <p:cNvSpPr txBox="1"/>
            <p:nvPr/>
          </p:nvSpPr>
          <p:spPr>
            <a:xfrm>
              <a:off x="5293071" y="4459168"/>
              <a:ext cx="922389" cy="71725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직접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AFBFEE99-D5A8-AB95-467E-A8CAED2F9DD8}"/>
              </a:ext>
            </a:extLst>
          </p:cNvPr>
          <p:cNvGrpSpPr/>
          <p:nvPr/>
        </p:nvGrpSpPr>
        <p:grpSpPr>
          <a:xfrm>
            <a:off x="5562686" y="2882553"/>
            <a:ext cx="1935244" cy="1935244"/>
            <a:chOff x="4600074" y="3663607"/>
            <a:chExt cx="2308380" cy="230838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32D96A1-9FF2-E232-6501-F244DDB4BDA6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007FD4-1CEF-AF56-B4B9-907CD20377AB}"/>
                </a:ext>
              </a:extLst>
            </p:cNvPr>
            <p:cNvSpPr txBox="1"/>
            <p:nvPr/>
          </p:nvSpPr>
          <p:spPr>
            <a:xfrm>
              <a:off x="5293071" y="4459168"/>
              <a:ext cx="922389" cy="71725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참여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5EAD976F-D7D9-A665-A3F0-766E43016B51}"/>
              </a:ext>
            </a:extLst>
          </p:cNvPr>
          <p:cNvGrpSpPr/>
          <p:nvPr/>
        </p:nvGrpSpPr>
        <p:grpSpPr>
          <a:xfrm>
            <a:off x="7692861" y="2882553"/>
            <a:ext cx="1935244" cy="1935244"/>
            <a:chOff x="4600074" y="3663607"/>
            <a:chExt cx="2308380" cy="2308380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DAAD725-500C-9432-54E2-0112D122AE33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ADCD789-4921-5163-4924-75A1971E94AE}"/>
                </a:ext>
              </a:extLst>
            </p:cNvPr>
            <p:cNvSpPr txBox="1"/>
            <p:nvPr/>
          </p:nvSpPr>
          <p:spPr>
            <a:xfrm>
              <a:off x="5293071" y="4459168"/>
              <a:ext cx="922389" cy="71725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맥락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1BCEA1A-9C50-2479-BF76-D643BF3D6146}"/>
              </a:ext>
            </a:extLst>
          </p:cNvPr>
          <p:cNvGrpSpPr/>
          <p:nvPr/>
        </p:nvGrpSpPr>
        <p:grpSpPr>
          <a:xfrm>
            <a:off x="9823036" y="2882553"/>
            <a:ext cx="1935244" cy="1935244"/>
            <a:chOff x="4600074" y="3663607"/>
            <a:chExt cx="2308380" cy="2308380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FB0405A0-0AE4-A507-4397-3690F8B7B057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A85D791-5248-A7EB-05FF-BDB88A9660B6}"/>
                </a:ext>
              </a:extLst>
            </p:cNvPr>
            <p:cNvSpPr txBox="1"/>
            <p:nvPr/>
          </p:nvSpPr>
          <p:spPr>
            <a:xfrm>
              <a:off x="5127103" y="4459168"/>
              <a:ext cx="1254324" cy="71725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쉐도잉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183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1AA15-438E-5482-DE70-D8E41CE07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89DEA957-E120-F13F-0C2F-4DFB2525E900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28A3E-5C8F-D1F5-5DFC-CFA62F9A16E8}"/>
              </a:ext>
            </a:extLst>
          </p:cNvPr>
          <p:cNvSpPr txBox="1"/>
          <p:nvPr/>
        </p:nvSpPr>
        <p:spPr>
          <a:xfrm>
            <a:off x="1134095" y="1593928"/>
            <a:ext cx="41338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 방법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직접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참여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쉐도잉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E943220-56CB-B88D-944E-B93BE99CDDA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EFD79D84-5466-7A4E-EBA5-6965F1F1A219}"/>
              </a:ext>
            </a:extLst>
          </p:cNvPr>
          <p:cNvGrpSpPr/>
          <p:nvPr/>
        </p:nvGrpSpPr>
        <p:grpSpPr>
          <a:xfrm>
            <a:off x="3826750" y="2497352"/>
            <a:ext cx="5082978" cy="571286"/>
            <a:chOff x="1013128" y="1841927"/>
            <a:chExt cx="5082978" cy="5712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6BE5AD-6A05-9764-9A47-239E7E9168D3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직접 관찰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Direct)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D6D099EF-1463-382A-1CF9-F9B62842860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C977D325-3931-60E2-C141-7269516016D4}"/>
              </a:ext>
            </a:extLst>
          </p:cNvPr>
          <p:cNvGrpSpPr/>
          <p:nvPr/>
        </p:nvGrpSpPr>
        <p:grpSpPr>
          <a:xfrm>
            <a:off x="4491871" y="4287406"/>
            <a:ext cx="6465835" cy="469359"/>
            <a:chOff x="3965516" y="2790917"/>
            <a:chExt cx="6465835" cy="4693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A8BFB3-0915-2901-6D75-0E69FA2B68F5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객관적인 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자의 시선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EC728EEE-8DC0-3184-764C-4CDE392BD31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53193F5E-C6DB-0F88-5E32-6D71760CD25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EB71558A-7B3B-E193-DAC9-336AC5E4D25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DE2DC2A-B889-CEB5-392D-12AD6274F77A}"/>
              </a:ext>
            </a:extLst>
          </p:cNvPr>
          <p:cNvGrpSpPr/>
          <p:nvPr/>
        </p:nvGrpSpPr>
        <p:grpSpPr>
          <a:xfrm>
            <a:off x="4491871" y="4980950"/>
            <a:ext cx="5702555" cy="863570"/>
            <a:chOff x="3965516" y="2790917"/>
            <a:chExt cx="5702555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726BAA-DC40-49A5-3C48-186ED811992C}"/>
                </a:ext>
              </a:extLst>
            </p:cNvPr>
            <p:cNvSpPr txBox="1"/>
            <p:nvPr/>
          </p:nvSpPr>
          <p:spPr>
            <a:xfrm>
              <a:off x="4282222" y="2790917"/>
              <a:ext cx="538584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장소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주민센터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에서 사용자의 행동을 직접 지켜보는 방법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FEB4C276-7B7C-7824-416E-4B2EB54B277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D8F646EA-4DF1-4E21-F82E-D9DCD67B324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8F142DDC-E64A-BA6E-324F-AB525C7F85E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31" name="그림 30" descr="원, 그래픽, 창의성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DF6916C-B41F-1D6F-D8A3-9080C9340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0" y="3152895"/>
            <a:ext cx="1474340" cy="102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39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1AF82-7D42-6A64-39D0-C7EB2F1D7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F697D76-DEAB-0E12-84D3-3410BFAEAA32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29F5C8-1F3E-BF44-3756-3D9FB94165D1}"/>
              </a:ext>
            </a:extLst>
          </p:cNvPr>
          <p:cNvSpPr txBox="1"/>
          <p:nvPr/>
        </p:nvSpPr>
        <p:spPr>
          <a:xfrm>
            <a:off x="1134095" y="1593928"/>
            <a:ext cx="41338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 방법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직접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참여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쉐도잉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3D209D-49F9-5AFF-D7C6-028EB8AAF7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9DE0B0-A461-89C4-CC8E-8B30A27A590B}"/>
              </a:ext>
            </a:extLst>
          </p:cNvPr>
          <p:cNvGrpSpPr/>
          <p:nvPr/>
        </p:nvGrpSpPr>
        <p:grpSpPr>
          <a:xfrm>
            <a:off x="3826750" y="2497352"/>
            <a:ext cx="5082978" cy="571286"/>
            <a:chOff x="1013128" y="1841927"/>
            <a:chExt cx="5082978" cy="5712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FCC1D17-780C-A962-365B-17B174DEE144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참여 관찰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Participant)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95529E64-A349-2740-5F8F-E27B983C7F9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480F29A-C400-D06C-957F-FB0D71FC129E}"/>
              </a:ext>
            </a:extLst>
          </p:cNvPr>
          <p:cNvGrpSpPr/>
          <p:nvPr/>
        </p:nvGrpSpPr>
        <p:grpSpPr>
          <a:xfrm>
            <a:off x="4491871" y="4287406"/>
            <a:ext cx="6465835" cy="469359"/>
            <a:chOff x="3965516" y="2790917"/>
            <a:chExt cx="6465835" cy="4693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9BFBF1-2741-C274-E2D0-2B1F357E371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내부자의 시선으로 직접 경험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7EA3B255-55AE-286B-B258-90F47F571F7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F8C6219C-123E-0A29-A68C-5DA97D519AB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0AA46C09-F305-EDD9-EEB7-1A837986320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0F49556-58D6-C210-303C-78CAC0989ED9}"/>
              </a:ext>
            </a:extLst>
          </p:cNvPr>
          <p:cNvGrpSpPr/>
          <p:nvPr/>
        </p:nvGrpSpPr>
        <p:grpSpPr>
          <a:xfrm>
            <a:off x="4491871" y="4980950"/>
            <a:ext cx="6344903" cy="863570"/>
            <a:chOff x="3965516" y="2790917"/>
            <a:chExt cx="6344903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24A9DC1-12C3-D5FF-7BB9-E97448819395}"/>
                </a:ext>
              </a:extLst>
            </p:cNvPr>
            <p:cNvSpPr txBox="1"/>
            <p:nvPr/>
          </p:nvSpPr>
          <p:spPr>
            <a:xfrm>
              <a:off x="4282222" y="2790917"/>
              <a:ext cx="602819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연구자가 직접 사용자의 활동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노인 복지관 프로그램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 참여하며 경험하는 방법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981AC687-67F7-A116-B390-9B263A12E57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AB8FA25D-8651-CE64-B73F-0B45B446D7D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240E5F90-EA88-69BC-3E47-6B4667C1ACE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5" name="그림 4" descr="의류, 슈트, 사람, 블레이저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6B911FE-B367-340E-563F-5CCA274942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6" t="2204" r="21466" b="26472"/>
          <a:stretch>
            <a:fillRect/>
          </a:stretch>
        </p:blipFill>
        <p:spPr>
          <a:xfrm>
            <a:off x="5592178" y="3118129"/>
            <a:ext cx="1029882" cy="121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3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7FCA2-3DA0-4497-CB99-7E420E73C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5B9723E-A051-5DCC-8CDC-DED04CA4270E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78FA47-C73A-E02E-3CB4-1F688D108D13}"/>
              </a:ext>
            </a:extLst>
          </p:cNvPr>
          <p:cNvSpPr txBox="1"/>
          <p:nvPr/>
        </p:nvSpPr>
        <p:spPr>
          <a:xfrm>
            <a:off x="1134095" y="1593928"/>
            <a:ext cx="41338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 방법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직접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참여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쉐도잉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3D18487-CAB0-6082-2462-71150260D3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BB83D2C8-2D54-D8FB-A059-9A3357E29538}"/>
              </a:ext>
            </a:extLst>
          </p:cNvPr>
          <p:cNvGrpSpPr/>
          <p:nvPr/>
        </p:nvGrpSpPr>
        <p:grpSpPr>
          <a:xfrm>
            <a:off x="3826750" y="2497352"/>
            <a:ext cx="5082978" cy="571286"/>
            <a:chOff x="1013128" y="1841927"/>
            <a:chExt cx="5082978" cy="5712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609737-5D8B-88EC-9314-B479C7E988FE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맥락적 조사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Contextual)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65EDFF16-DD84-7FA2-AFD0-CAD209A7F06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DB0137E6-9526-3873-A129-DAB56805DFE8}"/>
              </a:ext>
            </a:extLst>
          </p:cNvPr>
          <p:cNvGrpSpPr/>
          <p:nvPr/>
        </p:nvGrpSpPr>
        <p:grpSpPr>
          <a:xfrm>
            <a:off x="4491871" y="4287406"/>
            <a:ext cx="6465835" cy="469359"/>
            <a:chOff x="3965516" y="2790917"/>
            <a:chExt cx="6465835" cy="4693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AB0BFD-6A8E-2AA6-9CFF-5F4B13DEF4E1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935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현장에서 관찰하고 바로 질문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28020F37-8B1F-6FD2-2043-CBD2F513487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8F34E4C4-E9F7-F59B-E15F-6BD931E7C3F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CE9EC5A5-CA0C-AFE2-2776-B0AA18A8B3F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B0EAA63-7338-6A9B-EF7A-BEF4B5414928}"/>
              </a:ext>
            </a:extLst>
          </p:cNvPr>
          <p:cNvGrpSpPr/>
          <p:nvPr/>
        </p:nvGrpSpPr>
        <p:grpSpPr>
          <a:xfrm>
            <a:off x="4491871" y="4980950"/>
            <a:ext cx="6344903" cy="863570"/>
            <a:chOff x="3965516" y="2790917"/>
            <a:chExt cx="6344903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0E2C837-5946-E173-EC4A-28FCF02D1743}"/>
                </a:ext>
              </a:extLst>
            </p:cNvPr>
            <p:cNvSpPr txBox="1"/>
            <p:nvPr/>
          </p:nvSpPr>
          <p:spPr>
            <a:xfrm>
              <a:off x="4282222" y="2790917"/>
              <a:ext cx="6028197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사용자의 자연스러운 환경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집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에서 활동을 관찰하고 질문하는 방법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476FB8B8-D41D-57E3-BD45-656704868CA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AA8A48B9-A0DD-05A1-3E05-089FFEB5868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D0CEF65A-78BB-6295-CF10-226ECEAE594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4" name="그림 3" descr="원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8ECC56-5346-9428-B158-1A7C1C3E2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477" y="3247481"/>
            <a:ext cx="986844" cy="107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9A66B-19BC-4EF6-3CC1-1992F366A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ADC03AE-20DA-19A7-3C2A-E38A4614CAD0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FBADEF-B0A3-BC0D-1987-FCB56FF0E987}"/>
              </a:ext>
            </a:extLst>
          </p:cNvPr>
          <p:cNvSpPr txBox="1"/>
          <p:nvPr/>
        </p:nvSpPr>
        <p:spPr>
          <a:xfrm>
            <a:off x="1134095" y="1593928"/>
            <a:ext cx="41338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 방법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직접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참여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쉐도잉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C3B8D66-EB5A-1073-9D1D-F3519EB59D2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7" name="그룹 16">
            <a:extLst>
              <a:ext uri="{FF2B5EF4-FFF2-40B4-BE49-F238E27FC236}">
                <a16:creationId xmlns:a16="http://schemas.microsoft.com/office/drawing/2014/main" id="{9691F1F8-4963-86DD-47DA-3D1E1F9CDFCB}"/>
              </a:ext>
            </a:extLst>
          </p:cNvPr>
          <p:cNvGrpSpPr/>
          <p:nvPr/>
        </p:nvGrpSpPr>
        <p:grpSpPr>
          <a:xfrm>
            <a:off x="3826750" y="2497352"/>
            <a:ext cx="5082978" cy="571286"/>
            <a:chOff x="1013128" y="1841927"/>
            <a:chExt cx="5082978" cy="571286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9B3ED87-288A-65D0-42CB-962EEC0B2A78}"/>
                </a:ext>
              </a:extLst>
            </p:cNvPr>
            <p:cNvSpPr txBox="1"/>
            <p:nvPr/>
          </p:nvSpPr>
          <p:spPr>
            <a:xfrm>
              <a:off x="1013128" y="1841927"/>
              <a:ext cx="5082978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새도잉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Shadowing)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4849E705-AECD-30ED-CDB1-83AA437A68E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031838A3-7472-A249-D2D8-3774924A1E2C}"/>
              </a:ext>
            </a:extLst>
          </p:cNvPr>
          <p:cNvGrpSpPr/>
          <p:nvPr/>
        </p:nvGrpSpPr>
        <p:grpSpPr>
          <a:xfrm>
            <a:off x="4491871" y="4287406"/>
            <a:ext cx="6465835" cy="863570"/>
            <a:chOff x="3965516" y="2790917"/>
            <a:chExt cx="6465835" cy="86357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4DD83A8-5994-8FB2-FE87-86E5976C70D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조사 대상자의 행동과 경험을 ‘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그림자’가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되어 따라가며 기록하는 방법</a:t>
              </a:r>
            </a:p>
          </p:txBody>
        </p:sp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BE812539-569E-FFF8-3F92-B5F5A3E9B8A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3" name="원호 22">
                <a:extLst>
                  <a:ext uri="{FF2B5EF4-FFF2-40B4-BE49-F238E27FC236}">
                    <a16:creationId xmlns:a16="http://schemas.microsoft.com/office/drawing/2014/main" id="{B775A150-7635-06CF-939A-9194E3D2EE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4" name="자유형: 도형 23">
                <a:extLst>
                  <a:ext uri="{FF2B5EF4-FFF2-40B4-BE49-F238E27FC236}">
                    <a16:creationId xmlns:a16="http://schemas.microsoft.com/office/drawing/2014/main" id="{A162CB4B-BB3D-EF64-A6C9-ACF54528E12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3EA3F22-484E-DDB4-A9BF-6F7573D656CC}"/>
              </a:ext>
            </a:extLst>
          </p:cNvPr>
          <p:cNvGrpSpPr/>
          <p:nvPr/>
        </p:nvGrpSpPr>
        <p:grpSpPr>
          <a:xfrm>
            <a:off x="4491871" y="5139647"/>
            <a:ext cx="6609398" cy="863570"/>
            <a:chOff x="3965516" y="2790917"/>
            <a:chExt cx="6609398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CD53E5C-038E-F635-2F4F-4A4CC9EABDD9}"/>
                </a:ext>
              </a:extLst>
            </p:cNvPr>
            <p:cNvSpPr txBox="1"/>
            <p:nvPr/>
          </p:nvSpPr>
          <p:spPr>
            <a:xfrm>
              <a:off x="4282222" y="2790917"/>
              <a:ext cx="629269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 부모가 육아휴직을 신청하기로 마음먹은 순간부터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서류를 제출하고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승인받기까지의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모든 여정을 동행하는 것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3F4548E-B352-CA61-4D98-2684D042AF6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F5FE68AE-D36C-E955-48FC-395986B4777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E24B5529-043C-18D7-51A6-F0FA478126F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6" name="그림 5" descr="스크린샷, 만화 영화, 예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0FED3D-C805-40C2-279A-E1B63A0812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4" t="82056" r="37512" b="4242"/>
          <a:stretch>
            <a:fillRect/>
          </a:stretch>
        </p:blipFill>
        <p:spPr>
          <a:xfrm>
            <a:off x="5720667" y="3368544"/>
            <a:ext cx="939893" cy="9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A1285-69E2-C2F5-1470-3A90CF27B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9F7603C-FAD2-02ED-7BD3-7E05144C29C3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24984-F992-113B-C89C-989EDF2A4346}"/>
              </a:ext>
            </a:extLst>
          </p:cNvPr>
          <p:cNvSpPr txBox="1"/>
          <p:nvPr/>
        </p:nvSpPr>
        <p:spPr>
          <a:xfrm>
            <a:off x="1134095" y="1593928"/>
            <a:ext cx="413382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 방법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직접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참여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쉐도잉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1FB5B6-F258-B724-B53C-FD4E3CC41A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D94244-F560-2F78-8FCA-95CC9221F71B}"/>
              </a:ext>
            </a:extLst>
          </p:cNvPr>
          <p:cNvSpPr txBox="1"/>
          <p:nvPr/>
        </p:nvSpPr>
        <p:spPr>
          <a:xfrm flipH="1">
            <a:off x="1793534" y="5489661"/>
            <a:ext cx="860493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답을 찾고 싶은 질문에 따라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적합한 방법을 선택하는 것이 중요</a:t>
            </a:r>
          </a:p>
        </p:txBody>
      </p:sp>
    </p:spTree>
    <p:extLst>
      <p:ext uri="{BB962C8B-B14F-4D97-AF65-F5344CB8AC3E}">
        <p14:creationId xmlns:p14="http://schemas.microsoft.com/office/powerpoint/2010/main" val="25825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73D0F-5992-77A4-5658-638F6053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80ECC59-9D98-8CCA-BE9F-32B392F12E24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34764-77F2-F916-19A5-47EA944D4778}"/>
              </a:ext>
            </a:extLst>
          </p:cNvPr>
          <p:cNvSpPr txBox="1"/>
          <p:nvPr/>
        </p:nvSpPr>
        <p:spPr>
          <a:xfrm>
            <a:off x="1134095" y="1593928"/>
            <a:ext cx="239777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현장 노트 작성 규칙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DA75E6A-F591-8923-E4E7-196C69017C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055222-12F0-2B5F-2D3E-8EE952A33756}"/>
              </a:ext>
            </a:extLst>
          </p:cNvPr>
          <p:cNvSpPr txBox="1"/>
          <p:nvPr/>
        </p:nvSpPr>
        <p:spPr>
          <a:xfrm flipH="1">
            <a:off x="2549236" y="5489661"/>
            <a:ext cx="709352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좋은 관찰도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기록이 없으면 데이터가 되지 않음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A2B79FE-4DC9-D9EC-8B21-47E0DD0E1103}"/>
              </a:ext>
            </a:extLst>
          </p:cNvPr>
          <p:cNvGrpSpPr/>
          <p:nvPr/>
        </p:nvGrpSpPr>
        <p:grpSpPr>
          <a:xfrm>
            <a:off x="1402614" y="2901942"/>
            <a:ext cx="2321659" cy="2321660"/>
            <a:chOff x="4338627" y="2320025"/>
            <a:chExt cx="1878814" cy="1878814"/>
          </a:xfrm>
        </p:grpSpPr>
        <p:sp>
          <p:nvSpPr>
            <p:cNvPr id="4" name="사각형: 잘린 대각선 방향 모서리 3">
              <a:extLst>
                <a:ext uri="{FF2B5EF4-FFF2-40B4-BE49-F238E27FC236}">
                  <a16:creationId xmlns:a16="http://schemas.microsoft.com/office/drawing/2014/main" id="{C2EA3582-A48C-FA33-83CB-8871738D9D10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4CFD195B-B742-1AED-74C4-988DD9CCA3DE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E193C8-ACA5-409B-4D32-B80D6EDD5BE1}"/>
                </a:ext>
              </a:extLst>
            </p:cNvPr>
            <p:cNvSpPr txBox="1"/>
            <p:nvPr/>
          </p:nvSpPr>
          <p:spPr>
            <a:xfrm>
              <a:off x="4835028" y="3023438"/>
              <a:ext cx="923633" cy="4719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무엇을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ABBBEF16-339F-D976-D7A9-F580987F25C3}"/>
              </a:ext>
            </a:extLst>
          </p:cNvPr>
          <p:cNvGrpSpPr/>
          <p:nvPr/>
        </p:nvGrpSpPr>
        <p:grpSpPr>
          <a:xfrm>
            <a:off x="8467725" y="2901941"/>
            <a:ext cx="2321660" cy="2321660"/>
            <a:chOff x="4338627" y="2320025"/>
            <a:chExt cx="1878814" cy="1878814"/>
          </a:xfrm>
        </p:grpSpPr>
        <p:sp>
          <p:nvSpPr>
            <p:cNvPr id="10" name="사각형: 잘린 대각선 방향 모서리 9">
              <a:extLst>
                <a:ext uri="{FF2B5EF4-FFF2-40B4-BE49-F238E27FC236}">
                  <a16:creationId xmlns:a16="http://schemas.microsoft.com/office/drawing/2014/main" id="{35D360A0-D091-79CB-A9D3-F9EEFCE90C82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0E1194F5-4C61-ADDA-2FF1-A4DE35ECB721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40CA0F-D86A-7564-39E4-5A964C0BEB7B}"/>
                </a:ext>
              </a:extLst>
            </p:cNvPr>
            <p:cNvSpPr txBox="1"/>
            <p:nvPr/>
          </p:nvSpPr>
          <p:spPr>
            <a:xfrm>
              <a:off x="4809083" y="3023438"/>
              <a:ext cx="937903" cy="47198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어떻게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53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AD0A0F-0685-B96D-8E35-CB8475CC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 descr="눈, 그레이, 겨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137D1CA-C0D3-F785-6119-4BFC3C22F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>
          <a:xfrm>
            <a:off x="5983" y="-1"/>
            <a:ext cx="12180034" cy="6858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85FB60-724D-77C2-D7A1-DF42BEF8DBBC}"/>
              </a:ext>
            </a:extLst>
          </p:cNvPr>
          <p:cNvSpPr txBox="1"/>
          <p:nvPr/>
        </p:nvSpPr>
        <p:spPr>
          <a:xfrm>
            <a:off x="3368330" y="365448"/>
            <a:ext cx="54553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PACTE 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프레임워크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9A36D97A-0555-76A2-1789-72712668AB33}"/>
              </a:ext>
            </a:extLst>
          </p:cNvPr>
          <p:cNvCxnSpPr/>
          <p:nvPr/>
        </p:nvCxnSpPr>
        <p:spPr>
          <a:xfrm flipH="1" flipV="1">
            <a:off x="0" y="506396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9F6C6241-6EAA-3381-1D0D-5D961E70267A}"/>
              </a:ext>
            </a:extLst>
          </p:cNvPr>
          <p:cNvCxnSpPr/>
          <p:nvPr/>
        </p:nvCxnSpPr>
        <p:spPr>
          <a:xfrm flipH="1" flipV="1">
            <a:off x="0" y="1036281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AB4050-FC94-5F5B-4049-DA242FBA6459}"/>
              </a:ext>
            </a:extLst>
          </p:cNvPr>
          <p:cNvSpPr txBox="1"/>
          <p:nvPr/>
        </p:nvSpPr>
        <p:spPr>
          <a:xfrm>
            <a:off x="3662536" y="1214726"/>
            <a:ext cx="4861788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무엇을 기록할까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>
                    <a:lumMod val="50000"/>
                  </a:schemeClr>
                </a:solidFill>
                <a:latin typeface="카페24 아네모네" pitchFamily="2" charset="-127"/>
                <a:ea typeface="카페24 아네모네" pitchFamily="2" charset="-127"/>
              </a:rPr>
              <a:t>? </a:t>
            </a:r>
          </a:p>
        </p:txBody>
      </p: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C39EB62A-A6B0-6386-DA5B-CBA35DA35264}"/>
              </a:ext>
            </a:extLst>
          </p:cNvPr>
          <p:cNvGrpSpPr/>
          <p:nvPr/>
        </p:nvGrpSpPr>
        <p:grpSpPr>
          <a:xfrm>
            <a:off x="3778802" y="1918175"/>
            <a:ext cx="4228130" cy="741032"/>
            <a:chOff x="3778802" y="1918175"/>
            <a:chExt cx="4228130" cy="741032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189D1ADC-D8E7-AADF-9E98-76A8BE7B391B}"/>
                </a:ext>
              </a:extLst>
            </p:cNvPr>
            <p:cNvGrpSpPr/>
            <p:nvPr/>
          </p:nvGrpSpPr>
          <p:grpSpPr>
            <a:xfrm>
              <a:off x="3778802" y="1918175"/>
              <a:ext cx="741032" cy="741032"/>
              <a:chOff x="5312309" y="4375842"/>
              <a:chExt cx="883911" cy="883911"/>
            </a:xfrm>
          </p:grpSpPr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B6F0951B-ED00-BADF-CB6D-012AA9EEDFAA}"/>
                  </a:ext>
                </a:extLst>
              </p:cNvPr>
              <p:cNvSpPr/>
              <p:nvPr/>
            </p:nvSpPr>
            <p:spPr>
              <a:xfrm>
                <a:off x="5312309" y="4375842"/>
                <a:ext cx="883911" cy="88391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7EC2DF-EE85-96BC-2F52-578632F3BF9C}"/>
                  </a:ext>
                </a:extLst>
              </p:cNvPr>
              <p:cNvSpPr txBox="1"/>
              <p:nvPr/>
            </p:nvSpPr>
            <p:spPr>
              <a:xfrm>
                <a:off x="5520226" y="4459168"/>
                <a:ext cx="468077" cy="71725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P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DD2AB6-6F8C-D83E-EB88-DD2AF23E7864}"/>
                </a:ext>
              </a:extLst>
            </p:cNvPr>
            <p:cNvSpPr txBox="1"/>
            <p:nvPr/>
          </p:nvSpPr>
          <p:spPr>
            <a:xfrm>
              <a:off x="4522645" y="2114657"/>
              <a:ext cx="3484287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1700" spc="-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eople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(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누가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):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참여자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상호작용 대상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D46A418-DB06-483F-D1D5-C7DB7624608C}"/>
              </a:ext>
            </a:extLst>
          </p:cNvPr>
          <p:cNvGrpSpPr/>
          <p:nvPr/>
        </p:nvGrpSpPr>
        <p:grpSpPr>
          <a:xfrm>
            <a:off x="3778802" y="2736139"/>
            <a:ext cx="4844324" cy="741032"/>
            <a:chOff x="3778802" y="1918175"/>
            <a:chExt cx="4844324" cy="741032"/>
          </a:xfrm>
        </p:grpSpPr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472773B1-0346-6174-7246-91F9E56E3EA7}"/>
                </a:ext>
              </a:extLst>
            </p:cNvPr>
            <p:cNvGrpSpPr/>
            <p:nvPr/>
          </p:nvGrpSpPr>
          <p:grpSpPr>
            <a:xfrm>
              <a:off x="3778802" y="1918175"/>
              <a:ext cx="741032" cy="741032"/>
              <a:chOff x="5312309" y="4375842"/>
              <a:chExt cx="883911" cy="883911"/>
            </a:xfrm>
          </p:grpSpPr>
          <p:sp>
            <p:nvSpPr>
              <p:cNvPr id="31" name="타원 30">
                <a:extLst>
                  <a:ext uri="{FF2B5EF4-FFF2-40B4-BE49-F238E27FC236}">
                    <a16:creationId xmlns:a16="http://schemas.microsoft.com/office/drawing/2014/main" id="{2E1C10AB-43E4-3767-D97B-73A8EAFCEA40}"/>
                  </a:ext>
                </a:extLst>
              </p:cNvPr>
              <p:cNvSpPr/>
              <p:nvPr/>
            </p:nvSpPr>
            <p:spPr>
              <a:xfrm>
                <a:off x="5312309" y="4375842"/>
                <a:ext cx="883911" cy="88391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220AB2A-661D-C120-8D04-880723132F0B}"/>
                  </a:ext>
                </a:extLst>
              </p:cNvPr>
              <p:cNvSpPr txBox="1"/>
              <p:nvPr/>
            </p:nvSpPr>
            <p:spPr>
              <a:xfrm>
                <a:off x="5505885" y="4459168"/>
                <a:ext cx="496758" cy="71725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A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22AFD32-D9F8-20AE-EF57-B728DE15D250}"/>
                </a:ext>
              </a:extLst>
            </p:cNvPr>
            <p:cNvSpPr txBox="1"/>
            <p:nvPr/>
          </p:nvSpPr>
          <p:spPr>
            <a:xfrm>
              <a:off x="4522645" y="2114657"/>
              <a:ext cx="4100481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1700" spc="-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ction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(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무엇을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):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행동의 순서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구체적인 행위</a:t>
              </a: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74A1AE53-A275-4380-DBD6-C4FCED092A30}"/>
              </a:ext>
            </a:extLst>
          </p:cNvPr>
          <p:cNvGrpSpPr/>
          <p:nvPr/>
        </p:nvGrpSpPr>
        <p:grpSpPr>
          <a:xfrm>
            <a:off x="3778802" y="3554103"/>
            <a:ext cx="4187414" cy="741032"/>
            <a:chOff x="3778802" y="1918175"/>
            <a:chExt cx="4187414" cy="741032"/>
          </a:xfrm>
        </p:grpSpPr>
        <p:grpSp>
          <p:nvGrpSpPr>
            <p:cNvPr id="49" name="그룹 48">
              <a:extLst>
                <a:ext uri="{FF2B5EF4-FFF2-40B4-BE49-F238E27FC236}">
                  <a16:creationId xmlns:a16="http://schemas.microsoft.com/office/drawing/2014/main" id="{828BFB8B-9535-3725-9D91-82B2BEF11E5E}"/>
                </a:ext>
              </a:extLst>
            </p:cNvPr>
            <p:cNvGrpSpPr/>
            <p:nvPr/>
          </p:nvGrpSpPr>
          <p:grpSpPr>
            <a:xfrm>
              <a:off x="3778802" y="1918175"/>
              <a:ext cx="741032" cy="741032"/>
              <a:chOff x="5312309" y="4375842"/>
              <a:chExt cx="883911" cy="883911"/>
            </a:xfrm>
          </p:grpSpPr>
          <p:sp>
            <p:nvSpPr>
              <p:cNvPr id="51" name="타원 50">
                <a:extLst>
                  <a:ext uri="{FF2B5EF4-FFF2-40B4-BE49-F238E27FC236}">
                    <a16:creationId xmlns:a16="http://schemas.microsoft.com/office/drawing/2014/main" id="{AB118818-B757-2458-7B6C-456305DF4D2A}"/>
                  </a:ext>
                </a:extLst>
              </p:cNvPr>
              <p:cNvSpPr/>
              <p:nvPr/>
            </p:nvSpPr>
            <p:spPr>
              <a:xfrm>
                <a:off x="5312309" y="4375842"/>
                <a:ext cx="883911" cy="88391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5CCD035-5B51-37DD-E911-FE52F5C284A8}"/>
                  </a:ext>
                </a:extLst>
              </p:cNvPr>
              <p:cNvSpPr txBox="1"/>
              <p:nvPr/>
            </p:nvSpPr>
            <p:spPr>
              <a:xfrm>
                <a:off x="5511621" y="4459168"/>
                <a:ext cx="485287" cy="71725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C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C19B3DC-F42C-368E-9055-E9CEA1E47F96}"/>
                </a:ext>
              </a:extLst>
            </p:cNvPr>
            <p:cNvSpPr txBox="1"/>
            <p:nvPr/>
          </p:nvSpPr>
          <p:spPr>
            <a:xfrm>
              <a:off x="4522645" y="2114657"/>
              <a:ext cx="3443571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1700" spc="-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ontext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(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어디서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):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장소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환경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분위기</a:t>
              </a: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DD41C4EE-6041-DB38-92E4-B194EEF8A533}"/>
              </a:ext>
            </a:extLst>
          </p:cNvPr>
          <p:cNvGrpSpPr/>
          <p:nvPr/>
        </p:nvGrpSpPr>
        <p:grpSpPr>
          <a:xfrm>
            <a:off x="3778802" y="4372067"/>
            <a:ext cx="4078089" cy="741032"/>
            <a:chOff x="3778802" y="1918175"/>
            <a:chExt cx="4078089" cy="741032"/>
          </a:xfrm>
        </p:grpSpPr>
        <p:grpSp>
          <p:nvGrpSpPr>
            <p:cNvPr id="55" name="그룹 54">
              <a:extLst>
                <a:ext uri="{FF2B5EF4-FFF2-40B4-BE49-F238E27FC236}">
                  <a16:creationId xmlns:a16="http://schemas.microsoft.com/office/drawing/2014/main" id="{E7F3D709-FA6F-809F-8A1D-FF4852D9C874}"/>
                </a:ext>
              </a:extLst>
            </p:cNvPr>
            <p:cNvGrpSpPr/>
            <p:nvPr/>
          </p:nvGrpSpPr>
          <p:grpSpPr>
            <a:xfrm>
              <a:off x="3778802" y="1918175"/>
              <a:ext cx="741032" cy="741032"/>
              <a:chOff x="5312309" y="4375842"/>
              <a:chExt cx="883911" cy="883911"/>
            </a:xfrm>
          </p:grpSpPr>
          <p:sp>
            <p:nvSpPr>
              <p:cNvPr id="57" name="타원 56">
                <a:extLst>
                  <a:ext uri="{FF2B5EF4-FFF2-40B4-BE49-F238E27FC236}">
                    <a16:creationId xmlns:a16="http://schemas.microsoft.com/office/drawing/2014/main" id="{C9202D38-473B-A697-1B0E-FA4E459B664C}"/>
                  </a:ext>
                </a:extLst>
              </p:cNvPr>
              <p:cNvSpPr/>
              <p:nvPr/>
            </p:nvSpPr>
            <p:spPr>
              <a:xfrm>
                <a:off x="5312309" y="4375842"/>
                <a:ext cx="883911" cy="88391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CC2D0D1-6D67-F877-ABF2-15FBD28EB3DF}"/>
                  </a:ext>
                </a:extLst>
              </p:cNvPr>
              <p:cNvSpPr txBox="1"/>
              <p:nvPr/>
            </p:nvSpPr>
            <p:spPr>
              <a:xfrm>
                <a:off x="5533610" y="4459168"/>
                <a:ext cx="441308" cy="71725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T</a:t>
                </a: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96C4C00-407D-86CC-B7C5-DE38CBC482B7}"/>
                </a:ext>
              </a:extLst>
            </p:cNvPr>
            <p:cNvSpPr txBox="1"/>
            <p:nvPr/>
          </p:nvSpPr>
          <p:spPr>
            <a:xfrm>
              <a:off x="4522645" y="2114657"/>
              <a:ext cx="3334246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1700" spc="-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ime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(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언제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):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소요 시간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지체된 순간</a:t>
              </a:r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276701C1-B958-A96C-4BA7-2568CC149BCB}"/>
              </a:ext>
            </a:extLst>
          </p:cNvPr>
          <p:cNvGrpSpPr/>
          <p:nvPr/>
        </p:nvGrpSpPr>
        <p:grpSpPr>
          <a:xfrm>
            <a:off x="3778802" y="5190029"/>
            <a:ext cx="3934781" cy="741032"/>
            <a:chOff x="3778802" y="1918175"/>
            <a:chExt cx="3934781" cy="741032"/>
          </a:xfrm>
        </p:grpSpPr>
        <p:grpSp>
          <p:nvGrpSpPr>
            <p:cNvPr id="60" name="그룹 59">
              <a:extLst>
                <a:ext uri="{FF2B5EF4-FFF2-40B4-BE49-F238E27FC236}">
                  <a16:creationId xmlns:a16="http://schemas.microsoft.com/office/drawing/2014/main" id="{C70E9F65-3993-D291-C822-2C08408EAD74}"/>
                </a:ext>
              </a:extLst>
            </p:cNvPr>
            <p:cNvGrpSpPr/>
            <p:nvPr/>
          </p:nvGrpSpPr>
          <p:grpSpPr>
            <a:xfrm>
              <a:off x="3778802" y="1918175"/>
              <a:ext cx="741032" cy="741032"/>
              <a:chOff x="5312309" y="4375842"/>
              <a:chExt cx="883911" cy="883911"/>
            </a:xfrm>
          </p:grpSpPr>
          <p:sp>
            <p:nvSpPr>
              <p:cNvPr id="62" name="타원 61">
                <a:extLst>
                  <a:ext uri="{FF2B5EF4-FFF2-40B4-BE49-F238E27FC236}">
                    <a16:creationId xmlns:a16="http://schemas.microsoft.com/office/drawing/2014/main" id="{E6FAD175-0D13-9CE9-4F74-E49525BA5ED2}"/>
                  </a:ext>
                </a:extLst>
              </p:cNvPr>
              <p:cNvSpPr/>
              <p:nvPr/>
            </p:nvSpPr>
            <p:spPr>
              <a:xfrm>
                <a:off x="5312309" y="4375842"/>
                <a:ext cx="883911" cy="883911"/>
              </a:xfrm>
              <a:prstGeom prst="ellipse">
                <a:avLst/>
              </a:prstGeom>
              <a:solidFill>
                <a:schemeClr val="bg1"/>
              </a:solidFill>
              <a:ln w="6350">
                <a:solidFill>
                  <a:srgbClr val="0B2EB7"/>
                </a:solidFill>
              </a:ln>
              <a:effectLst>
                <a:outerShdw blurRad="190500" dist="190500" dir="2700000" algn="tl" rotWithShape="0">
                  <a:srgbClr val="1F3C67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9CECBB1-F8C4-5276-F9E9-CEFF8C30814B}"/>
                  </a:ext>
                </a:extLst>
              </p:cNvPr>
              <p:cNvSpPr txBox="1"/>
              <p:nvPr/>
            </p:nvSpPr>
            <p:spPr>
              <a:xfrm>
                <a:off x="5533610" y="4459168"/>
                <a:ext cx="441308" cy="717259"/>
              </a:xfrm>
              <a:prstGeom prst="rect">
                <a:avLst/>
              </a:prstGeom>
              <a:noFill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en-US" altLang="ko-KR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0B2EB7"/>
                    </a:solidFill>
                    <a:latin typeface="카페24 아네모네" pitchFamily="2" charset="-127"/>
                    <a:ea typeface="카페24 아네모네" pitchFamily="2" charset="-127"/>
                  </a:rPr>
                  <a:t>F</a:t>
                </a: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C569521-E8C4-28A3-0BAD-2642B4689EA1}"/>
                </a:ext>
              </a:extLst>
            </p:cNvPr>
            <p:cNvSpPr txBox="1"/>
            <p:nvPr/>
          </p:nvSpPr>
          <p:spPr>
            <a:xfrm>
              <a:off x="4522645" y="2114657"/>
              <a:ext cx="3190938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en-US" altLang="ko-KR" sz="1700" spc="-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eeling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(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어떻게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):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표정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몸짓</a:t>
              </a:r>
              <a:r>
                <a:rPr lang="en-US" altLang="ko-KR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700" spc="-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어조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42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C8ADE-99C7-EC76-3A34-4363AEE51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DFD1E33-D7DF-DF63-AABB-8253B9A6E66B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E32845-51C3-87D0-AFF9-DB8C1CFC2E8F}"/>
              </a:ext>
            </a:extLst>
          </p:cNvPr>
          <p:cNvSpPr txBox="1"/>
          <p:nvPr/>
        </p:nvSpPr>
        <p:spPr>
          <a:xfrm>
            <a:off x="1134095" y="1593928"/>
            <a:ext cx="239777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현장 노트 작성 규칙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818CFC-D2E0-5027-4444-24055ABC3E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56DAB8AF-B3E2-B6EA-38AB-922DAF1B657C}"/>
              </a:ext>
            </a:extLst>
          </p:cNvPr>
          <p:cNvGrpSpPr/>
          <p:nvPr/>
        </p:nvGrpSpPr>
        <p:grpSpPr>
          <a:xfrm>
            <a:off x="1032955" y="2337081"/>
            <a:ext cx="6559852" cy="630942"/>
            <a:chOff x="4374206" y="2798058"/>
            <a:chExt cx="6559852" cy="6309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F3515D-3809-5002-78E0-2E41EE973109}"/>
                </a:ext>
              </a:extLst>
            </p:cNvPr>
            <p:cNvSpPr txBox="1"/>
            <p:nvPr/>
          </p:nvSpPr>
          <p:spPr>
            <a:xfrm>
              <a:off x="4943315" y="2798058"/>
              <a:ext cx="599074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어떻게 기록할까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? 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기록의 원칙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1F58F9D6-DF21-C178-7B92-E466D39EAF2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B16040A2-A07A-C9C6-F438-9CD0F90BCE92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8" name="그림 1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B008E1D-CA10-30B0-0F03-7B0E096F4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9B4DC4A-31C8-C05A-8E7B-8616A4C11EED}"/>
              </a:ext>
            </a:extLst>
          </p:cNvPr>
          <p:cNvSpPr txBox="1"/>
          <p:nvPr/>
        </p:nvSpPr>
        <p:spPr>
          <a:xfrm flipH="1">
            <a:off x="3179446" y="3464037"/>
            <a:ext cx="5244424" cy="523679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사실과 해석의 분리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A803C2E-F3F5-364C-B1A5-94D24B49338F}"/>
              </a:ext>
            </a:extLst>
          </p:cNvPr>
          <p:cNvGrpSpPr/>
          <p:nvPr/>
        </p:nvGrpSpPr>
        <p:grpSpPr>
          <a:xfrm>
            <a:off x="1426772" y="3157349"/>
            <a:ext cx="2246688" cy="1144692"/>
            <a:chOff x="4338627" y="2320025"/>
            <a:chExt cx="1878814" cy="1878814"/>
          </a:xfrm>
        </p:grpSpPr>
        <p:sp>
          <p:nvSpPr>
            <p:cNvPr id="21" name="사각형: 잘린 대각선 방향 모서리 20">
              <a:extLst>
                <a:ext uri="{FF2B5EF4-FFF2-40B4-BE49-F238E27FC236}">
                  <a16:creationId xmlns:a16="http://schemas.microsoft.com/office/drawing/2014/main" id="{93006C8A-1138-7D8A-E766-6EDB06C0178D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F505DD81-23B9-4702-FC28-D0ECE9D2E545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D950C3-917D-6113-D6B6-D102344D7A96}"/>
                </a:ext>
              </a:extLst>
            </p:cNvPr>
            <p:cNvSpPr txBox="1"/>
            <p:nvPr/>
          </p:nvSpPr>
          <p:spPr>
            <a:xfrm>
              <a:off x="4497886" y="2377924"/>
              <a:ext cx="1634638" cy="176301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가장 중요한 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원칙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8254B2FB-2308-9427-0D3F-C5FBAEFA7819}"/>
              </a:ext>
            </a:extLst>
          </p:cNvPr>
          <p:cNvGrpSpPr/>
          <p:nvPr/>
        </p:nvGrpSpPr>
        <p:grpSpPr>
          <a:xfrm>
            <a:off x="2168939" y="4384556"/>
            <a:ext cx="6189857" cy="463460"/>
            <a:chOff x="3965516" y="2790917"/>
            <a:chExt cx="6189857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80103D8-75B4-0B65-8849-89658EFF0656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사실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얼굴을 찡그리고 한숨을 쉬었다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ED0338EA-6B29-61AF-B5C4-26C3CEDB9A0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FF941CC5-B92B-C0E4-92D9-35204C1097E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E76312B4-0DDA-CE4E-9F79-384B522C0A8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9DBAA1F-CE5B-FE11-6535-AB6E0056B607}"/>
              </a:ext>
            </a:extLst>
          </p:cNvPr>
          <p:cNvGrpSpPr/>
          <p:nvPr/>
        </p:nvGrpSpPr>
        <p:grpSpPr>
          <a:xfrm>
            <a:off x="2168939" y="5043275"/>
            <a:ext cx="6189857" cy="463460"/>
            <a:chOff x="3965516" y="2790917"/>
            <a:chExt cx="6189857" cy="4634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EFF9180-BF77-024F-51FE-53D2C6622E2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해석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짜증 난 것처럼 보였다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5C1EA940-BD21-F72B-3E4D-7F736D4C3B6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2" name="원호 31">
                <a:extLst>
                  <a:ext uri="{FF2B5EF4-FFF2-40B4-BE49-F238E27FC236}">
                    <a16:creationId xmlns:a16="http://schemas.microsoft.com/office/drawing/2014/main" id="{31C203F8-DAD7-8643-FA61-7395A25137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F3E13701-082E-C0F4-4E64-EEFD4922B73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35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26339-04A6-870A-9687-82D73B090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871D7BD-3AB3-DDA8-A9D1-5D3AEAFF406D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B925A0-3BE3-B582-5FCE-648F6A6A052D}"/>
              </a:ext>
            </a:extLst>
          </p:cNvPr>
          <p:cNvSpPr txBox="1"/>
          <p:nvPr/>
        </p:nvSpPr>
        <p:spPr>
          <a:xfrm>
            <a:off x="1134095" y="1593928"/>
            <a:ext cx="239777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현장 노트 작성 규칙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AF786E-C7B9-005D-52D5-68A0E01B01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9F28CD2D-E3F2-4B77-E750-F9398432A8F8}"/>
              </a:ext>
            </a:extLst>
          </p:cNvPr>
          <p:cNvGrpSpPr/>
          <p:nvPr/>
        </p:nvGrpSpPr>
        <p:grpSpPr>
          <a:xfrm>
            <a:off x="1032955" y="2337081"/>
            <a:ext cx="6559852" cy="630942"/>
            <a:chOff x="4374206" y="2798058"/>
            <a:chExt cx="6559852" cy="6309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48ACECC-1B3D-6367-831F-1B2CF3B7FD20}"/>
                </a:ext>
              </a:extLst>
            </p:cNvPr>
            <p:cNvSpPr txBox="1"/>
            <p:nvPr/>
          </p:nvSpPr>
          <p:spPr>
            <a:xfrm>
              <a:off x="4943315" y="2798058"/>
              <a:ext cx="599074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어떻게 기록할까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? 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기록의 원칙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81F440A0-7268-CC6A-3A7C-5D1177EB2DF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F6982E06-C1E6-9D1C-2D5C-A6BFA228DD5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8" name="그림 17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6337D27-4F88-3F82-4153-6E00FF1C26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892CBDAA-C27B-68A0-26EF-0EDAC4A1A12D}"/>
              </a:ext>
            </a:extLst>
          </p:cNvPr>
          <p:cNvGrpSpPr/>
          <p:nvPr/>
        </p:nvGrpSpPr>
        <p:grpSpPr>
          <a:xfrm>
            <a:off x="3104426" y="3157349"/>
            <a:ext cx="2246688" cy="1144692"/>
            <a:chOff x="4338627" y="2320025"/>
            <a:chExt cx="1878814" cy="1878814"/>
          </a:xfrm>
        </p:grpSpPr>
        <p:sp>
          <p:nvSpPr>
            <p:cNvPr id="21" name="사각형: 잘린 대각선 방향 모서리 20">
              <a:extLst>
                <a:ext uri="{FF2B5EF4-FFF2-40B4-BE49-F238E27FC236}">
                  <a16:creationId xmlns:a16="http://schemas.microsoft.com/office/drawing/2014/main" id="{4A16BF1C-3BD4-B8EB-8D93-7AF40B0D43A7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8B141A40-E890-D987-E4FC-3B477919ADEE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EDD7C90-8B82-5BA2-CE90-56D1FF06ED15}"/>
                </a:ext>
              </a:extLst>
            </p:cNvPr>
            <p:cNvSpPr txBox="1"/>
            <p:nvPr/>
          </p:nvSpPr>
          <p:spPr>
            <a:xfrm>
              <a:off x="4664246" y="2780790"/>
              <a:ext cx="1301919" cy="9572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추가 원칙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417056D-F5B0-17D8-0F07-F3C80944E316}"/>
              </a:ext>
            </a:extLst>
          </p:cNvPr>
          <p:cNvGrpSpPr/>
          <p:nvPr/>
        </p:nvGrpSpPr>
        <p:grpSpPr>
          <a:xfrm>
            <a:off x="2168939" y="4384556"/>
            <a:ext cx="6189857" cy="463460"/>
            <a:chOff x="3965516" y="2790917"/>
            <a:chExt cx="6189857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5B1FFC4-466F-8695-E96F-31DCD80A5F37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직접 인용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사용자의 말을 그대로 기록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(" ")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6F18CEED-8284-389C-7E1C-1EDBC84EDB4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CCAEF71B-B672-2757-980F-DD59E617275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F58920F7-9444-0865-E464-5C0B71ADF48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61BCD08A-517B-6379-1A7F-E396EC09AC08}"/>
              </a:ext>
            </a:extLst>
          </p:cNvPr>
          <p:cNvGrpSpPr/>
          <p:nvPr/>
        </p:nvGrpSpPr>
        <p:grpSpPr>
          <a:xfrm>
            <a:off x="2168939" y="5043275"/>
            <a:ext cx="6189857" cy="463460"/>
            <a:chOff x="3965516" y="2790917"/>
            <a:chExt cx="6189857" cy="46346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D676CC0-4098-F8EB-2E3C-58D93D165D7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시각 자료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사진이나 간단한 스케치로 맥락 보충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16ABB28-0B19-CE34-7F26-240F37EB521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2" name="원호 31">
                <a:extLst>
                  <a:ext uri="{FF2B5EF4-FFF2-40B4-BE49-F238E27FC236}">
                    <a16:creationId xmlns:a16="http://schemas.microsoft.com/office/drawing/2014/main" id="{E8456070-D2CF-F7DB-6341-9FEF7C075BE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29968A6D-EBA8-0571-A966-3D873449CC7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27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BD8F5-B4C4-A64D-8103-C66FF3DA4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DA083CF-3AC5-9419-BE01-2BFACBBBE82F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A90A4-544A-EC18-3981-3978F5153257}"/>
              </a:ext>
            </a:extLst>
          </p:cNvPr>
          <p:cNvSpPr txBox="1"/>
          <p:nvPr/>
        </p:nvSpPr>
        <p:spPr>
          <a:xfrm>
            <a:off x="1134095" y="1593928"/>
            <a:ext cx="239777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현장 노트 작성 규칙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94CBF3-6755-BD5F-63DD-149F8E0B7DF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6BB89F8-6CE6-6170-C433-50DFB5DEB0F7}"/>
              </a:ext>
            </a:extLst>
          </p:cNvPr>
          <p:cNvGrpSpPr/>
          <p:nvPr/>
        </p:nvGrpSpPr>
        <p:grpSpPr>
          <a:xfrm>
            <a:off x="2116110" y="4743124"/>
            <a:ext cx="1314776" cy="1314776"/>
            <a:chOff x="4600074" y="3663607"/>
            <a:chExt cx="2308380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470F249C-79C7-70F3-B68D-A29874864639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2A29D2-AD3A-C79C-F667-266B73960BCE}"/>
                </a:ext>
              </a:extLst>
            </p:cNvPr>
            <p:cNvSpPr txBox="1"/>
            <p:nvPr/>
          </p:nvSpPr>
          <p:spPr>
            <a:xfrm>
              <a:off x="5103571" y="4289925"/>
              <a:ext cx="1301391" cy="105574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노트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6" name="화살표: 아래쪽 5">
            <a:extLst>
              <a:ext uri="{FF2B5EF4-FFF2-40B4-BE49-F238E27FC236}">
                <a16:creationId xmlns:a16="http://schemas.microsoft.com/office/drawing/2014/main" id="{F417BB28-9513-1557-E709-E07464242825}"/>
              </a:ext>
            </a:extLst>
          </p:cNvPr>
          <p:cNvSpPr/>
          <p:nvPr/>
        </p:nvSpPr>
        <p:spPr>
          <a:xfrm rot="16200000">
            <a:off x="3723418" y="5251108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F6C90F2A-AE8C-22DB-CCAD-EAC9387A42D4}"/>
              </a:ext>
            </a:extLst>
          </p:cNvPr>
          <p:cNvGrpSpPr/>
          <p:nvPr/>
        </p:nvGrpSpPr>
        <p:grpSpPr>
          <a:xfrm>
            <a:off x="4264854" y="4743124"/>
            <a:ext cx="1314776" cy="1314776"/>
            <a:chOff x="4600074" y="3663607"/>
            <a:chExt cx="2308380" cy="2308380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B3CFE09A-179B-8F89-FCEF-4C41A192120A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917676-1215-1960-9DED-B656968AAAFB}"/>
                </a:ext>
              </a:extLst>
            </p:cNvPr>
            <p:cNvSpPr txBox="1"/>
            <p:nvPr/>
          </p:nvSpPr>
          <p:spPr>
            <a:xfrm>
              <a:off x="4817064" y="4289925"/>
              <a:ext cx="1874410" cy="105574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데이터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12" name="화살표: 아래쪽 11">
            <a:extLst>
              <a:ext uri="{FF2B5EF4-FFF2-40B4-BE49-F238E27FC236}">
                <a16:creationId xmlns:a16="http://schemas.microsoft.com/office/drawing/2014/main" id="{1C4B16D2-FC60-1F4C-3574-45191A0579D3}"/>
              </a:ext>
            </a:extLst>
          </p:cNvPr>
          <p:cNvSpPr/>
          <p:nvPr/>
        </p:nvSpPr>
        <p:spPr>
          <a:xfrm rot="16200000">
            <a:off x="5872162" y="5251108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8EB5BAB-DFF1-98B2-2B53-C62B50B590EB}"/>
              </a:ext>
            </a:extLst>
          </p:cNvPr>
          <p:cNvGrpSpPr/>
          <p:nvPr/>
        </p:nvGrpSpPr>
        <p:grpSpPr>
          <a:xfrm>
            <a:off x="6413598" y="4743124"/>
            <a:ext cx="1314776" cy="1314776"/>
            <a:chOff x="4600074" y="3663607"/>
            <a:chExt cx="2308380" cy="2308380"/>
          </a:xfrm>
        </p:grpSpPr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E41F3BE1-AA79-6E9C-9E30-A108A356A76F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7109C6C-0AE1-9943-5574-AE5D20D78E38}"/>
                </a:ext>
              </a:extLst>
            </p:cNvPr>
            <p:cNvSpPr txBox="1"/>
            <p:nvPr/>
          </p:nvSpPr>
          <p:spPr>
            <a:xfrm>
              <a:off x="4817064" y="4289925"/>
              <a:ext cx="1874410" cy="105574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시각화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36" name="화살표: 아래쪽 35">
            <a:extLst>
              <a:ext uri="{FF2B5EF4-FFF2-40B4-BE49-F238E27FC236}">
                <a16:creationId xmlns:a16="http://schemas.microsoft.com/office/drawing/2014/main" id="{9AD38587-9F33-E7D8-AA97-897911D6DA8B}"/>
              </a:ext>
            </a:extLst>
          </p:cNvPr>
          <p:cNvSpPr/>
          <p:nvPr/>
        </p:nvSpPr>
        <p:spPr>
          <a:xfrm rot="16200000">
            <a:off x="8020906" y="5251108"/>
            <a:ext cx="326728" cy="380608"/>
          </a:xfrm>
          <a:prstGeom prst="downArrow">
            <a:avLst/>
          </a:prstGeom>
          <a:solidFill>
            <a:srgbClr val="0B2EB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1700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26DAE0E-0253-AD7D-B7B7-0CF5E9EF04B3}"/>
              </a:ext>
            </a:extLst>
          </p:cNvPr>
          <p:cNvGrpSpPr/>
          <p:nvPr/>
        </p:nvGrpSpPr>
        <p:grpSpPr>
          <a:xfrm>
            <a:off x="8562342" y="4743124"/>
            <a:ext cx="1314776" cy="1314776"/>
            <a:chOff x="4600074" y="3663607"/>
            <a:chExt cx="2308380" cy="2308380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C8691E1C-31AD-8D68-4A0E-A68209E2F495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9571BA1-89BD-FAD9-9762-949C9712E0DC}"/>
                </a:ext>
              </a:extLst>
            </p:cNvPr>
            <p:cNvSpPr txBox="1"/>
            <p:nvPr/>
          </p:nvSpPr>
          <p:spPr>
            <a:xfrm>
              <a:off x="5075427" y="4289925"/>
              <a:ext cx="1357682" cy="105574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방법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98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3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7A8A8-2F05-590D-BE8A-DB9A26391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1CE704A-3C13-69DB-0262-EDB66BB7841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F946598-2C7A-9558-1C1F-2F60B50F8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5F7ACE-3E76-4EFB-F75A-B4CF7D7F5280}"/>
              </a:ext>
            </a:extLst>
          </p:cNvPr>
          <p:cNvSpPr txBox="1"/>
          <p:nvPr/>
        </p:nvSpPr>
        <p:spPr>
          <a:xfrm>
            <a:off x="3079791" y="2529890"/>
            <a:ext cx="603242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1AEAB19-D7E3-EDB3-1B26-79BE0ED74F4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554CDD8-8D98-834A-D7C4-6DA292D08671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3E91E3D6-2ED0-2C2C-0B5F-A000917782F9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68916712-DAC4-568A-0FA8-2EAA1C9721DA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973090A-831F-35A0-988F-3C171062031B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379FC11-92D6-A383-FC61-8C16A6DAAF05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E1EFF0-9DA1-5D30-B07C-8BD49C4DF657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AF5BE5-578F-8242-A142-2020870C0D04}"/>
              </a:ext>
            </a:extLst>
          </p:cNvPr>
          <p:cNvSpPr txBox="1"/>
          <p:nvPr/>
        </p:nvSpPr>
        <p:spPr>
          <a:xfrm>
            <a:off x="6021350" y="1593371"/>
            <a:ext cx="46679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34D7B40-AD94-40F1-C477-CF830B98A18C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B5090484-F8C9-BFEF-487E-FE80FD6065D4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740121A5-7C8C-D0A9-53DF-3B9FDB1CDA6C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BE6C7A34-7842-0DCF-F696-1B03D0F63165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1F7063B-89B4-90BE-9E64-5E0FEB4DC97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A1ECD0C1-8B9D-6F61-95CE-4D288AAC8C0E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9CAF5325-7CD9-8804-D147-0D9380CDE8D1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29F8DD92-0823-3ABB-4158-61539412FD82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7278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84C3C-71B5-86CA-5129-78F18AAEE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A06C191-7DC8-CF86-FD95-8ED997DF54CF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4E7A4D-772B-47F8-D6F2-6A36521E2DDB}"/>
              </a:ext>
            </a:extLst>
          </p:cNvPr>
          <p:cNvSpPr txBox="1"/>
          <p:nvPr/>
        </p:nvSpPr>
        <p:spPr>
          <a:xfrm>
            <a:off x="1134095" y="1593928"/>
            <a:ext cx="4991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 지도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User Journey Map)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BFDEE3-9D49-1D85-15D9-52E325EF00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3BEE94-F78D-1446-52A3-8ECB02D96636}"/>
              </a:ext>
            </a:extLst>
          </p:cNvPr>
          <p:cNvSpPr txBox="1"/>
          <p:nvPr/>
        </p:nvSpPr>
        <p:spPr>
          <a:xfrm>
            <a:off x="599384" y="3335338"/>
            <a:ext cx="4458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인터뷰를 통해 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이야기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를 듣기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6DEFE-05A2-5B7A-8D63-05727A2048A4}"/>
              </a:ext>
            </a:extLst>
          </p:cNvPr>
          <p:cNvSpPr txBox="1"/>
          <p:nvPr/>
        </p:nvSpPr>
        <p:spPr>
          <a:xfrm>
            <a:off x="7265939" y="3335338"/>
            <a:ext cx="4458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관찰을 통해 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행동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을 보는 법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637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E8387-1E2F-F458-6E84-549577698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5F11A4D-7215-EC25-0211-4556554927E0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669177-5E7E-64F6-4B05-667AEAAD4C6A}"/>
              </a:ext>
            </a:extLst>
          </p:cNvPr>
          <p:cNvSpPr txBox="1"/>
          <p:nvPr/>
        </p:nvSpPr>
        <p:spPr>
          <a:xfrm>
            <a:off x="1134095" y="1593928"/>
            <a:ext cx="4991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 지도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User Journey Map)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724245C-B188-131C-762D-113F4AE7E7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04236A30-635B-C985-8FFA-EA2B599D346E}"/>
              </a:ext>
            </a:extLst>
          </p:cNvPr>
          <p:cNvGrpSpPr/>
          <p:nvPr/>
        </p:nvGrpSpPr>
        <p:grpSpPr>
          <a:xfrm>
            <a:off x="4227701" y="2636853"/>
            <a:ext cx="6189857" cy="863570"/>
            <a:chOff x="3965516" y="2790917"/>
            <a:chExt cx="6189857" cy="86357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8A8463F-33A4-ADF9-C7E2-ABC3534F618B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사용자의 경험은 단편적인 점들의 합이 아니라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시작부터 끝까지 이어지는 하나의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 같음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B7158463-0936-D1D4-0E23-3898611E044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BC913830-8389-A624-E6F5-D11128EA6AC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C14209FD-FC7F-D852-E6E8-DCD346A17A5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1F0C59D6-635B-A3E7-394A-8E6AAFD38D79}"/>
              </a:ext>
            </a:extLst>
          </p:cNvPr>
          <p:cNvGrpSpPr/>
          <p:nvPr/>
        </p:nvGrpSpPr>
        <p:grpSpPr>
          <a:xfrm>
            <a:off x="4227701" y="3755284"/>
            <a:ext cx="6189857" cy="863570"/>
            <a:chOff x="3965516" y="2790917"/>
            <a:chExt cx="6189857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339425-B8D3-9BBA-A9B5-C859C4E781F8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전체적인 경험의 흐름을 한눈에 볼 수 있도록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시각화하는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도구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DFDE326B-780E-E165-7C8A-AE4CEF853A6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0D65BC32-F3DE-DA7E-B9C9-26B03CD1AA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0112F693-F27A-7B2C-68BD-20ADCF644EC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25CCD2-7A3F-9B07-92F5-D3DFA74D2523}"/>
              </a:ext>
            </a:extLst>
          </p:cNvPr>
          <p:cNvSpPr txBox="1"/>
          <p:nvPr/>
        </p:nvSpPr>
        <p:spPr>
          <a:xfrm flipH="1">
            <a:off x="4544407" y="4978429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사용자 여정 지도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User Journey Map)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686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101A2-BC3C-C8AB-4956-F9811EFE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손거울, 투명 소재, 실내, 거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504526B-B88F-FBF2-B758-EB175548E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>
          <a:xfrm>
            <a:off x="5982" y="0"/>
            <a:ext cx="12180036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95989FA1-3272-B80C-9E78-2F92F1753682}"/>
              </a:ext>
            </a:extLst>
          </p:cNvPr>
          <p:cNvSpPr/>
          <p:nvPr/>
        </p:nvSpPr>
        <p:spPr>
          <a:xfrm>
            <a:off x="0" y="2253659"/>
            <a:ext cx="12192000" cy="2466222"/>
          </a:xfrm>
          <a:prstGeom prst="rect">
            <a:avLst/>
          </a:prstGeom>
          <a:solidFill>
            <a:srgbClr val="EBEEF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9F0024-D198-65F5-6E67-273E6975F66D}"/>
              </a:ext>
            </a:extLst>
          </p:cNvPr>
          <p:cNvSpPr txBox="1"/>
          <p:nvPr/>
        </p:nvSpPr>
        <p:spPr>
          <a:xfrm>
            <a:off x="1370340" y="2435124"/>
            <a:ext cx="9451320" cy="74174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사용자의 경험을 한 편의 </a:t>
            </a:r>
            <a:r>
              <a:rPr lang="en-US" altLang="ko-KR" sz="3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'</a:t>
            </a:r>
            <a:r>
              <a:rPr lang="ko-KR" altLang="en-US" sz="3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로드무비</a:t>
            </a:r>
            <a:r>
              <a:rPr lang="en-US" altLang="ko-KR" sz="3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'</a:t>
            </a:r>
            <a:r>
              <a:rPr lang="ko-KR" altLang="en-US" sz="3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처럼 만드는 것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494767-6927-AA46-59FB-3BDA922990F1}"/>
              </a:ext>
            </a:extLst>
          </p:cNvPr>
          <p:cNvSpPr txBox="1"/>
          <p:nvPr/>
        </p:nvSpPr>
        <p:spPr>
          <a:xfrm>
            <a:off x="818678" y="3346865"/>
            <a:ext cx="10554644" cy="105637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 latinLnBrk="0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구체적인 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'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행동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(Actions)'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은 물론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, 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그 행동을 하며 떠올리는 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'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생각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(Thoughts)’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과 </a:t>
            </a:r>
            <a:b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그 순간에 느끼는 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'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감정</a:t>
            </a:r>
            <a:r>
              <a:rPr lang="en-US" altLang="ko-KR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(Feelings)'</a:t>
            </a:r>
            <a:r>
              <a:rPr lang="ko-KR" altLang="en-US" sz="2500" spc="-150" dirty="0">
                <a:solidFill>
                  <a:prstClr val="black"/>
                </a:solidFill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까지 입체적으로 기록</a:t>
            </a:r>
          </a:p>
        </p:txBody>
      </p:sp>
    </p:spTree>
    <p:extLst>
      <p:ext uri="{BB962C8B-B14F-4D97-AF65-F5344CB8AC3E}">
        <p14:creationId xmlns:p14="http://schemas.microsoft.com/office/powerpoint/2010/main" val="359807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D0282-6F27-9231-DE77-9328C81F9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461EE17-A460-B63C-BE93-037CE6BD7ADA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29B15-A7B5-87AF-C931-D6B5AE5A2AA7}"/>
              </a:ext>
            </a:extLst>
          </p:cNvPr>
          <p:cNvSpPr txBox="1"/>
          <p:nvPr/>
        </p:nvSpPr>
        <p:spPr>
          <a:xfrm>
            <a:off x="1134095" y="1593928"/>
            <a:ext cx="4991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 지도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User Journey Map)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02D3A81-9CE6-3C7B-3C6B-E2EE40422F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D960A981-A510-C0ED-CFD2-948B905B3209}"/>
              </a:ext>
            </a:extLst>
          </p:cNvPr>
          <p:cNvGrpSpPr/>
          <p:nvPr/>
        </p:nvGrpSpPr>
        <p:grpSpPr>
          <a:xfrm>
            <a:off x="3821498" y="2337532"/>
            <a:ext cx="7819812" cy="630942"/>
            <a:chOff x="4374206" y="2798058"/>
            <a:chExt cx="7819812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5801F5E-CC46-A67E-9030-9AD4F12BD655}"/>
                </a:ext>
              </a:extLst>
            </p:cNvPr>
            <p:cNvSpPr txBox="1"/>
            <p:nvPr/>
          </p:nvSpPr>
          <p:spPr>
            <a:xfrm>
              <a:off x="4943315" y="2798058"/>
              <a:ext cx="725070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사례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: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정부 웹사이트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‘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지원금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’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신청 과정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C924D85E-CB4E-5FF5-19D8-53F157E90C1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9" name="타원 18">
                <a:extLst>
                  <a:ext uri="{FF2B5EF4-FFF2-40B4-BE49-F238E27FC236}">
                    <a16:creationId xmlns:a16="http://schemas.microsoft.com/office/drawing/2014/main" id="{1BC81E3F-83B8-9105-0465-C45CA3BBCFD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0" name="그림 1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D215A3E-585C-F184-8F15-69F8D854E8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3DA04EC5-5855-AADC-39E2-97903B484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800158"/>
              </p:ext>
            </p:extLst>
          </p:nvPr>
        </p:nvGraphicFramePr>
        <p:xfrm>
          <a:off x="3205302" y="3260222"/>
          <a:ext cx="8553429" cy="2275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025">
                  <a:extLst>
                    <a:ext uri="{9D8B030D-6E8A-4147-A177-3AD203B41FA5}">
                      <a16:colId xmlns:a16="http://schemas.microsoft.com/office/drawing/2014/main" val="472142815"/>
                    </a:ext>
                  </a:extLst>
                </a:gridCol>
                <a:gridCol w="1713601">
                  <a:extLst>
                    <a:ext uri="{9D8B030D-6E8A-4147-A177-3AD203B41FA5}">
                      <a16:colId xmlns:a16="http://schemas.microsoft.com/office/drawing/2014/main" val="675562818"/>
                    </a:ext>
                  </a:extLst>
                </a:gridCol>
                <a:gridCol w="1713601">
                  <a:extLst>
                    <a:ext uri="{9D8B030D-6E8A-4147-A177-3AD203B41FA5}">
                      <a16:colId xmlns:a16="http://schemas.microsoft.com/office/drawing/2014/main" val="2877786651"/>
                    </a:ext>
                  </a:extLst>
                </a:gridCol>
                <a:gridCol w="1713601">
                  <a:extLst>
                    <a:ext uri="{9D8B030D-6E8A-4147-A177-3AD203B41FA5}">
                      <a16:colId xmlns:a16="http://schemas.microsoft.com/office/drawing/2014/main" val="967422525"/>
                    </a:ext>
                  </a:extLst>
                </a:gridCol>
                <a:gridCol w="1713601">
                  <a:extLst>
                    <a:ext uri="{9D8B030D-6E8A-4147-A177-3AD203B41FA5}">
                      <a16:colId xmlns:a16="http://schemas.microsoft.com/office/drawing/2014/main" val="3342123456"/>
                    </a:ext>
                  </a:extLst>
                </a:gridCol>
              </a:tblGrid>
              <a:tr h="115880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행동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생각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감정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고충 지점</a:t>
                      </a:r>
                      <a:r>
                        <a:rPr lang="en-US" altLang="ko-KR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(Pain Point)</a:t>
                      </a:r>
                      <a:endParaRPr lang="ko-KR" altLang="en-US" sz="18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기회</a:t>
                      </a:r>
                      <a:br>
                        <a:rPr lang="en-US" altLang="ko-KR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en-US" altLang="ko-KR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(Opportunity)</a:t>
                      </a:r>
                      <a:endParaRPr lang="ko-KR" altLang="en-US" sz="18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05687"/>
                  </a:ext>
                </a:extLst>
              </a:tr>
              <a:tr h="5988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8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홈 페이지 접속</a:t>
                      </a:r>
                      <a:r>
                        <a:rPr lang="en-US" altLang="ko-KR" sz="18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여러 번 클릭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'</a:t>
                      </a: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뭐가 진짜 신청서인지 모르겠다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'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혼란</a:t>
                      </a:r>
                      <a:endParaRPr lang="en-US" altLang="ko-KR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답답함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용어가 너무 전문적이라 원하는 정보를 찾기 어렵다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.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자주 찾는 서비스를 첫 화면에 배치하자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6390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B856F43-7A96-6797-195D-DC4D7DCA59FF}"/>
              </a:ext>
            </a:extLst>
          </p:cNvPr>
          <p:cNvSpPr txBox="1"/>
          <p:nvPr/>
        </p:nvSpPr>
        <p:spPr>
          <a:xfrm flipH="1">
            <a:off x="4544407" y="5598103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우리는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점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이 아닌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선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으로 사용자를 이해해야 함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891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447F0-1637-B2EA-8312-08294DDA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1A5AD259-059D-CCB0-02AB-1A62A2666D8A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6DEF053C-6E5A-AA4E-7035-35E141ADC0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3CEC36D0-7A5D-0C8B-997A-B84BCD618BC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39D978E-D531-A6EC-0712-8337A3F9AB2C}"/>
              </a:ext>
            </a:extLst>
          </p:cNvPr>
          <p:cNvSpPr txBox="1"/>
          <p:nvPr/>
        </p:nvSpPr>
        <p:spPr>
          <a:xfrm>
            <a:off x="5200563" y="711892"/>
            <a:ext cx="179087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생각해보기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AE947-9ECC-969A-3113-9B5928F6378D}"/>
              </a:ext>
            </a:extLst>
          </p:cNvPr>
          <p:cNvSpPr txBox="1"/>
          <p:nvPr/>
        </p:nvSpPr>
        <p:spPr>
          <a:xfrm>
            <a:off x="2567969" y="1966844"/>
            <a:ext cx="406716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3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심층 인터뷰</a:t>
            </a:r>
          </a:p>
        </p:txBody>
      </p:sp>
      <p:pic>
        <p:nvPicPr>
          <p:cNvPr id="25" name="그림 24" descr="의류, 인간의 얼굴, 가구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FCD230-3AB7-A1A7-9891-B7B7FE8CF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2649" y="2777312"/>
            <a:ext cx="3919576" cy="3919576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ADDCD69C-3361-5DE9-05BE-52CDF301DA25}"/>
              </a:ext>
            </a:extLst>
          </p:cNvPr>
          <p:cNvGrpSpPr/>
          <p:nvPr/>
        </p:nvGrpSpPr>
        <p:grpSpPr>
          <a:xfrm>
            <a:off x="2239805" y="3492789"/>
            <a:ext cx="6425600" cy="469900"/>
            <a:chOff x="5030469" y="4502150"/>
            <a:chExt cx="5828031" cy="469900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D70D4E6F-9A6D-55B1-1524-1E0A7CD8279B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14E0F8D-5CB9-4921-57A6-FB4E613C5381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좋은 질문 설계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F560999-7C1B-6F51-14FD-59BC613B069A}"/>
              </a:ext>
            </a:extLst>
          </p:cNvPr>
          <p:cNvGrpSpPr/>
          <p:nvPr/>
        </p:nvGrpSpPr>
        <p:grpSpPr>
          <a:xfrm>
            <a:off x="2239805" y="4211894"/>
            <a:ext cx="6425600" cy="469900"/>
            <a:chOff x="5030469" y="5109745"/>
            <a:chExt cx="5828031" cy="469900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8DE18969-5D2A-5DC4-926A-99C548536675}"/>
                </a:ext>
              </a:extLst>
            </p:cNvPr>
            <p:cNvSpPr/>
            <p:nvPr/>
          </p:nvSpPr>
          <p:spPr>
            <a:xfrm>
              <a:off x="5030469" y="5109745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CD18FD-3F97-69E8-534E-E06D0807B7CB}"/>
                </a:ext>
              </a:extLst>
            </p:cNvPr>
            <p:cNvSpPr txBox="1"/>
            <p:nvPr/>
          </p:nvSpPr>
          <p:spPr>
            <a:xfrm>
              <a:off x="5157467" y="5159954"/>
              <a:ext cx="55105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마음을 얻는 대화를 통해 그들의 생생한 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이야기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'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수집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121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FB821-3A9A-1A14-4F08-5619911F9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33EDBC3-E462-BF87-6CA9-DC751B37FAE1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AFEDA6-A14D-C23E-44A1-660AF956D5B3}"/>
              </a:ext>
            </a:extLst>
          </p:cNvPr>
          <p:cNvSpPr txBox="1"/>
          <p:nvPr/>
        </p:nvSpPr>
        <p:spPr>
          <a:xfrm>
            <a:off x="1134095" y="1593928"/>
            <a:ext cx="4991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적용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육아휴직 신청 과정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A0A0122-C4FB-EF99-2C1F-077BCFE3A3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598B37-B78B-F072-5256-0511F951018D}"/>
              </a:ext>
            </a:extLst>
          </p:cNvPr>
          <p:cNvSpPr txBox="1"/>
          <p:nvPr/>
        </p:nvSpPr>
        <p:spPr>
          <a:xfrm flipH="1">
            <a:off x="4332694" y="5489661"/>
            <a:ext cx="352661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육아휴직 신청 과정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7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27D756-6F73-CFD6-02AD-AC082628F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의류, 장난감, 미소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E5915C-325A-A4DB-B540-263114DC6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9" b="18806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그림 3" descr="의류, 장난감, 미소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98DA4A1-0356-3819-AD2F-9F7E4B4C0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699" y="1615314"/>
            <a:ext cx="3949046" cy="5242686"/>
          </a:xfrm>
          <a:prstGeom prst="rect">
            <a:avLst/>
          </a:prstGeom>
          <a:effectLst>
            <a:softEdge rad="635000"/>
          </a:effectLst>
        </p:spPr>
      </p:pic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854C5F3F-98F1-1817-7B3E-22B17D6C7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035999"/>
              </p:ext>
            </p:extLst>
          </p:nvPr>
        </p:nvGraphicFramePr>
        <p:xfrm>
          <a:off x="598128" y="1431422"/>
          <a:ext cx="9097532" cy="3887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492">
                  <a:extLst>
                    <a:ext uri="{9D8B030D-6E8A-4147-A177-3AD203B41FA5}">
                      <a16:colId xmlns:a16="http://schemas.microsoft.com/office/drawing/2014/main" val="472142815"/>
                    </a:ext>
                  </a:extLst>
                </a:gridCol>
                <a:gridCol w="1518408">
                  <a:extLst>
                    <a:ext uri="{9D8B030D-6E8A-4147-A177-3AD203B41FA5}">
                      <a16:colId xmlns:a16="http://schemas.microsoft.com/office/drawing/2014/main" val="675562818"/>
                    </a:ext>
                  </a:extLst>
                </a:gridCol>
                <a:gridCol w="1518408">
                  <a:extLst>
                    <a:ext uri="{9D8B030D-6E8A-4147-A177-3AD203B41FA5}">
                      <a16:colId xmlns:a16="http://schemas.microsoft.com/office/drawing/2014/main" val="1112318647"/>
                    </a:ext>
                  </a:extLst>
                </a:gridCol>
                <a:gridCol w="1518408">
                  <a:extLst>
                    <a:ext uri="{9D8B030D-6E8A-4147-A177-3AD203B41FA5}">
                      <a16:colId xmlns:a16="http://schemas.microsoft.com/office/drawing/2014/main" val="2877786651"/>
                    </a:ext>
                  </a:extLst>
                </a:gridCol>
                <a:gridCol w="1518408">
                  <a:extLst>
                    <a:ext uri="{9D8B030D-6E8A-4147-A177-3AD203B41FA5}">
                      <a16:colId xmlns:a16="http://schemas.microsoft.com/office/drawing/2014/main" val="967422525"/>
                    </a:ext>
                  </a:extLst>
                </a:gridCol>
                <a:gridCol w="1518408">
                  <a:extLst>
                    <a:ext uri="{9D8B030D-6E8A-4147-A177-3AD203B41FA5}">
                      <a16:colId xmlns:a16="http://schemas.microsoft.com/office/drawing/2014/main" val="3342123456"/>
                    </a:ext>
                  </a:extLst>
                </a:gridCol>
              </a:tblGrid>
              <a:tr h="986826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단계</a:t>
                      </a:r>
                      <a:br>
                        <a:rPr lang="en-US" altLang="ko-KR" sz="16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en-US" altLang="ko-KR" sz="16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pt-BR" altLang="ko-KR" sz="1600" b="1" kern="1200" spc="-100" baseline="0" dirty="0">
                          <a:solidFill>
                            <a:srgbClr val="061C72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Stages)</a:t>
                      </a:r>
                      <a:endParaRPr lang="ko-KR" altLang="en-US" sz="1600" b="1" kern="1200" spc="-100" baseline="0" dirty="0">
                        <a:solidFill>
                          <a:srgbClr val="061C72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인지 </a:t>
                      </a:r>
                      <a: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pt-BR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Awareness)</a:t>
                      </a:r>
                      <a:endParaRPr lang="ko-KR" altLang="en-US" sz="16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준비 </a:t>
                      </a:r>
                      <a: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pt-BR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Preparation)</a:t>
                      </a:r>
                      <a:endParaRPr lang="ko-KR" altLang="en-US" sz="16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신청 </a:t>
                      </a:r>
                      <a: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pt-BR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Application)</a:t>
                      </a:r>
                      <a:endParaRPr lang="ko-KR" altLang="en-US" sz="16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승인</a:t>
                      </a:r>
                      <a: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결과</a:t>
                      </a:r>
                      <a:b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pt-BR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Result)</a:t>
                      </a:r>
                      <a:endParaRPr lang="ko-KR" altLang="en-US" sz="16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휴직 중 </a:t>
                      </a:r>
                      <a:b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pt-BR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On Leave</a:t>
                      </a:r>
                      <a:r>
                        <a:rPr lang="en-US" altLang="ko-KR" sz="16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)</a:t>
                      </a:r>
                      <a:endParaRPr lang="ko-KR" altLang="en-US" sz="1600" kern="1200" spc="-100" baseline="0" dirty="0">
                        <a:solidFill>
                          <a:schemeClr val="bg1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05687"/>
                  </a:ext>
                </a:extLst>
              </a:tr>
              <a:tr h="8916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행동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육아휴직 정보 검색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필요 서류 확인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서류 발급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주민센터 방문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온라인 신청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결과 통보 기다림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육아휴직 급여 수령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63900"/>
                  </a:ext>
                </a:extLst>
              </a:tr>
              <a:tr h="11176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생각</a:t>
                      </a:r>
                      <a:r>
                        <a:rPr lang="en-US" altLang="ko-KR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/</a:t>
                      </a:r>
                      <a:r>
                        <a:rPr lang="ko-KR" altLang="en-US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감정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“복잡할 것 같아”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걱정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막막함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“어떤 서류가 필요하지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?”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혼란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번거로움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“대기 시간이 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왜 이렇게 길지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?”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짜증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답답함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“혹시 거절되면 어떡하지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?”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불안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초조함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“급여가 제때 나올까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?”</a:t>
                      </a:r>
                      <a:b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불안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걱정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578526"/>
                  </a:ext>
                </a:extLst>
              </a:tr>
              <a:tr h="89169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731D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ko-KR" altLang="en-US" sz="1600" b="1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고충 지점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산재된 정보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복잡한 서류 절차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긴 대기 시간</a:t>
                      </a:r>
                      <a:r>
                        <a:rPr lang="en-US" altLang="ko-KR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불편한 시스템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불투명한 진행 과정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6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급여 지급 지연 우려</a:t>
                      </a:r>
                    </a:p>
                  </a:txBody>
                  <a:tcPr marL="9525" marR="9525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77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246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67572-9947-3CAC-25DF-ACCF3BFA6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454AA98-0B57-3036-4064-DFD92453BBFF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4FBE1D-8B57-0144-9D5C-9EEF9868D513}"/>
              </a:ext>
            </a:extLst>
          </p:cNvPr>
          <p:cNvSpPr txBox="1"/>
          <p:nvPr/>
        </p:nvSpPr>
        <p:spPr>
          <a:xfrm>
            <a:off x="1134095" y="1593928"/>
            <a:ext cx="499155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 적용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육아휴직 신청 과정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4CA79B-4B48-1343-627C-526F7A6255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pic>
        <p:nvPicPr>
          <p:cNvPr id="3" name="그림 2" descr="의류, 장난감, 미소, 만화 영화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5A6CDAB-C9E9-9B5C-7836-16C8251E4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5" y="2901942"/>
            <a:ext cx="3091350" cy="4104023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2FE4C9C3-9F3A-CA38-49D2-EB5AE8422063}"/>
              </a:ext>
            </a:extLst>
          </p:cNvPr>
          <p:cNvGrpSpPr/>
          <p:nvPr/>
        </p:nvGrpSpPr>
        <p:grpSpPr>
          <a:xfrm>
            <a:off x="7484778" y="2945352"/>
            <a:ext cx="4251283" cy="863570"/>
            <a:chOff x="3965516" y="2790917"/>
            <a:chExt cx="4251283" cy="86357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F05E1E8-5D40-05F1-F944-B2FA752A65A9}"/>
                </a:ext>
              </a:extLst>
            </p:cNvPr>
            <p:cNvSpPr txBox="1"/>
            <p:nvPr/>
          </p:nvSpPr>
          <p:spPr>
            <a:xfrm>
              <a:off x="4282223" y="2790917"/>
              <a:ext cx="393457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 여정 지도는 과업이 아닌 경험 전체를 보여줌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566845BE-9F90-FE0C-3549-578E45705BE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51990F77-9BB1-DD75-E42B-44C170E4BB7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581F98D2-07BB-FEE4-1A7D-B1BA6FA8F9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3D933C6-3596-170E-E915-5653ABCFBBED}"/>
              </a:ext>
            </a:extLst>
          </p:cNvPr>
          <p:cNvGrpSpPr/>
          <p:nvPr/>
        </p:nvGrpSpPr>
        <p:grpSpPr>
          <a:xfrm>
            <a:off x="7484778" y="3964538"/>
            <a:ext cx="4251283" cy="863570"/>
            <a:chOff x="3965516" y="2790917"/>
            <a:chExt cx="4251283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3783C3A-DB34-1D38-86CA-8FEF8870F1A9}"/>
                </a:ext>
              </a:extLst>
            </p:cNvPr>
            <p:cNvSpPr txBox="1"/>
            <p:nvPr/>
          </p:nvSpPr>
          <p:spPr>
            <a:xfrm>
              <a:off x="4282223" y="2790917"/>
              <a:ext cx="393457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신청 과정 속에서 겪는 다양한 감정과 어려움이 선명하게 드러남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91A0BBD1-8B11-F586-0874-D4D0B8649B4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B2326C73-4D90-3618-FB38-CD3C5EFD84D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E4DA269F-2E80-D779-DB2F-657FE761E96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A87E0F1-9537-6515-F189-BF88513DED7B}"/>
              </a:ext>
            </a:extLst>
          </p:cNvPr>
          <p:cNvGrpSpPr/>
          <p:nvPr/>
        </p:nvGrpSpPr>
        <p:grpSpPr>
          <a:xfrm>
            <a:off x="7484778" y="4983724"/>
            <a:ext cx="4251283" cy="863570"/>
            <a:chOff x="3965516" y="2790917"/>
            <a:chExt cx="4251283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4FD71A-5C5A-CBF8-B9CD-2D0FEC574D35}"/>
                </a:ext>
              </a:extLst>
            </p:cNvPr>
            <p:cNvSpPr txBox="1"/>
            <p:nvPr/>
          </p:nvSpPr>
          <p:spPr>
            <a:xfrm>
              <a:off x="4282223" y="2790917"/>
              <a:ext cx="3934576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정책디자인의 출발점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=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고충 지점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(Pain Point)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BCF74157-BC66-A307-4626-3B71766BB21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2959FAEA-883A-6083-A80B-D9839F3C9D2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6CE67198-2C98-AE76-7AC3-BD4F555E6BC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651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CAF45-4D38-5C75-CFE7-BE8624DE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6DAE0C4-93B6-D793-A4DF-5FE6C34E4402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C2BFF8-75E8-DDAA-3E2D-7D589BD4B4C0}"/>
              </a:ext>
            </a:extLst>
          </p:cNvPr>
          <p:cNvSpPr txBox="1"/>
          <p:nvPr/>
        </p:nvSpPr>
        <p:spPr>
          <a:xfrm>
            <a:off x="1134095" y="1593928"/>
            <a:ext cx="359617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우리 주변의 여정 스케치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6A96077-4457-9343-4FB8-5186A354C4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8E87DF-2137-4330-BAB0-D01CD041F7C5}"/>
              </a:ext>
            </a:extLst>
          </p:cNvPr>
          <p:cNvSpPr txBox="1"/>
          <p:nvPr/>
        </p:nvSpPr>
        <p:spPr>
          <a:xfrm flipH="1">
            <a:off x="3660119" y="5489661"/>
            <a:ext cx="4871762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나만의 사용자 여정지도 만들기</a:t>
            </a:r>
          </a:p>
        </p:txBody>
      </p:sp>
    </p:spTree>
    <p:extLst>
      <p:ext uri="{BB962C8B-B14F-4D97-AF65-F5344CB8AC3E}">
        <p14:creationId xmlns:p14="http://schemas.microsoft.com/office/powerpoint/2010/main" val="427346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6A2730-7F73-F23C-EE3A-5CA0C4BA6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7F809C0-C389-52AF-9160-7A6F6EFB936B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6B42F8-F56B-C20B-9BA1-C32FB7676947}"/>
              </a:ext>
            </a:extLst>
          </p:cNvPr>
          <p:cNvSpPr txBox="1"/>
          <p:nvPr/>
        </p:nvSpPr>
        <p:spPr>
          <a:xfrm>
            <a:off x="1134095" y="1593928"/>
            <a:ext cx="359617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우리 주변의 여정 스케치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2C1F79A-46F6-81EB-7FCD-9FF36A4292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50B5B-383E-CAEE-D3B9-76577130A02F}"/>
              </a:ext>
            </a:extLst>
          </p:cNvPr>
          <p:cNvSpPr txBox="1"/>
          <p:nvPr/>
        </p:nvSpPr>
        <p:spPr>
          <a:xfrm flipH="1">
            <a:off x="2683977" y="2354361"/>
            <a:ext cx="4909888" cy="1047357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최근에 경험한 공공 서비스나 정책을 하나 떠올리기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8F9F41A-71E0-5EC8-E2B2-D4AF14184B03}"/>
              </a:ext>
            </a:extLst>
          </p:cNvPr>
          <p:cNvGrpSpPr/>
          <p:nvPr/>
        </p:nvGrpSpPr>
        <p:grpSpPr>
          <a:xfrm>
            <a:off x="947738" y="2309512"/>
            <a:ext cx="2246688" cy="1144692"/>
            <a:chOff x="4338627" y="2320025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01EE3F90-54F2-1650-4228-DC1C1A89014A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CAD355A-60D1-4023-9879-945833A023BA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12C121-3F8F-CB25-A216-0EE088E58A58}"/>
                </a:ext>
              </a:extLst>
            </p:cNvPr>
            <p:cNvSpPr txBox="1"/>
            <p:nvPr/>
          </p:nvSpPr>
          <p:spPr>
            <a:xfrm>
              <a:off x="4627075" y="2780790"/>
              <a:ext cx="1301919" cy="9572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주제 선정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AD491B45-E703-1B44-8943-4EB865184ED1}"/>
              </a:ext>
            </a:extLst>
          </p:cNvPr>
          <p:cNvGrpSpPr/>
          <p:nvPr/>
        </p:nvGrpSpPr>
        <p:grpSpPr>
          <a:xfrm>
            <a:off x="1582742" y="3663046"/>
            <a:ext cx="4251283" cy="463460"/>
            <a:chOff x="3965516" y="2790917"/>
            <a:chExt cx="4251283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D724552-609F-0D6D-4C0E-09452A1D3BA5}"/>
                </a:ext>
              </a:extLst>
            </p:cNvPr>
            <p:cNvSpPr txBox="1"/>
            <p:nvPr/>
          </p:nvSpPr>
          <p:spPr>
            <a:xfrm>
              <a:off x="4282223" y="2790917"/>
              <a:ext cx="393457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도서관에서 책 빌리기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8CBDBD36-3E07-88B7-C241-DC6626C288E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E582980D-0292-919F-B795-0D6B92D25A5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7B8AD4E5-851D-9DC3-2132-75B3290B027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58381D40-1985-D551-731C-69868BED12E3}"/>
              </a:ext>
            </a:extLst>
          </p:cNvPr>
          <p:cNvGrpSpPr/>
          <p:nvPr/>
        </p:nvGrpSpPr>
        <p:grpSpPr>
          <a:xfrm>
            <a:off x="1582742" y="4306651"/>
            <a:ext cx="4251283" cy="463460"/>
            <a:chOff x="3965516" y="2790917"/>
            <a:chExt cx="4251283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5240117-56B3-22EA-55FF-B4F1029CF8EE}"/>
                </a:ext>
              </a:extLst>
            </p:cNvPr>
            <p:cNvSpPr txBox="1"/>
            <p:nvPr/>
          </p:nvSpPr>
          <p:spPr>
            <a:xfrm>
              <a:off x="4282223" y="2790917"/>
              <a:ext cx="393457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주민센터에서 서류 발급받기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6F0C3F69-B745-C553-2E37-D4BD45BB133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B3FA2838-3F73-C56B-2A91-D7C92B412EF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74EC662C-9E54-7146-0676-A6BFEBA0CFE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9865E398-FCDF-636D-37CE-0100934C67BD}"/>
              </a:ext>
            </a:extLst>
          </p:cNvPr>
          <p:cNvGrpSpPr/>
          <p:nvPr/>
        </p:nvGrpSpPr>
        <p:grpSpPr>
          <a:xfrm>
            <a:off x="1582742" y="4950256"/>
            <a:ext cx="4251283" cy="463460"/>
            <a:chOff x="3965516" y="2790917"/>
            <a:chExt cx="4251283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652F80-2EBA-90A6-7EF5-1B62C1238253}"/>
                </a:ext>
              </a:extLst>
            </p:cNvPr>
            <p:cNvSpPr txBox="1"/>
            <p:nvPr/>
          </p:nvSpPr>
          <p:spPr>
            <a:xfrm>
              <a:off x="4282223" y="2790917"/>
              <a:ext cx="393457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공공자전거 이용하기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EC60A9CC-4E94-785C-0474-45BA9FB9808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A5F7D0A6-6536-B187-8F3B-F36575A8751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861969F9-0A94-8C4F-4B8A-9664ADF79F6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720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86EB4-0915-3595-469B-79E18ACCA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B8F932A-382B-D9F6-35A8-B226F32A325E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86AA2-1AFF-4550-0C95-F6D6226E33C8}"/>
              </a:ext>
            </a:extLst>
          </p:cNvPr>
          <p:cNvSpPr txBox="1"/>
          <p:nvPr/>
        </p:nvSpPr>
        <p:spPr>
          <a:xfrm>
            <a:off x="1134095" y="1593928"/>
            <a:ext cx="359617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우리 주변의 여정 스케치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57DE5C7-B0F9-F5C3-E825-130755DB4F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25319C-AFC4-96BF-FE86-80A85DC45F64}"/>
              </a:ext>
            </a:extLst>
          </p:cNvPr>
          <p:cNvSpPr txBox="1"/>
          <p:nvPr/>
        </p:nvSpPr>
        <p:spPr>
          <a:xfrm flipH="1">
            <a:off x="2683976" y="2354361"/>
            <a:ext cx="5485167" cy="1047357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그 경험의 주요 단계들을 </a:t>
            </a:r>
            <a:b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시간 순서대로 간단히 나열하기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619D1019-70CD-B1A0-EA25-8607072A142E}"/>
              </a:ext>
            </a:extLst>
          </p:cNvPr>
          <p:cNvGrpSpPr/>
          <p:nvPr/>
        </p:nvGrpSpPr>
        <p:grpSpPr>
          <a:xfrm>
            <a:off x="947738" y="2309512"/>
            <a:ext cx="2246688" cy="1144692"/>
            <a:chOff x="4338627" y="2320025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4A478AAA-12AC-15DE-19C1-6459420033F1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A483892E-1D8B-46DC-635B-B7D8BF90DD8F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4044DCD-8E5F-6987-5132-6F78FFAC7474}"/>
                </a:ext>
              </a:extLst>
            </p:cNvPr>
            <p:cNvSpPr txBox="1"/>
            <p:nvPr/>
          </p:nvSpPr>
          <p:spPr>
            <a:xfrm>
              <a:off x="4491281" y="2780790"/>
              <a:ext cx="1573510" cy="95728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여정 스케치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2C80CEE-A2BA-FFF8-A692-8946C0CAD54E}"/>
              </a:ext>
            </a:extLst>
          </p:cNvPr>
          <p:cNvSpPr txBox="1"/>
          <p:nvPr/>
        </p:nvSpPr>
        <p:spPr>
          <a:xfrm flipH="1">
            <a:off x="2677679" y="3824335"/>
            <a:ext cx="5485167" cy="157103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ctr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가장 불편했거나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시간이 오래 걸렸거나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감정적으로 힘들었던 순간에 별표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(★)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나 빨간색으로 표시</a:t>
            </a:r>
          </a:p>
        </p:txBody>
      </p: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237A2F1B-A1AA-1345-A950-1A7614393600}"/>
              </a:ext>
            </a:extLst>
          </p:cNvPr>
          <p:cNvGrpSpPr/>
          <p:nvPr/>
        </p:nvGrpSpPr>
        <p:grpSpPr>
          <a:xfrm>
            <a:off x="941441" y="3852428"/>
            <a:ext cx="2246688" cy="1597581"/>
            <a:chOff x="4338627" y="2320025"/>
            <a:chExt cx="1878814" cy="1878814"/>
          </a:xfrm>
        </p:grpSpPr>
        <p:sp>
          <p:nvSpPr>
            <p:cNvPr id="27" name="사각형: 잘린 대각선 방향 모서리 26">
              <a:extLst>
                <a:ext uri="{FF2B5EF4-FFF2-40B4-BE49-F238E27FC236}">
                  <a16:creationId xmlns:a16="http://schemas.microsoft.com/office/drawing/2014/main" id="{A1E7729C-29E1-1C46-BDFB-F40025249DA1}"/>
                </a:ext>
              </a:extLst>
            </p:cNvPr>
            <p:cNvSpPr/>
            <p:nvPr/>
          </p:nvSpPr>
          <p:spPr>
            <a:xfrm>
              <a:off x="4338627" y="2320025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280E7EAF-24A6-1FD5-15CB-49E5083B903A}"/>
                </a:ext>
              </a:extLst>
            </p:cNvPr>
            <p:cNvSpPr/>
            <p:nvPr/>
          </p:nvSpPr>
          <p:spPr>
            <a:xfrm>
              <a:off x="4456614" y="2438012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C7BAF5-E3EC-4FF1-6129-C608D1D5B842}"/>
                </a:ext>
              </a:extLst>
            </p:cNvPr>
            <p:cNvSpPr txBox="1"/>
            <p:nvPr/>
          </p:nvSpPr>
          <p:spPr>
            <a:xfrm>
              <a:off x="4460637" y="2388926"/>
              <a:ext cx="1634798" cy="174101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고충 지점</a:t>
              </a:r>
              <a:br>
                <a:rPr kumimoji="0" lang="en-US" altLang="ko-KR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(Pain Point) </a:t>
              </a:r>
              <a:br>
                <a:rPr kumimoji="0" lang="en-US" altLang="ko-KR" sz="24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</a:br>
              <a:r>
                <a:rPr kumimoji="0" lang="ko-KR" altLang="en-US" sz="2900" b="0" i="0" u="none" strike="noStrike" kern="1200" cap="none" spc="-80" normalizeH="0" baseline="0" noProof="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  <a:cs typeface="+mn-cs"/>
                </a:rPr>
                <a:t>표시</a:t>
              </a:r>
              <a:endPara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에어" pitchFamily="2" charset="-127"/>
                <a:ea typeface="카페24 아네모네에어" pitchFamily="2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763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FBF37-A4B2-29FF-6003-70A1E38CF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4CA466F-66CC-DA8F-D16B-88C4F2015C82}"/>
              </a:ext>
            </a:extLst>
          </p:cNvPr>
          <p:cNvSpPr txBox="1"/>
          <p:nvPr/>
        </p:nvSpPr>
        <p:spPr>
          <a:xfrm>
            <a:off x="778495" y="673792"/>
            <a:ext cx="427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 여정지도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F50AC-F102-BEDC-7247-8FCBC2876BE1}"/>
              </a:ext>
            </a:extLst>
          </p:cNvPr>
          <p:cNvSpPr txBox="1"/>
          <p:nvPr/>
        </p:nvSpPr>
        <p:spPr>
          <a:xfrm>
            <a:off x="1134095" y="1593928"/>
            <a:ext cx="359617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우리 주변의 여정 스케치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3D6497-7BCA-7B6A-9112-15B74BB3CA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1" name="사각형: 잘린 한쪽 모서리 10">
            <a:extLst>
              <a:ext uri="{FF2B5EF4-FFF2-40B4-BE49-F238E27FC236}">
                <a16:creationId xmlns:a16="http://schemas.microsoft.com/office/drawing/2014/main" id="{79334973-669F-6EF5-951C-81A862523463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5EE6ED4-11DF-F9B8-745D-B6D066CF71D0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ㅍㅍㅍㅍ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A77CA00F-5CB4-4137-D65F-92DF46A7780D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9A5CC8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D6F66E0-412A-A7E9-3199-934E356559D8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C5A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D87324-51F6-061D-0DFC-EB0A5BAE6797}"/>
              </a:ext>
            </a:extLst>
          </p:cNvPr>
          <p:cNvSpPr txBox="1"/>
          <p:nvPr/>
        </p:nvSpPr>
        <p:spPr>
          <a:xfrm>
            <a:off x="810661" y="3448015"/>
            <a:ext cx="2343911" cy="7709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실습의 목표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AC56BDA-BD1F-9F8D-7BA1-93A73091589E}"/>
              </a:ext>
            </a:extLst>
          </p:cNvPr>
          <p:cNvGrpSpPr/>
          <p:nvPr/>
        </p:nvGrpSpPr>
        <p:grpSpPr>
          <a:xfrm>
            <a:off x="3760369" y="2805012"/>
            <a:ext cx="3968018" cy="463460"/>
            <a:chOff x="3965516" y="2790917"/>
            <a:chExt cx="3968018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DD5736F-E526-B51F-44AE-A227DB985AB7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완벽한 지도를 그리는 것이 아님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8184A8DE-983A-242F-DCC4-D471F97D622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DA1BEE3-CA2F-3FC0-FD9D-86E78F5CEB1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A8B52DC3-5037-FB76-AF9B-49748B2F5A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8C0FAA1-8FFA-7513-B134-A80A1FA9B66B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4504A01E-9C79-6DA5-442A-F84197302D4B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B5C934B9-A7A0-F6AA-2136-5C9DF009FA56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D4F04A5A-775C-C357-9A84-099FD808CB07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E5749E3-2F69-F146-51E9-BF708374C1AB}"/>
              </a:ext>
            </a:extLst>
          </p:cNvPr>
          <p:cNvGrpSpPr/>
          <p:nvPr/>
        </p:nvGrpSpPr>
        <p:grpSpPr>
          <a:xfrm>
            <a:off x="3760369" y="3595989"/>
            <a:ext cx="4227931" cy="1663789"/>
            <a:chOff x="3965516" y="2790917"/>
            <a:chExt cx="4227931" cy="16637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B97F118-D137-4FB7-3D22-305CAFC4501A}"/>
                </a:ext>
              </a:extLst>
            </p:cNvPr>
            <p:cNvSpPr txBox="1"/>
            <p:nvPr/>
          </p:nvSpPr>
          <p:spPr>
            <a:xfrm>
              <a:off x="4282223" y="2790917"/>
              <a:ext cx="3911224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사용자의 경험을 시간의 흐름에 따라 바라보고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속에서 문제 해결의 실마리가 되는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결정적 순간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을 포착하는 감각을 기르는 것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CDE60335-F265-7D9E-6B0D-1E006B58C13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69C4DD4C-6B65-74D1-CC80-04103ABF7DF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BC5910D0-6D07-FC27-D623-F273C5C81C9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138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316D5-5BE8-AEE3-192B-5D0CF3827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79CF94-6F62-BA4E-8D03-C8997406C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682610B-5A6F-16F7-94CF-C127021F0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8614AF-A8A1-6964-8505-B5CA8A3EB9D8}"/>
              </a:ext>
            </a:extLst>
          </p:cNvPr>
          <p:cNvSpPr txBox="1"/>
          <p:nvPr/>
        </p:nvSpPr>
        <p:spPr>
          <a:xfrm>
            <a:off x="3690696" y="2529890"/>
            <a:ext cx="481061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36A6235-D86B-8CD0-1611-0DF2AC25CFAA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2DB8518-1D97-3D05-71AA-E27BB45134F2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9BD2B19F-A978-D8CA-014D-05A3517BD54C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6B9E521-2B3D-4856-3179-7AC35256CE26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A6331E9-E056-0D98-70CE-BF78E5A8BAFA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81C85AFF-05C4-1EAF-D37F-7EDF2389088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D655D96-D089-2EE8-76A8-8C741495E7F1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4667F0-0A6D-AF9F-BF9C-05DAB3FBE466}"/>
              </a:ext>
            </a:extLst>
          </p:cNvPr>
          <p:cNvSpPr txBox="1"/>
          <p:nvPr/>
        </p:nvSpPr>
        <p:spPr>
          <a:xfrm>
            <a:off x="6014938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5E99775-C798-5A87-69BF-2B0E39C2DC3A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BF5AAD8-AA68-493E-3E1A-99726BAEFD6E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DE0EDC4A-64EC-8F3B-AB4A-1BDEF2304FF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BD3E790D-A494-B1D4-B8A7-34FFF19FCD41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93F0ACE-3B81-AA0E-0E81-7E8A8F7E281A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E6F323B9-A1BA-AE2D-436A-3D6130BD6D1B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D800829B-D219-3D25-FFF9-A0DF1C371F22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EFAB339-C179-ED34-CC52-073DB36B9FEB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3071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B99E4-90F4-D939-4B0D-63EC7DD50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BE8DFF1-DAAE-5A9D-1060-1840FFAAB5F9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E2EA3-E0E6-0D57-9760-08C3F97BB6C8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A0DD6CA-E239-B443-1A9D-BB6AA3195A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CA636F-4C86-D4C9-74D3-806328072133}"/>
              </a:ext>
            </a:extLst>
          </p:cNvPr>
          <p:cNvSpPr txBox="1"/>
          <p:nvPr/>
        </p:nvSpPr>
        <p:spPr>
          <a:xfrm>
            <a:off x="599384" y="2830838"/>
            <a:ext cx="44581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ko-KR" altLang="en-US" sz="4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흩어진 정보를 한눈에 담아</a:t>
            </a:r>
            <a:r>
              <a:rPr lang="en-US" altLang="ko-KR" sz="4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4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사용자의 마음에 공감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4C3F2A7-589B-76CB-6DB1-9B91B071F6D3}"/>
              </a:ext>
            </a:extLst>
          </p:cNvPr>
          <p:cNvGrpSpPr/>
          <p:nvPr/>
        </p:nvGrpSpPr>
        <p:grpSpPr>
          <a:xfrm>
            <a:off x="7849738" y="2748806"/>
            <a:ext cx="2629630" cy="2591740"/>
            <a:chOff x="4583204" y="3663607"/>
            <a:chExt cx="2342127" cy="2308380"/>
          </a:xfrm>
        </p:grpSpPr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C24F2B7C-2F35-324A-1DEC-427474AB6A08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77E85E-388E-49FA-B9F6-1986EF54C077}"/>
                </a:ext>
              </a:extLst>
            </p:cNvPr>
            <p:cNvSpPr txBox="1"/>
            <p:nvPr/>
          </p:nvSpPr>
          <p:spPr>
            <a:xfrm>
              <a:off x="4583204" y="4309465"/>
              <a:ext cx="2342127" cy="10166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공감 지도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Empathy Map)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818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676C4-300D-28A5-4940-7C851888B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B70DFD3-CF36-558A-E3DC-04CEF9D323FE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A038CB-0AC6-782C-D754-CC76E426CF7E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305F439-8831-8B9D-13C3-32A55848EC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9" name="그룹 8">
            <a:extLst>
              <a:ext uri="{FF2B5EF4-FFF2-40B4-BE49-F238E27FC236}">
                <a16:creationId xmlns:a16="http://schemas.microsoft.com/office/drawing/2014/main" id="{A37E4A1F-E270-2E66-8BDB-79E13A411C16}"/>
              </a:ext>
            </a:extLst>
          </p:cNvPr>
          <p:cNvGrpSpPr/>
          <p:nvPr/>
        </p:nvGrpSpPr>
        <p:grpSpPr>
          <a:xfrm>
            <a:off x="3640345" y="2133130"/>
            <a:ext cx="2629630" cy="2591740"/>
            <a:chOff x="4583204" y="3663607"/>
            <a:chExt cx="2342127" cy="2308380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DE16F894-F599-072B-496C-35DCE7021202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4AB26FB-49D2-3DC1-DA5A-D72CF66EF09D}"/>
                </a:ext>
              </a:extLst>
            </p:cNvPr>
            <p:cNvSpPr txBox="1"/>
            <p:nvPr/>
          </p:nvSpPr>
          <p:spPr>
            <a:xfrm>
              <a:off x="4583204" y="4309465"/>
              <a:ext cx="2342127" cy="10166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공감 지도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Empathy Map)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69CA0CCF-CB1B-E0EB-4C1C-4ADAFBA2870A}"/>
              </a:ext>
            </a:extLst>
          </p:cNvPr>
          <p:cNvGrpSpPr/>
          <p:nvPr/>
        </p:nvGrpSpPr>
        <p:grpSpPr>
          <a:xfrm>
            <a:off x="6427120" y="3971764"/>
            <a:ext cx="5105357" cy="863570"/>
            <a:chOff x="3965516" y="2790917"/>
            <a:chExt cx="5105357" cy="86357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A22A54-F2A6-55C9-B024-F1BCF7800C5F}"/>
                </a:ext>
              </a:extLst>
            </p:cNvPr>
            <p:cNvSpPr txBox="1"/>
            <p:nvPr/>
          </p:nvSpPr>
          <p:spPr>
            <a:xfrm>
              <a:off x="4282223" y="2790917"/>
              <a:ext cx="478865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 경험을 사용자 관점에서 재구성하는 시각화 도구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826348FF-D83B-1327-2EFD-C763AF4F0F9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98433939-971E-9874-0F65-7A0FED0083D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E3F89A5F-D11C-193E-0932-0AF92CF91E6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1777AF0-D1D6-B450-06B2-4F5DF4E4CC8E}"/>
              </a:ext>
            </a:extLst>
          </p:cNvPr>
          <p:cNvGrpSpPr/>
          <p:nvPr/>
        </p:nvGrpSpPr>
        <p:grpSpPr>
          <a:xfrm>
            <a:off x="6427120" y="5275000"/>
            <a:ext cx="5105357" cy="463460"/>
            <a:chOff x="3965516" y="2790917"/>
            <a:chExt cx="510535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4AE851-D044-BA68-625E-5BD154EB2EBC}"/>
                </a:ext>
              </a:extLst>
            </p:cNvPr>
            <p:cNvSpPr txBox="1"/>
            <p:nvPr/>
          </p:nvSpPr>
          <p:spPr>
            <a:xfrm>
              <a:off x="4282223" y="2790917"/>
              <a:ext cx="47886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단편적 정보 → 총체적 인격체 이해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CF26A0A8-15BA-1A82-1DF8-CBBEC8FBF37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32C4EAF5-D93E-0DD7-4D04-CB54F1BC8E6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CB282934-BB6C-D7B3-40E0-44484593B60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0A25934-AA2A-70AB-DA4D-90D2F80331B2}"/>
              </a:ext>
            </a:extLst>
          </p:cNvPr>
          <p:cNvGrpSpPr/>
          <p:nvPr/>
        </p:nvGrpSpPr>
        <p:grpSpPr>
          <a:xfrm>
            <a:off x="6427120" y="3068638"/>
            <a:ext cx="5105357" cy="463460"/>
            <a:chOff x="3965516" y="2790917"/>
            <a:chExt cx="5105357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731255-AD41-6F70-8D46-A6F4EC057F0D}"/>
                </a:ext>
              </a:extLst>
            </p:cNvPr>
            <p:cNvSpPr txBox="1"/>
            <p:nvPr/>
          </p:nvSpPr>
          <p:spPr>
            <a:xfrm>
              <a:off x="4282223" y="2790917"/>
              <a:ext cx="478865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단편적 정보 → 총체적 인격체 이해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6A6A036F-7870-E609-79D4-251288CDD70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58B07BCD-E986-A250-9CB7-BC7D6890D8C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00B06244-2D32-5D62-72B7-AFE690DA777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892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844592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072732"/>
            <a:ext cx="5803900" cy="844592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844592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072732"/>
            <a:ext cx="457200" cy="844592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292900"/>
            <a:ext cx="3793026" cy="4042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질적 연구방법</a:t>
            </a:r>
            <a:r>
              <a:rPr lang="en-US" altLang="ko-KR" dirty="0"/>
              <a:t>: </a:t>
            </a:r>
            <a:r>
              <a:rPr lang="ko-KR" altLang="en-US" dirty="0"/>
              <a:t>사용자 여정지도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366172"/>
            <a:ext cx="2475358" cy="4042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질적 연구방법</a:t>
            </a:r>
            <a:r>
              <a:rPr lang="en-US" altLang="ko-KR" dirty="0">
                <a:solidFill>
                  <a:srgbClr val="002373"/>
                </a:solidFill>
              </a:rPr>
              <a:t>: </a:t>
            </a:r>
            <a:r>
              <a:rPr lang="ko-KR" altLang="en-US" dirty="0">
                <a:solidFill>
                  <a:srgbClr val="002373"/>
                </a:solidFill>
              </a:rPr>
              <a:t>관찰</a:t>
            </a: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927CDCD5-AE08-498B-A5EF-8326D1465A5E}"/>
              </a:ext>
            </a:extLst>
          </p:cNvPr>
          <p:cNvGrpSpPr/>
          <p:nvPr/>
        </p:nvGrpSpPr>
        <p:grpSpPr>
          <a:xfrm>
            <a:off x="2197100" y="3999461"/>
            <a:ext cx="5803900" cy="844592"/>
            <a:chOff x="2197100" y="3999461"/>
            <a:chExt cx="5803900" cy="844592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D657E488-E76F-7803-3D6D-4878E5E3FB00}"/>
                </a:ext>
              </a:extLst>
            </p:cNvPr>
            <p:cNvSpPr/>
            <p:nvPr/>
          </p:nvSpPr>
          <p:spPr>
            <a:xfrm>
              <a:off x="2197100" y="3999461"/>
              <a:ext cx="5803900" cy="844592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8973C13A-7DF2-DEAB-86CB-19108D911685}"/>
                </a:ext>
              </a:extLst>
            </p:cNvPr>
            <p:cNvSpPr/>
            <p:nvPr/>
          </p:nvSpPr>
          <p:spPr>
            <a:xfrm>
              <a:off x="2197100" y="3999461"/>
              <a:ext cx="457200" cy="844592"/>
            </a:xfrm>
            <a:prstGeom prst="rect">
              <a:avLst/>
            </a:prstGeom>
            <a:solidFill>
              <a:srgbClr val="9A5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2000" dirty="0">
                  <a:ln>
                    <a:solidFill>
                      <a:schemeClr val="accent1">
                        <a:shade val="15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endParaRPr lang="ko-KR" altLang="en-US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B4C98C3-4EB3-E1C7-8CE8-777E11B730C4}"/>
                </a:ext>
              </a:extLst>
            </p:cNvPr>
            <p:cNvSpPr txBox="1"/>
            <p:nvPr/>
          </p:nvSpPr>
          <p:spPr>
            <a:xfrm>
              <a:off x="2937859" y="4219629"/>
              <a:ext cx="3561182" cy="4042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ko-KR"/>
              </a:defPPr>
              <a:lvl1pPr>
                <a:lnSpc>
                  <a:spcPct val="120000"/>
                </a:lnSpc>
                <a:defRPr sz="22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질적 연구방법</a:t>
              </a:r>
              <a:r>
                <a:rPr lang="en-US" altLang="ko-KR" dirty="0"/>
                <a:t>: </a:t>
              </a:r>
              <a:r>
                <a:rPr lang="ko-KR" altLang="en-US" dirty="0"/>
                <a:t>공감지도</a:t>
              </a:r>
            </a:p>
          </p:txBody>
        </p:sp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B9FE175B-A341-1ADC-A6FC-E8DEE36946EF}"/>
              </a:ext>
            </a:extLst>
          </p:cNvPr>
          <p:cNvSpPr/>
          <p:nvPr/>
        </p:nvSpPr>
        <p:spPr>
          <a:xfrm>
            <a:off x="2197100" y="4926190"/>
            <a:ext cx="5803900" cy="844592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7F55F89-EAC6-21FA-3430-22B9E6CB2BB6}"/>
              </a:ext>
            </a:extLst>
          </p:cNvPr>
          <p:cNvSpPr/>
          <p:nvPr/>
        </p:nvSpPr>
        <p:spPr>
          <a:xfrm>
            <a:off x="2197100" y="4926190"/>
            <a:ext cx="457200" cy="844592"/>
          </a:xfrm>
          <a:prstGeom prst="rect">
            <a:avLst/>
          </a:prstGeom>
          <a:solidFill>
            <a:srgbClr val="C5A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4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6FBC01-452A-3B13-A12D-0409457F209A}"/>
              </a:ext>
            </a:extLst>
          </p:cNvPr>
          <p:cNvSpPr txBox="1"/>
          <p:nvPr/>
        </p:nvSpPr>
        <p:spPr>
          <a:xfrm>
            <a:off x="2937859" y="5099187"/>
            <a:ext cx="3561182" cy="4985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페르소나</a:t>
            </a: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ADB05-E611-054C-9187-66A2B28E2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CCB78024-CAEE-7B75-A25E-2E228FDF1861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3D8D0-A562-FEEA-8470-34D277DD6F8C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E10FD1C-A669-F911-BE6B-CAAD401A23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6C210E1D-7603-6784-42CB-18AF25E23CF7}"/>
              </a:ext>
            </a:extLst>
          </p:cNvPr>
          <p:cNvSpPr/>
          <p:nvPr/>
        </p:nvSpPr>
        <p:spPr>
          <a:xfrm>
            <a:off x="4971304" y="2405671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F5BD29D3-D6F4-5600-0D37-CFC98B4337A7}"/>
              </a:ext>
            </a:extLst>
          </p:cNvPr>
          <p:cNvSpPr/>
          <p:nvPr/>
        </p:nvSpPr>
        <p:spPr>
          <a:xfrm>
            <a:off x="7419323" y="2405670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8D51AB0C-2C7F-BC50-03CD-D4F68FBC42E3}"/>
              </a:ext>
            </a:extLst>
          </p:cNvPr>
          <p:cNvSpPr/>
          <p:nvPr/>
        </p:nvSpPr>
        <p:spPr>
          <a:xfrm>
            <a:off x="4971304" y="4144112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403FBEEE-10F9-ABA5-627D-8F1E64592DCA}"/>
              </a:ext>
            </a:extLst>
          </p:cNvPr>
          <p:cNvSpPr/>
          <p:nvPr/>
        </p:nvSpPr>
        <p:spPr>
          <a:xfrm>
            <a:off x="7419323" y="4144111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CED70B-DFF3-2863-E527-63B2762297CE}"/>
              </a:ext>
            </a:extLst>
          </p:cNvPr>
          <p:cNvSpPr txBox="1"/>
          <p:nvPr/>
        </p:nvSpPr>
        <p:spPr>
          <a:xfrm>
            <a:off x="5232604" y="2590035"/>
            <a:ext cx="1848904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SAYS </a:t>
            </a:r>
          </a:p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말하는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29FAC8-6536-9635-9402-683AB912E913}"/>
              </a:ext>
            </a:extLst>
          </p:cNvPr>
          <p:cNvSpPr txBox="1"/>
          <p:nvPr/>
        </p:nvSpPr>
        <p:spPr>
          <a:xfrm>
            <a:off x="7489737" y="2590035"/>
            <a:ext cx="2178481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THINKS</a:t>
            </a:r>
          </a:p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생각하는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B8F14AA-FD84-E1EC-A619-9E90DABB3D44}"/>
              </a:ext>
            </a:extLst>
          </p:cNvPr>
          <p:cNvSpPr txBox="1"/>
          <p:nvPr/>
        </p:nvSpPr>
        <p:spPr>
          <a:xfrm>
            <a:off x="5071890" y="4339351"/>
            <a:ext cx="2160849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DOES </a:t>
            </a:r>
            <a:b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행동하는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151E66-AB78-3CA8-BC31-0FC63709F1CF}"/>
              </a:ext>
            </a:extLst>
          </p:cNvPr>
          <p:cNvSpPr txBox="1"/>
          <p:nvPr/>
        </p:nvSpPr>
        <p:spPr>
          <a:xfrm>
            <a:off x="7614837" y="4339351"/>
            <a:ext cx="1918795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FEELS </a:t>
            </a:r>
            <a:b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느끼는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05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690F5-BB43-9E69-AA05-725041503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E2B746D-5D89-6E02-2242-825C3CFB4924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FA8A1-7B7B-A6E2-B051-713D30625C4A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BCB87D-3BEA-D97C-96A8-FAC864DCDC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C51D92F6-95FC-9A3B-C5B0-747842DA6A20}"/>
              </a:ext>
            </a:extLst>
          </p:cNvPr>
          <p:cNvSpPr/>
          <p:nvPr/>
        </p:nvSpPr>
        <p:spPr>
          <a:xfrm>
            <a:off x="4971304" y="2405671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59DF2A-1054-2039-E699-438346417724}"/>
              </a:ext>
            </a:extLst>
          </p:cNvPr>
          <p:cNvSpPr txBox="1"/>
          <p:nvPr/>
        </p:nvSpPr>
        <p:spPr>
          <a:xfrm>
            <a:off x="5232604" y="2590035"/>
            <a:ext cx="1848904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SAYS </a:t>
            </a:r>
          </a:p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말하는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6364B9AF-2986-BC42-144F-1C27F6F7D680}"/>
              </a:ext>
            </a:extLst>
          </p:cNvPr>
          <p:cNvGrpSpPr/>
          <p:nvPr/>
        </p:nvGrpSpPr>
        <p:grpSpPr>
          <a:xfrm>
            <a:off x="5232604" y="4192453"/>
            <a:ext cx="5330293" cy="1017779"/>
            <a:chOff x="3965516" y="2759385"/>
            <a:chExt cx="5330293" cy="10177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0CF3EAB-6E66-A43C-EA98-9CC0A1F572BA}"/>
                </a:ext>
              </a:extLst>
            </p:cNvPr>
            <p:cNvSpPr txBox="1"/>
            <p:nvPr/>
          </p:nvSpPr>
          <p:spPr>
            <a:xfrm>
              <a:off x="4282223" y="2759385"/>
              <a:ext cx="5013586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인터뷰에서 직접 들은 사용자의 인용문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의미 있는 발언들을 그대로 기록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7BE7B0FA-D2A5-51FC-9A7F-06BA01085AD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4A990DD8-3723-47D1-4B3B-A488876D010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1B654DE8-0838-93D4-FA81-99F767C9E69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81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4F5D1-F308-26A7-0F53-E8AFD9B91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388D71C-9C3D-0812-C978-E2BE86B3866D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6D4D5-A989-B55E-7311-25B111536034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8E23CCF-788C-6183-C23E-647FA998FB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389F5F88-7181-4FA0-F382-1035A95A00FC}"/>
              </a:ext>
            </a:extLst>
          </p:cNvPr>
          <p:cNvSpPr/>
          <p:nvPr/>
        </p:nvSpPr>
        <p:spPr>
          <a:xfrm>
            <a:off x="4971304" y="2405671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8DB3E-13F8-96FE-B458-88DB8C970C23}"/>
              </a:ext>
            </a:extLst>
          </p:cNvPr>
          <p:cNvSpPr txBox="1"/>
          <p:nvPr/>
        </p:nvSpPr>
        <p:spPr>
          <a:xfrm>
            <a:off x="5067816" y="2590035"/>
            <a:ext cx="2178481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THINKS</a:t>
            </a:r>
          </a:p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생각하는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E09438DA-F09D-E5E1-8763-265DA539E690}"/>
              </a:ext>
            </a:extLst>
          </p:cNvPr>
          <p:cNvGrpSpPr/>
          <p:nvPr/>
        </p:nvGrpSpPr>
        <p:grpSpPr>
          <a:xfrm>
            <a:off x="5232604" y="4192453"/>
            <a:ext cx="5330293" cy="1017779"/>
            <a:chOff x="3965516" y="2759385"/>
            <a:chExt cx="5330293" cy="101777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EAF057-11B3-6586-2325-182F4ECE3865}"/>
                </a:ext>
              </a:extLst>
            </p:cNvPr>
            <p:cNvSpPr txBox="1"/>
            <p:nvPr/>
          </p:nvSpPr>
          <p:spPr>
            <a:xfrm>
              <a:off x="4282223" y="2759385"/>
              <a:ext cx="5013586" cy="10177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현장 관찰을 통해 본 사용자의 실제 행동이나 습관들을 기록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0ADF3E2B-6AE4-9C7E-CF7D-F4D3C48E036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C80DE24A-0161-A4CC-E2D3-23EB2C108DB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531FD17C-FABB-B819-7D08-FFAEDCECA8B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452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71A2B-2262-2AD8-35BA-B58C847BE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4BE1BE7-E3F7-2D00-48F8-7CCF2D8CC4AF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2B45F-BA29-FE20-A076-E7B16A3C8026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C44DA5-6223-59CB-A0C0-610CBDB5D5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A106A6A7-50C8-719C-3EE7-03D2648CD642}"/>
              </a:ext>
            </a:extLst>
          </p:cNvPr>
          <p:cNvSpPr/>
          <p:nvPr/>
        </p:nvSpPr>
        <p:spPr>
          <a:xfrm>
            <a:off x="4971304" y="2405671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7C87AC-426C-0039-1915-CB0E0A1B41A4}"/>
              </a:ext>
            </a:extLst>
          </p:cNvPr>
          <p:cNvSpPr txBox="1"/>
          <p:nvPr/>
        </p:nvSpPr>
        <p:spPr>
          <a:xfrm>
            <a:off x="5067816" y="2590035"/>
            <a:ext cx="2178481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DOES </a:t>
            </a:r>
            <a:b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행동하는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A4059CE1-6800-27B0-4C43-C7E48CCA7D1C}"/>
              </a:ext>
            </a:extLst>
          </p:cNvPr>
          <p:cNvGrpSpPr/>
          <p:nvPr/>
        </p:nvGrpSpPr>
        <p:grpSpPr>
          <a:xfrm>
            <a:off x="5232604" y="4192453"/>
            <a:ext cx="5755961" cy="1978042"/>
            <a:chOff x="3965516" y="2759385"/>
            <a:chExt cx="5755961" cy="197804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D1C5EF5-F50E-90AB-CE98-09D25BB50BE4}"/>
                </a:ext>
              </a:extLst>
            </p:cNvPr>
            <p:cNvSpPr txBox="1"/>
            <p:nvPr/>
          </p:nvSpPr>
          <p:spPr>
            <a:xfrm>
              <a:off x="4282222" y="2759385"/>
              <a:ext cx="5439255" cy="1978042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말이나 행동으로는 </a:t>
              </a:r>
              <a:b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직접 드러내지 않았지만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그들의 마음속에 있을 법한 생각이나 신념을 우리가 추론하여 기록하는 것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BE487E55-2801-3739-4589-02C93CD0571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327FBF66-739C-D630-BE31-A3BDCBB46D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028F10C7-474C-9D4E-A034-CB28924EFA9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01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F7A327-FBF0-386B-52A9-9F309D292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49BE70C-9686-6E07-A341-A36E85B4CDBE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71EBD6-ED89-7EA7-5632-C328C785D569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8EF06D6-EF1C-C8A4-9A65-1BDC70F90A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55FABF7C-80E2-5074-46A9-2A9810AD54AA}"/>
              </a:ext>
            </a:extLst>
          </p:cNvPr>
          <p:cNvSpPr/>
          <p:nvPr/>
        </p:nvSpPr>
        <p:spPr>
          <a:xfrm>
            <a:off x="4971304" y="2405671"/>
            <a:ext cx="2339973" cy="163395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9C389DD-C035-F8F4-D263-C43D4C924092}"/>
              </a:ext>
            </a:extLst>
          </p:cNvPr>
          <p:cNvSpPr txBox="1"/>
          <p:nvPr/>
        </p:nvSpPr>
        <p:spPr>
          <a:xfrm>
            <a:off x="5197659" y="2590035"/>
            <a:ext cx="1918795" cy="1258037"/>
          </a:xfrm>
          <a:prstGeom prst="rect">
            <a:avLst/>
          </a:prstGeom>
          <a:noFill/>
        </p:spPr>
        <p:txBody>
          <a:bodyPr wrap="none" anchor="t">
            <a:spAutoFit/>
          </a:bodyPr>
          <a:lstStyle/>
          <a:p>
            <a:pPr marR="0" indent="0" algn="ctr" fontAlgn="auto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FEELS </a:t>
            </a:r>
            <a:b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pt-BR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느끼는 것</a:t>
            </a:r>
            <a:r>
              <a: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endParaRPr lang="ko-KR" altLang="en-US" sz="30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73718ED5-DAA2-DB49-FA26-B02075ADDEA0}"/>
              </a:ext>
            </a:extLst>
          </p:cNvPr>
          <p:cNvGrpSpPr/>
          <p:nvPr/>
        </p:nvGrpSpPr>
        <p:grpSpPr>
          <a:xfrm>
            <a:off x="5232604" y="4192453"/>
            <a:ext cx="5755961" cy="1497911"/>
            <a:chOff x="3965516" y="2759385"/>
            <a:chExt cx="5755961" cy="14979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E73E75-3D9E-3271-2609-0B56B224E253}"/>
                </a:ext>
              </a:extLst>
            </p:cNvPr>
            <p:cNvSpPr txBox="1"/>
            <p:nvPr/>
          </p:nvSpPr>
          <p:spPr>
            <a:xfrm>
              <a:off x="4282222" y="2759385"/>
              <a:ext cx="5439255" cy="1497911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경험의 과정에서 느꼈을 감정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예를 들어 좌절감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불안감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희망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기쁨 등을 기록</a:t>
              </a:r>
            </a:p>
          </p:txBody>
        </p:sp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36DDDF3F-79C6-9B4F-71DE-B11183EDA12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2" name="원호 11">
                <a:extLst>
                  <a:ext uri="{FF2B5EF4-FFF2-40B4-BE49-F238E27FC236}">
                    <a16:creationId xmlns:a16="http://schemas.microsoft.com/office/drawing/2014/main" id="{40FF3434-5040-D2D9-E667-B7A18315EF6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3" name="자유형: 도형 12">
                <a:extLst>
                  <a:ext uri="{FF2B5EF4-FFF2-40B4-BE49-F238E27FC236}">
                    <a16:creationId xmlns:a16="http://schemas.microsoft.com/office/drawing/2014/main" id="{DE1DDF82-5FFB-1B05-CA8E-4ED7FF57DF6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34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D7A5F-D952-2E8C-A81B-E925F4522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8D22074-D4B1-A99E-962A-6BB419441240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11D149-5515-76B5-760A-CCC65DF4D9A4}"/>
              </a:ext>
            </a:extLst>
          </p:cNvPr>
          <p:cNvSpPr txBox="1"/>
          <p:nvPr/>
        </p:nvSpPr>
        <p:spPr>
          <a:xfrm>
            <a:off x="1134095" y="1593928"/>
            <a:ext cx="66822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(Empathy Map):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사용자의 마음을 그리는 도구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4F29E6-E77B-7DFA-AD06-9D6A759723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0" name="그룹 19">
            <a:extLst>
              <a:ext uri="{FF2B5EF4-FFF2-40B4-BE49-F238E27FC236}">
                <a16:creationId xmlns:a16="http://schemas.microsoft.com/office/drawing/2014/main" id="{FF9400CB-1031-B7B2-95B5-5B3FF1B02CAE}"/>
              </a:ext>
            </a:extLst>
          </p:cNvPr>
          <p:cNvGrpSpPr/>
          <p:nvPr/>
        </p:nvGrpSpPr>
        <p:grpSpPr>
          <a:xfrm>
            <a:off x="4972418" y="3429000"/>
            <a:ext cx="5230582" cy="2049520"/>
            <a:chOff x="4971304" y="2405670"/>
            <a:chExt cx="4787992" cy="2412127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449623EB-7609-A664-00CE-85BAD9ADF506}"/>
                </a:ext>
              </a:extLst>
            </p:cNvPr>
            <p:cNvSpPr/>
            <p:nvPr/>
          </p:nvSpPr>
          <p:spPr>
            <a:xfrm>
              <a:off x="4971304" y="2405671"/>
              <a:ext cx="2339973" cy="11686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0CACB905-9620-096B-02EB-76FFF1A6B255}"/>
                </a:ext>
              </a:extLst>
            </p:cNvPr>
            <p:cNvSpPr/>
            <p:nvPr/>
          </p:nvSpPr>
          <p:spPr>
            <a:xfrm>
              <a:off x="7419323" y="2405670"/>
              <a:ext cx="2339973" cy="11686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9F722AF7-CE55-1E7B-BEBD-D83096311920}"/>
                </a:ext>
              </a:extLst>
            </p:cNvPr>
            <p:cNvSpPr/>
            <p:nvPr/>
          </p:nvSpPr>
          <p:spPr>
            <a:xfrm>
              <a:off x="4971304" y="3649103"/>
              <a:ext cx="2339973" cy="11686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ABE94606-AE2B-0DF3-5765-761039E28CAA}"/>
                </a:ext>
              </a:extLst>
            </p:cNvPr>
            <p:cNvSpPr/>
            <p:nvPr/>
          </p:nvSpPr>
          <p:spPr>
            <a:xfrm>
              <a:off x="7419323" y="3649102"/>
              <a:ext cx="2339973" cy="116869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076408-54C9-4D37-8FD6-48CC50FBACBB}"/>
                </a:ext>
              </a:extLst>
            </p:cNvPr>
            <p:cNvSpPr txBox="1"/>
            <p:nvPr/>
          </p:nvSpPr>
          <p:spPr>
            <a:xfrm>
              <a:off x="5587669" y="2598237"/>
              <a:ext cx="1138773" cy="79175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SAYS </a:t>
              </a:r>
            </a:p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말하는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C2D0ED-AB47-D38D-F8A6-0CB5D1FC962B}"/>
                </a:ext>
              </a:extLst>
            </p:cNvPr>
            <p:cNvSpPr txBox="1"/>
            <p:nvPr/>
          </p:nvSpPr>
          <p:spPr>
            <a:xfrm>
              <a:off x="7913731" y="2598237"/>
              <a:ext cx="1330492" cy="79175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THINKS</a:t>
              </a:r>
            </a:p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생각하는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A8258E-CC0F-8F97-D049-75A451B77922}"/>
                </a:ext>
              </a:extLst>
            </p:cNvPr>
            <p:cNvSpPr txBox="1"/>
            <p:nvPr/>
          </p:nvSpPr>
          <p:spPr>
            <a:xfrm>
              <a:off x="5492679" y="3849448"/>
              <a:ext cx="1319272" cy="79175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DOES </a:t>
              </a:r>
              <a:b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행동하는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15767F2-C6BD-3455-B31E-0870E0D33BB4}"/>
                </a:ext>
              </a:extLst>
            </p:cNvPr>
            <p:cNvSpPr txBox="1"/>
            <p:nvPr/>
          </p:nvSpPr>
          <p:spPr>
            <a:xfrm>
              <a:off x="7987535" y="3849448"/>
              <a:ext cx="1173398" cy="791755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FEELS </a:t>
              </a:r>
              <a:b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느끼는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 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6" name="그룹 105">
            <a:extLst>
              <a:ext uri="{FF2B5EF4-FFF2-40B4-BE49-F238E27FC236}">
                <a16:creationId xmlns:a16="http://schemas.microsoft.com/office/drawing/2014/main" id="{7D16E98A-347E-21C2-A6AB-3134C7E4FCDE}"/>
              </a:ext>
            </a:extLst>
          </p:cNvPr>
          <p:cNvGrpSpPr/>
          <p:nvPr/>
        </p:nvGrpSpPr>
        <p:grpSpPr>
          <a:xfrm>
            <a:off x="4192338" y="2522675"/>
            <a:ext cx="1870036" cy="1091925"/>
            <a:chOff x="1065246" y="3322255"/>
            <a:chExt cx="1743009" cy="1017755"/>
          </a:xfrm>
        </p:grpSpPr>
        <p:sp>
          <p:nvSpPr>
            <p:cNvPr id="107" name="자유형: 도형 106">
              <a:extLst>
                <a:ext uri="{FF2B5EF4-FFF2-40B4-BE49-F238E27FC236}">
                  <a16:creationId xmlns:a16="http://schemas.microsoft.com/office/drawing/2014/main" id="{C45AF6B8-6AD7-653F-CE57-D8592C2D8919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08" name="사각형: 둥근 모서리 107">
              <a:extLst>
                <a:ext uri="{FF2B5EF4-FFF2-40B4-BE49-F238E27FC236}">
                  <a16:creationId xmlns:a16="http://schemas.microsoft.com/office/drawing/2014/main" id="{56D0F271-0EA0-E08F-1612-D7B2163B86A8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D47B5AE-1D4B-9C40-F99C-BE724DB027FB}"/>
                </a:ext>
              </a:extLst>
            </p:cNvPr>
            <p:cNvSpPr txBox="1"/>
            <p:nvPr/>
          </p:nvSpPr>
          <p:spPr>
            <a:xfrm>
              <a:off x="1248113" y="3478158"/>
              <a:ext cx="1377275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"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괜찮아요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"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0" name="그룹 109">
            <a:extLst>
              <a:ext uri="{FF2B5EF4-FFF2-40B4-BE49-F238E27FC236}">
                <a16:creationId xmlns:a16="http://schemas.microsoft.com/office/drawing/2014/main" id="{BC18BBCE-BC58-BCFA-D939-3DFBD7ECA7FD}"/>
              </a:ext>
            </a:extLst>
          </p:cNvPr>
          <p:cNvGrpSpPr/>
          <p:nvPr/>
        </p:nvGrpSpPr>
        <p:grpSpPr>
          <a:xfrm>
            <a:off x="3664658" y="5328473"/>
            <a:ext cx="2759790" cy="1154938"/>
            <a:chOff x="650588" y="3133190"/>
            <a:chExt cx="2572324" cy="1076487"/>
          </a:xfrm>
        </p:grpSpPr>
        <p:sp>
          <p:nvSpPr>
            <p:cNvPr id="111" name="자유형: 도형 110">
              <a:extLst>
                <a:ext uri="{FF2B5EF4-FFF2-40B4-BE49-F238E27FC236}">
                  <a16:creationId xmlns:a16="http://schemas.microsoft.com/office/drawing/2014/main" id="{757DA33F-829B-2D53-66C3-45A0768BDC61}"/>
                </a:ext>
              </a:extLst>
            </p:cNvPr>
            <p:cNvSpPr/>
            <p:nvPr/>
          </p:nvSpPr>
          <p:spPr>
            <a:xfrm flipV="1">
              <a:off x="1981977" y="3133190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12" name="사각형: 둥근 모서리 111">
              <a:extLst>
                <a:ext uri="{FF2B5EF4-FFF2-40B4-BE49-F238E27FC236}">
                  <a16:creationId xmlns:a16="http://schemas.microsoft.com/office/drawing/2014/main" id="{C7133D46-696B-BC3B-18DC-8FD964D65097}"/>
                </a:ext>
              </a:extLst>
            </p:cNvPr>
            <p:cNvSpPr/>
            <p:nvPr/>
          </p:nvSpPr>
          <p:spPr>
            <a:xfrm>
              <a:off x="650588" y="3322255"/>
              <a:ext cx="2572324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AEEBE90-FD60-19F5-656C-FA8DC4D3B706}"/>
                </a:ext>
              </a:extLst>
            </p:cNvPr>
            <p:cNvSpPr txBox="1"/>
            <p:nvPr/>
          </p:nvSpPr>
          <p:spPr>
            <a:xfrm>
              <a:off x="924786" y="3263005"/>
              <a:ext cx="2023928" cy="946672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기계를 조작하며 </a:t>
              </a:r>
              <a:b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여러 번 망설임</a:t>
              </a:r>
            </a:p>
          </p:txBody>
        </p:sp>
      </p:grp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5E54B1F4-8E91-6E51-69B2-B7AFC1D190DE}"/>
              </a:ext>
            </a:extLst>
          </p:cNvPr>
          <p:cNvGrpSpPr/>
          <p:nvPr/>
        </p:nvGrpSpPr>
        <p:grpSpPr>
          <a:xfrm flipH="1">
            <a:off x="8714338" y="2500694"/>
            <a:ext cx="1870036" cy="1091925"/>
            <a:chOff x="1065246" y="3322255"/>
            <a:chExt cx="1743009" cy="1017755"/>
          </a:xfrm>
        </p:grpSpPr>
        <p:sp>
          <p:nvSpPr>
            <p:cNvPr id="115" name="자유형: 도형 114">
              <a:extLst>
                <a:ext uri="{FF2B5EF4-FFF2-40B4-BE49-F238E27FC236}">
                  <a16:creationId xmlns:a16="http://schemas.microsoft.com/office/drawing/2014/main" id="{02EF893E-11D6-6E04-75F4-AF167A229DDF}"/>
                </a:ext>
              </a:extLst>
            </p:cNvPr>
            <p:cNvSpPr/>
            <p:nvPr/>
          </p:nvSpPr>
          <p:spPr>
            <a:xfrm>
              <a:off x="1961116" y="4150425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16" name="사각형: 둥근 모서리 115">
              <a:extLst>
                <a:ext uri="{FF2B5EF4-FFF2-40B4-BE49-F238E27FC236}">
                  <a16:creationId xmlns:a16="http://schemas.microsoft.com/office/drawing/2014/main" id="{FA3C29BC-B334-52F7-2711-8B7531418CBF}"/>
                </a:ext>
              </a:extLst>
            </p:cNvPr>
            <p:cNvSpPr/>
            <p:nvPr/>
          </p:nvSpPr>
          <p:spPr>
            <a:xfrm>
              <a:off x="1065246" y="3322255"/>
              <a:ext cx="1743009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797DAD8-3133-F490-2DF4-9BD153FF413E}"/>
                </a:ext>
              </a:extLst>
            </p:cNvPr>
            <p:cNvSpPr txBox="1"/>
            <p:nvPr/>
          </p:nvSpPr>
          <p:spPr>
            <a:xfrm>
              <a:off x="1124698" y="3478158"/>
              <a:ext cx="1624104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"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이게 맞나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?"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08C82EEE-04FC-8501-55B4-3A98E961CD99}"/>
              </a:ext>
            </a:extLst>
          </p:cNvPr>
          <p:cNvGrpSpPr/>
          <p:nvPr/>
        </p:nvGrpSpPr>
        <p:grpSpPr>
          <a:xfrm>
            <a:off x="8168262" y="5328473"/>
            <a:ext cx="1716716" cy="1091368"/>
            <a:chOff x="1136698" y="3133190"/>
            <a:chExt cx="1600104" cy="1017235"/>
          </a:xfrm>
        </p:grpSpPr>
        <p:sp>
          <p:nvSpPr>
            <p:cNvPr id="119" name="자유형: 도형 118">
              <a:extLst>
                <a:ext uri="{FF2B5EF4-FFF2-40B4-BE49-F238E27FC236}">
                  <a16:creationId xmlns:a16="http://schemas.microsoft.com/office/drawing/2014/main" id="{A1C0F1E0-055B-9B09-7EA3-1765FC81AC4B}"/>
                </a:ext>
              </a:extLst>
            </p:cNvPr>
            <p:cNvSpPr/>
            <p:nvPr/>
          </p:nvSpPr>
          <p:spPr>
            <a:xfrm flipV="1">
              <a:off x="1981977" y="3133190"/>
              <a:ext cx="325417" cy="189585"/>
            </a:xfrm>
            <a:custGeom>
              <a:avLst/>
              <a:gdLst>
                <a:gd name="connsiteX0" fmla="*/ 0 w 325417"/>
                <a:gd name="connsiteY0" fmla="*/ 0 h 345488"/>
                <a:gd name="connsiteX1" fmla="*/ 234740 w 325417"/>
                <a:gd name="connsiteY1" fmla="*/ 0 h 345488"/>
                <a:gd name="connsiteX2" fmla="*/ 230678 w 325417"/>
                <a:gd name="connsiteY2" fmla="*/ 7484 h 345488"/>
                <a:gd name="connsiteX3" fmla="*/ 208472 w 325417"/>
                <a:gd name="connsiteY3" fmla="*/ 117475 h 345488"/>
                <a:gd name="connsiteX4" fmla="*/ 291236 w 325417"/>
                <a:gd name="connsiteY4" fmla="*/ 317286 h 345488"/>
                <a:gd name="connsiteX5" fmla="*/ 325417 w 325417"/>
                <a:gd name="connsiteY5" fmla="*/ 345488 h 345488"/>
                <a:gd name="connsiteX6" fmla="*/ 303177 w 325417"/>
                <a:gd name="connsiteY6" fmla="*/ 338584 h 345488"/>
                <a:gd name="connsiteX7" fmla="*/ 15938 w 325417"/>
                <a:gd name="connsiteY7" fmla="*/ 51345 h 345488"/>
                <a:gd name="connsiteX8" fmla="*/ 0 w 325417"/>
                <a:gd name="connsiteY8" fmla="*/ 0 h 345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17" h="345488">
                  <a:moveTo>
                    <a:pt x="0" y="0"/>
                  </a:moveTo>
                  <a:lnTo>
                    <a:pt x="234740" y="0"/>
                  </a:lnTo>
                  <a:lnTo>
                    <a:pt x="230678" y="7484"/>
                  </a:lnTo>
                  <a:cubicBezTo>
                    <a:pt x="216379" y="41291"/>
                    <a:pt x="208472" y="78460"/>
                    <a:pt x="208472" y="117475"/>
                  </a:cubicBezTo>
                  <a:cubicBezTo>
                    <a:pt x="208472" y="195506"/>
                    <a:pt x="240100" y="266150"/>
                    <a:pt x="291236" y="317286"/>
                  </a:cubicBezTo>
                  <a:lnTo>
                    <a:pt x="325417" y="345488"/>
                  </a:lnTo>
                  <a:lnTo>
                    <a:pt x="303177" y="338584"/>
                  </a:lnTo>
                  <a:cubicBezTo>
                    <a:pt x="174027" y="283958"/>
                    <a:pt x="70564" y="180495"/>
                    <a:pt x="15938" y="513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0" name="사각형: 둥근 모서리 119">
              <a:extLst>
                <a:ext uri="{FF2B5EF4-FFF2-40B4-BE49-F238E27FC236}">
                  <a16:creationId xmlns:a16="http://schemas.microsoft.com/office/drawing/2014/main" id="{E02F2D3B-872C-465B-182F-7B058CE92A3A}"/>
                </a:ext>
              </a:extLst>
            </p:cNvPr>
            <p:cNvSpPr/>
            <p:nvPr/>
          </p:nvSpPr>
          <p:spPr>
            <a:xfrm>
              <a:off x="1136698" y="3322255"/>
              <a:ext cx="1600104" cy="828170"/>
            </a:xfrm>
            <a:prstGeom prst="roundRect">
              <a:avLst>
                <a:gd name="adj" fmla="val 50000"/>
              </a:avLst>
            </a:prstGeom>
            <a:solidFill>
              <a:srgbClr val="0B2EB7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700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0E05D72-A5B7-2AF5-A3D4-C9C83D539A94}"/>
                </a:ext>
              </a:extLst>
            </p:cNvPr>
            <p:cNvSpPr txBox="1"/>
            <p:nvPr/>
          </p:nvSpPr>
          <p:spPr>
            <a:xfrm>
              <a:off x="1484033" y="3478157"/>
              <a:ext cx="905434" cy="5163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lvl="0" algn="ctr" defTabSz="914400" rtl="0" eaLnBrk="1" fontAlgn="auto" latinLnBrk="1" hangingPunct="1">
                <a:lnSpc>
                  <a:spcPct val="125000"/>
                </a:lnSpc>
                <a:spcBef>
                  <a:spcPts val="0"/>
                </a:spcBef>
                <a:buClr>
                  <a:srgbClr val="4741BE"/>
                </a:buClr>
                <a:buSzTx/>
                <a:tabLst/>
                <a:defRPr/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불안함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710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BFADB-E40F-C17B-2AEB-D3DE0E52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7D86CFE-B179-7551-E8BB-3BD0B7F7A54B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F50D8E-E6C3-7680-F88D-F849817572C6}"/>
              </a:ext>
            </a:extLst>
          </p:cNvPr>
          <p:cNvSpPr txBox="1"/>
          <p:nvPr/>
        </p:nvSpPr>
        <p:spPr>
          <a:xfrm>
            <a:off x="1134095" y="1593928"/>
            <a:ext cx="48731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 작성 요령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어떻게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채워나갈까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40DE24A-BE8E-739E-30FA-6082A88F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F9B15-C292-0663-246C-A34F1BCBA936}"/>
              </a:ext>
            </a:extLst>
          </p:cNvPr>
          <p:cNvSpPr txBox="1"/>
          <p:nvPr/>
        </p:nvSpPr>
        <p:spPr>
          <a:xfrm flipH="1">
            <a:off x="2448910" y="5489661"/>
            <a:ext cx="729418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공감 지도를 어떻게 하면 효과적으로 작성할 수 있을까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044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A59359-44C8-7CBD-D0F3-5E4E21C97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눈, 그레이, 겨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C4F062C-3051-394A-B7F3-2732B204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1" b="7771"/>
          <a:stretch>
            <a:fillRect/>
          </a:stretch>
        </p:blipFill>
        <p:spPr>
          <a:xfrm>
            <a:off x="5983" y="-1"/>
            <a:ext cx="12180034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D039F-ECB8-4AFE-3F41-50B433D6B682}"/>
              </a:ext>
            </a:extLst>
          </p:cNvPr>
          <p:cNvSpPr txBox="1"/>
          <p:nvPr/>
        </p:nvSpPr>
        <p:spPr>
          <a:xfrm>
            <a:off x="1702874" y="365448"/>
            <a:ext cx="87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작성 과정 </a:t>
            </a:r>
            <a:r>
              <a:rPr lang="en-US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(4-</a:t>
            </a:r>
            <a:r>
              <a:rPr lang="pt-BR" altLang="ko-KR" sz="52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Step Process)</a:t>
            </a:r>
            <a:endParaRPr lang="ko-KR" altLang="en-US" sz="5000" dirty="0">
              <a:ln>
                <a:solidFill>
                  <a:srgbClr val="1F3C67">
                    <a:alpha val="0"/>
                  </a:srgbClr>
                </a:solidFill>
              </a:ln>
              <a:blipFill dpi="0" rotWithShape="1">
                <a:blip r:embed="rId4"/>
                <a:srcRect/>
                <a:tile tx="0" ty="-482600" sx="70000" sy="70000" flip="none" algn="ctr"/>
              </a:blipFill>
              <a:latin typeface="카페24 아네모네" pitchFamily="2" charset="-127"/>
              <a:ea typeface="카페24 아네모네" pitchFamily="2" charset="-127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FDE01523-A78A-BD77-3F9C-FBDD2480B5F1}"/>
              </a:ext>
            </a:extLst>
          </p:cNvPr>
          <p:cNvCxnSpPr/>
          <p:nvPr/>
        </p:nvCxnSpPr>
        <p:spPr>
          <a:xfrm flipH="1" flipV="1">
            <a:off x="0" y="506396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94C229C5-4785-DAD6-AEB5-D45ED4FE6C3D}"/>
              </a:ext>
            </a:extLst>
          </p:cNvPr>
          <p:cNvCxnSpPr/>
          <p:nvPr/>
        </p:nvCxnSpPr>
        <p:spPr>
          <a:xfrm flipH="1" flipV="1">
            <a:off x="0" y="1036281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표 10">
            <a:extLst>
              <a:ext uri="{FF2B5EF4-FFF2-40B4-BE49-F238E27FC236}">
                <a16:creationId xmlns:a16="http://schemas.microsoft.com/office/drawing/2014/main" id="{F219F543-AA18-2E0C-C38E-D208A6B2D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670339"/>
              </p:ext>
            </p:extLst>
          </p:nvPr>
        </p:nvGraphicFramePr>
        <p:xfrm>
          <a:off x="1055328" y="1399889"/>
          <a:ext cx="10083012" cy="4658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753">
                  <a:extLst>
                    <a:ext uri="{9D8B030D-6E8A-4147-A177-3AD203B41FA5}">
                      <a16:colId xmlns:a16="http://schemas.microsoft.com/office/drawing/2014/main" val="675562818"/>
                    </a:ext>
                  </a:extLst>
                </a:gridCol>
                <a:gridCol w="2520753">
                  <a:extLst>
                    <a:ext uri="{9D8B030D-6E8A-4147-A177-3AD203B41FA5}">
                      <a16:colId xmlns:a16="http://schemas.microsoft.com/office/drawing/2014/main" val="1112318647"/>
                    </a:ext>
                  </a:extLst>
                </a:gridCol>
                <a:gridCol w="2520753">
                  <a:extLst>
                    <a:ext uri="{9D8B030D-6E8A-4147-A177-3AD203B41FA5}">
                      <a16:colId xmlns:a16="http://schemas.microsoft.com/office/drawing/2014/main" val="967422525"/>
                    </a:ext>
                  </a:extLst>
                </a:gridCol>
                <a:gridCol w="2520753">
                  <a:extLst>
                    <a:ext uri="{9D8B030D-6E8A-4147-A177-3AD203B41FA5}">
                      <a16:colId xmlns:a16="http://schemas.microsoft.com/office/drawing/2014/main" val="3342123456"/>
                    </a:ext>
                  </a:extLst>
                </a:gridCol>
              </a:tblGrid>
              <a:tr h="118231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Step 1: </a:t>
                      </a: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대상 설 정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Step 2: </a:t>
                      </a: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외부 증거부터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Step 3: </a:t>
                      </a: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내부 세계 추론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Step 4: </a:t>
                      </a:r>
                      <a:r>
                        <a:rPr lang="ko-KR" altLang="en-US" sz="1800" kern="1200" spc="-100" baseline="0" dirty="0">
                          <a:solidFill>
                            <a:schemeClr val="bg1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인사이트 발견</a:t>
                      </a:r>
                    </a:p>
                  </a:txBody>
                  <a:tcPr marL="9525" marR="9525" marT="9525" marB="9525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B2E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3505687"/>
                  </a:ext>
                </a:extLst>
              </a:tr>
              <a:tr h="1068337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누구의 마음을 </a:t>
                      </a:r>
                      <a:b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</a:b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그릴 것인가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무엇을 보고 들었는가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왜 그렇게 말하고 행동할까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무엇을 새롭게 알게 되었는가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?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163900"/>
                  </a:ext>
                </a:extLst>
              </a:tr>
              <a:tr h="1339018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[Image showing the 'Says' and 'Does' quadrants highlighted]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[Image showing arrows pointing from 'Says/Does' to 'Thinks/Feels']</a:t>
                      </a: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endParaRPr lang="ko-KR" altLang="en-US" sz="1800" kern="1200" spc="-70" baseline="0" dirty="0">
                        <a:solidFill>
                          <a:prstClr val="black"/>
                        </a:solidFill>
                        <a:latin typeface="나눔스퀘어 네오 Bold" panose="00000800000000000000" pitchFamily="2" charset="-127"/>
                        <a:ea typeface="나눔스퀘어 네오 Bold" panose="00000800000000000000" pitchFamily="2" charset="-127"/>
                        <a:cs typeface="+mn-cs"/>
                      </a:endParaRP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7578526"/>
                  </a:ext>
                </a:extLst>
              </a:tr>
              <a:tr h="1068337"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한 번에 한 명의 페르소나에 집중</a:t>
                      </a: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SAYS</a:t>
                      </a: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와 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DOES </a:t>
                      </a: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영역을 먼저 채움 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객관적 사실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)</a:t>
                      </a: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사실을 기반으로 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THINKS</a:t>
                      </a: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와 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FEELS</a:t>
                      </a: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를 추론</a:t>
                      </a: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각 영역의 모순점</a:t>
                      </a:r>
                      <a:r>
                        <a:rPr lang="en-US" altLang="ko-KR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800" kern="1200" spc="-70" baseline="0" dirty="0">
                          <a:solidFill>
                            <a:prstClr val="black"/>
                          </a:solidFill>
                          <a:latin typeface="나눔스퀘어 네오 Bold" panose="00000800000000000000" pitchFamily="2" charset="-127"/>
                          <a:ea typeface="나눔스퀘어 네오 Bold" panose="00000800000000000000" pitchFamily="2" charset="-127"/>
                          <a:cs typeface="+mn-cs"/>
                        </a:rPr>
                        <a:t>숨겨진 니즈를 발견</a:t>
                      </a:r>
                    </a:p>
                  </a:txBody>
                  <a:tcPr marL="216000" marR="216000" marT="9525" marB="9525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5B0C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B2E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777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748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6E2B7-477E-F063-6BA5-A5FAB1453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B626AE8-510D-7CA2-253B-6395AADB92B0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46AF60-2B52-A1FF-27CD-A4ED280784DD}"/>
              </a:ext>
            </a:extLst>
          </p:cNvPr>
          <p:cNvSpPr txBox="1"/>
          <p:nvPr/>
        </p:nvSpPr>
        <p:spPr>
          <a:xfrm>
            <a:off x="1134095" y="1593928"/>
            <a:ext cx="487312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 작성 요령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어떻게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채워나갈까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?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3A769D-A9E8-3EDB-6EED-5E897ECB1C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BFB02A-C712-82A7-C264-7C254F187B01}"/>
              </a:ext>
            </a:extLst>
          </p:cNvPr>
          <p:cNvSpPr txBox="1"/>
          <p:nvPr/>
        </p:nvSpPr>
        <p:spPr>
          <a:xfrm flipH="1">
            <a:off x="2448910" y="5489661"/>
            <a:ext cx="729418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중요한 건 정답이 아니라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팀과의 사용자 공감 형성임</a:t>
            </a:r>
          </a:p>
        </p:txBody>
      </p:sp>
    </p:spTree>
    <p:extLst>
      <p:ext uri="{BB962C8B-B14F-4D97-AF65-F5344CB8AC3E}">
        <p14:creationId xmlns:p14="http://schemas.microsoft.com/office/powerpoint/2010/main" val="40988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08FF-DA4D-85E0-F6AC-D65FCAD70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신발류, 벽, 의류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C915558-7836-484B-5ADA-E6C432C94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9" b="7849"/>
          <a:stretch>
            <a:fillRect/>
          </a:stretch>
        </p:blipFill>
        <p:spPr>
          <a:xfrm>
            <a:off x="-5255" y="-1"/>
            <a:ext cx="12202510" cy="6858001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B8FA4447-D7AB-A33E-A6D4-2499A884951E}"/>
              </a:ext>
            </a:extLst>
          </p:cNvPr>
          <p:cNvSpPr/>
          <p:nvPr/>
        </p:nvSpPr>
        <p:spPr>
          <a:xfrm>
            <a:off x="6006854" y="0"/>
            <a:ext cx="6185146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69EA0-EB03-5E5D-6259-CE6D28873EEA}"/>
              </a:ext>
            </a:extLst>
          </p:cNvPr>
          <p:cNvSpPr txBox="1"/>
          <p:nvPr/>
        </p:nvSpPr>
        <p:spPr>
          <a:xfrm>
            <a:off x="6544757" y="1091672"/>
            <a:ext cx="5116464" cy="1400383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ko-KR" altLang="en-US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가설 페르소나 </a:t>
            </a:r>
            <a:br>
              <a:rPr lang="en-US" altLang="ko-KR" sz="50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35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(Hypothetical Persona)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98DBBE59-9B34-B0C8-7D27-AB2DF4CDBF5E}"/>
              </a:ext>
            </a:extLst>
          </p:cNvPr>
          <p:cNvGrpSpPr/>
          <p:nvPr/>
        </p:nvGrpSpPr>
        <p:grpSpPr>
          <a:xfrm>
            <a:off x="6234480" y="2591012"/>
            <a:ext cx="4677387" cy="463460"/>
            <a:chOff x="3965516" y="2790917"/>
            <a:chExt cx="4677387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C6AB029-6CAF-59AB-4798-6EB3CB21A2AB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김지훈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(28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F06DD0B6-1078-3D28-4DDF-E2E32C94BEF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EC439455-372D-0E42-6D64-67E014EF07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C50C5A5E-1D60-0824-B4AD-599A71C4F94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AA1A77A-736D-A51F-258B-26FB72A8152A}"/>
              </a:ext>
            </a:extLst>
          </p:cNvPr>
          <p:cNvGrpSpPr/>
          <p:nvPr/>
        </p:nvGrpSpPr>
        <p:grpSpPr>
          <a:xfrm>
            <a:off x="6234480" y="3225219"/>
            <a:ext cx="4677387" cy="463460"/>
            <a:chOff x="3965516" y="2790917"/>
            <a:chExt cx="467738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0B6CDF-3833-C787-A23E-8A34CEC039FA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직업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판교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IT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회사의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3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년차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개발자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758B2185-841B-7FE0-E284-BAE77264CD6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35476AED-9969-5269-6F8C-506E2ABB73D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698DEF0A-56FD-22F4-62AF-30CA3BA9CF3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2954AFC-0AD1-C69A-31A5-0425F4DC584B}"/>
              </a:ext>
            </a:extLst>
          </p:cNvPr>
          <p:cNvGrpSpPr/>
          <p:nvPr/>
        </p:nvGrpSpPr>
        <p:grpSpPr>
          <a:xfrm>
            <a:off x="6234480" y="3859426"/>
            <a:ext cx="4677387" cy="863570"/>
            <a:chOff x="3965516" y="2790917"/>
            <a:chExt cx="4677387" cy="86357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20C231-E519-4B46-B49E-D9AEC7E47207}"/>
                </a:ext>
              </a:extLst>
            </p:cNvPr>
            <p:cNvSpPr txBox="1"/>
            <p:nvPr/>
          </p:nvSpPr>
          <p:spPr>
            <a:xfrm>
              <a:off x="4282222" y="2790917"/>
              <a:ext cx="436068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부산 출신으로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3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년 전 서울로 올라와 현재 원룸에서 혼자 자취 중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2269658-A289-574D-ECE5-72DAD74BC28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D42A2DAF-007B-B844-30E1-605CC727FB4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DB4774D5-88A3-B13C-9F98-5E0CBB50D4C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0BD3A32-6A95-B6E2-7085-FE1B66DC1E44}"/>
              </a:ext>
            </a:extLst>
          </p:cNvPr>
          <p:cNvGrpSpPr/>
          <p:nvPr/>
        </p:nvGrpSpPr>
        <p:grpSpPr>
          <a:xfrm>
            <a:off x="6234480" y="4893743"/>
            <a:ext cx="5156106" cy="1263679"/>
            <a:chOff x="3965516" y="2790917"/>
            <a:chExt cx="5156106" cy="126367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9D9A9A-3344-2A85-F841-2AE762FAB2E2}"/>
                </a:ext>
              </a:extLst>
            </p:cNvPr>
            <p:cNvSpPr txBox="1"/>
            <p:nvPr/>
          </p:nvSpPr>
          <p:spPr>
            <a:xfrm>
              <a:off x="4282222" y="2790917"/>
              <a:ext cx="4839400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잦은 야근으로 평일에는 회사와 집만 오가며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주말에는 주로 밀린 잠을 자거나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OTT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서비스를 보며 시간을 보냄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E68EFD43-BBC0-4968-F2D9-F31BE0DF273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1" name="원호 30">
                <a:extLst>
                  <a:ext uri="{FF2B5EF4-FFF2-40B4-BE49-F238E27FC236}">
                    <a16:creationId xmlns:a16="http://schemas.microsoft.com/office/drawing/2014/main" id="{5B7FAC96-8ECF-1AD2-DE64-29AEB086CFA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2CA48693-888B-DC69-2F0B-D3C17E7B8D2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7D354CAE-E94D-B438-1CEB-58E7F430E463}"/>
              </a:ext>
            </a:extLst>
          </p:cNvPr>
          <p:cNvGrpSpPr/>
          <p:nvPr/>
        </p:nvGrpSpPr>
        <p:grpSpPr>
          <a:xfrm>
            <a:off x="2527752" y="73615"/>
            <a:ext cx="3568248" cy="2283330"/>
            <a:chOff x="2457196" y="3226280"/>
            <a:chExt cx="3568248" cy="2283330"/>
          </a:xfrm>
        </p:grpSpPr>
        <p:pic>
          <p:nvPicPr>
            <p:cNvPr id="34" name="그림 33" descr="로고, 화이트, 클립아트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9DA23808-301E-7DE7-14D5-76EA6A928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02"/>
            <a:stretch>
              <a:fillRect/>
            </a:stretch>
          </p:blipFill>
          <p:spPr>
            <a:xfrm>
              <a:off x="2457196" y="3226280"/>
              <a:ext cx="3568248" cy="228333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F33B760-6034-6571-BECC-F3CEA7CADECE}"/>
                </a:ext>
              </a:extLst>
            </p:cNvPr>
            <p:cNvSpPr txBox="1"/>
            <p:nvPr/>
          </p:nvSpPr>
          <p:spPr>
            <a:xfrm>
              <a:off x="2719954" y="3825221"/>
              <a:ext cx="2979668" cy="10177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ko-KR" altLang="en-US" sz="24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다들 이렇게 사는 거 </a:t>
              </a:r>
              <a:r>
                <a:rPr kumimoji="0" lang="ko-KR" altLang="en-US" sz="2400" b="0" i="0" u="none" strike="noStrike" kern="1200" cap="none" spc="-30" normalizeH="0" noProof="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아니에요</a:t>
              </a:r>
              <a:r>
                <a:rPr kumimoji="0" lang="en-US" altLang="ko-KR" sz="24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45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701B8242-491C-155C-6EF8-C747557285C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그림 8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A222B8D-51DE-A3A4-F490-353133B53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BA91AC-071F-2DC0-0DED-1BBB09695CB3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4EEEFF5A-B35F-7F38-7B4B-B178B153EAE3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F6940DB9-D5D8-9196-91E2-94B6539F4DB0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6FCDFF9F-3434-C715-08D8-9433DF99BB13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ADAE29A1-E1ED-F024-4DB8-F2BF306D086D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A5C32E-C878-4766-CB81-B89123AA0912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338DCD1-9DA1-78F2-F7AD-930063FB3AC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BF57634C-FC4F-E8A9-7FF0-8F112A2B5AD3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C63C3247-F80F-8E65-43F1-755DCAF2865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그림 62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7C0B83A-DB3A-A29A-A58E-BF958844C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34CBB221-F3D3-A69C-A1D7-33B93BBF6229}"/>
              </a:ext>
            </a:extLst>
          </p:cNvPr>
          <p:cNvGrpSpPr/>
          <p:nvPr/>
        </p:nvGrpSpPr>
        <p:grpSpPr>
          <a:xfrm>
            <a:off x="2402275" y="2093964"/>
            <a:ext cx="6341675" cy="1205073"/>
            <a:chOff x="2402275" y="2242645"/>
            <a:chExt cx="6341675" cy="12050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B710A8-C676-EC46-AA32-216A4C243199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12050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사용자가 말하지 않는 진실을 보여주는 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관찰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방법에 대해 알아보고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시간의 흐름에 따른 사용자의 경험을 한눈에 볼 수 있도록 그려내는 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 여정 지도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그려볼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D0BB7812-A62F-6EB1-2EAC-CC5E7237020A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41" name="원호 40">
                <a:extLst>
                  <a:ext uri="{FF2B5EF4-FFF2-40B4-BE49-F238E27FC236}">
                    <a16:creationId xmlns:a16="http://schemas.microsoft.com/office/drawing/2014/main" id="{69B263C6-9FCF-AD33-A88A-6CE4DB8C30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C46564BF-9E01-7F0B-FAF5-B8C68563C48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BF284581-A377-DA8E-1677-42980DAEB4AB}"/>
              </a:ext>
            </a:extLst>
          </p:cNvPr>
          <p:cNvGrpSpPr/>
          <p:nvPr/>
        </p:nvGrpSpPr>
        <p:grpSpPr>
          <a:xfrm>
            <a:off x="2402275" y="3462583"/>
            <a:ext cx="6341675" cy="824969"/>
            <a:chOff x="2402275" y="3265794"/>
            <a:chExt cx="6341675" cy="8249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CB3F9C-EB04-B628-2F2C-5AEDB28B6141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우리가 수집한 모든 데이터를 사용자의 마음으로 종합하는 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공감 지도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작성법을 익힐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9898B51-27CC-2090-35D4-8AD26FC346E0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5E4A1606-C2F6-36B7-571C-ADD3673056A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06179D5-E450-4B58-E98B-1A1FCF8BC2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6EE8697F-77C8-F373-60D9-F1F3A5EE27C7}"/>
              </a:ext>
            </a:extLst>
          </p:cNvPr>
          <p:cNvGrpSpPr/>
          <p:nvPr/>
        </p:nvGrpSpPr>
        <p:grpSpPr>
          <a:xfrm>
            <a:off x="2402275" y="4649834"/>
            <a:ext cx="6341675" cy="824969"/>
            <a:chOff x="2402275" y="4451673"/>
            <a:chExt cx="6341675" cy="82496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C94DD80-B274-A00B-753D-E413F81F9FBA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살아있는 대표 사용자의 얼굴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 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페르소나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를 만드는 과정을 파악할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9D3E799E-DCA3-6950-4E14-B3EEFB796829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8" name="원호 47">
                <a:extLst>
                  <a:ext uri="{FF2B5EF4-FFF2-40B4-BE49-F238E27FC236}">
                    <a16:creationId xmlns:a16="http://schemas.microsoft.com/office/drawing/2014/main" id="{E9D0A924-EAD5-2153-D6C9-5BBA4E641EB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F3C3AD21-3C89-7E9F-9AD4-FCAD00A2E81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AC3E6E07-0FDB-2EC2-8BF4-47ABF4DB3BEC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>
            <a:extLst>
              <a:ext uri="{FF2B5EF4-FFF2-40B4-BE49-F238E27FC236}">
                <a16:creationId xmlns:a16="http://schemas.microsoft.com/office/drawing/2014/main" id="{B6C1A276-0691-EE83-60CB-096924D114B8}"/>
              </a:ext>
            </a:extLst>
          </p:cNvPr>
          <p:cNvCxnSpPr>
            <a:cxnSpLocks/>
          </p:cNvCxnSpPr>
          <p:nvPr/>
        </p:nvCxnSpPr>
        <p:spPr>
          <a:xfrm>
            <a:off x="2561039" y="3281442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F6E2CF56-8059-2BD2-4EA5-31A726AC5BCF}"/>
              </a:ext>
            </a:extLst>
          </p:cNvPr>
          <p:cNvCxnSpPr>
            <a:cxnSpLocks/>
          </p:cNvCxnSpPr>
          <p:nvPr/>
        </p:nvCxnSpPr>
        <p:spPr>
          <a:xfrm>
            <a:off x="2561039" y="4468693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78FA24AF-3B57-0483-EAC8-55D20C4D269C}"/>
              </a:ext>
            </a:extLst>
          </p:cNvPr>
          <p:cNvCxnSpPr>
            <a:cxnSpLocks/>
          </p:cNvCxnSpPr>
          <p:nvPr/>
        </p:nvCxnSpPr>
        <p:spPr>
          <a:xfrm>
            <a:off x="2561039" y="5655945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1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41D9A-7C78-6F74-9D06-A1B916293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CE8121E-6FEC-6A86-1E3D-DB4F0AD0E0AB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291859-E218-24CD-9148-A80AFCCCD96D}"/>
              </a:ext>
            </a:extLst>
          </p:cNvPr>
          <p:cNvSpPr txBox="1"/>
          <p:nvPr/>
        </p:nvSpPr>
        <p:spPr>
          <a:xfrm>
            <a:off x="1134095" y="1593928"/>
            <a:ext cx="29302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 그려보기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C3DAEA9-71E3-45C9-60DF-4410779BE5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0C008AB2-B1C4-FEC7-9E11-C5447A40D9E3}"/>
              </a:ext>
            </a:extLst>
          </p:cNvPr>
          <p:cNvGrpSpPr/>
          <p:nvPr/>
        </p:nvGrpSpPr>
        <p:grpSpPr>
          <a:xfrm>
            <a:off x="1508110" y="3925504"/>
            <a:ext cx="2556274" cy="993008"/>
            <a:chOff x="4972418" y="3429001"/>
            <a:chExt cx="2556274" cy="993008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B7CC20BF-DBD3-B8B9-C253-5E067EFE7170}"/>
                </a:ext>
              </a:extLst>
            </p:cNvPr>
            <p:cNvSpPr/>
            <p:nvPr/>
          </p:nvSpPr>
          <p:spPr>
            <a:xfrm>
              <a:off x="4972418" y="3429001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7F1670-6082-F236-AC9D-21B7B0684D7B}"/>
                </a:ext>
              </a:extLst>
            </p:cNvPr>
            <p:cNvSpPr txBox="1"/>
            <p:nvPr/>
          </p:nvSpPr>
          <p:spPr>
            <a:xfrm>
              <a:off x="5645758" y="3592619"/>
              <a:ext cx="1244038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SAYS </a:t>
              </a:r>
            </a:p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말하는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75D21F4-5BD7-A483-7A8B-AF7871BA145A}"/>
              </a:ext>
            </a:extLst>
          </p:cNvPr>
          <p:cNvGrpSpPr/>
          <p:nvPr/>
        </p:nvGrpSpPr>
        <p:grpSpPr>
          <a:xfrm>
            <a:off x="8127616" y="3925504"/>
            <a:ext cx="2556274" cy="993008"/>
            <a:chOff x="7646726" y="3429000"/>
            <a:chExt cx="2556274" cy="993008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E2046349-C294-726F-6329-339C42378476}"/>
                </a:ext>
              </a:extLst>
            </p:cNvPr>
            <p:cNvSpPr/>
            <p:nvPr/>
          </p:nvSpPr>
          <p:spPr>
            <a:xfrm>
              <a:off x="7646726" y="3429000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876FDE4-30FE-CD9B-2F81-8739F3F1A147}"/>
                </a:ext>
              </a:extLst>
            </p:cNvPr>
            <p:cNvSpPr txBox="1"/>
            <p:nvPr/>
          </p:nvSpPr>
          <p:spPr>
            <a:xfrm>
              <a:off x="8186836" y="3592619"/>
              <a:ext cx="1453479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THINKS</a:t>
              </a:r>
            </a:p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생각하는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B5212ADB-ACCA-5841-E968-3B528838DA29}"/>
              </a:ext>
            </a:extLst>
          </p:cNvPr>
          <p:cNvGrpSpPr/>
          <p:nvPr/>
        </p:nvGrpSpPr>
        <p:grpSpPr>
          <a:xfrm>
            <a:off x="1508110" y="4982015"/>
            <a:ext cx="2556274" cy="993008"/>
            <a:chOff x="4972418" y="4485512"/>
            <a:chExt cx="2556274" cy="99300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97610DE1-AB33-C725-5697-51587D16BD3D}"/>
                </a:ext>
              </a:extLst>
            </p:cNvPr>
            <p:cNvSpPr/>
            <p:nvPr/>
          </p:nvSpPr>
          <p:spPr>
            <a:xfrm>
              <a:off x="4972418" y="4485512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F6929F-B415-E55C-84D7-7A6B69CF77B5}"/>
                </a:ext>
              </a:extLst>
            </p:cNvPr>
            <p:cNvSpPr txBox="1"/>
            <p:nvPr/>
          </p:nvSpPr>
          <p:spPr>
            <a:xfrm>
              <a:off x="5541988" y="4655740"/>
              <a:ext cx="1441222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DOES </a:t>
              </a:r>
              <a:b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행동하는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2407E92-C0EE-F256-1AAD-D397FEF05324}"/>
              </a:ext>
            </a:extLst>
          </p:cNvPr>
          <p:cNvGrpSpPr/>
          <p:nvPr/>
        </p:nvGrpSpPr>
        <p:grpSpPr>
          <a:xfrm>
            <a:off x="8127616" y="4982015"/>
            <a:ext cx="2556274" cy="993008"/>
            <a:chOff x="7646726" y="4485511"/>
            <a:chExt cx="2556274" cy="993008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FC5A741C-D64C-962B-97DF-286A476FB5C2}"/>
                </a:ext>
              </a:extLst>
            </p:cNvPr>
            <p:cNvSpPr/>
            <p:nvPr/>
          </p:nvSpPr>
          <p:spPr>
            <a:xfrm>
              <a:off x="7646726" y="4485511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9A192A-4798-9C2A-25E1-942026193EC0}"/>
                </a:ext>
              </a:extLst>
            </p:cNvPr>
            <p:cNvSpPr txBox="1"/>
            <p:nvPr/>
          </p:nvSpPr>
          <p:spPr>
            <a:xfrm>
              <a:off x="8267462" y="4655740"/>
              <a:ext cx="1281864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FEELS </a:t>
              </a:r>
              <a:b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느끼는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 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38DF8-5F16-C083-69A9-17326D8C4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id="{A76562A5-7293-CD3F-3704-7EB54504DD4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그림 16" descr="사람, 슈트, 의류, 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A73F9D-99CD-B7C2-D4E6-D127D76C9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2000" cy="6858000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35E4B2D-570D-E5F2-946F-CA7E2141A700}"/>
                </a:ext>
              </a:extLst>
            </p:cNvPr>
            <p:cNvSpPr/>
            <p:nvPr/>
          </p:nvSpPr>
          <p:spPr>
            <a:xfrm>
              <a:off x="4572000" y="0"/>
              <a:ext cx="7620000" cy="685800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9627BEA-FC5D-0B9D-8DD2-92B6701EF59F}"/>
              </a:ext>
            </a:extLst>
          </p:cNvPr>
          <p:cNvGrpSpPr/>
          <p:nvPr/>
        </p:nvGrpSpPr>
        <p:grpSpPr>
          <a:xfrm>
            <a:off x="4897657" y="1559663"/>
            <a:ext cx="4886316" cy="630942"/>
            <a:chOff x="4374206" y="2798058"/>
            <a:chExt cx="4886316" cy="63094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33DCCF7-3CAF-6E6D-1356-42608FC176C9}"/>
                </a:ext>
              </a:extLst>
            </p:cNvPr>
            <p:cNvSpPr txBox="1"/>
            <p:nvPr/>
          </p:nvSpPr>
          <p:spPr>
            <a:xfrm>
              <a:off x="4943315" y="2798058"/>
              <a:ext cx="431720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SAYS(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말하는 것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영역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146C810A-6CE0-A5D7-37BE-8E3F29E8CECA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D71B531A-A3D9-503B-7258-7C0B9EB6455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9" name="그림 4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7FC7D52-AF65-A6FA-7A22-EA2F79507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4638165E-5AAC-6C6A-83C6-337BFA327F82}"/>
              </a:ext>
            </a:extLst>
          </p:cNvPr>
          <p:cNvGrpSpPr/>
          <p:nvPr/>
        </p:nvGrpSpPr>
        <p:grpSpPr>
          <a:xfrm>
            <a:off x="5597665" y="2325110"/>
            <a:ext cx="5706211" cy="863570"/>
            <a:chOff x="3965516" y="2790917"/>
            <a:chExt cx="5706211" cy="863570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D581E75-928F-2E5F-07B0-ABF8578E56DB}"/>
                </a:ext>
              </a:extLst>
            </p:cNvPr>
            <p:cNvSpPr txBox="1"/>
            <p:nvPr/>
          </p:nvSpPr>
          <p:spPr>
            <a:xfrm>
              <a:off x="4282223" y="2790917"/>
              <a:ext cx="538950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혼밥이요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이젠 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익숙하죠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.“,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"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친구들이요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다들 바쁘고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사는 곳도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멀어서요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."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B2ADBDF4-0EC9-DB82-1CFE-D52B45EDEA5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4" name="원호 53">
                <a:extLst>
                  <a:ext uri="{FF2B5EF4-FFF2-40B4-BE49-F238E27FC236}">
                    <a16:creationId xmlns:a16="http://schemas.microsoft.com/office/drawing/2014/main" id="{FEC48F9F-3B04-C5FE-51CC-FD892BE13F7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CB5D98D9-0070-DE03-B5EB-D381A4B4470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9D54EBD9-510C-6229-D9FC-CB3C69190C36}"/>
              </a:ext>
            </a:extLst>
          </p:cNvPr>
          <p:cNvGrpSpPr/>
          <p:nvPr/>
        </p:nvGrpSpPr>
        <p:grpSpPr>
          <a:xfrm>
            <a:off x="4900283" y="3777353"/>
            <a:ext cx="5341569" cy="630942"/>
            <a:chOff x="4374206" y="2798058"/>
            <a:chExt cx="5341569" cy="63094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604EB78-3688-F31F-91BA-6BAC39A0D586}"/>
                </a:ext>
              </a:extLst>
            </p:cNvPr>
            <p:cNvSpPr txBox="1"/>
            <p:nvPr/>
          </p:nvSpPr>
          <p:spPr>
            <a:xfrm>
              <a:off x="4943315" y="2798058"/>
              <a:ext cx="477246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DOES(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행동하는 것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영역</a:t>
              </a: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F3D98DBD-EF4B-B086-3C29-A602CF232918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934E3FF8-F13A-D958-E37A-26D749F91C9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0" name="그림 5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4CE5C65D-DC0A-8875-F60A-FCB44332F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EE4139D1-C2B0-617C-E937-45D46F2842B6}"/>
              </a:ext>
            </a:extLst>
          </p:cNvPr>
          <p:cNvGrpSpPr/>
          <p:nvPr/>
        </p:nvGrpSpPr>
        <p:grpSpPr>
          <a:xfrm>
            <a:off x="5600291" y="4542800"/>
            <a:ext cx="5706211" cy="863570"/>
            <a:chOff x="3965516" y="2790917"/>
            <a:chExt cx="5706211" cy="86357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3EAE126-1F32-75A5-C3C3-17642DB1C03C}"/>
                </a:ext>
              </a:extLst>
            </p:cNvPr>
            <p:cNvSpPr txBox="1"/>
            <p:nvPr/>
          </p:nvSpPr>
          <p:spPr>
            <a:xfrm>
              <a:off x="4282223" y="2790917"/>
              <a:ext cx="538950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배달 음식을 시켜 스마트폰을 보며 먹는다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’,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주말 내내 집에서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OTT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시리즈만 몰아서 본다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01346E66-9A64-0510-A85F-A863DA231AB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707383AA-ADD1-164E-5B4A-C03F1660C0C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B9F45B81-8BB2-8526-2996-9A3FF642CD5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458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E34FF-FE54-F18E-9598-9E0F63525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id="{6460702E-860B-958A-7AD1-9210C284F6C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7" name="그림 16" descr="사람, 슈트, 의류, 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685BD8D-9A62-19A0-1D78-F86CF40C5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2000" cy="6858000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E4DF4A8-96EE-B088-B5B2-7F9EB726E02E}"/>
                </a:ext>
              </a:extLst>
            </p:cNvPr>
            <p:cNvSpPr/>
            <p:nvPr/>
          </p:nvSpPr>
          <p:spPr>
            <a:xfrm>
              <a:off x="4572000" y="0"/>
              <a:ext cx="7620000" cy="6858000"/>
            </a:xfrm>
            <a:prstGeom prst="rect">
              <a:avLst/>
            </a:prstGeom>
            <a:solidFill>
              <a:schemeClr val="bg1">
                <a:lumMod val="85000"/>
                <a:alpha val="80000"/>
              </a:schemeClr>
            </a:solidFill>
            <a:ln w="6350">
              <a:noFill/>
            </a:ln>
            <a:effectLst>
              <a:outerShdw blurRad="190500" dist="2540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74304C2A-63E2-73B8-95CC-098A7323DAC7}"/>
              </a:ext>
            </a:extLst>
          </p:cNvPr>
          <p:cNvGrpSpPr/>
          <p:nvPr/>
        </p:nvGrpSpPr>
        <p:grpSpPr>
          <a:xfrm>
            <a:off x="4897657" y="1559663"/>
            <a:ext cx="5788423" cy="630942"/>
            <a:chOff x="4374206" y="2798058"/>
            <a:chExt cx="5788423" cy="630942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8247F3F-22FF-C7F0-4A31-48B9D70919CF}"/>
                </a:ext>
              </a:extLst>
            </p:cNvPr>
            <p:cNvSpPr txBox="1"/>
            <p:nvPr/>
          </p:nvSpPr>
          <p:spPr>
            <a:xfrm>
              <a:off x="4943315" y="2798058"/>
              <a:ext cx="521931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THINKS(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생각하는 것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영역</a:t>
              </a:r>
            </a:p>
          </p:txBody>
        </p:sp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1C13F18E-1B17-6A17-A193-C6AC037DECD9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48" name="타원 47">
                <a:extLst>
                  <a:ext uri="{FF2B5EF4-FFF2-40B4-BE49-F238E27FC236}">
                    <a16:creationId xmlns:a16="http://schemas.microsoft.com/office/drawing/2014/main" id="{4022FD87-C230-3364-1609-C3B39009BC4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49" name="그림 4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A2AF2DD-C2BA-733A-8FCD-9311999FC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1A5CC4BB-CCFF-9FB5-6DEE-4850C9D6BC9F}"/>
              </a:ext>
            </a:extLst>
          </p:cNvPr>
          <p:cNvGrpSpPr/>
          <p:nvPr/>
        </p:nvGrpSpPr>
        <p:grpSpPr>
          <a:xfrm>
            <a:off x="5597665" y="2325110"/>
            <a:ext cx="5706211" cy="1263679"/>
            <a:chOff x="3965516" y="2790917"/>
            <a:chExt cx="5706211" cy="126367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47F6153-6515-D5D6-6F05-C37DE32B1A7F}"/>
                </a:ext>
              </a:extLst>
            </p:cNvPr>
            <p:cNvSpPr txBox="1"/>
            <p:nvPr/>
          </p:nvSpPr>
          <p:spPr>
            <a:xfrm>
              <a:off x="4282223" y="2790917"/>
              <a:ext cx="5389504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누군가와 같이 밥 먹고 싶긴 한데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...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막상 약속 잡기는 귀찮아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내적 갈등이나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나만 이렇게 혼자 지내는 건 아닐까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?'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39672C64-8CB4-ADDA-C4BD-0BA612661C5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4" name="원호 53">
                <a:extLst>
                  <a:ext uri="{FF2B5EF4-FFF2-40B4-BE49-F238E27FC236}">
                    <a16:creationId xmlns:a16="http://schemas.microsoft.com/office/drawing/2014/main" id="{E911963A-FE82-DCA5-55A7-940883BB69F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1BB0A836-6342-5718-8158-EAE4AFF2DCD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CC09CDD7-BC71-36BA-6F49-79731682F029}"/>
              </a:ext>
            </a:extLst>
          </p:cNvPr>
          <p:cNvGrpSpPr/>
          <p:nvPr/>
        </p:nvGrpSpPr>
        <p:grpSpPr>
          <a:xfrm>
            <a:off x="4900283" y="3911363"/>
            <a:ext cx="5075664" cy="630942"/>
            <a:chOff x="4374206" y="2798058"/>
            <a:chExt cx="5075664" cy="63094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0D6A6DD-77DC-1368-FCDA-1218D7B4D4D7}"/>
                </a:ext>
              </a:extLst>
            </p:cNvPr>
            <p:cNvSpPr txBox="1"/>
            <p:nvPr/>
          </p:nvSpPr>
          <p:spPr>
            <a:xfrm>
              <a:off x="4943315" y="2798058"/>
              <a:ext cx="450655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FEELS(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느끼는 것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)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영역</a:t>
              </a: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972403AB-CF43-1E71-4EA6-CD221F847C2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9" name="타원 58">
                <a:extLst>
                  <a:ext uri="{FF2B5EF4-FFF2-40B4-BE49-F238E27FC236}">
                    <a16:creationId xmlns:a16="http://schemas.microsoft.com/office/drawing/2014/main" id="{976DCAB5-009D-6528-E35D-DF870E3B1C13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60" name="그림 5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C55EC115-FB5F-6C3C-B3EA-B4B50F95D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B70C2A3F-E0B2-81DF-50DD-483F7402D99C}"/>
              </a:ext>
            </a:extLst>
          </p:cNvPr>
          <p:cNvGrpSpPr/>
          <p:nvPr/>
        </p:nvGrpSpPr>
        <p:grpSpPr>
          <a:xfrm>
            <a:off x="5600291" y="4676810"/>
            <a:ext cx="5706211" cy="1263679"/>
            <a:chOff x="3965516" y="2790917"/>
            <a:chExt cx="5706211" cy="126367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C9442AF-3486-4B3C-1CDB-4A0AB428AF9C}"/>
                </a:ext>
              </a:extLst>
            </p:cNvPr>
            <p:cNvSpPr txBox="1"/>
            <p:nvPr/>
          </p:nvSpPr>
          <p:spPr>
            <a:xfrm>
              <a:off x="4282223" y="2790917"/>
              <a:ext cx="5389504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문득 밀려오는 외로움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무기력함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소속감을 느끼고 싶다는 갈망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 같은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감정적인 상태</a:t>
              </a:r>
            </a:p>
          </p:txBody>
        </p:sp>
        <p:grpSp>
          <p:nvGrpSpPr>
            <p:cNvPr id="63" name="그룹 62">
              <a:extLst>
                <a:ext uri="{FF2B5EF4-FFF2-40B4-BE49-F238E27FC236}">
                  <a16:creationId xmlns:a16="http://schemas.microsoft.com/office/drawing/2014/main" id="{20DB387C-F689-1AA1-AAF6-3457E4F256C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6" name="원호 95">
                <a:extLst>
                  <a:ext uri="{FF2B5EF4-FFF2-40B4-BE49-F238E27FC236}">
                    <a16:creationId xmlns:a16="http://schemas.microsoft.com/office/drawing/2014/main" id="{53A64C19-F89B-9A7B-D133-E93D8885046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7" name="자유형: 도형 96">
                <a:extLst>
                  <a:ext uri="{FF2B5EF4-FFF2-40B4-BE49-F238E27FC236}">
                    <a16:creationId xmlns:a16="http://schemas.microsoft.com/office/drawing/2014/main" id="{987DC24F-8B54-22A3-7BC0-14D8E9C3147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634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77E7D-692C-0904-A7B6-209EF1A6F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F1A400B-6FD3-61B7-CD81-2A4D2FFCEA17}"/>
              </a:ext>
            </a:extLst>
          </p:cNvPr>
          <p:cNvSpPr txBox="1"/>
          <p:nvPr/>
        </p:nvSpPr>
        <p:spPr>
          <a:xfrm>
            <a:off x="778495" y="673792"/>
            <a:ext cx="333104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4020D-1084-8546-E2D2-76510125DDFE}"/>
              </a:ext>
            </a:extLst>
          </p:cNvPr>
          <p:cNvSpPr txBox="1"/>
          <p:nvPr/>
        </p:nvSpPr>
        <p:spPr>
          <a:xfrm>
            <a:off x="1134095" y="1593928"/>
            <a:ext cx="2930289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실습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공감지도 그려보기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F72836-B86E-96F2-8052-8331DA36E9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51B023CD-F3DA-98F2-8A00-8D566600C031}"/>
              </a:ext>
            </a:extLst>
          </p:cNvPr>
          <p:cNvGrpSpPr/>
          <p:nvPr/>
        </p:nvGrpSpPr>
        <p:grpSpPr>
          <a:xfrm>
            <a:off x="1508110" y="3436769"/>
            <a:ext cx="2556274" cy="993008"/>
            <a:chOff x="4972418" y="3429001"/>
            <a:chExt cx="2556274" cy="993008"/>
          </a:xfrm>
        </p:grpSpPr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8B73731B-EE6B-0960-D2AF-6BA09255F9E6}"/>
                </a:ext>
              </a:extLst>
            </p:cNvPr>
            <p:cNvSpPr/>
            <p:nvPr/>
          </p:nvSpPr>
          <p:spPr>
            <a:xfrm>
              <a:off x="4972418" y="3429001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0569431-B682-3159-ABE2-48AAAF3677A4}"/>
                </a:ext>
              </a:extLst>
            </p:cNvPr>
            <p:cNvSpPr txBox="1"/>
            <p:nvPr/>
          </p:nvSpPr>
          <p:spPr>
            <a:xfrm>
              <a:off x="5645758" y="3592619"/>
              <a:ext cx="1244038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SAYS </a:t>
              </a:r>
            </a:p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말하는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9B0ECAD6-8529-5340-2937-9391389A75AB}"/>
              </a:ext>
            </a:extLst>
          </p:cNvPr>
          <p:cNvGrpSpPr/>
          <p:nvPr/>
        </p:nvGrpSpPr>
        <p:grpSpPr>
          <a:xfrm>
            <a:off x="8127616" y="3436769"/>
            <a:ext cx="2556274" cy="993008"/>
            <a:chOff x="7646726" y="3429000"/>
            <a:chExt cx="2556274" cy="993008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EB256B57-27AA-39A9-22D9-9C55F897C589}"/>
                </a:ext>
              </a:extLst>
            </p:cNvPr>
            <p:cNvSpPr/>
            <p:nvPr/>
          </p:nvSpPr>
          <p:spPr>
            <a:xfrm>
              <a:off x="7646726" y="3429000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ADDFDA-5F44-FB03-F3C3-E48965ED0DDF}"/>
                </a:ext>
              </a:extLst>
            </p:cNvPr>
            <p:cNvSpPr txBox="1"/>
            <p:nvPr/>
          </p:nvSpPr>
          <p:spPr>
            <a:xfrm>
              <a:off x="8186836" y="3592619"/>
              <a:ext cx="1453479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THINKS</a:t>
              </a:r>
            </a:p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생각하는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957F7A20-4805-AF9A-C35E-5D6588EB8AFB}"/>
              </a:ext>
            </a:extLst>
          </p:cNvPr>
          <p:cNvGrpSpPr/>
          <p:nvPr/>
        </p:nvGrpSpPr>
        <p:grpSpPr>
          <a:xfrm>
            <a:off x="1508110" y="4493280"/>
            <a:ext cx="2556274" cy="993008"/>
            <a:chOff x="4972418" y="4485512"/>
            <a:chExt cx="2556274" cy="993008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F900D0AE-E3EC-D4A3-126B-BF3F90F7BBDB}"/>
                </a:ext>
              </a:extLst>
            </p:cNvPr>
            <p:cNvSpPr/>
            <p:nvPr/>
          </p:nvSpPr>
          <p:spPr>
            <a:xfrm>
              <a:off x="4972418" y="4485512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4BE80B5-8770-68D2-6E70-B641191F2D75}"/>
                </a:ext>
              </a:extLst>
            </p:cNvPr>
            <p:cNvSpPr txBox="1"/>
            <p:nvPr/>
          </p:nvSpPr>
          <p:spPr>
            <a:xfrm>
              <a:off x="5541988" y="4655740"/>
              <a:ext cx="1441222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DOES </a:t>
              </a:r>
              <a:b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행동하는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716D1898-0210-771F-DF0C-029689A3781A}"/>
              </a:ext>
            </a:extLst>
          </p:cNvPr>
          <p:cNvGrpSpPr/>
          <p:nvPr/>
        </p:nvGrpSpPr>
        <p:grpSpPr>
          <a:xfrm>
            <a:off x="8127616" y="4493280"/>
            <a:ext cx="2556274" cy="993008"/>
            <a:chOff x="7646726" y="4485511"/>
            <a:chExt cx="2556274" cy="993008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2590314B-F1AB-8AB9-E006-6DE3FB8D87B4}"/>
                </a:ext>
              </a:extLst>
            </p:cNvPr>
            <p:cNvSpPr/>
            <p:nvPr/>
          </p:nvSpPr>
          <p:spPr>
            <a:xfrm>
              <a:off x="7646726" y="4485511"/>
              <a:ext cx="2556274" cy="993008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rgbClr val="9A5CC8">
                  <a:alpha val="25000"/>
                </a:srgbClr>
              </a:solidFill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931987-7CD4-E851-163F-EB04E5A6A021}"/>
                </a:ext>
              </a:extLst>
            </p:cNvPr>
            <p:cNvSpPr txBox="1"/>
            <p:nvPr/>
          </p:nvSpPr>
          <p:spPr>
            <a:xfrm>
              <a:off x="8267462" y="4655740"/>
              <a:ext cx="1281864" cy="672733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R="0" indent="0" algn="ctr" fontAlgn="auto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FEELS </a:t>
              </a:r>
              <a:b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pt-BR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ko-KR" altLang="en-US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느끼는 것</a:t>
              </a:r>
              <a:r>
                <a:rPr lang="en-US" altLang="ko-KR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) </a:t>
              </a:r>
              <a:endParaRPr lang="ko-KR" altLang="en-US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6F8E74-153A-9295-E710-9DAA906C0ACA}"/>
              </a:ext>
            </a:extLst>
          </p:cNvPr>
          <p:cNvSpPr txBox="1"/>
          <p:nvPr/>
        </p:nvSpPr>
        <p:spPr>
          <a:xfrm flipH="1">
            <a:off x="2760405" y="5631320"/>
            <a:ext cx="6653938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외로움과 소속감에 대한 갈망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을 느끼는 한 사람의 모습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6707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E29E3-02C0-9531-498D-555B6FD92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D62B08-CF4D-44F5-FB10-FD2D5F929E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AA561E-3E1D-D0AD-4638-0C6C5CB1E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99E269-EAAD-52F4-7C92-DF5B9F32FF0E}"/>
              </a:ext>
            </a:extLst>
          </p:cNvPr>
          <p:cNvSpPr txBox="1"/>
          <p:nvPr/>
        </p:nvSpPr>
        <p:spPr>
          <a:xfrm>
            <a:off x="4550065" y="2529890"/>
            <a:ext cx="309187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4B82A9E-C9FE-85C9-EA00-A7FC04E27954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13C58CCC-CCB4-DE9A-8C12-900CD29FAAB6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B3A9F37-B9DB-998A-481B-165017168546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AB43C5A2-203E-79FD-15BF-133F08DFC5FC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2C1E59DD-E293-96AD-EB13-8A956419F0D9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C3CA027F-9E2F-E9D7-6269-046667CB671D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760A33-5794-F420-2EA8-D24BEA419D93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23A0096-703E-C74F-88F5-C84F6A701622}"/>
              </a:ext>
            </a:extLst>
          </p:cNvPr>
          <p:cNvSpPr txBox="1"/>
          <p:nvPr/>
        </p:nvSpPr>
        <p:spPr>
          <a:xfrm>
            <a:off x="6000511" y="1593371"/>
            <a:ext cx="50847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4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9BD80C5-465F-8AA4-0A4A-FDCD2392E4D8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EF6E6585-5D52-055D-43B2-FA37E0F42370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23AE4A7D-BF03-7B41-664D-C30561B586A3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67DFFEA5-5983-A79D-6D28-FA2D7C00EE0D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8F494072-5772-CE26-3232-3CB78EB6C153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132B9083-AB0E-EBAF-B85A-FA806AB0CBAD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28C8E96F-2E20-B15E-53B5-D962690743C4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ADDEF5C-A668-289A-F671-ABF59DB1D5F0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24700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27BAA-CBD2-435D-D4B7-BD0E18760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3938D35-D402-BB1E-2E89-778CCC1154C3}"/>
              </a:ext>
            </a:extLst>
          </p:cNvPr>
          <p:cNvSpPr txBox="1"/>
          <p:nvPr/>
        </p:nvSpPr>
        <p:spPr>
          <a:xfrm>
            <a:off x="778495" y="673792"/>
            <a:ext cx="1313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9D5AC-05C7-4FA1-C66B-771C53C822D9}"/>
              </a:ext>
            </a:extLst>
          </p:cNvPr>
          <p:cNvSpPr txBox="1"/>
          <p:nvPr/>
        </p:nvSpPr>
        <p:spPr>
          <a:xfrm>
            <a:off x="1134095" y="1593928"/>
            <a:ext cx="36822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극단적 대상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Extreme User)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B85732-0B10-0B90-7E40-6873B793DF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4426EF4E-729F-683D-7A33-F41D6826C754}"/>
              </a:ext>
            </a:extLst>
          </p:cNvPr>
          <p:cNvGrpSpPr/>
          <p:nvPr/>
        </p:nvGrpSpPr>
        <p:grpSpPr>
          <a:xfrm>
            <a:off x="1454345" y="3068638"/>
            <a:ext cx="2591740" cy="2591740"/>
            <a:chOff x="4600074" y="3663607"/>
            <a:chExt cx="2308380" cy="2308380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659F6803-60D6-32CB-BB33-BAAA39AD3F1F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9E90D64-6536-4034-08CC-E2002182EC14}"/>
                </a:ext>
              </a:extLst>
            </p:cNvPr>
            <p:cNvSpPr txBox="1"/>
            <p:nvPr/>
          </p:nvSpPr>
          <p:spPr>
            <a:xfrm>
              <a:off x="5045824" y="4309465"/>
              <a:ext cx="1416893" cy="10166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‘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평균적인</a:t>
              </a: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’ 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사용자</a:t>
              </a:r>
              <a:endPara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0B2EB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3CE9592C-052C-A79D-6325-02514420A927}"/>
              </a:ext>
            </a:extLst>
          </p:cNvPr>
          <p:cNvGrpSpPr/>
          <p:nvPr/>
        </p:nvGrpSpPr>
        <p:grpSpPr>
          <a:xfrm>
            <a:off x="8305017" y="3068638"/>
            <a:ext cx="2722027" cy="2591740"/>
            <a:chOff x="4542059" y="3663607"/>
            <a:chExt cx="2424422" cy="2308380"/>
          </a:xfrm>
        </p:grpSpPr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E803E684-42D4-0E68-BEC2-B99535E6C86D}"/>
                </a:ext>
              </a:extLst>
            </p:cNvPr>
            <p:cNvSpPr/>
            <p:nvPr/>
          </p:nvSpPr>
          <p:spPr>
            <a:xfrm>
              <a:off x="4600074" y="366360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0B2EB7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978411D-A35D-6989-332F-92622CF0EEDC}"/>
                </a:ext>
              </a:extLst>
            </p:cNvPr>
            <p:cNvSpPr txBox="1"/>
            <p:nvPr/>
          </p:nvSpPr>
          <p:spPr>
            <a:xfrm>
              <a:off x="4542059" y="4309465"/>
              <a:ext cx="2424422" cy="1016667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극단적 대상</a:t>
              </a:r>
              <a:b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0B2EB7"/>
                  </a:solidFill>
                  <a:latin typeface="카페24 아네모네" pitchFamily="2" charset="-127"/>
                  <a:ea typeface="카페24 아네모네" pitchFamily="2" charset="-127"/>
                </a:rPr>
                <a:t>(Extreme User)'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2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673C6-A4C7-DE82-5A15-5783BEB9C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66FC1C5-215B-EC6E-E6E9-A14DF888E1D0}"/>
              </a:ext>
            </a:extLst>
          </p:cNvPr>
          <p:cNvSpPr txBox="1"/>
          <p:nvPr/>
        </p:nvSpPr>
        <p:spPr>
          <a:xfrm>
            <a:off x="778495" y="673792"/>
            <a:ext cx="1313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91EF88-8673-A8A1-BC07-4F365BF07282}"/>
              </a:ext>
            </a:extLst>
          </p:cNvPr>
          <p:cNvSpPr txBox="1"/>
          <p:nvPr/>
        </p:nvSpPr>
        <p:spPr>
          <a:xfrm>
            <a:off x="1134095" y="1593928"/>
            <a:ext cx="36822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극단적 대상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Extreme User)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BE2E82-C7FE-7375-6C52-AC724F980C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1" name="사각형: 잘린 한쪽 모서리 10">
            <a:extLst>
              <a:ext uri="{FF2B5EF4-FFF2-40B4-BE49-F238E27FC236}">
                <a16:creationId xmlns:a16="http://schemas.microsoft.com/office/drawing/2014/main" id="{CDFE9E66-1F17-C56C-6659-D869D4528C0F}"/>
              </a:ext>
            </a:extLst>
          </p:cNvPr>
          <p:cNvSpPr/>
          <p:nvPr/>
        </p:nvSpPr>
        <p:spPr>
          <a:xfrm flipV="1">
            <a:off x="0" y="2100923"/>
            <a:ext cx="7988300" cy="3619500"/>
          </a:xfrm>
          <a:prstGeom prst="snip1Rect">
            <a:avLst>
              <a:gd name="adj" fmla="val 19123"/>
            </a:avLst>
          </a:prstGeom>
          <a:solidFill>
            <a:schemeClr val="bg1"/>
          </a:solidFill>
          <a:ln w="6350">
            <a:noFill/>
          </a:ln>
          <a:effectLst>
            <a:outerShdw blurRad="190500" dist="2540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7157775B-6A71-C5D8-C087-4356ED2A719B}"/>
              </a:ext>
            </a:extLst>
          </p:cNvPr>
          <p:cNvSpPr/>
          <p:nvPr/>
        </p:nvSpPr>
        <p:spPr>
          <a:xfrm flipH="1">
            <a:off x="-284" y="2413490"/>
            <a:ext cx="1981484" cy="2994366"/>
          </a:xfrm>
          <a:prstGeom prst="rect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ㅍㅍㅍㅍ</a:t>
            </a:r>
            <a:endParaRPr lang="ko-KR" altLang="en-US" dirty="0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444753E8-0980-5F7E-804D-18426121833D}"/>
              </a:ext>
            </a:extLst>
          </p:cNvPr>
          <p:cNvSpPr/>
          <p:nvPr/>
        </p:nvSpPr>
        <p:spPr>
          <a:xfrm>
            <a:off x="485432" y="2413490"/>
            <a:ext cx="2994368" cy="2994366"/>
          </a:xfrm>
          <a:prstGeom prst="ellipse">
            <a:avLst/>
          </a:prstGeom>
          <a:solidFill>
            <a:srgbClr val="4741BE"/>
          </a:solidFill>
          <a:ln w="6350">
            <a:noFill/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ㅍ</a:t>
            </a:r>
            <a:endParaRPr lang="ko-KR" altLang="en-US" dirty="0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C2ECCD44-164A-467E-31F1-6D8E8BB01F93}"/>
              </a:ext>
            </a:extLst>
          </p:cNvPr>
          <p:cNvSpPr/>
          <p:nvPr/>
        </p:nvSpPr>
        <p:spPr>
          <a:xfrm>
            <a:off x="669473" y="2597531"/>
            <a:ext cx="2626286" cy="2626285"/>
          </a:xfrm>
          <a:prstGeom prst="ellipse">
            <a:avLst/>
          </a:prstGeom>
          <a:solidFill>
            <a:srgbClr val="869C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6FDF86-522D-5A29-0246-335295328ABF}"/>
              </a:ext>
            </a:extLst>
          </p:cNvPr>
          <p:cNvSpPr txBox="1"/>
          <p:nvPr/>
        </p:nvSpPr>
        <p:spPr>
          <a:xfrm>
            <a:off x="1215420" y="3202690"/>
            <a:ext cx="1534394" cy="14911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극단적 </a:t>
            </a:r>
            <a:br>
              <a:rPr lang="en-US" altLang="ko-KR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360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chemeClr val="bg1"/>
                </a:solidFill>
                <a:effectLst>
                  <a:outerShdw blurRad="127000" dist="127000" dir="2700000" algn="tl" rotWithShape="0">
                    <a:srgbClr val="061C72">
                      <a:alpha val="2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rPr>
              <a:t>대상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1CE79FE-651A-C180-3054-911DC13F4BF4}"/>
              </a:ext>
            </a:extLst>
          </p:cNvPr>
          <p:cNvGrpSpPr/>
          <p:nvPr/>
        </p:nvGrpSpPr>
        <p:grpSpPr>
          <a:xfrm>
            <a:off x="3760369" y="2643414"/>
            <a:ext cx="3968018" cy="863570"/>
            <a:chOff x="3965516" y="2790917"/>
            <a:chExt cx="3968018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B830AA-9632-C589-79CB-84F72D70FACF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해결하려는 문제의 경험 스펙트럼 양쪽 끝에 있는 사람들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5AE237FE-6B6B-4E6F-E371-6F77499D66C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EE09AA5B-DE79-1180-A6E5-A1786DB8D45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A94B7887-9AFC-E207-A878-769B713A256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F3084D5-5626-0F44-A06E-15AD1CA1A732}"/>
              </a:ext>
            </a:extLst>
          </p:cNvPr>
          <p:cNvGrpSpPr/>
          <p:nvPr/>
        </p:nvGrpSpPr>
        <p:grpSpPr>
          <a:xfrm rot="5400000">
            <a:off x="7471211" y="2067441"/>
            <a:ext cx="54768" cy="569116"/>
            <a:chOff x="11737182" y="289245"/>
            <a:chExt cx="54768" cy="569116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318DC379-A73D-BDDC-90F2-E6674A92ECDF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723E01D4-6ED3-BD1E-B393-66D8E9D6C740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8EA01E61-477F-7D9D-E253-E7A415240FC1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9C8D12DB-CC90-5E9F-88C2-6316C082EA41}"/>
              </a:ext>
            </a:extLst>
          </p:cNvPr>
          <p:cNvGrpSpPr/>
          <p:nvPr/>
        </p:nvGrpSpPr>
        <p:grpSpPr>
          <a:xfrm>
            <a:off x="3760369" y="3599473"/>
            <a:ext cx="3968018" cy="863570"/>
            <a:chOff x="3965516" y="2790917"/>
            <a:chExt cx="3968018" cy="86357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2C8790-FB51-3804-8C49-24224DF6E071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특정 니즈가 매우 강하거나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반대로 전혀 없는 사람들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47415BB-EE5A-4780-883D-FD09A6B5025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1B1D90DE-057B-FCEF-18D7-327C755896C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4AC6A461-F43D-F435-E81A-5AC6BE95596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E52081E-3E2F-5E7F-51D1-32BE9F03BDE4}"/>
              </a:ext>
            </a:extLst>
          </p:cNvPr>
          <p:cNvGrpSpPr/>
          <p:nvPr/>
        </p:nvGrpSpPr>
        <p:grpSpPr>
          <a:xfrm>
            <a:off x="3760369" y="4555531"/>
            <a:ext cx="3968018" cy="863570"/>
            <a:chOff x="3965516" y="2790917"/>
            <a:chExt cx="3968018" cy="86357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E6AC84-364A-6372-4CED-CBE0536F49F1}"/>
                </a:ext>
              </a:extLst>
            </p:cNvPr>
            <p:cNvSpPr txBox="1"/>
            <p:nvPr/>
          </p:nvSpPr>
          <p:spPr>
            <a:xfrm>
              <a:off x="4282223" y="2790917"/>
              <a:ext cx="3651311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미처 발견하지 못한 숨겨진 문제나 새로운 기회를 알려줌</a:t>
              </a: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1D7ADBC-66C4-C688-416F-4866BF505AF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3" name="원호 32">
                <a:extLst>
                  <a:ext uri="{FF2B5EF4-FFF2-40B4-BE49-F238E27FC236}">
                    <a16:creationId xmlns:a16="http://schemas.microsoft.com/office/drawing/2014/main" id="{D677666E-46E7-363A-F48D-7030C4303D3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4" name="자유형: 도형 33">
                <a:extLst>
                  <a:ext uri="{FF2B5EF4-FFF2-40B4-BE49-F238E27FC236}">
                    <a16:creationId xmlns:a16="http://schemas.microsoft.com/office/drawing/2014/main" id="{96DA2501-E510-835F-9EBB-5F5E6731327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596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CD8D4-ACB0-4482-AECE-F5588A074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그룹 37">
            <a:extLst>
              <a:ext uri="{FF2B5EF4-FFF2-40B4-BE49-F238E27FC236}">
                <a16:creationId xmlns:a16="http://schemas.microsoft.com/office/drawing/2014/main" id="{167BB25A-1DB1-B977-8CD2-B350A7426AC1}"/>
              </a:ext>
            </a:extLst>
          </p:cNvPr>
          <p:cNvGrpSpPr/>
          <p:nvPr/>
        </p:nvGrpSpPr>
        <p:grpSpPr>
          <a:xfrm>
            <a:off x="-1" y="-1"/>
            <a:ext cx="12192001" cy="6863689"/>
            <a:chOff x="-1" y="-1"/>
            <a:chExt cx="12192001" cy="6863689"/>
          </a:xfrm>
        </p:grpSpPr>
        <p:pic>
          <p:nvPicPr>
            <p:cNvPr id="6" name="그림 5" descr="사람, 휴대 전화, 정보기기, 휴대용 통신 장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0F320B0-C2FF-F607-572B-1AC762F3B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33" b="59808"/>
            <a:stretch>
              <a:fillRect/>
            </a:stretch>
          </p:blipFill>
          <p:spPr>
            <a:xfrm>
              <a:off x="-1" y="-1"/>
              <a:ext cx="12192001" cy="6863689"/>
            </a:xfrm>
            <a:prstGeom prst="rect">
              <a:avLst/>
            </a:prstGeom>
          </p:spPr>
        </p:pic>
        <p:pic>
          <p:nvPicPr>
            <p:cNvPr id="5" name="그림 4" descr="사람, 휴대 전화, 정보기기, 휴대용 통신 장치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39771B5-F147-2737-2FB6-FC43D2FA6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0" y="0"/>
              <a:ext cx="4572000" cy="6858000"/>
            </a:xfrm>
            <a:prstGeom prst="rect">
              <a:avLst/>
            </a:prstGeom>
          </p:spPr>
        </p:pic>
      </p:grpSp>
      <p:sp>
        <p:nvSpPr>
          <p:cNvPr id="39" name="사각형: 둥근 모서리 38">
            <a:extLst>
              <a:ext uri="{FF2B5EF4-FFF2-40B4-BE49-F238E27FC236}">
                <a16:creationId xmlns:a16="http://schemas.microsoft.com/office/drawing/2014/main" id="{F758C179-2A60-B661-B562-30C5B29EE5FB}"/>
              </a:ext>
            </a:extLst>
          </p:cNvPr>
          <p:cNvSpPr/>
          <p:nvPr/>
        </p:nvSpPr>
        <p:spPr>
          <a:xfrm>
            <a:off x="1165515" y="1177940"/>
            <a:ext cx="3083214" cy="457647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B2EB7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사각형: 둥근 모서리 39">
            <a:extLst>
              <a:ext uri="{FF2B5EF4-FFF2-40B4-BE49-F238E27FC236}">
                <a16:creationId xmlns:a16="http://schemas.microsoft.com/office/drawing/2014/main" id="{869F7956-FBA7-8281-B344-A45607044A75}"/>
              </a:ext>
            </a:extLst>
          </p:cNvPr>
          <p:cNvSpPr/>
          <p:nvPr/>
        </p:nvSpPr>
        <p:spPr>
          <a:xfrm>
            <a:off x="4572001" y="1177940"/>
            <a:ext cx="3083214" cy="4576473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5C27018B-7827-9CF5-9E1E-314D4A5CC092}"/>
              </a:ext>
            </a:extLst>
          </p:cNvPr>
          <p:cNvGrpSpPr/>
          <p:nvPr/>
        </p:nvGrpSpPr>
        <p:grpSpPr>
          <a:xfrm>
            <a:off x="1387462" y="1969602"/>
            <a:ext cx="2533953" cy="1663789"/>
            <a:chOff x="3965516" y="2790917"/>
            <a:chExt cx="2533953" cy="1663789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0C220DF-5865-349F-B7B2-55CE6A15EA5F}"/>
                </a:ext>
              </a:extLst>
            </p:cNvPr>
            <p:cNvSpPr txBox="1"/>
            <p:nvPr/>
          </p:nvSpPr>
          <p:spPr>
            <a:xfrm>
              <a:off x="4282223" y="2790917"/>
              <a:ext cx="2217246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스마트폰 사용 자체를 매우 어려워하는 초고령층 어르신</a:t>
              </a:r>
            </a:p>
          </p:txBody>
        </p:sp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2F07EEE4-2F6C-29DE-FA97-4C9D4B77244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6" name="원호 45">
                <a:extLst>
                  <a:ext uri="{FF2B5EF4-FFF2-40B4-BE49-F238E27FC236}">
                    <a16:creationId xmlns:a16="http://schemas.microsoft.com/office/drawing/2014/main" id="{DB1CB1E8-EC61-6EEE-471A-F6BAB4E7164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47" name="자유형: 도형 46">
                <a:extLst>
                  <a:ext uri="{FF2B5EF4-FFF2-40B4-BE49-F238E27FC236}">
                    <a16:creationId xmlns:a16="http://schemas.microsoft.com/office/drawing/2014/main" id="{3DE5D27E-826B-3A83-ECCB-5721A810DE7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808596FB-69FA-E192-3F37-35BD1FB839E3}"/>
              </a:ext>
            </a:extLst>
          </p:cNvPr>
          <p:cNvGrpSpPr/>
          <p:nvPr/>
        </p:nvGrpSpPr>
        <p:grpSpPr>
          <a:xfrm>
            <a:off x="4777603" y="1969602"/>
            <a:ext cx="2533953" cy="1663789"/>
            <a:chOff x="3965516" y="2790917"/>
            <a:chExt cx="2533953" cy="166378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BCBD385-EB99-C5D7-DB8D-AAFAC03973C6}"/>
                </a:ext>
              </a:extLst>
            </p:cNvPr>
            <p:cNvSpPr txBox="1"/>
            <p:nvPr/>
          </p:nvSpPr>
          <p:spPr>
            <a:xfrm>
              <a:off x="4282223" y="2790917"/>
              <a:ext cx="2217246" cy="166378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최신 기술을 활용해 자신만의 방법으로 앱을 사용하는 파워 유저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(Power User)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1" name="그룹 50">
              <a:extLst>
                <a:ext uri="{FF2B5EF4-FFF2-40B4-BE49-F238E27FC236}">
                  <a16:creationId xmlns:a16="http://schemas.microsoft.com/office/drawing/2014/main" id="{104CB31E-626A-842A-0762-F51D205F8C4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2" name="원호 51">
                <a:extLst>
                  <a:ext uri="{FF2B5EF4-FFF2-40B4-BE49-F238E27FC236}">
                    <a16:creationId xmlns:a16="http://schemas.microsoft.com/office/drawing/2014/main" id="{EEF907A0-0411-4532-DD3D-5F2A7FD7A18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3" name="자유형: 도형 52">
                <a:extLst>
                  <a:ext uri="{FF2B5EF4-FFF2-40B4-BE49-F238E27FC236}">
                    <a16:creationId xmlns:a16="http://schemas.microsoft.com/office/drawing/2014/main" id="{6DCB5D71-9428-B1BB-1353-4D3351917C5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753EBA2-7A00-CE9A-49CA-4BBCD16F83A2}"/>
              </a:ext>
            </a:extLst>
          </p:cNvPr>
          <p:cNvSpPr txBox="1"/>
          <p:nvPr/>
        </p:nvSpPr>
        <p:spPr>
          <a:xfrm>
            <a:off x="1294435" y="3728523"/>
            <a:ext cx="2733655" cy="166378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61950" marR="0" lvl="0" indent="-36195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일반 사용자들이 무심코 지나쳤던 앱의 근본적인 사용성 문제를 발견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4D2A27A-6BDA-F4A5-0C1D-3DA3A7D71489}"/>
              </a:ext>
            </a:extLst>
          </p:cNvPr>
          <p:cNvSpPr txBox="1"/>
          <p:nvPr/>
        </p:nvSpPr>
        <p:spPr>
          <a:xfrm>
            <a:off x="4775476" y="3728523"/>
            <a:ext cx="2733655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61950" marR="0" lvl="0" indent="-36195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새로운 기능이나 서비스 확장 가능성에 대한 영감</a:t>
            </a:r>
          </a:p>
        </p:txBody>
      </p:sp>
      <p:pic>
        <p:nvPicPr>
          <p:cNvPr id="57" name="그림 56" descr="인간의 얼굴, 의류, 안경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4854E1F-CCDB-DF3D-54C5-B1DF250B6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74" y="298979"/>
            <a:ext cx="1860332" cy="1860332"/>
          </a:xfrm>
          <a:prstGeom prst="rect">
            <a:avLst/>
          </a:prstGeom>
        </p:spPr>
      </p:pic>
      <p:pic>
        <p:nvPicPr>
          <p:cNvPr id="59" name="그림 58" descr="의류, 인간의 얼굴, 만화 영화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38AFA6C-C750-14B4-ED7E-D2335388D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60" y="289986"/>
            <a:ext cx="1921669" cy="192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8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54" grpId="0"/>
      <p:bldP spid="5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BFDA5-C6D9-8416-B84D-75D4A3B29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94C09B4-32BA-994A-D839-A2CD01B65707}"/>
              </a:ext>
            </a:extLst>
          </p:cNvPr>
          <p:cNvSpPr txBox="1"/>
          <p:nvPr/>
        </p:nvSpPr>
        <p:spPr>
          <a:xfrm>
            <a:off x="778495" y="673792"/>
            <a:ext cx="1313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AF7BD4-1030-2D2E-BA17-A72D59BFBCD0}"/>
              </a:ext>
            </a:extLst>
          </p:cNvPr>
          <p:cNvSpPr txBox="1"/>
          <p:nvPr/>
        </p:nvSpPr>
        <p:spPr>
          <a:xfrm>
            <a:off x="1134095" y="1593928"/>
            <a:ext cx="368229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극단적 대상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Extreme User)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9489B54-C093-21C2-5597-B453EBD403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CEDE6923-8E1D-405A-80B0-FAA0EF742493}"/>
              </a:ext>
            </a:extLst>
          </p:cNvPr>
          <p:cNvGrpSpPr/>
          <p:nvPr/>
        </p:nvGrpSpPr>
        <p:grpSpPr>
          <a:xfrm>
            <a:off x="1742996" y="2805958"/>
            <a:ext cx="5706211" cy="863570"/>
            <a:chOff x="3965516" y="2790917"/>
            <a:chExt cx="5706211" cy="86357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520352-A19A-1536-EBC3-E5B4FAA461F1}"/>
                </a:ext>
              </a:extLst>
            </p:cNvPr>
            <p:cNvSpPr txBox="1"/>
            <p:nvPr/>
          </p:nvSpPr>
          <p:spPr>
            <a:xfrm>
              <a:off x="4282223" y="2790917"/>
              <a:ext cx="538950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우리가 해결하려는 문제를 가장 심각하게 겪는 사람은 누구일까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D733E99-7F75-7B58-D085-766A9BCD23C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" name="원호 4">
                <a:extLst>
                  <a:ext uri="{FF2B5EF4-FFF2-40B4-BE49-F238E27FC236}">
                    <a16:creationId xmlns:a16="http://schemas.microsoft.com/office/drawing/2014/main" id="{237633FD-1D64-A21A-6486-22727C5ACD2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" name="자유형: 도형 5">
                <a:extLst>
                  <a:ext uri="{FF2B5EF4-FFF2-40B4-BE49-F238E27FC236}">
                    <a16:creationId xmlns:a16="http://schemas.microsoft.com/office/drawing/2014/main" id="{3D820476-5761-2DD5-B24B-B278C72F688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86B2CA35-490F-D6D7-F2DE-D438F0C9E4B1}"/>
              </a:ext>
            </a:extLst>
          </p:cNvPr>
          <p:cNvGrpSpPr/>
          <p:nvPr/>
        </p:nvGrpSpPr>
        <p:grpSpPr>
          <a:xfrm>
            <a:off x="1742996" y="4094592"/>
            <a:ext cx="5706211" cy="863570"/>
            <a:chOff x="3965516" y="2790917"/>
            <a:chExt cx="5706211" cy="86357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818C94E-96BC-D7E0-3B34-50982EE4D487}"/>
                </a:ext>
              </a:extLst>
            </p:cNvPr>
            <p:cNvSpPr txBox="1"/>
            <p:nvPr/>
          </p:nvSpPr>
          <p:spPr>
            <a:xfrm>
              <a:off x="4282223" y="2790917"/>
              <a:ext cx="538950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문제를 자신만의 독특한 방식으로 해결하고 있는 사람은 없을까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8C8EAE97-A49B-D9D9-AC84-5DD207E398B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37" name="원호 36">
                <a:extLst>
                  <a:ext uri="{FF2B5EF4-FFF2-40B4-BE49-F238E27FC236}">
                    <a16:creationId xmlns:a16="http://schemas.microsoft.com/office/drawing/2014/main" id="{5CD4A0D6-421A-F54E-6FBE-79E527DE39A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1736F94E-DD1A-6C23-162D-CA52BA271F4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989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EA796-75B1-1D41-EE53-508C53493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419372-1074-4E1D-6226-F2D940965111}"/>
              </a:ext>
            </a:extLst>
          </p:cNvPr>
          <p:cNvSpPr txBox="1"/>
          <p:nvPr/>
        </p:nvSpPr>
        <p:spPr>
          <a:xfrm>
            <a:off x="778495" y="673792"/>
            <a:ext cx="1313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470F93-283E-F063-5BD2-D9EAD70094C0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활용 시 주의 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7A4065F-913B-C43E-032F-3D91A3E66D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6DBEB3-C828-3552-7F41-E28818124EEB}"/>
              </a:ext>
            </a:extLst>
          </p:cNvPr>
          <p:cNvSpPr txBox="1"/>
          <p:nvPr/>
        </p:nvSpPr>
        <p:spPr>
          <a:xfrm flipH="1">
            <a:off x="2498560" y="3031591"/>
            <a:ext cx="6038468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사용자를 입체적으로 이해하고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팀 전체가 같은 방향을 바라보게 하는 매우 강력한 도구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A0E183-0861-0C29-A74C-6B081C34490C}"/>
              </a:ext>
            </a:extLst>
          </p:cNvPr>
          <p:cNvSpPr txBox="1"/>
          <p:nvPr/>
        </p:nvSpPr>
        <p:spPr>
          <a:xfrm flipH="1">
            <a:off x="2498560" y="4133503"/>
            <a:ext cx="6038468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잘못 사용하면 오히려 우리의 시야를 가리는 </a:t>
            </a:r>
            <a:b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독이 될 수도 있음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29F21250-4CD0-61E0-5784-88E35B9EBB28}"/>
              </a:ext>
            </a:extLst>
          </p:cNvPr>
          <p:cNvGrpSpPr/>
          <p:nvPr/>
        </p:nvGrpSpPr>
        <p:grpSpPr>
          <a:xfrm>
            <a:off x="947738" y="2931829"/>
            <a:ext cx="2243732" cy="2243732"/>
            <a:chOff x="3891852" y="2616200"/>
            <a:chExt cx="1878814" cy="1878814"/>
          </a:xfrm>
        </p:grpSpPr>
        <p:sp>
          <p:nvSpPr>
            <p:cNvPr id="6" name="사각형: 잘린 대각선 방향 모서리 5">
              <a:extLst>
                <a:ext uri="{FF2B5EF4-FFF2-40B4-BE49-F238E27FC236}">
                  <a16:creationId xmlns:a16="http://schemas.microsoft.com/office/drawing/2014/main" id="{7D2BFB68-C694-8805-561E-0E796F879F86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19B48B24-CAB5-4156-F7FB-AE4604D42AA5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6DF924-DEE0-F376-37FC-190B7159E30D}"/>
                </a:ext>
              </a:extLst>
            </p:cNvPr>
            <p:cNvSpPr txBox="1"/>
            <p:nvPr/>
          </p:nvSpPr>
          <p:spPr>
            <a:xfrm>
              <a:off x="4224811" y="3311415"/>
              <a:ext cx="1212896" cy="48838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페르소나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062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2685132" y="2529890"/>
            <a:ext cx="68217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FAF0C-462C-BF2C-F688-37321E972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83AC1AA-F4BD-DE38-3E24-83840F1FDC3C}"/>
              </a:ext>
            </a:extLst>
          </p:cNvPr>
          <p:cNvSpPr txBox="1"/>
          <p:nvPr/>
        </p:nvSpPr>
        <p:spPr>
          <a:xfrm>
            <a:off x="778495" y="673792"/>
            <a:ext cx="1313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741F3-2CF6-1AB9-1767-5BCDACE0B2DC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활용 시 주의 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E9DFB2-DCC4-DA91-2450-AA9765F371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23F2646F-4E4B-D7C7-0F20-887442147209}"/>
              </a:ext>
            </a:extLst>
          </p:cNvPr>
          <p:cNvGrpSpPr/>
          <p:nvPr/>
        </p:nvGrpSpPr>
        <p:grpSpPr>
          <a:xfrm>
            <a:off x="1020475" y="2497352"/>
            <a:ext cx="6223779" cy="571286"/>
            <a:chOff x="1013127" y="1841927"/>
            <a:chExt cx="6223779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8988BC-894A-931A-E6FE-807468A63B50}"/>
                </a:ext>
              </a:extLst>
            </p:cNvPr>
            <p:cNvSpPr txBox="1"/>
            <p:nvPr/>
          </p:nvSpPr>
          <p:spPr>
            <a:xfrm>
              <a:off x="1013127" y="1841927"/>
              <a:ext cx="622377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철저한 질적데이터에 기반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34758238-1387-1474-5ED7-BB60780B22C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141A8DB9-D2C6-92DD-3F5C-A237B68EBE21}"/>
              </a:ext>
            </a:extLst>
          </p:cNvPr>
          <p:cNvGrpSpPr/>
          <p:nvPr/>
        </p:nvGrpSpPr>
        <p:grpSpPr>
          <a:xfrm>
            <a:off x="1543885" y="3275340"/>
            <a:ext cx="6465835" cy="863570"/>
            <a:chOff x="3965516" y="2790917"/>
            <a:chExt cx="6465835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7C69A2-8793-2C8B-0493-040436117BE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심층 인터뷰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관찰과 같은 질적 연구를 통해 얻은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객관적인 사실들을 바탕으로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만들어져야만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함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8C3F970-8D4C-6211-2FD6-733D9A8A6AB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3F9502F7-88C6-ACC8-125E-4E3ED71D11B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9CAECACE-8D7E-E60B-A670-95BE4229572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65796BA-6FC0-F667-BEA3-AA5661F5477C}"/>
              </a:ext>
            </a:extLst>
          </p:cNvPr>
          <p:cNvGrpSpPr/>
          <p:nvPr/>
        </p:nvGrpSpPr>
        <p:grpSpPr>
          <a:xfrm>
            <a:off x="1023104" y="4431262"/>
            <a:ext cx="6223779" cy="571286"/>
            <a:chOff x="1013127" y="1841927"/>
            <a:chExt cx="6223779" cy="57128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553088-5999-2CBB-9BE3-4A3A8E80D508}"/>
                </a:ext>
              </a:extLst>
            </p:cNvPr>
            <p:cNvSpPr txBox="1"/>
            <p:nvPr/>
          </p:nvSpPr>
          <p:spPr>
            <a:xfrm>
              <a:off x="1013127" y="1841927"/>
              <a:ext cx="622377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한 번 만들면 끝나는 박제된 존재가 아님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D61AEC82-6D1B-D18D-36C7-FF1F0B4CF5D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D438D62-EF70-D5F1-8D84-51BFD9A16A1D}"/>
              </a:ext>
            </a:extLst>
          </p:cNvPr>
          <p:cNvGrpSpPr/>
          <p:nvPr/>
        </p:nvGrpSpPr>
        <p:grpSpPr>
          <a:xfrm>
            <a:off x="1546514" y="5209250"/>
            <a:ext cx="6465835" cy="863570"/>
            <a:chOff x="3965516" y="2790917"/>
            <a:chExt cx="6465835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7EFC88-5AC4-A077-909B-CEA70C1397C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새로운 정보를 얻거나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시장 환경이 바뀌면 그에 맞춰 페르소나의 정보도 계속해서 수정하고 발전시켜야 함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5CF39D6C-03FA-2C52-7833-507485E896D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B6C844E4-9358-56C0-8B48-88F197154D7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FA41E34B-FC88-B7F0-49D5-2FBD2D2699B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372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90C7-624A-D7F1-8EA6-C83B2A8D7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AE8363D-5BA7-63A9-4BD6-2BC0B2E7D29A}"/>
              </a:ext>
            </a:extLst>
          </p:cNvPr>
          <p:cNvSpPr txBox="1"/>
          <p:nvPr/>
        </p:nvSpPr>
        <p:spPr>
          <a:xfrm>
            <a:off x="778495" y="673792"/>
            <a:ext cx="1313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C9C233-BB86-C2FC-14A6-EA776B00C51C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활용 시 주의 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14BC99-C249-FE56-1DF6-4B42DD6D13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9205E256-3585-4FB7-7694-07DF94D4DDDD}"/>
              </a:ext>
            </a:extLst>
          </p:cNvPr>
          <p:cNvGrpSpPr/>
          <p:nvPr/>
        </p:nvGrpSpPr>
        <p:grpSpPr>
          <a:xfrm>
            <a:off x="1020475" y="3459050"/>
            <a:ext cx="6223779" cy="571286"/>
            <a:chOff x="1013127" y="1841927"/>
            <a:chExt cx="6223779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3D974C-BA83-B9B4-6394-8C75718C526F}"/>
                </a:ext>
              </a:extLst>
            </p:cNvPr>
            <p:cNvSpPr txBox="1"/>
            <p:nvPr/>
          </p:nvSpPr>
          <p:spPr>
            <a:xfrm>
              <a:off x="1013127" y="1841927"/>
              <a:ext cx="6223779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평균적인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'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인물로 만들지 않도록 주의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에어" pitchFamily="2" charset="-127"/>
                <a:ea typeface="카페24 아네모네에어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83A33BE6-B993-256D-DAA6-D961D281414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4947FE5-2C5C-A509-6CD2-92482F8E47B3}"/>
              </a:ext>
            </a:extLst>
          </p:cNvPr>
          <p:cNvGrpSpPr/>
          <p:nvPr/>
        </p:nvGrpSpPr>
        <p:grpSpPr>
          <a:xfrm>
            <a:off x="1543885" y="4237038"/>
            <a:ext cx="5700369" cy="863570"/>
            <a:chOff x="3965516" y="2790917"/>
            <a:chExt cx="5700369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00664B-23B0-24BE-A169-38E5C712DA0C}"/>
                </a:ext>
              </a:extLst>
            </p:cNvPr>
            <p:cNvSpPr txBox="1"/>
            <p:nvPr/>
          </p:nvSpPr>
          <p:spPr>
            <a:xfrm>
              <a:off x="4282222" y="2790917"/>
              <a:ext cx="538366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명확한 목표와 뚜렷한 고충을 가진 한 사람에게 집중하는 것이 훨씬 효과적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D78EBEA8-ADE2-B160-4EE7-F710911AC2D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1DCF3B03-EBED-3422-BBE6-DE765E85C60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C7FA980B-3AB1-BCAA-5C29-7104E4EB9D3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70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258C2-B3DA-3254-AC27-AE11BC4D5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D781A06-B470-6F29-159D-363826651984}"/>
              </a:ext>
            </a:extLst>
          </p:cNvPr>
          <p:cNvSpPr txBox="1"/>
          <p:nvPr/>
        </p:nvSpPr>
        <p:spPr>
          <a:xfrm>
            <a:off x="778495" y="673792"/>
            <a:ext cx="13138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03E89B-0060-A07D-7161-48050DAE7769}"/>
              </a:ext>
            </a:extLst>
          </p:cNvPr>
          <p:cNvSpPr txBox="1"/>
          <p:nvPr/>
        </p:nvSpPr>
        <p:spPr>
          <a:xfrm>
            <a:off x="1134095" y="1593928"/>
            <a:ext cx="29649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페르소나 활용 시 주의 점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A282572-29F0-F211-798B-FBDFF61E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E63F8A-24C3-029C-2D1F-9ACE2F1313EC}"/>
              </a:ext>
            </a:extLst>
          </p:cNvPr>
          <p:cNvSpPr txBox="1"/>
          <p:nvPr/>
        </p:nvSpPr>
        <p:spPr>
          <a:xfrm>
            <a:off x="945424" y="3847792"/>
            <a:ext cx="3837096" cy="107414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페르소나는 모든 사용자를 대표하지 않고</a:t>
            </a:r>
            <a:endParaRPr kumimoji="0" lang="en-US" altLang="ko-KR" sz="2900" b="0" i="0" u="none" strike="noStrike" kern="1200" cap="none" spc="-8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072087"/>
              </a:solidFill>
              <a:effectLst/>
              <a:uLnTx/>
              <a:uFillTx/>
              <a:latin typeface="카페24 아네모네에어" pitchFamily="2" charset="-127"/>
              <a:ea typeface="카페24 아네모네에어" pitchFamily="2" charset="-127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3E75CE-21D3-CA12-73A5-DBFEC268D739}"/>
              </a:ext>
            </a:extLst>
          </p:cNvPr>
          <p:cNvSpPr txBox="1"/>
          <p:nvPr/>
        </p:nvSpPr>
        <p:spPr>
          <a:xfrm>
            <a:off x="7409482" y="3602340"/>
            <a:ext cx="3837096" cy="15650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해결할 사용자의 문제에 집중하도록 돕는 </a:t>
            </a:r>
            <a:br>
              <a:rPr kumimoji="0" lang="en-US" altLang="ko-KR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</a:br>
            <a:r>
              <a:rPr kumimoji="0" lang="ko-KR" altLang="en-US" sz="2900" b="0" i="0" u="none" strike="noStrike" kern="1200" cap="none" spc="-80" normalizeH="0" baseline="0" noProof="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effectLst/>
                <a:uLnTx/>
                <a:uFillTx/>
                <a:latin typeface="카페24 아네모네" pitchFamily="2" charset="-127"/>
                <a:ea typeface="카페24 아네모네" pitchFamily="2" charset="-127"/>
                <a:cs typeface="+mn-cs"/>
              </a:rPr>
              <a:t>나침반 역할을 함</a:t>
            </a:r>
            <a:endParaRPr kumimoji="0" lang="en-US" altLang="ko-KR" sz="2900" b="0" i="0" u="none" strike="noStrike" kern="1200" cap="none" spc="-80" normalizeH="0" baseline="0" noProof="0" dirty="0">
              <a:ln>
                <a:solidFill>
                  <a:srgbClr val="156082">
                    <a:alpha val="0"/>
                  </a:srgbClr>
                </a:solidFill>
              </a:ln>
              <a:solidFill>
                <a:srgbClr val="072087"/>
              </a:solidFill>
              <a:effectLst/>
              <a:uLnTx/>
              <a:uFillTx/>
              <a:latin typeface="카페24 아네모네에어" pitchFamily="2" charset="-127"/>
              <a:ea typeface="카페24 아네모네에어" pitchFamily="2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5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89947-FDCC-38DA-894C-2E2E44A1F0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7592CED-15C8-6552-275D-3BD8FAA49000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70E3781D-8756-EE25-8C62-1B2E958B65F7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A293ADBC-62E7-A665-058C-396EEA5170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090D2B1F-E954-47C0-0EC6-88F495D243A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BD2AD4F-3D37-BF32-6F87-45BBC9EDB4F8}"/>
              </a:ext>
            </a:extLst>
          </p:cNvPr>
          <p:cNvGrpSpPr/>
          <p:nvPr/>
        </p:nvGrpSpPr>
        <p:grpSpPr>
          <a:xfrm>
            <a:off x="737949" y="2652302"/>
            <a:ext cx="4031120" cy="2621264"/>
            <a:chOff x="871075" y="2889520"/>
            <a:chExt cx="2262520" cy="1878814"/>
          </a:xfrm>
        </p:grpSpPr>
        <p:sp>
          <p:nvSpPr>
            <p:cNvPr id="4" name="사각형: 잘린 대각선 방향 모서리 3">
              <a:extLst>
                <a:ext uri="{FF2B5EF4-FFF2-40B4-BE49-F238E27FC236}">
                  <a16:creationId xmlns:a16="http://schemas.microsoft.com/office/drawing/2014/main" id="{33E8FA13-63A6-A3F5-3B82-9003F18D1616}"/>
                </a:ext>
              </a:extLst>
            </p:cNvPr>
            <p:cNvSpPr/>
            <p:nvPr/>
          </p:nvSpPr>
          <p:spPr>
            <a:xfrm>
              <a:off x="1062927" y="288952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F8A6E0B1-8E16-23B1-1A11-9FF19CEBCE4D}"/>
                </a:ext>
              </a:extLst>
            </p:cNvPr>
            <p:cNvSpPr/>
            <p:nvPr/>
          </p:nvSpPr>
          <p:spPr>
            <a:xfrm>
              <a:off x="1180914" y="300750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E8973E-7DE2-7AA7-A374-E811F3FA45BF}"/>
                </a:ext>
              </a:extLst>
            </p:cNvPr>
            <p:cNvSpPr txBox="1"/>
            <p:nvPr/>
          </p:nvSpPr>
          <p:spPr>
            <a:xfrm>
              <a:off x="871075" y="3428867"/>
              <a:ext cx="2262520" cy="80012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>
                <a:lnSpc>
                  <a:spcPct val="110000"/>
                </a:lnSpc>
                <a:defRPr/>
              </a:pP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사회 문제와 관련된 </a:t>
              </a:r>
              <a:br>
                <a:rPr lang="en-US" altLang="ko-KR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sz="2900" spc="-80" dirty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가상의 사용자 설정</a:t>
              </a:r>
              <a:endParaRPr lang="en-US" altLang="ko-KR" sz="2900" spc="-80" dirty="0">
                <a:ln>
                  <a:solidFill>
                    <a:srgbClr val="156082">
                      <a:alpha val="0"/>
                    </a:srgb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DC92562E-1573-960F-40E2-BC799008E8DA}"/>
              </a:ext>
            </a:extLst>
          </p:cNvPr>
          <p:cNvGrpSpPr/>
          <p:nvPr/>
        </p:nvGrpSpPr>
        <p:grpSpPr>
          <a:xfrm>
            <a:off x="8006576" y="3173052"/>
            <a:ext cx="4597955" cy="463460"/>
            <a:chOff x="3965516" y="2790917"/>
            <a:chExt cx="4597955" cy="46346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38189CB-C4F7-A02F-2511-3A0F96B5C5D3}"/>
                </a:ext>
              </a:extLst>
            </p:cNvPr>
            <p:cNvSpPr txBox="1"/>
            <p:nvPr/>
          </p:nvSpPr>
          <p:spPr>
            <a:xfrm>
              <a:off x="4282223" y="2790917"/>
              <a:ext cx="4281248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고령층 디지털 소외</a:t>
              </a:r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595E293-2E00-09B6-5792-8A18F81AB45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0" name="원호 9">
                <a:extLst>
                  <a:ext uri="{FF2B5EF4-FFF2-40B4-BE49-F238E27FC236}">
                    <a16:creationId xmlns:a16="http://schemas.microsoft.com/office/drawing/2014/main" id="{CADC8A94-1CEA-F1E1-49DA-A8D1D75BA00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1" name="자유형: 도형 10">
                <a:extLst>
                  <a:ext uri="{FF2B5EF4-FFF2-40B4-BE49-F238E27FC236}">
                    <a16:creationId xmlns:a16="http://schemas.microsoft.com/office/drawing/2014/main" id="{61A3B291-0983-82ED-76CF-EE8954198BC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B25000AF-354D-E7C1-3C72-1D5A49998E79}"/>
              </a:ext>
            </a:extLst>
          </p:cNvPr>
          <p:cNvGrpSpPr/>
          <p:nvPr/>
        </p:nvGrpSpPr>
        <p:grpSpPr>
          <a:xfrm>
            <a:off x="8006576" y="4091116"/>
            <a:ext cx="3376127" cy="863570"/>
            <a:chOff x="3965516" y="2790917"/>
            <a:chExt cx="3376127" cy="86357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D0A43-1B46-73D1-546B-823BA887CA6E}"/>
                </a:ext>
              </a:extLst>
            </p:cNvPr>
            <p:cNvSpPr txBox="1"/>
            <p:nvPr/>
          </p:nvSpPr>
          <p:spPr>
            <a:xfrm>
              <a:off x="4282223" y="2790917"/>
              <a:ext cx="3059420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디지털 기기 사용에 어려움을 겪는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70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대 어르신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1F02805-CF6A-38AE-D146-F53522B9F4C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9467A39-4348-661D-F8C0-F6E5971EA53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A75DE028-404F-6048-0BF9-204066B4034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642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5BA70-8F82-A6A4-E826-A8BEF491A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AC5EEEED-4389-EFCB-6AFC-94C3199A5700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75F3235C-ADBE-4A69-D351-77F30FE11C15}"/>
              </a:ext>
            </a:extLst>
          </p:cNvPr>
          <p:cNvGrpSpPr/>
          <p:nvPr/>
        </p:nvGrpSpPr>
        <p:grpSpPr>
          <a:xfrm>
            <a:off x="1000427" y="1702227"/>
            <a:ext cx="4683042" cy="571286"/>
            <a:chOff x="1013127" y="1841927"/>
            <a:chExt cx="4683042" cy="5712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2C5CD23-2B50-1D6E-0447-D06E5027CF24}"/>
                </a:ext>
              </a:extLst>
            </p:cNvPr>
            <p:cNvSpPr txBox="1"/>
            <p:nvPr/>
          </p:nvSpPr>
          <p:spPr>
            <a:xfrm>
              <a:off x="1013127" y="1841927"/>
              <a:ext cx="46830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심층인터뷰 가이드라인 작성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4F963056-75A8-7145-126A-07B0BDB75C3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1D427BDF-FF4F-BAE9-9B51-DFA740171345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11C75938-F565-5B41-ACB2-387806C224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97EEA60-E29D-76D3-ED82-3B3FF052E9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7AAF08C-DD47-26D0-A912-7BFF40B128C2}"/>
              </a:ext>
            </a:extLst>
          </p:cNvPr>
          <p:cNvGrpSpPr/>
          <p:nvPr/>
        </p:nvGrpSpPr>
        <p:grpSpPr>
          <a:xfrm>
            <a:off x="1595687" y="2384470"/>
            <a:ext cx="6082119" cy="863570"/>
            <a:chOff x="3965516" y="2790917"/>
            <a:chExt cx="6082119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3F1D3F-AC53-8813-4695-027BC94E7117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가상 사용자 설정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팀이 선정한 사회 문제와 관련된 구체적인 인물 설정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09A22F4-C4E2-62FF-9F37-11EDFDE3254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7DAF8FC4-6887-CD52-C652-0D0172AE415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A36C0254-72B2-C943-B4B2-B2FE3450483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299D19D6-7588-E046-A409-4ECAE03D455D}"/>
              </a:ext>
            </a:extLst>
          </p:cNvPr>
          <p:cNvSpPr/>
          <p:nvPr/>
        </p:nvSpPr>
        <p:spPr>
          <a:xfrm>
            <a:off x="2028798" y="3303222"/>
            <a:ext cx="5995850" cy="76428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644BC2"/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A31D18-AF2B-7FC5-2453-0A39AF046FAD}"/>
              </a:ext>
            </a:extLst>
          </p:cNvPr>
          <p:cNvSpPr txBox="1"/>
          <p:nvPr/>
        </p:nvSpPr>
        <p:spPr>
          <a:xfrm>
            <a:off x="2227126" y="3231652"/>
            <a:ext cx="5765413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예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고령층 디지털 소외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 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→ '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디지털 기기 사용에 어려움을 겪는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70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대 어르신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'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08210442-FAD4-832B-B39A-B550FDF2FFB8}"/>
              </a:ext>
            </a:extLst>
          </p:cNvPr>
          <p:cNvGrpSpPr/>
          <p:nvPr/>
        </p:nvGrpSpPr>
        <p:grpSpPr>
          <a:xfrm>
            <a:off x="1595687" y="4168902"/>
            <a:ext cx="6082119" cy="1263679"/>
            <a:chOff x="3965516" y="2790917"/>
            <a:chExt cx="6082119" cy="12636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3454FA9-5335-406C-704B-732ED14F7DEB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가이드라인 초안 작성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경험과 니즈를 파악하기 위한 질문 목록 만들기  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  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개방형 질문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5 Whys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활용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A5B054BD-5823-37EE-DF7E-33EDE337223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714A50FA-33F8-C7A5-4BCF-3A17F682599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26B15D87-B97B-631D-4740-CADA4B0125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53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F6074-D8D7-DCAC-BDFA-130345C19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B613DB-84A4-4EB9-7BDF-7B92A3F50805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96E849E2-5796-01FC-025A-9DBA1C42B5E3}"/>
              </a:ext>
            </a:extLst>
          </p:cNvPr>
          <p:cNvGrpSpPr/>
          <p:nvPr/>
        </p:nvGrpSpPr>
        <p:grpSpPr>
          <a:xfrm>
            <a:off x="1000427" y="1702227"/>
            <a:ext cx="4683042" cy="571286"/>
            <a:chOff x="1013127" y="1841927"/>
            <a:chExt cx="4683042" cy="5712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842632-ABAB-0CF0-9901-FA295C912912}"/>
                </a:ext>
              </a:extLst>
            </p:cNvPr>
            <p:cNvSpPr txBox="1"/>
            <p:nvPr/>
          </p:nvSpPr>
          <p:spPr>
            <a:xfrm>
              <a:off x="1013127" y="1841927"/>
              <a:ext cx="4683042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팀내 모의 인터뷰 진행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39EC5C08-3DD6-21C1-1A08-68C449A7569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E1A5E286-4815-2D99-AE6E-B1298B40CE7B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8334FD23-F8BD-39D2-E79D-575FB2D117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635D5533-12BB-4B07-9ADA-D014AFEE06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3101960-10F1-F5A1-AC7B-B72948A78D6E}"/>
              </a:ext>
            </a:extLst>
          </p:cNvPr>
          <p:cNvGrpSpPr/>
          <p:nvPr/>
        </p:nvGrpSpPr>
        <p:grpSpPr>
          <a:xfrm>
            <a:off x="1595687" y="2384470"/>
            <a:ext cx="6082119" cy="863570"/>
            <a:chOff x="3965516" y="2790917"/>
            <a:chExt cx="6082119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E9ABB2-8B22-C8B8-1097-F189B229B3E0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역할 분담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인터뷰어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인터뷰이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기록자 역할 나누기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7FCA6D98-9C9A-2290-B26B-9A41B50B6CC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CEE7BCB9-6F7A-23CD-EC71-AA69CAFE82B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3754D804-50EB-93F1-6429-A3E6336FCC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5B320EC7-0E18-0B11-3FF4-CEBF969570AA}"/>
              </a:ext>
            </a:extLst>
          </p:cNvPr>
          <p:cNvGrpSpPr/>
          <p:nvPr/>
        </p:nvGrpSpPr>
        <p:grpSpPr>
          <a:xfrm>
            <a:off x="1595687" y="3301796"/>
            <a:ext cx="6082119" cy="1263679"/>
            <a:chOff x="3965516" y="2790917"/>
            <a:chExt cx="6082119" cy="12636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00C81E-ED6A-2F57-BC89-6A921DC52938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 및 피드백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작성한 가이드라인으로 모의 인터뷰를 진행하고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서로 피드백을 통해 질문과 태도 개선하기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07F60805-C22A-EF76-01B0-787BA47D790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765244C1-E0AC-2173-F254-6C55C743B0C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8E5A5002-EA37-5A90-C797-B86F28172D6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629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1E799-EE31-DDD1-E9EE-BEAF0DF7B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8A6CE05-36C2-40E0-2AA0-BCEDE41B68B0}"/>
              </a:ext>
            </a:extLst>
          </p:cNvPr>
          <p:cNvSpPr txBox="1"/>
          <p:nvPr/>
        </p:nvSpPr>
        <p:spPr>
          <a:xfrm>
            <a:off x="5109833" y="711892"/>
            <a:ext cx="1972335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팀 실습 연계</a:t>
            </a:r>
            <a:endParaRPr lang="ko-KR" altLang="en-US" sz="2900" spc="-80" dirty="0">
              <a:solidFill>
                <a:srgbClr val="072087"/>
              </a:solidFill>
              <a:effectLst/>
              <a:latin typeface="카페24 아네모네에어" pitchFamily="2" charset="-127"/>
              <a:ea typeface="카페24 아네모네에어" pitchFamily="2" charset="-127"/>
            </a:endParaRP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25CDFCAD-D792-7075-1A3B-7CB82171978A}"/>
              </a:ext>
            </a:extLst>
          </p:cNvPr>
          <p:cNvGrpSpPr/>
          <p:nvPr/>
        </p:nvGrpSpPr>
        <p:grpSpPr>
          <a:xfrm>
            <a:off x="1000427" y="1702227"/>
            <a:ext cx="5408256" cy="571286"/>
            <a:chOff x="1013127" y="1841927"/>
            <a:chExt cx="5408256" cy="57128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7BC70DA-80B2-C791-B9B5-18984E033B6D}"/>
                </a:ext>
              </a:extLst>
            </p:cNvPr>
            <p:cNvSpPr txBox="1"/>
            <p:nvPr/>
          </p:nvSpPr>
          <p:spPr>
            <a:xfrm>
              <a:off x="1013127" y="1841927"/>
              <a:ext cx="5408256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공감지도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(Empathy Map)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작성</a:t>
              </a:r>
            </a:p>
          </p:txBody>
        </p:sp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10E0560A-66B2-D7C3-BA30-45BC687B62A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D449C278-90D9-B99D-95FA-DB533D14F1E8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86" name="직선 연결선 85">
              <a:extLst>
                <a:ext uri="{FF2B5EF4-FFF2-40B4-BE49-F238E27FC236}">
                  <a16:creationId xmlns:a16="http://schemas.microsoft.com/office/drawing/2014/main" id="{F41E8D8D-43FE-2FCD-6058-D46CE1FAC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F1EA1CCE-0E63-01EE-7FED-B3D78E9392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55D1541-C7B4-1C51-AC34-7ADA201DDFC0}"/>
              </a:ext>
            </a:extLst>
          </p:cNvPr>
          <p:cNvGrpSpPr/>
          <p:nvPr/>
        </p:nvGrpSpPr>
        <p:grpSpPr>
          <a:xfrm>
            <a:off x="1595687" y="2384470"/>
            <a:ext cx="6082119" cy="863570"/>
            <a:chOff x="3965516" y="2790917"/>
            <a:chExt cx="6082119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7072EF9-8A38-AC8D-8ADB-104C5E371D55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데이터 종합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모의 인터뷰 경험과 초기 가설을 바탕으로 데이터 정리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C580E465-C6C8-F0AB-5727-46CEECD19546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84831DE2-73B5-A257-787F-2A4046960BE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A121CC47-7632-4CB4-0318-EFF9804A2BF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3C836FF-A9E0-56F7-71EB-AA8C721D9107}"/>
              </a:ext>
            </a:extLst>
          </p:cNvPr>
          <p:cNvGrpSpPr/>
          <p:nvPr/>
        </p:nvGrpSpPr>
        <p:grpSpPr>
          <a:xfrm>
            <a:off x="1595687" y="3301796"/>
            <a:ext cx="6082119" cy="1263679"/>
            <a:chOff x="3965516" y="2790917"/>
            <a:chExt cx="6082119" cy="126367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24A440D-C8BF-DFA6-264C-CDE413B4DDA0}"/>
                </a:ext>
              </a:extLst>
            </p:cNvPr>
            <p:cNvSpPr txBox="1"/>
            <p:nvPr/>
          </p:nvSpPr>
          <p:spPr>
            <a:xfrm>
              <a:off x="4282222" y="2790917"/>
              <a:ext cx="5765413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지도 작성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Says, Thinks, Does, Feels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영역에 핵심 통찰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 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채워 넣기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포스트잇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활용 추천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11050B5B-3183-7D02-C600-36210454781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43249875-2308-8CC0-E828-C3D2E62C9D7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61C74A44-743D-CD34-1106-1C244966139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36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27B11-B4B2-0291-5CB9-0D905F755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5D06E82-A2BE-4ED4-62BC-B11B3859D7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85F71FB-3AD3-8A2F-8209-AA7C443B1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98B5DB9D-B1A0-D0DA-01CA-444ADD13AA25}"/>
              </a:ext>
            </a:extLst>
          </p:cNvPr>
          <p:cNvCxnSpPr>
            <a:cxnSpLocks/>
          </p:cNvCxnSpPr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6DFEBA39-0A0E-DAF7-8714-66B6BCB33467}"/>
              </a:ext>
            </a:extLst>
          </p:cNvPr>
          <p:cNvCxnSpPr>
            <a:cxnSpLocks/>
          </p:cNvCxnSpPr>
          <p:nvPr/>
        </p:nvCxnSpPr>
        <p:spPr>
          <a:xfrm>
            <a:off x="7236542" y="7727"/>
            <a:ext cx="4955458" cy="4955458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3EDF18F8-AF8B-1126-B7AB-94DE8C5FE52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25EE1889-E281-F7D6-D869-1E98A595453A}"/>
              </a:ext>
            </a:extLst>
          </p:cNvPr>
          <p:cNvCxnSpPr/>
          <p:nvPr/>
        </p:nvCxnSpPr>
        <p:spPr>
          <a:xfrm flipH="1" flipV="1">
            <a:off x="0" y="5500213"/>
            <a:ext cx="12192000" cy="0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1E0E438-8F49-DCA0-92B7-287FA5DF187F}"/>
              </a:ext>
            </a:extLst>
          </p:cNvPr>
          <p:cNvSpPr txBox="1"/>
          <p:nvPr/>
        </p:nvSpPr>
        <p:spPr>
          <a:xfrm>
            <a:off x="4550705" y="5008172"/>
            <a:ext cx="3090590" cy="407804"/>
          </a:xfrm>
          <a:prstGeom prst="rect">
            <a:avLst/>
          </a:prstGeom>
          <a:noFill/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30000"/>
              </a:lnSpc>
              <a:spcBef>
                <a:spcPts val="0"/>
              </a:spcBef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ko-KR" altLang="en-US" sz="1700" b="0" i="0" u="none" strike="noStrike" kern="1200" cap="none" spc="-7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사회문제 해결을 위한 </a:t>
            </a:r>
            <a:r>
              <a:rPr kumimoji="0" lang="ko-KR" altLang="en-US" sz="1700" b="0" i="0" u="none" strike="noStrike" kern="1200" cap="none" spc="-70" normalizeH="0" noProof="0" dirty="0">
                <a:ln>
                  <a:noFill/>
                </a:ln>
                <a:solidFill>
                  <a:srgbClr val="0B2EB7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정책디자인</a:t>
            </a:r>
            <a:endParaRPr kumimoji="0" lang="ko-KR" altLang="en-US" sz="1700" b="0" i="0" u="none" strike="noStrike" kern="1200" cap="none" spc="-70" normalizeH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835D72DD-DCFF-158A-BFEB-8CB3DF8543FF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45496930-B1A4-123F-892B-6F5260305AF8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7F72480F-E736-36DE-BA29-B8B081E6B614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30BB38A7-B3F5-B636-66CF-1339ED34531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4FF6368A-B320-25CE-19DC-07FA83727682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F5D269D5-27FB-612B-FC73-E7B20FF55421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675C1275-A246-9DE0-715B-99BA3025150E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D34A223F-A254-9EAF-124A-1E9D6F7619EB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604AEBF-E2C5-72DB-6E98-2A3B32D3131B}"/>
              </a:ext>
            </a:extLst>
          </p:cNvPr>
          <p:cNvGrpSpPr/>
          <p:nvPr/>
        </p:nvGrpSpPr>
        <p:grpSpPr>
          <a:xfrm>
            <a:off x="4572000" y="2383428"/>
            <a:ext cx="2997200" cy="1964736"/>
            <a:chOff x="1523991" y="981451"/>
            <a:chExt cx="7442218" cy="4878550"/>
          </a:xfrm>
        </p:grpSpPr>
        <p:pic>
          <p:nvPicPr>
            <p:cNvPr id="3" name="그림 2" descr="원, 그래픽, 상징, 로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A462B56-0B9C-B965-9CA4-648FFBAA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5000" contras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338"/>
            <a:stretch>
              <a:fillRect/>
            </a:stretch>
          </p:blipFill>
          <p:spPr>
            <a:xfrm>
              <a:off x="1523991" y="981451"/>
              <a:ext cx="4965709" cy="4878548"/>
            </a:xfrm>
            <a:prstGeom prst="rect">
              <a:avLst/>
            </a:prstGeom>
          </p:spPr>
        </p:pic>
        <p:pic>
          <p:nvPicPr>
            <p:cNvPr id="4" name="그림 3" descr="원, 그래픽, 상징, 로고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04EB015-6D25-364E-E7E9-13DD16200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80"/>
            <a:stretch>
              <a:fillRect/>
            </a:stretch>
          </p:blipFill>
          <p:spPr>
            <a:xfrm>
              <a:off x="5575299" y="2425701"/>
              <a:ext cx="3390910" cy="3434300"/>
            </a:xfrm>
            <a:prstGeom prst="rect">
              <a:avLst/>
            </a:prstGeom>
          </p:spPr>
        </p:pic>
      </p:grp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56609544-D359-24D2-5915-3F68FAB7D275}"/>
              </a:ext>
            </a:extLst>
          </p:cNvPr>
          <p:cNvCxnSpPr>
            <a:cxnSpLocks/>
          </p:cNvCxnSpPr>
          <p:nvPr/>
        </p:nvCxnSpPr>
        <p:spPr>
          <a:xfrm>
            <a:off x="0" y="1894815"/>
            <a:ext cx="4955458" cy="4955458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타원 10">
            <a:extLst>
              <a:ext uri="{FF2B5EF4-FFF2-40B4-BE49-F238E27FC236}">
                <a16:creationId xmlns:a16="http://schemas.microsoft.com/office/drawing/2014/main" id="{A6ABCD6E-54C6-4DA0-455B-E4CDF59E2EA5}"/>
              </a:ext>
            </a:extLst>
          </p:cNvPr>
          <p:cNvSpPr/>
          <p:nvPr/>
        </p:nvSpPr>
        <p:spPr>
          <a:xfrm>
            <a:off x="4973082" y="4219575"/>
            <a:ext cx="1193324" cy="269082"/>
          </a:xfrm>
          <a:prstGeom prst="ellipse">
            <a:avLst/>
          </a:prstGeom>
          <a:gradFill flip="none" rotWithShape="1">
            <a:gsLst>
              <a:gs pos="0">
                <a:srgbClr val="05186B">
                  <a:alpha val="40000"/>
                </a:srgbClr>
              </a:gs>
              <a:gs pos="100000">
                <a:srgbClr val="05186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F610F9AB-5E2B-7A79-DD19-54B2136D4D26}"/>
              </a:ext>
            </a:extLst>
          </p:cNvPr>
          <p:cNvSpPr/>
          <p:nvPr/>
        </p:nvSpPr>
        <p:spPr>
          <a:xfrm>
            <a:off x="6289728" y="4219575"/>
            <a:ext cx="1193324" cy="269082"/>
          </a:xfrm>
          <a:prstGeom prst="ellipse">
            <a:avLst/>
          </a:prstGeom>
          <a:gradFill flip="none" rotWithShape="1">
            <a:gsLst>
              <a:gs pos="0">
                <a:srgbClr val="05186B">
                  <a:alpha val="40000"/>
                </a:srgbClr>
              </a:gs>
              <a:gs pos="100000">
                <a:srgbClr val="05186B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63256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grpSp>
        <p:nvGrpSpPr>
          <p:cNvPr id="29" name="그룹 28">
            <a:extLst>
              <a:ext uri="{FF2B5EF4-FFF2-40B4-BE49-F238E27FC236}">
                <a16:creationId xmlns:a16="http://schemas.microsoft.com/office/drawing/2014/main" id="{40D35EB0-B6F9-97C3-408B-D9C93C497034}"/>
              </a:ext>
            </a:extLst>
          </p:cNvPr>
          <p:cNvGrpSpPr/>
          <p:nvPr/>
        </p:nvGrpSpPr>
        <p:grpSpPr>
          <a:xfrm>
            <a:off x="3044372" y="3330409"/>
            <a:ext cx="6103256" cy="934454"/>
            <a:chOff x="3044372" y="3330409"/>
            <a:chExt cx="6103256" cy="9344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4F48AE-5D58-89E6-5AF3-8EA9C719E0AE}"/>
                </a:ext>
              </a:extLst>
            </p:cNvPr>
            <p:cNvSpPr txBox="1"/>
            <p:nvPr/>
          </p:nvSpPr>
          <p:spPr>
            <a:xfrm>
              <a:off x="3044372" y="3330409"/>
              <a:ext cx="6103256" cy="57246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4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질적 연구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Qualitative Research)</a:t>
              </a:r>
              <a:endPara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E0F0D3A3-0EC3-D600-B1AD-211417FB8F8F}"/>
                </a:ext>
              </a:extLst>
            </p:cNvPr>
            <p:cNvGrpSpPr/>
            <p:nvPr/>
          </p:nvGrpSpPr>
          <p:grpSpPr>
            <a:xfrm>
              <a:off x="3276298" y="3801403"/>
              <a:ext cx="5807377" cy="463460"/>
              <a:chOff x="3965516" y="2790917"/>
              <a:chExt cx="5807377" cy="46346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F59635A-73D8-9E6C-61E3-5B090C31C98C}"/>
                  </a:ext>
                </a:extLst>
              </p:cNvPr>
              <p:cNvSpPr txBox="1"/>
              <p:nvPr/>
            </p:nvSpPr>
            <p:spPr>
              <a:xfrm>
                <a:off x="4282223" y="2790917"/>
                <a:ext cx="5490670" cy="46346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marL="0" marR="0" lvl="0" indent="0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통계 너머의 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'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왜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'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와 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'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어떻게</a:t>
                </a:r>
                <a:r>
                  <a:rPr lang="en-US" altLang="ko-KR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'</a:t>
                </a:r>
                <a:r>
                  <a:rPr lang="ko-KR" altLang="en-US" sz="2000" spc="-8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를 발견하는 과정</a:t>
                </a:r>
              </a:p>
            </p:txBody>
          </p:sp>
          <p:grpSp>
            <p:nvGrpSpPr>
              <p:cNvPr id="14" name="그룹 13">
                <a:extLst>
                  <a:ext uri="{FF2B5EF4-FFF2-40B4-BE49-F238E27FC236}">
                    <a16:creationId xmlns:a16="http://schemas.microsoft.com/office/drawing/2014/main" id="{2E6A20BB-AAF0-8BE5-4490-9C40259CC1A0}"/>
                  </a:ext>
                </a:extLst>
              </p:cNvPr>
              <p:cNvGrpSpPr/>
              <p:nvPr/>
            </p:nvGrpSpPr>
            <p:grpSpPr>
              <a:xfrm>
                <a:off x="3965516" y="2937854"/>
                <a:ext cx="229006" cy="229006"/>
                <a:chOff x="2345736" y="1936452"/>
                <a:chExt cx="546106" cy="546106"/>
              </a:xfrm>
            </p:grpSpPr>
            <p:sp>
              <p:nvSpPr>
                <p:cNvPr id="15" name="원호 14">
                  <a:extLst>
                    <a:ext uri="{FF2B5EF4-FFF2-40B4-BE49-F238E27FC236}">
                      <a16:creationId xmlns:a16="http://schemas.microsoft.com/office/drawing/2014/main" id="{B063D8AB-7B5B-79C9-95F8-C7CED26FD7A7}"/>
                    </a:ext>
                  </a:extLst>
                </p:cNvPr>
                <p:cNvSpPr/>
                <p:nvPr/>
              </p:nvSpPr>
              <p:spPr>
                <a:xfrm>
                  <a:off x="2345736" y="1936452"/>
                  <a:ext cx="546106" cy="546106"/>
                </a:xfrm>
                <a:prstGeom prst="arc">
                  <a:avLst>
                    <a:gd name="adj1" fmla="val 21332914"/>
                    <a:gd name="adj2" fmla="val 17958270"/>
                  </a:avLst>
                </a:prstGeom>
                <a:ln cap="rnd">
                  <a:solidFill>
                    <a:srgbClr val="76B7E6"/>
                  </a:solidFill>
                  <a:round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  <p:sp>
              <p:nvSpPr>
                <p:cNvPr id="16" name="자유형: 도형 15">
                  <a:extLst>
                    <a:ext uri="{FF2B5EF4-FFF2-40B4-BE49-F238E27FC236}">
                      <a16:creationId xmlns:a16="http://schemas.microsoft.com/office/drawing/2014/main" id="{E92DE7B2-084D-9797-5658-29A93F84F49F}"/>
                    </a:ext>
                  </a:extLst>
                </p:cNvPr>
                <p:cNvSpPr/>
                <p:nvPr/>
              </p:nvSpPr>
              <p:spPr>
                <a:xfrm>
                  <a:off x="2489904" y="2047685"/>
                  <a:ext cx="356510" cy="231176"/>
                </a:xfrm>
                <a:custGeom>
                  <a:avLst/>
                  <a:gdLst>
                    <a:gd name="connsiteX0" fmla="*/ 0 w 406400"/>
                    <a:gd name="connsiteY0" fmla="*/ 120650 h 263525"/>
                    <a:gd name="connsiteX1" fmla="*/ 142875 w 406400"/>
                    <a:gd name="connsiteY1" fmla="*/ 263525 h 263525"/>
                    <a:gd name="connsiteX2" fmla="*/ 406400 w 406400"/>
                    <a:gd name="connsiteY2" fmla="*/ 0 h 26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400" h="263525">
                      <a:moveTo>
                        <a:pt x="0" y="120650"/>
                      </a:moveTo>
                      <a:lnTo>
                        <a:pt x="142875" y="263525"/>
                      </a:lnTo>
                      <a:lnTo>
                        <a:pt x="406400" y="0"/>
                      </a:lnTo>
                    </a:path>
                  </a:pathLst>
                </a:custGeom>
                <a:noFill/>
                <a:ln w="31750" cap="rnd">
                  <a:solidFill>
                    <a:srgbClr val="0B2EB7"/>
                  </a:solidFill>
                  <a:round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000" spc="-80"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FCF68-96C6-F424-2ED6-5A5CAEBFD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94BCDE7-118B-BC5A-1D88-F47DEB3DB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824A4C-18FD-9A83-7D9B-862482A1B4FB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E85266-1AAC-BCC2-382C-21DDD7261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96675B-7562-F12E-F400-62A25C50175D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핵심 도구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pt-BR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Key Tools):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359687B-B99D-7B66-EAFD-BACD16E8442E}"/>
              </a:ext>
            </a:extLst>
          </p:cNvPr>
          <p:cNvGrpSpPr/>
          <p:nvPr/>
        </p:nvGrpSpPr>
        <p:grpSpPr>
          <a:xfrm>
            <a:off x="3276298" y="3801403"/>
            <a:ext cx="5807377" cy="463460"/>
            <a:chOff x="3965516" y="2790917"/>
            <a:chExt cx="5807377" cy="46346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7109F2D-D3A2-0885-2B17-01C9BC0AEE46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심층 인터뷰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In-depth Interview)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42F71D56-1B0F-4660-8B34-B8D724A59FE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5" name="원호 14">
                <a:extLst>
                  <a:ext uri="{FF2B5EF4-FFF2-40B4-BE49-F238E27FC236}">
                    <a16:creationId xmlns:a16="http://schemas.microsoft.com/office/drawing/2014/main" id="{3C91441F-D7F3-A452-511C-D43C0671DF5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6" name="자유형: 도형 15">
                <a:extLst>
                  <a:ext uri="{FF2B5EF4-FFF2-40B4-BE49-F238E27FC236}">
                    <a16:creationId xmlns:a16="http://schemas.microsoft.com/office/drawing/2014/main" id="{FEA73A4A-E9E2-4362-6480-AE9E43A50EE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5294DC36-485C-5A54-E5E5-0AB52A9291CC}"/>
              </a:ext>
            </a:extLst>
          </p:cNvPr>
          <p:cNvGrpSpPr/>
          <p:nvPr/>
        </p:nvGrpSpPr>
        <p:grpSpPr>
          <a:xfrm>
            <a:off x="3276298" y="4261233"/>
            <a:ext cx="5807377" cy="463460"/>
            <a:chOff x="3965516" y="2790917"/>
            <a:chExt cx="5807377" cy="4634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C32424-A2D2-9406-5EE8-7D76E52DC8D4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관찰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Observation)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42F14E5D-1D04-D321-1500-DEA8131B12D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197D4036-844A-7566-B82E-8926AFA1F5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BDEEE758-C7BC-2DAC-B6A8-3A12160827A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3F7DDDC-9260-6BC6-3146-2242023AA222}"/>
              </a:ext>
            </a:extLst>
          </p:cNvPr>
          <p:cNvGrpSpPr/>
          <p:nvPr/>
        </p:nvGrpSpPr>
        <p:grpSpPr>
          <a:xfrm>
            <a:off x="3276298" y="4721063"/>
            <a:ext cx="5807377" cy="463460"/>
            <a:chOff x="3965516" y="2790917"/>
            <a:chExt cx="5807377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BBF734-49FB-9CF5-192E-34AACED3D765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사용자 여정 지도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User Journey Map)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5889D584-95E2-8A03-1AB6-1607CFE7FC3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F50EA6C3-E51F-7F44-B39A-B19494AF4B5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00204283-9F0B-4FB6-C157-00EA744873D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029490F-DFF4-549E-C0E1-990F89F85AF3}"/>
              </a:ext>
            </a:extLst>
          </p:cNvPr>
          <p:cNvGrpSpPr/>
          <p:nvPr/>
        </p:nvGrpSpPr>
        <p:grpSpPr>
          <a:xfrm>
            <a:off x="3276298" y="5180893"/>
            <a:ext cx="5807377" cy="463460"/>
            <a:chOff x="3965516" y="2790917"/>
            <a:chExt cx="5807377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DD5DB1A-3A77-50C9-DE44-23E87B140360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공감 지도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Empathy Map) 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F4E3B403-7A68-A404-79B8-D6E06A6C31B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C4E40A1F-7D66-AEB6-A385-E09CD988946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147BF712-9AFA-0CF7-E0BC-2F1AC529674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5793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39219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말하지 않는 진실을 보는 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C3994C9-F1C7-0B48-78CE-996D7757C6B0}"/>
              </a:ext>
            </a:extLst>
          </p:cNvPr>
          <p:cNvGrpSpPr/>
          <p:nvPr/>
        </p:nvGrpSpPr>
        <p:grpSpPr>
          <a:xfrm>
            <a:off x="1301157" y="3429000"/>
            <a:ext cx="3300905" cy="2151433"/>
            <a:chOff x="7694400" y="2643682"/>
            <a:chExt cx="3300905" cy="21514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F3FED4-D6B1-A02A-AAA6-68279B04B2B8}"/>
                </a:ext>
              </a:extLst>
            </p:cNvPr>
            <p:cNvSpPr txBox="1"/>
            <p:nvPr/>
          </p:nvSpPr>
          <p:spPr>
            <a:xfrm>
              <a:off x="7694400" y="3902563"/>
              <a:ext cx="330090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520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심층 인터뷰</a:t>
              </a:r>
              <a:endParaRPr lang="ko-KR" altLang="en-US" sz="5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5" name="그림 4" descr="클립아트, 스크린샷, 그래픽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10C2A00-BB8D-E666-5C3F-19B1ED41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1689" y="2643682"/>
              <a:ext cx="1306326" cy="1306326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9226DEE5-D3A6-613B-D62D-EF243E3EBFFE}"/>
              </a:ext>
            </a:extLst>
          </p:cNvPr>
          <p:cNvGrpSpPr/>
          <p:nvPr/>
        </p:nvGrpSpPr>
        <p:grpSpPr>
          <a:xfrm>
            <a:off x="7694400" y="4073570"/>
            <a:ext cx="4147458" cy="863570"/>
            <a:chOff x="3965516" y="2790917"/>
            <a:chExt cx="4147458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C59D591-1F16-7E3E-5DCF-A654B70762FF}"/>
                </a:ext>
              </a:extLst>
            </p:cNvPr>
            <p:cNvSpPr txBox="1"/>
            <p:nvPr/>
          </p:nvSpPr>
          <p:spPr>
            <a:xfrm>
              <a:off x="4282222" y="2790917"/>
              <a:ext cx="383075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사람들은 종종 자신이 말하는 대로 행동하지 않기 때문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7135BC8A-EF08-6544-5B9D-3680792DAA6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50B0ECA2-F2DB-0AC0-61F4-96685E19B22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0AFD59F8-B8A9-8E59-EEFE-2F8A157B9F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096758"/>
            <a:ext cx="5729163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질적 연구 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깊이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) + 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양적 연구 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(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넓이</a:t>
            </a:r>
            <a:r>
              <a:rPr lang="en-US" altLang="ko-KR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) = </a:t>
            </a:r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강력한 문제 정의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338B6-D34F-EB4B-5F30-A961155B5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F3AA074-A05D-432D-A7E5-80FE30651FF5}"/>
              </a:ext>
            </a:extLst>
          </p:cNvPr>
          <p:cNvSpPr txBox="1"/>
          <p:nvPr/>
        </p:nvSpPr>
        <p:spPr>
          <a:xfrm>
            <a:off x="778495" y="673792"/>
            <a:ext cx="2780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질적 연구방법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3F3DA1-1D3E-F6E9-F98F-3F1C40DE69E9}"/>
              </a:ext>
            </a:extLst>
          </p:cNvPr>
          <p:cNvSpPr txBox="1"/>
          <p:nvPr/>
        </p:nvSpPr>
        <p:spPr>
          <a:xfrm>
            <a:off x="1134095" y="1593928"/>
            <a:ext cx="3921907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관찰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말하지 않는 진실을 보는 법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B0B0883-03CD-ADCD-BD92-18C0398F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1C0A9FE-17A7-9E3B-3672-350CD2A420D1}"/>
              </a:ext>
            </a:extLst>
          </p:cNvPr>
          <p:cNvGrpSpPr/>
          <p:nvPr/>
        </p:nvGrpSpPr>
        <p:grpSpPr>
          <a:xfrm>
            <a:off x="1301157" y="3429000"/>
            <a:ext cx="3300905" cy="2151433"/>
            <a:chOff x="7694400" y="2643682"/>
            <a:chExt cx="3300905" cy="215143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409FCC-48E1-38BA-0DA0-3D38989040BF}"/>
                </a:ext>
              </a:extLst>
            </p:cNvPr>
            <p:cNvSpPr txBox="1"/>
            <p:nvPr/>
          </p:nvSpPr>
          <p:spPr>
            <a:xfrm>
              <a:off x="7694400" y="3902563"/>
              <a:ext cx="3300905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520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4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심층 인터뷰</a:t>
              </a:r>
              <a:endParaRPr lang="ko-KR" altLang="en-US" sz="500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5" name="그림 4" descr="클립아트, 스크린샷, 그래픽,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0A3F211-8A2A-F70C-D095-BEC3692203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1689" y="2643682"/>
              <a:ext cx="1306326" cy="1306326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A138BB6F-2963-8263-7B2E-498D1E4BCFDD}"/>
              </a:ext>
            </a:extLst>
          </p:cNvPr>
          <p:cNvGrpSpPr/>
          <p:nvPr/>
        </p:nvGrpSpPr>
        <p:grpSpPr>
          <a:xfrm>
            <a:off x="7694400" y="4073570"/>
            <a:ext cx="4147458" cy="863570"/>
            <a:chOff x="3965516" y="2790917"/>
            <a:chExt cx="4147458" cy="86357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3CB77B-2B3E-F012-4F3A-C6CF68E8611C}"/>
                </a:ext>
              </a:extLst>
            </p:cNvPr>
            <p:cNvSpPr txBox="1"/>
            <p:nvPr/>
          </p:nvSpPr>
          <p:spPr>
            <a:xfrm>
              <a:off x="4282222" y="2790917"/>
              <a:ext cx="3830752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사람들은 종종 자신이 말하는 대로 행동하지 않기 때문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E4C0F8F-02D7-2983-2969-E8AAD32E99E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6EA9B0A9-26F6-B0E4-EDD1-60E04D153CA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B079FA1D-2A71-8D90-FEF1-F49721C03C8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97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180E9-97E5-6F99-606C-E45C79C26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사람, 의류, 편안함, 앉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D440F81-2505-5F3C-ECE2-132607C17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6282"/>
          <a:stretch>
            <a:fillRect/>
          </a:stretch>
        </p:blipFill>
        <p:spPr>
          <a:xfrm>
            <a:off x="5982" y="0"/>
            <a:ext cx="12180036" cy="6858000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65EF3B03-0C8E-AD49-F422-EFDAD55B47A3}"/>
              </a:ext>
            </a:extLst>
          </p:cNvPr>
          <p:cNvGrpSpPr/>
          <p:nvPr/>
        </p:nvGrpSpPr>
        <p:grpSpPr>
          <a:xfrm>
            <a:off x="3431845" y="1094611"/>
            <a:ext cx="2559902" cy="2559902"/>
            <a:chOff x="1412399" y="2636737"/>
            <a:chExt cx="2559902" cy="2559902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7E0304EF-AE8F-764A-398B-FB0824B5F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72664">
              <a:off x="1412399" y="2636737"/>
              <a:ext cx="2559902" cy="2559902"/>
            </a:xfrm>
            <a:prstGeom prst="rect">
              <a:avLst/>
            </a:prstGeom>
          </p:spPr>
        </p:pic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02787FCD-8CCF-2B48-59BC-D60F4330450C}"/>
                </a:ext>
              </a:extLst>
            </p:cNvPr>
            <p:cNvSpPr/>
            <p:nvPr/>
          </p:nvSpPr>
          <p:spPr>
            <a:xfrm flipH="1">
              <a:off x="1702515" y="3132678"/>
              <a:ext cx="2015767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latinLnBrk="0"/>
              <a:r>
                <a:rPr lang="ko-KR" altLang="en-US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올해는 꼭 운동을 열심히 하려고 했는데</a:t>
              </a:r>
              <a:r>
                <a:rPr lang="en-US" altLang="ko-KR" sz="24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...</a:t>
              </a:r>
              <a:endParaRPr lang="ko-KR" altLang="en-US" sz="24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670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7053</TotalTime>
  <Words>6381</Words>
  <Application>Microsoft Office PowerPoint</Application>
  <PresentationFormat>와이드스크린</PresentationFormat>
  <Paragraphs>570</Paragraphs>
  <Slides>70</Slides>
  <Notes>65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70</vt:i4>
      </vt:variant>
    </vt:vector>
  </HeadingPairs>
  <TitlesOfParts>
    <vt:vector size="79" baseType="lpstr">
      <vt:lpstr>나눔스퀘어 네오 Bold</vt:lpstr>
      <vt:lpstr>나눔스퀘어 네오 ExtraBold</vt:lpstr>
      <vt:lpstr>나눔스퀘어 네오 Regular</vt:lpstr>
      <vt:lpstr>맑은 고딕</vt:lpstr>
      <vt:lpstr>카페24 아네모네</vt:lpstr>
      <vt:lpstr>카페24 아네모네에어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587</cp:revision>
  <dcterms:created xsi:type="dcterms:W3CDTF">2025-08-10T23:59:04Z</dcterms:created>
  <dcterms:modified xsi:type="dcterms:W3CDTF">2025-09-11T06:27:19Z</dcterms:modified>
</cp:coreProperties>
</file>